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</p:sldIdLst>
  <p:sldSz cx="14630400" cy="8229600"/>
  <p:notesSz cx="8229600" cy="14630400"/>
  <p:embeddedFontLst>
    <p:embeddedFont>
      <p:font typeface="Oxygen" panose="02000503000000000000" pitchFamily="2" charset="-18"/>
      <p:regular r:id="rId52"/>
    </p:embeddedFont>
    <p:embeddedFont>
      <p:font typeface="Oxygen Bold" panose="02000803000000000000" charset="0"/>
      <p:bold r:id="rId53"/>
    </p:embeddedFont>
    <p:embeddedFont>
      <p:font typeface="Oxygen Light" panose="02000303000000000000" pitchFamily="2" charset="0"/>
      <p:regular r:id="rId5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22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Relationship Id="rId9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acovni-cinnosti" TargetMode="External"/><Relationship Id="rId2" Type="http://schemas.openxmlformats.org/officeDocument/2006/relationships/hyperlink" Target="https://www.fakturoid.cz/almanach/zacatky-podnikani/dohoda-o-provedeni-prace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kturoid.cz/almanach/zacatky-podnikani/prace-na-dohodu#co-maji-dpp-a-dpc-spolecneho" TargetMode="External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kturoid.cz/almanach/zacatky-podnikani/prace-na-dohodu#jak-se-zmenila-prace-na-dohodu-v-roce-2024-a-2025" TargetMode="External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ovedeni-prace#pro-zamestnavatele-koho-musite-nahlasit-na-cssz" TargetMode="External"/><Relationship Id="rId2" Type="http://schemas.openxmlformats.org/officeDocument/2006/relationships/hyperlink" Target="https://www.fakturoid.cz/almanach/zacatky-podnikani/prace-na-dohodu#co-plati-od-roku-2024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ovedeni-prace" TargetMode="External"/><Relationship Id="rId2" Type="http://schemas.openxmlformats.org/officeDocument/2006/relationships/hyperlink" Target="https://www.fakturoid.cz/almanach/zacatky-podnikani/prace-na-dohodu#co-plati-od-roku-2025" TargetMode="Externa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.png"/><Relationship Id="rId5" Type="http://schemas.openxmlformats.org/officeDocument/2006/relationships/hyperlink" Target="https://www.fakturoid.cz/almanach/zacatky-podnikani/brigady" TargetMode="External"/><Relationship Id="rId4" Type="http://schemas.openxmlformats.org/officeDocument/2006/relationships/hyperlink" Target="https://www.fakturoid.cz/almanach/zacatky-podnikani/dohoda-o-pracovni-cinnosti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ovedeni-prace" TargetMode="External"/><Relationship Id="rId2" Type="http://schemas.openxmlformats.org/officeDocument/2006/relationships/hyperlink" Target="https://www.fakturoid.cz/almanach/zacatky-podnikani/prace-na-dohodu#za-jakych-podminek-ma-dohodar-pravo-na-dovolenou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.png"/><Relationship Id="rId4" Type="http://schemas.openxmlformats.org/officeDocument/2006/relationships/hyperlink" Target="https://www.fakturoid.cz/almanach/zacatky-podnikani/dohoda-o-pracovni-cinnosti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prace-na-dohodu#limit-odpracovanych-hodin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fakturoid.cz/almanach/zacatky-podnikani/prace-na-dohodu#v-cem-se-dpp-a-dpc-lisi" TargetMode="External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www.fakturoid.cz/almanach/zacatky-podnikani/prace-na-dohodu#limit-pro-odvody-socialniho-a-zdravotniho-pojisteni" TargetMode="External"/><Relationship Id="rId5" Type="http://schemas.openxmlformats.org/officeDocument/2006/relationships/hyperlink" Target="https://www.fakturoid.cz/almanach/zacatky-podnikani/dohoda-o-provedeni-prace" TargetMode="External"/><Relationship Id="rId4" Type="http://schemas.openxmlformats.org/officeDocument/2006/relationships/hyperlink" Target="https://www.fakturoid.cz/almanach/zacatky-podnikani/dohoda-o-pracovni-cinnosti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ovedeni-prace" TargetMode="External"/><Relationship Id="rId2" Type="http://schemas.openxmlformats.org/officeDocument/2006/relationships/hyperlink" Target="https://www.fakturoid.cz/almanach/zacatky-podnikani/prace-na-dohodu#dpp-nebo-dpc-co-se-vyplati" TargetMode="Externa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.png"/><Relationship Id="rId5" Type="http://schemas.openxmlformats.org/officeDocument/2006/relationships/hyperlink" Target="https://www.fakturoid.cz/almanach/zacatky-podnikani/dohoda-o-pracovni-cinnosti" TargetMode="External"/><Relationship Id="rId4" Type="http://schemas.openxmlformats.org/officeDocument/2006/relationships/hyperlink" Target="https://www.fakturoid.cz/almanach/zacatky-podnikani/brigady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ovedeni-prace" TargetMode="External"/><Relationship Id="rId2" Type="http://schemas.openxmlformats.org/officeDocument/2006/relationships/hyperlink" Target="https://www.fakturoid.cz/almanach/dane/dane-brigady#dohoda-o-provedeni-prace-dpp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acovni-cinnosti" TargetMode="External"/><Relationship Id="rId2" Type="http://schemas.openxmlformats.org/officeDocument/2006/relationships/hyperlink" Target="https://www.fakturoid.cz/almanach/dane/dane-brigady#dohoda-o-pracovni-cinnosti-dpc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kturoid.cz/almanach/dane/dane-brigady#smlouva-na-castecny-uvazek" TargetMode="External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dane/dane-slevy#prohlaseni-poplatnika-dane-z-prijmu" TargetMode="External"/><Relationship Id="rId2" Type="http://schemas.openxmlformats.org/officeDocument/2006/relationships/hyperlink" Target="https://www.fakturoid.cz/almanach/dane/dane-brigady#jak-danit-prijmy-u-dohody-o-provedeni-prace-2026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dane/danove-priznani" TargetMode="External"/><Relationship Id="rId2" Type="http://schemas.openxmlformats.org/officeDocument/2006/relationships/hyperlink" Target="https://www.fakturoid.cz/almanach/dane/dane-brigady#dpp-prijmy-do-limitu-25-prumerne-mzdy-mesicne-12-000-kc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.png"/><Relationship Id="rId4" Type="http://schemas.openxmlformats.org/officeDocument/2006/relationships/hyperlink" Target="https://www.fakturoid.cz/almanach/dane/dane-slevy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www.fakturoid.cz/almanach/dane/dane-brigady#dpp-prijmy-nad-limit-25-prumerne-mzdy-mesicne-12-000-kc" TargetMode="External"/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kturoid.cz/almanach/dane/dane-brigady#dpp-musim-platit-socialni-a-zdravotni-pojisteni" TargetMode="External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podpora/ucetnictvi/cssz-prehled" TargetMode="External"/><Relationship Id="rId2" Type="http://schemas.openxmlformats.org/officeDocument/2006/relationships/hyperlink" Target="https://www.fakturoid.cz/almanach/dane/dane-brigady#dpp-musim-podavat-danove-priznani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kturoid.cz/almanach/dane/dane-brigady#jak-danit-prijmy-u-dohody-o-pracovni-cinnosti" TargetMode="External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dane/dane-brigady#dpc-prijmy-nad-4-500-kc-mesicne" TargetMode="External"/><Relationship Id="rId2" Type="http://schemas.openxmlformats.org/officeDocument/2006/relationships/hyperlink" Target="https://www.fakturoid.cz/almanach/dane/dane-brigady#dpc-prijmy-do-4-500-kc-mesicne-2026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.png"/><Relationship Id="rId4" Type="http://schemas.openxmlformats.org/officeDocument/2006/relationships/hyperlink" Target="https://www.fakturoid.cz/almanach/dane/dane-slevy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dane/dane-brigady#dpc-musim-podavat-danove-priznani" TargetMode="External"/><Relationship Id="rId2" Type="http://schemas.openxmlformats.org/officeDocument/2006/relationships/hyperlink" Target="https://www.fakturoid.cz/almanach/dane/dane-brigady#dpc-musim-platit-socialni-a-zdravotni-pojisteni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dane/dane-brigady#muzu-si-privydelat-a-zaroven-byt-na-uradu-prace" TargetMode="External"/><Relationship Id="rId2" Type="http://schemas.openxmlformats.org/officeDocument/2006/relationships/hyperlink" Target="https://www.fakturoid.cz/almanach/dane/dane-brigady#brigada-neni-jen-pro-studenty-prakticke-priklady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hlavni-vs-vedlejsi#vedlejsi-cinnost-a-zdravotni-pojisteni" TargetMode="External"/><Relationship Id="rId2" Type="http://schemas.openxmlformats.org/officeDocument/2006/relationships/hyperlink" Target="https://www.fakturoid.cz/almanach/dane/dane-brigady#muzu-mit-brigadu-kdyz-podnikam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sz.cz/web/cz/osvc-v-pausalnim-rezimu" TargetMode="External"/><Relationship Id="rId2" Type="http://schemas.openxmlformats.org/officeDocument/2006/relationships/hyperlink" Target="https://www.cssz.cz/prehled-o-prijmech-a-vydajich" TargetMode="Externa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dohoda-o-pracovni-cinnosti" TargetMode="External"/><Relationship Id="rId2" Type="http://schemas.openxmlformats.org/officeDocument/2006/relationships/hyperlink" Target="https://www.fakturoid.cz/almanach/dane/dane-brigady#muzu-mit-brigady-na-materske-a-rodicovske-dovolene" TargetMode="Externa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.png"/><Relationship Id="rId5" Type="http://schemas.openxmlformats.org/officeDocument/2006/relationships/hyperlink" Target="https://www.fakturoid.cz/almanach/dane/dane-brigady#jak-danit-prijmy-u-dohody-o-provedeni-prace" TargetMode="External"/><Relationship Id="rId4" Type="http://schemas.openxmlformats.org/officeDocument/2006/relationships/hyperlink" Target="https://www.fakturoid.cz/almanach/zacatky-podnikani/dohoda-o-provedeni-prace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kturoid.cz/almanach/zacatky-podnikani/jak-zacit-podnikat-duchod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fakturoid.cz/almanach/dane/dane-brigady#muzu-mit-brigadu-v-duchodu" TargetMode="External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www.fakturoid.cz/almanach/dane/dane-brigady#muzu-mit-vice-zamestnani-najednou" TargetMode="External"/><Relationship Id="rId5" Type="http://schemas.openxmlformats.org/officeDocument/2006/relationships/hyperlink" Target="https://www.fakturoid.cz/almanach/dane/dane-brigady#jak-danit-prijmy-u-dohody-o-provedeni-prace" TargetMode="External"/><Relationship Id="rId4" Type="http://schemas.openxmlformats.org/officeDocument/2006/relationships/hyperlink" Target="https://www.fakturoid.cz/almanach/zacatky-podnikani/jak-podnikat-invalidni-ducho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59349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cs-CZ" sz="5550" b="1" dirty="0">
                <a:solidFill>
                  <a:srgbClr val="CF1F28"/>
                </a:solidFill>
                <a:ea typeface="Oxygen Bold" pitchFamily="34" charset="-122"/>
              </a:rPr>
              <a:t>Zobrazení osobních nákladů v účetnictví</a:t>
            </a:r>
          </a:p>
          <a:p>
            <a:pPr marL="0" indent="0" algn="l">
              <a:lnSpc>
                <a:spcPts val="6950"/>
              </a:lnSpc>
              <a:buNone/>
            </a:pPr>
            <a:r>
              <a:rPr lang="cs-CZ" sz="5550" b="1" dirty="0">
                <a:solidFill>
                  <a:srgbClr val="CF1F28"/>
                </a:solidFill>
                <a:ea typeface="Oxygen Bold" pitchFamily="34" charset="-122"/>
              </a:rPr>
              <a:t>Mzdové účetnictví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4542473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cs-CZ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reálné výplatní pásky až po dopad na hospodářský výsledek podniku.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93790" y="6229588"/>
            <a:ext cx="2260997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963811" y="6314599"/>
            <a:ext cx="19209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MEZD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196471" y="6221968"/>
            <a:ext cx="3675340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3374112" y="6314599"/>
            <a:ext cx="33200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4664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se dnes naučíme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577584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Tato přednáška vás provede třemi klíčovými oblastmi mzdového účetnictví – od základního pochopení struktury mzdy až po správné zaúčtování všech složek.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803571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93790" y="4247317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93790" y="446520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Anatomie mzdy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93790" y="5078254"/>
            <a:ext cx="4158615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mzda, čistá mzda, odvody zaměstnance i zaměstnavatele – kdo platí co a komu.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235893" y="3803571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235893" y="4247317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235893" y="4465201"/>
            <a:ext cx="358782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Architektura účtování</a:t>
            </a:r>
            <a:endParaRPr lang="en-US" sz="2750" dirty="0"/>
          </a:p>
        </p:txBody>
      </p:sp>
      <p:sp>
        <p:nvSpPr>
          <p:cNvPr id="11" name="Text 9"/>
          <p:cNvSpPr/>
          <p:nvPr/>
        </p:nvSpPr>
        <p:spPr>
          <a:xfrm>
            <a:off x="5235893" y="5078254"/>
            <a:ext cx="4158615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Správné použití účtů třídy 5 (náklady) a třídy 3 (závazky) – účty 331, 336, 342 a jejich vzájemné vztahy.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677995" y="3803571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9677995" y="4247317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9677995" y="446520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Praktická cvičení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9677995" y="5078254"/>
            <a:ext cx="4158615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Reálné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příklady</a:t>
            </a:r>
            <a:endParaRPr lang="en-US" sz="22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97148"/>
            <a:ext cx="2059186" cy="429816"/>
          </a:xfrm>
          <a:prstGeom prst="roundRect">
            <a:avLst>
              <a:gd name="adj" fmla="val 1884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38332" y="1069419"/>
            <a:ext cx="1770102" cy="285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KLÍČOVÉ POZNATKY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93790" y="1508879"/>
            <a:ext cx="975955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Tři</a:t>
            </a: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470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zásadní</a:t>
            </a: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myšlenky</a:t>
            </a:r>
            <a:endParaRPr lang="en-US" sz="4700" dirty="0"/>
          </a:p>
        </p:txBody>
      </p:sp>
      <p:sp>
        <p:nvSpPr>
          <p:cNvPr id="5" name="Shape 3"/>
          <p:cNvSpPr/>
          <p:nvPr/>
        </p:nvSpPr>
        <p:spPr>
          <a:xfrm>
            <a:off x="793790" y="2569131"/>
            <a:ext cx="4211003" cy="4663202"/>
          </a:xfrm>
          <a:prstGeom prst="roundRect">
            <a:avLst>
              <a:gd name="adj" fmla="val 347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63310" y="2569131"/>
            <a:ext cx="121920" cy="4663202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56692" y="2840593"/>
            <a:ext cx="3576637" cy="768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💼 Hrubá mzda ≠ Náklad podniku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1156692" y="3731657"/>
            <a:ext cx="3576637" cy="2496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 je jen část celkového nákladu. Firma navíc platí odvody na sociální (24,8 %) a zdravotní (9 %) pojištění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navrch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 hrubé mzdy. Teprve součet tvoří skutečný mzdový náklad.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5209580" y="2569131"/>
            <a:ext cx="4211122" cy="4663202"/>
          </a:xfrm>
          <a:prstGeom prst="roundRect">
            <a:avLst>
              <a:gd name="adj" fmla="val 347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179100" y="2569131"/>
            <a:ext cx="121920" cy="4663202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572482" y="2840593"/>
            <a:ext cx="3576757" cy="1144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📊 Architektura zúčtování – dvě třídy, jeden pohyb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5572482" y="4108133"/>
            <a:ext cx="3576757" cy="2852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Mzda vstupuje do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třídy 5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(náklady), ale zároveň vznikají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závazky ve třídě 3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vůči zaměstnancům (čistá mzda na účtu 331), vůči pojišťovnám a OSSZ (účet 336) a vůči finančnímu úřadu (záloha na daň, účet 342).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9625489" y="2569131"/>
            <a:ext cx="4211003" cy="4663202"/>
          </a:xfrm>
          <a:prstGeom prst="roundRect">
            <a:avLst>
              <a:gd name="adj" fmla="val 347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9595009" y="2569131"/>
            <a:ext cx="121920" cy="4663202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988391" y="2840593"/>
            <a:ext cx="3576637" cy="768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✂️ Srážka vs. Odvod – zásadní rozdíl</a:t>
            </a:r>
            <a:endParaRPr lang="en-US" sz="2350" dirty="0"/>
          </a:p>
        </p:txBody>
      </p:sp>
      <p:sp>
        <p:nvSpPr>
          <p:cNvPr id="16" name="Text 14"/>
          <p:cNvSpPr/>
          <p:nvPr/>
        </p:nvSpPr>
        <p:spPr>
          <a:xfrm>
            <a:off x="9988391" y="3731657"/>
            <a:ext cx="3576637" cy="2496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Srážka z hrubé mzdy zaměstnance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nemění náklady podniku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pouze přeskupuje závazky na rozvahových účtech (z 331 na 336/342). Odvod zaměstnavatele naopak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přímo zvyšuje náklady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firmy.</a:t>
            </a:r>
            <a:endParaRPr lang="en-US" sz="18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71074"/>
            <a:ext cx="514409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Logická nit přednášky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1799511"/>
            <a:ext cx="75564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Sledujeme jeden přirozený tok – od toho, co každý zná z vlastního života, až po abstraktní účetní záznamy.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495550"/>
            <a:ext cx="992267" cy="119074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924883" y="26939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Výplatní páska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1924883" y="3087410"/>
            <a:ext cx="642532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Reálný dokument – kdo co dostane a kdo co zaplatí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3686294"/>
            <a:ext cx="992267" cy="119074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924883" y="388465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částek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1924883" y="4278154"/>
            <a:ext cx="642532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Odvody, daně, čistá mzda – čísla za každou položkou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4877038"/>
            <a:ext cx="992267" cy="119074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924883" y="507539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T-účty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1924883" y="5468898"/>
            <a:ext cx="642532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Zobrazení každé částky v účetní osnově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790" y="6067782"/>
            <a:ext cx="992267" cy="1190744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924883" y="6266140"/>
            <a:ext cx="26022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Výsledek hospodaření</a:t>
            </a:r>
            <a:endParaRPr lang="en-US" sz="1950" dirty="0"/>
          </a:p>
        </p:txBody>
      </p:sp>
      <p:sp>
        <p:nvSpPr>
          <p:cNvPr id="16" name="Text 9"/>
          <p:cNvSpPr/>
          <p:nvPr/>
        </p:nvSpPr>
        <p:spPr>
          <a:xfrm>
            <a:off x="1924883" y="6659642"/>
            <a:ext cx="642532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Dopad mzdových nákladů na zisk podniku</a:t>
            </a:r>
            <a:endParaRPr lang="en-US" sz="15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41757" y="1390888"/>
            <a:ext cx="1095018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280190" y="1910001"/>
            <a:ext cx="7556421" cy="2525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Anatomie mzdy: Co je hrubá mzda a co platí firma?</a:t>
            </a:r>
            <a:endParaRPr lang="en-US" sz="5300" dirty="0"/>
          </a:p>
        </p:txBody>
      </p:sp>
      <p:sp>
        <p:nvSpPr>
          <p:cNvPr id="6" name="Text 3"/>
          <p:cNvSpPr/>
          <p:nvPr/>
        </p:nvSpPr>
        <p:spPr>
          <a:xfrm>
            <a:off x="6280190" y="4819055"/>
            <a:ext cx="7556421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 je výchozí bod každého výpočtu. Ale pro podnik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není hrubá mzda konečným nákladem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Zaměstnavatel odvádí za každého zaměstnance další povinné platby nad rámec hrubé mzdy – a teprve jejich součet tvoří </a:t>
            </a:r>
            <a:r>
              <a:rPr lang="en-US" sz="210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mzdové náklady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zachycené v účetnictví.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260" y="909876"/>
            <a:ext cx="6671548" cy="543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odvodů: Přehled sazeb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49260" y="1666875"/>
            <a:ext cx="13131879" cy="448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Každá hrubá mzda se rozpadá na několik povinných toků. Část platí zaměstnanec (srážka z hrubé mzdy), část platí zaměstnavatel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navíc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obě strany odvádějí jiné instituce.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60" y="2235756"/>
            <a:ext cx="8535710" cy="476285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60" y="2235756"/>
            <a:ext cx="8535710" cy="476285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9260" y="7118628"/>
            <a:ext cx="13131879" cy="224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4331" y="7628453"/>
            <a:ext cx="1698784" cy="33909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222A911B-653F-0991-3A35-0E9B9789EBBB}"/>
              </a:ext>
            </a:extLst>
          </p:cNvPr>
          <p:cNvSpPr txBox="1"/>
          <p:nvPr/>
        </p:nvSpPr>
        <p:spPr>
          <a:xfrm>
            <a:off x="4199467" y="3539460"/>
            <a:ext cx="66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highlight>
                  <a:srgbClr val="FF0000"/>
                </a:highlight>
              </a:rPr>
              <a:t>7,1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6945"/>
            <a:ext cx="969883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Konkrétní příklad: Hrubá mzda 40 000 Kč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74796"/>
            <a:ext cx="13042821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Projdeme výpočet krok za krokem na konkrétních číslech. Zaměstnanec uplatňuje základní slevu na poplatníka (2 570 Kč/měsíc), jiné slevy ani odpočty neuplatňuje.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70835"/>
            <a:ext cx="13042821" cy="4081820"/>
          </a:xfrm>
          <a:prstGeom prst="roundRect">
            <a:avLst>
              <a:gd name="adj" fmla="val 204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01410" y="2878455"/>
            <a:ext cx="13027581" cy="4518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99887" y="2969419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Položka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866096" y="2969419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Výpočet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774323" y="2969419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Částka (Kč)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01410" y="3330297"/>
            <a:ext cx="13027581" cy="4518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999887" y="3421261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866096" y="3421261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–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0774323" y="3421261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01410" y="3782139"/>
            <a:ext cx="13027581" cy="4518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14" name="Text 12"/>
          <p:cNvSpPr/>
          <p:nvPr/>
        </p:nvSpPr>
        <p:spPr>
          <a:xfrm>
            <a:off x="999887" y="3873103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Sociální pojištění – </a:t>
            </a:r>
            <a:r>
              <a:rPr lang="en-US" sz="155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zaměstnanec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</a:t>
            </a: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7,1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%)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866096" y="3873103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× </a:t>
            </a: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7,1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%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774323" y="3873103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 </a:t>
            </a: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84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4233982"/>
            <a:ext cx="13027581" cy="4518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999887" y="4324945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Zdravotní pojištění – zaměstnanec (4,5 %)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866096" y="4324945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× 4,5 %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774323" y="4324945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1 800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4685824"/>
            <a:ext cx="13027581" cy="4518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999887" y="4776788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Záloha na daň (po slevě na poplatníka)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866096" y="4776788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6 000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− 2 570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0774323" y="4776788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3 430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801410" y="5137666"/>
            <a:ext cx="13027581" cy="4518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999887" y="5228630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Čistá mzda (výplata zaměstnanci)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6866096" y="5228630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40 000 − 2 </a:t>
            </a: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84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0 − 1 800 − </a:t>
            </a:r>
            <a:r>
              <a:rPr lang="cs-CZ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3 430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774323" y="5228630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</a:t>
            </a:r>
            <a:r>
              <a:rPr lang="cs-CZ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1 930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801410" y="5589508"/>
            <a:ext cx="13027581" cy="4518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Text 28"/>
          <p:cNvSpPr/>
          <p:nvPr/>
        </p:nvSpPr>
        <p:spPr>
          <a:xfrm>
            <a:off x="999887" y="5680472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Soc. pojištění – zaměstnavatel (24,8 %)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6866096" y="5680472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× 24,8 %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10774323" y="5680472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9 920</a:t>
            </a:r>
            <a:endParaRPr lang="en-US" sz="1550" dirty="0"/>
          </a:p>
        </p:txBody>
      </p:sp>
      <p:sp>
        <p:nvSpPr>
          <p:cNvPr id="33" name="Shape 31"/>
          <p:cNvSpPr/>
          <p:nvPr/>
        </p:nvSpPr>
        <p:spPr>
          <a:xfrm>
            <a:off x="801410" y="6041350"/>
            <a:ext cx="13027581" cy="45184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4" name="Text 32"/>
          <p:cNvSpPr/>
          <p:nvPr/>
        </p:nvSpPr>
        <p:spPr>
          <a:xfrm>
            <a:off x="999887" y="6132314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Zdrav. pojištění – zaměstnavatel (9 %)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6866096" y="6132314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× 9 %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10774323" y="6132314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3 600</a:t>
            </a:r>
            <a:endParaRPr lang="en-US" sz="1550" dirty="0"/>
          </a:p>
        </p:txBody>
      </p:sp>
      <p:sp>
        <p:nvSpPr>
          <p:cNvPr id="37" name="Shape 35"/>
          <p:cNvSpPr/>
          <p:nvPr/>
        </p:nvSpPr>
        <p:spPr>
          <a:xfrm>
            <a:off x="801410" y="6493193"/>
            <a:ext cx="13027581" cy="45184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8" name="Text 36"/>
          <p:cNvSpPr/>
          <p:nvPr/>
        </p:nvSpPr>
        <p:spPr>
          <a:xfrm>
            <a:off x="999887" y="6584156"/>
            <a:ext cx="546187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Celkový náklad firmy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6866096" y="6584156"/>
            <a:ext cx="35038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40 000 + 9 920 + 3 600</a:t>
            </a:r>
            <a:endParaRPr lang="en-US" sz="1550" dirty="0"/>
          </a:p>
        </p:txBody>
      </p:sp>
      <p:sp>
        <p:nvSpPr>
          <p:cNvPr id="40" name="Text 38"/>
          <p:cNvSpPr/>
          <p:nvPr/>
        </p:nvSpPr>
        <p:spPr>
          <a:xfrm>
            <a:off x="10774323" y="6584156"/>
            <a:ext cx="285630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53 520</a:t>
            </a:r>
            <a:endParaRPr lang="en-US" sz="1550" dirty="0"/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1155025"/>
            <a:ext cx="1006197" cy="335042"/>
          </a:xfrm>
          <a:prstGeom prst="roundRect">
            <a:avLst>
              <a:gd name="adj" fmla="val 1990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12852" y="1214557"/>
            <a:ext cx="768072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ANALOGIE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545550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Metafora: Rozúčtování účtu v restauraci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994065"/>
            <a:ext cx="7556421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Představte si hrubou mzdu jako </a:t>
            </a: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velký společný účet za večeři v restauraci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 tohoto jednoho balíku se platí hned několik stran najednou – a každá dostane svůj díl ještě před tím, než zaměstnanec uvidí svou výplatu.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960019"/>
            <a:ext cx="3708797" cy="1622822"/>
          </a:xfrm>
          <a:prstGeom prst="roundRect">
            <a:avLst>
              <a:gd name="adj" fmla="val 513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99768" y="4165997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🍽️ Hlavní chod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99768" y="4567118"/>
            <a:ext cx="3296841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Čistá mzda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částka, kterou zaměstnanec (účet 331) skutečně obdrží na bankovní účet.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41413" y="3960019"/>
            <a:ext cx="3708797" cy="1622822"/>
          </a:xfrm>
          <a:prstGeom prst="roundRect">
            <a:avLst>
              <a:gd name="adj" fmla="val 513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4847392" y="4165997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💰 Spropitné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4847392" y="4567118"/>
            <a:ext cx="3296841" cy="809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Záloha na daň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jde finančnímu úřadu (účet 342). Povinné, bez vyjednávání.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93790" y="5721668"/>
            <a:ext cx="7556421" cy="1352907"/>
          </a:xfrm>
          <a:prstGeom prst="roundRect">
            <a:avLst>
              <a:gd name="adj" fmla="val 616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999768" y="5927646"/>
            <a:ext cx="2480905" cy="317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🔧 Servisní poplatek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999768" y="6328767"/>
            <a:ext cx="714446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Odvody na pojistné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jdou zdravotním pojišťovnám a OSSZ (účet 336). Část srazí zaměstnanci, část přidá firma.</a:t>
            </a:r>
            <a:endParaRPr lang="en-US" sz="15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1647" y="963573"/>
            <a:ext cx="9969937" cy="839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2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Metafora: Auto a přívěsný vozík</a:t>
            </a:r>
            <a:endParaRPr lang="en-US" sz="5250" dirty="0"/>
          </a:p>
        </p:txBody>
      </p:sp>
      <p:sp>
        <p:nvSpPr>
          <p:cNvPr id="3" name="Shape 1"/>
          <p:cNvSpPr/>
          <p:nvPr/>
        </p:nvSpPr>
        <p:spPr>
          <a:xfrm>
            <a:off x="598289" y="2184559"/>
            <a:ext cx="6582608" cy="3273623"/>
          </a:xfrm>
          <a:prstGeom prst="roundRect">
            <a:avLst>
              <a:gd name="adj" fmla="val 590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66894" y="2438995"/>
            <a:ext cx="3543300" cy="442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🚗</a:t>
            </a:r>
            <a:r>
              <a:rPr lang="en-US" sz="260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Auto = Hrubá mzda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66894" y="3135987"/>
            <a:ext cx="6045398" cy="1255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To, co zaměstnanec vidí na smlouvě. Základ pro výpočty všech odvodů. Ale samo o sobě nestačí, aby firma mohla legálně "vyjet na silnici".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650480" y="2438995"/>
            <a:ext cx="6195893" cy="862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🚛</a:t>
            </a:r>
            <a:r>
              <a:rPr lang="en-US" sz="2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Přívěsný vozík = Odvody zaměstnavatele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7650480" y="3555683"/>
            <a:ext cx="6195893" cy="1673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Povinný příplatek 33,8 % hrubé mzdy, který firma musí uhradit státu. Bez vozíku auto nevyjede. Pro firmu tvoří náklady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auto i vozík dohromady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obě položky vstupují do třídy 5.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791647" y="5744408"/>
            <a:ext cx="13047107" cy="1521619"/>
          </a:xfrm>
          <a:prstGeom prst="roundRect">
            <a:avLst>
              <a:gd name="adj" fmla="val 7414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52" y="6157555"/>
            <a:ext cx="335756" cy="26860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64613" y="6065996"/>
            <a:ext cx="11905536" cy="83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Klíčové pochopení: Zaměstnanec vidí hrubou mzdu. Firma vidí celkový náklad = hrubá mzda + 33,8 %. Toto je nejčastější bod nepochopení u začínajících účetních.</a:t>
            </a:r>
            <a:endParaRPr lang="en-US" sz="21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7651" y="7569756"/>
            <a:ext cx="1794867" cy="35825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1786057"/>
            <a:ext cx="1546860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793790" y="2432328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cs-CZ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</a:t>
            </a:r>
            <a:r>
              <a:rPr lang="en-US" sz="55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čtování</a:t>
            </a: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mezd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93790" y="4629507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Nyní přeložíme čísla z výplatní pásky do jazyka účetnictví. Klíčem je pochopit, které účty patří do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nákladů (třída 5)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které zachycují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závazky (třída 3)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a jak spolu tyto účty komunikují při každém mzdovém zúčtování.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1991" y="1029533"/>
            <a:ext cx="5439013" cy="501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 klíčových účtů mezd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91991" y="1713428"/>
            <a:ext cx="1324641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Mzdové účetnictví využívá relativně malý počet účtů, ale jejich správné rozlišení je zásadní. Nejčastější záměna nastává mezi účty 331 a 336.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91991" y="2017038"/>
            <a:ext cx="13246418" cy="963811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14851" y="2039898"/>
            <a:ext cx="642580" cy="918091"/>
          </a:xfrm>
          <a:prstGeom prst="roundRect">
            <a:avLst>
              <a:gd name="adj" fmla="val 623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448395" y="2200513"/>
            <a:ext cx="2069663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521 – Mzdové náklady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448395" y="2506028"/>
            <a:ext cx="1230653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Třída 5 – Náklady.</a:t>
            </a: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Sem se zaúčtuje celá hrubá mzda zaměstnanců. Tento účet ovlivňuje výsledovku – přímo snižuje hospodářský výsledek podniku.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91991" y="3071812"/>
            <a:ext cx="13246418" cy="963811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714851" y="3094673"/>
            <a:ext cx="642580" cy="918091"/>
          </a:xfrm>
          <a:prstGeom prst="roundRect">
            <a:avLst>
              <a:gd name="adj" fmla="val 623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448395" y="3255288"/>
            <a:ext cx="3449836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524 – Zákonné soc. a zdrav. pojištění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448395" y="3560802"/>
            <a:ext cx="1230653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Třída 5 – Náklady.</a:t>
            </a: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Sem patří odvody zaměstnavatele (24,8 % + 9 % z hrubé mzdy). Také nákladový účet – zvyšuje celkové mzdové náklady firmy.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91991" y="4126587"/>
            <a:ext cx="13246418" cy="963811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714851" y="4149447"/>
            <a:ext cx="642580" cy="918091"/>
          </a:xfrm>
          <a:prstGeom prst="roundRect">
            <a:avLst>
              <a:gd name="adj" fmla="val 623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448395" y="4310063"/>
            <a:ext cx="2007989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331 – Zaměstnanci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448395" y="4615577"/>
            <a:ext cx="1230653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Třída 3 – Závazky.</a:t>
            </a: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Závazek vůči zaměstnancům – čistá mzda, kterou firma dluží k výplatě. Zůstatek na tomto účtu se vyrovnává převodním příkazem zaměstnanci.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91991" y="5181362"/>
            <a:ext cx="13246418" cy="963811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714851" y="5204222"/>
            <a:ext cx="642580" cy="918091"/>
          </a:xfrm>
          <a:prstGeom prst="roundRect">
            <a:avLst>
              <a:gd name="adj" fmla="val 623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1448395" y="5364837"/>
            <a:ext cx="2831425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336 – Zúčtování s inst. SZ a ZP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448395" y="5670352"/>
            <a:ext cx="1230653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Třída 3 – Závazky.</a:t>
            </a: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Závazek vůči OSSZ a zdravotním pojišťovnám. Zahrnuje jak část sraženou zaměstnanci, tak část hrazenou zaměstnavatelem.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91991" y="6236137"/>
            <a:ext cx="13246418" cy="963811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14851" y="6258997"/>
            <a:ext cx="642580" cy="918091"/>
          </a:xfrm>
          <a:prstGeom prst="roundRect">
            <a:avLst>
              <a:gd name="adj" fmla="val 623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448395" y="6419612"/>
            <a:ext cx="2397800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342 – Ostatní přímé daně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448395" y="6725126"/>
            <a:ext cx="12306538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Třída 3 – Závazky.</a:t>
            </a: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Záloha na daň z příjmu sražená zaměstnanci. Firma ji odvádí finančnímu úřadu do 20. dne následujícího měsíce.</a:t>
            </a:r>
            <a:endParaRPr lang="en-US" sz="12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8754" y="7652861"/>
            <a:ext cx="1568648" cy="3131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2749"/>
            <a:ext cx="6860858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Schéma účtování: Předpis mezd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93790" y="1858208"/>
            <a:ext cx="1304282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Účtování probíhá ve dvou fázích: nejprve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předpis mezd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(vznik závazků), poté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výplata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(úhrada závazků). Podívejme se na první fázi – co vzniká, když firma "spočítá" mzdy.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13" y="2479358"/>
            <a:ext cx="7714774" cy="40862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25954" y="5399773"/>
            <a:ext cx="1907470" cy="238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MD 521 / D 331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390312" y="5706028"/>
            <a:ext cx="2043112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 jako náklad a závazek.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779922" y="3023914"/>
            <a:ext cx="1907469" cy="238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MD 331 / D 336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3644280" y="3330168"/>
            <a:ext cx="2043112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Srážka pojistného — přeskupení závazku.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222207" y="3023914"/>
            <a:ext cx="1907469" cy="238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MD 331 / D 342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2207" y="3330168"/>
            <a:ext cx="2043112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Srážka zálohy na daň — přeskupení závazku.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942807" y="5399905"/>
            <a:ext cx="1907469" cy="238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MD 524 / D 336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942807" y="5706160"/>
            <a:ext cx="2043111" cy="31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Odvody zaměstnavatele jako náklad i závazek.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93790" y="6700242"/>
            <a:ext cx="1304282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Všimněte si kroků 2 a 3: </a:t>
            </a:r>
            <a:r>
              <a:rPr lang="en-US" sz="145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srážky z hrubé mzdy nemění náklady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pouze přesouvají závazek z účtu 331 na účty 336 a 342. Výsledovku ovlivní pouze účty 521 a 524.</a:t>
            </a:r>
            <a:endParaRPr lang="en-US" sz="14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3734"/>
            <a:ext cx="10437138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Schéma účtování: Výplata mezd a odvodů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93790" y="2287191"/>
            <a:ext cx="13042821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 druhé fázi firma uhradí vzniklé závazky – zaměstnancům čistou mzdu, pojišťovnám a OSSZ jejich část, finančnímu úřadu zálohu na daň. Vše jde z bankovního účtu (221).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793790" y="3061811"/>
            <a:ext cx="13042821" cy="2626995"/>
          </a:xfrm>
          <a:prstGeom prst="roundRect">
            <a:avLst>
              <a:gd name="adj" fmla="val 340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01410" y="3069431"/>
            <a:ext cx="13027581" cy="50411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014293" y="3172658"/>
            <a:ext cx="87356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Krok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2320766" y="3172658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6228993" y="3172658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0137219" y="3172658"/>
            <a:ext cx="3479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Popis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01410" y="3573542"/>
            <a:ext cx="13027581" cy="50411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14293" y="3676769"/>
            <a:ext cx="87356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2320766" y="3676769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331 – Zaměstnanci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6228993" y="3676769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221 – Bankovní účty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10137219" y="3676769"/>
            <a:ext cx="3479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Výplata čisté mzdy zaměstnancům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801410" y="4077653"/>
            <a:ext cx="13027581" cy="80176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014293" y="4180880"/>
            <a:ext cx="87356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2320766" y="4180880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336 – Inst. SZ a ZP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228993" y="4180880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221 – Bankovní účty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10137219" y="4180880"/>
            <a:ext cx="347912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Odvod pojistného (zaměstnanec + zaměstnavatel) pojišťovnám a OSSZ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801410" y="4879419"/>
            <a:ext cx="13027581" cy="80176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14293" y="4982647"/>
            <a:ext cx="87356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7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2320766" y="4982647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342 – Ostatní přímé daně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6228993" y="4982647"/>
            <a:ext cx="347531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221 – Bankovní účty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10137219" y="4982647"/>
            <a:ext cx="3479125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Odvod zálohy na daň z příjmu finančnímu úřadu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793790" y="5868114"/>
            <a:ext cx="13042821" cy="1057632"/>
          </a:xfrm>
          <a:prstGeom prst="roundRect">
            <a:avLst>
              <a:gd name="adj" fmla="val 8445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35" y="6176367"/>
            <a:ext cx="265748" cy="212646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484828" y="6080641"/>
            <a:ext cx="1213913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 uhrazení všech závazků by měl být zůstatek na účtech 331, 336 a 342 nulový. Pokud ne, hledejte chybu v předchozích zápisech!</a:t>
            </a:r>
            <a:endParaRPr lang="en-US" sz="1650" dirty="0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012752"/>
            <a:ext cx="2393394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63811" y="2097762"/>
            <a:ext cx="2053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265902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Kde</a:t>
            </a: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s</a:t>
            </a:r>
            <a:r>
              <a:rPr lang="cs-CZ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 n</a:t>
            </a:r>
            <a:r>
              <a:rPr lang="en-US" sz="55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ejčastěji</a:t>
            </a: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55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chybuj</a:t>
            </a:r>
            <a:r>
              <a:rPr lang="cs-CZ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93790" y="4856202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Tři nejčastější chyby při zúčtování mezd – každá z nich vychází z nepochopení základní logiky mzdového účetnictví. I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8972"/>
            <a:ext cx="1099577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Chyba č. 1: Záměna účtů 331 a 336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610207"/>
            <a:ext cx="6583918" cy="3094434"/>
          </a:xfrm>
          <a:prstGeom prst="roundRect">
            <a:avLst>
              <a:gd name="adj" fmla="val 659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73085" y="2893695"/>
            <a:ext cx="3544133" cy="458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❌</a:t>
            </a: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Chybný postup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635454"/>
            <a:ext cx="6016943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cs-CZ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zaúčtuje</a:t>
            </a:r>
            <a:r>
              <a:rPr lang="cs-CZ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odvod pojistného </a:t>
            </a:r>
            <a:r>
              <a:rPr lang="en-US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jako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endParaRPr lang="cs-CZ" sz="2200" dirty="0">
              <a:solidFill>
                <a:srgbClr val="FFFFFF"/>
              </a:solidFill>
              <a:latin typeface="Oxygen" pitchFamily="34" charset="0"/>
              <a:ea typeface="Oxygen" pitchFamily="34" charset="-122"/>
              <a:cs typeface="Oxygen" pitchFamily="34" charset="-120"/>
            </a:endParaRPr>
          </a:p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336 / D 221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přitom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zapomene</a:t>
            </a:r>
            <a:r>
              <a:rPr lang="cs-CZ" sz="2200" dirty="0" err="1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že na stranu MD 336 patří teprve při úhradě – nejprve musí proběhnout srážka z 331 na 336.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2893695"/>
            <a:ext cx="3544133" cy="458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✅</a:t>
            </a: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Správný postup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3635454"/>
            <a:ext cx="6175534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331 → 336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: nejprve srážka z hrubé mzdy (přeskupení závazku z účtu zaměstnanců na účet institucí). Teprve pak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336 / D 221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při skutečné platbě pojišťovně.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3790" y="6023610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Klíčové pravidlo: Účet 331 eviduje závazek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vůči zaměstnanci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(čistá mzda + to, co se mu sráží). Účet 336 eviduje závazek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vůči institucím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Srážka je převod mezi těmito dvěma závazky.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8235"/>
            <a:ext cx="12484656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Chyba č. 2: Srážka ovlivňuje výsledovku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793790" y="2471738"/>
            <a:ext cx="13042821" cy="2823686"/>
          </a:xfrm>
          <a:prstGeom prst="roundRect">
            <a:avLst>
              <a:gd name="adj" fmla="val 400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09030" y="2486978"/>
            <a:ext cx="6506170" cy="2793206"/>
          </a:xfrm>
          <a:prstGeom prst="roundRect">
            <a:avLst>
              <a:gd name="adj" fmla="val 405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78349" y="275629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Mýtus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1078349" y="3330654"/>
            <a:ext cx="5967532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"Když srazím zaměstnanci daň a pojistné, firma platí méně – to se promítne do nižších nákladů."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7315200" y="2486978"/>
            <a:ext cx="6506170" cy="2793206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15200" y="2486978"/>
            <a:ext cx="30480" cy="2793206"/>
          </a:xfrm>
          <a:prstGeom prst="roundRect">
            <a:avLst>
              <a:gd name="adj" fmla="val 371163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584519" y="275629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Realita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7584519" y="3330654"/>
            <a:ext cx="5967532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Srážka z hrubé mzdy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nijak neovlivňuje výsledovku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Jde pouze o přeskupení závazků v rozvaze (331 → 336, 342). Náklady určují výhradně účty 521 a 524.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93790" y="5583198"/>
            <a:ext cx="13042821" cy="1528167"/>
          </a:xfrm>
          <a:prstGeom prst="roundRect">
            <a:avLst>
              <a:gd name="adj" fmla="val 7403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09" y="5996464"/>
            <a:ext cx="336590" cy="269319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669018" y="5906333"/>
            <a:ext cx="11898273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Pamatujte: Výsledovka = pouze třídy 5 a 6. Přeskupení závazků na účtech třídy 3 výsledovku vůbec neovlivňuje. Nákladem je hrubá mzda (521) + odvody zaměstnavatele (524) – nic jiného.</a:t>
            </a:r>
            <a:endParaRPr lang="en-US" sz="21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2902"/>
            <a:ext cx="11422737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Chyba č. 3: Zapomenuté časové rozlišení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475667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 konci účetního období je nutné zohlednit závazky, které vznikly, ale ještě nebyly předepsány ani vyplaceny. Bez toho je hospodářský výsledek nadhodnocen.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419237"/>
            <a:ext cx="602456" cy="602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277678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Nevybraná dovolená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793790" y="4777026"/>
            <a:ext cx="4176951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Zaměstnanec má k 31. 12. nevybraných 10 dní dovolené. Tvoříme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rezervu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(účet 459) nebo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dohadný účet pasivní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(účet 389) ve výši odhadnutého mzdového nákladu. Bez toho přenášíme náklad do příštího roku.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6725" y="3419237"/>
            <a:ext cx="602456" cy="6024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6725" y="4277678"/>
            <a:ext cx="3234452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Roční bonusy a prémie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5226725" y="4777026"/>
            <a:ext cx="4176951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za rok přísluší zaměstnancům roční prémie, ale budou vyplaceny až v lednu, musíme je k 31. 12. zachytit jako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dohadný účet pasivní (389)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souvztažně s nákladovým účtem 521.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9660" y="3419237"/>
            <a:ext cx="602456" cy="602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9660" y="4277678"/>
            <a:ext cx="3023354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Náhrada mzdy při PN</a:t>
            </a:r>
            <a:endParaRPr lang="en-US" sz="2350" dirty="0"/>
          </a:p>
        </p:txBody>
      </p:sp>
      <p:sp>
        <p:nvSpPr>
          <p:cNvPr id="12" name="Text 7"/>
          <p:cNvSpPr/>
          <p:nvPr/>
        </p:nvSpPr>
        <p:spPr>
          <a:xfrm>
            <a:off x="9659660" y="4777026"/>
            <a:ext cx="4176951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Prvních 14 dní pracovní neschopnosti hradí zaměstnavatel z vlastních zdrojů (účet 527 nebo 521). Od 15. dne nastupuje nemocenská od ČSSZ – firma tuto částku nevyplácí, pouze zprostředkovává.</a:t>
            </a:r>
            <a:endParaRPr lang="en-US" sz="18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2772"/>
            <a:ext cx="8950762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cs-CZ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</a:t>
            </a:r>
            <a:r>
              <a:rPr lang="en-US" sz="470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tázka</a:t>
            </a: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pro diskuzi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1155263" y="2615922"/>
            <a:ext cx="1268134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i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"Představte si, že by firma posílala celkovou částku –  mzdu – rovnou na účet zaměstnance. A on sám by musel každý měsíc posílat peníze na finanční úřad a pojišťovny."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793790" y="2385536"/>
            <a:ext cx="30480" cy="117395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93790" y="3789878"/>
            <a:ext cx="4211003" cy="321695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065252" y="4061341"/>
            <a:ext cx="3668078" cy="768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💭 Jak by se změnilo vnímání daní?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1065252" y="4952405"/>
            <a:ext cx="3668078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Zaměstnanci by poprvé reálně "cítili" výši odvodů. Dnes je většina srážek neviditelná – zaměstnavatel vše odvodí za zaměstnance.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5209580" y="3789878"/>
            <a:ext cx="4211122" cy="321695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481042" y="4061341"/>
            <a:ext cx="3668197" cy="768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📚 Dopad na účetnictví podniku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5481042" y="4952405"/>
            <a:ext cx="3668197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firmy by se zjednodušilo – odpadly by účty 336 a 342. Naopak by vzrostla administrativní zátěž pro zaměstnance jako fyzické osoby.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9625489" y="3789878"/>
            <a:ext cx="4211003" cy="3216950"/>
          </a:xfrm>
          <a:prstGeom prst="roundRect">
            <a:avLst>
              <a:gd name="adj" fmla="val 314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9896951" y="4061341"/>
            <a:ext cx="3227308" cy="391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🌍 Srovnání se světem</a:t>
            </a:r>
            <a:endParaRPr lang="en-US" sz="2350" dirty="0"/>
          </a:p>
        </p:txBody>
      </p:sp>
      <p:sp>
        <p:nvSpPr>
          <p:cNvPr id="13" name="Text 11"/>
          <p:cNvSpPr/>
          <p:nvPr/>
        </p:nvSpPr>
        <p:spPr>
          <a:xfrm>
            <a:off x="9896951" y="4575929"/>
            <a:ext cx="3668078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Některé země (např. USA) přenášejí část odpovědnosti za odvody na zaměstnance. Jaké jsou výhody a nevýhody tohoto přístupu?</a:t>
            </a:r>
            <a:endParaRPr lang="en-US" sz="18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3930"/>
            <a:ext cx="9256752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Přehled: Dopady na hospodářský výsledek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93790" y="1779389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Jaký vliv mají mzdové náklady na hospodářský výsledek podniku? Jen účty třídy 5 ovlivňují výsledovku. Rozvahové přesuny mezi závazky výsledovku neovlivní.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57293"/>
            <a:ext cx="8477726" cy="473047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157293"/>
            <a:ext cx="8477726" cy="47304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7022425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Zlaté pravidlo: </a:t>
            </a:r>
            <a:r>
              <a:rPr lang="en-US" sz="145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Výsledovku ovlivní pouze účty 521, 524 a 527.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Vše ostatní jsou pohyby v rozvaze – přeskupování závazků nebo úbytek aktiv.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91803"/>
            <a:ext cx="12333565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Statistiky: Mzdové náklady v perspektivě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348389"/>
            <a:ext cx="130428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Mzdové náklady jsou pro většinu firem jednou z největších výdajových položek. Pochopení jejich struktury není jen akademická záležitost – je to každodenní realita podnikání.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46071" y="3509843"/>
            <a:ext cx="2740819" cy="842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600"/>
              </a:lnSpc>
              <a:buNone/>
            </a:pPr>
            <a:r>
              <a:rPr lang="en-US" sz="6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33,8%</a:t>
            </a:r>
            <a:endParaRPr lang="en-US" sz="6600" dirty="0"/>
          </a:p>
        </p:txBody>
      </p:sp>
      <p:sp>
        <p:nvSpPr>
          <p:cNvPr id="5" name="Text 3"/>
          <p:cNvSpPr/>
          <p:nvPr/>
        </p:nvSpPr>
        <p:spPr>
          <a:xfrm>
            <a:off x="793790" y="4651534"/>
            <a:ext cx="30453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Příplatek zaměstnavatele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93790" y="5586532"/>
            <a:ext cx="3045381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 tolik je celkový náklad firmy vyšší než hrubá mzda zaměstnance v ČR.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278511" y="3509843"/>
            <a:ext cx="2740819" cy="842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600"/>
              </a:lnSpc>
              <a:buNone/>
            </a:pPr>
            <a:r>
              <a:rPr lang="en-US" sz="6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~60%</a:t>
            </a:r>
            <a:endParaRPr lang="en-US" sz="6600" dirty="0"/>
          </a:p>
        </p:txBody>
      </p:sp>
      <p:sp>
        <p:nvSpPr>
          <p:cNvPr id="8" name="Text 6"/>
          <p:cNvSpPr/>
          <p:nvPr/>
        </p:nvSpPr>
        <p:spPr>
          <a:xfrm>
            <a:off x="4126230" y="4651534"/>
            <a:ext cx="30453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 mzdových nákladů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4126230" y="5586532"/>
            <a:ext cx="304538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odvětvích služeb tvoří mzdové náklady až 60 % celkových provozních nákladů firmy.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610951" y="3509843"/>
            <a:ext cx="2740819" cy="842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600"/>
              </a:lnSpc>
              <a:buNone/>
            </a:pPr>
            <a:r>
              <a:rPr lang="en-US" sz="6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14 dní</a:t>
            </a:r>
            <a:endParaRPr lang="en-US" sz="6600" dirty="0"/>
          </a:p>
        </p:txBody>
      </p:sp>
      <p:sp>
        <p:nvSpPr>
          <p:cNvPr id="11" name="Text 9"/>
          <p:cNvSpPr/>
          <p:nvPr/>
        </p:nvSpPr>
        <p:spPr>
          <a:xfrm>
            <a:off x="7458670" y="4651534"/>
            <a:ext cx="30453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Náhrada mzdy při PN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7458670" y="5586532"/>
            <a:ext cx="304538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Prvních 14 dní pracovní neschopnosti hradí zaměstnavatel ze svých prostředků – ne ČSSZ.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943392" y="3509843"/>
            <a:ext cx="2740938" cy="842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600"/>
              </a:lnSpc>
              <a:buNone/>
            </a:pPr>
            <a:r>
              <a:rPr lang="en-US" sz="66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20.</a:t>
            </a:r>
            <a:endParaRPr lang="en-US" sz="6600" dirty="0"/>
          </a:p>
        </p:txBody>
      </p:sp>
      <p:sp>
        <p:nvSpPr>
          <p:cNvPr id="14" name="Text 12"/>
          <p:cNvSpPr/>
          <p:nvPr/>
        </p:nvSpPr>
        <p:spPr>
          <a:xfrm>
            <a:off x="10791111" y="4651534"/>
            <a:ext cx="3045500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Den odvodu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0791111" y="5187910"/>
            <a:ext cx="3045500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 20. dne následujícího měsíce musí firma odvést zálohu na daň i pojistné – jinak hrozí penále.</a:t>
            </a:r>
            <a:endParaRPr lang="en-US" sz="20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8882" y="1693545"/>
            <a:ext cx="9016127" cy="646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Vizualizace: Vývoj mzdových nákladů</a:t>
            </a:r>
            <a:endParaRPr lang="en-US" sz="4050" dirty="0"/>
          </a:p>
        </p:txBody>
      </p:sp>
      <p:sp>
        <p:nvSpPr>
          <p:cNvPr id="3" name="Shape 1"/>
          <p:cNvSpPr/>
          <p:nvPr/>
        </p:nvSpPr>
        <p:spPr>
          <a:xfrm>
            <a:off x="578882" y="2735342"/>
            <a:ext cx="1233731" cy="204778"/>
          </a:xfrm>
          <a:prstGeom prst="roundRect">
            <a:avLst>
              <a:gd name="adj" fmla="val 62515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09" y="2786536"/>
            <a:ext cx="102389" cy="10238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5127" y="2760939"/>
            <a:ext cx="977759" cy="153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-apple-system, BlinkMacSystemFont, Segoe UI, Roboto, Helvetica Neue, Arial, sans-serif Medium" pitchFamily="34" charset="0"/>
                <a:ea typeface="-apple-system, BlinkMacSystemFont, Segoe UI, Roboto, Helvetica Neue, Arial, sans-serif Medium" pitchFamily="34" charset="-122"/>
                <a:cs typeface="-apple-system, BlinkMacSystemFont, Segoe UI, Roboto, Helvetica Neue, Arial, sans-serif Medium" pitchFamily="34" charset="-120"/>
              </a:rPr>
              <a:t>Zaměstnanec obdrží</a:t>
            </a:r>
            <a:endParaRPr lang="en-US" sz="700" dirty="0"/>
          </a:p>
        </p:txBody>
      </p:sp>
      <p:sp>
        <p:nvSpPr>
          <p:cNvPr id="6" name="Shape 3"/>
          <p:cNvSpPr/>
          <p:nvPr/>
        </p:nvSpPr>
        <p:spPr>
          <a:xfrm>
            <a:off x="1880872" y="2735342"/>
            <a:ext cx="1251062" cy="204778"/>
          </a:xfrm>
          <a:prstGeom prst="roundRect">
            <a:avLst>
              <a:gd name="adj" fmla="val 62515"/>
            </a:avLst>
          </a:prstGeom>
          <a:solidFill>
            <a:srgbClr val="FFFFFF">
              <a:alpha val="20000"/>
            </a:srgbClr>
          </a:solidFill>
          <a:ln w="762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599" y="2786536"/>
            <a:ext cx="102389" cy="10238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077117" y="2760939"/>
            <a:ext cx="995091" cy="153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-apple-system, BlinkMacSystemFont, Segoe UI, Roboto, Helvetica Neue, Arial, sans-serif Medium" pitchFamily="34" charset="0"/>
                <a:ea typeface="-apple-system, BlinkMacSystemFont, Segoe UI, Roboto, Helvetica Neue, Arial, sans-serif Medium" pitchFamily="34" charset="-122"/>
                <a:cs typeface="-apple-system, BlinkMacSystemFont, Segoe UI, Roboto, Helvetica Neue, Arial, sans-serif Medium" pitchFamily="34" charset="-120"/>
              </a:rPr>
              <a:t>Celkový náklad firmy</a:t>
            </a:r>
            <a:endParaRPr lang="en-US" sz="7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882" y="3025443"/>
            <a:ext cx="6484620" cy="334469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574994" y="2716530"/>
            <a:ext cx="2584609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graf ukazuje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7574994" y="3190280"/>
            <a:ext cx="6484144" cy="572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 mezi tím, co zaměstnanec obdrží (čistá mzda), a tím, co firma skutečně zaplatí (celkové mzdové náklady), roste s výší mzdy lineárně.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7574994" y="3898106"/>
            <a:ext cx="6484144" cy="858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hrubé mzdě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80 000 Kč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firma zaplatí přes </a:t>
            </a:r>
            <a:r>
              <a:rPr lang="en-US" sz="160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107 000 Kč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zatímco zaměstnanec obdrží pouze cca 60 500 Kč. </a:t>
            </a:r>
            <a:endParaRPr lang="en-US" sz="16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3075" y="7747040"/>
            <a:ext cx="1312664" cy="2620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1163479"/>
            <a:ext cx="842843" cy="305038"/>
          </a:xfrm>
          <a:prstGeom prst="roundRect">
            <a:avLst>
              <a:gd name="adj" fmla="val 2030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04280" y="1218724"/>
            <a:ext cx="621863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SHRNUTÍ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516380"/>
            <a:ext cx="7556421" cy="1151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</a:t>
            </a:r>
            <a:r>
              <a:rPr lang="en-US" sz="360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poznatky</a:t>
            </a: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</a:t>
            </a:r>
            <a:r>
              <a:rPr lang="cs-CZ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-</a:t>
            </a: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Rekapitulace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793790" y="2847856"/>
            <a:ext cx="755642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93790" y="3469005"/>
            <a:ext cx="3718322" cy="2247424"/>
          </a:xfrm>
          <a:prstGeom prst="roundRect">
            <a:avLst>
              <a:gd name="adj" fmla="val 1968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85599" y="3660815"/>
            <a:ext cx="3334703" cy="575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1. Náklad firmy = Hrubá mzda + 33,8 %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85599" y="4308396"/>
            <a:ext cx="3334703" cy="1216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Nikdy nezaměňujte hrubou mzdu s nákladem podniku. Skutečný náklad je vždy vyšší o povinné odvody zaměstnavatele na sociální a zdravotní pojištění.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631888" y="3469005"/>
            <a:ext cx="3718322" cy="2247424"/>
          </a:xfrm>
          <a:prstGeom prst="roundRect">
            <a:avLst>
              <a:gd name="adj" fmla="val 1968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4823698" y="3660815"/>
            <a:ext cx="3334703" cy="575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2. Srážka ≠ Náklad. Je to jen přeskupení závazků.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823698" y="4308396"/>
            <a:ext cx="3334703" cy="972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Srážka daně a pojistného z hrubé mzdy zaměstnance neovlivní výsledovku. Pouze převede závazek z účtu 331 na účty 336 a 342.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93790" y="5836206"/>
            <a:ext cx="7556421" cy="1229797"/>
          </a:xfrm>
          <a:prstGeom prst="roundRect">
            <a:avLst>
              <a:gd name="adj" fmla="val 35966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985599" y="6028015"/>
            <a:ext cx="3876794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3. Nezapomeňte na časové rozlišení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985599" y="6387703"/>
            <a:ext cx="717280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Nevybraná dovolená, roční bonusy a jiné závazky, které k rozvahovému dni existují, ale nejsou předepsány, musejí být zachyceny na dohadných účtech nebo jako rezervy.</a:t>
            </a:r>
            <a:endParaRPr lang="en-US" sz="14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4772"/>
            <a:ext cx="9415939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Přehled: Celý proces na jedné stránce</a:t>
            </a:r>
            <a:endParaRPr lang="en-US" sz="4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113" y="2018228"/>
            <a:ext cx="9782056" cy="44018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7644" y="2320092"/>
            <a:ext cx="1711834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Vznik mzdy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3897644" y="2659872"/>
            <a:ext cx="1711834" cy="185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Hrubá mzda (521/331)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8681" y="3400276"/>
            <a:ext cx="379167" cy="37916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90667" y="5528900"/>
            <a:ext cx="1721240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Srážky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5590667" y="5868680"/>
            <a:ext cx="1721240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Úprava závazků (331/336, 331/342)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1704" y="4782911"/>
            <a:ext cx="379166" cy="37916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64879" y="2101998"/>
            <a:ext cx="1711835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Odvody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7264879" y="2441778"/>
            <a:ext cx="1711835" cy="555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Závazky zaměstnavatele (524/336)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4132" y="3362653"/>
            <a:ext cx="379167" cy="37916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57902" y="5528900"/>
            <a:ext cx="1711834" cy="264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Výplata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8957902" y="5868680"/>
            <a:ext cx="1711834" cy="370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Čistá mzda na konto (331/221)</a:t>
            </a:r>
            <a:endParaRPr lang="en-US" sz="13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28938" y="4782911"/>
            <a:ext cx="379168" cy="37916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599396"/>
            <a:ext cx="13042821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Celý proces mzdového účetnictví tvoří uzavřený cyklus. Každý měsíc se opakuje totožný postup – a po uhrazení všech závazků by měly být salda rozvahových účtů 331, 336 a 342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nulová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Nulové saldo = správně provedené zúčtování.</a:t>
            </a:r>
            <a:endParaRPr lang="en-US" sz="16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0015"/>
            <a:ext cx="7930396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Kde najdete další podporu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326600"/>
            <a:ext cx="130428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Mzdové předpisy se pravidelně mění – sazby odvodů, limity DPP, slevy na dani. Vždy ověřujte aktuální znění u relevantních zdrojů.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360539"/>
            <a:ext cx="637937" cy="6379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285536"/>
            <a:ext cx="4156234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Zákoník práce a daňové předpisy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793790" y="5220533"/>
            <a:ext cx="4156234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 č. 262/2006 Sb. (zákoník práce), zákon č. 586/1992 Sb. (daně z příjmů), zákon č. 589/1992 Sb. (pojistné na SZ) – primární legislativní zdroje.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7083" y="3360539"/>
            <a:ext cx="637937" cy="6379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7083" y="4285536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Online kalkulačky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5237083" y="4821912"/>
            <a:ext cx="4156234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Portály jako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mzdovakalkulacka.cz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nebo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vypocet.cz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umožňují rychlý výpočet čisté mzdy a nákladů firmy. Skvělé pro ověření vašich výpočtů.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0377" y="3360539"/>
            <a:ext cx="637937" cy="6379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80377" y="4285536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Státní instituce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9680377" y="4821912"/>
            <a:ext cx="4156234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Webové stránky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ČSSZ (cssz.cz)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správy (financnisprava.cz)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MPSV (mpsv.cz)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obsahují aktuální sazby, formuláře a metodické pokyny.</a:t>
            </a:r>
            <a:endParaRPr lang="en-US" sz="2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1372B3E-3615-862D-541B-E9718EC55DA0}"/>
              </a:ext>
            </a:extLst>
          </p:cNvPr>
          <p:cNvSpPr txBox="1"/>
          <p:nvPr/>
        </p:nvSpPr>
        <p:spPr>
          <a:xfrm>
            <a:off x="1791092" y="1196475"/>
            <a:ext cx="913457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system-ui"/>
              </a:rPr>
              <a:t>Práce na dohodu</a:t>
            </a:r>
          </a:p>
          <a:p>
            <a:pPr algn="l">
              <a:buNone/>
            </a:pPr>
            <a:endParaRPr lang="cs-CZ" sz="4000" b="0" i="0" dirty="0">
              <a:solidFill>
                <a:srgbClr val="C00000"/>
              </a:solidFill>
              <a:effectLst/>
              <a:latin typeface="system-ui"/>
            </a:endParaRPr>
          </a:p>
          <a:p>
            <a:pPr algn="l">
              <a:buNone/>
            </a:pPr>
            <a:endParaRPr lang="cs-CZ" dirty="0">
              <a:latin typeface="system-ui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V současnosti existují </a:t>
            </a:r>
            <a:r>
              <a:rPr lang="cs-CZ" sz="2400" b="1" i="0" dirty="0">
                <a:effectLst/>
                <a:latin typeface="system-ui"/>
              </a:rPr>
              <a:t>dva druhy</a:t>
            </a:r>
            <a:r>
              <a:rPr lang="cs-CZ" sz="2400" b="0" i="0" dirty="0">
                <a:effectLst/>
                <a:latin typeface="system-ui"/>
              </a:rPr>
              <a:t> práce na dohodu:</a:t>
            </a:r>
          </a:p>
          <a:p>
            <a:pPr algn="l">
              <a:buNone/>
            </a:pPr>
            <a:endParaRPr lang="cs-CZ" sz="2400" b="0" i="0" dirty="0"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800" b="1" i="0" dirty="0">
                <a:solidFill>
                  <a:srgbClr val="C00000"/>
                </a:solidFill>
                <a:effectLst/>
                <a:latin typeface="system-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provedení práce (DPP)</a:t>
            </a:r>
            <a:endParaRPr lang="cs-CZ" sz="2800" b="1" i="0" dirty="0">
              <a:solidFill>
                <a:srgbClr val="C00000"/>
              </a:solidFill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endParaRPr lang="cs-CZ" sz="2800" b="0" i="0" dirty="0">
              <a:solidFill>
                <a:srgbClr val="C00000"/>
              </a:solidFill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800" b="1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pracovní činnosti (DPČ)</a:t>
            </a:r>
            <a:endParaRPr lang="cs-CZ" sz="2800" b="0" i="0" dirty="0">
              <a:solidFill>
                <a:srgbClr val="C00000"/>
              </a:solidFill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C7BFA1E8-E2A5-61EA-23FA-E4A3FD3DF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63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FBD3DEF-01C8-6354-45EF-8084A567A50B}"/>
              </a:ext>
            </a:extLst>
          </p:cNvPr>
          <p:cNvSpPr txBox="1"/>
          <p:nvPr/>
        </p:nvSpPr>
        <p:spPr>
          <a:xfrm>
            <a:off x="1414021" y="523891"/>
            <a:ext cx="9247695" cy="6899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 mají DPP a DPČ společného?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Oba typy práce na dohodu se:</a:t>
            </a:r>
          </a:p>
          <a:p>
            <a:pPr algn="l">
              <a:buNone/>
            </a:pPr>
            <a:endParaRPr lang="cs-CZ" sz="2400" b="0" i="0" dirty="0"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Sjednávají a vypovídají </a:t>
            </a:r>
            <a:r>
              <a:rPr lang="cs-CZ" sz="2400" b="1" i="0" dirty="0">
                <a:effectLst/>
                <a:latin typeface="system-ui"/>
              </a:rPr>
              <a:t>písemně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Obě strany mohou dohodu vypovědět </a:t>
            </a:r>
            <a:r>
              <a:rPr lang="cs-CZ" sz="2400" b="1" i="0" dirty="0">
                <a:effectLst/>
                <a:latin typeface="system-ui"/>
              </a:rPr>
              <a:t>kdykoli a bez uvedení důvodu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Výpovědní lhůta je </a:t>
            </a:r>
            <a:r>
              <a:rPr lang="cs-CZ" sz="2400" b="1" i="0" dirty="0">
                <a:effectLst/>
                <a:latin typeface="system-ui"/>
              </a:rPr>
              <a:t>15 dní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Stejný princip a sazba </a:t>
            </a:r>
            <a:r>
              <a:rPr lang="cs-CZ" sz="2400" b="1" i="0" dirty="0">
                <a:effectLst/>
                <a:latin typeface="system-ui"/>
              </a:rPr>
              <a:t>15 % daně z příjmů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Můžete mít souběžné dohody s </a:t>
            </a:r>
            <a:r>
              <a:rPr lang="cs-CZ" sz="2400" b="1" i="0" dirty="0">
                <a:effectLst/>
                <a:latin typeface="system-ui"/>
              </a:rPr>
              <a:t>více zaměstnavateli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Můžete mít </a:t>
            </a:r>
            <a:r>
              <a:rPr lang="cs-CZ" sz="2400" b="1" i="0" dirty="0">
                <a:effectLst/>
                <a:latin typeface="system-ui"/>
              </a:rPr>
              <a:t>více souběžných dohod</a:t>
            </a:r>
            <a:r>
              <a:rPr lang="cs-CZ" sz="2400" b="0" i="0" dirty="0">
                <a:effectLst/>
                <a:latin typeface="system-ui"/>
              </a:rPr>
              <a:t> s jedním zaměstnavatelem.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U jednoho zaměstnavatele </a:t>
            </a:r>
            <a:r>
              <a:rPr lang="cs-CZ" sz="2400" b="1" i="0" dirty="0">
                <a:effectLst/>
                <a:latin typeface="system-ui"/>
              </a:rPr>
              <a:t>nemůžete</a:t>
            </a:r>
            <a:r>
              <a:rPr lang="cs-CZ" sz="2400" b="0" i="0" dirty="0">
                <a:effectLst/>
                <a:latin typeface="system-ui"/>
              </a:rPr>
              <a:t> pracovat   na DPP </a:t>
            </a:r>
            <a:r>
              <a:rPr lang="cs-CZ" sz="2400" b="1" i="0" dirty="0">
                <a:effectLst/>
                <a:latin typeface="system-ui"/>
              </a:rPr>
              <a:t>a zároveň</a:t>
            </a:r>
            <a:r>
              <a:rPr lang="cs-CZ" sz="2400" b="0" i="0" dirty="0">
                <a:effectLst/>
                <a:latin typeface="system-ui"/>
              </a:rPr>
              <a:t> na DPČ  v rámci jedné pozice či náplně práce.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Hodinová odměna </a:t>
            </a:r>
            <a:r>
              <a:rPr lang="cs-CZ" sz="2400" b="1" i="0" dirty="0">
                <a:effectLst/>
                <a:latin typeface="system-ui"/>
              </a:rPr>
              <a:t>nesmí být nižší</a:t>
            </a:r>
            <a:r>
              <a:rPr lang="cs-CZ" sz="2400" b="0" i="0" dirty="0">
                <a:effectLst/>
                <a:latin typeface="system-ui"/>
              </a:rPr>
              <a:t> než u minimální mzdy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9A184A61-BE35-8785-E4FB-4AEA2AD2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73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077400F-7CB9-3915-8606-817090FB39A3}"/>
              </a:ext>
            </a:extLst>
          </p:cNvPr>
          <p:cNvSpPr txBox="1"/>
          <p:nvPr/>
        </p:nvSpPr>
        <p:spPr>
          <a:xfrm>
            <a:off x="1640263" y="909216"/>
            <a:ext cx="9982986" cy="5129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 se změnila práce na dohodu 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 roce 2024 a 2025?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V roce 2024 a 2025 vstoupily v platnost dvě velké novely zákoníku práce, které přinesly zásadní změny i pro práci na dohodu.</a:t>
            </a: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Nejprve rozšířily práva „</a:t>
            </a:r>
            <a:r>
              <a:rPr lang="cs-CZ" sz="2400" b="0" i="0" dirty="0" err="1">
                <a:effectLst/>
                <a:latin typeface="system-ui"/>
              </a:rPr>
              <a:t>dohodářů</a:t>
            </a:r>
            <a:r>
              <a:rPr lang="cs-CZ" sz="2400" b="0" i="0" dirty="0">
                <a:effectLst/>
                <a:latin typeface="system-ui"/>
              </a:rPr>
              <a:t>“, například o nárok na dovolenou nebo příplatky za práci o víkendech. O rok později přibyly další novinky – třeba v práci na dohodu během rodičovské dovolené.</a:t>
            </a:r>
          </a:p>
          <a:p>
            <a:pPr algn="l">
              <a:buNone/>
            </a:pPr>
            <a:endParaRPr lang="cs-CZ" sz="2400" b="0" i="0" dirty="0"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ECED0BB9-47CB-7306-B35D-31364379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64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B3511E5-DC8A-91E2-230B-D926E954A63C}"/>
              </a:ext>
            </a:extLst>
          </p:cNvPr>
          <p:cNvSpPr txBox="1"/>
          <p:nvPr/>
        </p:nvSpPr>
        <p:spPr>
          <a:xfrm>
            <a:off x="1508288" y="1013138"/>
            <a:ext cx="11010508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 platí od roku 2024?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Od roku 2024 mají všichni </a:t>
            </a:r>
            <a:r>
              <a:rPr lang="cs-CZ" sz="2400" b="0" i="0" dirty="0" err="1">
                <a:effectLst/>
                <a:latin typeface="system-ui"/>
              </a:rPr>
              <a:t>dohodáři</a:t>
            </a:r>
            <a:r>
              <a:rPr lang="cs-CZ" sz="2400" b="0" i="0" dirty="0">
                <a:effectLst/>
                <a:latin typeface="system-ui"/>
              </a:rPr>
              <a:t> </a:t>
            </a:r>
            <a:r>
              <a:rPr lang="cs-CZ" sz="2400" b="1" i="0" dirty="0">
                <a:effectLst/>
                <a:latin typeface="system-ui"/>
              </a:rPr>
              <a:t>nárok na dovolenou</a:t>
            </a:r>
            <a:r>
              <a:rPr lang="cs-CZ" sz="2400" b="0" i="0" dirty="0">
                <a:effectLst/>
                <a:latin typeface="system-ui"/>
              </a:rPr>
              <a:t>, a to po čtyřech týdnech a zároveň po odpracování aspoň 80 hodin u daného zaměstnavatele.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</a:t>
            </a:r>
            <a:r>
              <a:rPr lang="cs-CZ" sz="2400" b="0" i="0" dirty="0" err="1">
                <a:effectLst/>
                <a:latin typeface="system-ui"/>
              </a:rPr>
              <a:t>Dohodáři</a:t>
            </a:r>
            <a:r>
              <a:rPr lang="cs-CZ" sz="2400" b="0" i="0" dirty="0">
                <a:effectLst/>
                <a:latin typeface="system-ui"/>
              </a:rPr>
              <a:t> mají nově </a:t>
            </a:r>
            <a:r>
              <a:rPr lang="cs-CZ" sz="2400" b="1" i="0" dirty="0">
                <a:effectLst/>
                <a:latin typeface="system-ui"/>
              </a:rPr>
              <a:t>nárok na příplatky</a:t>
            </a:r>
            <a:r>
              <a:rPr lang="cs-CZ" sz="2400" b="0" i="0" dirty="0">
                <a:effectLst/>
                <a:latin typeface="system-ui"/>
              </a:rPr>
              <a:t> za práci o víkendech, svátcích a v noci, včetně náhradního volna.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</a:t>
            </a:r>
            <a:r>
              <a:rPr lang="cs-CZ" sz="2400" b="0" i="0" dirty="0" err="1">
                <a:effectLst/>
                <a:latin typeface="system-ui"/>
              </a:rPr>
              <a:t>Dohodáři</a:t>
            </a:r>
            <a:r>
              <a:rPr lang="cs-CZ" sz="2400" b="0" i="0" dirty="0">
                <a:effectLst/>
                <a:latin typeface="system-ui"/>
              </a:rPr>
              <a:t> mohou využít takzvaných </a:t>
            </a:r>
            <a:r>
              <a:rPr lang="cs-CZ" sz="2400" b="1" i="0" dirty="0">
                <a:effectLst/>
                <a:latin typeface="system-ui"/>
              </a:rPr>
              <a:t>překážek na straně zaměstnance</a:t>
            </a:r>
            <a:r>
              <a:rPr lang="cs-CZ" sz="2400" b="0" i="0" dirty="0">
                <a:effectLst/>
                <a:latin typeface="system-ui"/>
              </a:rPr>
              <a:t>, mohou si tedy vzít volno třeba na svatbu na návštěvu lékaře.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Zaměstnavatelé</a:t>
            </a:r>
            <a:r>
              <a:rPr lang="cs-CZ" sz="2400" b="0" i="0" dirty="0">
                <a:effectLst/>
                <a:latin typeface="system-ui"/>
              </a:rPr>
              <a:t> mají od července 2024 povinnost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hlásit všechny uzavřené DPP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(tedy i ty pod 12 000,-) na ČSSZ.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8E87C447-D256-BF0C-30D0-435FAD020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47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0DABE04-4FF0-35A6-A7A8-AE955F1E4FF7}"/>
              </a:ext>
            </a:extLst>
          </p:cNvPr>
          <p:cNvSpPr txBox="1"/>
          <p:nvPr/>
        </p:nvSpPr>
        <p:spPr>
          <a:xfrm>
            <a:off x="1753385" y="1262932"/>
            <a:ext cx="9719035" cy="5463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 platí od roku 2025?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Zaměstnanci na </a:t>
            </a:r>
            <a:r>
              <a:rPr lang="cs-CZ" sz="2400" b="1" i="0" dirty="0">
                <a:effectLst/>
                <a:latin typeface="system-ui"/>
              </a:rPr>
              <a:t>rodičovské dovolené</a:t>
            </a:r>
            <a:r>
              <a:rPr lang="cs-CZ" sz="2400" b="0" i="0" dirty="0">
                <a:effectLst/>
                <a:latin typeface="system-ui"/>
              </a:rPr>
              <a:t> si od června 2025 můžou přivydělat na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nebo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u svého zaměstnavatele na stejné pozici, jakou měli před nástupem na rodičovskou.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endParaRPr lang="cs-CZ" sz="2400" b="0" i="0" dirty="0"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Novela umožňuje přivýdělky za určitých podmínek i </a:t>
            </a:r>
            <a:r>
              <a:rPr lang="cs-CZ" sz="2400" b="1" i="0" dirty="0">
                <a:effectLst/>
                <a:latin typeface="system-ui"/>
              </a:rPr>
              <a:t>čtrnáctiletým a žákům bez ukončené školní docházky</a:t>
            </a:r>
            <a:r>
              <a:rPr lang="cs-CZ" sz="2400" b="0" i="0" dirty="0">
                <a:effectLst/>
                <a:latin typeface="system-ui"/>
              </a:rPr>
              <a:t>. Platí pro ně ale zvláštní pravidla – pracovat můžou jen během letních prázdnin a vykonávat mohou jen lehké práce. Podrobnosti najdete v souhrnném článku o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brigádách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endParaRPr lang="cs-CZ" sz="2400" b="0" i="0" dirty="0">
              <a:solidFill>
                <a:srgbClr val="C00000"/>
              </a:solidFill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6C93C996-8D63-D087-1B4D-7D45EC299F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9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FF84E50-A49A-52D6-BA55-FB0EA2106695}"/>
              </a:ext>
            </a:extLst>
          </p:cNvPr>
          <p:cNvSpPr txBox="1"/>
          <p:nvPr/>
        </p:nvSpPr>
        <p:spPr>
          <a:xfrm>
            <a:off x="1376313" y="842736"/>
            <a:ext cx="11906054" cy="5832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 jakých podmínek má </a:t>
            </a:r>
            <a:r>
              <a:rPr lang="cs-CZ" sz="4000" b="0" i="0" dirty="0" err="1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dohodář</a:t>
            </a: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právo na dovolenou?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Od roku 2024 si lidé, kteří pracují na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</a:t>
            </a:r>
            <a:r>
              <a:rPr lang="cs-CZ" sz="2400" b="0" i="0" dirty="0">
                <a:effectLst/>
                <a:latin typeface="system-ui"/>
              </a:rPr>
              <a:t> a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</a:t>
            </a:r>
            <a:r>
              <a:rPr lang="cs-CZ" sz="2400" b="0" i="0" dirty="0">
                <a:effectLst/>
                <a:latin typeface="system-ui"/>
              </a:rPr>
              <a:t>, mohou vzít dovolenou, a to za velmi podobných podmínek jako klasičtí zaměstnanci.</a:t>
            </a:r>
          </a:p>
          <a:p>
            <a:pPr algn="l">
              <a:buNone/>
            </a:pPr>
            <a:endParaRPr lang="cs-CZ" sz="2400" b="0" i="0" dirty="0">
              <a:effectLst/>
              <a:latin typeface="system-ui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Na dovolenou mají </a:t>
            </a:r>
            <a:r>
              <a:rPr lang="cs-CZ" sz="2400" b="1" i="0" dirty="0">
                <a:effectLst/>
                <a:latin typeface="system-ui"/>
              </a:rPr>
              <a:t>po čtyřech týdnech</a:t>
            </a:r>
            <a:r>
              <a:rPr lang="cs-CZ" sz="2400" b="0" i="0" dirty="0">
                <a:effectLst/>
                <a:latin typeface="system-ui"/>
              </a:rPr>
              <a:t> a zároveň </a:t>
            </a:r>
            <a:r>
              <a:rPr lang="cs-CZ" sz="2400" b="1" i="0" dirty="0">
                <a:effectLst/>
                <a:latin typeface="system-ui"/>
              </a:rPr>
              <a:t>po odpracování aspoň 80 hodin</a:t>
            </a:r>
            <a:r>
              <a:rPr lang="cs-CZ" sz="2400" b="0" i="0" dirty="0">
                <a:effectLst/>
                <a:latin typeface="system-ui"/>
              </a:rPr>
              <a:t> u daného zaměstnavatele.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Podmínky pro čerpání dovolené se počítají, jako by </a:t>
            </a:r>
            <a:r>
              <a:rPr lang="cs-CZ" sz="2400" b="0" i="0" dirty="0" err="1">
                <a:effectLst/>
                <a:latin typeface="system-ui"/>
              </a:rPr>
              <a:t>dohodář</a:t>
            </a:r>
            <a:r>
              <a:rPr lang="cs-CZ" sz="2400" b="0" i="0" dirty="0">
                <a:effectLst/>
                <a:latin typeface="system-ui"/>
              </a:rPr>
              <a:t> pracoval na poloviční úvazek.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Za odpracování každých 20 hodin vznikne zaměstnanci na dohodu právo na zhruba 1,5 hodiny dovolené, výsledek se zaokrouhluje na celé hodiny nahoru.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0" i="0" dirty="0">
                <a:effectLst/>
                <a:latin typeface="system-ui"/>
              </a:rPr>
              <a:t> V případě, že </a:t>
            </a:r>
            <a:r>
              <a:rPr lang="cs-CZ" sz="2400" b="0" i="0" dirty="0" err="1">
                <a:effectLst/>
                <a:latin typeface="system-ui"/>
              </a:rPr>
              <a:t>dohodář</a:t>
            </a:r>
            <a:r>
              <a:rPr lang="cs-CZ" sz="2400" b="0" i="0" dirty="0">
                <a:effectLst/>
                <a:latin typeface="system-ui"/>
              </a:rPr>
              <a:t> vzniklou dovolenou nevyčerpá, mu po skončení domluvené práce musí zaměstnavatel </a:t>
            </a:r>
            <a:r>
              <a:rPr lang="cs-CZ" sz="2400" b="1" i="0" dirty="0">
                <a:effectLst/>
                <a:latin typeface="system-ui"/>
              </a:rPr>
              <a:t>vyplatit náhradu</a:t>
            </a:r>
            <a:r>
              <a:rPr lang="cs-CZ" sz="2400" b="0" i="0" dirty="0">
                <a:effectLst/>
                <a:latin typeface="system-ui"/>
              </a:rPr>
              <a:t>, stejně jako v klasickém pracovním poměru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A47F6A00-94A3-51F5-C369-8411F03AC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02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87DADC9-5D4E-255B-124D-99F02CB411DF}"/>
              </a:ext>
            </a:extLst>
          </p:cNvPr>
          <p:cNvSpPr txBox="1"/>
          <p:nvPr/>
        </p:nvSpPr>
        <p:spPr>
          <a:xfrm>
            <a:off x="1442301" y="691099"/>
            <a:ext cx="11557262" cy="6104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 čem se DPP a DPČ liší?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Limit odpracovaných hodin</a:t>
            </a:r>
            <a:endParaRPr lang="cs-CZ" sz="2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Maximální úvazek na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dohodu o provedení činnosti (DPČ)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dirty="0">
                <a:effectLst/>
                <a:latin typeface="system-ui"/>
              </a:rPr>
              <a:t>je stanoven </a:t>
            </a:r>
            <a:r>
              <a:rPr lang="cs-CZ" sz="2000" b="1" i="0" dirty="0">
                <a:effectLst/>
                <a:latin typeface="system-ui"/>
              </a:rPr>
              <a:t>na 20 hodin týdně</a:t>
            </a:r>
            <a:r>
              <a:rPr lang="cs-CZ" sz="2000" b="0" i="0" dirty="0">
                <a:effectLst/>
                <a:latin typeface="system-ui"/>
              </a:rPr>
              <a:t> (polovina normální pracovní doby), přepočteno zhruba 1000 hodin za rok.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0" i="0" dirty="0">
                <a:effectLst/>
                <a:latin typeface="system-ui"/>
              </a:rPr>
              <a:t>Pro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dohodu o provedení práce (DPP)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dirty="0">
                <a:effectLst/>
                <a:latin typeface="system-ui"/>
              </a:rPr>
              <a:t>je limit stanoven na </a:t>
            </a:r>
            <a:r>
              <a:rPr lang="cs-CZ" sz="2000" b="1" i="0" dirty="0">
                <a:effectLst/>
                <a:latin typeface="system-ui"/>
              </a:rPr>
              <a:t>300 hodin ročně</a:t>
            </a:r>
            <a:r>
              <a:rPr lang="cs-CZ" sz="2000" b="0" i="0" dirty="0">
                <a:effectLst/>
                <a:latin typeface="system-ui"/>
              </a:rPr>
              <a:t>, tj. krátkodobě na ni můžete odpracovat víc hodin najednou než na DPČ, ale ne dlouhodobě.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0" i="0" dirty="0">
                <a:effectLst/>
                <a:latin typeface="system-ui"/>
              </a:rPr>
              <a:t>Pro oba typy dohody platí, že tento limit hodin platí pro </a:t>
            </a:r>
            <a:r>
              <a:rPr lang="cs-CZ" sz="2000" b="1" i="0" dirty="0">
                <a:effectLst/>
                <a:latin typeface="system-ui"/>
              </a:rPr>
              <a:t>jednoho zaměstnavatele</a:t>
            </a:r>
            <a:r>
              <a:rPr lang="cs-CZ" sz="2000" b="0" i="0" dirty="0">
                <a:effectLst/>
                <a:latin typeface="system-ui"/>
              </a:rPr>
              <a:t>. Můžete pracovat pro více zaměstnavatelů na více dohod, limit se počítá pro každého zaměstnavatele </a:t>
            </a:r>
            <a:r>
              <a:rPr lang="cs-CZ" sz="2000" b="1" i="0" dirty="0">
                <a:effectLst/>
                <a:latin typeface="system-ui"/>
              </a:rPr>
              <a:t>zvlášť</a:t>
            </a:r>
            <a:r>
              <a:rPr lang="cs-CZ" sz="2000" b="0" i="0" dirty="0">
                <a:effectLst/>
                <a:latin typeface="system-ui"/>
              </a:rPr>
              <a:t>. Při </a:t>
            </a:r>
            <a:r>
              <a:rPr lang="cs-CZ" sz="2000" b="1" i="0" dirty="0">
                <a:effectLst/>
                <a:latin typeface="system-ui"/>
              </a:rPr>
              <a:t>více dohodách</a:t>
            </a:r>
            <a:r>
              <a:rPr lang="cs-CZ" sz="2000" b="0" i="0" dirty="0">
                <a:effectLst/>
                <a:latin typeface="system-ui"/>
              </a:rPr>
              <a:t> s jedním zaměstnavatelem se hodiny do limitu </a:t>
            </a:r>
            <a:r>
              <a:rPr lang="cs-CZ" sz="2000" b="1" i="0" dirty="0">
                <a:effectLst/>
                <a:latin typeface="system-ui"/>
              </a:rPr>
              <a:t>sčítají</a:t>
            </a:r>
            <a:r>
              <a:rPr lang="cs-CZ" sz="2000" b="0" i="0" dirty="0">
                <a:effectLst/>
                <a:latin typeface="system-ui"/>
              </a:rPr>
              <a:t>.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2000" b="0" i="0" dirty="0">
                <a:solidFill>
                  <a:srgbClr val="C00000"/>
                </a:solidFill>
                <a:effectLst/>
                <a:latin typeface="ff-cocon-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Limit pro odvody sociálního a zdravotního pojištění</a:t>
            </a:r>
            <a:endParaRPr lang="cs-CZ" sz="2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Do určité výše měsíční odměny </a:t>
            </a:r>
            <a:r>
              <a:rPr lang="cs-CZ" sz="2000" b="1" i="0" dirty="0">
                <a:effectLst/>
                <a:latin typeface="system-ui"/>
              </a:rPr>
              <a:t>nemusí zaměstnanec ani zaměstnavatel odvádět sociální a zdravotní pojištění</a:t>
            </a:r>
            <a:r>
              <a:rPr lang="cs-CZ" sz="2000" b="0" i="0" dirty="0">
                <a:effectLst/>
                <a:latin typeface="system-ui"/>
              </a:rPr>
              <a:t>. Pro DPP je to 12 000 Kč, pro DPČ pak maximálně 4 500 Kč měsíčně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437A6A17-8848-4225-20D8-7D18E8509D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88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0980E00-566A-232A-6BB5-9D53DE85AEAD}"/>
              </a:ext>
            </a:extLst>
          </p:cNvPr>
          <p:cNvSpPr txBox="1"/>
          <p:nvPr/>
        </p:nvSpPr>
        <p:spPr>
          <a:xfrm>
            <a:off x="1244337" y="962223"/>
            <a:ext cx="11642103" cy="4113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DPP, nebo DPČ – co se vyplatí?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Z výše uvedeného plyne, že pro krátkodobou činnost, která může být rovnocenná s plným úvazkem, se více hodí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provedení práce</a:t>
            </a:r>
            <a:r>
              <a:rPr lang="cs-CZ" sz="2400" b="0" i="0" dirty="0">
                <a:effectLst/>
                <a:latin typeface="system-ui"/>
              </a:rPr>
              <a:t>. Má také vyšší limit pro měsíční příjem, do kterého se neřeší sociální a zdravotní pojištění. Vhodná bude tedy pro letní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brigády</a:t>
            </a:r>
            <a:r>
              <a:rPr lang="cs-CZ" sz="2400" b="0" i="0" dirty="0">
                <a:effectLst/>
                <a:latin typeface="system-ui"/>
              </a:rPr>
              <a:t> apod.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400" b="0" i="0" dirty="0">
                <a:effectLst/>
                <a:latin typeface="system-ui"/>
              </a:rPr>
              <a:t>Pro dlouhodobější spolupráci, která je na částečný úvazek, pak bude lepší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provedení činnosti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B7643917-502C-761E-60A1-24F7EA8812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91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E595EBC-82D0-F244-6FC5-1DE259E17B8D}"/>
              </a:ext>
            </a:extLst>
          </p:cNvPr>
          <p:cNvSpPr txBox="1"/>
          <p:nvPr/>
        </p:nvSpPr>
        <p:spPr>
          <a:xfrm>
            <a:off x="1414020" y="888723"/>
            <a:ext cx="10821972" cy="5273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provedení práce </a:t>
            </a:r>
            <a:r>
              <a:rPr lang="cs-CZ" sz="4400" b="0" i="0" u="sng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(DPP)</a:t>
            </a:r>
            <a:endParaRPr lang="cs-CZ" sz="4400" b="0" i="0" u="sng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Rozsah práce:</a:t>
            </a:r>
            <a:r>
              <a:rPr lang="cs-CZ" sz="2400" b="0" i="0" dirty="0">
                <a:effectLst/>
                <a:latin typeface="system-ui"/>
              </a:rPr>
              <a:t> Můžete pracovat maximálně 300 hodin ročně u jednoho zaměstnavatele.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Výhody:</a:t>
            </a:r>
            <a:r>
              <a:rPr lang="cs-CZ" sz="2400" b="0" i="0" dirty="0">
                <a:effectLst/>
                <a:latin typeface="system-ui"/>
              </a:rPr>
              <a:t> Při výdělku do limitu 25 % průměrné mzdy měsíčně (pro rok 2026 se jedná o 12 000 Kč) nemusíte platit sociální a zdravotní pojištění. Celkově tak budete mít vy i zaměstnavatel nižší odvody.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Nevýhody:</a:t>
            </a:r>
            <a:r>
              <a:rPr lang="cs-CZ" sz="2400" b="0" i="0" dirty="0">
                <a:effectLst/>
                <a:latin typeface="system-ui"/>
              </a:rPr>
              <a:t> Musíte si hlídat, abyste ročně nepřesáhli limit 300 odpracovaných hodin. Zároveň mít přehled o tom, kolik jste si reálně vydělali – abyste nemuseli platit pojištění (nebo abyste ho naopak zaplatit nezapomněli).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D5BA2901-B5AB-3101-D75A-BB03D37E2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23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AEA5AE1-01FA-F2D1-6D60-883E28FD22A4}"/>
              </a:ext>
            </a:extLst>
          </p:cNvPr>
          <p:cNvSpPr txBox="1"/>
          <p:nvPr/>
        </p:nvSpPr>
        <p:spPr>
          <a:xfrm>
            <a:off x="1583703" y="1122209"/>
            <a:ext cx="10576874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Dohoda o pracovní činnosti </a:t>
            </a:r>
            <a:r>
              <a:rPr lang="cs-CZ" sz="4400" b="0" i="0" u="sng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(DPČ)</a:t>
            </a:r>
            <a:endParaRPr lang="cs-CZ" sz="4400" b="0" i="0" u="sng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Rozsah práce:</a:t>
            </a:r>
            <a:r>
              <a:rPr lang="cs-CZ" sz="2400" b="0" i="0" dirty="0">
                <a:effectLst/>
                <a:latin typeface="system-ui"/>
              </a:rPr>
              <a:t> Můžete pracovat 20 hodin týdně, což vám (oproti DPP) umožní pracovat až zhruba 1 000 hodin ročně.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Výhody:</a:t>
            </a:r>
            <a:r>
              <a:rPr lang="cs-CZ" sz="2400" b="0" i="0" dirty="0">
                <a:effectLst/>
                <a:latin typeface="system-ui"/>
              </a:rPr>
              <a:t> DPČ nabízí větší flexibilitu v počtu odpracovaných hodin.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Nevýhody:</a:t>
            </a:r>
            <a:r>
              <a:rPr lang="cs-CZ" sz="2400" b="0" i="0" dirty="0">
                <a:effectLst/>
                <a:latin typeface="system-ui"/>
              </a:rPr>
              <a:t> Při měsíčním výdělku nad 4 500 Kč (pro rok 2026) musíte vždy platit sociální a zdravotní pojištění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2A1ABAFD-F427-A283-7F5E-D998E2167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45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EE143A9-DFE9-B6C2-989D-E05E802B6615}"/>
              </a:ext>
            </a:extLst>
          </p:cNvPr>
          <p:cNvSpPr txBox="1"/>
          <p:nvPr/>
        </p:nvSpPr>
        <p:spPr>
          <a:xfrm>
            <a:off x="1150069" y="1251281"/>
            <a:ext cx="10887959" cy="3795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Smlouva na částečný úvazek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Rozsah práce:</a:t>
            </a:r>
            <a:r>
              <a:rPr lang="cs-CZ" sz="2400" b="0" i="0" dirty="0">
                <a:effectLst/>
                <a:latin typeface="system-ui"/>
              </a:rPr>
              <a:t> Pracovat můžete jak dlouho chcete.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Výhody:</a:t>
            </a:r>
            <a:r>
              <a:rPr lang="cs-CZ" sz="2400" b="0" i="0" dirty="0">
                <a:effectLst/>
                <a:latin typeface="system-ui"/>
              </a:rPr>
              <a:t> Smlouva na částečný úvazek vám poskytne více jistoty a benefity srovnatelné s „normálním“ zaměstnáním.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Nevýhody:</a:t>
            </a:r>
            <a:r>
              <a:rPr lang="cs-CZ" sz="2400" b="0" i="0" dirty="0">
                <a:effectLst/>
                <a:latin typeface="system-ui"/>
              </a:rPr>
              <a:t> Vyšší náklady na odvody.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B68DA7A8-0711-9A31-4E9F-8EF5171BB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76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3A2F4FB-91A2-1894-41C1-F3BFF5542A12}"/>
              </a:ext>
            </a:extLst>
          </p:cNvPr>
          <p:cNvSpPr txBox="1"/>
          <p:nvPr/>
        </p:nvSpPr>
        <p:spPr>
          <a:xfrm>
            <a:off x="1772239" y="1744534"/>
            <a:ext cx="10529740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38"/>
              </a:spcAft>
              <a:buNone/>
            </a:pPr>
            <a:r>
              <a:rPr lang="cs-CZ" sz="3200" b="0" i="0" dirty="0">
                <a:solidFill>
                  <a:srgbClr val="C00000"/>
                </a:solidFill>
                <a:effectLst/>
                <a:latin typeface="ff-cocon-pro"/>
              </a:rPr>
              <a:t>Pozor</a:t>
            </a:r>
          </a:p>
          <a:p>
            <a:pPr algn="l">
              <a:spcAft>
                <a:spcPts val="2550"/>
              </a:spcAft>
              <a:buNone/>
            </a:pPr>
            <a:r>
              <a:rPr lang="cs-CZ" sz="2400" b="0" i="0" dirty="0">
                <a:effectLst/>
                <a:latin typeface="system-ui"/>
              </a:rPr>
              <a:t>Pokud za vás neplatí zdravotní pojištění jiný zaměstnavatel nebo stát (studenti, důchodci), pak máte </a:t>
            </a:r>
            <a:r>
              <a:rPr lang="cs-CZ" sz="2400" b="1" i="0" dirty="0">
                <a:effectLst/>
                <a:latin typeface="system-ui"/>
              </a:rPr>
              <a:t>povinnost zdravotní pojištění zaplatit</a:t>
            </a:r>
            <a:r>
              <a:rPr lang="cs-CZ" sz="2400" b="0" i="0" dirty="0">
                <a:effectLst/>
                <a:latin typeface="system-ui"/>
              </a:rPr>
              <a:t>, i pokud je brigáda vaším jediným zdrojem příjmů. V roce 2026 je minimální záloha na zdravotní pojištění 3 024 Kč měsíčně.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3482C663-E89E-A8E0-D08F-167CB3F4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64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0B3FECB-D918-7903-F0DA-71C965B957B7}"/>
              </a:ext>
            </a:extLst>
          </p:cNvPr>
          <p:cNvSpPr txBox="1"/>
          <p:nvPr/>
        </p:nvSpPr>
        <p:spPr>
          <a:xfrm>
            <a:off x="1395167" y="1181942"/>
            <a:ext cx="11142482" cy="516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 danit příjmy u Dohody o provedení práce? (2026)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DPP je pro vás i zaměstnavatele nejvýhodnější v případě, že vaše výdělky měsíčně nepřesáhnou limit 25 % průměrné mzdy (pro rok 2026 se jedná o částku 12 000 Kč). Vy ani zaměstnavatel totiž </a:t>
            </a:r>
            <a:r>
              <a:rPr lang="cs-CZ" sz="2400" b="1" i="0" dirty="0">
                <a:effectLst/>
                <a:latin typeface="system-ui"/>
              </a:rPr>
              <a:t>nemusíte odvádět sociální ani zdravotní pojištění.</a:t>
            </a:r>
            <a:endParaRPr lang="cs-CZ" sz="2400" b="0" i="0" dirty="0">
              <a:effectLst/>
              <a:latin typeface="system-ui"/>
            </a:endParaRPr>
          </a:p>
          <a:p>
            <a:pPr algn="l">
              <a:spcBef>
                <a:spcPts val="2550"/>
              </a:spcBef>
              <a:buNone/>
            </a:pPr>
            <a:r>
              <a:rPr lang="cs-CZ" sz="2400" b="0" i="0" dirty="0">
                <a:effectLst/>
                <a:latin typeface="system-ui"/>
              </a:rPr>
              <a:t>Způsob zdanění příjmů z DPP se bude odvíjet od výše vašeho měsíčního hrubého příjmu a od toho, zda jste podepsali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Prohlášení poplatníka daně z příjmů fyzických osob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(tzv. růžové prohlášení), nebo ne.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6AF62901-FD55-B9B0-ECCB-C662A2787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99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5C18776-1CD8-A5F4-8728-0363CA402561}"/>
              </a:ext>
            </a:extLst>
          </p:cNvPr>
          <p:cNvSpPr txBox="1"/>
          <p:nvPr/>
        </p:nvSpPr>
        <p:spPr>
          <a:xfrm>
            <a:off x="1470580" y="1049294"/>
            <a:ext cx="11236751" cy="6376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2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DPP: Příjmy do limitu 25 % průměrné mzdy měsíčně - 12 000 Kč</a:t>
            </a:r>
            <a:endParaRPr lang="cs-CZ" sz="2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2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Pamatujte na to, že vy jako brigádník vždy dostanete příjem už jako finální částku a sami nic danit nemusíte. Je ale dobré rozumět tomu, jak je váš příjem zdaněný a proč dostáváte tolik, kolik dostáváte.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S podepsaným prohlášením:</a:t>
            </a:r>
            <a:r>
              <a:rPr lang="cs-CZ" sz="2400" b="0" i="0" dirty="0">
                <a:effectLst/>
                <a:latin typeface="system-ui"/>
              </a:rPr>
              <a:t> Zaměstnavatel vám ze mzdy odvádí 15 %, ale jedná se o tzv. </a:t>
            </a:r>
            <a:r>
              <a:rPr lang="cs-CZ" sz="2400" b="1" i="0" dirty="0">
                <a:effectLst/>
                <a:latin typeface="system-ui"/>
              </a:rPr>
              <a:t>zálohovou daň</a:t>
            </a:r>
            <a:r>
              <a:rPr lang="cs-CZ" sz="2400" b="0" i="0" dirty="0">
                <a:effectLst/>
                <a:latin typeface="system-ui"/>
              </a:rPr>
              <a:t> – je to záloha na daň z příjmu, ale to, kolik ve skutečnosti zaplatíte, je stanoveno až na konci roku.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Daňové přiznání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podávat nemusíte, ale můžete, pokud chcete uplatnit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slevy na dani</a:t>
            </a:r>
            <a:r>
              <a:rPr lang="cs-CZ" sz="2400" b="0" i="0" dirty="0">
                <a:effectLst/>
                <a:latin typeface="system-ui"/>
              </a:rPr>
              <a:t>. Podá ho za vás buď zaměstnavatel, nebo si ho můžete podat sami. Následně musíte podat přehled o příjmech a výdajích na ČSSZ a OSSZ.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Bez podepsaného prohlášení:</a:t>
            </a:r>
            <a:r>
              <a:rPr lang="cs-CZ" sz="2400" b="0" i="0" dirty="0">
                <a:effectLst/>
                <a:latin typeface="system-ui"/>
              </a:rPr>
              <a:t> Zaměstnavatel vám daň automaticky strhne z hrubé mzdy. Jedná se o tzv. </a:t>
            </a:r>
            <a:r>
              <a:rPr lang="cs-CZ" sz="2400" b="1" i="0" dirty="0">
                <a:effectLst/>
                <a:latin typeface="system-ui"/>
              </a:rPr>
              <a:t>srážkovou daň</a:t>
            </a:r>
            <a:r>
              <a:rPr lang="cs-CZ" sz="2400" b="0" i="0" dirty="0">
                <a:effectLst/>
                <a:latin typeface="system-ui"/>
              </a:rPr>
              <a:t> ve výši 15 %. Bez podepsaného prohlášení nemůžete uplatnit slevy na dani. Zároveň se ale už nemusíte o nic starat a na konci roku nemusíte podávat daňové přiznání.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C6663D1A-14D7-DCED-DC6D-229F03E4D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115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49FD483-50A3-8E7A-7EBD-77F8B5844A32}"/>
              </a:ext>
            </a:extLst>
          </p:cNvPr>
          <p:cNvSpPr txBox="1"/>
          <p:nvPr/>
        </p:nvSpPr>
        <p:spPr>
          <a:xfrm>
            <a:off x="1376314" y="1090623"/>
            <a:ext cx="11189616" cy="5945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DPP: Příjmy nad limit 25 % průměrné mzdy měsíčně - 12 000 Kč</a:t>
            </a:r>
            <a:endParaRPr lang="cs-CZ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12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S podepsaným prohlášením:</a:t>
            </a:r>
            <a:r>
              <a:rPr lang="cs-CZ" sz="2400" b="0" i="0" dirty="0">
                <a:effectLst/>
                <a:latin typeface="system-ui"/>
              </a:rPr>
              <a:t> Zaměstnavatel vám z hrubého příjmu odvede zálohovou daní 15 %. Zaměstnavatel za vás odvádí také </a:t>
            </a:r>
            <a:r>
              <a:rPr lang="cs-CZ" sz="2400" b="1" i="0" dirty="0">
                <a:effectLst/>
                <a:latin typeface="system-ui"/>
              </a:rPr>
              <a:t>zdravotní a sociální pojištění</a:t>
            </a:r>
            <a:r>
              <a:rPr lang="cs-CZ" sz="2400" b="0" i="0" dirty="0">
                <a:effectLst/>
                <a:latin typeface="system-ui"/>
              </a:rPr>
              <a:t> podle odvozovacích základů, vy doplácíte zbytek. Zároveň můžete uplatnit slevy či zvýhodnění na děti. Na konci roku musíte podat daňové přiznání a také přehledy o příjmech a výdajích na ČSSZ a OSSZ.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Bez podepsaného prohlášení:</a:t>
            </a:r>
            <a:r>
              <a:rPr lang="cs-CZ" sz="2400" b="0" i="0" dirty="0">
                <a:effectLst/>
                <a:latin typeface="system-ui"/>
              </a:rPr>
              <a:t> Pracujete-li na základě DPP a váš výdělek měsíčně přesáhne 12 000 Kč, </a:t>
            </a:r>
            <a:r>
              <a:rPr lang="cs-CZ" sz="2400" b="1" i="0" dirty="0">
                <a:effectLst/>
                <a:latin typeface="system-ui"/>
              </a:rPr>
              <a:t>doporučujeme prohlášení podepsat</a:t>
            </a:r>
            <a:r>
              <a:rPr lang="cs-CZ" sz="2400" b="0" i="0" dirty="0">
                <a:effectLst/>
                <a:latin typeface="system-ui"/>
              </a:rPr>
              <a:t> (pokud ho už nemáte podepsané u jiného zaměstnavatele). Pokud ho nepodepíšete, zaměstnavatel vám příjem zdaní 15% srážkovou daní, budete mít vyšší odvody na pojištění a přijdete o možné slevy na dani. Na konci roku musíte podat daňové přiznání.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861F61E-8A51-C8CF-9A34-3C619419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4337" y="7319175"/>
            <a:ext cx="1798476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714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04393A8-B698-AE10-B91D-02B56E3C57AD}"/>
              </a:ext>
            </a:extLst>
          </p:cNvPr>
          <p:cNvSpPr txBox="1"/>
          <p:nvPr/>
        </p:nvSpPr>
        <p:spPr>
          <a:xfrm>
            <a:off x="1414020" y="1184844"/>
            <a:ext cx="11642103" cy="466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DPP: Musím platit sociální a zdravotní pojištění?</a:t>
            </a: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</a:rPr>
              <a:t> </a:t>
            </a:r>
          </a:p>
          <a:p>
            <a:pPr algn="l">
              <a:spcBef>
                <a:spcPts val="3825"/>
              </a:spcBef>
              <a:buNone/>
            </a:pPr>
            <a:endParaRPr lang="cs-CZ" sz="32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U DPP platí, že pokud váš měsíční příjem </a:t>
            </a:r>
            <a:r>
              <a:rPr lang="cs-CZ" sz="2400" b="1" i="0" dirty="0">
                <a:effectLst/>
                <a:latin typeface="system-ui"/>
              </a:rPr>
              <a:t>nepřesáhne 12 000 Kč</a:t>
            </a:r>
            <a:r>
              <a:rPr lang="cs-CZ" sz="2400" b="0" i="0" dirty="0">
                <a:effectLst/>
                <a:latin typeface="system-ui"/>
              </a:rPr>
              <a:t>, nemáte povinnost odvádět zálohy na sociální a zdravotní pojištění. V případě, že tuto částku přesáhnete, odvede za vás zálohy každý měsíc váš zaměstnavatel.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400" b="0" i="0" dirty="0">
                <a:effectLst/>
                <a:latin typeface="system-ui"/>
              </a:rPr>
              <a:t>I zde platí to, že pokud za vás neplatí zdravotní pojištění jiný zaměstnavatel nebo stát (studenti, důchodci), pak máte </a:t>
            </a:r>
            <a:r>
              <a:rPr lang="cs-CZ" sz="2400" b="1" i="0" dirty="0">
                <a:effectLst/>
                <a:latin typeface="system-ui"/>
              </a:rPr>
              <a:t>povinnost zdravotní pojištění zaplatit</a:t>
            </a:r>
            <a:r>
              <a:rPr lang="cs-CZ" sz="2400" b="0" i="0" dirty="0">
                <a:effectLst/>
                <a:latin typeface="system-ui"/>
              </a:rPr>
              <a:t> (jako osoba bez zdanitelných příjmů, aneb OBZP), i pokud je brigáda vaším jediným zdrojem příjmů. V roce 2026 je minimální záloha na zdravotní pojištění 3 024 Kč měsíčně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C847058A-6D89-5933-D7C7-2EDC7E45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108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532D9C5-A846-19E7-8844-7C755B1FF4E7}"/>
              </a:ext>
            </a:extLst>
          </p:cNvPr>
          <p:cNvSpPr txBox="1"/>
          <p:nvPr/>
        </p:nvSpPr>
        <p:spPr>
          <a:xfrm>
            <a:off x="1743957" y="1267867"/>
            <a:ext cx="10510887" cy="414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DPP: Musím podávat daňové přiznání?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U DPP máte povinnost podat daňové přiznání při příjmech vyšších než 12 000 Kč. V některých případech se vám to ale </a:t>
            </a:r>
            <a:r>
              <a:rPr lang="cs-CZ" sz="2400" b="1" i="0" dirty="0">
                <a:effectLst/>
                <a:latin typeface="system-ui"/>
              </a:rPr>
              <a:t>může dokonce vyplatit</a:t>
            </a:r>
            <a:r>
              <a:rPr lang="cs-CZ" sz="2400" b="0" i="0" dirty="0">
                <a:effectLst/>
                <a:latin typeface="system-ui"/>
              </a:rPr>
              <a:t>. To platí především, když máte podepsáno růžové prohlášení k dani – díky tomu si totiž můžete v přiznání uplatnit daňové slevy, na které máte nárok, a vyúčtovat sraženou zálohovou daň. Mohli byste tak získat nějaké peníze zpět. Nezapomeňte zároveň s daňovým přiznáním podat také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 na ČSSZ a OSSZ</a:t>
            </a:r>
            <a:endParaRPr lang="cs-CZ" sz="2400" b="0" i="0" dirty="0">
              <a:solidFill>
                <a:srgbClr val="C00000"/>
              </a:solidFill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DDE443F8-D449-2B9E-A690-C659C5C77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578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91421EE-4B47-57A8-B19E-4773062A9D72}"/>
              </a:ext>
            </a:extLst>
          </p:cNvPr>
          <p:cNvSpPr txBox="1"/>
          <p:nvPr/>
        </p:nvSpPr>
        <p:spPr>
          <a:xfrm>
            <a:off x="1442300" y="1185564"/>
            <a:ext cx="11481847" cy="4113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 danit příjmy u Dohody o pracovní činnosti?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DPČ je skvělá v tom, že vaše práce není tak striktně omezená počtem hodin. I zde zdanění příjmu závisí na výši odměny a na tom, jestli jste podepsali růžové prohlášení nebo ne (případně na tom, jaké slevy na dani uplatňujete).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400" b="0" i="0" dirty="0">
                <a:effectLst/>
                <a:latin typeface="system-ui"/>
              </a:rPr>
              <a:t>V případě DPČ bude výše daně také vždy 15 %, ale bude se lišit způsob, jakým bude daň odváděná – </a:t>
            </a:r>
            <a:r>
              <a:rPr lang="cs-CZ" sz="2400" b="1" i="0" dirty="0">
                <a:effectLst/>
                <a:latin typeface="system-ui"/>
              </a:rPr>
              <a:t>zálohově, nebo srážkově.</a:t>
            </a:r>
            <a:endParaRPr lang="cs-CZ" sz="2400" b="0" i="0" dirty="0"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199A672B-4883-90E9-3E54-6D215F54F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95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791CE9F-E564-6CEB-4E2C-D385241CE475}"/>
              </a:ext>
            </a:extLst>
          </p:cNvPr>
          <p:cNvSpPr txBox="1"/>
          <p:nvPr/>
        </p:nvSpPr>
        <p:spPr>
          <a:xfrm>
            <a:off x="1008669" y="693235"/>
            <a:ext cx="11359298" cy="6365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DPČ: Příjmy do 4 500 Kč měsíčně (2026)</a:t>
            </a:r>
            <a:endParaRPr lang="cs-CZ" sz="2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12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S podepsaným prohlášením:</a:t>
            </a:r>
            <a:r>
              <a:rPr lang="cs-CZ" sz="2400" b="0" i="0" dirty="0">
                <a:effectLst/>
                <a:latin typeface="system-ui"/>
              </a:rPr>
              <a:t> Při měsíční mzdě nižší než 4 500 Kč není nutné podepsat prohlášení k dani. Zaměstnavatel vám ze mzdy automaticky odvede 15% zálohovou daň a vy dostanete už zdaněný příjem.</a:t>
            </a:r>
          </a:p>
          <a:p>
            <a:pPr algn="l">
              <a:spcBef>
                <a:spcPts val="956"/>
              </a:spcBef>
              <a:buFont typeface="Arial" panose="020B0604020202020204" pitchFamily="34" charset="0"/>
              <a:buChar char="•"/>
            </a:pPr>
            <a:r>
              <a:rPr lang="cs-CZ" sz="2400" b="1" i="0" dirty="0">
                <a:effectLst/>
                <a:latin typeface="system-ui"/>
              </a:rPr>
              <a:t> Bez podepsaného prohlášení:</a:t>
            </a:r>
            <a:r>
              <a:rPr lang="cs-CZ" sz="2400" b="0" i="0" dirty="0">
                <a:effectLst/>
                <a:latin typeface="system-ui"/>
              </a:rPr>
              <a:t> Zaměstnavatel vám ze mzdy strhne 15% srážkovou daň. Vy tak opět dostanete už zdaněné peníze a dál nemusíte nic dělat.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DPČ: Příjmy nad 4 500 Kč měsíčně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12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Bez ohledu na to, zda jste růžové prohlášení podepsali, nebo ne, za vás </a:t>
            </a:r>
            <a:r>
              <a:rPr lang="cs-CZ" sz="2400" b="1" i="0" dirty="0">
                <a:effectLst/>
                <a:latin typeface="system-ui"/>
              </a:rPr>
              <a:t>zaměstnavatel odvede zálohu</a:t>
            </a:r>
            <a:r>
              <a:rPr lang="cs-CZ" sz="2400" b="0" i="0" dirty="0">
                <a:effectLst/>
                <a:latin typeface="system-ui"/>
              </a:rPr>
              <a:t> na daň ve výši 15 %.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Slevy na dani</a:t>
            </a:r>
            <a:r>
              <a:rPr lang="cs-CZ" sz="24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400" b="0" i="0" dirty="0">
                <a:effectLst/>
                <a:latin typeface="system-ui"/>
              </a:rPr>
              <a:t>ale můžete uplatnit pouze s podepsaným prohlášením.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0E8126C6-A818-AE50-D894-05CDE2D2A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044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4B4529E-6455-0633-B9DD-96BF53252027}"/>
              </a:ext>
            </a:extLst>
          </p:cNvPr>
          <p:cNvSpPr txBox="1"/>
          <p:nvPr/>
        </p:nvSpPr>
        <p:spPr>
          <a:xfrm>
            <a:off x="810705" y="648889"/>
            <a:ext cx="10916239" cy="6417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DPČ: Musím platit sociální a zdravotní pojištění?</a:t>
            </a:r>
            <a:endParaRPr lang="cs-CZ" sz="1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U DPČ platí, že  </a:t>
            </a:r>
            <a:r>
              <a:rPr lang="cs-CZ" sz="2400" b="1" i="0" dirty="0">
                <a:effectLst/>
                <a:latin typeface="system-ui"/>
              </a:rPr>
              <a:t>sociální a zdravotní pojištění musíte odvádět skoro vždy</a:t>
            </a:r>
            <a:r>
              <a:rPr lang="cs-CZ" sz="2400" b="0" i="0" dirty="0">
                <a:effectLst/>
                <a:latin typeface="system-ui"/>
              </a:rPr>
              <a:t>. Jedinou výjimkou je situace, kdy váš měsíční příjem nepřesáhne ani 4 500 Kč – potom pojištění platit nemusíte.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DPČ: Musím podávat daňové přiznání?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Pokud vám ze mzdy byla odváděna zálohová daň, může se stát, že po shrnutí všech příjmů a slev na dani dostanete nějaké peníze od státu zpět. Pokud za vás tedy nepodává daňové přiznání zaměstnavatel, nebo pokud pracujete pro více zaměstnavatelů, daňové přiznání musíte při příjmu vyšším než 4 500 Kč podat vždy.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61C1F3E8-5172-E2F0-55C7-BFF5F7CA4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596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10EC1EF-7A3D-DEAD-B030-48D025307AD0}"/>
              </a:ext>
            </a:extLst>
          </p:cNvPr>
          <p:cNvSpPr txBox="1"/>
          <p:nvPr/>
        </p:nvSpPr>
        <p:spPr>
          <a:xfrm>
            <a:off x="942679" y="796097"/>
            <a:ext cx="10755984" cy="5986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Brigáda není jen pro studenty (praktické příklady)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Přestože brigády asi nejvíce využívají studenti, nejsou jediní komu se </a:t>
            </a:r>
            <a:r>
              <a:rPr lang="cs-CZ" sz="2400" b="1" i="0" dirty="0">
                <a:effectLst/>
                <a:latin typeface="system-ui"/>
              </a:rPr>
              <a:t>občasný přivýdělek může docela hodit</a:t>
            </a:r>
            <a:r>
              <a:rPr lang="cs-CZ" sz="2400" b="0" i="0" dirty="0">
                <a:effectLst/>
                <a:latin typeface="system-ui"/>
              </a:rPr>
              <a:t>. Mrkněte na příklady různých situací a zjistěte, jestli </a:t>
            </a: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si můžete přivydělat třeba i na mateřské nebo v důchodu.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Můžu si přivydělat a zároveň být na Úřadu práce?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400" b="0" i="0" dirty="0">
                <a:effectLst/>
                <a:latin typeface="system-ui"/>
              </a:rPr>
              <a:t>Pokud jste nezaměstnaní a přihlásili jste se na Úřad práce, i přesto si můžete něco málo přivydělat. V takovém případě jste ale striktně limitovaní výší výdělku – nesmíte si vydělat víc než polovinu aktuální minimální mzdy. V současné době je minimální mzda 22 400 KČ (pro rok 2026). Abyste neporušili podmínky pro evidenci na ÚP, můžete si tedy měsíčně </a:t>
            </a:r>
            <a:r>
              <a:rPr lang="cs-CZ" sz="2400" b="1" i="0" dirty="0">
                <a:effectLst/>
                <a:latin typeface="system-ui"/>
              </a:rPr>
              <a:t>vydělat jen 11 200 Kč.</a:t>
            </a:r>
            <a:endParaRPr lang="cs-CZ" sz="2400" b="0" i="0" dirty="0"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4604D5AA-FA2E-685A-5114-9669C969C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964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FD79363-69FC-1529-1AF2-DD2D60735511}"/>
              </a:ext>
            </a:extLst>
          </p:cNvPr>
          <p:cNvSpPr txBox="1"/>
          <p:nvPr/>
        </p:nvSpPr>
        <p:spPr>
          <a:xfrm>
            <a:off x="1225484" y="422335"/>
            <a:ext cx="12000321" cy="709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Můžu mít brigádu, když podnikám?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Ano, i jako OSVČ si v Česku můžete přivydělávat formou DPČ nebo DPP. Vaše příjmy z dohod se potom budou </a:t>
            </a:r>
            <a:r>
              <a:rPr lang="cs-CZ" sz="2000" b="1" i="0" dirty="0">
                <a:effectLst/>
                <a:latin typeface="system-ui"/>
              </a:rPr>
              <a:t>danit stejně</a:t>
            </a:r>
            <a:r>
              <a:rPr lang="cs-CZ" sz="2000" b="0" i="0" dirty="0">
                <a:effectLst/>
                <a:latin typeface="system-ui"/>
              </a:rPr>
              <a:t> jako u kohokoliv jiného, kdo pracuje na dohodu. Jako OSVČ ale musíte na konci roku vždy podat daňové přiznání, ve kterém uvedete příjmy ze samostatné výdělečné činnosti. Příjmy z jiných zaměstnání uvedete do přiznání jako příjmy ze závislé činnosti. K vyplnění budete od zaměstnavatelů potřebovat potvrzení o zdanitelných příjmech.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0" i="0" dirty="0">
                <a:effectLst/>
                <a:latin typeface="system-ui"/>
              </a:rPr>
              <a:t>Když vám zaměstnavatel z brigády </a:t>
            </a:r>
            <a:r>
              <a:rPr lang="cs-CZ" sz="2000" b="1" i="0" dirty="0">
                <a:effectLst/>
                <a:latin typeface="system-ui"/>
              </a:rPr>
              <a:t>odvedl srážkovou 15% daň</a:t>
            </a:r>
            <a:r>
              <a:rPr lang="cs-CZ" sz="2000" b="0" i="0" dirty="0">
                <a:effectLst/>
                <a:latin typeface="system-ui"/>
              </a:rPr>
              <a:t>, nemusíte už tento příjem do přiznání vůbec uvádět. Jde o situaci, kdy váš měsíční příjem z DPP nepřesáhl 12 000 Kč nebo 4 500 Kč u DPČ a nepodepsali jste růžový formulář – prohlášení o dani. Pokud máte </a:t>
            </a:r>
            <a:r>
              <a:rPr lang="cs-CZ" sz="2000" b="1" i="0" dirty="0">
                <a:effectLst/>
                <a:latin typeface="system-ui"/>
              </a:rPr>
              <a:t>celý rok nízké příjmy</a:t>
            </a:r>
            <a:r>
              <a:rPr lang="cs-CZ" sz="2000" b="0" i="0" dirty="0">
                <a:effectLst/>
                <a:latin typeface="system-ui"/>
              </a:rPr>
              <a:t>, může se vyplatit zahrnout i tyto už zdaněné příjmy do daňového přiznání. Po uplatnění všech daňových odpočtů a slev vám totiž může vzniknout přeplatek na dani a vy tak můžete dostat nějaké peníze zpátky.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0" i="0" dirty="0">
                <a:effectLst/>
                <a:latin typeface="system-ui"/>
              </a:rPr>
              <a:t>Co se týká sociálního a zdravotního pojištění, je to </a:t>
            </a:r>
            <a:r>
              <a:rPr lang="cs-CZ" sz="2000" b="1" i="0" dirty="0">
                <a:effectLst/>
                <a:latin typeface="system-ui"/>
              </a:rPr>
              <a:t>trošku složitější</a:t>
            </a:r>
            <a:r>
              <a:rPr lang="cs-CZ" sz="2000" b="0" i="0" dirty="0">
                <a:effectLst/>
                <a:latin typeface="system-ui"/>
              </a:rPr>
              <a:t>. Když to ale zjednodušíme, pokud podle pravidel při zaměstnání na dohodu sociální a zdravotní pojištění odvádět nemusíte, pořád odvedete minimální zálohy jako OSVČ. Pokud ale vyděláte na dohodu dost a minimální pojištění z pracovního poměru zaplatit musíte, znamená to pro vás, že se bude vaše podnikání brát jako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vedlejší činnost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dirty="0">
                <a:effectLst/>
                <a:latin typeface="system-ui"/>
              </a:rPr>
              <a:t>a budete za povinné odvody jako podnikatel platit méně (a až po podání ročního přehledu)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023CD110-6629-4265-6AE7-CD44C8B74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659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258B83D-AD1F-344D-3139-A8BAD65C015D}"/>
              </a:ext>
            </a:extLst>
          </p:cNvPr>
          <p:cNvSpPr txBox="1"/>
          <p:nvPr/>
        </p:nvSpPr>
        <p:spPr>
          <a:xfrm>
            <a:off x="1725104" y="1735107"/>
            <a:ext cx="10963373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38"/>
              </a:spcAft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</a:rPr>
              <a:t>Pozor</a:t>
            </a:r>
          </a:p>
          <a:p>
            <a:pPr algn="l">
              <a:spcAft>
                <a:spcPts val="638"/>
              </a:spcAft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Aft>
                <a:spcPts val="2550"/>
              </a:spcAft>
              <a:buNone/>
            </a:pPr>
            <a:r>
              <a:rPr lang="cs-CZ" sz="2400" b="0" i="0" dirty="0">
                <a:effectLst/>
                <a:latin typeface="system-ui"/>
              </a:rPr>
              <a:t>Myslete na to, že pokud jste alespoň po část daného roku byli OSVČ a vykonávali jste samostatnou výdělečnou činnost, musíte na OSSZ podat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 o příjmech a výdajích OSVČ</a:t>
            </a:r>
            <a:r>
              <a:rPr lang="cs-CZ" sz="2400" b="0" i="0" dirty="0">
                <a:effectLst/>
                <a:latin typeface="system-ui"/>
              </a:rPr>
              <a:t>. Výjimku máte pouze v případě, že jste poplatníkem v </a:t>
            </a:r>
            <a:r>
              <a:rPr lang="cs-CZ" sz="24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paušálním režimu</a:t>
            </a:r>
            <a:r>
              <a:rPr lang="cs-CZ" sz="2400" b="0" i="0" dirty="0">
                <a:effectLst/>
                <a:latin typeface="system-ui"/>
              </a:rPr>
              <a:t>.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F724CC85-08EB-9D28-2F2A-C73E228E8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82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EFBA886-02D4-4DB3-E1C1-ED48EAB7D097}"/>
              </a:ext>
            </a:extLst>
          </p:cNvPr>
          <p:cNvSpPr txBox="1"/>
          <p:nvPr/>
        </p:nvSpPr>
        <p:spPr>
          <a:xfrm>
            <a:off x="1027521" y="812859"/>
            <a:ext cx="12320833" cy="571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4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Můžu mít brigády na mateřské a rodičovské dovolené?</a:t>
            </a: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44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Ano, dokonce i při mateřské dovolené můžete pracovat na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DPČ</a:t>
            </a:r>
            <a:r>
              <a:rPr lang="cs-CZ" sz="2000" b="0" i="0" dirty="0">
                <a:effectLst/>
                <a:latin typeface="system-ui"/>
              </a:rPr>
              <a:t>,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DPP</a:t>
            </a:r>
            <a:r>
              <a:rPr lang="cs-CZ" sz="2000" b="0" i="0" dirty="0">
                <a:effectLst/>
                <a:latin typeface="system-ui"/>
              </a:rPr>
              <a:t>, nebo na základě smlouvy na zkrácený úvazek. Zdanění i odvody na sociální a zdravotní pojištění se v tomto případě </a:t>
            </a:r>
            <a:r>
              <a:rPr lang="cs-CZ" sz="2000" b="1" i="0" dirty="0">
                <a:effectLst/>
                <a:latin typeface="system-ui"/>
              </a:rPr>
              <a:t>řídí </a:t>
            </a:r>
            <a:r>
              <a:rPr lang="cs-CZ" sz="2000" b="1" i="0" dirty="0">
                <a:solidFill>
                  <a:srgbClr val="C00000"/>
                </a:solidFill>
                <a:effectLst/>
                <a:latin typeface="system-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klasickými pravidly.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dirty="0">
                <a:effectLst/>
                <a:latin typeface="system-ui"/>
              </a:rPr>
              <a:t>Na mateřské si navíc můžete, pokud vyděláte více než polovinu minimální mzdy, uplatit také daňové zvýhodnění na dítě. Uplatnit ho můžete ale pouze v případě, že už zvýhodnění nevyužívá otec dítěte.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1" i="0" dirty="0">
                <a:effectLst/>
                <a:latin typeface="system-ui"/>
              </a:rPr>
              <a:t>Od června 2025 se nově změnily i podmínky práce při rodičovské dovolené</a:t>
            </a:r>
            <a:r>
              <a:rPr lang="cs-CZ" sz="2000" b="0" i="0" dirty="0">
                <a:effectLst/>
                <a:latin typeface="system-ui"/>
              </a:rPr>
              <a:t>. Během rodičovské si teď můžete přivydělat u stejného zaměstnavatele a na stejné pozici, kterou jste měli před nástupem – ale pozor, pouze na základě DPP nebo DPČ. Pracovní smlouvu na tu samou práci během rodičovské uzavřít nejde. Díky novele zákoníku práce ale získáváte větší flexibilitu – pokud vám zbývá trochu času a energie, můžete zůstat v kontaktu se svou původní prací a zároveň dál čerpat rodičovskou</a:t>
            </a: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A4F45D09-CFE6-3B6C-20AE-8B3D0A8905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7938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43929204-EE7C-C4F0-0067-7B9C6A3E2F85}"/>
              </a:ext>
            </a:extLst>
          </p:cNvPr>
          <p:cNvSpPr txBox="1"/>
          <p:nvPr/>
        </p:nvSpPr>
        <p:spPr>
          <a:xfrm>
            <a:off x="707010" y="663966"/>
            <a:ext cx="11906053" cy="6135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Můžu mít brigádu v důchodu?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Pokud máte chuť, můžete si přivydělat také v důchodu, nehledě na to, zda jde o </a:t>
            </a:r>
            <a:r>
              <a:rPr lang="cs-CZ" sz="2000" b="1" i="0" dirty="0">
                <a:effectLst/>
                <a:latin typeface="system-ui"/>
              </a:rPr>
              <a:t>důchod </a:t>
            </a:r>
            <a:r>
              <a:rPr lang="cs-CZ" sz="2000" b="1" i="0" u="sng" dirty="0">
                <a:solidFill>
                  <a:srgbClr val="C00000"/>
                </a:solidFill>
                <a:effectLst/>
                <a:latin typeface="system-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starobní</a:t>
            </a:r>
            <a:r>
              <a:rPr lang="cs-CZ" sz="2000" b="1" i="0" dirty="0">
                <a:effectLst/>
                <a:latin typeface="system-ui"/>
              </a:rPr>
              <a:t>, nebo </a:t>
            </a:r>
            <a:r>
              <a:rPr lang="cs-CZ" sz="2000" b="1" i="0" dirty="0">
                <a:solidFill>
                  <a:srgbClr val="C00000"/>
                </a:solidFill>
                <a:effectLst/>
                <a:latin typeface="system-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invalidní</a:t>
            </a:r>
            <a:r>
              <a:rPr lang="cs-CZ" sz="2000" b="0" i="0" dirty="0">
                <a:effectLst/>
                <a:latin typeface="system-ui"/>
              </a:rPr>
              <a:t>. I zde platí, že se zdanění a odvody řídí </a:t>
            </a:r>
            <a:r>
              <a:rPr lang="cs-CZ" sz="2000" b="0" i="0" u="sng" dirty="0">
                <a:solidFill>
                  <a:srgbClr val="C00000"/>
                </a:solidFill>
                <a:effectLst/>
                <a:latin typeface="system-u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základními pravidly</a:t>
            </a:r>
            <a:r>
              <a:rPr lang="cs-CZ" sz="2000" b="0" i="0" dirty="0">
                <a:solidFill>
                  <a:srgbClr val="C00000"/>
                </a:solidFill>
                <a:effectLst/>
                <a:latin typeface="system-ui"/>
              </a:rPr>
              <a:t> </a:t>
            </a:r>
            <a:r>
              <a:rPr lang="cs-CZ" sz="2000" b="0" i="0" dirty="0">
                <a:effectLst/>
                <a:latin typeface="system-ui"/>
              </a:rPr>
              <a:t>pro brigády – dokonce můžete uplatnit i slevy na dani.</a:t>
            </a:r>
          </a:p>
          <a:p>
            <a:pPr algn="l">
              <a:spcBef>
                <a:spcPts val="3825"/>
              </a:spcBef>
              <a:buNone/>
            </a:pPr>
            <a:r>
              <a:rPr lang="cs-CZ" sz="4000" b="0" i="0" dirty="0">
                <a:solidFill>
                  <a:srgbClr val="C00000"/>
                </a:solidFill>
                <a:effectLst/>
                <a:latin typeface="ff-cocon-pr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Můžu mít více zaměstnání najednou?</a:t>
            </a:r>
            <a:endParaRPr lang="cs-CZ" sz="40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spcBef>
                <a:spcPts val="3825"/>
              </a:spcBef>
              <a:buNone/>
            </a:pPr>
            <a:endParaRPr lang="cs-CZ" sz="800" b="0" i="0" dirty="0">
              <a:solidFill>
                <a:srgbClr val="C00000"/>
              </a:solidFill>
              <a:effectLst/>
              <a:latin typeface="ff-cocon-pro"/>
            </a:endParaRPr>
          </a:p>
          <a:p>
            <a:pPr algn="l">
              <a:buNone/>
            </a:pPr>
            <a:r>
              <a:rPr lang="cs-CZ" sz="2000" b="0" i="0" dirty="0">
                <a:effectLst/>
                <a:latin typeface="system-ui"/>
              </a:rPr>
              <a:t>Ano, můžete mít hlavní pracovní poměr a přivydělávat si třeba na dohodu. Dokonce můžete mít třeba jen několik vedlejších pracovních poměrů a ani jeden hlavní. Sociální a zdravotní pojištění se musí odvést z každého pracovního poměru </a:t>
            </a:r>
            <a:r>
              <a:rPr lang="cs-CZ" sz="2000" b="1" i="0" dirty="0">
                <a:effectLst/>
                <a:latin typeface="system-ui"/>
              </a:rPr>
              <a:t>na základě pravidel uzavřené smlouvy</a:t>
            </a:r>
            <a:r>
              <a:rPr lang="cs-CZ" sz="2000" b="0" i="0" dirty="0">
                <a:effectLst/>
                <a:latin typeface="system-ui"/>
              </a:rPr>
              <a:t> nebo dohody. Nakonec tedy odvedete na pojištění součet odvodů ze všech zaměstnání. Způsob zdanění vašeho příjmu bude také záviset na typu uzavřené smlouvy/dohody.</a:t>
            </a:r>
          </a:p>
          <a:p>
            <a:pPr algn="l">
              <a:spcBef>
                <a:spcPts val="2550"/>
              </a:spcBef>
              <a:buNone/>
            </a:pPr>
            <a:r>
              <a:rPr lang="cs-CZ" sz="2000" b="0" i="0" dirty="0">
                <a:effectLst/>
                <a:latin typeface="system-ui"/>
              </a:rPr>
              <a:t>Pokud máte hlavní pracovní poměr, budete nejspíš podepisovat růžové prohlášení tam – pamatujte na to, že prohlášení poplatníka můžete mít vždy v jednom měsíci podepsané </a:t>
            </a:r>
            <a:r>
              <a:rPr lang="cs-CZ" sz="2000" b="1" i="0" dirty="0">
                <a:effectLst/>
                <a:latin typeface="system-ui"/>
              </a:rPr>
              <a:t>jen u jednoho zaměstnavatele</a:t>
            </a:r>
            <a:endParaRPr lang="cs-CZ" sz="2000" b="0" i="0" dirty="0">
              <a:effectLst/>
              <a:latin typeface="system-ui"/>
            </a:endParaRPr>
          </a:p>
        </p:txBody>
      </p:sp>
      <p:pic>
        <p:nvPicPr>
          <p:cNvPr id="4" name="Image 3" descr="preencoded.png">
            <a:extLst>
              <a:ext uri="{FF2B5EF4-FFF2-40B4-BE49-F238E27FC236}">
                <a16:creationId xmlns:a16="http://schemas.microsoft.com/office/drawing/2014/main" id="{26E13B8C-062F-E12D-AFD8-3CB0DBCB94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65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5000</Words>
  <Application>Microsoft Office PowerPoint</Application>
  <PresentationFormat>Vlastní</PresentationFormat>
  <Paragraphs>366</Paragraphs>
  <Slides>49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49</vt:i4>
      </vt:variant>
    </vt:vector>
  </HeadingPairs>
  <TitlesOfParts>
    <vt:vector size="57" baseType="lpstr">
      <vt:lpstr>Oxygen</vt:lpstr>
      <vt:lpstr>Oxygen Bold</vt:lpstr>
      <vt:lpstr>Arial</vt:lpstr>
      <vt:lpstr>system-ui</vt:lpstr>
      <vt:lpstr>Oxygen Light</vt:lpstr>
      <vt:lpstr>ff-cocon-pro</vt:lpstr>
      <vt:lpstr>-apple-system, BlinkMacSystemFont, Segoe UI, Roboto, Helvetica Neue, Arial, sans-serif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Hrůzková Monika</cp:lastModifiedBy>
  <cp:revision>16</cp:revision>
  <dcterms:created xsi:type="dcterms:W3CDTF">2026-02-26T09:40:51Z</dcterms:created>
  <dcterms:modified xsi:type="dcterms:W3CDTF">2026-03-12T09:54:13Z</dcterms:modified>
</cp:coreProperties>
</file>