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1" d="100"/>
          <a:sy n="121" d="100"/>
        </p:scale>
        <p:origin x="156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4.png"/><Relationship Id="rId7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4.png"/><Relationship Id="rId7" Type="http://schemas.openxmlformats.org/officeDocument/2006/relationships/image" Target="../media/image2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4.png"/><Relationship Id="rId7" Type="http://schemas.openxmlformats.org/officeDocument/2006/relationships/image" Target="../media/image2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4.png"/><Relationship Id="rId7" Type="http://schemas.openxmlformats.org/officeDocument/2006/relationships/image" Target="../media/image2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60433" y="2662237"/>
            <a:ext cx="9071133" cy="8572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4500" b="1" i="0" u="none">
                <a:solidFill>
                  <a:srgbClr val="DC2626"/>
                </a:solidFill>
                <a:latin typeface="Poppins"/>
              </a:rPr>
              <a:t>Význam účetnictví a rozvaha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847975" y="3709987"/>
            <a:ext cx="6496050" cy="6551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700"/>
              </a:lnSpc>
            </a:pPr>
            <a:r>
              <a:rPr sz="1800" b="0" i="0" u="none" dirty="0" err="1">
                <a:solidFill>
                  <a:srgbClr val="334155"/>
                </a:solidFill>
                <a:latin typeface="Lato"/>
              </a:rPr>
              <a:t>Uživatelé</a:t>
            </a:r>
            <a:r>
              <a:rPr sz="18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1800" b="0" i="0" u="none" dirty="0" err="1">
                <a:solidFill>
                  <a:srgbClr val="334155"/>
                </a:solidFill>
                <a:latin typeface="Lato"/>
              </a:rPr>
              <a:t>účetnictví</a:t>
            </a:r>
            <a:r>
              <a:rPr sz="1800" b="0" i="0" u="none" dirty="0">
                <a:solidFill>
                  <a:srgbClr val="334155"/>
                </a:solidFill>
                <a:latin typeface="Lato"/>
              </a:rPr>
              <a:t>, </a:t>
            </a:r>
            <a:r>
              <a:rPr sz="1800" b="0" i="0" u="none" dirty="0" err="1">
                <a:solidFill>
                  <a:srgbClr val="334155"/>
                </a:solidFill>
                <a:latin typeface="Lato"/>
              </a:rPr>
              <a:t>rozvahové</a:t>
            </a:r>
            <a:r>
              <a:rPr sz="18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1800" b="0" i="0" u="none" dirty="0" err="1">
                <a:solidFill>
                  <a:srgbClr val="334155"/>
                </a:solidFill>
                <a:latin typeface="Lato"/>
              </a:rPr>
              <a:t>účetnictví</a:t>
            </a:r>
            <a:r>
              <a:rPr sz="1800" b="0" i="0" u="none" dirty="0">
                <a:solidFill>
                  <a:srgbClr val="334155"/>
                </a:solidFill>
                <a:latin typeface="Lato"/>
              </a:rPr>
              <a:t> </a:t>
            </a:r>
            <a:endParaRPr lang="cs-CZ" sz="1800" b="0" i="0" u="none" dirty="0">
              <a:solidFill>
                <a:srgbClr val="334155"/>
              </a:solidFill>
              <a:latin typeface="Lato"/>
            </a:endParaRPr>
          </a:p>
          <a:p>
            <a:pPr algn="ctr">
              <a:lnSpc>
                <a:spcPts val="2700"/>
              </a:lnSpc>
            </a:pPr>
            <a:r>
              <a:rPr sz="1800" b="0" i="0" u="none" dirty="0">
                <a:solidFill>
                  <a:srgbClr val="334155"/>
                </a:solidFill>
                <a:latin typeface="Lato"/>
              </a:rPr>
              <a:t>a </a:t>
            </a:r>
            <a:r>
              <a:rPr sz="1800" b="0" i="0" u="none" dirty="0" err="1">
                <a:solidFill>
                  <a:srgbClr val="334155"/>
                </a:solidFill>
                <a:latin typeface="Lato"/>
              </a:rPr>
              <a:t>výkaz</a:t>
            </a:r>
            <a:r>
              <a:rPr sz="18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1800" b="0" i="0" u="none" dirty="0" err="1">
                <a:solidFill>
                  <a:srgbClr val="334155"/>
                </a:solidFill>
                <a:latin typeface="Lato"/>
              </a:rPr>
              <a:t>rozvahy</a:t>
            </a:r>
            <a:r>
              <a:rPr sz="1800" b="0" i="0" u="none" dirty="0">
                <a:solidFill>
                  <a:srgbClr val="334155"/>
                </a:solidFill>
                <a:latin typeface="Lato"/>
              </a:rPr>
              <a:t> v </a:t>
            </a:r>
            <a:r>
              <a:rPr sz="1800" b="0" i="0" u="none" dirty="0" err="1">
                <a:solidFill>
                  <a:srgbClr val="334155"/>
                </a:solidFill>
                <a:latin typeface="Lato"/>
              </a:rPr>
              <a:t>praxi</a:t>
            </a:r>
            <a:endParaRPr sz="1800" b="0" i="0" u="none" dirty="0">
              <a:solidFill>
                <a:srgbClr val="334155"/>
              </a:solidFill>
              <a:latin typeface="Lato"/>
            </a:endParaRPr>
          </a:p>
        </p:txBody>
      </p:sp>
      <p:pic>
        <p:nvPicPr>
          <p:cNvPr id="5" name="Image 1">
            <a:extLst>
              <a:ext uri="{FF2B5EF4-FFF2-40B4-BE49-F238E27FC236}">
                <a16:creationId xmlns:a16="http://schemas.microsoft.com/office/drawing/2014/main" id="{16D9DB94-9C94-E5F6-9DCF-970197D6DF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1156" y="5919430"/>
            <a:ext cx="1331952" cy="31944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1500" y="2238375"/>
            <a:ext cx="5286375" cy="7715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475569"/>
                </a:solidFill>
                <a:latin typeface="Lato"/>
              </a:rPr>
              <a:t>Účetnictví představuje ucelený systém sledování, měření a zaznamenávání hospodářské činnosti podniku. Poskytuje věrný a poctivý obraz o finanční situaci.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4375" y="3152775"/>
            <a:ext cx="9525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Lato"/>
              </a:rPr>
              <a:t>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09625" y="3152775"/>
            <a:ext cx="5048250" cy="514350"/>
          </a:xfrm>
          <a:prstGeom prst="rect">
            <a:avLst/>
          </a:prstGeom>
          <a:noFill/>
        </p:spPr>
        <p:txBody>
          <a:bodyPr wrap="square" lIns="9525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475569"/>
                </a:solidFill>
                <a:latin typeface="Lato"/>
              </a:rPr>
              <a:t>Základní cíl:</a:t>
            </a:r>
            <a:r>
              <a:rPr sz="1350" b="0" i="0" u="none">
                <a:solidFill>
                  <a:srgbClr val="475569"/>
                </a:solidFill>
                <a:latin typeface="Lato"/>
              </a:rPr>
              <a:t> Poskytovat spolehlivé podklady pro ekonomické rozhodování.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4375" y="3810000"/>
            <a:ext cx="9525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Lato"/>
              </a:rPr>
              <a:t>•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9625" y="3810000"/>
            <a:ext cx="5048250" cy="257175"/>
          </a:xfrm>
          <a:prstGeom prst="rect">
            <a:avLst/>
          </a:prstGeom>
          <a:noFill/>
        </p:spPr>
        <p:txBody>
          <a:bodyPr wrap="square" lIns="9525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475569"/>
                </a:solidFill>
                <a:latin typeface="Lato"/>
              </a:rPr>
              <a:t>Sledované veličiny:</a:t>
            </a:r>
            <a:r>
              <a:rPr sz="1350" b="0" i="0" u="none">
                <a:solidFill>
                  <a:srgbClr val="475569"/>
                </a:solidFill>
                <a:latin typeface="Lato"/>
              </a:rPr>
              <a:t> Majetek, závazky, kapitál, náklady a výnosy.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4375" y="4210050"/>
            <a:ext cx="9525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Lato"/>
              </a:rPr>
              <a:t>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9625" y="4210050"/>
            <a:ext cx="5048250" cy="514350"/>
          </a:xfrm>
          <a:prstGeom prst="rect">
            <a:avLst/>
          </a:prstGeom>
          <a:noFill/>
        </p:spPr>
        <p:txBody>
          <a:bodyPr wrap="square" lIns="9525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475569"/>
                </a:solidFill>
                <a:latin typeface="Lato"/>
              </a:rPr>
              <a:t>Právní rámec:</a:t>
            </a:r>
            <a:r>
              <a:rPr sz="1350" b="0" i="0" u="none">
                <a:solidFill>
                  <a:srgbClr val="475569"/>
                </a:solidFill>
                <a:latin typeface="Lato"/>
              </a:rPr>
              <a:t> V ČR se řídí Zákonem o účetnictví a navazujícími vyhláškami.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4125" y="2238375"/>
            <a:ext cx="5286375" cy="33337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71500" y="571500"/>
            <a:ext cx="1160145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000" b="0" i="0" u="none">
                <a:solidFill>
                  <a:srgbClr val="1E293B"/>
                </a:solidFill>
                <a:latin typeface="Poppins"/>
              </a:rPr>
              <a:t>Úvod do účetnictví</a:t>
            </a:r>
          </a:p>
        </p:txBody>
      </p:sp>
      <p:pic>
        <p:nvPicPr>
          <p:cNvPr id="12" name="Image 1">
            <a:extLst>
              <a:ext uri="{FF2B5EF4-FFF2-40B4-BE49-F238E27FC236}">
                <a16:creationId xmlns:a16="http://schemas.microsoft.com/office/drawing/2014/main" id="{66EFB857-E076-8DF0-B907-CDE795994C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08997" y="6079152"/>
            <a:ext cx="1331952" cy="31944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2638425"/>
            <a:ext cx="3492549" cy="253365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9799" y="2638425"/>
            <a:ext cx="3492549" cy="25336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28099" y="2638425"/>
            <a:ext cx="3492549" cy="25336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19150" y="3467100"/>
            <a:ext cx="3147112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100" b="0" i="0" u="none">
                <a:solidFill>
                  <a:srgbClr val="DC2626"/>
                </a:solidFill>
                <a:latin typeface="Poppins"/>
              </a:rPr>
              <a:t>Kontrola hospodaření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9150" y="4010025"/>
            <a:ext cx="2997249" cy="7715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475569"/>
                </a:solidFill>
                <a:latin typeface="Lato"/>
              </a:rPr>
              <a:t>Umožňuje sledovat náklady, výnosy a celkovou ziskovost podniku v reálném čase.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97449" y="3467100"/>
            <a:ext cx="3147112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100" b="0" i="0" u="none">
                <a:solidFill>
                  <a:srgbClr val="DC2626"/>
                </a:solidFill>
                <a:latin typeface="Poppins"/>
              </a:rPr>
              <a:t>Důkazní materiál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97449" y="4010025"/>
            <a:ext cx="2997249" cy="7715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475569"/>
                </a:solidFill>
                <a:latin typeface="Lato"/>
              </a:rPr>
              <a:t>Slouží jako oficiální a právně závazný podklad vůči státním orgánům, soudu či policii.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75749" y="3467100"/>
            <a:ext cx="3147112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100" b="0" i="0" u="none">
                <a:solidFill>
                  <a:srgbClr val="DC2626"/>
                </a:solidFill>
                <a:latin typeface="Poppins"/>
              </a:rPr>
              <a:t>Základ pro daně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75749" y="4010025"/>
            <a:ext cx="2997249" cy="7715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475569"/>
                </a:solidFill>
                <a:latin typeface="Lato"/>
              </a:rPr>
              <a:t>Poskytuje přesné data pro výpočet daňové povinnosti (daň z příjmů, DPH atd.).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9150" y="2933700"/>
            <a:ext cx="361950" cy="36195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7449" y="2933700"/>
            <a:ext cx="409575" cy="36195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75749" y="2933700"/>
            <a:ext cx="409575" cy="36195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71500" y="571500"/>
            <a:ext cx="1160145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000" b="0" i="0" u="none">
                <a:solidFill>
                  <a:srgbClr val="1E293B"/>
                </a:solidFill>
                <a:latin typeface="Poppins"/>
              </a:rPr>
              <a:t>Význam účetnictví</a:t>
            </a:r>
          </a:p>
        </p:txBody>
      </p:sp>
      <p:pic>
        <p:nvPicPr>
          <p:cNvPr id="16" name="Image 1">
            <a:extLst>
              <a:ext uri="{FF2B5EF4-FFF2-40B4-BE49-F238E27FC236}">
                <a16:creationId xmlns:a16="http://schemas.microsoft.com/office/drawing/2014/main" id="{B7CC843B-45DD-AA33-6FE5-88FFF7F02D8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404045" y="5841027"/>
            <a:ext cx="1331952" cy="31944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1500" y="2238375"/>
            <a:ext cx="5286375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475569"/>
                </a:solidFill>
                <a:latin typeface="Lato"/>
              </a:rPr>
              <a:t>Interní uživatelé působí uvnitř podniku a využívají detailní manažerské účetnictví pro každodenní řízení a strategické plánování.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4375" y="2895600"/>
            <a:ext cx="9525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Lato"/>
              </a:rPr>
              <a:t>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09625" y="2895600"/>
            <a:ext cx="5048250" cy="514350"/>
          </a:xfrm>
          <a:prstGeom prst="rect">
            <a:avLst/>
          </a:prstGeom>
          <a:noFill/>
        </p:spPr>
        <p:txBody>
          <a:bodyPr wrap="square" lIns="9525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475569"/>
                </a:solidFill>
                <a:latin typeface="Lato"/>
              </a:rPr>
              <a:t>Vedení firmy (Management):</a:t>
            </a:r>
            <a:r>
              <a:rPr sz="1350" b="0" i="0" u="none">
                <a:solidFill>
                  <a:srgbClr val="475569"/>
                </a:solidFill>
                <a:latin typeface="Lato"/>
              </a:rPr>
              <a:t> Pro operativní rozhodování, tvorbu rozpočtů a kontrolu plnění cílů.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4375" y="3552825"/>
            <a:ext cx="9525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Lato"/>
              </a:rPr>
              <a:t>•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9625" y="3552825"/>
            <a:ext cx="5048250" cy="514350"/>
          </a:xfrm>
          <a:prstGeom prst="rect">
            <a:avLst/>
          </a:prstGeom>
          <a:noFill/>
        </p:spPr>
        <p:txBody>
          <a:bodyPr wrap="square" lIns="9525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475569"/>
                </a:solidFill>
                <a:latin typeface="Lato"/>
              </a:rPr>
              <a:t>Vlastníci / Společníci:</a:t>
            </a:r>
            <a:r>
              <a:rPr sz="1350" b="0" i="0" u="none">
                <a:solidFill>
                  <a:srgbClr val="475569"/>
                </a:solidFill>
                <a:latin typeface="Lato"/>
              </a:rPr>
              <a:t> Sledují zhodnocení svých vkladů a výši vyplácených dividend.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4375" y="4210050"/>
            <a:ext cx="9525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Lato"/>
              </a:rPr>
              <a:t>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9625" y="4210050"/>
            <a:ext cx="5048250" cy="514350"/>
          </a:xfrm>
          <a:prstGeom prst="rect">
            <a:avLst/>
          </a:prstGeom>
          <a:noFill/>
        </p:spPr>
        <p:txBody>
          <a:bodyPr wrap="square" lIns="9525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475569"/>
                </a:solidFill>
                <a:latin typeface="Lato"/>
              </a:rPr>
              <a:t>Zaměstnanci:</a:t>
            </a:r>
            <a:r>
              <a:rPr sz="1350" b="0" i="0" u="none">
                <a:solidFill>
                  <a:srgbClr val="475569"/>
                </a:solidFill>
                <a:latin typeface="Lato"/>
              </a:rPr>
              <a:t> Zajímají se o stabilitu firmy, mzdové podmínky a perspektivu zaměstnání.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4125" y="2238375"/>
            <a:ext cx="5286375" cy="33337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71500" y="571500"/>
            <a:ext cx="1160145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000" b="0" i="0" u="none">
                <a:solidFill>
                  <a:srgbClr val="1E293B"/>
                </a:solidFill>
                <a:latin typeface="Poppins"/>
              </a:rPr>
              <a:t>Interní uživatelé účetnictví</a:t>
            </a:r>
          </a:p>
        </p:txBody>
      </p:sp>
      <p:pic>
        <p:nvPicPr>
          <p:cNvPr id="12" name="Image 1">
            <a:extLst>
              <a:ext uri="{FF2B5EF4-FFF2-40B4-BE49-F238E27FC236}">
                <a16:creationId xmlns:a16="http://schemas.microsoft.com/office/drawing/2014/main" id="{51CFE755-BAF2-DF6C-6132-B7E17B31A1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8548" y="6051892"/>
            <a:ext cx="1331952" cy="31944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2638425"/>
            <a:ext cx="3492549" cy="253365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9799" y="2638425"/>
            <a:ext cx="3492549" cy="25336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28099" y="2638425"/>
            <a:ext cx="3492549" cy="25336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19150" y="3467100"/>
            <a:ext cx="3147112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100" b="0" i="0" u="none">
                <a:solidFill>
                  <a:srgbClr val="DC2626"/>
                </a:solidFill>
                <a:latin typeface="Poppins"/>
              </a:rPr>
              <a:t>Stát a úřady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9150" y="4010025"/>
            <a:ext cx="2997249" cy="7715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475569"/>
                </a:solidFill>
                <a:latin typeface="Lato"/>
              </a:rPr>
              <a:t>Finanční úřady, OSSZ a zdravotní pojišťovny kontrolují správnost odvodů daní a pojistného.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97449" y="3467100"/>
            <a:ext cx="3147112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100" b="0" i="0" u="none">
                <a:solidFill>
                  <a:srgbClr val="DC2626"/>
                </a:solidFill>
                <a:latin typeface="Poppins"/>
              </a:rPr>
              <a:t>Banky a věřitelé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97449" y="4010025"/>
            <a:ext cx="2997249" cy="7715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475569"/>
                </a:solidFill>
                <a:latin typeface="Lato"/>
              </a:rPr>
              <a:t>Posuzují úvěruschopnost podniku, jeho likviditu a schopnost splácet poskytnuté půjčky.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75749" y="3467100"/>
            <a:ext cx="3147112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100" b="0" i="0" u="none">
                <a:solidFill>
                  <a:srgbClr val="DC2626"/>
                </a:solidFill>
                <a:latin typeface="Poppins"/>
              </a:rPr>
              <a:t>Obchodní partneři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75749" y="4010025"/>
            <a:ext cx="2997249" cy="7715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475569"/>
                </a:solidFill>
                <a:latin typeface="Lato"/>
              </a:rPr>
              <a:t>Dodavatelé a odběratelé ověřují finanční spolehlivost firmy před uzavřením smluv.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9150" y="2933700"/>
            <a:ext cx="361950" cy="36195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7449" y="2933700"/>
            <a:ext cx="361950" cy="36195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75749" y="2933700"/>
            <a:ext cx="457200" cy="36195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71500" y="571500"/>
            <a:ext cx="1160145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000" b="0" i="0" u="none">
                <a:solidFill>
                  <a:srgbClr val="1E293B"/>
                </a:solidFill>
                <a:latin typeface="Poppins"/>
              </a:rPr>
              <a:t>Externí uživatelé účetnictví</a:t>
            </a:r>
          </a:p>
        </p:txBody>
      </p:sp>
      <p:pic>
        <p:nvPicPr>
          <p:cNvPr id="16" name="Image 1">
            <a:extLst>
              <a:ext uri="{FF2B5EF4-FFF2-40B4-BE49-F238E27FC236}">
                <a16:creationId xmlns:a16="http://schemas.microsoft.com/office/drawing/2014/main" id="{EADB0A44-A445-C866-323A-F85D279BF37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363974" y="5919430"/>
            <a:ext cx="1331952" cy="31944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2914650"/>
            <a:ext cx="5286375" cy="19812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4125" y="2914650"/>
            <a:ext cx="5286375" cy="1981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62025" y="3305175"/>
            <a:ext cx="4730591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100" b="0" i="0" u="none">
                <a:solidFill>
                  <a:srgbClr val="DC2626"/>
                </a:solidFill>
                <a:latin typeface="Poppins"/>
              </a:rPr>
              <a:t>Informační funkce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2025" y="3848100"/>
            <a:ext cx="4505325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475569"/>
                </a:solidFill>
                <a:latin typeface="Lato"/>
              </a:rPr>
              <a:t>Podává ucelený přehled o majetkové a finanční situaci subjektu všem oprávněným zájemcům.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24650" y="3305175"/>
            <a:ext cx="4730591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100" b="0" i="0" u="none">
                <a:solidFill>
                  <a:srgbClr val="DC2626"/>
                </a:solidFill>
                <a:latin typeface="Poppins"/>
              </a:rPr>
              <a:t>Kontrolní funkce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24650" y="3848100"/>
            <a:ext cx="4505325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475569"/>
                </a:solidFill>
                <a:latin typeface="Lato"/>
              </a:rPr>
              <a:t>Umožňuje ochranu majetku podniku, kontrolu hospodárnosti a dodržování rozpočtové kázně.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1500" y="571500"/>
            <a:ext cx="1160145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000" b="0" i="0" u="none">
                <a:solidFill>
                  <a:srgbClr val="1E293B"/>
                </a:solidFill>
                <a:latin typeface="Poppins"/>
              </a:rPr>
              <a:t>Funkce účetnictví v ekonomice</a:t>
            </a:r>
          </a:p>
        </p:txBody>
      </p:sp>
      <p:pic>
        <p:nvPicPr>
          <p:cNvPr id="10" name="Image 1">
            <a:extLst>
              <a:ext uri="{FF2B5EF4-FFF2-40B4-BE49-F238E27FC236}">
                <a16:creationId xmlns:a16="http://schemas.microsoft.com/office/drawing/2014/main" id="{34683916-7D4A-E448-B7C5-13689B421D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64631" y="5927641"/>
            <a:ext cx="1331952" cy="31944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1500" y="2238375"/>
            <a:ext cx="5286375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475569"/>
                </a:solidFill>
                <a:latin typeface="Lato"/>
              </a:rPr>
              <a:t>Účetní závěrka tvoří ucelený soubor výkazů, které podávají informaci o majetkové a finanční situaci.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4375" y="2895600"/>
            <a:ext cx="9525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Lato"/>
              </a:rPr>
              <a:t>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09625" y="2895600"/>
            <a:ext cx="5048250" cy="514350"/>
          </a:xfrm>
          <a:prstGeom prst="rect">
            <a:avLst/>
          </a:prstGeom>
          <a:noFill/>
        </p:spPr>
        <p:txBody>
          <a:bodyPr wrap="square" lIns="9525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475569"/>
                </a:solidFill>
                <a:latin typeface="Lato"/>
              </a:rPr>
              <a:t>Rozvaha (Balance Sheet):</a:t>
            </a:r>
            <a:r>
              <a:rPr sz="1350" b="0" i="0" u="none">
                <a:solidFill>
                  <a:srgbClr val="475569"/>
                </a:solidFill>
                <a:latin typeface="Lato"/>
              </a:rPr>
              <a:t> Přehled o majetku (aktivum) a zdrojích krytí (pasivum).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4375" y="3552825"/>
            <a:ext cx="9525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Lato"/>
              </a:rPr>
              <a:t>•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9625" y="3552825"/>
            <a:ext cx="5048250" cy="514350"/>
          </a:xfrm>
          <a:prstGeom prst="rect">
            <a:avLst/>
          </a:prstGeom>
          <a:noFill/>
        </p:spPr>
        <p:txBody>
          <a:bodyPr wrap="square" lIns="9525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475569"/>
                </a:solidFill>
                <a:latin typeface="Lato"/>
              </a:rPr>
              <a:t>Výkaz zisku a ztráty:</a:t>
            </a:r>
            <a:r>
              <a:rPr sz="1350" b="0" i="0" u="none">
                <a:solidFill>
                  <a:srgbClr val="475569"/>
                </a:solidFill>
                <a:latin typeface="Lato"/>
              </a:rPr>
              <a:t> Přehled nákladů, výnosů a hospodářského výsledku.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4375" y="4210050"/>
            <a:ext cx="9525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Lato"/>
              </a:rPr>
              <a:t>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9625" y="4210050"/>
            <a:ext cx="5048250" cy="257175"/>
          </a:xfrm>
          <a:prstGeom prst="rect">
            <a:avLst/>
          </a:prstGeom>
          <a:noFill/>
        </p:spPr>
        <p:txBody>
          <a:bodyPr wrap="square" lIns="9525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475569"/>
                </a:solidFill>
                <a:latin typeface="Lato"/>
              </a:rPr>
              <a:t>Cash Flow:</a:t>
            </a:r>
            <a:r>
              <a:rPr sz="1350" b="0" i="0" u="none">
                <a:solidFill>
                  <a:srgbClr val="475569"/>
                </a:solidFill>
                <a:latin typeface="Lato"/>
              </a:rPr>
              <a:t> Přehled o peněžních tocích.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4375" y="4610100"/>
            <a:ext cx="9525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Lato"/>
              </a:rPr>
              <a:t>•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9625" y="4610100"/>
            <a:ext cx="5048250" cy="257175"/>
          </a:xfrm>
          <a:prstGeom prst="rect">
            <a:avLst/>
          </a:prstGeom>
          <a:noFill/>
        </p:spPr>
        <p:txBody>
          <a:bodyPr wrap="square" lIns="9525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475569"/>
                </a:solidFill>
                <a:latin typeface="Lato"/>
              </a:rPr>
              <a:t>Příloha:</a:t>
            </a:r>
            <a:r>
              <a:rPr sz="1350" b="0" i="0" u="none">
                <a:solidFill>
                  <a:srgbClr val="475569"/>
                </a:solidFill>
                <a:latin typeface="Lato"/>
              </a:rPr>
              <a:t> Doplňující vysvětlující informace.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4125" y="2238375"/>
            <a:ext cx="5286375" cy="333375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71500" y="571500"/>
            <a:ext cx="1160145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000" b="0" i="0" u="none">
                <a:solidFill>
                  <a:srgbClr val="1E293B"/>
                </a:solidFill>
                <a:latin typeface="Poppins"/>
              </a:rPr>
              <a:t>Základní účetní výkazy</a:t>
            </a:r>
          </a:p>
        </p:txBody>
      </p:sp>
      <p:pic>
        <p:nvPicPr>
          <p:cNvPr id="14" name="Image 1">
            <a:extLst>
              <a:ext uri="{FF2B5EF4-FFF2-40B4-BE49-F238E27FC236}">
                <a16:creationId xmlns:a16="http://schemas.microsoft.com/office/drawing/2014/main" id="{D469B6E5-9B1E-CA07-A4D6-DAC7EFFBE0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4403" y="5967055"/>
            <a:ext cx="1331952" cy="31944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2786062"/>
            <a:ext cx="5286375" cy="19812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4125" y="2786062"/>
            <a:ext cx="5286375" cy="223837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62025" y="3176587"/>
            <a:ext cx="4730591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100" b="0" i="0" u="none">
                <a:solidFill>
                  <a:srgbClr val="DC2626"/>
                </a:solidFill>
                <a:latin typeface="Poppins"/>
              </a:rPr>
              <a:t>Princip podvojnosti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2025" y="3719512"/>
            <a:ext cx="4505325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475569"/>
                </a:solidFill>
                <a:latin typeface="Lato"/>
              </a:rPr>
              <a:t>Každý účetní případ se zaznamenává na minimálně dva účty: na stranu MD a D. Tím je zajištěna rovnováha.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24650" y="3176587"/>
            <a:ext cx="4730591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100" b="0" i="0" u="none">
                <a:solidFill>
                  <a:srgbClr val="DC2626"/>
                </a:solidFill>
                <a:latin typeface="Poppins"/>
              </a:rPr>
              <a:t>Základní rovnice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24650" y="3719512"/>
            <a:ext cx="4505325" cy="7715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475569"/>
                </a:solidFill>
                <a:latin typeface="Lato"/>
              </a:rPr>
              <a:t>Aktiva = Pasiva</a:t>
            </a:r>
            <a:r>
              <a:t>
</a:t>
            </a:r>
            <a:r>
              <a:rPr sz="1350" b="0" i="0" u="none">
                <a:solidFill>
                  <a:srgbClr val="475569"/>
                </a:solidFill>
                <a:latin typeface="Lato"/>
              </a:rPr>
              <a:t> Majetek firmy se vždy rovná zdrojům jeho financování (vlastní kapitál + cizí zdroje).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1500" y="571500"/>
            <a:ext cx="1160145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000" b="0" i="0" u="none">
                <a:solidFill>
                  <a:srgbClr val="1E293B"/>
                </a:solidFill>
                <a:latin typeface="Poppins"/>
              </a:rPr>
              <a:t>Rozvahové účetnictví</a:t>
            </a:r>
          </a:p>
        </p:txBody>
      </p:sp>
      <p:pic>
        <p:nvPicPr>
          <p:cNvPr id="10" name="Image 1">
            <a:extLst>
              <a:ext uri="{FF2B5EF4-FFF2-40B4-BE49-F238E27FC236}">
                <a16:creationId xmlns:a16="http://schemas.microsoft.com/office/drawing/2014/main" id="{16A8BC0C-B5A1-680D-DF37-452DABC45D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63999" y="5935524"/>
            <a:ext cx="1331952" cy="31944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62250" y="4624387"/>
            <a:ext cx="666750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1" u="none">
                <a:solidFill>
                  <a:srgbClr val="475569"/>
                </a:solidFill>
                <a:latin typeface="Lato"/>
              </a:rPr>
              <a:t>Rozvaha je okamžitým (statickým) snímkem majetkové situace podniku k rozvahovému dni.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71500" y="2786062"/>
          <a:ext cx="11048999" cy="1600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511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978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pPr algn="l"/>
                      <a:r>
                        <a:rPr sz="1350" b="1" i="0" u="none">
                          <a:solidFill>
                            <a:srgbClr val="1E293B"/>
                          </a:solidFill>
                          <a:latin typeface="Poppins"/>
                        </a:rPr>
                        <a:t>AKTIVA (Majetek)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1" i="0" u="none">
                          <a:solidFill>
                            <a:srgbClr val="1E293B"/>
                          </a:solidFill>
                          <a:latin typeface="Poppins"/>
                        </a:rPr>
                        <a:t>PASIVA (Zdroje krytí)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l"/>
                      <a:r>
                        <a:rPr sz="1350" b="1" i="0" u="none">
                          <a:solidFill>
                            <a:srgbClr val="475569"/>
                          </a:solidFill>
                          <a:latin typeface="Lato"/>
                        </a:rPr>
                        <a:t>A. Stálá aktiva</a:t>
                      </a:r>
                      <a:r>
                        <a:rPr sz="1350" b="0" i="0" u="none">
                          <a:solidFill>
                            <a:srgbClr val="475569"/>
                          </a:solidFill>
                          <a:latin typeface="Lato"/>
                        </a:rPr>
                        <a:t> (Dlouhodobý majetek – hmotný, nehmotný, finanční)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1" i="0" u="none">
                          <a:solidFill>
                            <a:srgbClr val="475569"/>
                          </a:solidFill>
                          <a:latin typeface="Lato"/>
                        </a:rPr>
                        <a:t>A. Vlastní kapitál</a:t>
                      </a:r>
                      <a:r>
                        <a:rPr sz="1350" b="0" i="0" u="none">
                          <a:solidFill>
                            <a:srgbClr val="475569"/>
                          </a:solidFill>
                          <a:latin typeface="Lato"/>
                        </a:rPr>
                        <a:t> (Základní kapitál, fondy, nerozdělený zisk)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l"/>
                      <a:r>
                        <a:rPr sz="1350" b="1" i="0" u="none">
                          <a:solidFill>
                            <a:srgbClr val="475569"/>
                          </a:solidFill>
                          <a:latin typeface="Lato"/>
                        </a:rPr>
                        <a:t>B. Oběžná aktiva</a:t>
                      </a:r>
                      <a:r>
                        <a:rPr sz="1350" b="0" i="0" u="none">
                          <a:solidFill>
                            <a:srgbClr val="475569"/>
                          </a:solidFill>
                          <a:latin typeface="Lato"/>
                        </a:rPr>
                        <a:t> (Zásoby, pohledávky, peněžní prostředky)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350" b="1" i="0" u="none">
                          <a:solidFill>
                            <a:srgbClr val="475569"/>
                          </a:solidFill>
                          <a:latin typeface="Lato"/>
                        </a:rPr>
                        <a:t>B. Cizí zdroje</a:t>
                      </a:r>
                      <a:r>
                        <a:rPr sz="1350" b="0" i="0" u="none">
                          <a:solidFill>
                            <a:srgbClr val="475569"/>
                          </a:solidFill>
                          <a:latin typeface="Lato"/>
                        </a:rPr>
                        <a:t> (Úvěry, dluhopisy, závazky vůči dodavatelům)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571500" y="3305175"/>
            <a:ext cx="585117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422677" y="3305175"/>
            <a:ext cx="519782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71500" y="3838575"/>
            <a:ext cx="585117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422677" y="3838575"/>
            <a:ext cx="519782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571500" y="4371975"/>
            <a:ext cx="5851177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422677" y="4371975"/>
            <a:ext cx="519782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571500" y="571500"/>
            <a:ext cx="1160145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000" b="0" i="0" u="none">
                <a:solidFill>
                  <a:srgbClr val="1E293B"/>
                </a:solidFill>
                <a:latin typeface="Poppins"/>
              </a:rPr>
              <a:t>Struktura výkazu rozvahy</a:t>
            </a:r>
          </a:p>
        </p:txBody>
      </p:sp>
      <p:pic>
        <p:nvPicPr>
          <p:cNvPr id="12" name="Image 1">
            <a:extLst>
              <a:ext uri="{FF2B5EF4-FFF2-40B4-BE49-F238E27FC236}">
                <a16:creationId xmlns:a16="http://schemas.microsoft.com/office/drawing/2014/main" id="{D045FC65-1043-40FA-CE1C-F8B0DCF2C8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3974" y="5869601"/>
            <a:ext cx="1331952" cy="31944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2638425"/>
            <a:ext cx="3492549" cy="253365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9799" y="2638425"/>
            <a:ext cx="3492549" cy="25336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28099" y="2638425"/>
            <a:ext cx="3492549" cy="25336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19150" y="3467100"/>
            <a:ext cx="3147112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100" b="0" i="0" u="none">
                <a:solidFill>
                  <a:srgbClr val="DC2626"/>
                </a:solidFill>
                <a:latin typeface="Poppins"/>
              </a:rPr>
              <a:t>Nehmotný majetek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9150" y="4010025"/>
            <a:ext cx="2997249" cy="7715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475569"/>
                </a:solidFill>
                <a:latin typeface="Lato"/>
              </a:rPr>
              <a:t>Software, licence, ocenitelná práva s dobou použitelnosti delší než 1 rok a nad stanovený limit.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97449" y="3467100"/>
            <a:ext cx="3147112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100" b="0" i="0" u="none">
                <a:solidFill>
                  <a:srgbClr val="DC2626"/>
                </a:solidFill>
                <a:latin typeface="Poppins"/>
              </a:rPr>
              <a:t>Hmotný majetek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97449" y="4010025"/>
            <a:ext cx="2997249" cy="7715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475569"/>
                </a:solidFill>
                <a:latin typeface="Lato"/>
              </a:rPr>
              <a:t>Pozemky, budovy, samostatné movité věci, stroje, zařízení a dopravní prostředky sloužící provozu.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75749" y="3467100"/>
            <a:ext cx="3147112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100" b="0" i="0" u="none">
                <a:solidFill>
                  <a:srgbClr val="DC2626"/>
                </a:solidFill>
                <a:latin typeface="Poppins"/>
              </a:rPr>
              <a:t>Finanční majetek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75749" y="4010025"/>
            <a:ext cx="2997249" cy="7715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475569"/>
                </a:solidFill>
                <a:latin typeface="Lato"/>
              </a:rPr>
              <a:t>Dlouhodobé cenné papíry, podíly v ovládaných osobách a poskytnuté dlouhodobé půjčky.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9150" y="2933700"/>
            <a:ext cx="457200" cy="36195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7449" y="2933700"/>
            <a:ext cx="409575" cy="36195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75749" y="2933700"/>
            <a:ext cx="361950" cy="36195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71500" y="571500"/>
            <a:ext cx="1160145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000" b="0" i="0" u="none">
                <a:solidFill>
                  <a:srgbClr val="1E293B"/>
                </a:solidFill>
                <a:latin typeface="Poppins"/>
              </a:rPr>
              <a:t>Bližší pohled na Aktiva: Stálá aktiva</a:t>
            </a:r>
          </a:p>
        </p:txBody>
      </p:sp>
      <p:pic>
        <p:nvPicPr>
          <p:cNvPr id="16" name="Image 1">
            <a:extLst>
              <a:ext uri="{FF2B5EF4-FFF2-40B4-BE49-F238E27FC236}">
                <a16:creationId xmlns:a16="http://schemas.microsoft.com/office/drawing/2014/main" id="{6976FF71-4668-7BC0-B15A-95EBD688805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443459" y="5991553"/>
            <a:ext cx="1331952" cy="31944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1500" y="2238375"/>
            <a:ext cx="5286375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475569"/>
                </a:solidFill>
                <a:latin typeface="Lato"/>
              </a:rPr>
              <a:t>Oběžná aktiva mění svoji formu v průběhu provozního cyklu podniku a obvykle se obracejí v kratším období než 1 rok.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4375" y="2895600"/>
            <a:ext cx="9525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Lato"/>
              </a:rPr>
              <a:t>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09625" y="2895600"/>
            <a:ext cx="5048250" cy="257175"/>
          </a:xfrm>
          <a:prstGeom prst="rect">
            <a:avLst/>
          </a:prstGeom>
          <a:noFill/>
        </p:spPr>
        <p:txBody>
          <a:bodyPr wrap="square" lIns="9525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475569"/>
                </a:solidFill>
                <a:latin typeface="Lato"/>
              </a:rPr>
              <a:t>Zásoby:</a:t>
            </a:r>
            <a:r>
              <a:rPr sz="1350" b="0" i="0" u="none">
                <a:solidFill>
                  <a:srgbClr val="475569"/>
                </a:solidFill>
                <a:latin typeface="Lato"/>
              </a:rPr>
              <a:t> Materiál, nedokončená výroba, polotovary, výrobky a zboží.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66750" y="3794891"/>
            <a:ext cx="9525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 dirty="0">
                <a:solidFill>
                  <a:srgbClr val="475569"/>
                </a:solidFill>
                <a:latin typeface="Lato"/>
              </a:rPr>
              <a:t>•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9625" y="3794891"/>
            <a:ext cx="5048250" cy="485710"/>
          </a:xfrm>
          <a:prstGeom prst="rect">
            <a:avLst/>
          </a:prstGeom>
          <a:noFill/>
        </p:spPr>
        <p:txBody>
          <a:bodyPr wrap="square" lIns="9525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 dirty="0" err="1">
                <a:solidFill>
                  <a:srgbClr val="475569"/>
                </a:solidFill>
                <a:latin typeface="Lato"/>
              </a:rPr>
              <a:t>Pohledávk</a:t>
            </a:r>
            <a:r>
              <a:rPr lang="cs-CZ" sz="1350" b="1" i="0" u="none" dirty="0">
                <a:solidFill>
                  <a:srgbClr val="475569"/>
                </a:solidFill>
                <a:latin typeface="Lato"/>
              </a:rPr>
              <a:t>y:</a:t>
            </a:r>
            <a:r>
              <a:rPr sz="1350" b="0" i="0" u="none" dirty="0">
                <a:solidFill>
                  <a:srgbClr val="475569"/>
                </a:solidFill>
                <a:latin typeface="Lat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Lato"/>
              </a:rPr>
              <a:t>Krátkodobé</a:t>
            </a:r>
            <a:r>
              <a:rPr sz="1350" b="0" i="0" u="none" dirty="0">
                <a:solidFill>
                  <a:srgbClr val="475569"/>
                </a:solidFill>
                <a:latin typeface="Lat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Lato"/>
              </a:rPr>
              <a:t>nároky</a:t>
            </a:r>
            <a:r>
              <a:rPr sz="1350" b="0" i="0" u="none" dirty="0">
                <a:solidFill>
                  <a:srgbClr val="475569"/>
                </a:solidFill>
                <a:latin typeface="Lat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Lato"/>
              </a:rPr>
              <a:t>vůči</a:t>
            </a:r>
            <a:r>
              <a:rPr sz="1350" b="0" i="0" u="none" dirty="0">
                <a:solidFill>
                  <a:srgbClr val="475569"/>
                </a:solidFill>
                <a:latin typeface="Lat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Lato"/>
              </a:rPr>
              <a:t>odběratelům</a:t>
            </a:r>
            <a:r>
              <a:rPr sz="1350" b="0" i="0" u="none" dirty="0">
                <a:solidFill>
                  <a:srgbClr val="475569"/>
                </a:solidFill>
                <a:latin typeface="Lato"/>
              </a:rPr>
              <a:t> za </a:t>
            </a:r>
            <a:r>
              <a:rPr sz="1350" b="0" i="0" u="none" dirty="0" err="1">
                <a:solidFill>
                  <a:srgbClr val="475569"/>
                </a:solidFill>
                <a:latin typeface="Lato"/>
              </a:rPr>
              <a:t>dodané</a:t>
            </a:r>
            <a:r>
              <a:rPr sz="1350" b="0" i="0" u="none" dirty="0">
                <a:solidFill>
                  <a:srgbClr val="475569"/>
                </a:solidFill>
                <a:latin typeface="Lat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Lato"/>
              </a:rPr>
              <a:t>zboží</a:t>
            </a:r>
            <a:r>
              <a:rPr sz="1350" b="0" i="0" u="none" dirty="0">
                <a:solidFill>
                  <a:srgbClr val="475569"/>
                </a:solidFill>
                <a:latin typeface="Lato"/>
              </a:rPr>
              <a:t> a </a:t>
            </a:r>
            <a:r>
              <a:rPr sz="1350" b="0" i="0" u="none" dirty="0" err="1">
                <a:solidFill>
                  <a:srgbClr val="475569"/>
                </a:solidFill>
                <a:latin typeface="Lato"/>
              </a:rPr>
              <a:t>služby</a:t>
            </a:r>
            <a:r>
              <a:rPr sz="1350" b="0" i="0" u="none" dirty="0">
                <a:solidFill>
                  <a:srgbClr val="475569"/>
                </a:solidFill>
                <a:latin typeface="Lato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6750" y="4788447"/>
            <a:ext cx="9525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 dirty="0">
                <a:solidFill>
                  <a:srgbClr val="475569"/>
                </a:solidFill>
                <a:latin typeface="Lato"/>
              </a:rPr>
              <a:t>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4788447"/>
            <a:ext cx="5048250" cy="514350"/>
          </a:xfrm>
          <a:prstGeom prst="rect">
            <a:avLst/>
          </a:prstGeom>
          <a:noFill/>
        </p:spPr>
        <p:txBody>
          <a:bodyPr wrap="square" lIns="9525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 dirty="0" err="1">
                <a:solidFill>
                  <a:srgbClr val="475569"/>
                </a:solidFill>
                <a:latin typeface="Lato"/>
              </a:rPr>
              <a:t>Finanční</a:t>
            </a:r>
            <a:r>
              <a:rPr sz="1350" b="1" i="0" u="none" dirty="0">
                <a:solidFill>
                  <a:srgbClr val="475569"/>
                </a:solidFill>
                <a:latin typeface="Lato"/>
              </a:rPr>
              <a:t> </a:t>
            </a:r>
            <a:r>
              <a:rPr sz="1350" b="1" i="0" u="none" dirty="0" err="1">
                <a:solidFill>
                  <a:srgbClr val="475569"/>
                </a:solidFill>
                <a:latin typeface="Lato"/>
              </a:rPr>
              <a:t>majetek</a:t>
            </a:r>
            <a:r>
              <a:rPr sz="1350" b="1" i="0" u="none" dirty="0">
                <a:solidFill>
                  <a:srgbClr val="475569"/>
                </a:solidFill>
                <a:latin typeface="Lato"/>
              </a:rPr>
              <a:t>:</a:t>
            </a:r>
            <a:r>
              <a:rPr sz="1350" b="0" i="0" u="none" dirty="0">
                <a:solidFill>
                  <a:srgbClr val="475569"/>
                </a:solidFill>
                <a:latin typeface="Lat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Lato"/>
              </a:rPr>
              <a:t>Peníze</a:t>
            </a:r>
            <a:r>
              <a:rPr sz="1350" b="0" i="0" u="none" dirty="0">
                <a:solidFill>
                  <a:srgbClr val="475569"/>
                </a:solidFill>
                <a:latin typeface="Lato"/>
              </a:rPr>
              <a:t> v </a:t>
            </a:r>
            <a:r>
              <a:rPr sz="1350" b="0" i="0" u="none" dirty="0" err="1">
                <a:solidFill>
                  <a:srgbClr val="475569"/>
                </a:solidFill>
                <a:latin typeface="Lato"/>
              </a:rPr>
              <a:t>pokladně</a:t>
            </a:r>
            <a:r>
              <a:rPr sz="1350" b="0" i="0" u="none" dirty="0">
                <a:solidFill>
                  <a:srgbClr val="475569"/>
                </a:solidFill>
                <a:latin typeface="Lato"/>
              </a:rPr>
              <a:t>, </a:t>
            </a:r>
            <a:r>
              <a:rPr sz="1350" b="0" i="0" u="none" dirty="0" err="1">
                <a:solidFill>
                  <a:srgbClr val="475569"/>
                </a:solidFill>
                <a:latin typeface="Lato"/>
              </a:rPr>
              <a:t>na</a:t>
            </a:r>
            <a:r>
              <a:rPr sz="1350" b="0" i="0" u="none" dirty="0">
                <a:solidFill>
                  <a:srgbClr val="475569"/>
                </a:solidFill>
                <a:latin typeface="Lat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Lato"/>
              </a:rPr>
              <a:t>bankovních</a:t>
            </a:r>
            <a:r>
              <a:rPr sz="1350" b="0" i="0" u="none" dirty="0">
                <a:solidFill>
                  <a:srgbClr val="475569"/>
                </a:solidFill>
                <a:latin typeface="Lat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Lato"/>
              </a:rPr>
              <a:t>účtech</a:t>
            </a:r>
            <a:r>
              <a:rPr sz="1350" b="0" i="0" u="none" dirty="0">
                <a:solidFill>
                  <a:srgbClr val="475569"/>
                </a:solidFill>
                <a:latin typeface="Lato"/>
              </a:rPr>
              <a:t> a </a:t>
            </a:r>
            <a:r>
              <a:rPr sz="1350" b="0" i="0" u="none" dirty="0" err="1">
                <a:solidFill>
                  <a:srgbClr val="475569"/>
                </a:solidFill>
                <a:latin typeface="Lato"/>
              </a:rPr>
              <a:t>krátkodobé</a:t>
            </a:r>
            <a:r>
              <a:rPr sz="1350" b="0" i="0" u="none" dirty="0">
                <a:solidFill>
                  <a:srgbClr val="475569"/>
                </a:solidFill>
                <a:latin typeface="Lat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Lato"/>
              </a:rPr>
              <a:t>cenné</a:t>
            </a:r>
            <a:r>
              <a:rPr sz="1350" b="0" i="0" u="none" dirty="0">
                <a:solidFill>
                  <a:srgbClr val="475569"/>
                </a:solidFill>
                <a:latin typeface="Lat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Lato"/>
              </a:rPr>
              <a:t>papíry</a:t>
            </a:r>
            <a:r>
              <a:rPr sz="1350" b="0" i="0" u="none" dirty="0">
                <a:solidFill>
                  <a:srgbClr val="475569"/>
                </a:solidFill>
                <a:latin typeface="Lato"/>
              </a:rPr>
              <a:t>.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4125" y="2238375"/>
            <a:ext cx="5286375" cy="33337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71500" y="571500"/>
            <a:ext cx="1160145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000" b="0" i="0" u="none">
                <a:solidFill>
                  <a:srgbClr val="1E293B"/>
                </a:solidFill>
                <a:latin typeface="Poppins"/>
              </a:rPr>
              <a:t>Bližší pohled na Aktiva: Oběžná aktiva</a:t>
            </a:r>
          </a:p>
        </p:txBody>
      </p:sp>
      <p:pic>
        <p:nvPicPr>
          <p:cNvPr id="12" name="Image 1">
            <a:extLst>
              <a:ext uri="{FF2B5EF4-FFF2-40B4-BE49-F238E27FC236}">
                <a16:creationId xmlns:a16="http://schemas.microsoft.com/office/drawing/2014/main" id="{0BB0B01F-23CA-61BD-E848-320970475B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8548" y="5967055"/>
            <a:ext cx="1331952" cy="31944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2914650"/>
            <a:ext cx="5286375" cy="19812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4125" y="2914650"/>
            <a:ext cx="5286375" cy="1981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62025" y="3305175"/>
            <a:ext cx="4730591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100" b="0" i="0" u="none">
                <a:solidFill>
                  <a:srgbClr val="DC2626"/>
                </a:solidFill>
                <a:latin typeface="Poppins"/>
              </a:rPr>
              <a:t>Základní kapitál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2025" y="3848100"/>
            <a:ext cx="4505325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475569"/>
                </a:solidFill>
                <a:latin typeface="Lato"/>
              </a:rPr>
              <a:t>Příspěvky vlastníků při založení společnosti, zapsané v obchodním rejstříku.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24650" y="3305175"/>
            <a:ext cx="4730591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100" b="0" i="0" u="none">
                <a:solidFill>
                  <a:srgbClr val="DC2626"/>
                </a:solidFill>
                <a:latin typeface="Poppins"/>
              </a:rPr>
              <a:t>Vytvořený zisk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24650" y="3848100"/>
            <a:ext cx="4505325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475569"/>
                </a:solidFill>
                <a:latin typeface="Lato"/>
              </a:rPr>
              <a:t>Nerozdělený zisk z minulých let a hospodářský výsledek běžného účetního období.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1500" y="571500"/>
            <a:ext cx="1160145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000" b="0" i="0" u="none">
                <a:solidFill>
                  <a:srgbClr val="1E293B"/>
                </a:solidFill>
                <a:latin typeface="Poppins"/>
              </a:rPr>
              <a:t>Bližší pohled na Pasiva: Vlastní kapitál</a:t>
            </a:r>
          </a:p>
        </p:txBody>
      </p:sp>
      <p:pic>
        <p:nvPicPr>
          <p:cNvPr id="10" name="Image 1">
            <a:extLst>
              <a:ext uri="{FF2B5EF4-FFF2-40B4-BE49-F238E27FC236}">
                <a16:creationId xmlns:a16="http://schemas.microsoft.com/office/drawing/2014/main" id="{C77FD722-FFD1-500F-1CA0-2E2CDBF6B0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59224" y="6044009"/>
            <a:ext cx="1331952" cy="31944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2638425"/>
            <a:ext cx="3492549" cy="253365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9799" y="2638425"/>
            <a:ext cx="3492549" cy="25336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28099" y="2638425"/>
            <a:ext cx="3492549" cy="25336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19150" y="3467100"/>
            <a:ext cx="3147112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100" b="0" i="0" u="none">
                <a:solidFill>
                  <a:srgbClr val="DC2626"/>
                </a:solidFill>
                <a:latin typeface="Poppins"/>
              </a:rPr>
              <a:t>Závazky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9150" y="4010025"/>
            <a:ext cx="2997249" cy="7715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475569"/>
                </a:solidFill>
                <a:latin typeface="Lato"/>
              </a:rPr>
              <a:t>Dluhy vůči dodavatelům, zaměstnancům na mzdách, institucím sociálního a zdravotního pojištění.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97449" y="3467100"/>
            <a:ext cx="3147112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100" b="0" i="0" u="none">
                <a:solidFill>
                  <a:srgbClr val="DC2626"/>
                </a:solidFill>
                <a:latin typeface="Poppins"/>
              </a:rPr>
              <a:t>Bankovní úvěry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97449" y="4010025"/>
            <a:ext cx="2997249" cy="7715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475569"/>
                </a:solidFill>
                <a:latin typeface="Lato"/>
              </a:rPr>
              <a:t>Přijaté krátkodobé a dlouhodobé úvěry od peněžních ústavů sloužící k financování rozvoje.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75749" y="3467100"/>
            <a:ext cx="3147112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100" b="0" i="0" u="none">
                <a:solidFill>
                  <a:srgbClr val="DC2626"/>
                </a:solidFill>
                <a:latin typeface="Poppins"/>
              </a:rPr>
              <a:t>Rezervy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75749" y="4010025"/>
            <a:ext cx="2997249" cy="7715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475569"/>
                </a:solidFill>
                <a:latin typeface="Lato"/>
              </a:rPr>
              <a:t>Dluhy s neznámou výši nebo časovým rozvrhem, které podnik tvoří k pokrytí budoucích rizik.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9150" y="2933700"/>
            <a:ext cx="276225" cy="36195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7449" y="2933700"/>
            <a:ext cx="409575" cy="36195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75749" y="2933700"/>
            <a:ext cx="361950" cy="36195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71500" y="571500"/>
            <a:ext cx="1160145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000" b="0" i="0" u="none">
                <a:solidFill>
                  <a:srgbClr val="1E293B"/>
                </a:solidFill>
                <a:latin typeface="Poppins"/>
              </a:rPr>
              <a:t>Bližší pohled na Pasiva: Cizí zdroje</a:t>
            </a:r>
          </a:p>
        </p:txBody>
      </p:sp>
      <p:pic>
        <p:nvPicPr>
          <p:cNvPr id="16" name="Image 1">
            <a:extLst>
              <a:ext uri="{FF2B5EF4-FFF2-40B4-BE49-F238E27FC236}">
                <a16:creationId xmlns:a16="http://schemas.microsoft.com/office/drawing/2014/main" id="{CB8C9E32-2B5D-758C-8E13-93396BE4CA2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632644" y="5839153"/>
            <a:ext cx="1331952" cy="31944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1500" y="2238375"/>
            <a:ext cx="5286375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475569"/>
                </a:solidFill>
                <a:latin typeface="Lato"/>
              </a:rPr>
              <a:t>Pro hlubší pochopení finančního zdraví firmy se rozvaha podrobuje finanční analýze: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4375" y="2895600"/>
            <a:ext cx="9525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Lato"/>
              </a:rPr>
              <a:t>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09625" y="2895600"/>
            <a:ext cx="5048250" cy="514350"/>
          </a:xfrm>
          <a:prstGeom prst="rect">
            <a:avLst/>
          </a:prstGeom>
          <a:noFill/>
        </p:spPr>
        <p:txBody>
          <a:bodyPr wrap="square" lIns="9525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475569"/>
                </a:solidFill>
                <a:latin typeface="Lato"/>
              </a:rPr>
              <a:t>Vertikální analýza:</a:t>
            </a:r>
            <a:r>
              <a:rPr sz="1350" b="0" i="0" u="none">
                <a:solidFill>
                  <a:srgbClr val="475569"/>
                </a:solidFill>
                <a:latin typeface="Lato"/>
              </a:rPr>
              <a:t> Sleduje strukturu aktiv a pasiv (např. podíl oběžných aktiv na celkovém majetku).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4375" y="3552825"/>
            <a:ext cx="9525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Lato"/>
              </a:rPr>
              <a:t>•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9625" y="3552825"/>
            <a:ext cx="5048250" cy="514350"/>
          </a:xfrm>
          <a:prstGeom prst="rect">
            <a:avLst/>
          </a:prstGeom>
          <a:noFill/>
        </p:spPr>
        <p:txBody>
          <a:bodyPr wrap="square" lIns="9525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475569"/>
                </a:solidFill>
                <a:latin typeface="Lato"/>
              </a:rPr>
              <a:t>Horizontální analýza:</a:t>
            </a:r>
            <a:r>
              <a:rPr sz="1350" b="0" i="0" u="none">
                <a:solidFill>
                  <a:srgbClr val="475569"/>
                </a:solidFill>
                <a:latin typeface="Lato"/>
              </a:rPr>
              <a:t> Zkoumá vývoj jednotlivých položek v čase (meziroční nárůsty či poklesy).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4375" y="4210050"/>
            <a:ext cx="9525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Lato"/>
              </a:rPr>
              <a:t>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9625" y="4210050"/>
            <a:ext cx="5048250" cy="514350"/>
          </a:xfrm>
          <a:prstGeom prst="rect">
            <a:avLst/>
          </a:prstGeom>
          <a:noFill/>
        </p:spPr>
        <p:txBody>
          <a:bodyPr wrap="square" lIns="9525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475569"/>
                </a:solidFill>
                <a:latin typeface="Lato"/>
              </a:rPr>
              <a:t>Ukazatele likvidity:</a:t>
            </a:r>
            <a:r>
              <a:rPr sz="1350" b="0" i="0" u="none">
                <a:solidFill>
                  <a:srgbClr val="475569"/>
                </a:solidFill>
                <a:latin typeface="Lato"/>
              </a:rPr>
              <a:t> Ověřují schopnost firmy hradit krátkodobé závazky.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4125" y="2238375"/>
            <a:ext cx="5286375" cy="33337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71500" y="571500"/>
            <a:ext cx="1160145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000" b="0" i="0" u="none">
                <a:solidFill>
                  <a:srgbClr val="1E293B"/>
                </a:solidFill>
                <a:latin typeface="Poppins"/>
              </a:rPr>
              <a:t>Analýza rozvahových položek</a:t>
            </a:r>
          </a:p>
        </p:txBody>
      </p:sp>
      <p:pic>
        <p:nvPicPr>
          <p:cNvPr id="12" name="Image 1">
            <a:extLst>
              <a:ext uri="{FF2B5EF4-FFF2-40B4-BE49-F238E27FC236}">
                <a16:creationId xmlns:a16="http://schemas.microsoft.com/office/drawing/2014/main" id="{5F369D73-061E-76D3-82A9-A1AB74C4B3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04044" y="6059775"/>
            <a:ext cx="1331952" cy="31944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2638425"/>
            <a:ext cx="3492549" cy="253365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9799" y="2638425"/>
            <a:ext cx="3492549" cy="25336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28099" y="2638425"/>
            <a:ext cx="3492549" cy="25336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19150" y="3467100"/>
            <a:ext cx="3147112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100" b="0" i="0" u="none">
                <a:solidFill>
                  <a:srgbClr val="DC2626"/>
                </a:solidFill>
                <a:latin typeface="Poppins"/>
              </a:rPr>
              <a:t>Finanční stabilita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9150" y="4010025"/>
            <a:ext cx="2997249" cy="7715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475569"/>
                </a:solidFill>
                <a:latin typeface="Lato"/>
              </a:rPr>
              <a:t>Pomáhá včas odhalit předluženost, platební neschopnost nebo nedostatek likvidních prostředků.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97449" y="3467100"/>
            <a:ext cx="3147112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100" b="0" i="0" u="none">
                <a:solidFill>
                  <a:srgbClr val="DC2626"/>
                </a:solidFill>
                <a:latin typeface="Poppins"/>
              </a:rPr>
              <a:t>Srovnatelnost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97449" y="4010025"/>
            <a:ext cx="2997249" cy="7715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 dirty="0" err="1">
                <a:solidFill>
                  <a:srgbClr val="475569"/>
                </a:solidFill>
                <a:latin typeface="Lato"/>
              </a:rPr>
              <a:t>Umožňuje</a:t>
            </a:r>
            <a:r>
              <a:rPr sz="1350" b="0" i="0" u="none" dirty="0">
                <a:solidFill>
                  <a:srgbClr val="475569"/>
                </a:solidFill>
                <a:latin typeface="Lat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Lato"/>
              </a:rPr>
              <a:t>sledovat</a:t>
            </a:r>
            <a:r>
              <a:rPr sz="1350" b="0" i="0" u="none" dirty="0">
                <a:solidFill>
                  <a:srgbClr val="475569"/>
                </a:solidFill>
                <a:latin typeface="Lat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Lato"/>
              </a:rPr>
              <a:t>majetkový</a:t>
            </a:r>
            <a:r>
              <a:rPr sz="1350" b="0" i="0" u="none" dirty="0">
                <a:solidFill>
                  <a:srgbClr val="475569"/>
                </a:solidFill>
                <a:latin typeface="Lat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Lato"/>
              </a:rPr>
              <a:t>vývoj</a:t>
            </a:r>
            <a:r>
              <a:rPr sz="1350" b="0" i="0" u="none" dirty="0">
                <a:solidFill>
                  <a:srgbClr val="475569"/>
                </a:solidFill>
                <a:latin typeface="Lat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Lato"/>
              </a:rPr>
              <a:t>podniku</a:t>
            </a:r>
            <a:r>
              <a:rPr sz="1350" b="0" i="0" u="none" dirty="0">
                <a:solidFill>
                  <a:srgbClr val="475569"/>
                </a:solidFill>
                <a:latin typeface="Lato"/>
              </a:rPr>
              <a:t> v </a:t>
            </a:r>
            <a:r>
              <a:rPr sz="1350" b="0" i="0" u="none" dirty="0" err="1">
                <a:solidFill>
                  <a:srgbClr val="475569"/>
                </a:solidFill>
                <a:latin typeface="Lato"/>
              </a:rPr>
              <a:t>čase</a:t>
            </a:r>
            <a:r>
              <a:rPr sz="1350" b="0" i="0" u="none" dirty="0">
                <a:solidFill>
                  <a:srgbClr val="475569"/>
                </a:solidFill>
                <a:latin typeface="Lato"/>
              </a:rPr>
              <a:t> a </a:t>
            </a:r>
            <a:r>
              <a:rPr sz="1350" b="0" i="0" u="none" dirty="0" err="1">
                <a:solidFill>
                  <a:srgbClr val="475569"/>
                </a:solidFill>
                <a:latin typeface="Lato"/>
              </a:rPr>
              <a:t>provádět</a:t>
            </a:r>
            <a:r>
              <a:rPr sz="1350" b="0" i="0" u="none" dirty="0">
                <a:solidFill>
                  <a:srgbClr val="475569"/>
                </a:solidFill>
                <a:latin typeface="Lat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Lato"/>
              </a:rPr>
              <a:t>srovnání</a:t>
            </a:r>
            <a:r>
              <a:rPr sz="1350" b="0" i="0" u="none" dirty="0">
                <a:solidFill>
                  <a:srgbClr val="475569"/>
                </a:solidFill>
                <a:latin typeface="Lato"/>
              </a:rPr>
              <a:t> </a:t>
            </a:r>
            <a:endParaRPr lang="cs-CZ" sz="1350" b="0" i="0" u="none" dirty="0">
              <a:solidFill>
                <a:srgbClr val="475569"/>
              </a:solidFill>
              <a:latin typeface="Lato"/>
            </a:endParaRPr>
          </a:p>
          <a:p>
            <a:pPr algn="l">
              <a:lnSpc>
                <a:spcPts val="2025"/>
              </a:lnSpc>
            </a:pPr>
            <a:r>
              <a:rPr sz="1350" b="0" i="0" u="none" dirty="0">
                <a:solidFill>
                  <a:srgbClr val="475569"/>
                </a:solidFill>
                <a:latin typeface="Lato"/>
              </a:rPr>
              <a:t>s </a:t>
            </a:r>
            <a:r>
              <a:rPr sz="1350" b="0" i="0" u="none" dirty="0" err="1">
                <a:solidFill>
                  <a:srgbClr val="475569"/>
                </a:solidFill>
                <a:latin typeface="Lato"/>
              </a:rPr>
              <a:t>konkurencí</a:t>
            </a:r>
            <a:r>
              <a:rPr sz="1350" b="0" i="0" u="none" dirty="0">
                <a:solidFill>
                  <a:srgbClr val="475569"/>
                </a:solidFill>
                <a:latin typeface="Lato"/>
              </a:rPr>
              <a:t> v </a:t>
            </a:r>
            <a:r>
              <a:rPr sz="1350" b="0" i="0" u="none" dirty="0" err="1">
                <a:solidFill>
                  <a:srgbClr val="475569"/>
                </a:solidFill>
                <a:latin typeface="Lato"/>
              </a:rPr>
              <a:t>oboru</a:t>
            </a:r>
            <a:r>
              <a:rPr sz="1350" b="0" i="0" u="none" dirty="0">
                <a:solidFill>
                  <a:srgbClr val="475569"/>
                </a:solidFill>
                <a:latin typeface="Lato"/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75749" y="3467100"/>
            <a:ext cx="3147112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100" b="0" i="0" u="none">
                <a:solidFill>
                  <a:srgbClr val="DC2626"/>
                </a:solidFill>
                <a:latin typeface="Poppins"/>
              </a:rPr>
              <a:t>Podklad pro partnery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75749" y="4010025"/>
            <a:ext cx="2997249" cy="7715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 dirty="0" err="1">
                <a:solidFill>
                  <a:srgbClr val="475569"/>
                </a:solidFill>
                <a:latin typeface="Lato"/>
              </a:rPr>
              <a:t>Slouží</a:t>
            </a:r>
            <a:r>
              <a:rPr sz="1350" b="0" i="0" u="none" dirty="0">
                <a:solidFill>
                  <a:srgbClr val="475569"/>
                </a:solidFill>
                <a:latin typeface="Lat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Lato"/>
              </a:rPr>
              <a:t>bankám</a:t>
            </a:r>
            <a:r>
              <a:rPr sz="1350" b="0" i="0" u="none" dirty="0">
                <a:solidFill>
                  <a:srgbClr val="475569"/>
                </a:solidFill>
                <a:latin typeface="Lato"/>
              </a:rPr>
              <a:t>, </a:t>
            </a:r>
            <a:r>
              <a:rPr sz="1350" b="0" i="0" u="none" dirty="0" err="1">
                <a:solidFill>
                  <a:srgbClr val="475569"/>
                </a:solidFill>
                <a:latin typeface="Lato"/>
              </a:rPr>
              <a:t>investorům</a:t>
            </a:r>
            <a:r>
              <a:rPr sz="1350" b="0" i="0" u="none" dirty="0">
                <a:solidFill>
                  <a:srgbClr val="475569"/>
                </a:solidFill>
                <a:latin typeface="Lato"/>
              </a:rPr>
              <a:t> </a:t>
            </a:r>
            <a:endParaRPr lang="cs-CZ" sz="1350" b="0" i="0" u="none" dirty="0">
              <a:solidFill>
                <a:srgbClr val="475569"/>
              </a:solidFill>
              <a:latin typeface="Lato"/>
            </a:endParaRPr>
          </a:p>
          <a:p>
            <a:pPr algn="l">
              <a:lnSpc>
                <a:spcPts val="2025"/>
              </a:lnSpc>
            </a:pPr>
            <a:r>
              <a:rPr sz="1350" b="0" i="0" u="none" dirty="0">
                <a:solidFill>
                  <a:srgbClr val="475569"/>
                </a:solidFill>
                <a:latin typeface="Lato"/>
              </a:rPr>
              <a:t>a </a:t>
            </a:r>
            <a:r>
              <a:rPr sz="1350" b="0" i="0" u="none" dirty="0" err="1">
                <a:solidFill>
                  <a:srgbClr val="475569"/>
                </a:solidFill>
                <a:latin typeface="Lato"/>
              </a:rPr>
              <a:t>dodavatelům</a:t>
            </a:r>
            <a:r>
              <a:rPr sz="1350" b="0" i="0" u="none" dirty="0">
                <a:solidFill>
                  <a:srgbClr val="475569"/>
                </a:solidFill>
                <a:latin typeface="Lato"/>
              </a:rPr>
              <a:t> k </a:t>
            </a:r>
            <a:r>
              <a:rPr sz="1350" b="0" i="0" u="none" dirty="0" err="1">
                <a:solidFill>
                  <a:srgbClr val="475569"/>
                </a:solidFill>
                <a:latin typeface="Lato"/>
              </a:rPr>
              <a:t>posouzení</a:t>
            </a:r>
            <a:r>
              <a:rPr sz="1350" b="0" i="0" u="none" dirty="0">
                <a:solidFill>
                  <a:srgbClr val="475569"/>
                </a:solidFill>
                <a:latin typeface="Lat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Lato"/>
              </a:rPr>
              <a:t>bonity</a:t>
            </a:r>
            <a:r>
              <a:rPr sz="1350" b="0" i="0" u="none" dirty="0">
                <a:solidFill>
                  <a:srgbClr val="475569"/>
                </a:solidFill>
                <a:latin typeface="Lato"/>
              </a:rPr>
              <a:t> </a:t>
            </a:r>
            <a:endParaRPr lang="cs-CZ" sz="1350" b="0" i="0" u="none" dirty="0">
              <a:solidFill>
                <a:srgbClr val="475569"/>
              </a:solidFill>
              <a:latin typeface="Lato"/>
            </a:endParaRPr>
          </a:p>
          <a:p>
            <a:pPr algn="l">
              <a:lnSpc>
                <a:spcPts val="2025"/>
              </a:lnSpc>
            </a:pPr>
            <a:r>
              <a:rPr sz="1350" b="0" i="0" u="none" dirty="0">
                <a:solidFill>
                  <a:srgbClr val="475569"/>
                </a:solidFill>
                <a:latin typeface="Lato"/>
              </a:rPr>
              <a:t>a </a:t>
            </a:r>
            <a:r>
              <a:rPr sz="1350" b="0" i="0" u="none" dirty="0" err="1">
                <a:solidFill>
                  <a:srgbClr val="475569"/>
                </a:solidFill>
                <a:latin typeface="Lato"/>
              </a:rPr>
              <a:t>důvěryhodnosti</a:t>
            </a:r>
            <a:r>
              <a:rPr sz="1350" b="0" i="0" u="none" dirty="0">
                <a:solidFill>
                  <a:srgbClr val="475569"/>
                </a:solidFill>
                <a:latin typeface="Lato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Lato"/>
              </a:rPr>
              <a:t>podniku</a:t>
            </a:r>
            <a:r>
              <a:rPr sz="1350" b="0" i="0" u="none" dirty="0">
                <a:solidFill>
                  <a:srgbClr val="475569"/>
                </a:solidFill>
                <a:latin typeface="Lato"/>
              </a:rPr>
              <a:t>.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9150" y="2933700"/>
            <a:ext cx="361950" cy="36195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7449" y="2933700"/>
            <a:ext cx="409575" cy="36195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75749" y="2933700"/>
            <a:ext cx="457200" cy="36195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71500" y="571500"/>
            <a:ext cx="1160145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000" b="0" i="0" u="none">
                <a:solidFill>
                  <a:srgbClr val="1E293B"/>
                </a:solidFill>
                <a:latin typeface="Poppins"/>
              </a:rPr>
              <a:t>Význam rozvahy pro praxi</a:t>
            </a:r>
          </a:p>
        </p:txBody>
      </p:sp>
      <p:pic>
        <p:nvPicPr>
          <p:cNvPr id="16" name="Image 1">
            <a:extLst>
              <a:ext uri="{FF2B5EF4-FFF2-40B4-BE49-F238E27FC236}">
                <a16:creationId xmlns:a16="http://schemas.microsoft.com/office/drawing/2014/main" id="{60CC8630-BF69-B1EA-9AD6-65F79D749A5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490755" y="5934210"/>
            <a:ext cx="1331952" cy="31944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2914650"/>
            <a:ext cx="5286375" cy="19812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4125" y="2914650"/>
            <a:ext cx="5286375" cy="1981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62025" y="3305175"/>
            <a:ext cx="4730591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100" b="0" i="0" u="none">
                <a:solidFill>
                  <a:srgbClr val="DC2626"/>
                </a:solidFill>
                <a:latin typeface="Poppins"/>
              </a:rPr>
              <a:t>Zákon o účetnictví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2025" y="3848100"/>
            <a:ext cx="4505325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475569"/>
                </a:solidFill>
                <a:latin typeface="Lato"/>
              </a:rPr>
              <a:t>Zákon č. 563/1991 Sb. stanoví rozsah a způsob vedení účetnictví, požadavky na průkaznost a sestavení závěrky.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24650" y="3305175"/>
            <a:ext cx="4730591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100" b="0" i="0" u="none">
                <a:solidFill>
                  <a:srgbClr val="DC2626"/>
                </a:solidFill>
                <a:latin typeface="Poppins"/>
              </a:rPr>
              <a:t>Prováděcí vyhlášky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24650" y="3848100"/>
            <a:ext cx="4505325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475569"/>
                </a:solidFill>
                <a:latin typeface="Lato"/>
              </a:rPr>
              <a:t>Vyhláška č. 500/2002 Sb. pro podnikatele vymezuje uspořádání a označování položek účetních výkazů.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1500" y="571500"/>
            <a:ext cx="1160145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000" b="0" i="0" u="none">
                <a:solidFill>
                  <a:srgbClr val="1E293B"/>
                </a:solidFill>
                <a:latin typeface="Poppins"/>
              </a:rPr>
              <a:t>Právní rámec účetnictví v ČR</a:t>
            </a:r>
          </a:p>
        </p:txBody>
      </p:sp>
      <p:pic>
        <p:nvPicPr>
          <p:cNvPr id="10" name="Image 1">
            <a:extLst>
              <a:ext uri="{FF2B5EF4-FFF2-40B4-BE49-F238E27FC236}">
                <a16:creationId xmlns:a16="http://schemas.microsoft.com/office/drawing/2014/main" id="{D040BECA-5BF6-8228-4379-9BB7A5220A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048" y="5872133"/>
            <a:ext cx="1331952" cy="31944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1500" y="2238375"/>
            <a:ext cx="5286375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475569"/>
                </a:solidFill>
                <a:latin typeface="Lato"/>
              </a:rPr>
              <a:t>Pro konsolidované účetní závěrky vybraných společností a globální trhy platí mezinárodní standardy účetního výkaznictví: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14375" y="2895600"/>
            <a:ext cx="9525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Lato"/>
              </a:rPr>
              <a:t>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09625" y="2895600"/>
            <a:ext cx="5048250" cy="514350"/>
          </a:xfrm>
          <a:prstGeom prst="rect">
            <a:avLst/>
          </a:prstGeom>
          <a:noFill/>
        </p:spPr>
        <p:txBody>
          <a:bodyPr wrap="square" lIns="9525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475569"/>
                </a:solidFill>
                <a:latin typeface="Lato"/>
              </a:rPr>
              <a:t>Sjednocení pravidel:</a:t>
            </a:r>
            <a:r>
              <a:rPr sz="1350" b="0" i="0" u="none">
                <a:solidFill>
                  <a:srgbClr val="475569"/>
                </a:solidFill>
                <a:latin typeface="Lato"/>
              </a:rPr>
              <a:t> Umožňuje snadné srovnání firem napříč různými státy světa.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4375" y="3552825"/>
            <a:ext cx="9525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Lato"/>
              </a:rPr>
              <a:t>•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9625" y="3552825"/>
            <a:ext cx="5048250" cy="514350"/>
          </a:xfrm>
          <a:prstGeom prst="rect">
            <a:avLst/>
          </a:prstGeom>
          <a:noFill/>
        </p:spPr>
        <p:txBody>
          <a:bodyPr wrap="square" lIns="9525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475569"/>
                </a:solidFill>
                <a:latin typeface="Lato"/>
              </a:rPr>
              <a:t>Důraz na reálnou hodnotu:</a:t>
            </a:r>
            <a:r>
              <a:rPr sz="1350" b="0" i="0" u="none">
                <a:solidFill>
                  <a:srgbClr val="475569"/>
                </a:solidFill>
                <a:latin typeface="Lato"/>
              </a:rPr>
              <a:t> Často využívá ocenění podle aktuálních tržních podmínek (Fair Value).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4375" y="4210050"/>
            <a:ext cx="9525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Lato"/>
              </a:rPr>
              <a:t>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9625" y="4210050"/>
            <a:ext cx="5048250" cy="514350"/>
          </a:xfrm>
          <a:prstGeom prst="rect">
            <a:avLst/>
          </a:prstGeom>
          <a:noFill/>
        </p:spPr>
        <p:txBody>
          <a:bodyPr wrap="square" lIns="9525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475569"/>
                </a:solidFill>
                <a:latin typeface="Lato"/>
              </a:rPr>
              <a:t>Transparentnost:</a:t>
            </a:r>
            <a:r>
              <a:rPr sz="1350" b="0" i="0" u="none">
                <a:solidFill>
                  <a:srgbClr val="475569"/>
                </a:solidFill>
                <a:latin typeface="Lato"/>
              </a:rPr>
              <a:t> Zvyšuje důvěru zahraničních investorů v účetní výkazy.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4125" y="2238375"/>
            <a:ext cx="5286375" cy="33337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71500" y="571500"/>
            <a:ext cx="1160145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000" b="0" i="0" u="none">
                <a:solidFill>
                  <a:srgbClr val="1E293B"/>
                </a:solidFill>
                <a:latin typeface="Poppins"/>
              </a:rPr>
              <a:t>Mezinárodní standardy (IFRS)</a:t>
            </a:r>
          </a:p>
        </p:txBody>
      </p:sp>
      <p:pic>
        <p:nvPicPr>
          <p:cNvPr id="12" name="Image 1">
            <a:extLst>
              <a:ext uri="{FF2B5EF4-FFF2-40B4-BE49-F238E27FC236}">
                <a16:creationId xmlns:a16="http://schemas.microsoft.com/office/drawing/2014/main" id="{9657E0F9-C809-7A64-F476-DBD918DBF0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53817" y="6079152"/>
            <a:ext cx="1331952" cy="31944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2786062"/>
            <a:ext cx="5286375" cy="2238375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4125" y="2786062"/>
            <a:ext cx="5286375" cy="1981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62025" y="3176587"/>
            <a:ext cx="4730591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100" b="0" i="0" u="none">
                <a:solidFill>
                  <a:srgbClr val="DC2626"/>
                </a:solidFill>
                <a:latin typeface="Poppins"/>
              </a:rPr>
              <a:t>Věrný a poctivý obraz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2025" y="3719512"/>
            <a:ext cx="4505325" cy="7715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475569"/>
                </a:solidFill>
                <a:latin typeface="Lato"/>
              </a:rPr>
              <a:t>Účetní jednotka je povinna vést účetnictví tak, aby účetní závěrka podávala věrný a poctivý obraz o předmětu účetnictví.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24650" y="3176587"/>
            <a:ext cx="4730591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100" b="0" i="0" u="none">
                <a:solidFill>
                  <a:srgbClr val="DC2626"/>
                </a:solidFill>
                <a:latin typeface="Poppins"/>
              </a:rPr>
              <a:t>Profesní integrita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24650" y="3719512"/>
            <a:ext cx="4505325" cy="5143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0" i="0" u="none">
                <a:solidFill>
                  <a:srgbClr val="475569"/>
                </a:solidFill>
                <a:latin typeface="Lato"/>
              </a:rPr>
              <a:t>Zabránění manipulacím s výsledky hospodaření (kreativní účetnictví) je klíčem k důvěryhodnosti ekonomických dat.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1500" y="571500"/>
            <a:ext cx="1160145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000" b="0" i="0" u="none">
                <a:solidFill>
                  <a:srgbClr val="1E293B"/>
                </a:solidFill>
                <a:latin typeface="Poppins"/>
              </a:rPr>
              <a:t>Etika a odpovědnost v účetnictví</a:t>
            </a:r>
          </a:p>
        </p:txBody>
      </p:sp>
      <p:pic>
        <p:nvPicPr>
          <p:cNvPr id="10" name="Image 1">
            <a:extLst>
              <a:ext uri="{FF2B5EF4-FFF2-40B4-BE49-F238E27FC236}">
                <a16:creationId xmlns:a16="http://schemas.microsoft.com/office/drawing/2014/main" id="{08626962-0067-03B9-93AD-6E744CD5A6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63999" y="5967055"/>
            <a:ext cx="1331952" cy="31944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4375" y="2238375"/>
            <a:ext cx="9525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Lato"/>
              </a:rPr>
              <a:t>•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09625" y="2238375"/>
            <a:ext cx="5048250" cy="514350"/>
          </a:xfrm>
          <a:prstGeom prst="rect">
            <a:avLst/>
          </a:prstGeom>
          <a:noFill/>
        </p:spPr>
        <p:txBody>
          <a:bodyPr wrap="square" lIns="9525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475569"/>
                </a:solidFill>
                <a:latin typeface="Lato"/>
              </a:rPr>
              <a:t>Účetnictví</a:t>
            </a:r>
            <a:r>
              <a:rPr sz="1350" b="0" i="0" u="none">
                <a:solidFill>
                  <a:srgbClr val="475569"/>
                </a:solidFill>
                <a:latin typeface="Lato"/>
              </a:rPr>
              <a:t> je základním pilířem řízení a kontroly v každé moderní ekonomické entitě.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4375" y="2895600"/>
            <a:ext cx="9525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Lato"/>
              </a:rPr>
              <a:t>•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09625" y="2895600"/>
            <a:ext cx="5048250" cy="514350"/>
          </a:xfrm>
          <a:prstGeom prst="rect">
            <a:avLst/>
          </a:prstGeom>
          <a:noFill/>
        </p:spPr>
        <p:txBody>
          <a:bodyPr wrap="square" lIns="9525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475569"/>
                </a:solidFill>
                <a:latin typeface="Lato"/>
              </a:rPr>
              <a:t>Uživatelé</a:t>
            </a:r>
            <a:r>
              <a:rPr sz="1350" b="0" i="0" u="none">
                <a:solidFill>
                  <a:srgbClr val="475569"/>
                </a:solidFill>
                <a:latin typeface="Lato"/>
              </a:rPr>
              <a:t> z řad managementu, státu i věřitelů spoléhají na ověřená data.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4375" y="3552825"/>
            <a:ext cx="9525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Lato"/>
              </a:rPr>
              <a:t>•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9625" y="3552825"/>
            <a:ext cx="5048250" cy="514350"/>
          </a:xfrm>
          <a:prstGeom prst="rect">
            <a:avLst/>
          </a:prstGeom>
          <a:noFill/>
        </p:spPr>
        <p:txBody>
          <a:bodyPr wrap="square" lIns="9525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1350" b="1" i="0" u="none">
                <a:solidFill>
                  <a:srgbClr val="475569"/>
                </a:solidFill>
                <a:latin typeface="Lato"/>
              </a:rPr>
              <a:t>Rozvaha</a:t>
            </a:r>
            <a:r>
              <a:rPr sz="1350" b="0" i="0" u="none">
                <a:solidFill>
                  <a:srgbClr val="475569"/>
                </a:solidFill>
                <a:latin typeface="Lato"/>
              </a:rPr>
              <a:t> přesně odráží majetek a zdroje jeho financování prostřednictvím rovnice Aktiva = Pasiva.</a:t>
            </a: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4125" y="2238375"/>
            <a:ext cx="5286375" cy="33337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71500" y="571500"/>
            <a:ext cx="11601450" cy="571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000" b="0" i="0" u="none">
                <a:solidFill>
                  <a:srgbClr val="1E293B"/>
                </a:solidFill>
                <a:latin typeface="Poppins"/>
              </a:rPr>
              <a:t>Shrnutí prezentace</a:t>
            </a:r>
          </a:p>
        </p:txBody>
      </p:sp>
      <p:pic>
        <p:nvPicPr>
          <p:cNvPr id="11" name="Image 1">
            <a:extLst>
              <a:ext uri="{FF2B5EF4-FFF2-40B4-BE49-F238E27FC236}">
                <a16:creationId xmlns:a16="http://schemas.microsoft.com/office/drawing/2014/main" id="{2FAEE75F-6159-0F44-F1D7-542CBD61A5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19811" y="6078293"/>
            <a:ext cx="1331952" cy="31944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25566" y="2281237"/>
            <a:ext cx="6940867" cy="1009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5250" b="1" i="0" u="none">
                <a:solidFill>
                  <a:srgbClr val="DC2626"/>
                </a:solidFill>
                <a:latin typeface="Poppins"/>
              </a:rPr>
              <a:t>Děkuji za pozornost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452937" y="3481387"/>
            <a:ext cx="3286125" cy="30886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700"/>
              </a:lnSpc>
            </a:pPr>
            <a:r>
              <a:rPr sz="1800" b="0" i="0" u="none" dirty="0" err="1">
                <a:solidFill>
                  <a:srgbClr val="334155"/>
                </a:solidFill>
                <a:latin typeface="Lato"/>
              </a:rPr>
              <a:t>Prostor</a:t>
            </a:r>
            <a:r>
              <a:rPr sz="1800" b="0" i="0" u="none" dirty="0">
                <a:solidFill>
                  <a:srgbClr val="334155"/>
                </a:solidFill>
                <a:latin typeface="Lato"/>
              </a:rPr>
              <a:t> pro </a:t>
            </a:r>
            <a:r>
              <a:rPr sz="1800" b="0" i="0" u="none" dirty="0" err="1">
                <a:solidFill>
                  <a:srgbClr val="334155"/>
                </a:solidFill>
                <a:latin typeface="Lato"/>
              </a:rPr>
              <a:t>Vaše</a:t>
            </a:r>
            <a:r>
              <a:rPr sz="18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1800" b="0" i="0" u="none" dirty="0" err="1">
                <a:solidFill>
                  <a:srgbClr val="334155"/>
                </a:solidFill>
                <a:latin typeface="Lato"/>
              </a:rPr>
              <a:t>dotazy</a:t>
            </a:r>
            <a:r>
              <a:rPr sz="1800" b="0" i="0" u="none" dirty="0">
                <a:solidFill>
                  <a:srgbClr val="334155"/>
                </a:solidFill>
                <a:latin typeface="Lato"/>
              </a:rPr>
              <a:t> </a:t>
            </a:r>
          </a:p>
        </p:txBody>
      </p:sp>
      <p:pic>
        <p:nvPicPr>
          <p:cNvPr id="6" name="Image 1">
            <a:extLst>
              <a:ext uri="{FF2B5EF4-FFF2-40B4-BE49-F238E27FC236}">
                <a16:creationId xmlns:a16="http://schemas.microsoft.com/office/drawing/2014/main" id="{1FC4B301-D690-057C-CD60-5CCDD65CC2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33030" y="5810347"/>
            <a:ext cx="1331952" cy="31944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1008</Words>
  <Application>Microsoft Office PowerPoint</Application>
  <PresentationFormat>Širokoúhlá obrazovka</PresentationFormat>
  <Paragraphs>133</Paragraphs>
  <Slides>20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20</vt:i4>
      </vt:variant>
    </vt:vector>
  </HeadingPairs>
  <TitlesOfParts>
    <vt:vector size="25" baseType="lpstr">
      <vt:lpstr>Arial</vt:lpstr>
      <vt:lpstr>Calibri</vt:lpstr>
      <vt:lpstr>Lato</vt:lpstr>
      <vt:lpstr>Poppins</vt:lpstr>
      <vt:lpstr>Office Theme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Hrůzková Monika</dc:creator>
  <cp:keywords/>
  <dc:description>generated using python-pptx</dc:description>
  <cp:lastModifiedBy>Hrůzková Monika</cp:lastModifiedBy>
  <cp:revision>2</cp:revision>
  <dcterms:created xsi:type="dcterms:W3CDTF">2013-01-27T09:14:16Z</dcterms:created>
  <dcterms:modified xsi:type="dcterms:W3CDTF">2026-09-08T10:56:59Z</dcterms:modified>
  <cp:category/>
</cp:coreProperties>
</file>