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5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7" r:id="rId11"/>
    <p:sldId id="298" r:id="rId12"/>
    <p:sldId id="265" r:id="rId13"/>
    <p:sldId id="299" r:id="rId14"/>
    <p:sldId id="300" r:id="rId15"/>
    <p:sldId id="301" r:id="rId16"/>
    <p:sldId id="266" r:id="rId17"/>
    <p:sldId id="267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302" r:id="rId39"/>
    <p:sldId id="303" r:id="rId40"/>
    <p:sldId id="304" r:id="rId41"/>
    <p:sldId id="289" r:id="rId42"/>
    <p:sldId id="290" r:id="rId43"/>
    <p:sldId id="306" r:id="rId44"/>
    <p:sldId id="307" r:id="rId45"/>
    <p:sldId id="308" r:id="rId46"/>
    <p:sldId id="309" r:id="rId47"/>
    <p:sldId id="310" r:id="rId48"/>
    <p:sldId id="311" r:id="rId49"/>
    <p:sldId id="291" r:id="rId50"/>
    <p:sldId id="292" r:id="rId51"/>
    <p:sldId id="293" r:id="rId52"/>
    <p:sldId id="294" r:id="rId53"/>
    <p:sldId id="295" r:id="rId54"/>
  </p:sldIdLst>
  <p:sldSz cx="12192000" cy="6858000"/>
  <p:notesSz cx="6858000" cy="9144000"/>
  <p:embeddedFontLst>
    <p:embeddedFont>
      <p:font typeface="Inter" panose="020B0604020202020204" charset="0"/>
      <p:regular r:id="rId56"/>
      <p:bold r:id="rId57"/>
      <p:italic r:id="rId58"/>
      <p:boldItalic r:id="rId59"/>
    </p:embeddedFont>
    <p:embeddedFont>
      <p:font typeface="Playfair Display" panose="00000500000000000000" pitchFamily="2" charset="-18"/>
      <p:regular r:id="rId60"/>
      <p:bold r:id="rId61"/>
      <p:italic r:id="rId62"/>
      <p:boldItalic r:id="rId63"/>
    </p:embeddedFont>
    <p:embeddedFont>
      <p:font typeface="Segoe UI" panose="020B0502040204020203" pitchFamily="34" charset="0"/>
      <p:regular r:id="rId64"/>
      <p:bold r:id="rId65"/>
      <p:italic r:id="rId66"/>
      <p:boldItalic r:id="rId6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5BEB595-F215-4CB8-A8D1-29156B1C54E3}">
  <a:tblStyle styleId="{55BEB595-F215-4CB8-A8D1-29156B1C54E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5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8.fntdata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font" Target="fonts/font11.fntdata"/><Relationship Id="rId5" Type="http://schemas.openxmlformats.org/officeDocument/2006/relationships/slide" Target="slides/slide4.xml"/><Relationship Id="rId61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7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4" name="Google Shape;50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0" name="Google Shape;65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5.pn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6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1143000" y="2502693"/>
            <a:ext cx="11001375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1" i="0" u="none" strike="noStrike" cap="none" dirty="0" err="1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Význam</a:t>
            </a:r>
            <a:r>
              <a:rPr lang="en-US" sz="5100" b="1" i="0" u="none" strike="noStrike" cap="none" dirty="0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5100" b="1" i="0" u="none" strike="noStrike" cap="none" dirty="0" err="1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pohledávek</a:t>
            </a:r>
            <a:r>
              <a:rPr lang="en-US" sz="5100" b="1" i="0" u="none" strike="noStrike" cap="none" dirty="0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a </a:t>
            </a:r>
            <a:r>
              <a:rPr lang="en-US" sz="5100" b="1" i="0" u="none" strike="noStrike" cap="none" dirty="0" err="1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závazků</a:t>
            </a:r>
            <a:r>
              <a:rPr lang="en-US" sz="5100" b="1" i="0" u="none" strike="noStrike" cap="none" dirty="0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lang="cs-CZ" sz="5100" b="1" i="0" u="none" strike="noStrike" cap="none" dirty="0">
              <a:solidFill>
                <a:srgbClr val="991B1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 b="1" i="0" u="none" strike="noStrike" cap="none" dirty="0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z </a:t>
            </a:r>
            <a:r>
              <a:rPr lang="en-US" sz="5100" b="1" i="0" u="none" strike="noStrike" cap="none" dirty="0" err="1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obchodních</a:t>
            </a:r>
            <a:r>
              <a:rPr lang="en-US" sz="5100" b="1" i="0" u="none" strike="noStrike" cap="none" dirty="0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5100" b="1" i="0" u="none" strike="noStrike" cap="none" dirty="0" err="1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vztahů</a:t>
            </a:r>
            <a:endParaRPr dirty="0"/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6A2A9BE7-8BF1-C178-9212-41F6E5AD5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4963" y="5924405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 txBox="1"/>
          <p:nvPr/>
        </p:nvSpPr>
        <p:spPr>
          <a:xfrm>
            <a:off x="847725" y="2952750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952500" y="2955131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Úvod: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Kontext v rozvaze a B2B vztazích</a:t>
            </a:r>
            <a:endParaRPr/>
          </a:p>
        </p:txBody>
      </p:sp>
      <p:sp>
        <p:nvSpPr>
          <p:cNvPr id="95" name="Google Shape;95;p14"/>
          <p:cNvSpPr txBox="1"/>
          <p:nvPr/>
        </p:nvSpPr>
        <p:spPr>
          <a:xfrm>
            <a:off x="847725" y="3338512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952500" y="3340893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Pracovní kapitál: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Cash Conversion Cycle (CCC)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847725" y="3724275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952500" y="3726656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Řízení pohledávek: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Kreditní politika a scoring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847725" y="4110037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952500" y="4112418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Instrumenty: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Factoring, pojištění, skonta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847725" y="4495800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952500" y="4498181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Řízení závazků: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Financování a vztahy s dodavateli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6610350" y="2952750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715125" y="2955131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Finanční analýza: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Klíčové poměrové ukazatele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6610350" y="3338512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6715125" y="3340893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Rizika: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Druhotná platební neschopnost, měnová rizika</a:t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6610350" y="3724275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6715125" y="3726656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Právo a daně: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Vymáhání, DPH, insolvence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6610350" y="4110037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6715125" y="4112418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Případová studie: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Výpočet výhodnosti skonta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6610350" y="4495800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12" name="Google Shape;112;p14"/>
          <p:cNvSpPr txBox="1"/>
          <p:nvPr/>
        </p:nvSpPr>
        <p:spPr>
          <a:xfrm>
            <a:off x="6715125" y="4498181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Moderní trendy: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Automatizace a AI</a:t>
            </a:r>
            <a:endParaRPr/>
          </a:p>
        </p:txBody>
      </p:sp>
      <p:sp>
        <p:nvSpPr>
          <p:cNvPr id="113" name="Google Shape;113;p14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Obsah prezentace</a:t>
            </a:r>
            <a:endParaRPr/>
          </a:p>
        </p:txBody>
      </p:sp>
      <p:sp>
        <p:nvSpPr>
          <p:cNvPr id="114" name="Google Shape;114;p14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B9291FD3-30CF-EBF1-FA16-58094F1B5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0841" y="609766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776412"/>
            <a:ext cx="528637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/>
        </p:nvSpPr>
        <p:spPr>
          <a:xfrm>
            <a:off x="571500" y="2850356"/>
            <a:ext cx="5286375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Obchodní úvěr (Trade Credit) je "neviditelné" mazivo ekonomiky. V B2B sektoru tvoří významnou část krátkodobého financování, často převyšující bankovní úvěry.</a:t>
            </a:r>
            <a:endParaRPr/>
          </a:p>
        </p:txBody>
      </p:sp>
      <p:pic>
        <p:nvPicPr>
          <p:cNvPr id="122" name="Google Shape;122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650" y="1785937"/>
            <a:ext cx="526732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 txBox="1"/>
          <p:nvPr/>
        </p:nvSpPr>
        <p:spPr>
          <a:xfrm>
            <a:off x="847725" y="3814762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952500" y="3817143"/>
            <a:ext cx="49053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B2B vs. B2C: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Zatímco v supermarketu (B2C) platíte ihned, firmy si navzájem poskytují čas na úhradu.</a:t>
            </a:r>
            <a:endParaRPr/>
          </a:p>
        </p:txBody>
      </p:sp>
      <p:sp>
        <p:nvSpPr>
          <p:cNvPr id="125" name="Google Shape;125;p15"/>
          <p:cNvSpPr txBox="1"/>
          <p:nvPr/>
        </p:nvSpPr>
        <p:spPr>
          <a:xfrm>
            <a:off x="847725" y="4471987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952500" y="4474368"/>
            <a:ext cx="49053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Důvěra: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Poskytnutí zboží bez okamžité platby vyžaduje důvěru v bonitu partnera.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1. Ekonomický kontext</a:t>
            </a: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FBD4565A-3DFA-C075-531A-BB0AFBF669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3721" y="6320909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4" name="Google Shape;134;p16"/>
          <p:cNvGraphicFramePr/>
          <p:nvPr/>
        </p:nvGraphicFramePr>
        <p:xfrm>
          <a:off x="571500" y="1552575"/>
          <a:ext cx="11039450" cy="4348480"/>
        </p:xfrm>
        <a:graphic>
          <a:graphicData uri="http://schemas.openxmlformats.org/drawingml/2006/table">
            <a:tbl>
              <a:tblPr firstRow="1" bandRow="1">
                <a:noFill/>
                <a:tableStyleId>{55BEB595-F215-4CB8-A8D1-29156B1C54E3}</a:tableStyleId>
              </a:tblPr>
              <a:tblGrid>
                <a:gridCol w="5519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9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71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AKTIVA (Majetek)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1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PASIVA (Zdroje)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F1D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1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Oběžná aktiva</a:t>
                      </a: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        1. Zásoby</a:t>
                      </a: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        2. </a:t>
                      </a:r>
                      <a:r>
                        <a:rPr lang="en-US" sz="1350" b="1" i="0" u="none" strike="noStrike" cap="none">
                          <a:solidFill>
                            <a:srgbClr val="DC262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Krátkodobé pohledávky</a:t>
                      </a: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           - Z obchodních vztahů</a:t>
                      </a: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        3. Peněžní prostředky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Krátkodobé závazky</a:t>
                      </a: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        1. </a:t>
                      </a:r>
                      <a:r>
                        <a:rPr lang="en-US" sz="1350" b="1" i="0" u="none" strike="noStrike" cap="none">
                          <a:solidFill>
                            <a:srgbClr val="991B1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Závazky z obch. vztahů</a:t>
                      </a: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        2. Závazky k zaměstnancům</a:t>
                      </a:r>
                      <a:br>
                        <a:rPr lang="en-US" sz="18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</a:br>
                      <a:b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</a:b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         3. Bankovní úvěry (krátkodobé)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E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5" name="Google Shape;135;p16"/>
          <p:cNvSpPr txBox="1"/>
          <p:nvPr/>
        </p:nvSpPr>
        <p:spPr>
          <a:xfrm>
            <a:off x="571500" y="6038850"/>
            <a:ext cx="11049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*Pohledávka je nárok na peníze (aktivum), Závazek je dluh (zdroj financování).</a:t>
            </a:r>
            <a:endParaRPr/>
          </a:p>
        </p:txBody>
      </p:sp>
      <p:sp>
        <p:nvSpPr>
          <p:cNvPr id="136" name="Google Shape;136;p16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Pohledávky a Závazky v Rozvaze</a:t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F3FA4DCF-3505-A574-6ED7-0674A7B33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5220" y="6126681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457325"/>
            <a:ext cx="5405437" cy="49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5062" y="1457325"/>
            <a:ext cx="5405437" cy="49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7"/>
          <p:cNvSpPr txBox="1"/>
          <p:nvPr/>
        </p:nvSpPr>
        <p:spPr>
          <a:xfrm>
            <a:off x="819150" y="1704975"/>
            <a:ext cx="5155644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Růst Pohledávek</a:t>
            </a:r>
            <a:endParaRPr/>
          </a:p>
        </p:txBody>
      </p:sp>
      <p:sp>
        <p:nvSpPr>
          <p:cNvPr id="146" name="Google Shape;146;p17"/>
          <p:cNvSpPr txBox="1"/>
          <p:nvPr/>
        </p:nvSpPr>
        <p:spPr>
          <a:xfrm>
            <a:off x="819150" y="2790825"/>
            <a:ext cx="4910137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Zvyšování pohledávek znamená, že firma prodává, ale neinkasuje.</a:t>
            </a:r>
            <a:endParaRPr/>
          </a:p>
        </p:txBody>
      </p:sp>
      <p:sp>
        <p:nvSpPr>
          <p:cNvPr id="147" name="Google Shape;147;p17"/>
          <p:cNvSpPr txBox="1"/>
          <p:nvPr/>
        </p:nvSpPr>
        <p:spPr>
          <a:xfrm>
            <a:off x="819150" y="3629025"/>
            <a:ext cx="4910137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Dopad na CF: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Negativní (Odtok)</a:t>
            </a:r>
            <a:endParaRPr/>
          </a:p>
        </p:txBody>
      </p:sp>
      <p:sp>
        <p:nvSpPr>
          <p:cNvPr id="148" name="Google Shape;148;p17"/>
          <p:cNvSpPr txBox="1"/>
          <p:nvPr/>
        </p:nvSpPr>
        <p:spPr>
          <a:xfrm>
            <a:off x="6462712" y="1704975"/>
            <a:ext cx="5155644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Růst Závazků</a:t>
            </a:r>
            <a:endParaRPr/>
          </a:p>
        </p:txBody>
      </p:sp>
      <p:sp>
        <p:nvSpPr>
          <p:cNvPr id="149" name="Google Shape;149;p17"/>
          <p:cNvSpPr txBox="1"/>
          <p:nvPr/>
        </p:nvSpPr>
        <p:spPr>
          <a:xfrm>
            <a:off x="6462712" y="2790825"/>
            <a:ext cx="4910137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Zvyšování závazků znamená, že firma nakupuje, ale zatím neplatí (využívá peníze dodavatele).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6462712" y="3629025"/>
            <a:ext cx="4910137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Dopad na CF: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Pozitivní (Příliv)</a:t>
            </a:r>
            <a:endParaRPr/>
          </a:p>
        </p:txBody>
      </p:sp>
      <p:pic>
        <p:nvPicPr>
          <p:cNvPr id="151" name="Google Shape;151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150" y="2124075"/>
            <a:ext cx="3429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62712" y="2124075"/>
            <a:ext cx="3429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7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Vliv na Cash Flow (CF)</a:t>
            </a:r>
            <a:endParaRPr/>
          </a:p>
        </p:txBody>
      </p:sp>
      <p:sp>
        <p:nvSpPr>
          <p:cNvPr id="154" name="Google Shape;154;p17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D8FA46E8-D999-A265-B6FF-A7FA4CDAE4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95378" y="6401514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364706"/>
            <a:ext cx="11049000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8"/>
          <p:cNvSpPr txBox="1"/>
          <p:nvPr/>
        </p:nvSpPr>
        <p:spPr>
          <a:xfrm>
            <a:off x="571500" y="2836068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NWC (Net Working Capital) je polštář likvidity, který firmě umožňuje přežít výkyvy v příjmech.</a:t>
            </a:r>
            <a:endParaRPr/>
          </a:p>
        </p:txBody>
      </p:sp>
      <p:sp>
        <p:nvSpPr>
          <p:cNvPr id="162" name="Google Shape;162;p18"/>
          <p:cNvSpPr txBox="1"/>
          <p:nvPr/>
        </p:nvSpPr>
        <p:spPr>
          <a:xfrm>
            <a:off x="847725" y="4257675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63" name="Google Shape;163;p18"/>
          <p:cNvSpPr txBox="1"/>
          <p:nvPr/>
        </p:nvSpPr>
        <p:spPr>
          <a:xfrm>
            <a:off x="952500" y="4260056"/>
            <a:ext cx="10668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Pohledávky a Závazky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jsou hlavními složkami NWC spolu se zásobami.</a:t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847725" y="4643437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65" name="Google Shape;165;p18"/>
          <p:cNvSpPr txBox="1"/>
          <p:nvPr/>
        </p:nvSpPr>
        <p:spPr>
          <a:xfrm>
            <a:off x="952500" y="4645818"/>
            <a:ext cx="10668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Řízením jejich výše přímo ovlivňujeme potřebu externího financování.</a:t>
            </a:r>
            <a:endParaRPr/>
          </a:p>
        </p:txBody>
      </p:sp>
      <p:sp>
        <p:nvSpPr>
          <p:cNvPr id="166" name="Google Shape;166;p18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2. Čistý pracovní kapitál (NWC)</a:t>
            </a:r>
            <a:endParaRPr/>
          </a:p>
        </p:txBody>
      </p:sp>
      <p:sp>
        <p:nvSpPr>
          <p:cNvPr id="167" name="Google Shape;167;p18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22E873C0-6FB0-8298-4041-FE00AAA78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5595" y="618208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19362"/>
            <a:ext cx="5286375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519362"/>
            <a:ext cx="5286375" cy="280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/>
        </p:nvSpPr>
        <p:spPr>
          <a:xfrm>
            <a:off x="819150" y="2767012"/>
            <a:ext cx="5030628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Konzervativní strategie</a:t>
            </a:r>
            <a:endParaRPr/>
          </a:p>
        </p:txBody>
      </p:sp>
      <p:sp>
        <p:nvSpPr>
          <p:cNvPr id="176" name="Google Shape;176;p19"/>
          <p:cNvSpPr txBox="1"/>
          <p:nvPr/>
        </p:nvSpPr>
        <p:spPr>
          <a:xfrm>
            <a:off x="819150" y="3338512"/>
            <a:ext cx="47910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Vysoká úroveň oběžných aktiv (včetně pohledávek) a nízké krátkodobé závazky.</a:t>
            </a:r>
            <a:endParaRPr/>
          </a:p>
        </p:txBody>
      </p:sp>
      <p:sp>
        <p:nvSpPr>
          <p:cNvPr id="177" name="Google Shape;177;p19"/>
          <p:cNvSpPr txBox="1"/>
          <p:nvPr/>
        </p:nvSpPr>
        <p:spPr>
          <a:xfrm>
            <a:off x="6581775" y="2767012"/>
            <a:ext cx="5030628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Agresivní strategie</a:t>
            </a:r>
            <a:endParaRPr/>
          </a:p>
        </p:txBody>
      </p:sp>
      <p:sp>
        <p:nvSpPr>
          <p:cNvPr id="178" name="Google Shape;178;p19"/>
          <p:cNvSpPr txBox="1"/>
          <p:nvPr/>
        </p:nvSpPr>
        <p:spPr>
          <a:xfrm>
            <a:off x="6581775" y="3338512"/>
            <a:ext cx="47910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Minimalizace zásob a pohledávek, maximální využití závazků.</a:t>
            </a:r>
            <a:endParaRPr/>
          </a:p>
        </p:txBody>
      </p:sp>
      <p:sp>
        <p:nvSpPr>
          <p:cNvPr id="179" name="Google Shape;179;p19"/>
          <p:cNvSpPr txBox="1"/>
          <p:nvPr/>
        </p:nvSpPr>
        <p:spPr>
          <a:xfrm>
            <a:off x="1095375" y="4145756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1200150" y="4148137"/>
            <a:ext cx="44100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Výhoda: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Nízké riziko platební neschopnosti.</a:t>
            </a: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1095375" y="4531518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82" name="Google Shape;182;p19"/>
          <p:cNvSpPr txBox="1"/>
          <p:nvPr/>
        </p:nvSpPr>
        <p:spPr>
          <a:xfrm>
            <a:off x="1200150" y="4533900"/>
            <a:ext cx="44100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Nevýhoda: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Nízká rentabilita (vázané peníze).</a:t>
            </a:r>
            <a:endParaRPr/>
          </a:p>
        </p:txBody>
      </p:sp>
      <p:sp>
        <p:nvSpPr>
          <p:cNvPr id="183" name="Google Shape;183;p19"/>
          <p:cNvSpPr txBox="1"/>
          <p:nvPr/>
        </p:nvSpPr>
        <p:spPr>
          <a:xfrm>
            <a:off x="6858000" y="4145756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84" name="Google Shape;184;p19"/>
          <p:cNvSpPr txBox="1"/>
          <p:nvPr/>
        </p:nvSpPr>
        <p:spPr>
          <a:xfrm>
            <a:off x="6962775" y="4148137"/>
            <a:ext cx="44100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Výhoda: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Vyšší rentabilita (efektivita).</a:t>
            </a:r>
            <a:endParaRPr/>
          </a:p>
        </p:txBody>
      </p:sp>
      <p:sp>
        <p:nvSpPr>
          <p:cNvPr id="185" name="Google Shape;185;p19"/>
          <p:cNvSpPr txBox="1"/>
          <p:nvPr/>
        </p:nvSpPr>
        <p:spPr>
          <a:xfrm>
            <a:off x="6858000" y="4531518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186" name="Google Shape;186;p19"/>
          <p:cNvSpPr txBox="1"/>
          <p:nvPr/>
        </p:nvSpPr>
        <p:spPr>
          <a:xfrm>
            <a:off x="6962775" y="4533900"/>
            <a:ext cx="4410075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Nevýhoda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Vysoké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riziko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likvidity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187" name="Google Shape;187;p19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Strategie řízení NWC</a:t>
            </a:r>
            <a:endParaRPr/>
          </a:p>
        </p:txBody>
      </p:sp>
      <p:sp>
        <p:nvSpPr>
          <p:cNvPr id="188" name="Google Shape;188;p19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7A5E96D3-7D1A-A7A5-751A-FFA3AC1714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2715" y="600021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793630"/>
            <a:ext cx="1104900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0"/>
          <p:cNvSpPr txBox="1"/>
          <p:nvPr/>
        </p:nvSpPr>
        <p:spPr>
          <a:xfrm>
            <a:off x="571500" y="2131059"/>
            <a:ext cx="11049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Klíčová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cs-CZ" sz="1425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hodnota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ukazující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, jak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dlouho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trvá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přeměnit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investici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do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zásob</a:t>
            </a:r>
            <a:r>
              <a:rPr lang="cs-CZ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a provozu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zpět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na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hotovost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196" name="Google Shape;196;p20"/>
          <p:cNvSpPr txBox="1"/>
          <p:nvPr/>
        </p:nvSpPr>
        <p:spPr>
          <a:xfrm>
            <a:off x="571500" y="3641615"/>
            <a:ext cx="11049000" cy="2631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1" i="0" u="none" strike="noStrike" cap="none" dirty="0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Doba obratu zásob – kolik dní firma drží zásoby, než je prodá.</a:t>
            </a:r>
          </a:p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1" dirty="0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Doba obratu pohledávek – za jak dlouho firma vybere peníze od zákazníků po prodeji.</a:t>
            </a:r>
          </a:p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1" i="0" u="none" strike="noStrike" cap="none" dirty="0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Doba obratu závazk</a:t>
            </a:r>
            <a:r>
              <a:rPr lang="cs-CZ" sz="1425" b="1" dirty="0">
                <a:solidFill>
                  <a:schemeClr val="tx1"/>
                </a:solidFill>
                <a:latin typeface="Inter"/>
                <a:ea typeface="Inter"/>
                <a:cs typeface="Inter"/>
                <a:sym typeface="Inter"/>
              </a:rPr>
              <a:t>ů – kolik dní firma čeká, než zaplatí dodavatelům.</a:t>
            </a:r>
          </a:p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Interpretace:</a:t>
            </a:r>
          </a:p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1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Kladný CCC – firma má peníze dlouho vázané v provozu.</a:t>
            </a:r>
          </a:p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Záporný CC – firma dostává zaplaceno dříve, než musí platit dodavatelům (výborná efektivita).</a:t>
            </a:r>
          </a:p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1425" b="1" i="0" u="none" strike="noStrike" cap="none" dirty="0">
              <a:solidFill>
                <a:srgbClr val="DC2626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Cíl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finančního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manažera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Minimalizovat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CCC (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zkrátit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cyklus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), ale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neohrozit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prodeje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197" name="Google Shape;197;p20"/>
          <p:cNvSpPr txBox="1"/>
          <p:nvPr/>
        </p:nvSpPr>
        <p:spPr>
          <a:xfrm>
            <a:off x="571500" y="476250"/>
            <a:ext cx="11601450" cy="1554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Cash Conversion Cycle (CCC)</a:t>
            </a:r>
            <a:endParaRPr lang="cs-CZ" sz="3150" b="1" i="0" u="none" strike="noStrike" cap="none" dirty="0">
              <a:solidFill>
                <a:srgbClr val="991B1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cs-CZ" sz="3150" b="1" i="0" u="none" strike="noStrike" cap="none" dirty="0">
              <a:solidFill>
                <a:srgbClr val="991B1B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400" b="1" dirty="0">
                <a:solidFill>
                  <a:srgbClr val="991B1B"/>
                </a:solidFill>
                <a:latin typeface="Playfair Display"/>
                <a:sym typeface="Playfair Display"/>
              </a:rPr>
              <a:t>Konverzní cyklus </a:t>
            </a:r>
            <a:r>
              <a:rPr lang="cs-CZ" sz="2400" b="1" dirty="0" err="1">
                <a:solidFill>
                  <a:srgbClr val="991B1B"/>
                </a:solidFill>
                <a:latin typeface="Playfair Display"/>
                <a:sym typeface="Playfair Display"/>
              </a:rPr>
              <a:t>penčz</a:t>
            </a:r>
            <a:endParaRPr lang="cs-CZ" sz="2400" b="1" dirty="0">
              <a:solidFill>
                <a:srgbClr val="991B1B"/>
              </a:solidFill>
              <a:latin typeface="Playfair Display"/>
              <a:sym typeface="Playfair Display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8" name="Google Shape;198;p20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978F15B4-9A98-A9B9-5432-8D3F845AAE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1216" y="607343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/>
          <p:nvPr/>
        </p:nvSpPr>
        <p:spPr>
          <a:xfrm>
            <a:off x="1123950" y="3919537"/>
            <a:ext cx="9944100" cy="38100"/>
          </a:xfrm>
          <a:prstGeom prst="rect">
            <a:avLst/>
          </a:prstGeom>
          <a:solidFill>
            <a:srgbClr val="E5E7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1"/>
          <p:cNvSpPr/>
          <p:nvPr/>
        </p:nvSpPr>
        <p:spPr>
          <a:xfrm>
            <a:off x="1252537" y="353853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7415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1"/>
          <p:cNvSpPr txBox="1"/>
          <p:nvPr/>
        </p:nvSpPr>
        <p:spPr>
          <a:xfrm>
            <a:off x="914400" y="3862387"/>
            <a:ext cx="976163" cy="284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Nákup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050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surovin</a:t>
            </a:r>
            <a:endParaRPr dirty="0"/>
          </a:p>
        </p:txBody>
      </p:sp>
      <p:sp>
        <p:nvSpPr>
          <p:cNvPr id="207" name="Google Shape;207;p21"/>
          <p:cNvSpPr/>
          <p:nvPr/>
        </p:nvSpPr>
        <p:spPr>
          <a:xfrm>
            <a:off x="5334892" y="353853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1"/>
          <p:cNvSpPr txBox="1"/>
          <p:nvPr/>
        </p:nvSpPr>
        <p:spPr>
          <a:xfrm>
            <a:off x="5101530" y="3862387"/>
            <a:ext cx="65722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Úhrada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dodavateli</a:t>
            </a:r>
            <a:endParaRPr/>
          </a:p>
        </p:txBody>
      </p:sp>
      <p:sp>
        <p:nvSpPr>
          <p:cNvPr id="209" name="Google Shape;209;p21"/>
          <p:cNvSpPr/>
          <p:nvPr/>
        </p:nvSpPr>
        <p:spPr>
          <a:xfrm>
            <a:off x="7195095" y="353853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37415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21"/>
          <p:cNvSpPr txBox="1"/>
          <p:nvPr/>
        </p:nvSpPr>
        <p:spPr>
          <a:xfrm>
            <a:off x="7090319" y="3862387"/>
            <a:ext cx="443711" cy="284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Prodej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050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zboží</a:t>
            </a:r>
            <a:endParaRPr dirty="0"/>
          </a:p>
        </p:txBody>
      </p:sp>
      <p:sp>
        <p:nvSpPr>
          <p:cNvPr id="211" name="Google Shape;211;p21"/>
          <p:cNvSpPr/>
          <p:nvPr/>
        </p:nvSpPr>
        <p:spPr>
          <a:xfrm>
            <a:off x="10972800" y="3538537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1"/>
          <p:cNvSpPr txBox="1"/>
          <p:nvPr/>
        </p:nvSpPr>
        <p:spPr>
          <a:xfrm>
            <a:off x="10701337" y="3862387"/>
            <a:ext cx="73342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Inkaso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50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pohledávky</a:t>
            </a:r>
            <a:endParaRPr/>
          </a:p>
        </p:txBody>
      </p:sp>
      <p:pic>
        <p:nvPicPr>
          <p:cNvPr id="213" name="Google Shape;213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55891" y="4300537"/>
            <a:ext cx="2857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Vizualizace peněžního cyklu</a:t>
            </a:r>
            <a:endParaRPr/>
          </a:p>
        </p:txBody>
      </p:sp>
      <p:sp>
        <p:nvSpPr>
          <p:cNvPr id="215" name="Google Shape;215;p21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CDF62FB2-8C94-9BA1-C3F6-6108BB60D6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5411" y="5896331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D62339-DF36-AD62-3132-F967DD3179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484187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dirty="0"/>
              <a:t>Příklad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5DA4DE7-0BDA-BC90-75D0-D212198132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2055" y="1954212"/>
            <a:ext cx="8899635" cy="3684588"/>
          </a:xfrm>
        </p:spPr>
        <p:txBody>
          <a:bodyPr>
            <a:normAutofit/>
          </a:bodyPr>
          <a:lstStyle/>
          <a:p>
            <a:pPr algn="l"/>
            <a:r>
              <a:rPr lang="cs-CZ" sz="2400" dirty="0">
                <a:solidFill>
                  <a:schemeClr val="tx1"/>
                </a:solidFill>
              </a:rPr>
              <a:t>Firma má dobu obratu zásob 45 dní, dobu obratu pohledávek 30dní a dobu obratu závazků 50dní.</a:t>
            </a:r>
          </a:p>
          <a:p>
            <a:pPr algn="l"/>
            <a:endParaRPr lang="cs-CZ" sz="2400" dirty="0">
              <a:solidFill>
                <a:schemeClr val="tx1"/>
              </a:solidFill>
            </a:endParaRPr>
          </a:p>
          <a:p>
            <a:pPr algn="l"/>
            <a:r>
              <a:rPr lang="cs-CZ" sz="2400" dirty="0">
                <a:solidFill>
                  <a:schemeClr val="tx1"/>
                </a:solidFill>
              </a:rPr>
              <a:t>CCC = 45 + 30 – 50 = 25 dní</a:t>
            </a:r>
          </a:p>
          <a:p>
            <a:pPr algn="l"/>
            <a:endParaRPr lang="cs-CZ" sz="2400" dirty="0">
              <a:solidFill>
                <a:schemeClr val="tx1"/>
              </a:solidFill>
            </a:endParaRPr>
          </a:p>
          <a:p>
            <a:pPr algn="l"/>
            <a:r>
              <a:rPr lang="cs-CZ" sz="2400" dirty="0">
                <a:solidFill>
                  <a:schemeClr val="tx1"/>
                </a:solidFill>
              </a:rPr>
              <a:t>Firma potřebuje 25 dní, aby přeměnila výdaje zpět na hotovost.</a:t>
            </a:r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F5AD1B56-1EEE-A6A9-6FAD-A8D78015C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3839" y="6068785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833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F1F566-570D-4846-0F60-3A51EB76CD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9255" y="214915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</a:rPr>
              <a:t>Proč je CCC důležitý?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E05F6D3-21F0-1284-55AC-AB10C93778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1241" y="1684940"/>
            <a:ext cx="9159766" cy="4248697"/>
          </a:xfrm>
        </p:spPr>
        <p:txBody>
          <a:bodyPr>
            <a:normAutofit/>
          </a:bodyPr>
          <a:lstStyle/>
          <a:p>
            <a:pPr algn="l"/>
            <a:r>
              <a:rPr lang="cs-CZ" sz="2400" dirty="0">
                <a:solidFill>
                  <a:srgbClr val="C00000"/>
                </a:solidFill>
              </a:rPr>
              <a:t>Nízký nebo záporný CCC </a:t>
            </a:r>
            <a:r>
              <a:rPr lang="cs-CZ" sz="2400" dirty="0">
                <a:solidFill>
                  <a:schemeClr val="tx1"/>
                </a:solidFill>
              </a:rPr>
              <a:t>znamená: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</a:rPr>
              <a:t>lepší likviditu,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</a:rPr>
              <a:t>méně vázaného pracovního kapitálu,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</a:rPr>
              <a:t>vyšší provozní efektivitu.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tx1"/>
              </a:solidFill>
            </a:endParaRPr>
          </a:p>
          <a:p>
            <a:pPr marL="25400" indent="0" algn="l"/>
            <a:r>
              <a:rPr lang="cs-CZ" sz="2400" dirty="0">
                <a:solidFill>
                  <a:srgbClr val="C00000"/>
                </a:solidFill>
              </a:rPr>
              <a:t>Vysoký CCC </a:t>
            </a:r>
            <a:r>
              <a:rPr lang="cs-CZ" sz="2400" dirty="0">
                <a:solidFill>
                  <a:schemeClr val="tx1"/>
                </a:solidFill>
              </a:rPr>
              <a:t>může znamenat:</a:t>
            </a:r>
          </a:p>
          <a:p>
            <a:pPr marL="368300" indent="-342900" algn="l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</a:rPr>
              <a:t>pomalý prodej zásob,</a:t>
            </a:r>
          </a:p>
          <a:p>
            <a:pPr marL="368300" indent="-342900" algn="l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</a:rPr>
              <a:t>špatnou platební morálku zákazníků,</a:t>
            </a:r>
          </a:p>
          <a:p>
            <a:pPr marL="368300" indent="-342900" algn="l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tx1"/>
                </a:solidFill>
              </a:rPr>
              <a:t>stres na cash </a:t>
            </a:r>
            <a:r>
              <a:rPr lang="cs-CZ" sz="2400" dirty="0" err="1">
                <a:solidFill>
                  <a:schemeClr val="tx1"/>
                </a:solidFill>
              </a:rPr>
              <a:t>flow</a:t>
            </a:r>
            <a:r>
              <a:rPr lang="cs-CZ" sz="2400" dirty="0">
                <a:solidFill>
                  <a:schemeClr val="tx1"/>
                </a:solidFill>
              </a:rPr>
              <a:t>.</a:t>
            </a:r>
          </a:p>
          <a:p>
            <a:pPr marL="25400" indent="0" algn="l"/>
            <a:endParaRPr lang="cs-CZ" sz="2400" dirty="0">
              <a:solidFill>
                <a:schemeClr val="tx1"/>
              </a:solidFill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Image 0">
            <a:extLst>
              <a:ext uri="{FF2B5EF4-FFF2-40B4-BE49-F238E27FC236}">
                <a16:creationId xmlns:a16="http://schemas.microsoft.com/office/drawing/2014/main" id="{9B02535E-B67E-F7D6-4615-BF0B0A2E6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963" y="6011033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08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457325"/>
            <a:ext cx="3524250" cy="49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3875" y="1457325"/>
            <a:ext cx="3524250" cy="49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0" y="1457325"/>
            <a:ext cx="3524250" cy="49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2"/>
          <p:cNvSpPr txBox="1"/>
          <p:nvPr/>
        </p:nvSpPr>
        <p:spPr>
          <a:xfrm>
            <a:off x="1273492" y="2219325"/>
            <a:ext cx="212026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Maximalizace tržeb</a:t>
            </a:r>
            <a:endParaRPr/>
          </a:p>
        </p:txBody>
      </p:sp>
      <p:sp>
        <p:nvSpPr>
          <p:cNvPr id="225" name="Google Shape;225;p22"/>
          <p:cNvSpPr txBox="1"/>
          <p:nvPr/>
        </p:nvSpPr>
        <p:spPr>
          <a:xfrm>
            <a:off x="819150" y="2790825"/>
            <a:ext cx="302895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Poskytnutí úvěru láká zákazníky a zvyšuje objem prodeje.</a:t>
            </a:r>
            <a:endParaRPr/>
          </a:p>
        </p:txBody>
      </p:sp>
      <p:sp>
        <p:nvSpPr>
          <p:cNvPr id="226" name="Google Shape;226;p22"/>
          <p:cNvSpPr txBox="1"/>
          <p:nvPr/>
        </p:nvSpPr>
        <p:spPr>
          <a:xfrm>
            <a:off x="5050869" y="2219325"/>
            <a:ext cx="2090261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Minimalizace rizika</a:t>
            </a:r>
            <a:endParaRPr/>
          </a:p>
        </p:txBody>
      </p:sp>
      <p:sp>
        <p:nvSpPr>
          <p:cNvPr id="227" name="Google Shape;227;p22"/>
          <p:cNvSpPr txBox="1"/>
          <p:nvPr/>
        </p:nvSpPr>
        <p:spPr>
          <a:xfrm>
            <a:off x="4581525" y="2790825"/>
            <a:ext cx="3028950" cy="657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Zamezení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vzniku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nedobytných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pohledávek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228" name="Google Shape;228;p22"/>
          <p:cNvSpPr txBox="1"/>
          <p:nvPr/>
        </p:nvSpPr>
        <p:spPr>
          <a:xfrm>
            <a:off x="8698230" y="2219325"/>
            <a:ext cx="232029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Optimalizace likvidity</a:t>
            </a:r>
            <a:endParaRPr/>
          </a:p>
        </p:txBody>
      </p:sp>
      <p:sp>
        <p:nvSpPr>
          <p:cNvPr id="229" name="Google Shape;229;p22"/>
          <p:cNvSpPr txBox="1"/>
          <p:nvPr/>
        </p:nvSpPr>
        <p:spPr>
          <a:xfrm>
            <a:off x="8343900" y="2790825"/>
            <a:ext cx="302895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Zajištění, aby peníze přitekly včas na úhradu vlastních závazků.</a:t>
            </a:r>
            <a:endParaRPr/>
          </a:p>
        </p:txBody>
      </p:sp>
      <p:pic>
        <p:nvPicPr>
          <p:cNvPr id="230" name="Google Shape;230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43125" y="1733550"/>
            <a:ext cx="3810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43600" y="1733550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2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25025" y="1733550"/>
            <a:ext cx="2667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2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3. Řízení pohledávek: Hlavní cíle</a:t>
            </a:r>
            <a:endParaRPr/>
          </a:p>
        </p:txBody>
      </p:sp>
      <p:sp>
        <p:nvSpPr>
          <p:cNvPr id="234" name="Google Shape;234;p22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031CD3BF-84B4-26B7-8FFD-8EEF924E4B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07861" y="638175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1F62AB-5B92-4665-60FE-DE432E0466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4434" y="317390"/>
            <a:ext cx="7772400" cy="1470025"/>
          </a:xfrm>
        </p:spPr>
        <p:txBody>
          <a:bodyPr>
            <a:normAutofit/>
          </a:bodyPr>
          <a:lstStyle/>
          <a:p>
            <a:r>
              <a:rPr lang="cs-CZ" sz="3200" dirty="0"/>
              <a:t>Nedobytná pohledávka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21940A0-5909-DE7A-BF4B-44ADAD661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599" y="1787415"/>
            <a:ext cx="9553903" cy="3851385"/>
          </a:xfrm>
        </p:spPr>
        <p:txBody>
          <a:bodyPr/>
          <a:lstStyle/>
          <a:p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7C312C5A-1340-8B5A-D685-D67A34095B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673285"/>
              </p:ext>
            </p:extLst>
          </p:nvPr>
        </p:nvGraphicFramePr>
        <p:xfrm>
          <a:off x="1371599" y="1787417"/>
          <a:ext cx="9553903" cy="3851383"/>
        </p:xfrm>
        <a:graphic>
          <a:graphicData uri="http://schemas.openxmlformats.org/drawingml/2006/table">
            <a:tbl>
              <a:tblPr/>
              <a:tblGrid>
                <a:gridCol w="9553903">
                  <a:extLst>
                    <a:ext uri="{9D8B030D-6E8A-4147-A177-3AD203B41FA5}">
                      <a16:colId xmlns:a16="http://schemas.microsoft.com/office/drawing/2014/main" val="3067923580"/>
                    </a:ext>
                  </a:extLst>
                </a:gridCol>
              </a:tblGrid>
              <a:tr h="3528923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Nedobytná pohledávka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je označení pro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pohledávku, u které je jisté nebo vysoce pravděpodobné, že ji dlužník nikdy nezaplatí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– tedy že ji věřitel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nebude schopen vymoci ani právní cestou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Používá se v účetnictví, financích i právu, zejména při řízení pohledávek a posuzování rizika.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Co je to nedobytná pohledávka?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Jedná se o pohledávku, která: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je po splatnosti a dlužník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nekomunikuje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je u dlužníka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insolvence / konkurz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soudní nebo exekuční řízení bylo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neúspěšné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existuje doklad, že vymožení je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neefektivní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nebo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neekonomické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dlužník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zanikl bez právního nástupce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V podstatě: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pohledávka, kterou už věřitel neočekává, že získá zpět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799308"/>
                  </a:ext>
                </a:extLst>
              </a:tr>
              <a:tr h="322460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520717149"/>
                  </a:ext>
                </a:extLst>
              </a:tr>
            </a:tbl>
          </a:graphicData>
        </a:graphic>
      </p:graphicFrame>
      <p:pic>
        <p:nvPicPr>
          <p:cNvPr id="5" name="Image 0">
            <a:extLst>
              <a:ext uri="{FF2B5EF4-FFF2-40B4-BE49-F238E27FC236}">
                <a16:creationId xmlns:a16="http://schemas.microsoft.com/office/drawing/2014/main" id="{B492C63E-EDC2-1A7F-018E-E84B5EAC5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2957" y="6039909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459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9CAB72-25C7-78E6-A907-9E2FF54C4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246445"/>
            <a:ext cx="7772400" cy="1470025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</a:rPr>
              <a:t>Účetní pohled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A8FF6F7-52C0-8E4B-A0BC-BFD14A583D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71A66A38-1893-127F-34B2-CA600A23C7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421270"/>
              </p:ext>
            </p:extLst>
          </p:nvPr>
        </p:nvGraphicFramePr>
        <p:xfrm>
          <a:off x="457200" y="1623848"/>
          <a:ext cx="10121462" cy="4776952"/>
        </p:xfrm>
        <a:graphic>
          <a:graphicData uri="http://schemas.openxmlformats.org/drawingml/2006/table">
            <a:tbl>
              <a:tblPr/>
              <a:tblGrid>
                <a:gridCol w="10121462">
                  <a:extLst>
                    <a:ext uri="{9D8B030D-6E8A-4147-A177-3AD203B41FA5}">
                      <a16:colId xmlns:a16="http://schemas.microsoft.com/office/drawing/2014/main" val="2488632607"/>
                    </a:ext>
                  </a:extLst>
                </a:gridCol>
              </a:tblGrid>
              <a:tr h="4020956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V českém účetnictví se nedobytné pohledávky obvykle řeší tak, že se: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1" i="0" dirty="0">
                          <a:effectLst/>
                          <a:latin typeface="Segoe UI" panose="020B0502040204020203" pitchFamily="34" charset="0"/>
                        </a:rPr>
                        <a:t>1. Tvoří opravné položky (pokud je ještě reálná šance částečného inkasa).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Řídí se zákonem o rezervách.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1" i="0" dirty="0">
                          <a:effectLst/>
                          <a:latin typeface="Segoe UI" panose="020B0502040204020203" pitchFamily="34" charset="0"/>
                        </a:rPr>
                        <a:t>2. Odpisují do nákladů.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Pokud je zřejmé, že se nevymohou, účtuje se např.: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cs-CZ" sz="2000" b="1" i="0" dirty="0">
                          <a:effectLst/>
                          <a:latin typeface="Segoe UI" panose="020B0502040204020203" pitchFamily="34" charset="0"/>
                        </a:rPr>
                        <a:t>                              546 – Odpis pohledávky</a:t>
                      </a: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 / </a:t>
                      </a:r>
                      <a:r>
                        <a:rPr lang="cs-CZ" sz="2000" b="1" i="0" dirty="0">
                          <a:effectLst/>
                          <a:latin typeface="Segoe UI" panose="020B0502040204020203" pitchFamily="34" charset="0"/>
                        </a:rPr>
                        <a:t>311 – Odběratelé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20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Někdy může být odpis </a:t>
                      </a:r>
                      <a:r>
                        <a:rPr lang="cs-CZ" sz="2000" b="1" i="0" dirty="0">
                          <a:effectLst/>
                          <a:latin typeface="Segoe UI" panose="020B0502040204020203" pitchFamily="34" charset="0"/>
                        </a:rPr>
                        <a:t>daňově uznatelný</a:t>
                      </a: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, pokud je splněna podmínka podle zákona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o daních z příjmů (např. proběhlé vymáhání, insolvence).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027880"/>
                  </a:ext>
                </a:extLst>
              </a:tr>
              <a:tr h="755996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65617536"/>
                  </a:ext>
                </a:extLst>
              </a:tr>
            </a:tbl>
          </a:graphicData>
        </a:graphic>
      </p:graphicFrame>
      <p:pic>
        <p:nvPicPr>
          <p:cNvPr id="5" name="Image 0">
            <a:extLst>
              <a:ext uri="{FF2B5EF4-FFF2-40B4-BE49-F238E27FC236}">
                <a16:creationId xmlns:a16="http://schemas.microsoft.com/office/drawing/2014/main" id="{F0F99B1C-785A-9884-4EE7-64D3BE744B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3573" y="5914781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434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CA5C6A-66BF-1290-FC84-8A65895A6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0559" y="484188"/>
            <a:ext cx="7772400" cy="900556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rgbClr val="C00000"/>
                </a:solidFill>
              </a:rPr>
              <a:t>Praktické příklady nedobytných pohledávek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43D83D5-E21F-1381-9846-8AEA0B0C3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498834"/>
            <a:ext cx="9285890" cy="3139966"/>
          </a:xfrm>
        </p:spPr>
        <p:txBody>
          <a:bodyPr/>
          <a:lstStyle/>
          <a:p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D08418F7-7491-CA4B-F4E2-AC6585E40F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383734"/>
              </p:ext>
            </p:extLst>
          </p:nvPr>
        </p:nvGraphicFramePr>
        <p:xfrm>
          <a:off x="1371600" y="1384744"/>
          <a:ext cx="9285890" cy="5747574"/>
        </p:xfrm>
        <a:graphic>
          <a:graphicData uri="http://schemas.openxmlformats.org/drawingml/2006/table">
            <a:tbl>
              <a:tblPr/>
              <a:tblGrid>
                <a:gridCol w="9285890">
                  <a:extLst>
                    <a:ext uri="{9D8B030D-6E8A-4147-A177-3AD203B41FA5}">
                      <a16:colId xmlns:a16="http://schemas.microsoft.com/office/drawing/2014/main" val="2398803635"/>
                    </a:ext>
                  </a:extLst>
                </a:gridCol>
              </a:tblGrid>
              <a:tr h="4544616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Dlužník skončil v </a:t>
                      </a:r>
                      <a:r>
                        <a:rPr lang="cs-CZ" sz="2400" b="1" i="0" dirty="0">
                          <a:effectLst/>
                          <a:latin typeface="Segoe UI" panose="020B0502040204020203" pitchFamily="34" charset="0"/>
                        </a:rPr>
                        <a:t>likvidaci</a:t>
                      </a: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a není majetek.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Exekutor potvrdí, že </a:t>
                      </a:r>
                      <a:r>
                        <a:rPr lang="cs-CZ" sz="2400" b="1" i="0" dirty="0">
                          <a:effectLst/>
                          <a:latin typeface="Segoe UI" panose="020B0502040204020203" pitchFamily="34" charset="0"/>
                        </a:rPr>
                        <a:t>dlužník nemá majetek</a:t>
                      </a: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Dlužník je </a:t>
                      </a:r>
                      <a:r>
                        <a:rPr lang="cs-CZ" sz="2400" b="1" i="0" dirty="0">
                          <a:effectLst/>
                          <a:latin typeface="Segoe UI" panose="020B0502040204020203" pitchFamily="34" charset="0"/>
                        </a:rPr>
                        <a:t>nezvěstný</a:t>
                      </a: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a není možné ho dohledat.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Firma drží pohledávku 10 let po splatnosti bez jakékoliv odezvy.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Soud potvrdí </a:t>
                      </a:r>
                      <a:r>
                        <a:rPr lang="cs-CZ" sz="2400" b="1" i="0" dirty="0">
                          <a:effectLst/>
                          <a:latin typeface="Segoe UI" panose="020B0502040204020203" pitchFamily="34" charset="0"/>
                        </a:rPr>
                        <a:t>zastavení vymáhání pro bezvýslednost</a:t>
                      </a: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1" i="0" dirty="0">
                          <a:effectLst/>
                          <a:latin typeface="Segoe UI" panose="020B0502040204020203" pitchFamily="34" charset="0"/>
                        </a:rPr>
                        <a:t>Dopad na finance firmy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Nedobytné pohledávky: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snižují </a:t>
                      </a:r>
                      <a:r>
                        <a:rPr lang="cs-CZ" sz="2400" b="1" i="0" dirty="0">
                          <a:effectLst/>
                          <a:latin typeface="Segoe UI" panose="020B0502040204020203" pitchFamily="34" charset="0"/>
                        </a:rPr>
                        <a:t>čistý zisk</a:t>
                      </a: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zhoršují </a:t>
                      </a:r>
                      <a:r>
                        <a:rPr lang="cs-CZ" sz="2400" b="1" i="0" dirty="0">
                          <a:effectLst/>
                          <a:latin typeface="Segoe UI" panose="020B0502040204020203" pitchFamily="34" charset="0"/>
                        </a:rPr>
                        <a:t>cash </a:t>
                      </a:r>
                      <a:r>
                        <a:rPr lang="cs-CZ" sz="2400" b="1" i="0" dirty="0" err="1">
                          <a:effectLst/>
                          <a:latin typeface="Segoe UI" panose="020B0502040204020203" pitchFamily="34" charset="0"/>
                        </a:rPr>
                        <a:t>flow</a:t>
                      </a: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zvyšují rizikovost pohledávek,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negativně ovlivňují </a:t>
                      </a:r>
                      <a:r>
                        <a:rPr lang="cs-CZ" sz="2400" b="1" i="0" dirty="0">
                          <a:effectLst/>
                          <a:latin typeface="Segoe UI" panose="020B0502040204020203" pitchFamily="34" charset="0"/>
                        </a:rPr>
                        <a:t>obrat pracovního kapitálu</a:t>
                      </a: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Proto firmy pečlivě sledují dobu obratu pohledávek,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věk pohledávek a rizikové zákazníky.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3175121"/>
                  </a:ext>
                </a:extLst>
              </a:tr>
              <a:tr h="468819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90422773"/>
                  </a:ext>
                </a:extLst>
              </a:tr>
            </a:tbl>
          </a:graphicData>
        </a:graphic>
      </p:graphicFrame>
      <p:pic>
        <p:nvPicPr>
          <p:cNvPr id="5" name="Image 0">
            <a:extLst>
              <a:ext uri="{FF2B5EF4-FFF2-40B4-BE49-F238E27FC236}">
                <a16:creationId xmlns:a16="http://schemas.microsoft.com/office/drawing/2014/main" id="{4FABD938-C85E-7DDB-80F4-5FDF3121C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5435" y="6270916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086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059781"/>
            <a:ext cx="528637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3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Kreditní politika je soubor pravidel určujících, jak firma řídí své pohledávky. Skládá se ze čtyř klíčových oblastí:</a:t>
            </a:r>
            <a:endParaRPr/>
          </a:p>
        </p:txBody>
      </p:sp>
      <p:sp>
        <p:nvSpPr>
          <p:cNvPr id="243" name="Google Shape;243;p23"/>
          <p:cNvSpPr txBox="1"/>
          <p:nvPr/>
        </p:nvSpPr>
        <p:spPr>
          <a:xfrm>
            <a:off x="952500" y="3431381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8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Kreditní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standardy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Komu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prodáme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na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fakturu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?</a:t>
            </a:r>
            <a:endParaRPr dirty="0"/>
          </a:p>
        </p:txBody>
      </p:sp>
      <p:sp>
        <p:nvSpPr>
          <p:cNvPr id="245" name="Google Shape;245;p23"/>
          <p:cNvSpPr txBox="1"/>
          <p:nvPr/>
        </p:nvSpPr>
        <p:spPr>
          <a:xfrm>
            <a:off x="952500" y="3817143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19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Kreditní podmínky: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Jakou dáme splatnost a slevy?</a:t>
            </a:r>
            <a:endParaRPr/>
          </a:p>
        </p:txBody>
      </p:sp>
      <p:sp>
        <p:nvSpPr>
          <p:cNvPr id="247" name="Google Shape;247;p23"/>
          <p:cNvSpPr txBox="1"/>
          <p:nvPr/>
        </p:nvSpPr>
        <p:spPr>
          <a:xfrm>
            <a:off x="952500" y="4202906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19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Politika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inkasa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Jak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budeme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vymáhat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?</a:t>
            </a:r>
            <a:endParaRPr dirty="0"/>
          </a:p>
        </p:txBody>
      </p:sp>
      <p:sp>
        <p:nvSpPr>
          <p:cNvPr id="249" name="Google Shape;249;p23"/>
          <p:cNvSpPr txBox="1"/>
          <p:nvPr/>
        </p:nvSpPr>
        <p:spPr>
          <a:xfrm>
            <a:off x="952500" y="4588668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Monitoring: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Jak sledujeme stav?</a:t>
            </a:r>
            <a:endParaRPr/>
          </a:p>
        </p:txBody>
      </p:sp>
      <p:pic>
        <p:nvPicPr>
          <p:cNvPr id="250" name="Google Shape;250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650" y="2069306"/>
            <a:ext cx="526732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3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Pilíře kreditní politiky</a:t>
            </a:r>
            <a:endParaRPr/>
          </a:p>
        </p:txBody>
      </p:sp>
      <p:sp>
        <p:nvSpPr>
          <p:cNvPr id="252" name="Google Shape;252;p23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D524663B-404D-D6FC-73EA-2D4DD4283C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0911" y="5946695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24062"/>
            <a:ext cx="11049000" cy="4357687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4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Rozhodnutí o tom, zda zákazník dostane zboží na fakturu, nebo musí platit předem (proforma).</a:t>
            </a:r>
            <a:endParaRPr/>
          </a:p>
        </p:txBody>
      </p:sp>
      <p:sp>
        <p:nvSpPr>
          <p:cNvPr id="260" name="Google Shape;260;p24"/>
          <p:cNvSpPr txBox="1"/>
          <p:nvPr/>
        </p:nvSpPr>
        <p:spPr>
          <a:xfrm>
            <a:off x="819150" y="2271712"/>
            <a:ext cx="1108138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5C analýza bonity:</a:t>
            </a:r>
            <a:endParaRPr/>
          </a:p>
        </p:txBody>
      </p:sp>
      <p:sp>
        <p:nvSpPr>
          <p:cNvPr id="261" name="Google Shape;261;p24"/>
          <p:cNvSpPr txBox="1"/>
          <p:nvPr/>
        </p:nvSpPr>
        <p:spPr>
          <a:xfrm>
            <a:off x="1095375" y="2812256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262" name="Google Shape;262;p24"/>
          <p:cNvSpPr txBox="1"/>
          <p:nvPr/>
        </p:nvSpPr>
        <p:spPr>
          <a:xfrm>
            <a:off x="1200150" y="2814637"/>
            <a:ext cx="101727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Character (Charakter):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Ochota platit, reputace.</a:t>
            </a:r>
            <a:endParaRPr/>
          </a:p>
        </p:txBody>
      </p:sp>
      <p:sp>
        <p:nvSpPr>
          <p:cNvPr id="263" name="Google Shape;263;p24"/>
          <p:cNvSpPr txBox="1"/>
          <p:nvPr/>
        </p:nvSpPr>
        <p:spPr>
          <a:xfrm>
            <a:off x="1095375" y="3198018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264" name="Google Shape;264;p24"/>
          <p:cNvSpPr txBox="1"/>
          <p:nvPr/>
        </p:nvSpPr>
        <p:spPr>
          <a:xfrm>
            <a:off x="1200150" y="3200400"/>
            <a:ext cx="101727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Capacity (Kapacita):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Cash flow na splácení.</a:t>
            </a:r>
            <a:endParaRPr/>
          </a:p>
        </p:txBody>
      </p:sp>
      <p:sp>
        <p:nvSpPr>
          <p:cNvPr id="265" name="Google Shape;265;p24"/>
          <p:cNvSpPr txBox="1"/>
          <p:nvPr/>
        </p:nvSpPr>
        <p:spPr>
          <a:xfrm>
            <a:off x="1095375" y="3583781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266" name="Google Shape;266;p24"/>
          <p:cNvSpPr txBox="1"/>
          <p:nvPr/>
        </p:nvSpPr>
        <p:spPr>
          <a:xfrm>
            <a:off x="1200150" y="3586162"/>
            <a:ext cx="101727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Capital (Kapitál):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Finanční síla, vlastní jmění.</a:t>
            </a:r>
            <a:endParaRPr/>
          </a:p>
        </p:txBody>
      </p:sp>
      <p:sp>
        <p:nvSpPr>
          <p:cNvPr id="267" name="Google Shape;267;p24"/>
          <p:cNvSpPr txBox="1"/>
          <p:nvPr/>
        </p:nvSpPr>
        <p:spPr>
          <a:xfrm>
            <a:off x="1095375" y="3969543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268" name="Google Shape;268;p24"/>
          <p:cNvSpPr txBox="1"/>
          <p:nvPr/>
        </p:nvSpPr>
        <p:spPr>
          <a:xfrm>
            <a:off x="1200150" y="3971925"/>
            <a:ext cx="101727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Collateral (Ručení):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Zajištění majetkem.</a:t>
            </a:r>
            <a:endParaRPr/>
          </a:p>
        </p:txBody>
      </p:sp>
      <p:sp>
        <p:nvSpPr>
          <p:cNvPr id="269" name="Google Shape;269;p24"/>
          <p:cNvSpPr txBox="1"/>
          <p:nvPr/>
        </p:nvSpPr>
        <p:spPr>
          <a:xfrm>
            <a:off x="1095375" y="4355306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270" name="Google Shape;270;p24"/>
          <p:cNvSpPr txBox="1"/>
          <p:nvPr/>
        </p:nvSpPr>
        <p:spPr>
          <a:xfrm>
            <a:off x="1200150" y="4357687"/>
            <a:ext cx="101727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Conditions (Podmínky):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Ekonomická situace v odvětví.</a:t>
            </a:r>
            <a:endParaRPr/>
          </a:p>
        </p:txBody>
      </p:sp>
      <p:sp>
        <p:nvSpPr>
          <p:cNvPr id="271" name="Google Shape;271;p24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1. Kreditní standardy (Bonita)</a:t>
            </a:r>
            <a:endParaRPr/>
          </a:p>
        </p:txBody>
      </p:sp>
      <p:sp>
        <p:nvSpPr>
          <p:cNvPr id="272" name="Google Shape;272;p24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68FF365E-40C9-B51E-0614-DB9958A6E6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2597" y="6381749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24062"/>
            <a:ext cx="3524250" cy="4357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3875" y="2024062"/>
            <a:ext cx="3524250" cy="4357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0" y="2024062"/>
            <a:ext cx="3524250" cy="435768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6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Kde vzít data pro rozhodování?</a:t>
            </a:r>
            <a:endParaRPr/>
          </a:p>
        </p:txBody>
      </p:sp>
      <p:sp>
        <p:nvSpPr>
          <p:cNvPr id="300" name="Google Shape;300;p26"/>
          <p:cNvSpPr txBox="1"/>
          <p:nvPr/>
        </p:nvSpPr>
        <p:spPr>
          <a:xfrm>
            <a:off x="819150" y="2271712"/>
            <a:ext cx="3180397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Veřejné rejstříky</a:t>
            </a:r>
            <a:endParaRPr/>
          </a:p>
        </p:txBody>
      </p:sp>
      <p:sp>
        <p:nvSpPr>
          <p:cNvPr id="301" name="Google Shape;301;p26"/>
          <p:cNvSpPr txBox="1"/>
          <p:nvPr/>
        </p:nvSpPr>
        <p:spPr>
          <a:xfrm>
            <a:off x="819150" y="2843212"/>
            <a:ext cx="3028950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Obchodní rejstřík, Justice.cz (Sbírka listin - účetní závěrky), Insolvenční rejstřík.</a:t>
            </a:r>
            <a:endParaRPr/>
          </a:p>
        </p:txBody>
      </p:sp>
      <p:sp>
        <p:nvSpPr>
          <p:cNvPr id="302" name="Google Shape;302;p26"/>
          <p:cNvSpPr txBox="1"/>
          <p:nvPr/>
        </p:nvSpPr>
        <p:spPr>
          <a:xfrm>
            <a:off x="4581525" y="2271712"/>
            <a:ext cx="3180397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Databáze a agentury</a:t>
            </a:r>
            <a:endParaRPr/>
          </a:p>
        </p:txBody>
      </p:sp>
      <p:sp>
        <p:nvSpPr>
          <p:cNvPr id="303" name="Google Shape;303;p26"/>
          <p:cNvSpPr txBox="1"/>
          <p:nvPr/>
        </p:nvSpPr>
        <p:spPr>
          <a:xfrm>
            <a:off x="4581525" y="2843212"/>
            <a:ext cx="3028950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Cribis, Bisnode, Creditreform. Placené reporty s historií platební morálky.</a:t>
            </a:r>
            <a:endParaRPr/>
          </a:p>
        </p:txBody>
      </p:sp>
      <p:sp>
        <p:nvSpPr>
          <p:cNvPr id="304" name="Google Shape;304;p26"/>
          <p:cNvSpPr txBox="1"/>
          <p:nvPr/>
        </p:nvSpPr>
        <p:spPr>
          <a:xfrm>
            <a:off x="8343900" y="2271712"/>
            <a:ext cx="3180397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Vlastní zkušenost</a:t>
            </a:r>
            <a:endParaRPr/>
          </a:p>
        </p:txBody>
      </p:sp>
      <p:sp>
        <p:nvSpPr>
          <p:cNvPr id="305" name="Google Shape;305;p26"/>
          <p:cNvSpPr txBox="1"/>
          <p:nvPr/>
        </p:nvSpPr>
        <p:spPr>
          <a:xfrm>
            <a:off x="8343900" y="2843212"/>
            <a:ext cx="3028950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Historie plateb stávajícího zákazníka. Nejlepší prediktor budoucnosti.</a:t>
            </a:r>
            <a:endParaRPr/>
          </a:p>
        </p:txBody>
      </p:sp>
      <p:sp>
        <p:nvSpPr>
          <p:cNvPr id="306" name="Google Shape;306;p26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Zdroje informací o klientech</a:t>
            </a:r>
            <a:endParaRPr/>
          </a:p>
        </p:txBody>
      </p:sp>
      <p:sp>
        <p:nvSpPr>
          <p:cNvPr id="307" name="Google Shape;307;p26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4CABB965-2CBC-1A5F-1865-E2EB4A5725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3721" y="6365576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2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3340893"/>
            <a:ext cx="5286375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7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Standardní formát zápisu: </a:t>
            </a: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"net 30"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(splatnost 30 dní).</a:t>
            </a:r>
            <a:endParaRPr/>
          </a:p>
        </p:txBody>
      </p:sp>
      <p:sp>
        <p:nvSpPr>
          <p:cNvPr id="315" name="Google Shape;315;p27"/>
          <p:cNvSpPr txBox="1"/>
          <p:nvPr/>
        </p:nvSpPr>
        <p:spPr>
          <a:xfrm>
            <a:off x="571500" y="3274218"/>
            <a:ext cx="5550693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Faktory ovlivňující délku splatnosti:</a:t>
            </a:r>
            <a:endParaRPr/>
          </a:p>
        </p:txBody>
      </p:sp>
      <p:sp>
        <p:nvSpPr>
          <p:cNvPr id="316" name="Google Shape;316;p27"/>
          <p:cNvSpPr txBox="1"/>
          <p:nvPr/>
        </p:nvSpPr>
        <p:spPr>
          <a:xfrm>
            <a:off x="8622268" y="3588543"/>
            <a:ext cx="710088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Pozor!</a:t>
            </a:r>
            <a:endParaRPr/>
          </a:p>
        </p:txBody>
      </p:sp>
      <p:sp>
        <p:nvSpPr>
          <p:cNvPr id="317" name="Google Shape;317;p27"/>
          <p:cNvSpPr txBox="1"/>
          <p:nvPr/>
        </p:nvSpPr>
        <p:spPr>
          <a:xfrm>
            <a:off x="6581775" y="4160043"/>
            <a:ext cx="47910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Příliš dlouhá splatnost = bezúročná půjčka zákazníkovi na náš úkor.</a:t>
            </a:r>
            <a:endParaRPr/>
          </a:p>
        </p:txBody>
      </p:sp>
      <p:sp>
        <p:nvSpPr>
          <p:cNvPr id="318" name="Google Shape;318;p27"/>
          <p:cNvSpPr txBox="1"/>
          <p:nvPr/>
        </p:nvSpPr>
        <p:spPr>
          <a:xfrm>
            <a:off x="847725" y="3662362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319" name="Google Shape;319;p27"/>
          <p:cNvSpPr txBox="1"/>
          <p:nvPr/>
        </p:nvSpPr>
        <p:spPr>
          <a:xfrm>
            <a:off x="952500" y="3664743"/>
            <a:ext cx="49053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Druh zboží: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Rychloobrátkové (potraviny) vs. Investiční celky.</a:t>
            </a:r>
            <a:endParaRPr/>
          </a:p>
        </p:txBody>
      </p:sp>
      <p:sp>
        <p:nvSpPr>
          <p:cNvPr id="320" name="Google Shape;320;p27"/>
          <p:cNvSpPr txBox="1"/>
          <p:nvPr/>
        </p:nvSpPr>
        <p:spPr>
          <a:xfrm>
            <a:off x="847725" y="4319587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321" name="Google Shape;321;p27"/>
          <p:cNvSpPr txBox="1"/>
          <p:nvPr/>
        </p:nvSpPr>
        <p:spPr>
          <a:xfrm>
            <a:off x="952500" y="4321968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Konkurence: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Musíme nabídnout to, co trh očekává.</a:t>
            </a:r>
            <a:endParaRPr/>
          </a:p>
        </p:txBody>
      </p:sp>
      <p:sp>
        <p:nvSpPr>
          <p:cNvPr id="322" name="Google Shape;322;p27"/>
          <p:cNvSpPr txBox="1"/>
          <p:nvPr/>
        </p:nvSpPr>
        <p:spPr>
          <a:xfrm>
            <a:off x="847725" y="4705350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323" name="Google Shape;323;p27"/>
          <p:cNvSpPr txBox="1"/>
          <p:nvPr/>
        </p:nvSpPr>
        <p:spPr>
          <a:xfrm>
            <a:off x="952500" y="4707731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Finanční síla dodavatele: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Můžeme si dovolit čekat?</a:t>
            </a:r>
            <a:endParaRPr/>
          </a:p>
        </p:txBody>
      </p:sp>
      <p:sp>
        <p:nvSpPr>
          <p:cNvPr id="324" name="Google Shape;324;p27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2. Kreditní podmínky (Splatnost)</a:t>
            </a:r>
            <a:endParaRPr/>
          </a:p>
        </p:txBody>
      </p:sp>
      <p:sp>
        <p:nvSpPr>
          <p:cNvPr id="325" name="Google Shape;325;p27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92A7002A-177D-78B8-B00C-56C68F604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5221" y="6096713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90800"/>
            <a:ext cx="5405437" cy="3790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5062" y="2590800"/>
            <a:ext cx="5405437" cy="379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28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Formát: </a:t>
            </a: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"2/10 net 30"</a:t>
            </a:r>
            <a:endParaRPr/>
          </a:p>
        </p:txBody>
      </p:sp>
      <p:sp>
        <p:nvSpPr>
          <p:cNvPr id="334" name="Google Shape;334;p28"/>
          <p:cNvSpPr txBox="1"/>
          <p:nvPr/>
        </p:nvSpPr>
        <p:spPr>
          <a:xfrm>
            <a:off x="571500" y="2205037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Znamená: "Sleva 2 %, pokud zaplatíte do 10 dnů. Jinak plná cena do 30 dnů."</a:t>
            </a:r>
            <a:endParaRPr/>
          </a:p>
        </p:txBody>
      </p:sp>
      <p:sp>
        <p:nvSpPr>
          <p:cNvPr id="335" name="Google Shape;335;p28"/>
          <p:cNvSpPr txBox="1"/>
          <p:nvPr/>
        </p:nvSpPr>
        <p:spPr>
          <a:xfrm>
            <a:off x="819150" y="2838450"/>
            <a:ext cx="5155644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Cíl skonta</a:t>
            </a:r>
            <a:endParaRPr/>
          </a:p>
        </p:txBody>
      </p:sp>
      <p:sp>
        <p:nvSpPr>
          <p:cNvPr id="336" name="Google Shape;336;p28"/>
          <p:cNvSpPr txBox="1"/>
          <p:nvPr/>
        </p:nvSpPr>
        <p:spPr>
          <a:xfrm>
            <a:off x="819150" y="3409950"/>
            <a:ext cx="4910137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Motivovat zákazníky k dřívější platbě a zlepšit tak naši likviditu.</a:t>
            </a:r>
            <a:endParaRPr/>
          </a:p>
        </p:txBody>
      </p:sp>
      <p:sp>
        <p:nvSpPr>
          <p:cNvPr id="337" name="Google Shape;337;p28"/>
          <p:cNvSpPr txBox="1"/>
          <p:nvPr/>
        </p:nvSpPr>
        <p:spPr>
          <a:xfrm>
            <a:off x="6462712" y="2838450"/>
            <a:ext cx="5155644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Nevýhoda</a:t>
            </a:r>
            <a:endParaRPr/>
          </a:p>
        </p:txBody>
      </p:sp>
      <p:sp>
        <p:nvSpPr>
          <p:cNvPr id="338" name="Google Shape;338;p28"/>
          <p:cNvSpPr txBox="1"/>
          <p:nvPr/>
        </p:nvSpPr>
        <p:spPr>
          <a:xfrm>
            <a:off x="6462712" y="3409950"/>
            <a:ext cx="4910137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Snižuje ziskovou marži. Je to forma "úroku", který platíme zákazníkovi za rychlost.</a:t>
            </a:r>
            <a:endParaRPr/>
          </a:p>
        </p:txBody>
      </p:sp>
      <p:sp>
        <p:nvSpPr>
          <p:cNvPr id="339" name="Google Shape;339;p28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3. Skonta za včasnou platbu</a:t>
            </a:r>
            <a:endParaRPr/>
          </a:p>
        </p:txBody>
      </p:sp>
      <p:sp>
        <p:nvSpPr>
          <p:cNvPr id="340" name="Google Shape;340;p28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86DCAF4E-2440-59B7-05EA-A2E90D2A61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7861" y="642973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2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166937"/>
            <a:ext cx="11049000" cy="703064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9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Jak drahé je nabídnout slevu 2/10 net 30? Přepočítejme na roční úrok (p.a.).</a:t>
            </a:r>
            <a:endParaRPr/>
          </a:p>
        </p:txBody>
      </p:sp>
      <p:sp>
        <p:nvSpPr>
          <p:cNvPr id="348" name="Google Shape;348;p29"/>
          <p:cNvSpPr txBox="1"/>
          <p:nvPr/>
        </p:nvSpPr>
        <p:spPr>
          <a:xfrm>
            <a:off x="571500" y="3193851"/>
            <a:ext cx="1104900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8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Pro 2/10 net 30: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(2 / 98) × (365 / 20) = 0.0204 × 18.25 = </a:t>
            </a: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37.2 % p.a.</a:t>
            </a:r>
            <a:endParaRPr/>
          </a:p>
        </p:txBody>
      </p:sp>
      <p:pic>
        <p:nvPicPr>
          <p:cNvPr id="349" name="Google Shape;349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946326"/>
            <a:ext cx="11049000" cy="23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6300" y="2328862"/>
            <a:ext cx="10439400" cy="379214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9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Matematika skonta (Náklad)</a:t>
            </a:r>
            <a:endParaRPr/>
          </a:p>
        </p:txBody>
      </p:sp>
      <p:sp>
        <p:nvSpPr>
          <p:cNvPr id="352" name="Google Shape;352;p29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6A59F213-B215-405B-76AD-3E3F84A50C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78218" y="6326405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2059781"/>
            <a:ext cx="528637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0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Co dělat, když zákazník nezaplatí včas?</a:t>
            </a:r>
            <a:endParaRPr/>
          </a:p>
        </p:txBody>
      </p:sp>
      <p:pic>
        <p:nvPicPr>
          <p:cNvPr id="360" name="Google Shape;360;p3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650" y="2069306"/>
            <a:ext cx="526732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0"/>
          <p:cNvSpPr txBox="1"/>
          <p:nvPr/>
        </p:nvSpPr>
        <p:spPr>
          <a:xfrm>
            <a:off x="816707" y="3414550"/>
            <a:ext cx="123825" cy="21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dirty="0"/>
          </a:p>
        </p:txBody>
      </p:sp>
      <p:sp>
        <p:nvSpPr>
          <p:cNvPr id="362" name="Google Shape;362;p30"/>
          <p:cNvSpPr txBox="1"/>
          <p:nvPr/>
        </p:nvSpPr>
        <p:spPr>
          <a:xfrm>
            <a:off x="952500" y="3352800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8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Prevence: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Automatické připomínky před splatností.</a:t>
            </a:r>
            <a:endParaRPr/>
          </a:p>
        </p:txBody>
      </p:sp>
      <p:sp>
        <p:nvSpPr>
          <p:cNvPr id="363" name="Google Shape;363;p30"/>
          <p:cNvSpPr txBox="1"/>
          <p:nvPr/>
        </p:nvSpPr>
        <p:spPr>
          <a:xfrm>
            <a:off x="797658" y="3833704"/>
            <a:ext cx="161925" cy="21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dirty="0"/>
          </a:p>
        </p:txBody>
      </p:sp>
      <p:sp>
        <p:nvSpPr>
          <p:cNvPr id="364" name="Google Shape;364;p30"/>
          <p:cNvSpPr txBox="1"/>
          <p:nvPr/>
        </p:nvSpPr>
        <p:spPr>
          <a:xfrm>
            <a:off x="952500" y="3738562"/>
            <a:ext cx="49053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19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Upomínky: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1. upomínka (přátelská), 2. upomínka (důrazná), 3. upomínka (předžalobní).</a:t>
            </a:r>
            <a:endParaRPr/>
          </a:p>
        </p:txBody>
      </p:sp>
      <p:sp>
        <p:nvSpPr>
          <p:cNvPr id="365" name="Google Shape;365;p30"/>
          <p:cNvSpPr txBox="1"/>
          <p:nvPr/>
        </p:nvSpPr>
        <p:spPr>
          <a:xfrm>
            <a:off x="797658" y="4481350"/>
            <a:ext cx="161925" cy="21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dirty="0"/>
          </a:p>
        </p:txBody>
      </p:sp>
      <p:sp>
        <p:nvSpPr>
          <p:cNvPr id="366" name="Google Shape;366;p30"/>
          <p:cNvSpPr txBox="1"/>
          <p:nvPr/>
        </p:nvSpPr>
        <p:spPr>
          <a:xfrm>
            <a:off x="952500" y="4395787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19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Zastavení dodávek: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"Stop-credit" status v systému.</a:t>
            </a:r>
            <a:endParaRPr/>
          </a:p>
        </p:txBody>
      </p:sp>
      <p:sp>
        <p:nvSpPr>
          <p:cNvPr id="367" name="Google Shape;367;p30"/>
          <p:cNvSpPr txBox="1"/>
          <p:nvPr/>
        </p:nvSpPr>
        <p:spPr>
          <a:xfrm>
            <a:off x="807183" y="4867112"/>
            <a:ext cx="152400" cy="21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dirty="0"/>
          </a:p>
        </p:txBody>
      </p:sp>
      <p:sp>
        <p:nvSpPr>
          <p:cNvPr id="368" name="Google Shape;368;p30"/>
          <p:cNvSpPr txBox="1"/>
          <p:nvPr/>
        </p:nvSpPr>
        <p:spPr>
          <a:xfrm>
            <a:off x="952500" y="4781550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Právní kroky: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Předání inkasní agentuře nebo žaloba.</a:t>
            </a:r>
            <a:endParaRPr/>
          </a:p>
        </p:txBody>
      </p:sp>
      <p:sp>
        <p:nvSpPr>
          <p:cNvPr id="369" name="Google Shape;369;p30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4. Inkaso a vymáhání</a:t>
            </a:r>
            <a:endParaRPr/>
          </a:p>
        </p:txBody>
      </p:sp>
      <p:sp>
        <p:nvSpPr>
          <p:cNvPr id="370" name="Google Shape;370;p30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F9DF496D-209A-A5E2-73EE-5F65FE7B06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6837" y="636625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1"/>
          <p:cNvSpPr txBox="1"/>
          <p:nvPr/>
        </p:nvSpPr>
        <p:spPr>
          <a:xfrm>
            <a:off x="571500" y="2674143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Aging Schedule rozděluje pohledávky do skupin podle zpoždění.</a:t>
            </a:r>
            <a:endParaRPr/>
          </a:p>
        </p:txBody>
      </p:sp>
      <p:graphicFrame>
        <p:nvGraphicFramePr>
          <p:cNvPr id="377" name="Google Shape;377;p31"/>
          <p:cNvGraphicFramePr/>
          <p:nvPr/>
        </p:nvGraphicFramePr>
        <p:xfrm>
          <a:off x="571500" y="3155156"/>
          <a:ext cx="11039475" cy="2190750"/>
        </p:xfrm>
        <a:graphic>
          <a:graphicData uri="http://schemas.openxmlformats.org/drawingml/2006/table">
            <a:tbl>
              <a:tblPr firstRow="1" bandRow="1">
                <a:noFill/>
                <a:tableStyleId>{55BEB595-F215-4CB8-A8D1-29156B1C54E3}</a:tableStyleId>
              </a:tblPr>
              <a:tblGrid>
                <a:gridCol w="4452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1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Stáří pohledávky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1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Částka (Kč)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1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Podíl (%)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1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Riziko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91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Do splatnosti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800 000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80 %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Nízké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1-30 dní po splatnosti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100 000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10 %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Střední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31-90 dní po splatnosti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50 000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5 %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1F2937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Vysoké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DC262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Nad 90 dní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DC262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50 000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DC262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5 %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1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DC2626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Kritické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78" name="Google Shape;378;p31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Monitoring: Věková struktura</a:t>
            </a:r>
            <a:endParaRPr/>
          </a:p>
        </p:txBody>
      </p:sp>
      <p:sp>
        <p:nvSpPr>
          <p:cNvPr id="379" name="Google Shape;379;p31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C1B30ED1-E985-80D6-D8C4-35C3549A8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6463" y="5982414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166937"/>
            <a:ext cx="1104900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605212"/>
            <a:ext cx="5286375" cy="1995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34125" y="3740943"/>
            <a:ext cx="5286375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2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Průměrná doba inkasa pohledávek.</a:t>
            </a:r>
            <a:endParaRPr/>
          </a:p>
        </p:txBody>
      </p:sp>
      <p:sp>
        <p:nvSpPr>
          <p:cNvPr id="389" name="Google Shape;389;p32"/>
          <p:cNvSpPr txBox="1"/>
          <p:nvPr/>
        </p:nvSpPr>
        <p:spPr>
          <a:xfrm>
            <a:off x="819150" y="3852862"/>
            <a:ext cx="5030628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Trendová analýza</a:t>
            </a:r>
            <a:endParaRPr/>
          </a:p>
        </p:txBody>
      </p:sp>
      <p:sp>
        <p:nvSpPr>
          <p:cNvPr id="390" name="Google Shape;390;p32"/>
          <p:cNvSpPr txBox="1"/>
          <p:nvPr/>
        </p:nvSpPr>
        <p:spPr>
          <a:xfrm>
            <a:off x="819150" y="4424362"/>
            <a:ext cx="4791075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Pokud DSO roste (např. z 40 na 55 dní), znamená to zhoršení platební morálky zákazníků nebo našeho procesu vymáhání.</a:t>
            </a:r>
            <a:endParaRPr/>
          </a:p>
        </p:txBody>
      </p:sp>
      <p:sp>
        <p:nvSpPr>
          <p:cNvPr id="391" name="Google Shape;391;p32"/>
          <p:cNvSpPr txBox="1"/>
          <p:nvPr/>
        </p:nvSpPr>
        <p:spPr>
          <a:xfrm>
            <a:off x="6581775" y="3988593"/>
            <a:ext cx="5030628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Benchmark</a:t>
            </a:r>
            <a:endParaRPr/>
          </a:p>
        </p:txBody>
      </p:sp>
      <p:sp>
        <p:nvSpPr>
          <p:cNvPr id="392" name="Google Shape;392;p32"/>
          <p:cNvSpPr txBox="1"/>
          <p:nvPr/>
        </p:nvSpPr>
        <p:spPr>
          <a:xfrm>
            <a:off x="6581775" y="4560093"/>
            <a:ext cx="47910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Nutné srovnávat s průměrem v odvětví. Ve stavebnictví je DSO běžně 90 dní, v maloobchodě 5 dní.</a:t>
            </a:r>
            <a:endParaRPr/>
          </a:p>
        </p:txBody>
      </p:sp>
      <p:sp>
        <p:nvSpPr>
          <p:cNvPr id="393" name="Google Shape;393;p32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DSO (Days Sales Outstanding)</a:t>
            </a:r>
            <a:endParaRPr/>
          </a:p>
        </p:txBody>
      </p:sp>
      <p:sp>
        <p:nvSpPr>
          <p:cNvPr id="394" name="Google Shape;394;p32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11056ECB-540E-D1D0-9C8B-0576710983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5411" y="5925721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Postoupení (prodej) krátkodobých pohledávek factoringové společnosti.</a:t>
            </a:r>
            <a:endParaRPr/>
          </a:p>
        </p:txBody>
      </p:sp>
      <p:sp>
        <p:nvSpPr>
          <p:cNvPr id="401" name="Google Shape;401;p33"/>
          <p:cNvSpPr txBox="1"/>
          <p:nvPr/>
        </p:nvSpPr>
        <p:spPr>
          <a:xfrm>
            <a:off x="571500" y="5995987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Cena: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Úrok (za předčasné proplacení) + Factoringový poplatek (0.5 - 1.5 % z obratu).</a:t>
            </a:r>
            <a:endParaRPr/>
          </a:p>
        </p:txBody>
      </p:sp>
      <p:sp>
        <p:nvSpPr>
          <p:cNvPr id="402" name="Google Shape;402;p33"/>
          <p:cNvSpPr txBox="1"/>
          <p:nvPr/>
        </p:nvSpPr>
        <p:spPr>
          <a:xfrm>
            <a:off x="571500" y="3376612"/>
            <a:ext cx="5550693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Regresní factoring</a:t>
            </a:r>
            <a:endParaRPr/>
          </a:p>
        </p:txBody>
      </p:sp>
      <p:sp>
        <p:nvSpPr>
          <p:cNvPr id="403" name="Google Shape;403;p33"/>
          <p:cNvSpPr txBox="1"/>
          <p:nvPr/>
        </p:nvSpPr>
        <p:spPr>
          <a:xfrm>
            <a:off x="571500" y="3795712"/>
            <a:ext cx="52863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Pokud odběratel nezaplatí, factor vrací pohledávku zpět vám. Riziko zůstává na vás.</a:t>
            </a:r>
            <a:endParaRPr/>
          </a:p>
        </p:txBody>
      </p:sp>
      <p:sp>
        <p:nvSpPr>
          <p:cNvPr id="404" name="Google Shape;404;p33"/>
          <p:cNvSpPr txBox="1"/>
          <p:nvPr/>
        </p:nvSpPr>
        <p:spPr>
          <a:xfrm>
            <a:off x="6334125" y="3376612"/>
            <a:ext cx="5550693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Bezregresní factoring</a:t>
            </a:r>
            <a:endParaRPr/>
          </a:p>
        </p:txBody>
      </p:sp>
      <p:sp>
        <p:nvSpPr>
          <p:cNvPr id="405" name="Google Shape;405;p33"/>
          <p:cNvSpPr txBox="1"/>
          <p:nvPr/>
        </p:nvSpPr>
        <p:spPr>
          <a:xfrm>
            <a:off x="6334125" y="3795712"/>
            <a:ext cx="52863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Factor přebírá riziko nezaplacení. Je dražší, ale funguje i jako pojištění.</a:t>
            </a:r>
            <a:endParaRPr/>
          </a:p>
        </p:txBody>
      </p:sp>
      <p:sp>
        <p:nvSpPr>
          <p:cNvPr id="406" name="Google Shape;406;p33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Factoring</a:t>
            </a:r>
            <a:endParaRPr/>
          </a:p>
        </p:txBody>
      </p:sp>
      <p:sp>
        <p:nvSpPr>
          <p:cNvPr id="407" name="Google Shape;407;p33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2E3432B0-5E2F-AD50-85C2-A90D9F75A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9729" y="618208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776412"/>
            <a:ext cx="528637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4"/>
          <p:cNvSpPr txBox="1"/>
          <p:nvPr/>
        </p:nvSpPr>
        <p:spPr>
          <a:xfrm>
            <a:off x="571500" y="2928937"/>
            <a:ext cx="52863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Odkup </a:t>
            </a: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střednědobých a dlouhodobých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pohledávek (splatnost nad 90 dní, často roky).</a:t>
            </a:r>
            <a:endParaRPr/>
          </a:p>
        </p:txBody>
      </p:sp>
      <p:pic>
        <p:nvPicPr>
          <p:cNvPr id="415" name="Google Shape;415;p3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650" y="1785937"/>
            <a:ext cx="526732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 txBox="1"/>
          <p:nvPr/>
        </p:nvSpPr>
        <p:spPr>
          <a:xfrm>
            <a:off x="847725" y="3621881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417" name="Google Shape;417;p34"/>
          <p:cNvSpPr txBox="1"/>
          <p:nvPr/>
        </p:nvSpPr>
        <p:spPr>
          <a:xfrm>
            <a:off x="952500" y="3624262"/>
            <a:ext cx="49053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Typické pro export investičních celků (stroje, technologie).</a:t>
            </a:r>
            <a:endParaRPr/>
          </a:p>
        </p:txBody>
      </p:sp>
      <p:sp>
        <p:nvSpPr>
          <p:cNvPr id="418" name="Google Shape;418;p34"/>
          <p:cNvSpPr txBox="1"/>
          <p:nvPr/>
        </p:nvSpPr>
        <p:spPr>
          <a:xfrm>
            <a:off x="847725" y="4279106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419" name="Google Shape;419;p34"/>
          <p:cNvSpPr txBox="1"/>
          <p:nvPr/>
        </p:nvSpPr>
        <p:spPr>
          <a:xfrm>
            <a:off x="952500" y="4281487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Vždy bezregresní (riziko přechází na forfaitera).</a:t>
            </a:r>
            <a:endParaRPr/>
          </a:p>
        </p:txBody>
      </p:sp>
      <p:sp>
        <p:nvSpPr>
          <p:cNvPr id="420" name="Google Shape;420;p34"/>
          <p:cNvSpPr txBox="1"/>
          <p:nvPr/>
        </p:nvSpPr>
        <p:spPr>
          <a:xfrm>
            <a:off x="847725" y="4664868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421" name="Google Shape;421;p34"/>
          <p:cNvSpPr txBox="1"/>
          <p:nvPr/>
        </p:nvSpPr>
        <p:spPr>
          <a:xfrm>
            <a:off x="952500" y="4667250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Vyšší částky (miliony Kč/EUR).</a:t>
            </a:r>
            <a:endParaRPr/>
          </a:p>
        </p:txBody>
      </p:sp>
      <p:sp>
        <p:nvSpPr>
          <p:cNvPr id="422" name="Google Shape;422;p34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Forfaiting</a:t>
            </a:r>
            <a:endParaRPr/>
          </a:p>
        </p:txBody>
      </p:sp>
      <p:sp>
        <p:nvSpPr>
          <p:cNvPr id="423" name="Google Shape;423;p34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1D4676CC-2A74-436F-CA51-595B429B6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7136" y="6165056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3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3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24062"/>
            <a:ext cx="5405437" cy="4357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3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5062" y="2024062"/>
            <a:ext cx="5405437" cy="4357687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5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Ochrana proti komerčním a politickým rizikům.</a:t>
            </a:r>
            <a:endParaRPr/>
          </a:p>
        </p:txBody>
      </p:sp>
      <p:sp>
        <p:nvSpPr>
          <p:cNvPr id="432" name="Google Shape;432;p35"/>
          <p:cNvSpPr txBox="1"/>
          <p:nvPr/>
        </p:nvSpPr>
        <p:spPr>
          <a:xfrm>
            <a:off x="819150" y="2271712"/>
            <a:ext cx="5155644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Jak to funguje</a:t>
            </a:r>
            <a:endParaRPr/>
          </a:p>
        </p:txBody>
      </p:sp>
      <p:sp>
        <p:nvSpPr>
          <p:cNvPr id="433" name="Google Shape;433;p35"/>
          <p:cNvSpPr txBox="1"/>
          <p:nvPr/>
        </p:nvSpPr>
        <p:spPr>
          <a:xfrm>
            <a:off x="819150" y="2843212"/>
            <a:ext cx="4910137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Pojišťovna prověří vaše portfolio a stanoví limity. Pokud odběratel zbankrotuje, pojišťovna proplatí např. 90 % faktury.</a:t>
            </a:r>
            <a:endParaRPr/>
          </a:p>
        </p:txBody>
      </p:sp>
      <p:sp>
        <p:nvSpPr>
          <p:cNvPr id="434" name="Google Shape;434;p35"/>
          <p:cNvSpPr txBox="1"/>
          <p:nvPr/>
        </p:nvSpPr>
        <p:spPr>
          <a:xfrm>
            <a:off x="6462712" y="2271712"/>
            <a:ext cx="5155644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Kdy využít</a:t>
            </a:r>
            <a:endParaRPr/>
          </a:p>
        </p:txBody>
      </p:sp>
      <p:sp>
        <p:nvSpPr>
          <p:cNvPr id="435" name="Google Shape;435;p35"/>
          <p:cNvSpPr txBox="1"/>
          <p:nvPr/>
        </p:nvSpPr>
        <p:spPr>
          <a:xfrm>
            <a:off x="6462712" y="2843212"/>
            <a:ext cx="4910137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Při exportu na rizikové trhy nebo když máte několik dominantních odběratelů, jejichž pád by vás zničil.</a:t>
            </a:r>
            <a:endParaRPr/>
          </a:p>
        </p:txBody>
      </p:sp>
      <p:sp>
        <p:nvSpPr>
          <p:cNvPr id="436" name="Google Shape;436;p35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Pojištění pohledávek</a:t>
            </a:r>
            <a:endParaRPr/>
          </a:p>
        </p:txBody>
      </p:sp>
      <p:sp>
        <p:nvSpPr>
          <p:cNvPr id="437" name="Google Shape;437;p35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6D16B040-8108-6C3D-D4F7-7231AE96FA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12972" y="6420921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Google Shape;442;p3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24062"/>
            <a:ext cx="11049000" cy="4357687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36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Závazky nejsou jen dluhy, je to </a:t>
            </a: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zdroj financování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/>
          </a:p>
        </p:txBody>
      </p:sp>
      <p:sp>
        <p:nvSpPr>
          <p:cNvPr id="445" name="Google Shape;445;p36"/>
          <p:cNvSpPr txBox="1"/>
          <p:nvPr/>
        </p:nvSpPr>
        <p:spPr>
          <a:xfrm>
            <a:off x="5325903" y="2271712"/>
            <a:ext cx="1540192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Strategický cíl</a:t>
            </a:r>
            <a:endParaRPr/>
          </a:p>
        </p:txBody>
      </p:sp>
      <p:sp>
        <p:nvSpPr>
          <p:cNvPr id="446" name="Google Shape;446;p36"/>
          <p:cNvSpPr txBox="1"/>
          <p:nvPr/>
        </p:nvSpPr>
        <p:spPr>
          <a:xfrm>
            <a:off x="819150" y="2843212"/>
            <a:ext cx="1055370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Platit co nejpozději, ale včas (dle splatnosti). Maximalizovat dobu, po kterou můžeme disponovat hotovostí, aniž bychom poškodili vztahy s dodavateli.</a:t>
            </a:r>
            <a:endParaRPr/>
          </a:p>
        </p:txBody>
      </p:sp>
      <p:sp>
        <p:nvSpPr>
          <p:cNvPr id="447" name="Google Shape;447;p36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4. Řízení závazků</a:t>
            </a:r>
            <a:endParaRPr/>
          </a:p>
        </p:txBody>
      </p:sp>
      <p:sp>
        <p:nvSpPr>
          <p:cNvPr id="448" name="Google Shape;448;p36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4B64DD99-CA53-92F2-E10E-DE514674F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7861" y="644717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4" name="Google Shape;454;p3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921793"/>
            <a:ext cx="5286375" cy="1995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55" name="Google Shape;455;p3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921793"/>
            <a:ext cx="5286375" cy="1995487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37"/>
          <p:cNvSpPr txBox="1"/>
          <p:nvPr/>
        </p:nvSpPr>
        <p:spPr>
          <a:xfrm>
            <a:off x="819150" y="3169443"/>
            <a:ext cx="5030628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Bezúročný úvěr</a:t>
            </a:r>
            <a:endParaRPr/>
          </a:p>
        </p:txBody>
      </p:sp>
      <p:sp>
        <p:nvSpPr>
          <p:cNvPr id="457" name="Google Shape;457;p37"/>
          <p:cNvSpPr txBox="1"/>
          <p:nvPr/>
        </p:nvSpPr>
        <p:spPr>
          <a:xfrm>
            <a:off x="819150" y="3740943"/>
            <a:ext cx="4791075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Pokud zaplatíme 30. den (splatnost), využívali jsme peníze dodavatele 30 dní zdarma. Toto je nejlevnější zdroj financování.</a:t>
            </a:r>
            <a:endParaRPr/>
          </a:p>
        </p:txBody>
      </p:sp>
      <p:sp>
        <p:nvSpPr>
          <p:cNvPr id="458" name="Google Shape;458;p37"/>
          <p:cNvSpPr txBox="1"/>
          <p:nvPr/>
        </p:nvSpPr>
        <p:spPr>
          <a:xfrm>
            <a:off x="6581775" y="3169443"/>
            <a:ext cx="5030628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Nákladný úvěr</a:t>
            </a:r>
            <a:endParaRPr/>
          </a:p>
        </p:txBody>
      </p:sp>
      <p:sp>
        <p:nvSpPr>
          <p:cNvPr id="459" name="Google Shape;459;p37"/>
          <p:cNvSpPr txBox="1"/>
          <p:nvPr/>
        </p:nvSpPr>
        <p:spPr>
          <a:xfrm>
            <a:off x="6581775" y="3740943"/>
            <a:ext cx="4791075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Pokud prošvihneme skonto (např. 2/10), stává se zbytek období (od 11. do 30. dne) extrémně drahým úvěrem (viz slide 17).</a:t>
            </a:r>
            <a:endParaRPr/>
          </a:p>
        </p:txBody>
      </p:sp>
      <p:sp>
        <p:nvSpPr>
          <p:cNvPr id="460" name="Google Shape;460;p37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Obchodní úvěr jako financování</a:t>
            </a:r>
            <a:endParaRPr/>
          </a:p>
        </p:txBody>
      </p:sp>
      <p:sp>
        <p:nvSpPr>
          <p:cNvPr id="461" name="Google Shape;461;p37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A2513252-3690-C75C-8157-CC4A8EC2C4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3465" y="5982414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3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8"/>
          <p:cNvSpPr txBox="1"/>
          <p:nvPr/>
        </p:nvSpPr>
        <p:spPr>
          <a:xfrm>
            <a:off x="571500" y="2802731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Pozdní úhrada (po splatnosti) má své náklady:</a:t>
            </a:r>
            <a:endParaRPr/>
          </a:p>
        </p:txBody>
      </p:sp>
      <p:sp>
        <p:nvSpPr>
          <p:cNvPr id="468" name="Google Shape;468;p38"/>
          <p:cNvSpPr txBox="1"/>
          <p:nvPr/>
        </p:nvSpPr>
        <p:spPr>
          <a:xfrm>
            <a:off x="571500" y="4831556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Etický aspekt: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Záměrné neplacení (druhotná platební neschopnost) je neetické a poškozuje trh.</a:t>
            </a:r>
            <a:endParaRPr/>
          </a:p>
        </p:txBody>
      </p:sp>
      <p:sp>
        <p:nvSpPr>
          <p:cNvPr id="469" name="Google Shape;469;p38"/>
          <p:cNvSpPr txBox="1"/>
          <p:nvPr/>
        </p:nvSpPr>
        <p:spPr>
          <a:xfrm>
            <a:off x="847725" y="3338512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470" name="Google Shape;470;p38"/>
          <p:cNvSpPr txBox="1"/>
          <p:nvPr/>
        </p:nvSpPr>
        <p:spPr>
          <a:xfrm>
            <a:off x="952500" y="3340893"/>
            <a:ext cx="10668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Smluvní pokuty a úroky z prodlení: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Zákonný úrok v ČR je repo sazba ČNB + 8 %.</a:t>
            </a:r>
            <a:endParaRPr/>
          </a:p>
        </p:txBody>
      </p:sp>
      <p:sp>
        <p:nvSpPr>
          <p:cNvPr id="471" name="Google Shape;471;p38"/>
          <p:cNvSpPr txBox="1"/>
          <p:nvPr/>
        </p:nvSpPr>
        <p:spPr>
          <a:xfrm>
            <a:off x="847725" y="3724275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472" name="Google Shape;472;p38"/>
          <p:cNvSpPr txBox="1"/>
          <p:nvPr/>
        </p:nvSpPr>
        <p:spPr>
          <a:xfrm>
            <a:off x="952500" y="3726656"/>
            <a:ext cx="10668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Ztráta reputace: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Dodavatelé mohou příště vyžadovat platbu předem.</a:t>
            </a:r>
            <a:endParaRPr/>
          </a:p>
        </p:txBody>
      </p:sp>
      <p:sp>
        <p:nvSpPr>
          <p:cNvPr id="473" name="Google Shape;473;p38"/>
          <p:cNvSpPr txBox="1"/>
          <p:nvPr/>
        </p:nvSpPr>
        <p:spPr>
          <a:xfrm>
            <a:off x="847725" y="4110037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474" name="Google Shape;474;p38"/>
          <p:cNvSpPr txBox="1"/>
          <p:nvPr/>
        </p:nvSpPr>
        <p:spPr>
          <a:xfrm>
            <a:off x="952500" y="4112418"/>
            <a:ext cx="10668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Zastavení dodávek: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Riziko zastavení výroby.</a:t>
            </a:r>
            <a:endParaRPr/>
          </a:p>
        </p:txBody>
      </p:sp>
      <p:sp>
        <p:nvSpPr>
          <p:cNvPr id="475" name="Google Shape;475;p38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Kdy nezaplatit včas?</a:t>
            </a:r>
            <a:endParaRPr/>
          </a:p>
        </p:txBody>
      </p:sp>
      <p:sp>
        <p:nvSpPr>
          <p:cNvPr id="476" name="Google Shape;476;p38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463BFCD6-5A76-E509-27F8-452589C05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6462" y="5920501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" name="Google Shape;481;p3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600200"/>
            <a:ext cx="11049000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3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1457325"/>
            <a:ext cx="11049000" cy="5267325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9"/>
          <p:cNvSpPr txBox="1"/>
          <p:nvPr/>
        </p:nvSpPr>
        <p:spPr>
          <a:xfrm>
            <a:off x="571500" y="24384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Průměrná doba úhrady závazků.</a:t>
            </a:r>
            <a:endParaRPr/>
          </a:p>
        </p:txBody>
      </p:sp>
      <p:sp>
        <p:nvSpPr>
          <p:cNvPr id="485" name="Google Shape;485;p39"/>
          <p:cNvSpPr txBox="1"/>
          <p:nvPr/>
        </p:nvSpPr>
        <p:spPr>
          <a:xfrm>
            <a:off x="571500" y="6338887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Interpretace: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Pokud platíme rychleji než konkurence (30 vs 45), zbytečně se připravujeme o likviditu.</a:t>
            </a:r>
            <a:endParaRPr/>
          </a:p>
        </p:txBody>
      </p:sp>
      <p:sp>
        <p:nvSpPr>
          <p:cNvPr id="486" name="Google Shape;486;p39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DPO (Days Payable Outstanding)</a:t>
            </a:r>
            <a:endParaRPr/>
          </a:p>
        </p:txBody>
      </p:sp>
      <p:sp>
        <p:nvSpPr>
          <p:cNvPr id="487" name="Google Shape;487;p39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385E37FD-3B76-7139-D4F1-00F600E55D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07861" y="646783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4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4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776412"/>
            <a:ext cx="528637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40"/>
          <p:cNvSpPr txBox="1"/>
          <p:nvPr/>
        </p:nvSpPr>
        <p:spPr>
          <a:xfrm>
            <a:off x="571500" y="3121818"/>
            <a:ext cx="5286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Dodavatel není nepřítel, ale partner.</a:t>
            </a:r>
            <a:endParaRPr/>
          </a:p>
        </p:txBody>
      </p:sp>
      <p:pic>
        <p:nvPicPr>
          <p:cNvPr id="495" name="Google Shape;495;p4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650" y="1785937"/>
            <a:ext cx="526732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40"/>
          <p:cNvSpPr txBox="1"/>
          <p:nvPr/>
        </p:nvSpPr>
        <p:spPr>
          <a:xfrm>
            <a:off x="847725" y="3543300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497" name="Google Shape;497;p40"/>
          <p:cNvSpPr txBox="1"/>
          <p:nvPr/>
        </p:nvSpPr>
        <p:spPr>
          <a:xfrm>
            <a:off x="952500" y="3545681"/>
            <a:ext cx="49053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Konsolidace: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Větší objem nákupů u méně dodavatelů nám dává sílu vyjednat delší splatnost (např. 60 dní).</a:t>
            </a:r>
            <a:endParaRPr/>
          </a:p>
        </p:txBody>
      </p:sp>
      <p:sp>
        <p:nvSpPr>
          <p:cNvPr id="498" name="Google Shape;498;p40"/>
          <p:cNvSpPr txBox="1"/>
          <p:nvPr/>
        </p:nvSpPr>
        <p:spPr>
          <a:xfrm>
            <a:off x="847725" y="4200525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499" name="Google Shape;499;p40"/>
          <p:cNvSpPr txBox="1"/>
          <p:nvPr/>
        </p:nvSpPr>
        <p:spPr>
          <a:xfrm>
            <a:off x="952500" y="4202906"/>
            <a:ext cx="49053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Transparentnost: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Pokud nemohu zaplatit, komunikuji to předem a navrhnu splátkový kalendář.</a:t>
            </a:r>
            <a:endParaRPr/>
          </a:p>
        </p:txBody>
      </p:sp>
      <p:sp>
        <p:nvSpPr>
          <p:cNvPr id="500" name="Google Shape;500;p40"/>
          <p:cNvSpPr txBox="1"/>
          <p:nvPr/>
        </p:nvSpPr>
        <p:spPr>
          <a:xfrm>
            <a:off x="571500" y="476250"/>
            <a:ext cx="11601450" cy="4847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 dirty="0" err="1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Řízení</a:t>
            </a:r>
            <a:r>
              <a:rPr lang="en-US" sz="3150" b="1" i="0" u="none" strike="noStrike" cap="none" dirty="0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3150" b="1" i="0" u="none" strike="noStrike" cap="none" dirty="0" err="1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vztahů</a:t>
            </a:r>
            <a:r>
              <a:rPr lang="en-US" sz="3150" b="1" i="0" u="none" strike="noStrike" cap="none" dirty="0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 </a:t>
            </a:r>
            <a:r>
              <a:rPr lang="en-US" sz="3150" b="1" i="0" u="none" strike="noStrike" cap="none" dirty="0" err="1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dodavateli</a:t>
            </a:r>
            <a:r>
              <a:rPr lang="en-US" sz="3150" b="1" i="0" u="none" strike="noStrike" cap="none" dirty="0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endParaRPr dirty="0"/>
          </a:p>
        </p:txBody>
      </p:sp>
      <p:sp>
        <p:nvSpPr>
          <p:cNvPr id="501" name="Google Shape;501;p40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80A62227-D3DC-B1A7-AA66-2BE28EE691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03346" y="6243819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4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41"/>
          <p:cNvSpPr txBox="1"/>
          <p:nvPr/>
        </p:nvSpPr>
        <p:spPr>
          <a:xfrm>
            <a:off x="571500" y="2462212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Moderní metoda financování iniciovaná odběratelem (velkou firmou).</a:t>
            </a:r>
            <a:endParaRPr/>
          </a:p>
        </p:txBody>
      </p:sp>
      <p:sp>
        <p:nvSpPr>
          <p:cNvPr id="508" name="Google Shape;508;p41"/>
          <p:cNvSpPr/>
          <p:nvPr/>
        </p:nvSpPr>
        <p:spPr>
          <a:xfrm>
            <a:off x="571500" y="4886325"/>
            <a:ext cx="11049000" cy="557212"/>
          </a:xfrm>
          <a:prstGeom prst="rect">
            <a:avLst/>
          </a:prstGeom>
          <a:solidFill>
            <a:srgbClr val="FFF1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41"/>
          <p:cNvSpPr txBox="1"/>
          <p:nvPr/>
        </p:nvSpPr>
        <p:spPr>
          <a:xfrm>
            <a:off x="714375" y="5029200"/>
            <a:ext cx="1076325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Win-Win: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Dodavatel má peníze hned, my máme dlouhou splatnost.</a:t>
            </a:r>
            <a:endParaRPr/>
          </a:p>
        </p:txBody>
      </p:sp>
      <p:sp>
        <p:nvSpPr>
          <p:cNvPr id="511" name="Google Shape;511;p41"/>
          <p:cNvSpPr txBox="1"/>
          <p:nvPr/>
        </p:nvSpPr>
        <p:spPr>
          <a:xfrm>
            <a:off x="952500" y="3000375"/>
            <a:ext cx="10668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8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1.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Velká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firma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(my)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objedná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u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malého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dodavatele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513" name="Google Shape;513;p41"/>
          <p:cNvSpPr txBox="1"/>
          <p:nvPr/>
        </p:nvSpPr>
        <p:spPr>
          <a:xfrm>
            <a:off x="952500" y="3386137"/>
            <a:ext cx="10668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19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2.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Dodavatel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vystaví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fakturu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se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splatností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90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dní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515" name="Google Shape;515;p41"/>
          <p:cNvSpPr txBox="1"/>
          <p:nvPr/>
        </p:nvSpPr>
        <p:spPr>
          <a:xfrm>
            <a:off x="952500" y="3771900"/>
            <a:ext cx="10668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19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3. 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Banka (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náš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partner)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proplatí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dodavateli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fakturu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ihned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(za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malý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poplatek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).</a:t>
            </a:r>
            <a:endParaRPr dirty="0"/>
          </a:p>
        </p:txBody>
      </p:sp>
      <p:sp>
        <p:nvSpPr>
          <p:cNvPr id="517" name="Google Shape;517;p41"/>
          <p:cNvSpPr txBox="1"/>
          <p:nvPr/>
        </p:nvSpPr>
        <p:spPr>
          <a:xfrm>
            <a:off x="952500" y="4157662"/>
            <a:ext cx="10668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4. 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My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zaplatíme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bance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až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za 90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dní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518" name="Google Shape;518;p41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Reverse Factoring (Supply Chain Finance)</a:t>
            </a:r>
            <a:endParaRPr/>
          </a:p>
        </p:txBody>
      </p:sp>
      <p:sp>
        <p:nvSpPr>
          <p:cNvPr id="519" name="Google Shape;519;p41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E7744CE4-CD6B-46E6-0814-C3DCC1D84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2715" y="618208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1D1D"/>
        </a:solidFill>
        <a:effectLst/>
      </p:bgPr>
    </p:bg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4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42"/>
          <p:cNvSpPr txBox="1"/>
          <p:nvPr/>
        </p:nvSpPr>
        <p:spPr>
          <a:xfrm>
            <a:off x="571500" y="1185862"/>
            <a:ext cx="456057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Riziko: Druhotná platební neschopnost</a:t>
            </a:r>
            <a:endParaRPr/>
          </a:p>
        </p:txBody>
      </p:sp>
      <p:sp>
        <p:nvSpPr>
          <p:cNvPr id="526" name="Google Shape;526;p42"/>
          <p:cNvSpPr txBox="1"/>
          <p:nvPr/>
        </p:nvSpPr>
        <p:spPr>
          <a:xfrm>
            <a:off x="571500" y="2624137"/>
            <a:ext cx="43434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FCA5A5"/>
                </a:solidFill>
                <a:latin typeface="Inter"/>
                <a:ea typeface="Inter"/>
                <a:cs typeface="Inter"/>
                <a:sym typeface="Inter"/>
              </a:rPr>
              <a:t>Dominový efekt v ekonomice.</a:t>
            </a:r>
            <a:endParaRPr/>
          </a:p>
        </p:txBody>
      </p:sp>
      <p:pic>
        <p:nvPicPr>
          <p:cNvPr id="527" name="Google Shape;527;p4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6400" y="0"/>
            <a:ext cx="67056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42"/>
          <p:cNvSpPr txBox="1"/>
          <p:nvPr/>
        </p:nvSpPr>
        <p:spPr>
          <a:xfrm>
            <a:off x="847725" y="3159918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FCA5A5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529" name="Google Shape;529;p42"/>
          <p:cNvSpPr txBox="1"/>
          <p:nvPr/>
        </p:nvSpPr>
        <p:spPr>
          <a:xfrm>
            <a:off x="952500" y="3162300"/>
            <a:ext cx="39624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FCA5A5"/>
                </a:solidFill>
                <a:latin typeface="Inter"/>
                <a:ea typeface="Inter"/>
                <a:cs typeface="Inter"/>
                <a:sym typeface="Inter"/>
              </a:rPr>
              <a:t>Firma je zisková a zdravá.</a:t>
            </a:r>
            <a:endParaRPr/>
          </a:p>
        </p:txBody>
      </p:sp>
      <p:sp>
        <p:nvSpPr>
          <p:cNvPr id="530" name="Google Shape;530;p42"/>
          <p:cNvSpPr txBox="1"/>
          <p:nvPr/>
        </p:nvSpPr>
        <p:spPr>
          <a:xfrm>
            <a:off x="847725" y="3545681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FCA5A5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531" name="Google Shape;531;p42"/>
          <p:cNvSpPr txBox="1"/>
          <p:nvPr/>
        </p:nvSpPr>
        <p:spPr>
          <a:xfrm>
            <a:off x="952500" y="3548062"/>
            <a:ext cx="396240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FCA5A5"/>
                </a:solidFill>
                <a:latin typeface="Inter"/>
                <a:ea typeface="Inter"/>
                <a:cs typeface="Inter"/>
                <a:sym typeface="Inter"/>
              </a:rPr>
              <a:t>Její klíčový odběratel nezaplatí velkou fakturu.</a:t>
            </a:r>
            <a:endParaRPr/>
          </a:p>
        </p:txBody>
      </p:sp>
      <p:sp>
        <p:nvSpPr>
          <p:cNvPr id="532" name="Google Shape;532;p42"/>
          <p:cNvSpPr txBox="1"/>
          <p:nvPr/>
        </p:nvSpPr>
        <p:spPr>
          <a:xfrm>
            <a:off x="847725" y="4202906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FCA5A5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533" name="Google Shape;533;p42"/>
          <p:cNvSpPr txBox="1"/>
          <p:nvPr/>
        </p:nvSpPr>
        <p:spPr>
          <a:xfrm>
            <a:off x="952500" y="4205287"/>
            <a:ext cx="396240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FCA5A5"/>
                </a:solidFill>
                <a:latin typeface="Inter"/>
                <a:ea typeface="Inter"/>
                <a:cs typeface="Inter"/>
                <a:sym typeface="Inter"/>
              </a:rPr>
              <a:t>Firma nemá hotovost na úhradu svých závazků (dodavatelé, DPH, mzdy).</a:t>
            </a:r>
            <a:endParaRPr/>
          </a:p>
        </p:txBody>
      </p:sp>
      <p:sp>
        <p:nvSpPr>
          <p:cNvPr id="534" name="Google Shape;534;p42"/>
          <p:cNvSpPr txBox="1"/>
          <p:nvPr/>
        </p:nvSpPr>
        <p:spPr>
          <a:xfrm>
            <a:off x="847725" y="4860131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FCA5A5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535" name="Google Shape;535;p42"/>
          <p:cNvSpPr txBox="1"/>
          <p:nvPr/>
        </p:nvSpPr>
        <p:spPr>
          <a:xfrm>
            <a:off x="952500" y="4862512"/>
            <a:ext cx="396240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FCA5A5"/>
                </a:solidFill>
                <a:latin typeface="Inter"/>
                <a:ea typeface="Inter"/>
                <a:cs typeface="Inter"/>
                <a:sym typeface="Inter"/>
              </a:rPr>
              <a:t>Firma se dostává do insolvence, ačkoliv ekonomicky funguje.</a:t>
            </a:r>
            <a:endParaRPr/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9571BDEB-BD25-97B5-D18A-0DBD9988F2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2854" y="6858000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" name="Google Shape;540;p4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4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24062"/>
            <a:ext cx="11049000" cy="3829050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43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Pokud exportujeme v EUR a máme náklady v CZK.</a:t>
            </a:r>
            <a:endParaRPr/>
          </a:p>
        </p:txBody>
      </p:sp>
      <p:sp>
        <p:nvSpPr>
          <p:cNvPr id="543" name="Google Shape;543;p43"/>
          <p:cNvSpPr txBox="1"/>
          <p:nvPr/>
        </p:nvSpPr>
        <p:spPr>
          <a:xfrm>
            <a:off x="571500" y="5995987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Řešení: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Forwardové operace (fixace kurzu).</a:t>
            </a:r>
            <a:endParaRPr/>
          </a:p>
        </p:txBody>
      </p:sp>
      <p:sp>
        <p:nvSpPr>
          <p:cNvPr id="544" name="Google Shape;544;p43"/>
          <p:cNvSpPr txBox="1"/>
          <p:nvPr/>
        </p:nvSpPr>
        <p:spPr>
          <a:xfrm>
            <a:off x="819150" y="2271712"/>
            <a:ext cx="1108138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Příklad posílení koruny:</a:t>
            </a:r>
            <a:endParaRPr/>
          </a:p>
        </p:txBody>
      </p:sp>
      <p:sp>
        <p:nvSpPr>
          <p:cNvPr id="545" name="Google Shape;545;p43"/>
          <p:cNvSpPr txBox="1"/>
          <p:nvPr/>
        </p:nvSpPr>
        <p:spPr>
          <a:xfrm>
            <a:off x="819150" y="2843212"/>
            <a:ext cx="105537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1. Vystavíme fakturu na 10 000 EUR (kurz 25 CZK/EUR = očekáváme 250 000 CZK).</a:t>
            </a:r>
            <a:endParaRPr/>
          </a:p>
        </p:txBody>
      </p:sp>
      <p:sp>
        <p:nvSpPr>
          <p:cNvPr id="546" name="Google Shape;546;p43"/>
          <p:cNvSpPr txBox="1"/>
          <p:nvPr/>
        </p:nvSpPr>
        <p:spPr>
          <a:xfrm>
            <a:off x="819150" y="3409950"/>
            <a:ext cx="105537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2. Splatnost je 90 dní.</a:t>
            </a:r>
            <a:endParaRPr/>
          </a:p>
        </p:txBody>
      </p:sp>
      <p:sp>
        <p:nvSpPr>
          <p:cNvPr id="547" name="Google Shape;547;p43"/>
          <p:cNvSpPr txBox="1"/>
          <p:nvPr/>
        </p:nvSpPr>
        <p:spPr>
          <a:xfrm>
            <a:off x="819150" y="3976687"/>
            <a:ext cx="105537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3. Za 90 dní je kurz 24 CZK/EUR.</a:t>
            </a:r>
            <a:endParaRPr/>
          </a:p>
        </p:txBody>
      </p:sp>
      <p:sp>
        <p:nvSpPr>
          <p:cNvPr id="548" name="Google Shape;548;p43"/>
          <p:cNvSpPr txBox="1"/>
          <p:nvPr/>
        </p:nvSpPr>
        <p:spPr>
          <a:xfrm>
            <a:off x="819150" y="4543425"/>
            <a:ext cx="105537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4. Inkasujeme jen 240 000 CZK. </a:t>
            </a: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Ztráta 10 000 CZK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jen změnou kurzu.</a:t>
            </a:r>
            <a:endParaRPr/>
          </a:p>
        </p:txBody>
      </p:sp>
      <p:sp>
        <p:nvSpPr>
          <p:cNvPr id="549" name="Google Shape;549;p43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Měnové riziko u pohledávek</a:t>
            </a:r>
            <a:endParaRPr/>
          </a:p>
        </p:txBody>
      </p:sp>
      <p:sp>
        <p:nvSpPr>
          <p:cNvPr id="550" name="Google Shape;550;p43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B4462CB8-A20F-7E60-9FC4-757533B27A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2715" y="6098738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9050" y="41764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4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5" y="1776412"/>
            <a:ext cx="5286375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44"/>
          <p:cNvSpPr txBox="1"/>
          <p:nvPr/>
        </p:nvSpPr>
        <p:spPr>
          <a:xfrm>
            <a:off x="571500" y="2990850"/>
            <a:ext cx="5550693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Proces:</a:t>
            </a:r>
            <a:endParaRPr/>
          </a:p>
        </p:txBody>
      </p:sp>
      <p:pic>
        <p:nvPicPr>
          <p:cNvPr id="558" name="Google Shape;558;p4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43650" y="1785937"/>
            <a:ext cx="5267325" cy="4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4"/>
          <p:cNvSpPr txBox="1"/>
          <p:nvPr/>
        </p:nvSpPr>
        <p:spPr>
          <a:xfrm>
            <a:off x="809624" y="3470764"/>
            <a:ext cx="123825" cy="21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dirty="0"/>
          </a:p>
        </p:txBody>
      </p:sp>
      <p:sp>
        <p:nvSpPr>
          <p:cNvPr id="560" name="Google Shape;560;p44"/>
          <p:cNvSpPr txBox="1"/>
          <p:nvPr/>
        </p:nvSpPr>
        <p:spPr>
          <a:xfrm>
            <a:off x="952500" y="3381375"/>
            <a:ext cx="49053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8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Předžalobní výzva: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Nutná podmínka pro nárok na náhradu nákladů řízení (min. 7 dní před žalobou).</a:t>
            </a:r>
            <a:endParaRPr/>
          </a:p>
        </p:txBody>
      </p:sp>
      <p:sp>
        <p:nvSpPr>
          <p:cNvPr id="561" name="Google Shape;561;p44"/>
          <p:cNvSpPr txBox="1"/>
          <p:nvPr/>
        </p:nvSpPr>
        <p:spPr>
          <a:xfrm>
            <a:off x="790575" y="4090771"/>
            <a:ext cx="161925" cy="21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dirty="0"/>
          </a:p>
        </p:txBody>
      </p:sp>
      <p:sp>
        <p:nvSpPr>
          <p:cNvPr id="562" name="Google Shape;562;p44"/>
          <p:cNvSpPr txBox="1"/>
          <p:nvPr/>
        </p:nvSpPr>
        <p:spPr>
          <a:xfrm>
            <a:off x="952500" y="4038600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19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Elektronický platební rozkaz: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Rychlý soudní proces.</a:t>
            </a:r>
            <a:endParaRPr/>
          </a:p>
        </p:txBody>
      </p:sp>
      <p:sp>
        <p:nvSpPr>
          <p:cNvPr id="563" name="Google Shape;563;p44"/>
          <p:cNvSpPr txBox="1"/>
          <p:nvPr/>
        </p:nvSpPr>
        <p:spPr>
          <a:xfrm>
            <a:off x="790575" y="4476533"/>
            <a:ext cx="161925" cy="21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dirty="0"/>
          </a:p>
        </p:txBody>
      </p:sp>
      <p:sp>
        <p:nvSpPr>
          <p:cNvPr id="564" name="Google Shape;564;p44"/>
          <p:cNvSpPr txBox="1"/>
          <p:nvPr/>
        </p:nvSpPr>
        <p:spPr>
          <a:xfrm>
            <a:off x="952500" y="4424362"/>
            <a:ext cx="4905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19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Exekuce: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Výkon rozhodnutí.</a:t>
            </a:r>
            <a:endParaRPr/>
          </a:p>
        </p:txBody>
      </p:sp>
      <p:sp>
        <p:nvSpPr>
          <p:cNvPr id="565" name="Google Shape;565;p44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Právní aspekty vymáhání (ČR)</a:t>
            </a:r>
            <a:endParaRPr/>
          </a:p>
        </p:txBody>
      </p:sp>
      <p:sp>
        <p:nvSpPr>
          <p:cNvPr id="566" name="Google Shape;566;p44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C5AB99D4-C59D-0F38-6834-9FF7AF998E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7469" y="6426725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4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4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24062"/>
            <a:ext cx="11049000" cy="4357687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45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Největší bolest nedobytné pohledávky: </a:t>
            </a: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Museli jsme státu odvést DPH, i když nám zákazník nezaplatil.</a:t>
            </a:r>
            <a:endParaRPr/>
          </a:p>
        </p:txBody>
      </p:sp>
      <p:sp>
        <p:nvSpPr>
          <p:cNvPr id="574" name="Google Shape;574;p45"/>
          <p:cNvSpPr txBox="1"/>
          <p:nvPr/>
        </p:nvSpPr>
        <p:spPr>
          <a:xfrm>
            <a:off x="819150" y="2271712"/>
            <a:ext cx="1108138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Oprava základu daně (Nedobytné pohledávky)</a:t>
            </a:r>
            <a:endParaRPr/>
          </a:p>
        </p:txBody>
      </p:sp>
      <p:sp>
        <p:nvSpPr>
          <p:cNvPr id="575" name="Google Shape;575;p45"/>
          <p:cNvSpPr txBox="1"/>
          <p:nvPr/>
        </p:nvSpPr>
        <p:spPr>
          <a:xfrm>
            <a:off x="819150" y="2843212"/>
            <a:ext cx="1055370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Zákon o DPH umožňuje za určitých podmínek (např. zahájené exekuční řízení, insolvence dlužníka) získat odvedené DPH zpět od státu.</a:t>
            </a:r>
            <a:endParaRPr/>
          </a:p>
        </p:txBody>
      </p:sp>
      <p:sp>
        <p:nvSpPr>
          <p:cNvPr id="576" name="Google Shape;576;p45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Daňové dopady (DPH)</a:t>
            </a:r>
            <a:endParaRPr/>
          </a:p>
        </p:txBody>
      </p:sp>
      <p:sp>
        <p:nvSpPr>
          <p:cNvPr id="577" name="Google Shape;577;p45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232DF9F0-4717-599B-381C-7ECEE7ECC6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161" y="6420921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402F90-A023-6EE7-57E2-C8858017F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484187"/>
            <a:ext cx="7772400" cy="1470025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4DDC91D-81B8-9CDB-E5F6-B46438CE3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9309538" cy="3352800"/>
          </a:xfrm>
        </p:spPr>
        <p:txBody>
          <a:bodyPr/>
          <a:lstStyle/>
          <a:p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64490828-1490-FA60-CED4-05B7B8F9F8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225446"/>
              </p:ext>
            </p:extLst>
          </p:nvPr>
        </p:nvGraphicFramePr>
        <p:xfrm>
          <a:off x="965921" y="484187"/>
          <a:ext cx="9770396" cy="5933871"/>
        </p:xfrm>
        <a:graphic>
          <a:graphicData uri="http://schemas.openxmlformats.org/drawingml/2006/table">
            <a:tbl>
              <a:tblPr/>
              <a:tblGrid>
                <a:gridCol w="9770396">
                  <a:extLst>
                    <a:ext uri="{9D8B030D-6E8A-4147-A177-3AD203B41FA5}">
                      <a16:colId xmlns:a16="http://schemas.microsoft.com/office/drawing/2014/main" val="2035634094"/>
                    </a:ext>
                  </a:extLst>
                </a:gridCol>
              </a:tblGrid>
              <a:tr h="5623672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1" i="0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Jak získat zpět odvedené DPH u nedobytné pohledávky (ČR)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400" b="0" i="0" dirty="0">
                          <a:effectLst/>
                          <a:latin typeface="Segoe UI" panose="020B0502040204020203" pitchFamily="34" charset="0"/>
                        </a:rPr>
                        <a:t>Vrácení DPH probíhá formou </a:t>
                      </a:r>
                      <a:r>
                        <a:rPr lang="cs-CZ" sz="1400" b="1" i="0" dirty="0">
                          <a:effectLst/>
                          <a:latin typeface="Segoe UI" panose="020B0502040204020203" pitchFamily="34" charset="0"/>
                        </a:rPr>
                        <a:t>opravy základu daně</a:t>
                      </a:r>
                      <a:r>
                        <a:rPr lang="cs-CZ" sz="1400" b="0" i="0" dirty="0">
                          <a:effectLst/>
                          <a:latin typeface="Segoe UI" panose="020B0502040204020203" pitchFamily="34" charset="0"/>
                        </a:rPr>
                        <a:t> podle zákona o DPH.</a:t>
                      </a:r>
                      <a:br>
                        <a:rPr lang="cs-CZ" sz="1400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cs-CZ" sz="1400" b="0" i="0" dirty="0">
                          <a:effectLst/>
                          <a:latin typeface="Segoe UI" panose="020B0502040204020203" pitchFamily="34" charset="0"/>
                        </a:rPr>
                        <a:t>Cílem je snížit dříve odvedenou DPH za plnění, které už nebude nikdy uhrazeno.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1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400" b="1" i="0" dirty="0">
                          <a:effectLst/>
                          <a:latin typeface="Segoe UI" panose="020B0502040204020203" pitchFamily="34" charset="0"/>
                        </a:rPr>
                        <a:t>Kdy lze požádat o vrácení DPH (nedobytnost)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Dle aktuální právní úpravy v těchto situacích: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A) EXEKUCE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Exekuce běží </a:t>
                      </a: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alespoň 1 rok od vydání prvního exekučního příkazu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  <a:b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12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Nebo byla </a:t>
                      </a: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zastavena pro nemajetnost dlužníka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  <a:b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12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B) INSOLVENCE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Pohledávka byla přihlášena a zjištěna, a insolvenční soud: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prohlásil </a:t>
                      </a: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konkurs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, nebo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schválil </a:t>
                      </a: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oddlužení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, přičemž zpráva ukazuje, že nebude uhrazena, nebo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insolvenční řízení bylo </a:t>
                      </a: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zastaveno pro nedostatek majetku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  <a:b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12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Pozor: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Od roku 2025 už </a:t>
                      </a: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není povinnost přihlásit pohledávku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, aby bylo možné DPH vrátit, pokud jinak prokážeš nedobytnost 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(např. nemajetnost dlužníka).</a:t>
                      </a:r>
                      <a:b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12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C) „Malá pohledávka“ – NOVINKA od 1. 1. 2025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Je možné opravit DPH i bez exekuce/insolvence, pokud: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částka </a:t>
                      </a: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nepřesahuje 10 000 Kč včetně DPH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je </a:t>
                      </a: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6 měsíců po splatnosti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dlužník byl </a:t>
                      </a: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alespoň 2× písemně vyzván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za rok nepřekročíš u jednoho dlužníka </a:t>
                      </a: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20 000 Kč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.</a:t>
                      </a:r>
                    </a:p>
                  </a:txBody>
                  <a:tcPr marL="80135" marR="80135" marT="40068" marB="40068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5053166"/>
                  </a:ext>
                </a:extLst>
              </a:tr>
              <a:tr h="310199">
                <a:tc>
                  <a:txBody>
                    <a:bodyPr/>
                    <a:lstStyle/>
                    <a:p>
                      <a:endParaRPr lang="cs-CZ" sz="1200" dirty="0"/>
                    </a:p>
                  </a:txBody>
                  <a:tcPr marL="80135" marR="80135" marT="40068" marB="40068"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32422680"/>
                  </a:ext>
                </a:extLst>
              </a:tr>
            </a:tbl>
          </a:graphicData>
        </a:graphic>
      </p:graphicFrame>
      <p:pic>
        <p:nvPicPr>
          <p:cNvPr id="5" name="Image 0">
            <a:extLst>
              <a:ext uri="{FF2B5EF4-FFF2-40B4-BE49-F238E27FC236}">
                <a16:creationId xmlns:a16="http://schemas.microsoft.com/office/drawing/2014/main" id="{30811ED5-BAA4-1149-7DA7-4E109B769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1228" y="6458664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6321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B579C7-E99A-4E77-5AD0-E1BAA3EDA0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45E4886-7E1D-B19F-C498-E00C234B2E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9B408241-0F3C-5C25-1E9D-EB4EE6A72D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091175"/>
              </p:ext>
            </p:extLst>
          </p:nvPr>
        </p:nvGraphicFramePr>
        <p:xfrm>
          <a:off x="599090" y="515299"/>
          <a:ext cx="10907110" cy="5790627"/>
        </p:xfrm>
        <a:graphic>
          <a:graphicData uri="http://schemas.openxmlformats.org/drawingml/2006/table">
            <a:tbl>
              <a:tblPr/>
              <a:tblGrid>
                <a:gridCol w="10907110">
                  <a:extLst>
                    <a:ext uri="{9D8B030D-6E8A-4147-A177-3AD203B41FA5}">
                      <a16:colId xmlns:a16="http://schemas.microsoft.com/office/drawing/2014/main" val="3365079214"/>
                    </a:ext>
                  </a:extLst>
                </a:gridCol>
              </a:tblGrid>
              <a:tr h="5618313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4400" b="1" i="0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4400" b="1" i="0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4400" b="1" i="0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4400" b="1" i="0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</a:rPr>
                        <a:t>                              Lhůty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8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8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1" i="0" dirty="0">
                          <a:effectLst/>
                          <a:latin typeface="Segoe UI" panose="020B0502040204020203" pitchFamily="34" charset="0"/>
                        </a:rPr>
                        <a:t>Základní lhůta: 3 roky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Opravu lze provést </a:t>
                      </a:r>
                      <a:r>
                        <a:rPr lang="cs-CZ" sz="2400" b="1" i="0" dirty="0">
                          <a:effectLst/>
                          <a:latin typeface="Segoe UI" panose="020B0502040204020203" pitchFamily="34" charset="0"/>
                        </a:rPr>
                        <a:t>maximálně do 3 let</a:t>
                      </a: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od konce zdaňovacího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období, kdy proběhlo původní plnění.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400" b="1" i="0" dirty="0">
                          <a:effectLst/>
                          <a:latin typeface="Segoe UI" panose="020B0502040204020203" pitchFamily="34" charset="0"/>
                        </a:rPr>
                        <a:t>Lhůta se zastavuje, pokud běží: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4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exekuce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insolvenční řízení,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řízení o pozůstalosti,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24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2400" b="0" i="0" dirty="0">
                          <a:effectLst/>
                          <a:latin typeface="Segoe UI" panose="020B0502040204020203" pitchFamily="34" charset="0"/>
                        </a:rPr>
                        <a:t> soudní či správní řízení související s dluhem.</a:t>
                      </a:r>
                      <a:br>
                        <a:rPr lang="cs-CZ" sz="8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8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sz="8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80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50393" marR="50393" marT="25197" marB="25197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863875"/>
                  </a:ext>
                </a:extLst>
              </a:tr>
              <a:tr h="164712">
                <a:tc>
                  <a:txBody>
                    <a:bodyPr/>
                    <a:lstStyle/>
                    <a:p>
                      <a:endParaRPr lang="cs-CZ" sz="800" dirty="0"/>
                    </a:p>
                  </a:txBody>
                  <a:tcPr marL="50393" marR="50393" marT="25197" marB="25197"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90161349"/>
                  </a:ext>
                </a:extLst>
              </a:tr>
            </a:tbl>
          </a:graphicData>
        </a:graphic>
      </p:graphicFrame>
      <p:pic>
        <p:nvPicPr>
          <p:cNvPr id="5" name="Image 0">
            <a:extLst>
              <a:ext uri="{FF2B5EF4-FFF2-40B4-BE49-F238E27FC236}">
                <a16:creationId xmlns:a16="http://schemas.microsoft.com/office/drawing/2014/main" id="{C306FCD3-B653-9E14-429F-864E2CD4E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087" y="6327583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183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>
            <a:extLst>
              <a:ext uri="{FF2B5EF4-FFF2-40B4-BE49-F238E27FC236}">
                <a16:creationId xmlns:a16="http://schemas.microsoft.com/office/drawing/2014/main" id="{F040458D-BCF5-1207-AA71-1A24E15177B4}"/>
              </a:ext>
            </a:extLst>
          </p:cNvPr>
          <p:cNvSpPr txBox="1"/>
          <p:nvPr/>
        </p:nvSpPr>
        <p:spPr>
          <a:xfrm>
            <a:off x="733095" y="225415"/>
            <a:ext cx="10917622" cy="6824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 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Jak postupovat krok za krokem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s-CZ" sz="1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KROK 1 – Vyhodnotit nedobytnost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s-CZ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cs-CZ" sz="2000" dirty="0">
                <a:latin typeface="Segoe UI" panose="020B0502040204020203" pitchFamily="34" charset="0"/>
                <a:ea typeface="+mn-ea"/>
              </a:rPr>
              <a:t>Je prokázáno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 např. exekucí, insolvenčním řízením nebo splněním podmínek pro „malé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cs-CZ" sz="2000" dirty="0">
              <a:latin typeface="Segoe UI" panose="020B0502040204020203" pitchFamily="34" charset="0"/>
              <a:ea typeface="+mn-ea"/>
            </a:endParaRP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pohledávky“.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KROK 2 – Vystavit opravný daňový doklad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s-CZ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Musí obsahovat původní fakturu, výši neuhrazené částky, částku DPH, důvod opravy.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b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</a:b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KROK 3 – Doručit jej dlužníkovi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Pokud je v insolvenci → doručuje se </a:t>
            </a: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insolvenčnímu správci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.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b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</a:b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U malých pohledávek se posílá běžně dlužníkovi.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s-CZ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KROK 4 – Provést opravu v přiznání k DPH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s-CZ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Snížit </a:t>
            </a: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daň na výstupu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 o příslušnou částku.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b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</a:br>
            <a:r>
              <a:rPr kumimoji="0" lang="cs-CZ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KROK 5 – Archivace a průkaznost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cs-CZ" sz="2000" dirty="0">
                <a:latin typeface="Segoe UI" panose="020B0502040204020203" pitchFamily="34" charset="0"/>
                <a:ea typeface="+mn-ea"/>
              </a:rPr>
              <a:t>K možné potřebě d</a:t>
            </a:r>
            <a:r>
              <a:rPr kumimoji="0" lang="cs-CZ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oložení</a:t>
            </a:r>
            <a: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 veškerých kroků (výzvy, exekuce, insolvence apod.).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br>
              <a:rPr kumimoji="0" lang="cs-CZ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</a:br>
            <a:r>
              <a:rPr kumimoji="0" lang="cs-CZ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Doplnění: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cs-CZ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Dlužník má nově povinnost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opravit svůj odpočet DPH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, pokud nezaplatil déle než 6 měsíců po splatnosti – i když </a:t>
            </a:r>
            <a:r>
              <a:rPr lang="cs-CZ" sz="1200" dirty="0">
                <a:latin typeface="Segoe UI" panose="020B0502040204020203" pitchFamily="34" charset="0"/>
                <a:ea typeface="+mn-ea"/>
              </a:rPr>
              <a:t>druhá strana opravu ještě neprovádí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.</a:t>
            </a:r>
            <a:b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</a:br>
            <a:endParaRPr kumimoji="0" lang="cs-CZ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Věřitel může provést opravu DPH i </a:t>
            </a:r>
            <a:r>
              <a:rPr kumimoji="0" lang="cs-CZ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poté, co přestal být plátcem DPH</a:t>
            </a:r>
            <a:r>
              <a:rPr kumimoji="0" lang="cs-CZ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  <a:t>, pokud neuplynula 3letá lhůta.</a:t>
            </a:r>
          </a:p>
          <a:p>
            <a:pPr marL="0" marR="0" lvl="0" indent="0" algn="l" defTabSz="914400" rtl="0" eaLnBrk="1" fontAlgn="t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br>
              <a:rPr kumimoji="0" lang="cs-CZ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Arial"/>
                <a:sym typeface="Arial"/>
              </a:rPr>
            </a:br>
            <a:endParaRPr kumimoji="0" lang="cs-CZ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Arial"/>
              <a:sym typeface="Arial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D1B6C550-FA9B-03CB-9101-6356FEF31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2223" y="6432917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88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4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4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205162"/>
            <a:ext cx="5286375" cy="1995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4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3340893"/>
            <a:ext cx="5286375" cy="1724025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6"/>
          <p:cNvSpPr txBox="1"/>
          <p:nvPr/>
        </p:nvSpPr>
        <p:spPr>
          <a:xfrm>
            <a:off x="571500" y="1638300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Princip opatrnosti v účetnictví.</a:t>
            </a:r>
            <a:endParaRPr/>
          </a:p>
        </p:txBody>
      </p:sp>
      <p:sp>
        <p:nvSpPr>
          <p:cNvPr id="586" name="Google Shape;586;p46"/>
          <p:cNvSpPr txBox="1"/>
          <p:nvPr/>
        </p:nvSpPr>
        <p:spPr>
          <a:xfrm>
            <a:off x="819150" y="3452812"/>
            <a:ext cx="5030628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Opravná položka (OP)</a:t>
            </a:r>
            <a:endParaRPr/>
          </a:p>
        </p:txBody>
      </p:sp>
      <p:sp>
        <p:nvSpPr>
          <p:cNvPr id="587" name="Google Shape;587;p46"/>
          <p:cNvSpPr txBox="1"/>
          <p:nvPr/>
        </p:nvSpPr>
        <p:spPr>
          <a:xfrm>
            <a:off x="819150" y="4024312"/>
            <a:ext cx="4791075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Tvoří se, když je úhrada nejistá. Je to náklad, který snižuje hospodářský výsledek, ale pohledávka v knihách zůstává.</a:t>
            </a:r>
            <a:endParaRPr/>
          </a:p>
        </p:txBody>
      </p:sp>
      <p:sp>
        <p:nvSpPr>
          <p:cNvPr id="588" name="Google Shape;588;p46"/>
          <p:cNvSpPr txBox="1"/>
          <p:nvPr/>
        </p:nvSpPr>
        <p:spPr>
          <a:xfrm>
            <a:off x="6581775" y="3588543"/>
            <a:ext cx="5030628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Odpis pohledávky</a:t>
            </a:r>
            <a:endParaRPr/>
          </a:p>
        </p:txBody>
      </p:sp>
      <p:sp>
        <p:nvSpPr>
          <p:cNvPr id="589" name="Google Shape;589;p46"/>
          <p:cNvSpPr txBox="1"/>
          <p:nvPr/>
        </p:nvSpPr>
        <p:spPr>
          <a:xfrm>
            <a:off x="6581775" y="4160043"/>
            <a:ext cx="4791075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Trvalé vyřazení pohledávky z účetnictví (např. po ukončení insolvence). Definitivní ztráta.</a:t>
            </a:r>
            <a:endParaRPr/>
          </a:p>
        </p:txBody>
      </p:sp>
      <p:sp>
        <p:nvSpPr>
          <p:cNvPr id="590" name="Google Shape;590;p46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Účetní pohled: Opravné položky</a:t>
            </a:r>
            <a:endParaRPr/>
          </a:p>
        </p:txBody>
      </p:sp>
      <p:sp>
        <p:nvSpPr>
          <p:cNvPr id="591" name="Google Shape;591;p46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E02BA438-5EFF-6303-69F2-AD7360AB16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4471" y="6320909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Google Shape;596;p4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4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457325"/>
            <a:ext cx="5405437" cy="4924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4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5062" y="1457325"/>
            <a:ext cx="5405437" cy="49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47"/>
          <p:cNvSpPr txBox="1"/>
          <p:nvPr/>
        </p:nvSpPr>
        <p:spPr>
          <a:xfrm>
            <a:off x="819150" y="2219325"/>
            <a:ext cx="5155644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AI Scoring</a:t>
            </a:r>
            <a:endParaRPr/>
          </a:p>
        </p:txBody>
      </p:sp>
      <p:sp>
        <p:nvSpPr>
          <p:cNvPr id="600" name="Google Shape;600;p47"/>
          <p:cNvSpPr txBox="1"/>
          <p:nvPr/>
        </p:nvSpPr>
        <p:spPr>
          <a:xfrm>
            <a:off x="819150" y="2790825"/>
            <a:ext cx="4910137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Umělá inteligence analyzuje tisíce datových bodů (včetně sociálních sítí) pro predikci platební morálky v reálném čase.</a:t>
            </a:r>
            <a:endParaRPr/>
          </a:p>
        </p:txBody>
      </p:sp>
      <p:sp>
        <p:nvSpPr>
          <p:cNvPr id="601" name="Google Shape;601;p47"/>
          <p:cNvSpPr txBox="1"/>
          <p:nvPr/>
        </p:nvSpPr>
        <p:spPr>
          <a:xfrm>
            <a:off x="6462712" y="2219325"/>
            <a:ext cx="5155644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Automatizace (EDI)</a:t>
            </a:r>
            <a:endParaRPr/>
          </a:p>
        </p:txBody>
      </p:sp>
      <p:sp>
        <p:nvSpPr>
          <p:cNvPr id="602" name="Google Shape;602;p47"/>
          <p:cNvSpPr txBox="1"/>
          <p:nvPr/>
        </p:nvSpPr>
        <p:spPr>
          <a:xfrm>
            <a:off x="6462712" y="2790825"/>
            <a:ext cx="4910137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Elektronická výměna dat. Faktura se automaticky načte do systému odběratele a spáruje s objednávkou → méně chyb, rychlejší platba.</a:t>
            </a:r>
            <a:endParaRPr/>
          </a:p>
        </p:txBody>
      </p:sp>
      <p:pic>
        <p:nvPicPr>
          <p:cNvPr id="603" name="Google Shape;603;p4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9150" y="1733550"/>
            <a:ext cx="3810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4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62712" y="1733550"/>
            <a:ext cx="228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47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Moderní trendy: Fintech &amp; AI</a:t>
            </a:r>
            <a:endParaRPr/>
          </a:p>
        </p:txBody>
      </p:sp>
      <p:sp>
        <p:nvSpPr>
          <p:cNvPr id="606" name="Google Shape;606;p47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0205375B-20BE-2F59-F46D-F792559C23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4845" y="636305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9CF872-C8F5-8999-E3B4-B63338F442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45020" y="427750"/>
            <a:ext cx="7772400" cy="1054210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</a:rPr>
              <a:t>Elektronická výměna dat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A2593B0-2C89-7BBD-941B-52D2A47801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86F05FB0-1FEA-21D4-9BA1-B45837AA59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413180"/>
              </p:ext>
            </p:extLst>
          </p:nvPr>
        </p:nvGraphicFramePr>
        <p:xfrm>
          <a:off x="977464" y="1470804"/>
          <a:ext cx="9632730" cy="4959446"/>
        </p:xfrm>
        <a:graphic>
          <a:graphicData uri="http://schemas.openxmlformats.org/drawingml/2006/table">
            <a:tbl>
              <a:tblPr/>
              <a:tblGrid>
                <a:gridCol w="9632730">
                  <a:extLst>
                    <a:ext uri="{9D8B030D-6E8A-4147-A177-3AD203B41FA5}">
                      <a16:colId xmlns:a16="http://schemas.microsoft.com/office/drawing/2014/main" val="4189655044"/>
                    </a:ext>
                  </a:extLst>
                </a:gridCol>
              </a:tblGrid>
              <a:tr h="4059677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Co je EDI a jak zapadá do automatizace účetnictví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EDI („</a:t>
                      </a:r>
                      <a:r>
                        <a:rPr lang="cs-CZ" b="0" i="0" dirty="0" err="1">
                          <a:effectLst/>
                          <a:latin typeface="Segoe UI" panose="020B0502040204020203" pitchFamily="34" charset="0"/>
                        </a:rPr>
                        <a:t>electronic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data </a:t>
                      </a:r>
                      <a:r>
                        <a:rPr lang="cs-CZ" b="0" i="0" dirty="0" err="1">
                          <a:effectLst/>
                          <a:latin typeface="Segoe UI" panose="020B0502040204020203" pitchFamily="34" charset="0"/>
                        </a:rPr>
                        <a:t>interchange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“) umožňuje podnikům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automaticky si předávat účetní a logistická data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ve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standardizovaném formátu, bez ruční práce.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Typickými daty jsou: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přijaté faktury (INVOIC),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objednávky (ORDERS),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dodací listy (DESADV),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potvrzení o přijetí (APERAK),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reklamace či dobropisy.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EDI eliminuje ruční přepisování dat – základní prvek digitalizace, který české firmy masově zavádějí od roku 2024–2026.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Digitalizace účetnictví podle současných zdrojů stojí právě na 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automatickém přenosu, zpracování a archivaci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účetních dokladů</a:t>
                      </a: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– což je přesně to, co EDI technicky řeší.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7178660"/>
                  </a:ext>
                </a:extLst>
              </a:tr>
              <a:tr h="480791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77374543"/>
                  </a:ext>
                </a:extLst>
              </a:tr>
            </a:tbl>
          </a:graphicData>
        </a:graphic>
      </p:graphicFrame>
      <p:pic>
        <p:nvPicPr>
          <p:cNvPr id="5" name="Image 0">
            <a:extLst>
              <a:ext uri="{FF2B5EF4-FFF2-40B4-BE49-F238E27FC236}">
                <a16:creationId xmlns:a16="http://schemas.microsoft.com/office/drawing/2014/main" id="{BCA626FA-A60B-196A-3B71-CCA4E1156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9814" y="6494815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165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F18250-6AAA-3C71-3084-8108E7049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301625"/>
            <a:ext cx="8671034" cy="917575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C00000"/>
                </a:solidFill>
              </a:rPr>
              <a:t>Jak funguje automatizace účetnictví?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ED5C390-FF93-B0E9-2B8C-49CF7F79FC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3DD9B17E-C29A-3C19-D06F-3791855C52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201510"/>
              </p:ext>
            </p:extLst>
          </p:nvPr>
        </p:nvGraphicFramePr>
        <p:xfrm>
          <a:off x="1371600" y="1393965"/>
          <a:ext cx="9743090" cy="4967421"/>
        </p:xfrm>
        <a:graphic>
          <a:graphicData uri="http://schemas.openxmlformats.org/drawingml/2006/table">
            <a:tbl>
              <a:tblPr/>
              <a:tblGrid>
                <a:gridCol w="9743090">
                  <a:extLst>
                    <a:ext uri="{9D8B030D-6E8A-4147-A177-3AD203B41FA5}">
                      <a16:colId xmlns:a16="http://schemas.microsoft.com/office/drawing/2014/main" val="3027246086"/>
                    </a:ext>
                  </a:extLst>
                </a:gridCol>
              </a:tblGrid>
              <a:tr h="4660789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300" b="1" i="0" dirty="0">
                          <a:effectLst/>
                          <a:latin typeface="Segoe UI" panose="020B0502040204020203" pitchFamily="34" charset="0"/>
                        </a:rPr>
                        <a:t>Automatický příjem účetních dokladů (faktur)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Digitální účetnictví funguje tak, že doklady jsou importovány automaticky do účetního systému bez ručního přepisu.</a:t>
                      </a:r>
                      <a:b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Moderní systémy umožňují: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 automatické načtení faktury,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 automatické vytvoření účetního záznamu,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 kontrolu údajů (DIČ, datum, částka, sazby DPH),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 propojení s objednávkou nebo dodacím listem.</a:t>
                      </a:r>
                      <a:b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  EDI dokáže dodat tyto strukturované údaje přímo, bez nutnosti OCR.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13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300" b="1" i="0" dirty="0">
                          <a:effectLst/>
                          <a:latin typeface="Segoe UI" panose="020B0502040204020203" pitchFamily="34" charset="0"/>
                        </a:rPr>
                        <a:t>Automatické párování dokladů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České firmy v roce 2025 masově přecházejí na automatické párování plateb a dokladů díky digitalizovanému účetnictví.</a:t>
                      </a:r>
                      <a:b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Uvádí se, že systémy automatizují: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 párování plateb,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 kontrolu variabilních symbolů,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 upozornění na neuhrazené faktury.</a:t>
                      </a:r>
                      <a:b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sz="13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EDI přidává navíc: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 párování </a:t>
                      </a:r>
                      <a:r>
                        <a:rPr lang="cs-CZ" sz="1300" b="1" i="0" dirty="0">
                          <a:effectLst/>
                          <a:latin typeface="Segoe UI" panose="020B0502040204020203" pitchFamily="34" charset="0"/>
                        </a:rPr>
                        <a:t>objednávka → dodací list → faktura</a:t>
                      </a: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300" b="0" i="0" dirty="0">
                          <a:effectLst/>
                          <a:latin typeface="Segoe UI" panose="020B0502040204020203" pitchFamily="34" charset="0"/>
                        </a:rPr>
                        <a:t> upozornění na nesoulad (APERAK).</a:t>
                      </a:r>
                    </a:p>
                  </a:txBody>
                  <a:tcPr marL="83204" marR="83204" marT="41602" marB="41602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213100"/>
                  </a:ext>
                </a:extLst>
              </a:tr>
              <a:tr h="306632">
                <a:tc>
                  <a:txBody>
                    <a:bodyPr/>
                    <a:lstStyle/>
                    <a:p>
                      <a:endParaRPr lang="cs-CZ" sz="1300" dirty="0"/>
                    </a:p>
                  </a:txBody>
                  <a:tcPr marL="83204" marR="83204" marT="41602" marB="41602"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12157300"/>
                  </a:ext>
                </a:extLst>
              </a:tr>
            </a:tbl>
          </a:graphicData>
        </a:graphic>
      </p:graphicFrame>
      <p:pic>
        <p:nvPicPr>
          <p:cNvPr id="5" name="Image 0">
            <a:extLst>
              <a:ext uri="{FF2B5EF4-FFF2-40B4-BE49-F238E27FC236}">
                <a16:creationId xmlns:a16="http://schemas.microsoft.com/office/drawing/2014/main" id="{47378F58-5C3A-B859-A2CE-0F8C0F753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6698" y="6392668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408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42708A5F-0016-91BA-0875-0D6FD8ECE6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DF297307-2F6B-DE62-AF7D-5B790D8848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019217"/>
              </p:ext>
            </p:extLst>
          </p:nvPr>
        </p:nvGraphicFramePr>
        <p:xfrm>
          <a:off x="1150883" y="945932"/>
          <a:ext cx="9829799" cy="5344509"/>
        </p:xfrm>
        <a:graphic>
          <a:graphicData uri="http://schemas.openxmlformats.org/drawingml/2006/table">
            <a:tbl>
              <a:tblPr/>
              <a:tblGrid>
                <a:gridCol w="9829799">
                  <a:extLst>
                    <a:ext uri="{9D8B030D-6E8A-4147-A177-3AD203B41FA5}">
                      <a16:colId xmlns:a16="http://schemas.microsoft.com/office/drawing/2014/main" val="3713573516"/>
                    </a:ext>
                  </a:extLst>
                </a:gridCol>
              </a:tblGrid>
              <a:tr h="4958476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Automatizace </a:t>
                      </a:r>
                      <a:r>
                        <a:rPr lang="cs-CZ" b="1" i="0" dirty="0" err="1">
                          <a:effectLst/>
                          <a:latin typeface="Segoe UI" panose="020B0502040204020203" pitchFamily="34" charset="0"/>
                        </a:rPr>
                        <a:t>workflow</a:t>
                      </a: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 a schvalování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Digitalizované účetní systémy v ČR využívají automatické schvalovací procesy: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elektronické oběhy dokladů,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auditní stopu,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řízení přístupů,</a:t>
                      </a:r>
                      <a:b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což je klíčové pro větší organizace.</a:t>
                      </a:r>
                      <a:b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EDI procesy působí jako „zdroj pravdy“ – schvaluje se pouze to, co odpovídá datům z partnera.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Digitální archivace a auditní stopa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Digitalizace účetnictví vyžaduje: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elektronickou archivaci dokladů,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dodržení věrohodnosti původu,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neporušitelnost obsahu,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formát PDF/A nebo strukturovaná data.</a:t>
                      </a:r>
                      <a:b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</a:b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EDI umožňuje uchovávat: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originální elektronická data,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jednoznačně ověřitelný obsah.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506211"/>
                  </a:ext>
                </a:extLst>
              </a:tr>
              <a:tr h="386033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05701773"/>
                  </a:ext>
                </a:extLst>
              </a:tr>
            </a:tbl>
          </a:graphicData>
        </a:graphic>
      </p:graphicFrame>
      <p:pic>
        <p:nvPicPr>
          <p:cNvPr id="2" name="Image 0">
            <a:extLst>
              <a:ext uri="{FF2B5EF4-FFF2-40B4-BE49-F238E27FC236}">
                <a16:creationId xmlns:a16="http://schemas.microsoft.com/office/drawing/2014/main" id="{EA6EB95E-1A44-101D-8C04-5E6AFD66E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0445" y="6422569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342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376935-5836-698D-3DA9-6415BABF2E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2903" y="364687"/>
            <a:ext cx="7772400" cy="1470025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rgbClr val="C00000"/>
                </a:solidFill>
              </a:rPr>
              <a:t>Kde se EDI používá?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C14CDDA-6C24-D4E7-00E1-569004428C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EB111BAE-45D2-74B7-B706-BD7309FD5B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5185606"/>
              </p:ext>
            </p:extLst>
          </p:nvPr>
        </p:nvGraphicFramePr>
        <p:xfrm>
          <a:off x="1316421" y="1765738"/>
          <a:ext cx="9380481" cy="4461641"/>
        </p:xfrm>
        <a:graphic>
          <a:graphicData uri="http://schemas.openxmlformats.org/drawingml/2006/table">
            <a:tbl>
              <a:tblPr/>
              <a:tblGrid>
                <a:gridCol w="9380481">
                  <a:extLst>
                    <a:ext uri="{9D8B030D-6E8A-4147-A177-3AD203B41FA5}">
                      <a16:colId xmlns:a16="http://schemas.microsoft.com/office/drawing/2014/main" val="48522254"/>
                    </a:ext>
                  </a:extLst>
                </a:gridCol>
              </a:tblGrid>
              <a:tr h="4018524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Typické scénáře v účetnictví: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Maloobchod (retail)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Automatizované zpracování: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objednávek,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dodacích listů,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faktur,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dobropisů.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Výroba / </a:t>
                      </a:r>
                      <a:r>
                        <a:rPr lang="cs-CZ" b="1" i="0" dirty="0" err="1">
                          <a:effectLst/>
                          <a:latin typeface="Segoe UI" panose="020B0502040204020203" pitchFamily="34" charset="0"/>
                        </a:rPr>
                        <a:t>automotive</a:t>
                      </a: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plně automatizované objednávkové cykly,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přesně řízené dodávky,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přímá návaznost na účetní a skladové doklady.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b="1" i="0" dirty="0">
                          <a:effectLst/>
                          <a:latin typeface="Segoe UI" panose="020B0502040204020203" pitchFamily="34" charset="0"/>
                        </a:rPr>
                        <a:t>Logistika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elektronická potvrzení o dodání,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b="0" i="0" dirty="0">
                          <a:effectLst/>
                          <a:latin typeface="Segoe UI" panose="020B0502040204020203" pitchFamily="34" charset="0"/>
                        </a:rPr>
                        <a:t> bezchybná fakturace.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991136"/>
                  </a:ext>
                </a:extLst>
              </a:tr>
              <a:tr h="443117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693035737"/>
                  </a:ext>
                </a:extLst>
              </a:tr>
            </a:tbl>
          </a:graphicData>
        </a:graphic>
      </p:graphicFrame>
      <p:pic>
        <p:nvPicPr>
          <p:cNvPr id="5" name="Image 0">
            <a:extLst>
              <a:ext uri="{FF2B5EF4-FFF2-40B4-BE49-F238E27FC236}">
                <a16:creationId xmlns:a16="http://schemas.microsoft.com/office/drawing/2014/main" id="{8F7712DD-8BBE-E5B4-83F8-D66F3D701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313" y="6293645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267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783E0F-53CB-DFA7-BA76-C4EE0474AD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4793" y="396218"/>
            <a:ext cx="7772400" cy="1470025"/>
          </a:xfrm>
        </p:spPr>
        <p:txBody>
          <a:bodyPr>
            <a:normAutofit/>
          </a:bodyPr>
          <a:lstStyle/>
          <a:p>
            <a:r>
              <a:rPr lang="cs-CZ" sz="4000" dirty="0">
                <a:solidFill>
                  <a:srgbClr val="C00000"/>
                </a:solidFill>
              </a:rPr>
              <a:t>Výhody automatizace účetnictví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766ABC2-FADE-6993-A1CB-F99DA949BD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6AB7AEB5-316A-34DF-D357-41D1A74FDD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688205"/>
              </p:ext>
            </p:extLst>
          </p:nvPr>
        </p:nvGraphicFramePr>
        <p:xfrm>
          <a:off x="1371600" y="1866244"/>
          <a:ext cx="9632730" cy="4428678"/>
        </p:xfrm>
        <a:graphic>
          <a:graphicData uri="http://schemas.openxmlformats.org/drawingml/2006/table">
            <a:tbl>
              <a:tblPr/>
              <a:tblGrid>
                <a:gridCol w="9632730">
                  <a:extLst>
                    <a:ext uri="{9D8B030D-6E8A-4147-A177-3AD203B41FA5}">
                      <a16:colId xmlns:a16="http://schemas.microsoft.com/office/drawing/2014/main" val="3903948488"/>
                    </a:ext>
                  </a:extLst>
                </a:gridCol>
              </a:tblGrid>
              <a:tr h="3959725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1" i="0" dirty="0">
                          <a:effectLst/>
                          <a:latin typeface="Segoe UI" panose="020B0502040204020203" pitchFamily="34" charset="0"/>
                        </a:rPr>
                        <a:t>Eliminace ruční práce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(velký trend českých firem v roce 2025)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1" i="0" dirty="0">
                          <a:effectLst/>
                          <a:latin typeface="Segoe UI" panose="020B0502040204020203" pitchFamily="34" charset="0"/>
                        </a:rPr>
                        <a:t>Výrazné snížení chybovosti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Díky strukturovaným datům bez OCR.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1" i="0" dirty="0">
                          <a:effectLst/>
                          <a:latin typeface="Segoe UI" panose="020B0502040204020203" pitchFamily="34" charset="0"/>
                        </a:rPr>
                        <a:t>Rychlejší uzávěrky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Digitalizace umožňuje průběžné reporty – EDI tomu poskytuje data v reálném čase.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1" i="0" dirty="0">
                          <a:effectLst/>
                          <a:latin typeface="Segoe UI" panose="020B0502040204020203" pitchFamily="34" charset="0"/>
                        </a:rPr>
                        <a:t>Nižší náklady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Úspora času a zrychlení toku dokladů.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b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cs-CZ" sz="2000" b="1" i="0" dirty="0">
                          <a:effectLst/>
                          <a:latin typeface="Segoe UI" panose="020B0502040204020203" pitchFamily="34" charset="0"/>
                        </a:rPr>
                        <a:t>Lepší auditní stopa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cs-CZ" sz="20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2000" b="0" i="0" dirty="0">
                          <a:effectLst/>
                          <a:latin typeface="Segoe UI" panose="020B0502040204020203" pitchFamily="34" charset="0"/>
                        </a:rPr>
                        <a:t>Digitalizace vyžaduje dohledatelné elektronické záznamy – EDI to splňuje.</a:t>
                      </a:r>
                    </a:p>
                  </a:txBody>
                  <a:tcPr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510951"/>
                  </a:ext>
                </a:extLst>
              </a:tr>
              <a:tr h="468953"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74457836"/>
                  </a:ext>
                </a:extLst>
              </a:tr>
            </a:tbl>
          </a:graphicData>
        </a:graphic>
      </p:graphicFrame>
      <p:pic>
        <p:nvPicPr>
          <p:cNvPr id="5" name="Image 0">
            <a:extLst>
              <a:ext uri="{FF2B5EF4-FFF2-40B4-BE49-F238E27FC236}">
                <a16:creationId xmlns:a16="http://schemas.microsoft.com/office/drawing/2014/main" id="{E8F82FD0-6ED5-36EA-6FF7-26C0C6D1B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193" y="6365530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837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01BE3B-DB6A-62A2-9112-74E75BC54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9386" y="214916"/>
            <a:ext cx="7772400" cy="754664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rgbClr val="C00000"/>
                </a:solidFill>
              </a:rPr>
              <a:t>Jak zavést EDI v účetnictví?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7DF9E26-5C4B-D748-1560-CD6A8DD5E5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27CDDC52-EAE3-1407-CE2C-8E1DAAAFD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927061"/>
              </p:ext>
            </p:extLst>
          </p:nvPr>
        </p:nvGraphicFramePr>
        <p:xfrm>
          <a:off x="903889" y="898841"/>
          <a:ext cx="9916511" cy="5960092"/>
        </p:xfrm>
        <a:graphic>
          <a:graphicData uri="http://schemas.openxmlformats.org/drawingml/2006/table">
            <a:tbl>
              <a:tblPr/>
              <a:tblGrid>
                <a:gridCol w="9916511">
                  <a:extLst>
                    <a:ext uri="{9D8B030D-6E8A-4147-A177-3AD203B41FA5}">
                      <a16:colId xmlns:a16="http://schemas.microsoft.com/office/drawing/2014/main" val="247922292"/>
                    </a:ext>
                  </a:extLst>
                </a:gridCol>
              </a:tblGrid>
              <a:tr h="5295264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1. Analýza současných procesů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(odpovídá doporučení pro digitalizaci účetnictví obecně)</a:t>
                      </a:r>
                      <a:b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Je potřeba zmapovat: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zdroje dat (faktury, sklad, banky), ruční kroky, opakující se chyby, datovou strukturu dodavatelů a odběratelů.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endParaRPr lang="cs-CZ" sz="12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2. Výběr vhodné EDI platformy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V ČR se typicky používají: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</a:t>
                      </a:r>
                      <a:r>
                        <a:rPr lang="cs-CZ" sz="1200" b="0" i="0" dirty="0" err="1">
                          <a:effectLst/>
                          <a:latin typeface="Segoe UI" panose="020B0502040204020203" pitchFamily="34" charset="0"/>
                        </a:rPr>
                        <a:t>ORiON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EDI (</a:t>
                      </a:r>
                      <a:r>
                        <a:rPr lang="cs-CZ" sz="1200" b="0" i="0" dirty="0" err="1">
                          <a:effectLst/>
                          <a:latin typeface="Segoe UI" panose="020B0502040204020203" pitchFamily="34" charset="0"/>
                        </a:rPr>
                        <a:t>GRiT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),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EDITEL,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Tesco EDI,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GS1 EDI standardy.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Kritéria: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kompatibilita s účetním softwarem (Pohoda, Money, Helios, SAP, </a:t>
                      </a:r>
                      <a:r>
                        <a:rPr lang="cs-CZ" sz="1200" b="0" i="0" dirty="0" err="1">
                          <a:effectLst/>
                          <a:latin typeface="Segoe UI" panose="020B0502040204020203" pitchFamily="34" charset="0"/>
                        </a:rPr>
                        <a:t>Abra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),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podpora formátů (EDIFACT, XML),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API pro přímé napojení.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12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3. Propojení EDI s účetním softwarem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Moderní účetní systémy už mají API nebo přímé integrace, které zajišťují: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import dokladů, jejich automatické zaúčtování, párování s bankou.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None/>
                      </a:pPr>
                      <a:b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4. Nastavení automatizace schvalování a </a:t>
                      </a:r>
                      <a:r>
                        <a:rPr lang="cs-CZ" sz="1200" b="1" i="0" dirty="0" err="1">
                          <a:effectLst/>
                          <a:latin typeface="Segoe UI" panose="020B0502040204020203" pitchFamily="34" charset="0"/>
                        </a:rPr>
                        <a:t>workflow</a:t>
                      </a:r>
                      <a:endParaRPr lang="cs-CZ" sz="1200" b="1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Vyžaduje: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definovat role,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nastavit oběh faktur,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kontrolní mechanismy.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endParaRPr lang="cs-CZ" sz="1200" b="0" i="0" dirty="0">
                        <a:effectLst/>
                        <a:latin typeface="Segoe UI" panose="020B0502040204020203" pitchFamily="34" charset="0"/>
                      </a:endParaRP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5. </a:t>
                      </a:r>
                      <a:r>
                        <a:rPr lang="cs-CZ" sz="1200" b="1" i="0" dirty="0" err="1">
                          <a:effectLst/>
                          <a:latin typeface="Segoe UI" panose="020B0502040204020203" pitchFamily="34" charset="0"/>
                        </a:rPr>
                        <a:t>Zajistění</a:t>
                      </a:r>
                      <a:r>
                        <a:rPr lang="cs-CZ" sz="1200" b="1" i="0" dirty="0">
                          <a:effectLst/>
                          <a:latin typeface="Segoe UI" panose="020B0502040204020203" pitchFamily="34" charset="0"/>
                        </a:rPr>
                        <a:t> legislativních a bezpečnostních požadavků</a:t>
                      </a:r>
                    </a:p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Digitální účetnictví vyžaduje:</a:t>
                      </a:r>
                    </a:p>
                    <a:p>
                      <a:pPr fontAlgn="t">
                        <a:lnSpc>
                          <a:spcPts val="15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čitelnost a věrohodnost elektronických dokladů, auditní stopu, dodržení podmínek PDF/A nebo datových standardů, </a:t>
                      </a:r>
                      <a:r>
                        <a:rPr lang="cs-CZ" sz="1200" b="0" i="0" dirty="0" err="1">
                          <a:effectLst/>
                          <a:latin typeface="Segoe UI" panose="020B0502040204020203" pitchFamily="34" charset="0"/>
                        </a:rPr>
                        <a:t>kyberbezpečnostní</a:t>
                      </a:r>
                      <a:r>
                        <a:rPr lang="cs-CZ" sz="1200" b="0" i="0" dirty="0">
                          <a:effectLst/>
                          <a:latin typeface="Segoe UI" panose="020B0502040204020203" pitchFamily="34" charset="0"/>
                        </a:rPr>
                        <a:t> opatření     (MFA, šifrování).</a:t>
                      </a:r>
                    </a:p>
                  </a:txBody>
                  <a:tcPr marL="54163" marR="54163" marT="27081" marB="27081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512238"/>
                  </a:ext>
                </a:extLst>
              </a:tr>
              <a:tr h="190930">
                <a:tc>
                  <a:txBody>
                    <a:bodyPr/>
                    <a:lstStyle/>
                    <a:p>
                      <a:endParaRPr lang="cs-CZ" sz="800" dirty="0"/>
                    </a:p>
                  </a:txBody>
                  <a:tcPr marL="54163" marR="54163" marT="27081" marB="27081"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69704838"/>
                  </a:ext>
                </a:extLst>
              </a:tr>
            </a:tbl>
          </a:graphicData>
        </a:graphic>
      </p:graphicFrame>
      <p:pic>
        <p:nvPicPr>
          <p:cNvPr id="5" name="Image 0">
            <a:extLst>
              <a:ext uri="{FF2B5EF4-FFF2-40B4-BE49-F238E27FC236}">
                <a16:creationId xmlns:a16="http://schemas.microsoft.com/office/drawing/2014/main" id="{BE0C9E2B-F614-8CCA-1020-89C41D4DA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5566" y="6458664"/>
            <a:ext cx="1665089" cy="39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5490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4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4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457325"/>
            <a:ext cx="11049000" cy="4924425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8"/>
          <p:cNvSpPr txBox="1"/>
          <p:nvPr/>
        </p:nvSpPr>
        <p:spPr>
          <a:xfrm>
            <a:off x="4425791" y="1714500"/>
            <a:ext cx="3340417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Rozhodnutí finančního ředitele</a:t>
            </a:r>
            <a:endParaRPr/>
          </a:p>
        </p:txBody>
      </p:sp>
      <p:sp>
        <p:nvSpPr>
          <p:cNvPr id="614" name="Google Shape;614;p48"/>
          <p:cNvSpPr txBox="1"/>
          <p:nvPr/>
        </p:nvSpPr>
        <p:spPr>
          <a:xfrm>
            <a:off x="828675" y="2286000"/>
            <a:ext cx="1053465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Naše firma má nedostatek hotovosti. Dodavatel nám nabízí podmínky </a:t>
            </a: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2/10 net 40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(Sleva 2 % při platbě do 10 dnů, jinak splatnost 40 dní).</a:t>
            </a:r>
            <a:endParaRPr/>
          </a:p>
        </p:txBody>
      </p:sp>
      <p:sp>
        <p:nvSpPr>
          <p:cNvPr id="615" name="Google Shape;615;p48"/>
          <p:cNvSpPr txBox="1"/>
          <p:nvPr/>
        </p:nvSpPr>
        <p:spPr>
          <a:xfrm>
            <a:off x="2938462" y="3124200"/>
            <a:ext cx="63150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Nemáme hotovost, ale můžeme si půjčit z kontokorentu s úrokem </a:t>
            </a: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8 % p.a.</a:t>
            </a:r>
            <a:endParaRPr/>
          </a:p>
        </p:txBody>
      </p:sp>
      <p:sp>
        <p:nvSpPr>
          <p:cNvPr id="616" name="Google Shape;616;p48"/>
          <p:cNvSpPr txBox="1"/>
          <p:nvPr/>
        </p:nvSpPr>
        <p:spPr>
          <a:xfrm>
            <a:off x="4024312" y="3690937"/>
            <a:ext cx="41433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Otázka: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Máme si půjčit od banky a využít slevu?</a:t>
            </a:r>
            <a:endParaRPr/>
          </a:p>
        </p:txBody>
      </p:sp>
      <p:sp>
        <p:nvSpPr>
          <p:cNvPr id="617" name="Google Shape;617;p48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Případová studie: Zadání</a:t>
            </a:r>
            <a:endParaRPr/>
          </a:p>
        </p:txBody>
      </p:sp>
      <p:sp>
        <p:nvSpPr>
          <p:cNvPr id="618" name="Google Shape;618;p48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F2A96FC7-CEC4-28B7-373A-ED4DBE0F30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7212" y="6427776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4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4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4164955"/>
            <a:ext cx="11049000" cy="585489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9"/>
          <p:cNvSpPr txBox="1"/>
          <p:nvPr/>
        </p:nvSpPr>
        <p:spPr>
          <a:xfrm>
            <a:off x="571500" y="2559992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Počítáme cenu obchodního úvěru (ušlou slevu) jako roční úrokovou sazbu.</a:t>
            </a:r>
            <a:endParaRPr/>
          </a:p>
        </p:txBody>
      </p:sp>
      <p:sp>
        <p:nvSpPr>
          <p:cNvPr id="626" name="Google Shape;626;p49"/>
          <p:cNvSpPr txBox="1"/>
          <p:nvPr/>
        </p:nvSpPr>
        <p:spPr>
          <a:xfrm>
            <a:off x="571500" y="5074294"/>
            <a:ext cx="11049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Náklad na nevyužití slevy je </a:t>
            </a: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24.8 % p.a.</a:t>
            </a:r>
            <a:endParaRPr/>
          </a:p>
        </p:txBody>
      </p:sp>
      <p:sp>
        <p:nvSpPr>
          <p:cNvPr id="627" name="Google Shape;627;p49"/>
          <p:cNvSpPr txBox="1"/>
          <p:nvPr/>
        </p:nvSpPr>
        <p:spPr>
          <a:xfrm>
            <a:off x="847725" y="3095773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628" name="Google Shape;628;p49"/>
          <p:cNvSpPr txBox="1"/>
          <p:nvPr/>
        </p:nvSpPr>
        <p:spPr>
          <a:xfrm>
            <a:off x="952500" y="3098155"/>
            <a:ext cx="10668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Sleva: 2 %</a:t>
            </a:r>
            <a:endParaRPr/>
          </a:p>
        </p:txBody>
      </p:sp>
      <p:sp>
        <p:nvSpPr>
          <p:cNvPr id="629" name="Google Shape;629;p49"/>
          <p:cNvSpPr txBox="1"/>
          <p:nvPr/>
        </p:nvSpPr>
        <p:spPr>
          <a:xfrm>
            <a:off x="847725" y="3481536"/>
            <a:ext cx="1047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endParaRPr/>
          </a:p>
        </p:txBody>
      </p:sp>
      <p:sp>
        <p:nvSpPr>
          <p:cNvPr id="630" name="Google Shape;630;p49"/>
          <p:cNvSpPr txBox="1"/>
          <p:nvPr/>
        </p:nvSpPr>
        <p:spPr>
          <a:xfrm>
            <a:off x="952500" y="3483917"/>
            <a:ext cx="10668000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47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Doba úvěru od dodavatele: 40 - 10 = 30 dní</a:t>
            </a:r>
            <a:endParaRPr/>
          </a:p>
        </p:txBody>
      </p:sp>
      <p:pic>
        <p:nvPicPr>
          <p:cNvPr id="631" name="Google Shape;631;p4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6300" y="4326880"/>
            <a:ext cx="10439400" cy="261639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9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Případová studie: Výpočet</a:t>
            </a:r>
            <a:endParaRPr/>
          </a:p>
        </p:txBody>
      </p:sp>
      <p:sp>
        <p:nvSpPr>
          <p:cNvPr id="633" name="Google Shape;633;p49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0F1CE618-1B89-73E6-E561-29591806AF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5411" y="618208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Google Shape;638;p5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5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909887"/>
            <a:ext cx="5286375" cy="20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0" name="Google Shape;640;p5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34125" y="2921793"/>
            <a:ext cx="5286375" cy="1995487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50"/>
          <p:cNvSpPr txBox="1"/>
          <p:nvPr/>
        </p:nvSpPr>
        <p:spPr>
          <a:xfrm>
            <a:off x="819150" y="3157537"/>
            <a:ext cx="5030628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7F1D1D"/>
                </a:solidFill>
                <a:latin typeface="Inter"/>
                <a:ea typeface="Inter"/>
                <a:cs typeface="Inter"/>
                <a:sym typeface="Inter"/>
              </a:rPr>
              <a:t>Srovnání</a:t>
            </a:r>
            <a:endParaRPr/>
          </a:p>
        </p:txBody>
      </p:sp>
      <p:sp>
        <p:nvSpPr>
          <p:cNvPr id="642" name="Google Shape;642;p50"/>
          <p:cNvSpPr txBox="1"/>
          <p:nvPr/>
        </p:nvSpPr>
        <p:spPr>
          <a:xfrm>
            <a:off x="819150" y="3729037"/>
            <a:ext cx="47910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Cena dodavatelského úvěru: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24.8 %</a:t>
            </a:r>
            <a:endParaRPr/>
          </a:p>
        </p:txBody>
      </p:sp>
      <p:sp>
        <p:nvSpPr>
          <p:cNvPr id="643" name="Google Shape;643;p50"/>
          <p:cNvSpPr txBox="1"/>
          <p:nvPr/>
        </p:nvSpPr>
        <p:spPr>
          <a:xfrm>
            <a:off x="819150" y="4295775"/>
            <a:ext cx="4791075" cy="271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Cena bankovního úvěru:</a:t>
            </a: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8.0 %</a:t>
            </a:r>
            <a:endParaRPr/>
          </a:p>
        </p:txBody>
      </p:sp>
      <p:sp>
        <p:nvSpPr>
          <p:cNvPr id="644" name="Google Shape;644;p50"/>
          <p:cNvSpPr txBox="1"/>
          <p:nvPr/>
        </p:nvSpPr>
        <p:spPr>
          <a:xfrm>
            <a:off x="6581775" y="3169443"/>
            <a:ext cx="5030628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Verdikt: VYUŽÍT SLEVU</a:t>
            </a:r>
            <a:endParaRPr/>
          </a:p>
        </p:txBody>
      </p:sp>
      <p:sp>
        <p:nvSpPr>
          <p:cNvPr id="645" name="Google Shape;645;p50"/>
          <p:cNvSpPr txBox="1"/>
          <p:nvPr/>
        </p:nvSpPr>
        <p:spPr>
          <a:xfrm>
            <a:off x="6581775" y="3740943"/>
            <a:ext cx="4791075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Je mnohem levnější půjčit si od banky za 8 % a zaplatit dodavateli 10. den, než čekat 40 dní a přijít o slevu (což by nás stálo ekvivalent 24.8 %).</a:t>
            </a:r>
            <a:endParaRPr/>
          </a:p>
        </p:txBody>
      </p:sp>
      <p:sp>
        <p:nvSpPr>
          <p:cNvPr id="646" name="Google Shape;646;p50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Případová studie: Rozhodnutí</a:t>
            </a:r>
            <a:endParaRPr/>
          </a:p>
        </p:txBody>
      </p:sp>
      <p:sp>
        <p:nvSpPr>
          <p:cNvPr id="647" name="Google Shape;647;p50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B5901842-A94E-C96C-C70E-1D2F9029A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7468" y="6268162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51"/>
          <p:cNvSpPr txBox="1"/>
          <p:nvPr/>
        </p:nvSpPr>
        <p:spPr>
          <a:xfrm>
            <a:off x="952500" y="2955131"/>
            <a:ext cx="10668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8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1.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Hotovost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je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král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Zisk v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účetnictví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neznamená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že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máte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peníze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na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účtu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656" name="Google Shape;656;p51"/>
          <p:cNvSpPr txBox="1"/>
          <p:nvPr/>
        </p:nvSpPr>
        <p:spPr>
          <a:xfrm>
            <a:off x="952500" y="3340893"/>
            <a:ext cx="10668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19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2.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Pohledávky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je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nutné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řídit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Od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prověření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klienta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(scoring)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až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po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efektivní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vymáhání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658" name="Google Shape;658;p51"/>
          <p:cNvSpPr txBox="1"/>
          <p:nvPr/>
        </p:nvSpPr>
        <p:spPr>
          <a:xfrm>
            <a:off x="952500" y="3726656"/>
            <a:ext cx="10668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192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3.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Závazky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jsou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zdroj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Využívejte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bezúročné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období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, ale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plaťte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včas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660" name="Google Shape;660;p51"/>
          <p:cNvSpPr txBox="1"/>
          <p:nvPr/>
        </p:nvSpPr>
        <p:spPr>
          <a:xfrm>
            <a:off x="952500" y="4112418"/>
            <a:ext cx="10668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4.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Pozor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na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metriky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Sledujte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DSO a DPO v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kontextu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trhu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662" name="Google Shape;662;p51"/>
          <p:cNvSpPr txBox="1"/>
          <p:nvPr/>
        </p:nvSpPr>
        <p:spPr>
          <a:xfrm>
            <a:off x="952500" y="4498181"/>
            <a:ext cx="10668000" cy="328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2875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5.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Dominový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1" i="0" u="none" strike="noStrike" cap="none" dirty="0" err="1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efekt</a:t>
            </a:r>
            <a:r>
              <a:rPr lang="en-US" sz="1425" b="1" i="0" u="none" strike="noStrike" cap="none" dirty="0">
                <a:solidFill>
                  <a:srgbClr val="DC2626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Diverzifikujte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 portfolio </a:t>
            </a:r>
            <a:r>
              <a:rPr lang="en-US" sz="1425" b="0" i="0" u="none" strike="noStrike" cap="none" dirty="0" err="1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odběratelů</a:t>
            </a:r>
            <a:r>
              <a:rPr lang="en-US" sz="1425" b="0" i="0" u="none" strike="noStrike" cap="none" dirty="0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dirty="0"/>
          </a:p>
        </p:txBody>
      </p:sp>
      <p:sp>
        <p:nvSpPr>
          <p:cNvPr id="663" name="Google Shape;663;p51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Shrnutí klíčových bodů</a:t>
            </a:r>
            <a:endParaRPr/>
          </a:p>
        </p:txBody>
      </p:sp>
      <p:sp>
        <p:nvSpPr>
          <p:cNvPr id="664" name="Google Shape;664;p51"/>
          <p:cNvSpPr/>
          <p:nvPr/>
        </p:nvSpPr>
        <p:spPr>
          <a:xfrm>
            <a:off x="571500" y="1152525"/>
            <a:ext cx="11049000" cy="19050"/>
          </a:xfrm>
          <a:prstGeom prst="rect">
            <a:avLst/>
          </a:prstGeom>
          <a:solidFill>
            <a:srgbClr val="FEC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C21BB6B5-42FB-F670-997D-E7DC93BEA8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7495" y="6251665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p5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2"/>
          <p:cNvSpPr txBox="1"/>
          <p:nvPr/>
        </p:nvSpPr>
        <p:spPr>
          <a:xfrm>
            <a:off x="295275" y="1459706"/>
            <a:ext cx="11601450" cy="1019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>
                <a:solidFill>
                  <a:srgbClr val="991B1B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Děkuji za pozornost</a:t>
            </a:r>
            <a:endParaRPr/>
          </a:p>
        </p:txBody>
      </p:sp>
      <p:sp>
        <p:nvSpPr>
          <p:cNvPr id="671" name="Google Shape;671;p52"/>
          <p:cNvSpPr/>
          <p:nvPr/>
        </p:nvSpPr>
        <p:spPr>
          <a:xfrm>
            <a:off x="5619750" y="2764631"/>
            <a:ext cx="952500" cy="47625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52"/>
          <p:cNvSpPr txBox="1"/>
          <p:nvPr/>
        </p:nvSpPr>
        <p:spPr>
          <a:xfrm>
            <a:off x="571500" y="3498056"/>
            <a:ext cx="11049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374151"/>
                </a:solidFill>
                <a:latin typeface="Inter"/>
                <a:ea typeface="Inter"/>
                <a:cs typeface="Inter"/>
                <a:sym typeface="Inter"/>
              </a:rPr>
              <a:t>Prostor pro vaše dotazy</a:t>
            </a:r>
            <a:endParaRPr/>
          </a:p>
        </p:txBody>
      </p:sp>
      <p:pic>
        <p:nvPicPr>
          <p:cNvPr id="2" name="Image 0">
            <a:extLst>
              <a:ext uri="{FF2B5EF4-FFF2-40B4-BE49-F238E27FC236}">
                <a16:creationId xmlns:a16="http://schemas.microsoft.com/office/drawing/2014/main" id="{CCD19480-5A1A-6B27-9FD0-BFA5B0D6FB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4589" y="6328667"/>
            <a:ext cx="1665089" cy="3993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3690</Words>
  <Application>Microsoft Office PowerPoint</Application>
  <PresentationFormat>Širokoúhlá obrazovka</PresentationFormat>
  <Paragraphs>570</Paragraphs>
  <Slides>53</Slides>
  <Notes>39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53</vt:i4>
      </vt:variant>
    </vt:vector>
  </HeadingPairs>
  <TitlesOfParts>
    <vt:vector size="59" baseType="lpstr">
      <vt:lpstr>Playfair Display</vt:lpstr>
      <vt:lpstr>Calibri</vt:lpstr>
      <vt:lpstr>Arial</vt:lpstr>
      <vt:lpstr>Inter</vt:lpstr>
      <vt:lpstr>Segoe UI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Příklad</vt:lpstr>
      <vt:lpstr>Proč je CCC důležitý?</vt:lpstr>
      <vt:lpstr>Prezentace aplikace PowerPoint</vt:lpstr>
      <vt:lpstr>Nedobytná pohledávka</vt:lpstr>
      <vt:lpstr>Účetní pohled</vt:lpstr>
      <vt:lpstr>Praktické příklady nedobytných pohledávek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Elektronická výměna dat</vt:lpstr>
      <vt:lpstr>Jak funguje automatizace účetnictví?</vt:lpstr>
      <vt:lpstr>Prezentace aplikace PowerPoint</vt:lpstr>
      <vt:lpstr>Kde se EDI používá?</vt:lpstr>
      <vt:lpstr>Výhody automatizace účetnictví</vt:lpstr>
      <vt:lpstr>Jak zavést EDI v účetnictví?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cp:lastModifiedBy>Hrůzková Monika</cp:lastModifiedBy>
  <cp:revision>13</cp:revision>
  <dcterms:modified xsi:type="dcterms:W3CDTF">2026-03-05T09:27:21Z</dcterms:modified>
</cp:coreProperties>
</file>