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5568" y="2662237"/>
            <a:ext cx="6900862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500" b="1" i="0" u="none">
                <a:solidFill>
                  <a:srgbClr val="DC2626"/>
                </a:solidFill>
                <a:latin typeface="Poppins"/>
              </a:rPr>
              <a:t>Výsledkové účetnictví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52750" y="3709987"/>
            <a:ext cx="6286500" cy="6551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Výkaz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zisku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a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ztráty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a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sledování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hospodářského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výsledku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endParaRPr lang="cs-CZ" sz="1800" b="0" i="0" u="none" dirty="0">
              <a:solidFill>
                <a:srgbClr val="334155"/>
              </a:solidFill>
              <a:latin typeface="Lato"/>
            </a:endParaRPr>
          </a:p>
          <a:p>
            <a:pPr algn="ctr">
              <a:lnSpc>
                <a:spcPts val="2700"/>
              </a:lnSpc>
            </a:pPr>
            <a:r>
              <a:rPr sz="1800" b="0" i="0" u="none" dirty="0">
                <a:solidFill>
                  <a:srgbClr val="334155"/>
                </a:solidFill>
                <a:latin typeface="Lato"/>
              </a:rPr>
              <a:t>v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praxi</a:t>
            </a:r>
            <a:endParaRPr sz="1800" b="0" i="0" u="none" dirty="0">
              <a:solidFill>
                <a:srgbClr val="334155"/>
              </a:solidFill>
              <a:latin typeface="Lato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AF9AC001-20BC-E5B6-453F-CDC11294A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050" y="6084896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Výsledkové účetnictví slouží ke sledování tvorby hospodářského výsledku podniku za určité účetní období (zisk nebo ztráta).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Základní složky: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Náklady (snížení ekonomického prospěchu) a výnosy (zvýšení ekonomického prospěchu).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Účel: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Poskytnout detailní přehled o tom, jak efektivně firma hospodaří a kde tvoří hodnotu.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Periodičnost: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Sleduje se striktně za určité období (obvykle kalendářní nebo hospodářský rok).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Úvod do výsledkového účetnictví</a:t>
            </a:r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17F2EA72-C77D-E920-ACE5-744080A01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543" y="623887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Měření výkonnosti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Umožňuje vyhodnotit úspěšnost podnikatelského záměru a efektivitu provozu.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Daňový základ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Výsledek hospodaření je výchozím bodem pro výpočet daňové povinnosti právnických osob.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Strategické řízení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Poskytuje podklady pro optimalizaci nákladů a zvyšování budoucích výnosů.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27622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Význam výsledkového účetnictví</a:t>
            </a: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B990609A-EF4C-DA18-9717-009D95E92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8654" y="6060446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Náklady představují peněžní vyjádření spotřebovaných a účelně vynaložených zdrojů podniku za účelem dosažení výnosů.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742191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Snížení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majetku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Nebo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vznik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dluhu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souvislosti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s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provozní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činností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  <a:endParaRPr lang="cs-CZ" sz="1350" b="0" i="0" u="none" dirty="0">
              <a:solidFill>
                <a:srgbClr val="475569"/>
              </a:solidFill>
              <a:latin typeface="Lato"/>
            </a:endParaRPr>
          </a:p>
          <a:p>
            <a:pPr algn="l">
              <a:lnSpc>
                <a:spcPts val="2025"/>
              </a:lnSpc>
            </a:pPr>
            <a:endParaRPr sz="1350" b="0" i="0" u="none" dirty="0">
              <a:solidFill>
                <a:srgbClr val="475569"/>
              </a:solidFill>
              <a:latin typeface="Lat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491" y="3576638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Nezbytnost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Bez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vynaložení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nákladů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nelze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běžném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podnikání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tvořit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výnosy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747" y="4388069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388069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Časové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rozlišení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Účtují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se do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období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s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nímž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věcně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časově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souvisí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(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princip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akruálnosti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).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Náklady v účetnictví</a:t>
            </a:r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19A8E47E-D1F3-99E9-04AC-EEA8A3F5E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48" y="612677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67012"/>
            <a:ext cx="3492549" cy="22764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767012"/>
            <a:ext cx="3492549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767012"/>
            <a:ext cx="3492549" cy="227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Materiálové náklady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Spotřeba surovina, materiálu, energie a ostatních dodávek (třída 5).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Osobní náklady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Mzdové náklady, sociální a zdravotní pojištění placené zaměstnavatelem.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Finanční náklady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Úroky z úvěrů, kurzové ztráty a placené bankovní poplatky.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062287"/>
            <a:ext cx="409575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3062287"/>
            <a:ext cx="45720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3062287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Druhové členění nákladů</a:t>
            </a:r>
          </a:p>
        </p:txBody>
      </p:sp>
      <p:pic>
        <p:nvPicPr>
          <p:cNvPr id="16" name="Image 1" descr="preencoded.png">
            <a:extLst>
              <a:ext uri="{FF2B5EF4-FFF2-40B4-BE49-F238E27FC236}">
                <a16:creationId xmlns:a16="http://schemas.microsoft.com/office/drawing/2014/main" id="{AD4E483C-60FC-3A3B-CEA4-ABDAE906A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9048" y="6057929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Přírůstek majetku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Výnosy představují peněžní vyjádření celkových příjmů, které podnik získá ze své veškeré činnosti za sledované období.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Zásada realizace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Výnos se zaúčtuje v okamžiku, kdy je splněn závazek vůči odběrateli (např. předáním zboží či služby).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Výnosy v účetnictví</a:t>
            </a: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1577D147-5B47-5886-30B7-2C689F8D3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048" y="591943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Výnosy se v účetnictví (třída 6) dělí podle oblastí, ve kterých vznikají, na: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909" y="276701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3021" y="2767012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Provozní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výnosy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Tržby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za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prodej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vlastních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výrobků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služeb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zboží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5396" y="3705226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705226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Finanční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výnosy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Přijaté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úroky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dividendy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z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cenných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papírů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kurzové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zisky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7771" y="4988473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988473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Mimořádné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výnosy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Výnosy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z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neočekávaných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jednorázových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operací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(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pokud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jsou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relevantní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).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Členění výnosů</a:t>
            </a: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72B24F42-E22A-5405-AEA5-984640353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185" y="612677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Zisk (Profit)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Vzniká tehdy, když jsou </a:t>
            </a:r>
            <a:r>
              <a:rPr sz="1350" b="1" i="0" u="none">
                <a:solidFill>
                  <a:srgbClr val="475569"/>
                </a:solidFill>
                <a:latin typeface="Lato"/>
              </a:rPr>
              <a:t>Výnosy &gt; Náklady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. Firma vytvořila přidanou hodnotu a vlastní kapitál roste.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Ztráta (Loss)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Vzniká tehdy, když jsou </a:t>
            </a:r>
            <a:r>
              <a:rPr sz="1350" b="1" i="0" u="none">
                <a:solidFill>
                  <a:srgbClr val="475569"/>
                </a:solidFill>
                <a:latin typeface="Lato"/>
              </a:rPr>
              <a:t>Náklady &gt; Výnosy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. Podnik hospodařil se záporným výsledkem a kapitál klesá.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Hospodářský výsledek</a:t>
            </a: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416D29D3-9449-8717-30F5-90C897B49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048" y="591943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Výkaz zisku a ztráty (tzv. výsledovka) je jedním ze základních povinných výkazů účetní závěrky.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Dynamický charakter: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Na rozdíl od rozvahy (stavu k datu) shrnuje toky za celé období.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Struktura: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Přehledně řadí náklady a výkony do provozní, finanční a daňové oblasti.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Sledování mezivýsledků: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Umožňuje vidět zisk z provozu odděleně od financování.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Výkaz zisku a ztráty (Profit &amp; Loss)</a:t>
            </a: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DA10D5BE-0EAF-80A3-CFE7-3B63B91C3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1130" y="612677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71500" y="2571750"/>
          <a:ext cx="11048999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3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Poppins"/>
                        </a:rPr>
                        <a:t>Oblast výkazu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Poppins"/>
                        </a:rPr>
                        <a:t>Hlavní obsahové položky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I. Provozní výsledek hospodaření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Tržby za prodej zboží a výrobků minus provozní náklady (materiál, mzdy, odpisy).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II. Finanční výsledek hospodaření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Finanční výnosy (úroky) minus finanční náklady (placené úroky, poplatky).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III. Výsledek hospodaření za běžnou činnost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Součet provozního a finančního výsledku hospodaření před zdaněním.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IV. Výsledek hospodaření po zdanění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Konečný čistý zisk nebo ztráta po odečtení daně z příjmů.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71500" y="3090862"/>
            <a:ext cx="408518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656683" y="3090862"/>
            <a:ext cx="69638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3624262"/>
            <a:ext cx="408518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656683" y="3624262"/>
            <a:ext cx="69638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4157662"/>
            <a:ext cx="408518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656683" y="4157662"/>
            <a:ext cx="69638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4691062"/>
            <a:ext cx="408518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56683" y="4691062"/>
            <a:ext cx="69638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71500" y="5224462"/>
            <a:ext cx="408518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656683" y="5224462"/>
            <a:ext cx="696381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Struktura výkazu zisku a ztráty</a:t>
            </a:r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448D1E73-AA1D-EBC4-268B-02B3A87F5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8547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86062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786062"/>
            <a:ext cx="5286375" cy="2238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Druhové členění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719512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Náklady jsou tříděny podle svého ekonomického druhu (materiál, mzdy, odpisy). Vhodné spíše pro obchodní firmy.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Účelové členění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719512"/>
            <a:ext cx="45053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Náklady jsou tříděny podle funkcí v podniku (výrobní náklady, správní režie, odbytové náklady). Vhodné pro výrobní podniky.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Dva způsoby sestavení výsledovky</a:t>
            </a: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6FE66AA6-A243-ED2C-169D-4D310A2F2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048" y="591943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67012"/>
            <a:ext cx="3492549" cy="22764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767012"/>
            <a:ext cx="3492549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767012"/>
            <a:ext cx="3492549" cy="227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Jádro podnikání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Odráží úspěšnost hlavní činnosti firmy (výroba, prodej, služby).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Tržby a marže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Porovnává dosažené tržby s náklady na jejich vytvoření a provozní režií.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Stabilita firmy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Klíčový ukazatel pro banky a investory – ukazuje, zda hlavní byznys nese zisk.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062287"/>
            <a:ext cx="409575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3062287"/>
            <a:ext cx="40957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3062287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Provozní výsledek hospodaření</a:t>
            </a:r>
          </a:p>
        </p:txBody>
      </p:sp>
      <p:pic>
        <p:nvPicPr>
          <p:cNvPr id="16" name="Image 1" descr="preencoded.png">
            <a:extLst>
              <a:ext uri="{FF2B5EF4-FFF2-40B4-BE49-F238E27FC236}">
                <a16:creationId xmlns:a16="http://schemas.microsoft.com/office/drawing/2014/main" id="{0DB21BB9-D653-32CB-5ABC-E9C20314C7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9048" y="6057929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Finanční výsledek zachycuje dopad financování podniku a finančních trhů: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Nákladové úroky: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Placené za úvěry a půjčky od bank.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2956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2956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Finanční výnosy: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Přijaté úroky z vkladů, výnosy z držených cenných papírů.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395287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95287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Kurzové vlivy: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Zisky či ztráty z přepočtu cizích měn při kurzových změnách.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Finanční výsledek hospodaření</a:t>
            </a: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BF89D0CA-6B70-559F-11BD-D5B9CCFB0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48" y="612677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Základ daně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Vychází z účetního výsledku hospodaření před zdaněním, který se upravuje o nedaňové náklady a osvobozené výnosy.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Sazba daně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 ČR se aplikuje jednotná sazba daně z příjmů právnických osob (aktuálně stanovená zákonem).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Daň z příjmů právnických osob</a:t>
            </a: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956E66B4-2476-D0FF-5393-7DD6F536F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3999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Oba hlavní výkazy jsou vzájemně hluboce propojeny a tvoří jeden celek: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43213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205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Propojení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přes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zisk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Výsledek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hospodaření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(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zisk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/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ztráta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)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vypočtený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výsledovce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vstupuje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do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pasiv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rozvahy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962401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95287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Změna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majetku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Výsledovka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ukazuje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350" b="0" i="1" u="none" dirty="0">
                <a:solidFill>
                  <a:srgbClr val="475569"/>
                </a:solidFill>
                <a:latin typeface="Lato"/>
              </a:rPr>
              <a:t>jak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k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nárůstu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či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poklesu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majetku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rozvaze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během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roku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došlo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5001282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5001282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Kontrola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integrity: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Účetní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data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musí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obou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výkazech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logicky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navazovat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Vztah rozvahy a výsledovky</a:t>
            </a: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FC0A75AD-245C-D64C-DCAC-890D7A5B5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48" y="6057929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67012"/>
            <a:ext cx="3492549" cy="22764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767012"/>
            <a:ext cx="3492549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767012"/>
            <a:ext cx="3492549" cy="2276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ROE (Vlastní kapitál)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Rentabilita vlastního kapitálu – jaké zhodnocení přinášejí peníze vlastníkům.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ROA (Celková aktiva)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Rentabilita celkových aktiv – efektivita využití celého majetku podniku.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595687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ROS (Tržby)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138612"/>
            <a:ext cx="299724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Čistá zisková marže – kolik zisku zbývá z každé koruny tržeb.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062287"/>
            <a:ext cx="276225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3062287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3062287"/>
            <a:ext cx="409575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Analýza ukazatelů rentability</a:t>
            </a:r>
          </a:p>
        </p:txBody>
      </p:sp>
      <p:pic>
        <p:nvPicPr>
          <p:cNvPr id="16" name="Image 1" descr="preencoded.png">
            <a:extLst>
              <a:ext uri="{FF2B5EF4-FFF2-40B4-BE49-F238E27FC236}">
                <a16:creationId xmlns:a16="http://schemas.microsoft.com/office/drawing/2014/main" id="{05F712CF-05C1-A546-995C-DF3A9C6FF6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22661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Zákon o účetnictví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Zákon č. 563/1991 Sb. určuje povinnost vést účetnictví a sestavovat účetní závěrku včetně výkazu zisku a ztráty.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Prováděcí vyhláška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Vyhláška č. 500/2002 Sb. přesně předepisuje uspořádání a obsahové vymezení položek pro podnikatele.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Legislativní rámec výsledovki</a:t>
            </a: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DAD3BC2B-5800-607F-2F6C-4D0558B39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3999" y="5839729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 mezinárodním prostředí se výkaz zisku a ztráty (Statement of Profit or Loss) řídí standardem IAS 1: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Větší flexibilita: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IFRS nekladou tak přísně svazující šablonu jako české předpisy, důraz je na věrný obraz.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Ostatní souhrnný výsledek: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Sledují se i položky nezahrnuté přímo do čistého zisku (OCI).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Mezinárodní srovnatelnost: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Umožňuje investorům porovnávat firmy napříč kontinenty.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Výsledovka podle IFRS</a:t>
            </a: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C00392A9-7638-0E28-6A00-23A3178AC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427" y="6079152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223837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9625" y="223837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Výsledkové účetnictví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sleduje náklady a výnosy a určuje tvorbu zisku či ztráty.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Výkaz zisku a ztráty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přehledně třídí hospodaření na provozní a finanční složku.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Propojení s rozvahou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zajišťuje ucelený pohled na finanční zdraví a stabilitu podniku.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Shrnutí prezentace</a:t>
            </a: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C406E2F-5C6E-1599-CBF4-A59CF4E1C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974" y="6079152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566" y="2281237"/>
            <a:ext cx="6940867" cy="1009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50" b="1" i="0" u="none">
                <a:solidFill>
                  <a:srgbClr val="DC2626"/>
                </a:solidFill>
                <a:latin typeface="Poppins"/>
              </a:rPr>
              <a:t>Děkuji za pozornost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2937" y="3481387"/>
            <a:ext cx="3286125" cy="3088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Prostor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pro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Vaše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dotazy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CAF13ABF-D656-7639-2687-6910E1242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652" y="5903621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1024</Words>
  <Application>Microsoft Office PowerPoint</Application>
  <PresentationFormat>Širokoúhlá obrazovka</PresentationFormat>
  <Paragraphs>132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Lato</vt:lpstr>
      <vt:lpstr>Poppins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Hrůzková Monika</dc:creator>
  <cp:keywords/>
  <dc:description>generated using python-pptx</dc:description>
  <cp:lastModifiedBy>Hrůzková Monika</cp:lastModifiedBy>
  <cp:revision>2</cp:revision>
  <dcterms:created xsi:type="dcterms:W3CDTF">2013-01-27T09:14:16Z</dcterms:created>
  <dcterms:modified xsi:type="dcterms:W3CDTF">2026-09-08T10:50:26Z</dcterms:modified>
  <cp:category/>
</cp:coreProperties>
</file>