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4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4630400" cy="8229600"/>
  <p:notesSz cx="8229600" cy="14630400"/>
  <p:embeddedFontLst>
    <p:embeddedFont>
      <p:font typeface="Oxygen" panose="02000503000000000000" pitchFamily="2" charset="-18"/>
      <p:regular r:id="rId43"/>
      <p:bold r:id="rId44"/>
    </p:embeddedFont>
    <p:embeddedFont>
      <p:font typeface="Oxygen Bold" panose="02000803000000000000" charset="0"/>
      <p:bold r:id="rId45"/>
    </p:embeddedFont>
    <p:embeddedFont>
      <p:font typeface="Oxygen Light" panose="02000303000000000000" pitchFamily="2" charset="0"/>
      <p:regular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2" d="100"/>
          <a:sy n="102" d="100"/>
        </p:scale>
        <p:origin x="13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660900" y="0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1E3EF9-5FC8-4DFE-9359-159CC1D0C2A3}" type="datetimeFigureOut">
              <a:t>21.04.2026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73050" y="1828800"/>
            <a:ext cx="8775700" cy="493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822325" y="7040563"/>
            <a:ext cx="6584950" cy="57610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896975"/>
            <a:ext cx="3565525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660900" y="13896975"/>
            <a:ext cx="3567113" cy="733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DA0735-D7B4-42AE-8602-01B7C6904DC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021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6E6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2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Relationship Id="rId9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" Type="http://schemas.openxmlformats.org/officeDocument/2006/relationships/image" Target="../media/image37.svg"/><Relationship Id="rId9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2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Relationship Id="rId9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2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1.svg"/><Relationship Id="rId11" Type="http://schemas.openxmlformats.org/officeDocument/2006/relationships/image" Target="../media/image2.png"/><Relationship Id="rId5" Type="http://schemas.openxmlformats.org/officeDocument/2006/relationships/image" Target="../media/image60.png"/><Relationship Id="rId10" Type="http://schemas.openxmlformats.org/officeDocument/2006/relationships/image" Target="../media/image65.svg"/><Relationship Id="rId4" Type="http://schemas.openxmlformats.org/officeDocument/2006/relationships/image" Target="../media/image59.svg"/><Relationship Id="rId9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svg"/><Relationship Id="rId12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7.xml"/><Relationship Id="rId6" Type="http://schemas.openxmlformats.org/officeDocument/2006/relationships/image" Target="../media/image70.png"/><Relationship Id="rId11" Type="http://schemas.openxmlformats.org/officeDocument/2006/relationships/image" Target="../media/image75.svg"/><Relationship Id="rId5" Type="http://schemas.openxmlformats.org/officeDocument/2006/relationships/image" Target="../media/image69.sv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2.png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4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80.png"/><Relationship Id="rId5" Type="http://schemas.openxmlformats.org/officeDocument/2006/relationships/image" Target="../media/image79.svg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84" y="212527"/>
            <a:ext cx="5203031" cy="78045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80190" y="1902381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Účetní závěrka: Od čísel k pravdě</a:t>
            </a:r>
            <a:endParaRPr lang="en-US" sz="5550" dirty="0"/>
          </a:p>
        </p:txBody>
      </p:sp>
      <p:sp>
        <p:nvSpPr>
          <p:cNvPr id="5" name="Text 2"/>
          <p:cNvSpPr/>
          <p:nvPr/>
        </p:nvSpPr>
        <p:spPr>
          <a:xfrm>
            <a:off x="6280190" y="4099560"/>
            <a:ext cx="75564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endParaRPr lang="en-US" sz="2200" dirty="0"/>
          </a:p>
        </p:txBody>
      </p:sp>
      <p:sp>
        <p:nvSpPr>
          <p:cNvPr id="6" name="Shape 3"/>
          <p:cNvSpPr/>
          <p:nvPr/>
        </p:nvSpPr>
        <p:spPr>
          <a:xfrm>
            <a:off x="6280190" y="5786676"/>
            <a:ext cx="1579483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4"/>
          <p:cNvSpPr/>
          <p:nvPr/>
        </p:nvSpPr>
        <p:spPr>
          <a:xfrm>
            <a:off x="6450211" y="5871686"/>
            <a:ext cx="123944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ÚČETNICTVÍ</a:t>
            </a:r>
            <a:endParaRPr lang="en-US" sz="1750" dirty="0"/>
          </a:p>
        </p:txBody>
      </p:sp>
      <p:sp>
        <p:nvSpPr>
          <p:cNvPr id="8" name="Shape 5"/>
          <p:cNvSpPr/>
          <p:nvPr/>
        </p:nvSpPr>
        <p:spPr>
          <a:xfrm>
            <a:off x="8001357" y="5779056"/>
            <a:ext cx="1006316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Text 6"/>
          <p:cNvSpPr/>
          <p:nvPr/>
        </p:nvSpPr>
        <p:spPr>
          <a:xfrm>
            <a:off x="8178998" y="5871686"/>
            <a:ext cx="65103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AUDIT</a:t>
            </a:r>
            <a:endParaRPr lang="en-US" sz="1750" dirty="0"/>
          </a:p>
        </p:txBody>
      </p:sp>
      <p:sp>
        <p:nvSpPr>
          <p:cNvPr id="10" name="Shape 7"/>
          <p:cNvSpPr/>
          <p:nvPr/>
        </p:nvSpPr>
        <p:spPr>
          <a:xfrm>
            <a:off x="9149358" y="5779056"/>
            <a:ext cx="779383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9326999" y="5871686"/>
            <a:ext cx="424101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ESG</a:t>
            </a:r>
            <a:endParaRPr lang="en-US" sz="1750" dirty="0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3350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Obsah přednášky</a:t>
            </a:r>
            <a:endParaRPr lang="en-US" sz="2650" dirty="0"/>
          </a:p>
        </p:txBody>
      </p:sp>
      <p:sp>
        <p:nvSpPr>
          <p:cNvPr id="3" name="Text 1"/>
          <p:cNvSpPr/>
          <p:nvPr/>
        </p:nvSpPr>
        <p:spPr>
          <a:xfrm>
            <a:off x="793790" y="1606510"/>
            <a:ext cx="6733937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dnes probereme?</a:t>
            </a:r>
            <a:endParaRPr lang="en-US" sz="5300" dirty="0"/>
          </a:p>
        </p:txBody>
      </p:sp>
      <p:sp>
        <p:nvSpPr>
          <p:cNvPr id="4" name="Text 2"/>
          <p:cNvSpPr/>
          <p:nvPr/>
        </p:nvSpPr>
        <p:spPr>
          <a:xfrm>
            <a:off x="793790" y="2832021"/>
            <a:ext cx="53863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01</a:t>
            </a:r>
            <a:endParaRPr lang="en-US" sz="2100" dirty="0"/>
          </a:p>
        </p:txBody>
      </p:sp>
      <p:sp>
        <p:nvSpPr>
          <p:cNvPr id="5" name="Shape 3"/>
          <p:cNvSpPr/>
          <p:nvPr/>
        </p:nvSpPr>
        <p:spPr>
          <a:xfrm>
            <a:off x="793790" y="3259217"/>
            <a:ext cx="4176951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93790" y="3454837"/>
            <a:ext cx="404014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Účetní závěrka jako celek</a:t>
            </a:r>
            <a:endParaRPr lang="en-US" sz="2650" dirty="0"/>
          </a:p>
        </p:txBody>
      </p:sp>
      <p:sp>
        <p:nvSpPr>
          <p:cNvPr id="7" name="Text 5"/>
          <p:cNvSpPr/>
          <p:nvPr/>
        </p:nvSpPr>
        <p:spPr>
          <a:xfrm>
            <a:off x="793790" y="4029194"/>
            <a:ext cx="4176951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Cíl, uživatelé a věrný a poctivý obraz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5226606" y="2832021"/>
            <a:ext cx="53863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226606" y="3259217"/>
            <a:ext cx="4177070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5226606" y="3454837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Anatomie výkazů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5226606" y="4029194"/>
            <a:ext cx="4177070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Rozvaha, VZZ, Cash Flow, Equity, Příloha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9659541" y="2832021"/>
            <a:ext cx="53863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03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9659541" y="3259217"/>
            <a:ext cx="4177070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9659541" y="3454837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Výroční zpráva a ESG</a:t>
            </a:r>
            <a:endParaRPr lang="en-US" sz="2650" dirty="0"/>
          </a:p>
        </p:txBody>
      </p:sp>
      <p:sp>
        <p:nvSpPr>
          <p:cNvPr id="15" name="Text 13"/>
          <p:cNvSpPr/>
          <p:nvPr/>
        </p:nvSpPr>
        <p:spPr>
          <a:xfrm>
            <a:off x="9659541" y="4029194"/>
            <a:ext cx="4177070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Moderní trendy a povinnosti dle CSRD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793790" y="5327094"/>
            <a:ext cx="53863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04</a:t>
            </a:r>
            <a:endParaRPr lang="en-US" sz="2100" dirty="0"/>
          </a:p>
        </p:txBody>
      </p:sp>
      <p:sp>
        <p:nvSpPr>
          <p:cNvPr id="17" name="Shape 15"/>
          <p:cNvSpPr/>
          <p:nvPr/>
        </p:nvSpPr>
        <p:spPr>
          <a:xfrm>
            <a:off x="793790" y="5754291"/>
            <a:ext cx="6393418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8" name="Text 16"/>
          <p:cNvSpPr/>
          <p:nvPr/>
        </p:nvSpPr>
        <p:spPr>
          <a:xfrm>
            <a:off x="793790" y="5949910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Audit</a:t>
            </a:r>
            <a:endParaRPr lang="en-US" sz="2650" dirty="0"/>
          </a:p>
        </p:txBody>
      </p:sp>
      <p:sp>
        <p:nvSpPr>
          <p:cNvPr id="19" name="Text 17"/>
          <p:cNvSpPr/>
          <p:nvPr/>
        </p:nvSpPr>
        <p:spPr>
          <a:xfrm>
            <a:off x="793790" y="6524268"/>
            <a:ext cx="6393418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Nezávislost, fáze auditu a výrok auditora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7443073" y="5327094"/>
            <a:ext cx="538639" cy="336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 Light" pitchFamily="34" charset="0"/>
                <a:ea typeface="Oxygen Light" pitchFamily="34" charset="-122"/>
                <a:cs typeface="Oxygen Light" pitchFamily="34" charset="-120"/>
              </a:rPr>
              <a:t>05</a:t>
            </a:r>
            <a:endParaRPr lang="en-US" sz="2100" dirty="0"/>
          </a:p>
        </p:txBody>
      </p:sp>
      <p:sp>
        <p:nvSpPr>
          <p:cNvPr id="21" name="Shape 19"/>
          <p:cNvSpPr/>
          <p:nvPr/>
        </p:nvSpPr>
        <p:spPr>
          <a:xfrm>
            <a:off x="7443073" y="5754291"/>
            <a:ext cx="6393537" cy="30480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2" name="Text 20"/>
          <p:cNvSpPr/>
          <p:nvPr/>
        </p:nvSpPr>
        <p:spPr>
          <a:xfrm>
            <a:off x="7443073" y="5949910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Skupinový audit</a:t>
            </a:r>
            <a:endParaRPr lang="en-US" sz="2650" dirty="0"/>
          </a:p>
        </p:txBody>
      </p:sp>
      <p:sp>
        <p:nvSpPr>
          <p:cNvPr id="23" name="Text 21"/>
          <p:cNvSpPr/>
          <p:nvPr/>
        </p:nvSpPr>
        <p:spPr>
          <a:xfrm>
            <a:off x="7443073" y="6524268"/>
            <a:ext cx="6393537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Konsolidovaná závěrka a Group Auditor</a:t>
            </a:r>
            <a:endParaRPr lang="en-US" sz="2100" dirty="0"/>
          </a:p>
        </p:txBody>
      </p:sp>
      <p:pic>
        <p:nvPicPr>
          <p:cNvPr id="2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684" y="212527"/>
            <a:ext cx="5203031" cy="78045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1655683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Účetnictví jako kuchyně</a:t>
            </a:r>
            <a:endParaRPr lang="en-US" sz="5550" dirty="0"/>
          </a:p>
        </p:txBody>
      </p:sp>
      <p:sp>
        <p:nvSpPr>
          <p:cNvPr id="5" name="Text 2"/>
          <p:cNvSpPr/>
          <p:nvPr/>
        </p:nvSpPr>
        <p:spPr>
          <a:xfrm>
            <a:off x="793790" y="3852863"/>
            <a:ext cx="7556421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Účetnictví není samoúčelné — jeho jediným smyslem je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poskytnout informace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Běžné každodenní účtování je „kuchyní": probíhají v ní pracné přípravy, zpracování surovin a vaření. Účetní závěrka je pak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hotovým jídlem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které se servíruje uživatelům. Není důležité jen to, co se vařilo — důležité je, co dostane host na talíř.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14582"/>
            <a:ext cx="7220069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Věrný a poctivý obraz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2413873"/>
            <a:ext cx="8109347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i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True and Fair View — absolutní modla účetnictví</a:t>
            </a:r>
            <a:endParaRPr lang="en-US" sz="2750" dirty="0"/>
          </a:p>
        </p:txBody>
      </p:sp>
      <p:sp>
        <p:nvSpPr>
          <p:cNvPr id="4" name="Shape 2"/>
          <p:cNvSpPr/>
          <p:nvPr/>
        </p:nvSpPr>
        <p:spPr>
          <a:xfrm>
            <a:off x="589598" y="3282196"/>
            <a:ext cx="6583918" cy="3532703"/>
          </a:xfrm>
          <a:prstGeom prst="roundRect">
            <a:avLst>
              <a:gd name="adj" fmla="val 5779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873085" y="3565684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Hlavní zásada</a:t>
            </a:r>
            <a:endParaRPr lang="en-US" sz="2750" dirty="0"/>
          </a:p>
        </p:txBody>
      </p:sp>
      <p:sp>
        <p:nvSpPr>
          <p:cNvPr id="6" name="Text 4"/>
          <p:cNvSpPr/>
          <p:nvPr/>
        </p:nvSpPr>
        <p:spPr>
          <a:xfrm>
            <a:off x="873085" y="4292203"/>
            <a:ext cx="6016943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Výkazy musí odrážet </a:t>
            </a: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ekonomickou realitu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firmy — ne jen formální splnění zákonných požadavků. Čísla musí říkat pravdu.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668697" y="3565684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když zákon „lže"?</a:t>
            </a:r>
            <a:endParaRPr lang="en-US" sz="2750" dirty="0"/>
          </a:p>
        </p:txBody>
      </p:sp>
      <p:sp>
        <p:nvSpPr>
          <p:cNvPr id="8" name="Text 6"/>
          <p:cNvSpPr/>
          <p:nvPr/>
        </p:nvSpPr>
        <p:spPr>
          <a:xfrm>
            <a:off x="7668697" y="4292203"/>
            <a:ext cx="6175534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Pokud by striktní dodržení zákona vedlo k tomu, že výkazy zkreslují skutečný stav firmy, účetní jednotka se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musí od zákona odchýlit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tuto odchylku podrobně popsat v příloze k účetní závěrce. Zákon je nástrojem — pravda je cílem.</a:t>
            </a:r>
            <a:endParaRPr lang="en-US" sz="2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4049"/>
            <a:ext cx="8338661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 koho se výkazy sestavují?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2126813"/>
            <a:ext cx="1304282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Účetní závěrka primárně slouží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externím uživatelům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tedy těm, kteří stojí vně firmy, ale potřebují o ní rozhodovat.</a:t>
            </a:r>
            <a:endParaRPr lang="en-US" sz="18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3790" y="2713792"/>
            <a:ext cx="602456" cy="6024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357223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Investoři</a:t>
            </a:r>
            <a:endParaRPr lang="en-US" sz="2350" dirty="0"/>
          </a:p>
        </p:txBody>
      </p:sp>
      <p:sp>
        <p:nvSpPr>
          <p:cNvPr id="6" name="Text 3"/>
          <p:cNvSpPr/>
          <p:nvPr/>
        </p:nvSpPr>
        <p:spPr>
          <a:xfrm>
            <a:off x="793790" y="4071580"/>
            <a:ext cx="417695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Chci koupit akcie? Je firma zisková a má potenciál růstu?</a:t>
            </a:r>
            <a:endParaRPr lang="en-US" sz="18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6725" y="2713792"/>
            <a:ext cx="602456" cy="60245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6725" y="357223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Věřitelé a banky</a:t>
            </a:r>
            <a:endParaRPr lang="en-US" sz="2350" dirty="0"/>
          </a:p>
        </p:txBody>
      </p:sp>
      <p:sp>
        <p:nvSpPr>
          <p:cNvPr id="9" name="Text 5"/>
          <p:cNvSpPr/>
          <p:nvPr/>
        </p:nvSpPr>
        <p:spPr>
          <a:xfrm>
            <a:off x="5226725" y="4071580"/>
            <a:ext cx="417695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Mohu firmě půjčit? Je schopna splácet úvěr?</a:t>
            </a:r>
            <a:endParaRPr lang="en-US" sz="18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9660" y="2713792"/>
            <a:ext cx="602456" cy="60245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9660" y="357223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Stát</a:t>
            </a:r>
            <a:endParaRPr lang="en-US" sz="2350" dirty="0"/>
          </a:p>
        </p:txBody>
      </p:sp>
      <p:sp>
        <p:nvSpPr>
          <p:cNvPr id="12" name="Text 7"/>
          <p:cNvSpPr/>
          <p:nvPr/>
        </p:nvSpPr>
        <p:spPr>
          <a:xfrm>
            <a:off x="9659660" y="4071580"/>
            <a:ext cx="4176951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Platí firma řádně daně a odvody?</a:t>
            </a:r>
            <a:endParaRPr lang="en-US" sz="18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93790" y="5194459"/>
            <a:ext cx="602456" cy="60245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793790" y="6052899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Zaměstnanci</a:t>
            </a:r>
            <a:endParaRPr lang="en-US" sz="2350" dirty="0"/>
          </a:p>
        </p:txBody>
      </p:sp>
      <p:sp>
        <p:nvSpPr>
          <p:cNvPr id="15" name="Text 9"/>
          <p:cNvSpPr/>
          <p:nvPr/>
        </p:nvSpPr>
        <p:spPr>
          <a:xfrm>
            <a:off x="793790" y="6552248"/>
            <a:ext cx="417695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Nezkrachujeme? Je naše pracovní místo bezpečné?</a:t>
            </a:r>
            <a:endParaRPr lang="en-US" sz="18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226725" y="5194459"/>
            <a:ext cx="602456" cy="60245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226725" y="6052899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Obchodní partneři</a:t>
            </a:r>
            <a:endParaRPr lang="en-US" sz="2350" dirty="0"/>
          </a:p>
        </p:txBody>
      </p:sp>
      <p:sp>
        <p:nvSpPr>
          <p:cNvPr id="18" name="Text 11"/>
          <p:cNvSpPr/>
          <p:nvPr/>
        </p:nvSpPr>
        <p:spPr>
          <a:xfrm>
            <a:off x="5226725" y="6552248"/>
            <a:ext cx="417695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Mohu s touto firmou spolehlivě obchodovat?</a:t>
            </a:r>
            <a:endParaRPr lang="en-US" sz="1850" dirty="0"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56642" y="940594"/>
            <a:ext cx="8147447" cy="5488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300"/>
              </a:lnSpc>
              <a:buNone/>
            </a:pPr>
            <a:r>
              <a:rPr lang="en-US" sz="3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Artikulace: Výkazy jsou spojené nádoby</a:t>
            </a:r>
            <a:endParaRPr lang="en-US" sz="3450" dirty="0"/>
          </a:p>
        </p:txBody>
      </p:sp>
      <p:sp>
        <p:nvSpPr>
          <p:cNvPr id="3" name="Text 1"/>
          <p:cNvSpPr/>
          <p:nvPr/>
        </p:nvSpPr>
        <p:spPr>
          <a:xfrm>
            <a:off x="756642" y="1707118"/>
            <a:ext cx="13117116" cy="455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Jeden z nejzásadnějších konceptů pro studenty: </a:t>
            </a: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výkazy neexistují odděleně</a:t>
            </a: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Jsou propojeny a navzájem se ovlivňují — změna v jednom výkazu se musí projevit v ostatních.</a:t>
            </a:r>
            <a:endParaRPr lang="en-US" sz="13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167" y="2284571"/>
            <a:ext cx="8526066" cy="442698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780625" y="4137843"/>
            <a:ext cx="1052120" cy="7101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Propojené finanční výkazy</a:t>
            </a:r>
            <a:endParaRPr lang="en-US" sz="14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77497" y="3458568"/>
            <a:ext cx="214106" cy="21410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3253920" y="3198169"/>
            <a:ext cx="1843313" cy="236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Výkaz zisku a ztráty</a:t>
            </a:r>
            <a:endParaRPr lang="en-US" sz="1450" dirty="0"/>
          </a:p>
        </p:txBody>
      </p:sp>
      <p:sp>
        <p:nvSpPr>
          <p:cNvPr id="8" name="Text 4"/>
          <p:cNvSpPr/>
          <p:nvPr/>
        </p:nvSpPr>
        <p:spPr>
          <a:xfrm>
            <a:off x="3253920" y="3502231"/>
            <a:ext cx="1843313" cy="306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 se převádí do vlastního kapitálu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9532969" y="4208203"/>
            <a:ext cx="1843314" cy="2367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Rozvaha</a:t>
            </a:r>
            <a:endParaRPr lang="en-US" sz="1450" dirty="0"/>
          </a:p>
        </p:txBody>
      </p:sp>
      <p:sp>
        <p:nvSpPr>
          <p:cNvPr id="10" name="Text 6"/>
          <p:cNvSpPr/>
          <p:nvPr/>
        </p:nvSpPr>
        <p:spPr>
          <a:xfrm>
            <a:off x="9532969" y="4512266"/>
            <a:ext cx="1843314" cy="3066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Centrální kontrolní bod finančních stavů</a:t>
            </a:r>
            <a:endParaRPr lang="en-US" sz="1150" dirty="0"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25828" y="3946752"/>
            <a:ext cx="214106" cy="214106"/>
          </a:xfrm>
          <a:prstGeom prst="rect">
            <a:avLst/>
          </a:prstGeom>
        </p:spPr>
      </p:pic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807151" y="5276630"/>
            <a:ext cx="214106" cy="214106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3253920" y="5167736"/>
            <a:ext cx="1843313" cy="4734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Výkaz o peněžních tocích</a:t>
            </a:r>
            <a:endParaRPr lang="en-US" sz="1450" dirty="0"/>
          </a:p>
        </p:txBody>
      </p:sp>
      <p:sp>
        <p:nvSpPr>
          <p:cNvPr id="14" name="Text 8"/>
          <p:cNvSpPr/>
          <p:nvPr/>
        </p:nvSpPr>
        <p:spPr>
          <a:xfrm>
            <a:off x="3253920" y="5708526"/>
            <a:ext cx="1843313" cy="3066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Končí zůstatkem hotovosti v rozvaze</a:t>
            </a:r>
            <a:endParaRPr lang="en-US" sz="1150" dirty="0"/>
          </a:p>
        </p:txBody>
      </p:sp>
      <p:sp>
        <p:nvSpPr>
          <p:cNvPr id="15" name="Text 9"/>
          <p:cNvSpPr/>
          <p:nvPr/>
        </p:nvSpPr>
        <p:spPr>
          <a:xfrm>
            <a:off x="756642" y="6833949"/>
            <a:ext cx="13117116" cy="4550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Zisk z Výkazu zisku a ztráty se přelévá do Rozvahy jako </a:t>
            </a:r>
            <a:r>
              <a:rPr lang="en-US" sz="13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Výsledek hospodaření běžného účetního období</a:t>
            </a:r>
            <a:r>
              <a:rPr lang="en-US" sz="13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Zůstatek hotovosti na konci Cash Flow se musí přesně rovnat položce peníze v Rozvaze.</a:t>
            </a:r>
            <a:endParaRPr lang="en-US" sz="135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725995" y="7598926"/>
            <a:ext cx="1715333" cy="3424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9526"/>
            <a:ext cx="9034582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Pět součástí účetní závěrky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2422446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 České republice se plnohodnotná účetní závěrka skládá z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pěti nedílných součástí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Přečtení jen jedné z nich poskytuje zkreslený a neúplný obrázek o firmě.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93790" y="3648432"/>
            <a:ext cx="4158615" cy="1664018"/>
          </a:xfrm>
          <a:prstGeom prst="roundRect">
            <a:avLst>
              <a:gd name="adj" fmla="val 7156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092518" y="394716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Rozvaha</a:t>
            </a:r>
            <a:endParaRPr lang="en-US" sz="2750" dirty="0"/>
          </a:p>
        </p:txBody>
      </p:sp>
      <p:sp>
        <p:nvSpPr>
          <p:cNvPr id="6" name="Text 4"/>
          <p:cNvSpPr/>
          <p:nvPr/>
        </p:nvSpPr>
        <p:spPr>
          <a:xfrm>
            <a:off x="1092518" y="4560213"/>
            <a:ext cx="356115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Statický snímek majetku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5235893" y="3648432"/>
            <a:ext cx="4158615" cy="1664018"/>
          </a:xfrm>
          <a:prstGeom prst="roundRect">
            <a:avLst>
              <a:gd name="adj" fmla="val 7156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5534620" y="394716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VZZ</a:t>
            </a:r>
            <a:endParaRPr lang="en-US" sz="2750" dirty="0"/>
          </a:p>
        </p:txBody>
      </p:sp>
      <p:sp>
        <p:nvSpPr>
          <p:cNvPr id="9" name="Text 7"/>
          <p:cNvSpPr/>
          <p:nvPr/>
        </p:nvSpPr>
        <p:spPr>
          <a:xfrm>
            <a:off x="5534620" y="4560213"/>
            <a:ext cx="356115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Výnosy vs. náklady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9677995" y="3648432"/>
            <a:ext cx="4158615" cy="1664018"/>
          </a:xfrm>
          <a:prstGeom prst="roundRect">
            <a:avLst>
              <a:gd name="adj" fmla="val 7156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9976723" y="394716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Cash Flow</a:t>
            </a:r>
            <a:endParaRPr lang="en-US" sz="2750" dirty="0"/>
          </a:p>
        </p:txBody>
      </p:sp>
      <p:sp>
        <p:nvSpPr>
          <p:cNvPr id="12" name="Text 10"/>
          <p:cNvSpPr/>
          <p:nvPr/>
        </p:nvSpPr>
        <p:spPr>
          <a:xfrm>
            <a:off x="9976723" y="4560213"/>
            <a:ext cx="3561159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Pohyb peněz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793790" y="5595938"/>
            <a:ext cx="6379607" cy="1664018"/>
          </a:xfrm>
          <a:prstGeom prst="roundRect">
            <a:avLst>
              <a:gd name="adj" fmla="val 7156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092518" y="5894665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Změny VK</a:t>
            </a:r>
            <a:endParaRPr lang="en-US" sz="2750" dirty="0"/>
          </a:p>
        </p:txBody>
      </p:sp>
      <p:sp>
        <p:nvSpPr>
          <p:cNvPr id="15" name="Text 13"/>
          <p:cNvSpPr/>
          <p:nvPr/>
        </p:nvSpPr>
        <p:spPr>
          <a:xfrm>
            <a:off x="1092518" y="6507718"/>
            <a:ext cx="5782151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Pohyby vlastního kapitálu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7456884" y="5595938"/>
            <a:ext cx="6379726" cy="1664018"/>
          </a:xfrm>
          <a:prstGeom prst="roundRect">
            <a:avLst>
              <a:gd name="adj" fmla="val 7156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755612" y="5894665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Příloha</a:t>
            </a:r>
            <a:endParaRPr lang="en-US" sz="2750" dirty="0"/>
          </a:p>
        </p:txBody>
      </p:sp>
      <p:sp>
        <p:nvSpPr>
          <p:cNvPr id="18" name="Text 16"/>
          <p:cNvSpPr/>
          <p:nvPr/>
        </p:nvSpPr>
        <p:spPr>
          <a:xfrm>
            <a:off x="7755612" y="6507718"/>
            <a:ext cx="5782270" cy="4535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Kontext a vysvětlení</a:t>
            </a:r>
            <a:endParaRPr lang="en-US" sz="220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407" y="1020128"/>
            <a:ext cx="1242417" cy="453628"/>
          </a:xfrm>
          <a:prstGeom prst="roundRect">
            <a:avLst>
              <a:gd name="adj" fmla="val 1860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32021" y="1095375"/>
            <a:ext cx="941189" cy="303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VÝKAZ Č. 1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81407" y="1562695"/>
            <a:ext cx="7330440" cy="784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150"/>
              </a:lnSpc>
              <a:buNone/>
            </a:pPr>
            <a:r>
              <a:rPr lang="en-US" sz="4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Rozvaha (Balance Sheet)</a:t>
            </a:r>
            <a:endParaRPr lang="en-US" sz="4900" dirty="0"/>
          </a:p>
        </p:txBody>
      </p:sp>
      <p:sp>
        <p:nvSpPr>
          <p:cNvPr id="5" name="Text 3"/>
          <p:cNvSpPr/>
          <p:nvPr/>
        </p:nvSpPr>
        <p:spPr>
          <a:xfrm>
            <a:off x="781407" y="2903815"/>
            <a:ext cx="3139916" cy="392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Charakter výkazu</a:t>
            </a:r>
            <a:endParaRPr lang="en-US" sz="2450" dirty="0"/>
          </a:p>
        </p:txBody>
      </p:sp>
      <p:sp>
        <p:nvSpPr>
          <p:cNvPr id="6" name="Text 4"/>
          <p:cNvSpPr/>
          <p:nvPr/>
        </p:nvSpPr>
        <p:spPr>
          <a:xfrm>
            <a:off x="781407" y="3518773"/>
            <a:ext cx="6227445" cy="113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Rozvaha je </a:t>
            </a:r>
            <a:r>
              <a:rPr lang="en-US" sz="19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statický výkaz</a:t>
            </a: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je to „fotografie" pořízená k jednomu jedinému okamžiku, typicky o půlnoci 31. 12. Zachycuje stav, ne pohyb.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81407" y="4878229"/>
            <a:ext cx="3139916" cy="392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Základní rovnice</a:t>
            </a:r>
            <a:endParaRPr lang="en-US" sz="2450" dirty="0"/>
          </a:p>
        </p:txBody>
      </p:sp>
      <p:sp>
        <p:nvSpPr>
          <p:cNvPr id="8" name="Text 6"/>
          <p:cNvSpPr/>
          <p:nvPr/>
        </p:nvSpPr>
        <p:spPr>
          <a:xfrm>
            <a:off x="781407" y="5493187"/>
            <a:ext cx="6227445" cy="151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Aktiva = Pasiva</a:t>
            </a: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Veškerý majetek firmy (aktiva) musí být krytý zdroji (pasivy) — buď vlastními (vlastní kapitál), nebo cizími (závazky, úvěry).</a:t>
            </a:r>
            <a:endParaRPr lang="en-US" sz="1950" dirty="0"/>
          </a:p>
        </p:txBody>
      </p:sp>
      <p:sp>
        <p:nvSpPr>
          <p:cNvPr id="9" name="Shape 7"/>
          <p:cNvSpPr/>
          <p:nvPr/>
        </p:nvSpPr>
        <p:spPr>
          <a:xfrm>
            <a:off x="7448312" y="2681288"/>
            <a:ext cx="6589157" cy="4528066"/>
          </a:xfrm>
          <a:prstGeom prst="roundRect">
            <a:avLst>
              <a:gd name="adj" fmla="val 3994"/>
            </a:avLst>
          </a:prstGeom>
          <a:solidFill>
            <a:srgbClr val="2F3131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699415" y="2903815"/>
            <a:ext cx="3351728" cy="392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z rozvahy vyčteme?</a:t>
            </a:r>
            <a:endParaRPr lang="en-US" sz="2450" dirty="0"/>
          </a:p>
        </p:txBody>
      </p:sp>
      <p:sp>
        <p:nvSpPr>
          <p:cNvPr id="11" name="Text 9"/>
          <p:cNvSpPr/>
          <p:nvPr/>
        </p:nvSpPr>
        <p:spPr>
          <a:xfrm>
            <a:off x="7699415" y="3518773"/>
            <a:ext cx="6086951" cy="757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Likvidita:</a:t>
            </a:r>
            <a:r>
              <a:rPr lang="en-US" sz="19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Jak rychle dokáže firma přeměnit svůj majetek na hotové peníze?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7699415" y="4476988"/>
            <a:ext cx="6086951" cy="757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Zadluženost:</a:t>
            </a:r>
            <a:r>
              <a:rPr lang="en-US" sz="19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Jaký je poměr vlastních a cizích zdrojů financování?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7699415" y="5435203"/>
            <a:ext cx="6086951" cy="757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Struktura majetku:</a:t>
            </a:r>
            <a:r>
              <a:rPr lang="en-US" sz="195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Co firma vlastní — stroje, zásoby, pohledávky?</a:t>
            </a:r>
            <a:endParaRPr lang="en-US" sz="195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3130" y="7578209"/>
            <a:ext cx="1772007" cy="3537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93877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Rozvaha v praxi</a:t>
            </a:r>
            <a:endParaRPr lang="en-US" sz="2350" dirty="0"/>
          </a:p>
        </p:txBody>
      </p:sp>
      <p:sp>
        <p:nvSpPr>
          <p:cNvPr id="3" name="Text 1"/>
          <p:cNvSpPr/>
          <p:nvPr/>
        </p:nvSpPr>
        <p:spPr>
          <a:xfrm>
            <a:off x="793790" y="1952268"/>
            <a:ext cx="11239738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Aktiva a Pasiva: Dvě strany jedné mince</a:t>
            </a:r>
            <a:endParaRPr lang="en-US" sz="4700" dirty="0"/>
          </a:p>
        </p:txBody>
      </p:sp>
      <p:sp>
        <p:nvSpPr>
          <p:cNvPr id="4" name="Shape 2"/>
          <p:cNvSpPr/>
          <p:nvPr/>
        </p:nvSpPr>
        <p:spPr>
          <a:xfrm>
            <a:off x="793790" y="3012519"/>
            <a:ext cx="13042821" cy="2566273"/>
          </a:xfrm>
          <a:prstGeom prst="roundRect">
            <a:avLst>
              <a:gd name="adj" fmla="val 3944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801410" y="3020139"/>
            <a:ext cx="6513790" cy="2551033"/>
          </a:xfrm>
          <a:prstGeom prst="roundRect">
            <a:avLst>
              <a:gd name="adj" fmla="val 3968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1042392" y="3261122"/>
            <a:ext cx="3486150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AKTIVA — Majetek firmy</a:t>
            </a:r>
            <a:endParaRPr lang="en-US" sz="2350" dirty="0"/>
          </a:p>
        </p:txBody>
      </p:sp>
      <p:sp>
        <p:nvSpPr>
          <p:cNvPr id="7" name="Text 5"/>
          <p:cNvSpPr/>
          <p:nvPr/>
        </p:nvSpPr>
        <p:spPr>
          <a:xfrm>
            <a:off x="1042392" y="3760470"/>
            <a:ext cx="6031825" cy="156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Dlouhodobý majetek: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Budovy, stroje, patenty, software</a:t>
            </a:r>
            <a:endParaRPr lang="en-US" sz="18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Oběžná aktiva: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Zásoby, pohledávky, bankovní účty</a:t>
            </a:r>
            <a:endParaRPr lang="en-US" sz="18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Časové rozlišení: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Náklady příštích období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7315200" y="3020139"/>
            <a:ext cx="6513790" cy="2551033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Shape 7"/>
          <p:cNvSpPr/>
          <p:nvPr/>
        </p:nvSpPr>
        <p:spPr>
          <a:xfrm>
            <a:off x="7315200" y="3020139"/>
            <a:ext cx="30480" cy="2551033"/>
          </a:xfrm>
          <a:prstGeom prst="roundRect">
            <a:avLst>
              <a:gd name="adj" fmla="val 332094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7556183" y="3261122"/>
            <a:ext cx="3121938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PASIVA — Zdroje krytí</a:t>
            </a:r>
            <a:endParaRPr lang="en-US" sz="2350" dirty="0"/>
          </a:p>
        </p:txBody>
      </p:sp>
      <p:sp>
        <p:nvSpPr>
          <p:cNvPr id="11" name="Text 9"/>
          <p:cNvSpPr/>
          <p:nvPr/>
        </p:nvSpPr>
        <p:spPr>
          <a:xfrm>
            <a:off x="7556183" y="3760470"/>
            <a:ext cx="6031825" cy="156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Vlastní kapitál: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Základní kapitál, nerozdělený zisk</a:t>
            </a:r>
            <a:endParaRPr lang="en-US" sz="18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Cizí zdroje: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Bankovní úvěry, závazky z obchodního styku</a:t>
            </a:r>
            <a:endParaRPr lang="en-US" sz="1850" dirty="0"/>
          </a:p>
          <a:p>
            <a:pPr marL="342900" indent="-342900" algn="l">
              <a:lnSpc>
                <a:spcPts val="2800"/>
              </a:lnSpc>
              <a:buSzPct val="100000"/>
              <a:buChar char="•"/>
            </a:pP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Časové rozlišení: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Výnosy příštích období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793790" y="5809178"/>
            <a:ext cx="13042821" cy="926425"/>
          </a:xfrm>
          <a:prstGeom prst="roundRect">
            <a:avLst>
              <a:gd name="adj" fmla="val 10926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772" y="6166247"/>
            <a:ext cx="301228" cy="240983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576983" y="6074212"/>
            <a:ext cx="12018645" cy="3565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Zlaté pravidlo: Součet levé strany se vždy musí rovnat součtu pravé strany. Pokud se nerovná, někde je chyba.</a:t>
            </a:r>
            <a:endParaRPr lang="en-US" sz="1850" dirty="0"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684" y="212527"/>
            <a:ext cx="5203031" cy="780454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3790" y="1786057"/>
            <a:ext cx="1456492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963811" y="1871067"/>
            <a:ext cx="111644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VÝKAZ Č. 2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2432328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Výkaz zisku a </a:t>
            </a:r>
            <a:r>
              <a:rPr lang="en-US" sz="5550" b="1" dirty="0" err="1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ztráty</a:t>
            </a: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</a:t>
            </a:r>
            <a:endParaRPr lang="en-US" sz="5550" dirty="0"/>
          </a:p>
        </p:txBody>
      </p:sp>
      <p:sp>
        <p:nvSpPr>
          <p:cNvPr id="7" name="Text 4"/>
          <p:cNvSpPr/>
          <p:nvPr/>
        </p:nvSpPr>
        <p:spPr>
          <a:xfrm>
            <a:off x="793790" y="4629507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VZZ je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dynamický výkaz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je to „film", který zachycuje vše, co se ve firmě dělo po celý rok od 1. 1. do 31. 12. Porovnává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výnosy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(co firma vydělala) a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náklady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(co firma spotřebovala). Výsledkem je zisk nebo ztráta.</a:t>
            </a:r>
            <a:endParaRPr lang="en-US" sz="2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8973"/>
            <a:ext cx="8733353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Struktura Výkazu zisku a ztráty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793790" y="2471738"/>
            <a:ext cx="6419017" cy="2112050"/>
          </a:xfrm>
          <a:prstGeom prst="roundRect">
            <a:avLst>
              <a:gd name="adj" fmla="val 6927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763310" y="2471738"/>
            <a:ext cx="121920" cy="2112050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156692" y="2743200"/>
            <a:ext cx="4438888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Provozní výsledek hospodaření</a:t>
            </a:r>
            <a:endParaRPr lang="en-US" sz="2350" dirty="0"/>
          </a:p>
        </p:txBody>
      </p:sp>
      <p:sp>
        <p:nvSpPr>
          <p:cNvPr id="6" name="Text 4"/>
          <p:cNvSpPr/>
          <p:nvPr/>
        </p:nvSpPr>
        <p:spPr>
          <a:xfrm>
            <a:off x="1156692" y="3242548"/>
            <a:ext cx="5784652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Jádro byznysu. Výnosy z prodeje výrobků a služeb minus přímé náklady (výrobní, personální, odpisy). Ukazuje, zda firma vydělává na své hlavní činnosti.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7417594" y="2471738"/>
            <a:ext cx="6419017" cy="2112050"/>
          </a:xfrm>
          <a:prstGeom prst="roundRect">
            <a:avLst>
              <a:gd name="adj" fmla="val 6927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7387114" y="2471738"/>
            <a:ext cx="121920" cy="2112050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780496" y="2743200"/>
            <a:ext cx="4401622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výsledek hospodaření</a:t>
            </a:r>
            <a:endParaRPr lang="en-US" sz="2350" dirty="0"/>
          </a:p>
        </p:txBody>
      </p:sp>
      <p:sp>
        <p:nvSpPr>
          <p:cNvPr id="10" name="Text 8"/>
          <p:cNvSpPr/>
          <p:nvPr/>
        </p:nvSpPr>
        <p:spPr>
          <a:xfrm>
            <a:off x="7780496" y="3242548"/>
            <a:ext cx="5784652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Zachycuje finanční operace mimo hlavní činnost: úrokové náklady z úvěrů, kursové rozdíly z obchodů v cizích měnách, výnosy z dividend.</a:t>
            </a:r>
            <a:endParaRPr lang="en-US" sz="1850" dirty="0"/>
          </a:p>
        </p:txBody>
      </p:sp>
      <p:sp>
        <p:nvSpPr>
          <p:cNvPr id="11" name="Shape 9"/>
          <p:cNvSpPr/>
          <p:nvPr/>
        </p:nvSpPr>
        <p:spPr>
          <a:xfrm>
            <a:off x="793790" y="4788575"/>
            <a:ext cx="6419017" cy="2131933"/>
          </a:xfrm>
          <a:prstGeom prst="roundRect">
            <a:avLst>
              <a:gd name="adj" fmla="val 6863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763310" y="4788575"/>
            <a:ext cx="121920" cy="2131933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156692" y="5060037"/>
            <a:ext cx="5371267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Výsledek hospodaření před zdaněním</a:t>
            </a:r>
            <a:endParaRPr lang="en-US" sz="2350" dirty="0"/>
          </a:p>
        </p:txBody>
      </p:sp>
      <p:sp>
        <p:nvSpPr>
          <p:cNvPr id="14" name="Text 12"/>
          <p:cNvSpPr/>
          <p:nvPr/>
        </p:nvSpPr>
        <p:spPr>
          <a:xfrm>
            <a:off x="1156692" y="5559385"/>
            <a:ext cx="5784652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Součet provozního a finančního výsledku. Tento základ se pak daní sazbou daně z příjmu právnických osob.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7417594" y="4788575"/>
            <a:ext cx="6419017" cy="2131933"/>
          </a:xfrm>
          <a:prstGeom prst="roundRect">
            <a:avLst>
              <a:gd name="adj" fmla="val 6863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7387114" y="4788575"/>
            <a:ext cx="121920" cy="2131933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780496" y="5060037"/>
            <a:ext cx="5784652" cy="7529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Výsledek hospodaření po zdanění (čistý zisk)</a:t>
            </a:r>
            <a:endParaRPr lang="en-US" sz="2350" dirty="0"/>
          </a:p>
        </p:txBody>
      </p:sp>
      <p:sp>
        <p:nvSpPr>
          <p:cNvPr id="18" name="Text 16"/>
          <p:cNvSpPr/>
          <p:nvPr/>
        </p:nvSpPr>
        <p:spPr>
          <a:xfrm>
            <a:off x="7780496" y="5935861"/>
            <a:ext cx="5784652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Konečný hospodářský výsledek, který přechází do rozvahy jako součást vlastního kapitálu.</a:t>
            </a:r>
            <a:endParaRPr lang="en-US" sz="185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8827"/>
            <a:ext cx="7088267" cy="9316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⚠️</a:t>
            </a: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Zisk ≠ Hotovost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589598" y="2445782"/>
            <a:ext cx="6583918" cy="4694873"/>
          </a:xfrm>
          <a:prstGeom prst="roundRect">
            <a:avLst>
              <a:gd name="adj" fmla="val 434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 dirty="0"/>
          </a:p>
        </p:txBody>
      </p:sp>
      <p:sp>
        <p:nvSpPr>
          <p:cNvPr id="4" name="Text 2"/>
          <p:cNvSpPr/>
          <p:nvPr/>
        </p:nvSpPr>
        <p:spPr>
          <a:xfrm>
            <a:off x="873085" y="2729270"/>
            <a:ext cx="4326255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Nejčastější </a:t>
            </a:r>
            <a:r>
              <a:rPr lang="en-US" sz="2750" b="1" dirty="0" err="1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omyl</a:t>
            </a:r>
            <a:r>
              <a:rPr lang="en-US" sz="27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 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873085" y="3455789"/>
            <a:ext cx="6016943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Firma </a:t>
            </a: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může vykazovat obrovský zisk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a zároveň nemít ani korunu na účtu. Jak je to možné?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73085" y="5071467"/>
            <a:ext cx="6016943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Výnosy se účtují v okamžiku dodání zboží nebo služby — </a:t>
            </a: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bez ohledu na to, zda zákazník zaplatil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Pohledávka je výnos, ale není hotovost.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668697" y="272927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Příklad z praxe</a:t>
            </a:r>
            <a:endParaRPr lang="en-US" sz="2750" dirty="0"/>
          </a:p>
        </p:txBody>
      </p:sp>
      <p:sp>
        <p:nvSpPr>
          <p:cNvPr id="8" name="Text 6"/>
          <p:cNvSpPr/>
          <p:nvPr/>
        </p:nvSpPr>
        <p:spPr>
          <a:xfrm>
            <a:off x="7668697" y="3455789"/>
            <a:ext cx="6175534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Stavební firma dokončí zakázku za 10 mil. Kč. Účtuje výnos a zisk — ale zákazník zaplatí až za 6 měsíců. Mezitím firma musí platit mzdy, energie a materiál.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Výsledek: zisková firma s platební neschopností.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68697" y="5978485"/>
            <a:ext cx="6175534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Proto existuje Cash Flow výkaz — aby odhalil tento rozdíl.</a:t>
            </a:r>
            <a:endParaRPr lang="en-US" sz="220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81407" y="1004768"/>
            <a:ext cx="1289209" cy="453628"/>
          </a:xfrm>
          <a:prstGeom prst="roundRect">
            <a:avLst>
              <a:gd name="adj" fmla="val 1860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32021" y="1080016"/>
            <a:ext cx="987981" cy="3031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VÝKAZ Č. 3</a:t>
            </a:r>
            <a:endParaRPr lang="en-US" sz="1550" dirty="0"/>
          </a:p>
        </p:txBody>
      </p:sp>
      <p:sp>
        <p:nvSpPr>
          <p:cNvPr id="4" name="Text 2"/>
          <p:cNvSpPr/>
          <p:nvPr/>
        </p:nvSpPr>
        <p:spPr>
          <a:xfrm>
            <a:off x="781407" y="1547336"/>
            <a:ext cx="11614071" cy="784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150"/>
              </a:lnSpc>
              <a:buNone/>
            </a:pPr>
            <a:r>
              <a:rPr lang="en-US" sz="4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Přehled o peněžních tocích (Cash Flow)</a:t>
            </a:r>
            <a:endParaRPr lang="en-US" sz="4900" dirty="0"/>
          </a:p>
        </p:txBody>
      </p:sp>
      <p:sp>
        <p:nvSpPr>
          <p:cNvPr id="5" name="Text 3"/>
          <p:cNvSpPr/>
          <p:nvPr/>
        </p:nvSpPr>
        <p:spPr>
          <a:xfrm>
            <a:off x="781407" y="2665928"/>
            <a:ext cx="13067586" cy="7579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Cash Flow výkaz odpovídá na klíčovou otázku: </a:t>
            </a:r>
            <a:r>
              <a:rPr lang="en-US" sz="19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„Kde vzala firma peníze a za co je utratila?"</a:t>
            </a: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Přemosťuje propast mezi účetním ziskem a skutečným stavem bankovního účtu.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781407" y="3674150"/>
            <a:ext cx="4207431" cy="3550563"/>
          </a:xfrm>
          <a:prstGeom prst="roundRect">
            <a:avLst>
              <a:gd name="adj" fmla="val 2971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1047750" y="3940492"/>
            <a:ext cx="753547" cy="753547"/>
          </a:xfrm>
          <a:prstGeom prst="roundRect">
            <a:avLst>
              <a:gd name="adj" fmla="val 1213339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54919" y="4147661"/>
            <a:ext cx="339090" cy="33909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047750" y="4916567"/>
            <a:ext cx="3139916" cy="392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Provozní CF</a:t>
            </a:r>
            <a:endParaRPr lang="en-US" sz="2450" dirty="0"/>
          </a:p>
        </p:txBody>
      </p:sp>
      <p:sp>
        <p:nvSpPr>
          <p:cNvPr id="10" name="Text 7"/>
          <p:cNvSpPr/>
          <p:nvPr/>
        </p:nvSpPr>
        <p:spPr>
          <a:xfrm>
            <a:off x="1047750" y="5442466"/>
            <a:ext cx="3674745" cy="151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Musí být dlouhodobě </a:t>
            </a:r>
            <a:r>
              <a:rPr lang="en-US" sz="19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kladné</a:t>
            </a: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Firma musí generovat peníze ze své hlavní činnosti — jinak není životaschopná.</a:t>
            </a:r>
            <a:endParaRPr lang="en-US" sz="1950" dirty="0"/>
          </a:p>
        </p:txBody>
      </p:sp>
      <p:sp>
        <p:nvSpPr>
          <p:cNvPr id="11" name="Shape 8"/>
          <p:cNvSpPr/>
          <p:nvPr/>
        </p:nvSpPr>
        <p:spPr>
          <a:xfrm>
            <a:off x="5211366" y="3674150"/>
            <a:ext cx="4207550" cy="3550563"/>
          </a:xfrm>
          <a:prstGeom prst="roundRect">
            <a:avLst>
              <a:gd name="adj" fmla="val 2971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5477708" y="3940492"/>
            <a:ext cx="753547" cy="753547"/>
          </a:xfrm>
          <a:prstGeom prst="roundRect">
            <a:avLst>
              <a:gd name="adj" fmla="val 1213339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84877" y="4147661"/>
            <a:ext cx="339090" cy="33909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77708" y="4916567"/>
            <a:ext cx="3139916" cy="392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Investiční CF</a:t>
            </a:r>
            <a:endParaRPr lang="en-US" sz="2450" dirty="0"/>
          </a:p>
        </p:txBody>
      </p:sp>
      <p:sp>
        <p:nvSpPr>
          <p:cNvPr id="15" name="Text 11"/>
          <p:cNvSpPr/>
          <p:nvPr/>
        </p:nvSpPr>
        <p:spPr>
          <a:xfrm>
            <a:off x="5477708" y="5442466"/>
            <a:ext cx="3674864" cy="151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Typicky </a:t>
            </a:r>
            <a:r>
              <a:rPr lang="en-US" sz="19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záporné</a:t>
            </a: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firma nakupuje stroje, budovy, technologie. Záporné investiční CF je znak zdravého rozvoje.</a:t>
            </a:r>
            <a:endParaRPr lang="en-US" sz="1950" dirty="0"/>
          </a:p>
        </p:txBody>
      </p:sp>
      <p:sp>
        <p:nvSpPr>
          <p:cNvPr id="16" name="Shape 12"/>
          <p:cNvSpPr/>
          <p:nvPr/>
        </p:nvSpPr>
        <p:spPr>
          <a:xfrm>
            <a:off x="9641443" y="3674150"/>
            <a:ext cx="4207550" cy="3550563"/>
          </a:xfrm>
          <a:prstGeom prst="roundRect">
            <a:avLst>
              <a:gd name="adj" fmla="val 2971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13"/>
          <p:cNvSpPr/>
          <p:nvPr/>
        </p:nvSpPr>
        <p:spPr>
          <a:xfrm>
            <a:off x="9907786" y="3940492"/>
            <a:ext cx="753547" cy="753547"/>
          </a:xfrm>
          <a:prstGeom prst="roundRect">
            <a:avLst>
              <a:gd name="adj" fmla="val 1213339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114955" y="4147661"/>
            <a:ext cx="339090" cy="33909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9907786" y="4916567"/>
            <a:ext cx="3139916" cy="3924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4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CF</a:t>
            </a:r>
            <a:endParaRPr lang="en-US" sz="2450" dirty="0"/>
          </a:p>
        </p:txBody>
      </p:sp>
      <p:sp>
        <p:nvSpPr>
          <p:cNvPr id="20" name="Text 15"/>
          <p:cNvSpPr/>
          <p:nvPr/>
        </p:nvSpPr>
        <p:spPr>
          <a:xfrm>
            <a:off x="9907786" y="5442466"/>
            <a:ext cx="3674864" cy="1515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19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Ukazuje pohyb s věřiteli a vlastníky: příjem úvěrů (+) nebo splácení dluhů a výplata dividend (−).</a:t>
            </a:r>
            <a:endParaRPr lang="en-US" sz="1950" dirty="0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63130" y="7578209"/>
            <a:ext cx="1772007" cy="3537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969883"/>
            <a:ext cx="274081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Čtení Cash Flow v praxi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793790" y="1335524"/>
            <a:ext cx="9778127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nám kombinace CF říká o zdraví firmy?</a:t>
            </a:r>
            <a:endParaRPr lang="en-US" sz="39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163961"/>
            <a:ext cx="9129951" cy="509575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163961"/>
            <a:ext cx="9129951" cy="5095756"/>
          </a:xfrm>
          <a:prstGeom prst="rect">
            <a:avLst/>
          </a:prstGeom>
        </p:spPr>
      </p:pic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84" y="212527"/>
            <a:ext cx="5203031" cy="780454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280190" y="1332548"/>
            <a:ext cx="1467088" cy="532924"/>
          </a:xfrm>
          <a:prstGeom prst="roundRect">
            <a:avLst>
              <a:gd name="adj" fmla="val 17876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6450211" y="1417558"/>
            <a:ext cx="1127046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VÝKAZ Č. 4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6280190" y="1978819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Přehled o změnách vlastního kapitálu</a:t>
            </a:r>
            <a:endParaRPr lang="en-US" sz="5550" dirty="0"/>
          </a:p>
        </p:txBody>
      </p:sp>
      <p:sp>
        <p:nvSpPr>
          <p:cNvPr id="7" name="Text 4"/>
          <p:cNvSpPr/>
          <p:nvPr/>
        </p:nvSpPr>
        <p:spPr>
          <a:xfrm>
            <a:off x="6280190" y="4175998"/>
            <a:ext cx="7556421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Tento výkaz odpovídá vlastníkům firmy na otázku: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„Co se stalo s našimi penězi?"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Vysvětluje přechod od počátečního stavu vlastního kapitálu na konci předchozího roku ke konečnému stavu na konci roku aktuálního. Zahrnuje čistý zisk, výplatu dividend, emisi nových akcií nebo kapitálové příspěvky.</a:t>
            </a:r>
            <a:endParaRPr lang="en-US" sz="2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1407" y="986195"/>
            <a:ext cx="7882890" cy="5668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450"/>
              </a:lnSpc>
              <a:buNone/>
            </a:pPr>
            <a:r>
              <a:rPr lang="en-US" sz="3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přehled o změnách VK zachycuje?</a:t>
            </a:r>
            <a:endParaRPr lang="en-US" sz="3550" dirty="0"/>
          </a:p>
        </p:txBody>
      </p:sp>
      <p:sp>
        <p:nvSpPr>
          <p:cNvPr id="3" name="Shape 1"/>
          <p:cNvSpPr/>
          <p:nvPr/>
        </p:nvSpPr>
        <p:spPr>
          <a:xfrm>
            <a:off x="7303770" y="1785104"/>
            <a:ext cx="22860" cy="5089684"/>
          </a:xfrm>
          <a:prstGeom prst="roundRect">
            <a:avLst>
              <a:gd name="adj" fmla="val 333314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6589752" y="1977747"/>
            <a:ext cx="544235" cy="22860"/>
          </a:xfrm>
          <a:prstGeom prst="roundRect">
            <a:avLst>
              <a:gd name="adj" fmla="val 333314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111127" y="1785104"/>
            <a:ext cx="408146" cy="408146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4"/>
          <p:cNvSpPr/>
          <p:nvPr/>
        </p:nvSpPr>
        <p:spPr>
          <a:xfrm>
            <a:off x="7179171" y="1819156"/>
            <a:ext cx="27205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4140518" y="1847374"/>
            <a:ext cx="226766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Počáteční stav VK</a:t>
            </a:r>
            <a:endParaRPr lang="en-US" sz="1750" dirty="0"/>
          </a:p>
        </p:txBody>
      </p:sp>
      <p:sp>
        <p:nvSpPr>
          <p:cNvPr id="8" name="Text 6"/>
          <p:cNvSpPr/>
          <p:nvPr/>
        </p:nvSpPr>
        <p:spPr>
          <a:xfrm>
            <a:off x="781407" y="2200394"/>
            <a:ext cx="5626775" cy="238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Vlastní kapitál k 1. 1. běžného roku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7496413" y="2935367"/>
            <a:ext cx="544235" cy="22860"/>
          </a:xfrm>
          <a:prstGeom prst="roundRect">
            <a:avLst>
              <a:gd name="adj" fmla="val 333314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0" name="Shape 8"/>
          <p:cNvSpPr/>
          <p:nvPr/>
        </p:nvSpPr>
        <p:spPr>
          <a:xfrm>
            <a:off x="7111127" y="2742724"/>
            <a:ext cx="408146" cy="408146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179171" y="2776776"/>
            <a:ext cx="27205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8222218" y="2804993"/>
            <a:ext cx="226766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+ Čistý zisk roku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8222218" y="3158014"/>
            <a:ext cx="5626775" cy="238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Přidán výsledek hospodaření z VZZ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589752" y="3808095"/>
            <a:ext cx="544235" cy="22860"/>
          </a:xfrm>
          <a:prstGeom prst="roundRect">
            <a:avLst>
              <a:gd name="adj" fmla="val 333314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5" name="Shape 13"/>
          <p:cNvSpPr/>
          <p:nvPr/>
        </p:nvSpPr>
        <p:spPr>
          <a:xfrm>
            <a:off x="7111127" y="3615452"/>
            <a:ext cx="408146" cy="408146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179171" y="3649504"/>
            <a:ext cx="27205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4140518" y="3677722"/>
            <a:ext cx="226766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− Dividendy</a:t>
            </a:r>
            <a:endParaRPr lang="en-US" sz="1750" dirty="0"/>
          </a:p>
        </p:txBody>
      </p:sp>
      <p:sp>
        <p:nvSpPr>
          <p:cNvPr id="18" name="Text 16"/>
          <p:cNvSpPr/>
          <p:nvPr/>
        </p:nvSpPr>
        <p:spPr>
          <a:xfrm>
            <a:off x="781407" y="4030742"/>
            <a:ext cx="5626775" cy="238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Odečteny vyplacené podíly vlastníkům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496413" y="4680942"/>
            <a:ext cx="544235" cy="22860"/>
          </a:xfrm>
          <a:prstGeom prst="roundRect">
            <a:avLst>
              <a:gd name="adj" fmla="val 333314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0" name="Shape 18"/>
          <p:cNvSpPr/>
          <p:nvPr/>
        </p:nvSpPr>
        <p:spPr>
          <a:xfrm>
            <a:off x="7111127" y="4488299"/>
            <a:ext cx="408146" cy="408146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9"/>
          <p:cNvSpPr/>
          <p:nvPr/>
        </p:nvSpPr>
        <p:spPr>
          <a:xfrm>
            <a:off x="7179171" y="4522351"/>
            <a:ext cx="27205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4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8222218" y="4550569"/>
            <a:ext cx="226766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± Ostatní změny</a:t>
            </a:r>
            <a:endParaRPr lang="en-US" sz="1750" dirty="0"/>
          </a:p>
        </p:txBody>
      </p:sp>
      <p:sp>
        <p:nvSpPr>
          <p:cNvPr id="23" name="Text 21"/>
          <p:cNvSpPr/>
          <p:nvPr/>
        </p:nvSpPr>
        <p:spPr>
          <a:xfrm>
            <a:off x="8222218" y="4903589"/>
            <a:ext cx="5626775" cy="238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Emise akcií, přecenění majetku, opravy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6589752" y="5553789"/>
            <a:ext cx="544235" cy="22860"/>
          </a:xfrm>
          <a:prstGeom prst="roundRect">
            <a:avLst>
              <a:gd name="adj" fmla="val 333314"/>
            </a:avLst>
          </a:prstGeom>
          <a:solidFill>
            <a:srgbClr val="DEB9B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5" name="Shape 23"/>
          <p:cNvSpPr/>
          <p:nvPr/>
        </p:nvSpPr>
        <p:spPr>
          <a:xfrm>
            <a:off x="7111127" y="5361146"/>
            <a:ext cx="408146" cy="408146"/>
          </a:xfrm>
          <a:prstGeom prst="roundRect">
            <a:avLst>
              <a:gd name="adj" fmla="val 18669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Text 24"/>
          <p:cNvSpPr/>
          <p:nvPr/>
        </p:nvSpPr>
        <p:spPr>
          <a:xfrm>
            <a:off x="7179171" y="5395198"/>
            <a:ext cx="272058" cy="3400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5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4140518" y="5423416"/>
            <a:ext cx="2267664" cy="283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2200"/>
              </a:lnSpc>
              <a:buNone/>
            </a:pPr>
            <a:r>
              <a:rPr lang="en-US" sz="1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Konečný stav VK</a:t>
            </a:r>
            <a:endParaRPr lang="en-US" sz="1750" dirty="0"/>
          </a:p>
        </p:txBody>
      </p:sp>
      <p:sp>
        <p:nvSpPr>
          <p:cNvPr id="28" name="Text 26"/>
          <p:cNvSpPr/>
          <p:nvPr/>
        </p:nvSpPr>
        <p:spPr>
          <a:xfrm>
            <a:off x="781407" y="5776436"/>
            <a:ext cx="5626775" cy="238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Vlastní kapitál k 31. 12. = stav v Rozvaze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781407" y="7005280"/>
            <a:ext cx="13067586" cy="2380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Konečný stav vlastního kapitálu se musí přesně shodovat s hodnotou uvedenou v Rozvaze — opět princip artikulace (spojených nádob).</a:t>
            </a:r>
            <a:endParaRPr lang="en-US" sz="1400" dirty="0"/>
          </a:p>
        </p:txBody>
      </p:sp>
      <p:pic>
        <p:nvPicPr>
          <p:cNvPr id="3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3130" y="7578209"/>
            <a:ext cx="1772007" cy="3537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307783"/>
            <a:ext cx="1097518" cy="365522"/>
          </a:xfrm>
          <a:prstGeom prst="roundRect">
            <a:avLst>
              <a:gd name="adj" fmla="val 19548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21306" y="1371481"/>
            <a:ext cx="842486" cy="2381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VÝKAZ Č. 5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93790" y="1737003"/>
            <a:ext cx="5963007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Příloha k účetní závěrce</a:t>
            </a:r>
            <a:endParaRPr lang="en-US" sz="4150" dirty="0"/>
          </a:p>
        </p:txBody>
      </p:sp>
      <p:sp>
        <p:nvSpPr>
          <p:cNvPr id="5" name="Text 3"/>
          <p:cNvSpPr/>
          <p:nvPr/>
        </p:nvSpPr>
        <p:spPr>
          <a:xfrm>
            <a:off x="1112758" y="2819995"/>
            <a:ext cx="12723852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Čísla bez kontextu lžou. Příloha je textový dokument, který dává číslům smysl.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793790" y="2640687"/>
            <a:ext cx="22860" cy="656273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Shape 5"/>
          <p:cNvSpPr/>
          <p:nvPr/>
        </p:nvSpPr>
        <p:spPr>
          <a:xfrm>
            <a:off x="793790" y="3476268"/>
            <a:ext cx="6441638" cy="1791891"/>
          </a:xfrm>
          <a:prstGeom prst="roundRect">
            <a:avLst>
              <a:gd name="adj" fmla="val 4984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Text 6"/>
          <p:cNvSpPr/>
          <p:nvPr/>
        </p:nvSpPr>
        <p:spPr>
          <a:xfrm>
            <a:off x="1029295" y="3711773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Účetní politiky</a:t>
            </a:r>
            <a:endParaRPr lang="en-US" sz="2050" dirty="0"/>
          </a:p>
        </p:txBody>
      </p:sp>
      <p:sp>
        <p:nvSpPr>
          <p:cNvPr id="9" name="Text 7"/>
          <p:cNvSpPr/>
          <p:nvPr/>
        </p:nvSpPr>
        <p:spPr>
          <a:xfrm>
            <a:off x="1029295" y="4139684"/>
            <a:ext cx="5970627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Jaké odpisové plány firma používá? Jak oceňuje zásoby — FIFO, průměrné ceny? Bez těchto informací nelze výkazy srovnat s konkurencí.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7394853" y="3476268"/>
            <a:ext cx="6441757" cy="1791891"/>
          </a:xfrm>
          <a:prstGeom prst="roundRect">
            <a:avLst>
              <a:gd name="adj" fmla="val 4984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9"/>
          <p:cNvSpPr/>
          <p:nvPr/>
        </p:nvSpPr>
        <p:spPr>
          <a:xfrm>
            <a:off x="7630358" y="3711773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Detaily závazků</a:t>
            </a:r>
            <a:endParaRPr lang="en-US" sz="2050" dirty="0"/>
          </a:p>
        </p:txBody>
      </p:sp>
      <p:sp>
        <p:nvSpPr>
          <p:cNvPr id="12" name="Text 10"/>
          <p:cNvSpPr/>
          <p:nvPr/>
        </p:nvSpPr>
        <p:spPr>
          <a:xfrm>
            <a:off x="7630358" y="4139684"/>
            <a:ext cx="5970746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Podrobnosti o bankovních úvěrech, podmínky splácení, zajištění a případné porušení covenantů.</a:t>
            </a:r>
            <a:endParaRPr lang="en-US" sz="1650" dirty="0"/>
          </a:p>
        </p:txBody>
      </p:sp>
      <p:sp>
        <p:nvSpPr>
          <p:cNvPr id="13" name="Shape 11"/>
          <p:cNvSpPr/>
          <p:nvPr/>
        </p:nvSpPr>
        <p:spPr>
          <a:xfrm>
            <a:off x="793790" y="5427583"/>
            <a:ext cx="6441638" cy="1494234"/>
          </a:xfrm>
          <a:prstGeom prst="roundRect">
            <a:avLst>
              <a:gd name="adj" fmla="val 5977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2"/>
          <p:cNvSpPr/>
          <p:nvPr/>
        </p:nvSpPr>
        <p:spPr>
          <a:xfrm>
            <a:off x="1029295" y="5663089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Podmíněné závazky</a:t>
            </a:r>
            <a:endParaRPr lang="en-US" sz="2050" dirty="0"/>
          </a:p>
        </p:txBody>
      </p:sp>
      <p:sp>
        <p:nvSpPr>
          <p:cNvPr id="15" name="Text 13"/>
          <p:cNvSpPr/>
          <p:nvPr/>
        </p:nvSpPr>
        <p:spPr>
          <a:xfrm>
            <a:off x="1029295" y="6090999"/>
            <a:ext cx="5970627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Soudní spory, které firma vede. Případná prohra může výrazně ovlivnit budoucí finanční situaci.</a:t>
            </a:r>
            <a:endParaRPr lang="en-US" sz="1650" dirty="0"/>
          </a:p>
        </p:txBody>
      </p:sp>
      <p:sp>
        <p:nvSpPr>
          <p:cNvPr id="16" name="Shape 14"/>
          <p:cNvSpPr/>
          <p:nvPr/>
        </p:nvSpPr>
        <p:spPr>
          <a:xfrm>
            <a:off x="7394853" y="5427583"/>
            <a:ext cx="6441757" cy="1494234"/>
          </a:xfrm>
          <a:prstGeom prst="roundRect">
            <a:avLst>
              <a:gd name="adj" fmla="val 5977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630358" y="5663089"/>
            <a:ext cx="3523298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Události po rozvahovém dni</a:t>
            </a:r>
            <a:endParaRPr lang="en-US" sz="2050" dirty="0"/>
          </a:p>
        </p:txBody>
      </p:sp>
      <p:sp>
        <p:nvSpPr>
          <p:cNvPr id="18" name="Text 16"/>
          <p:cNvSpPr/>
          <p:nvPr/>
        </p:nvSpPr>
        <p:spPr>
          <a:xfrm>
            <a:off x="7630358" y="6090999"/>
            <a:ext cx="5970746" cy="5953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Významné události, které nastaly mezi 31. 12. a datem vydání výkazů — např. akvizice, požár, krach klíčového zákazníka.</a:t>
            </a:r>
            <a:endParaRPr lang="en-US" sz="165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7997"/>
            <a:ext cx="739044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Shrnutí: Pět výkazů jako systém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15847"/>
            <a:ext cx="9129951" cy="509575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015847"/>
            <a:ext cx="9129951" cy="509575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684" y="212527"/>
            <a:ext cx="5203031" cy="780454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3790" y="1778437"/>
            <a:ext cx="1560671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971431" y="1871067"/>
            <a:ext cx="1205389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3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2439948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Výroční zpráva a moderní trendy</a:t>
            </a:r>
            <a:endParaRPr lang="en-US" sz="5550" dirty="0"/>
          </a:p>
        </p:txBody>
      </p:sp>
      <p:sp>
        <p:nvSpPr>
          <p:cNvPr id="7" name="Text 4"/>
          <p:cNvSpPr/>
          <p:nvPr/>
        </p:nvSpPr>
        <p:spPr>
          <a:xfrm>
            <a:off x="793790" y="4637127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Účetní závěrka je nejdůležitější, ale pouze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jednou součástí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širšího dokumentu — Výroční zprávy. Ta zahrnuje i zprávu vedení, strategický výhled a stále důležitější nefinanční reporting.</a:t>
            </a:r>
            <a:endParaRPr lang="en-US" sz="2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294209"/>
            <a:ext cx="8255556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Zpráva o vedení podniku</a:t>
            </a:r>
            <a:endParaRPr lang="en-US" sz="5550" dirty="0"/>
          </a:p>
        </p:txBody>
      </p:sp>
      <p:sp>
        <p:nvSpPr>
          <p:cNvPr id="3" name="Text 1"/>
          <p:cNvSpPr/>
          <p:nvPr/>
        </p:nvSpPr>
        <p:spPr>
          <a:xfrm>
            <a:off x="793790" y="2293501"/>
            <a:ext cx="8926830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Management Commentary — pohled do budoucnosti</a:t>
            </a:r>
            <a:endParaRPr lang="en-US" sz="2750" dirty="0"/>
          </a:p>
        </p:txBody>
      </p:sp>
      <p:sp>
        <p:nvSpPr>
          <p:cNvPr id="4" name="Shape 2"/>
          <p:cNvSpPr/>
          <p:nvPr/>
        </p:nvSpPr>
        <p:spPr>
          <a:xfrm>
            <a:off x="589598" y="3161824"/>
            <a:ext cx="6583918" cy="3773448"/>
          </a:xfrm>
          <a:prstGeom prst="roundRect">
            <a:avLst>
              <a:gd name="adj" fmla="val 5410"/>
            </a:avLst>
          </a:prstGeom>
          <a:solidFill>
            <a:srgbClr val="2F3131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873085" y="3445312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výkazy neřeknou</a:t>
            </a:r>
            <a:endParaRPr lang="en-US" sz="2750" dirty="0"/>
          </a:p>
        </p:txBody>
      </p:sp>
      <p:sp>
        <p:nvSpPr>
          <p:cNvPr id="6" name="Text 4"/>
          <p:cNvSpPr/>
          <p:nvPr/>
        </p:nvSpPr>
        <p:spPr>
          <a:xfrm>
            <a:off x="873085" y="4171831"/>
            <a:ext cx="6016943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Finanční výkazy </a:t>
            </a: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hledí do minulosti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zachycují, co se stalo. Management commentary je prostor, kde vedení firmy hodnotí uplynulý rok vlastními slovy a popisuje strategii, rizika a výhled do budoucna.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668697" y="3445312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Typický obsah</a:t>
            </a:r>
            <a:endParaRPr lang="en-US" sz="2750" dirty="0"/>
          </a:p>
        </p:txBody>
      </p:sp>
      <p:sp>
        <p:nvSpPr>
          <p:cNvPr id="8" name="Text 6"/>
          <p:cNvSpPr/>
          <p:nvPr/>
        </p:nvSpPr>
        <p:spPr>
          <a:xfrm>
            <a:off x="7668697" y="4171831"/>
            <a:ext cx="6175534" cy="2664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Hodnocení výsledků za uplynulý rok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Analýza klíčových rizik a příležitostí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Strategie a plány pro příští období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Komentář k investicím a akvizicím</a:t>
            </a:r>
            <a:endParaRPr lang="en-US" sz="2200" dirty="0"/>
          </a:p>
          <a:p>
            <a:pPr marL="342900" indent="-342900" algn="l">
              <a:lnSpc>
                <a:spcPts val="3550"/>
              </a:lnSpc>
              <a:buSzPct val="100000"/>
              <a:buChar char="•"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Výhled vývoje trhu a pozice firmy</a:t>
            </a:r>
            <a:endParaRPr lang="en-US" sz="22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30010"/>
            <a:ext cx="6965513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Nová éra: ESG Reporting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1864995"/>
            <a:ext cx="7421523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CSRD Směrnice — aktuálně nejžhavější téma financí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793790" y="2548652"/>
            <a:ext cx="13042821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EU zavedla povinnost vykazovat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nefinanční data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Finanční výsledky nestačí — zúčastněné strany chtějí vědět, jak firma ovlivňuje svět kolem sebe. Direktiva CSRD (Corporate Sustainability Reporting Directive) postupně rozšiřuje tuto povinnost na tisíce firem v Evropě.</a:t>
            </a:r>
            <a:endParaRPr lang="en-US" sz="1850" dirty="0"/>
          </a:p>
        </p:txBody>
      </p:sp>
      <p:sp>
        <p:nvSpPr>
          <p:cNvPr id="5" name="Shape 3"/>
          <p:cNvSpPr/>
          <p:nvPr/>
        </p:nvSpPr>
        <p:spPr>
          <a:xfrm>
            <a:off x="793790" y="3848814"/>
            <a:ext cx="4211003" cy="3350657"/>
          </a:xfrm>
          <a:prstGeom prst="roundRect">
            <a:avLst>
              <a:gd name="adj" fmla="val 3021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Shape 4"/>
          <p:cNvSpPr/>
          <p:nvPr/>
        </p:nvSpPr>
        <p:spPr>
          <a:xfrm>
            <a:off x="1042392" y="4097417"/>
            <a:ext cx="722948" cy="722948"/>
          </a:xfrm>
          <a:prstGeom prst="roundRect">
            <a:avLst>
              <a:gd name="adj" fmla="val 1264694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1227" y="4296132"/>
            <a:ext cx="325279" cy="325279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42392" y="502515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 — Environment</a:t>
            </a:r>
            <a:endParaRPr lang="en-US" sz="2350" dirty="0"/>
          </a:p>
        </p:txBody>
      </p:sp>
      <p:sp>
        <p:nvSpPr>
          <p:cNvPr id="9" name="Text 6"/>
          <p:cNvSpPr/>
          <p:nvPr/>
        </p:nvSpPr>
        <p:spPr>
          <a:xfrm>
            <a:off x="1042392" y="5524500"/>
            <a:ext cx="3713798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Jaká je uhlíková stopa firmy? Jak nakládá s vodou, odpady a energiemi? Přechod na obnovitelné zdroje?</a:t>
            </a:r>
            <a:endParaRPr lang="en-US" sz="1850" dirty="0"/>
          </a:p>
        </p:txBody>
      </p:sp>
      <p:sp>
        <p:nvSpPr>
          <p:cNvPr id="10" name="Shape 7"/>
          <p:cNvSpPr/>
          <p:nvPr/>
        </p:nvSpPr>
        <p:spPr>
          <a:xfrm>
            <a:off x="5209580" y="3848814"/>
            <a:ext cx="4211122" cy="3350657"/>
          </a:xfrm>
          <a:prstGeom prst="roundRect">
            <a:avLst>
              <a:gd name="adj" fmla="val 3021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5458182" y="4097417"/>
            <a:ext cx="722948" cy="722948"/>
          </a:xfrm>
          <a:prstGeom prst="roundRect">
            <a:avLst>
              <a:gd name="adj" fmla="val 1264694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57017" y="4296132"/>
            <a:ext cx="325279" cy="325279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58182" y="502515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 — Social</a:t>
            </a:r>
            <a:endParaRPr lang="en-US" sz="2350" dirty="0"/>
          </a:p>
        </p:txBody>
      </p:sp>
      <p:sp>
        <p:nvSpPr>
          <p:cNvPr id="14" name="Text 10"/>
          <p:cNvSpPr/>
          <p:nvPr/>
        </p:nvSpPr>
        <p:spPr>
          <a:xfrm>
            <a:off x="5458182" y="5524500"/>
            <a:ext cx="3713917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Jak firma zachází se zaměstnanci? Jaké jsou pracovní podmínky v celém dodavatelském řetězci? Bezpečnost práce?</a:t>
            </a:r>
            <a:endParaRPr lang="en-US" sz="1850" dirty="0"/>
          </a:p>
        </p:txBody>
      </p:sp>
      <p:sp>
        <p:nvSpPr>
          <p:cNvPr id="15" name="Shape 11"/>
          <p:cNvSpPr/>
          <p:nvPr/>
        </p:nvSpPr>
        <p:spPr>
          <a:xfrm>
            <a:off x="9625489" y="3848814"/>
            <a:ext cx="4211003" cy="3350657"/>
          </a:xfrm>
          <a:prstGeom prst="roundRect">
            <a:avLst>
              <a:gd name="adj" fmla="val 3021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2"/>
          <p:cNvSpPr/>
          <p:nvPr/>
        </p:nvSpPr>
        <p:spPr>
          <a:xfrm>
            <a:off x="9874091" y="4097417"/>
            <a:ext cx="722948" cy="722948"/>
          </a:xfrm>
          <a:prstGeom prst="roundRect">
            <a:avLst>
              <a:gd name="adj" fmla="val 12646948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072926" y="4296132"/>
            <a:ext cx="325279" cy="325279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9874091" y="5025152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G — Governance</a:t>
            </a:r>
            <a:endParaRPr lang="en-US" sz="2350" dirty="0"/>
          </a:p>
        </p:txBody>
      </p:sp>
      <p:sp>
        <p:nvSpPr>
          <p:cNvPr id="19" name="Text 14"/>
          <p:cNvSpPr/>
          <p:nvPr/>
        </p:nvSpPr>
        <p:spPr>
          <a:xfrm>
            <a:off x="9874091" y="5524500"/>
            <a:ext cx="3713798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Jak je firma řízena? Diverzita v představenstvu? Protikorupční mechanismy a transparentnost?</a:t>
            </a:r>
            <a:endParaRPr lang="en-US" sz="1850" dirty="0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59669"/>
            <a:ext cx="8123992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44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ESG není jen módní slovo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793790" y="2322076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Regulatorní tlak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93790" y="2857857"/>
            <a:ext cx="6244709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CSRD od roku 2024–2026 postupně zahrnuje velké firmy, pak i středně velké. Neplnění přináší sankce a reputační škody.</a:t>
            </a:r>
            <a:endParaRPr lang="en-US" sz="1750" dirty="0"/>
          </a:p>
        </p:txBody>
      </p:sp>
      <p:sp>
        <p:nvSpPr>
          <p:cNvPr id="5" name="Text 3"/>
          <p:cNvSpPr/>
          <p:nvPr/>
        </p:nvSpPr>
        <p:spPr>
          <a:xfrm>
            <a:off x="793790" y="3692485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Tlak investorů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93790" y="4228267"/>
            <a:ext cx="6244709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Institucionální investoři (penzijní fondy, ESG fondy) dnes odmítají investovat do firem bez transparentního ESG reportingu.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599521" y="2322076"/>
            <a:ext cx="3438168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Tlak zákazníků a partnerů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7599521" y="2857857"/>
            <a:ext cx="6244709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Velké korporace vyžadují ESG data od svých dodavatelů jako podmínku spolupráce. Malá firma bez ESG dat může přijít o zákazníky.</a:t>
            </a:r>
            <a:endParaRPr lang="en-US" sz="1750" dirty="0"/>
          </a:p>
        </p:txBody>
      </p:sp>
      <p:sp>
        <p:nvSpPr>
          <p:cNvPr id="9" name="Text 7"/>
          <p:cNvSpPr/>
          <p:nvPr/>
        </p:nvSpPr>
        <p:spPr>
          <a:xfrm>
            <a:off x="7599521" y="4019074"/>
            <a:ext cx="2835235" cy="3543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2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Přístup k financování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7599521" y="4554855"/>
            <a:ext cx="6244709" cy="9797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Banky a pojišťovny zahrnují ESG rizika do hodnocení úvěruschopnosti. „Zelené" firmy mají lepší podmínky financování.</a:t>
            </a:r>
            <a:endParaRPr lang="en-US" sz="1750" dirty="0"/>
          </a:p>
        </p:txBody>
      </p:sp>
      <p:sp>
        <p:nvSpPr>
          <p:cNvPr id="11" name="Shape 9"/>
          <p:cNvSpPr/>
          <p:nvPr/>
        </p:nvSpPr>
        <p:spPr>
          <a:xfrm>
            <a:off x="793790" y="5901928"/>
            <a:ext cx="13042821" cy="1167884"/>
          </a:xfrm>
          <a:prstGeom prst="roundRect">
            <a:avLst>
              <a:gd name="adj" fmla="val 8157"/>
            </a:avLst>
          </a:prstGeom>
          <a:solidFill>
            <a:srgbClr val="B6D6FC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604" y="6238399"/>
            <a:ext cx="283488" cy="226814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1530906" y="6140053"/>
            <a:ext cx="12078891" cy="6531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17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ESG reporting se stává součástí standardní účetní závěrky — budoucí účetní musí rozumět nejen číslům, ale i nefinančním metrikám.</a:t>
            </a:r>
            <a:endParaRPr lang="en-US" sz="1750" dirty="0"/>
          </a:p>
        </p:txBody>
      </p:sp>
      <p:pic>
        <p:nvPicPr>
          <p:cNvPr id="1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684" y="212527"/>
            <a:ext cx="5203031" cy="780454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3790" y="2221349"/>
            <a:ext cx="1572578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971431" y="2313980"/>
            <a:ext cx="121729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4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2882860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Audit: Strážce důvěry</a:t>
            </a:r>
            <a:endParaRPr lang="en-US" sz="5550" dirty="0"/>
          </a:p>
        </p:txBody>
      </p:sp>
      <p:sp>
        <p:nvSpPr>
          <p:cNvPr id="7" name="Text 4"/>
          <p:cNvSpPr/>
          <p:nvPr/>
        </p:nvSpPr>
        <p:spPr>
          <a:xfrm>
            <a:off x="793790" y="4194096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Audit je mechanismus, který zajišťuje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důvěryhodnost účetních výkazů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Bez auditora by uživatelé museli slepě věřit číslům připraveným managementem — a management má motivaci tato čísla přikrášlit.</a:t>
            </a:r>
            <a:endParaRPr lang="en-US" sz="2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02901"/>
            <a:ext cx="8312229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Proč potřebujeme auditora?</a:t>
            </a:r>
            <a:endParaRPr lang="en-US" sz="5000" dirty="0"/>
          </a:p>
        </p:txBody>
      </p:sp>
      <p:sp>
        <p:nvSpPr>
          <p:cNvPr id="3" name="Text 1"/>
          <p:cNvSpPr/>
          <p:nvPr/>
        </p:nvSpPr>
        <p:spPr>
          <a:xfrm>
            <a:off x="793790" y="2192060"/>
            <a:ext cx="7253645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Asymetrie informací — Agent-Principal Problem</a:t>
            </a:r>
            <a:endParaRPr lang="en-US" sz="25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35129"/>
            <a:ext cx="4347567" cy="102072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048941" y="4185404"/>
            <a:ext cx="3209806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Management 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048941" y="4721781"/>
            <a:ext cx="3837265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Zná firmu dokonale — každý detail, každý rizikový projekt, každou skrytou ztrátu.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Má motivaci přikrášlit výkazy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(bonusy, cena akcií).</a:t>
            </a:r>
            <a:endParaRPr lang="en-US" sz="20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1357" y="2935129"/>
            <a:ext cx="4347567" cy="102072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396508" y="4185404"/>
            <a:ext cx="3189684" cy="3986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Auditor</a:t>
            </a:r>
            <a:endParaRPr lang="en-US" sz="2500" dirty="0"/>
          </a:p>
        </p:txBody>
      </p:sp>
      <p:sp>
        <p:nvSpPr>
          <p:cNvPr id="9" name="Text 5"/>
          <p:cNvSpPr/>
          <p:nvPr/>
        </p:nvSpPr>
        <p:spPr>
          <a:xfrm>
            <a:off x="5396508" y="4721781"/>
            <a:ext cx="3837265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Nezávislý expert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přichází zvenčí, prochází účetnictví, testuje vzorky a ověřuje zůstatky. Dává výkazům „razítko" důvěryhodnosti.</a:t>
            </a:r>
            <a:endParaRPr lang="en-US" sz="20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88924" y="2935129"/>
            <a:ext cx="4347567" cy="102072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744075" y="4185404"/>
            <a:ext cx="3837265" cy="797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Akcionář / Banka </a:t>
            </a:r>
            <a:endParaRPr lang="en-US" sz="2500" dirty="0"/>
          </a:p>
        </p:txBody>
      </p:sp>
      <p:sp>
        <p:nvSpPr>
          <p:cNvPr id="12" name="Text 7"/>
          <p:cNvSpPr/>
          <p:nvPr/>
        </p:nvSpPr>
        <p:spPr>
          <a:xfrm>
            <a:off x="9744075" y="5120402"/>
            <a:ext cx="3837265" cy="15511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Nemá přístup k interním informacím. Musí se </a:t>
            </a: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rozhodovat na základě výkazů</a:t>
            </a: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Potřebuje záruku, že jsou pravdivé.</a:t>
            </a:r>
            <a:endParaRPr lang="en-US" sz="20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03709"/>
            <a:ext cx="8051959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Kdo musí mít povinný audit?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2266474"/>
            <a:ext cx="1304282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Zákon o účetnictví ukládá povinnost auditu firmám (typicky s.r.o. a a.s.), které ve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dvou po sobě jdoucích letech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překročí alespoň 2 ze 3 následujících kritérií:</a:t>
            </a:r>
            <a:endParaRPr lang="en-US" sz="1850" dirty="0"/>
          </a:p>
        </p:txBody>
      </p:sp>
      <p:sp>
        <p:nvSpPr>
          <p:cNvPr id="4" name="Text 2"/>
          <p:cNvSpPr/>
          <p:nvPr/>
        </p:nvSpPr>
        <p:spPr>
          <a:xfrm>
            <a:off x="1107043" y="3330535"/>
            <a:ext cx="3550325" cy="795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50"/>
              </a:lnSpc>
              <a:buNone/>
            </a:pPr>
            <a:r>
              <a:rPr lang="en-US" sz="62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40M</a:t>
            </a:r>
            <a:endParaRPr lang="en-US" sz="6250" dirty="0"/>
          </a:p>
        </p:txBody>
      </p:sp>
      <p:sp>
        <p:nvSpPr>
          <p:cNvPr id="5" name="Text 3"/>
          <p:cNvSpPr/>
          <p:nvPr/>
        </p:nvSpPr>
        <p:spPr>
          <a:xfrm>
            <a:off x="1376005" y="4399836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Celková aktiva</a:t>
            </a:r>
            <a:endParaRPr lang="en-US" sz="2350" dirty="0"/>
          </a:p>
        </p:txBody>
      </p:sp>
      <p:sp>
        <p:nvSpPr>
          <p:cNvPr id="6" name="Text 4"/>
          <p:cNvSpPr/>
          <p:nvPr/>
        </p:nvSpPr>
        <p:spPr>
          <a:xfrm>
            <a:off x="793790" y="4899184"/>
            <a:ext cx="417695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Aktiva celkem přesáhnou 40 milionů Kč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5539978" y="3330535"/>
            <a:ext cx="3550325" cy="795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50"/>
              </a:lnSpc>
              <a:buNone/>
            </a:pPr>
            <a:r>
              <a:rPr lang="en-US" sz="62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80M</a:t>
            </a:r>
            <a:endParaRPr lang="en-US" sz="6250" dirty="0"/>
          </a:p>
        </p:txBody>
      </p:sp>
      <p:sp>
        <p:nvSpPr>
          <p:cNvPr id="8" name="Text 6"/>
          <p:cNvSpPr/>
          <p:nvPr/>
        </p:nvSpPr>
        <p:spPr>
          <a:xfrm>
            <a:off x="5808940" y="4399836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Čistý obrat</a:t>
            </a:r>
            <a:endParaRPr lang="en-US" sz="2350" dirty="0"/>
          </a:p>
        </p:txBody>
      </p:sp>
      <p:sp>
        <p:nvSpPr>
          <p:cNvPr id="9" name="Text 7"/>
          <p:cNvSpPr/>
          <p:nvPr/>
        </p:nvSpPr>
        <p:spPr>
          <a:xfrm>
            <a:off x="5226725" y="4899184"/>
            <a:ext cx="417695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Roční úhrn čistého obratu přesáhne 80 milionů Kč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9972913" y="3330535"/>
            <a:ext cx="3550325" cy="7952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6250"/>
              </a:lnSpc>
              <a:buNone/>
            </a:pPr>
            <a:r>
              <a:rPr lang="en-US" sz="62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50</a:t>
            </a:r>
            <a:endParaRPr lang="en-US" sz="6250" dirty="0"/>
          </a:p>
        </p:txBody>
      </p:sp>
      <p:sp>
        <p:nvSpPr>
          <p:cNvPr id="11" name="Text 9"/>
          <p:cNvSpPr/>
          <p:nvPr/>
        </p:nvSpPr>
        <p:spPr>
          <a:xfrm>
            <a:off x="10241875" y="4399836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Zaměstnanci</a:t>
            </a:r>
            <a:endParaRPr lang="en-US" sz="2350" dirty="0"/>
          </a:p>
        </p:txBody>
      </p:sp>
      <p:sp>
        <p:nvSpPr>
          <p:cNvPr id="12" name="Text 10"/>
          <p:cNvSpPr/>
          <p:nvPr/>
        </p:nvSpPr>
        <p:spPr>
          <a:xfrm>
            <a:off x="9659660" y="4899184"/>
            <a:ext cx="417695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Průměrný počet zaměstnanců přesáhne 50 osob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793790" y="5842754"/>
            <a:ext cx="13042821" cy="1283018"/>
          </a:xfrm>
          <a:prstGeom prst="roundRect">
            <a:avLst>
              <a:gd name="adj" fmla="val 7889"/>
            </a:avLst>
          </a:prstGeom>
          <a:solidFill>
            <a:srgbClr val="FCF2B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772" y="6199823"/>
            <a:ext cx="301228" cy="240983"/>
          </a:xfrm>
          <a:prstGeom prst="rect">
            <a:avLst/>
          </a:prstGeom>
        </p:spPr>
      </p:pic>
      <p:sp>
        <p:nvSpPr>
          <p:cNvPr id="15" name="Text 12"/>
          <p:cNvSpPr/>
          <p:nvPr/>
        </p:nvSpPr>
        <p:spPr>
          <a:xfrm>
            <a:off x="1576983" y="6107787"/>
            <a:ext cx="12018645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Banky, pojišťovny a všechny kótované společnosti (na burze) mají povinnost auditu vždy — bez ohledu na velikost.</a:t>
            </a:r>
            <a:endParaRPr lang="en-US" sz="1850" dirty="0"/>
          </a:p>
        </p:txBody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684" y="212527"/>
            <a:ext cx="5203031" cy="78045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2109192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Klíčový pilíř: Nezávislost auditora</a:t>
            </a:r>
            <a:endParaRPr lang="en-US" sz="5550" dirty="0"/>
          </a:p>
        </p:txBody>
      </p:sp>
      <p:sp>
        <p:nvSpPr>
          <p:cNvPr id="5" name="Text 2"/>
          <p:cNvSpPr/>
          <p:nvPr/>
        </p:nvSpPr>
        <p:spPr>
          <a:xfrm>
            <a:off x="793790" y="4306372"/>
            <a:ext cx="7556421" cy="18140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Nezávislost je základní podmínkou důvěryhodnosti auditu. Pokud auditor není nezávislý, jeho výrok nemá žádnou hodnotu. Komora auditorů ČR tuto nezávislost reguluje a vynucuje.</a:t>
            </a:r>
            <a:endParaRPr lang="en-US" sz="22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40619"/>
            <a:ext cx="9494163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ohrožuje nezávislost auditora?</a:t>
            </a:r>
            <a:endParaRPr lang="en-US" sz="4700" dirty="0"/>
          </a:p>
        </p:txBody>
      </p:sp>
      <p:sp>
        <p:nvSpPr>
          <p:cNvPr id="3" name="Shape 1"/>
          <p:cNvSpPr/>
          <p:nvPr/>
        </p:nvSpPr>
        <p:spPr>
          <a:xfrm>
            <a:off x="793790" y="2303383"/>
            <a:ext cx="6419017" cy="2468642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763310" y="2303383"/>
            <a:ext cx="121920" cy="2468642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3"/>
          <p:cNvSpPr/>
          <p:nvPr/>
        </p:nvSpPr>
        <p:spPr>
          <a:xfrm>
            <a:off x="1156692" y="2574846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Finanční zájem</a:t>
            </a:r>
            <a:endParaRPr lang="en-US" sz="2350" dirty="0"/>
          </a:p>
        </p:txBody>
      </p:sp>
      <p:sp>
        <p:nvSpPr>
          <p:cNvPr id="6" name="Text 4"/>
          <p:cNvSpPr/>
          <p:nvPr/>
        </p:nvSpPr>
        <p:spPr>
          <a:xfrm>
            <a:off x="1156692" y="3074194"/>
            <a:ext cx="5784652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Auditor nesmí vlastnit akcie auditované firmy ani mít jiný finanční zájem na jejích výsledcích. Jakýkoliv potenciální výnos z auditu nad rámec odměny je zakázán.</a:t>
            </a:r>
            <a:endParaRPr lang="en-US" sz="1850" dirty="0"/>
          </a:p>
        </p:txBody>
      </p:sp>
      <p:sp>
        <p:nvSpPr>
          <p:cNvPr id="7" name="Shape 5"/>
          <p:cNvSpPr/>
          <p:nvPr/>
        </p:nvSpPr>
        <p:spPr>
          <a:xfrm>
            <a:off x="7417594" y="2303383"/>
            <a:ext cx="6419017" cy="2468642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7387114" y="2303383"/>
            <a:ext cx="121920" cy="2468642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780496" y="2574846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Osobní vztahy</a:t>
            </a:r>
            <a:endParaRPr lang="en-US" sz="2350" dirty="0"/>
          </a:p>
        </p:txBody>
      </p:sp>
      <p:sp>
        <p:nvSpPr>
          <p:cNvPr id="10" name="Text 8"/>
          <p:cNvSpPr/>
          <p:nvPr/>
        </p:nvSpPr>
        <p:spPr>
          <a:xfrm>
            <a:off x="7780496" y="3074194"/>
            <a:ext cx="5784652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Auditor nesmí být příbuzný s klíčovými osobami ve firmě (ředitel, CFO, členové představenstva). Přátelské vztahy mohou ohrozit objektivitu.</a:t>
            </a:r>
            <a:endParaRPr lang="en-US" sz="1850" dirty="0"/>
          </a:p>
        </p:txBody>
      </p:sp>
      <p:sp>
        <p:nvSpPr>
          <p:cNvPr id="11" name="Shape 9"/>
          <p:cNvSpPr/>
          <p:nvPr/>
        </p:nvSpPr>
        <p:spPr>
          <a:xfrm>
            <a:off x="793790" y="4976813"/>
            <a:ext cx="6419017" cy="2112050"/>
          </a:xfrm>
          <a:prstGeom prst="roundRect">
            <a:avLst>
              <a:gd name="adj" fmla="val 6927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10"/>
          <p:cNvSpPr/>
          <p:nvPr/>
        </p:nvSpPr>
        <p:spPr>
          <a:xfrm>
            <a:off x="763310" y="4976813"/>
            <a:ext cx="121920" cy="2112050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156692" y="5248275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Vedení účetnictví</a:t>
            </a:r>
            <a:endParaRPr lang="en-US" sz="2350" dirty="0"/>
          </a:p>
        </p:txBody>
      </p:sp>
      <p:sp>
        <p:nvSpPr>
          <p:cNvPr id="14" name="Text 12"/>
          <p:cNvSpPr/>
          <p:nvPr/>
        </p:nvSpPr>
        <p:spPr>
          <a:xfrm>
            <a:off x="1156692" y="5747623"/>
            <a:ext cx="5784652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Auditor nesmí auditované firmě vést účetnictví. Kontroloval by vlastní práci — tzv. „pes hlídající svou vlastní boudu".</a:t>
            </a:r>
            <a:endParaRPr lang="en-US" sz="1850" dirty="0"/>
          </a:p>
        </p:txBody>
      </p:sp>
      <p:sp>
        <p:nvSpPr>
          <p:cNvPr id="15" name="Shape 13"/>
          <p:cNvSpPr/>
          <p:nvPr/>
        </p:nvSpPr>
        <p:spPr>
          <a:xfrm>
            <a:off x="7417594" y="4976813"/>
            <a:ext cx="6419017" cy="2112050"/>
          </a:xfrm>
          <a:prstGeom prst="roundRect">
            <a:avLst>
              <a:gd name="adj" fmla="val 6927"/>
            </a:avLst>
          </a:prstGeom>
          <a:solidFill>
            <a:srgbClr val="FFFFFF"/>
          </a:solidFill>
          <a:ln w="3048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14"/>
          <p:cNvSpPr/>
          <p:nvPr/>
        </p:nvSpPr>
        <p:spPr>
          <a:xfrm>
            <a:off x="7387114" y="4976813"/>
            <a:ext cx="121920" cy="2112050"/>
          </a:xfrm>
          <a:prstGeom prst="roundRect">
            <a:avLst>
              <a:gd name="adj" fmla="val 83024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7" name="Text 15"/>
          <p:cNvSpPr/>
          <p:nvPr/>
        </p:nvSpPr>
        <p:spPr>
          <a:xfrm>
            <a:off x="7780496" y="5248275"/>
            <a:ext cx="4197072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Závislost na jednom klientovi</a:t>
            </a:r>
            <a:endParaRPr lang="en-US" sz="2350" dirty="0"/>
          </a:p>
        </p:txBody>
      </p:sp>
      <p:sp>
        <p:nvSpPr>
          <p:cNvPr id="18" name="Text 16"/>
          <p:cNvSpPr/>
          <p:nvPr/>
        </p:nvSpPr>
        <p:spPr>
          <a:xfrm>
            <a:off x="7780496" y="5747623"/>
            <a:ext cx="5784652" cy="10697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Příliš velký podíl příjmů z jednoho klienta ohrožuje nezávislost. Auditor se bojí přijít o klíčový zdroj příjmů a přivírá oči nad problémy.</a:t>
            </a:r>
            <a:endParaRPr lang="en-US" sz="185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90136"/>
            <a:ext cx="6025039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Fáze auditu</a:t>
            </a:r>
            <a:endParaRPr lang="en-US" sz="4700" dirty="0"/>
          </a:p>
        </p:txBody>
      </p:sp>
      <p:sp>
        <p:nvSpPr>
          <p:cNvPr id="3" name="Text 1"/>
          <p:cNvSpPr/>
          <p:nvPr/>
        </p:nvSpPr>
        <p:spPr>
          <a:xfrm>
            <a:off x="793790" y="1925122"/>
            <a:ext cx="5286613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Zjednodušený průvodce pro studenty</a:t>
            </a:r>
            <a:endParaRPr lang="en-US" sz="2350" dirty="0"/>
          </a:p>
        </p:txBody>
      </p:sp>
      <p:sp>
        <p:nvSpPr>
          <p:cNvPr id="4" name="Shape 2"/>
          <p:cNvSpPr/>
          <p:nvPr/>
        </p:nvSpPr>
        <p:spPr>
          <a:xfrm>
            <a:off x="1155263" y="3572708"/>
            <a:ext cx="3849410" cy="240983"/>
          </a:xfrm>
          <a:prstGeom prst="roundRect">
            <a:avLst>
              <a:gd name="adj" fmla="val 42004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" name="Shape 3"/>
          <p:cNvSpPr/>
          <p:nvPr/>
        </p:nvSpPr>
        <p:spPr>
          <a:xfrm>
            <a:off x="793790" y="3331726"/>
            <a:ext cx="722948" cy="722948"/>
          </a:xfrm>
          <a:prstGeom prst="roundRect">
            <a:avLst>
              <a:gd name="adj" fmla="val 63241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527" y="3512463"/>
            <a:ext cx="361474" cy="36147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34772" y="4259461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1. Plánování</a:t>
            </a:r>
            <a:endParaRPr lang="en-US" sz="2350" dirty="0"/>
          </a:p>
        </p:txBody>
      </p:sp>
      <p:sp>
        <p:nvSpPr>
          <p:cNvPr id="8" name="Text 5"/>
          <p:cNvSpPr/>
          <p:nvPr/>
        </p:nvSpPr>
        <p:spPr>
          <a:xfrm>
            <a:off x="1034772" y="4758809"/>
            <a:ext cx="3729038" cy="21395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Auditor analyzuje odvětví, firmu a její interní kontroly. Identifikuje oblasti s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největším rizikem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chyby nebo podvodu (tzv. risk assessment) a sestavuje plán auditu.</a:t>
            </a:r>
            <a:endParaRPr lang="en-US" sz="1850" dirty="0"/>
          </a:p>
        </p:txBody>
      </p:sp>
      <p:sp>
        <p:nvSpPr>
          <p:cNvPr id="9" name="Shape 6"/>
          <p:cNvSpPr/>
          <p:nvPr/>
        </p:nvSpPr>
        <p:spPr>
          <a:xfrm>
            <a:off x="5571053" y="3211235"/>
            <a:ext cx="3849529" cy="240983"/>
          </a:xfrm>
          <a:prstGeom prst="roundRect">
            <a:avLst>
              <a:gd name="adj" fmla="val 42004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5209580" y="2970252"/>
            <a:ext cx="722948" cy="722948"/>
          </a:xfrm>
          <a:prstGeom prst="roundRect">
            <a:avLst>
              <a:gd name="adj" fmla="val 63241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0317" y="3150989"/>
            <a:ext cx="361474" cy="36147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50562" y="3897987"/>
            <a:ext cx="3457932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2. Ověřování (Fieldwork)</a:t>
            </a:r>
            <a:endParaRPr lang="en-US" sz="2350" dirty="0"/>
          </a:p>
        </p:txBody>
      </p:sp>
      <p:sp>
        <p:nvSpPr>
          <p:cNvPr id="13" name="Text 9"/>
          <p:cNvSpPr/>
          <p:nvPr/>
        </p:nvSpPr>
        <p:spPr>
          <a:xfrm>
            <a:off x="5450562" y="4397335"/>
            <a:ext cx="3729157" cy="1782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Fyzické inventury skladů, rozesílání konfirmačních dopisů bankám a dlužníkům, namátková kontrola faktur a smluv, testování vzorků transakcí.</a:t>
            </a:r>
            <a:endParaRPr lang="en-US" sz="1850" dirty="0"/>
          </a:p>
        </p:txBody>
      </p:sp>
      <p:sp>
        <p:nvSpPr>
          <p:cNvPr id="14" name="Shape 10"/>
          <p:cNvSpPr/>
          <p:nvPr/>
        </p:nvSpPr>
        <p:spPr>
          <a:xfrm>
            <a:off x="9986963" y="2849761"/>
            <a:ext cx="3849410" cy="240983"/>
          </a:xfrm>
          <a:prstGeom prst="roundRect">
            <a:avLst>
              <a:gd name="adj" fmla="val 42004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Shape 11"/>
          <p:cNvSpPr/>
          <p:nvPr/>
        </p:nvSpPr>
        <p:spPr>
          <a:xfrm>
            <a:off x="9625489" y="2608778"/>
            <a:ext cx="722948" cy="722948"/>
          </a:xfrm>
          <a:prstGeom prst="roundRect">
            <a:avLst>
              <a:gd name="adj" fmla="val 63241"/>
            </a:avLst>
          </a:prstGeom>
          <a:solidFill>
            <a:srgbClr val="F8D3D5"/>
          </a:solidFill>
          <a:ln w="762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806226" y="2789515"/>
            <a:ext cx="361474" cy="36147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66471" y="3536513"/>
            <a:ext cx="3012519" cy="3764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950"/>
              </a:lnSpc>
              <a:buNone/>
            </a:pPr>
            <a:r>
              <a:rPr lang="en-US" sz="23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3. Závěrečná zpráva</a:t>
            </a:r>
            <a:endParaRPr lang="en-US" sz="2350" dirty="0"/>
          </a:p>
        </p:txBody>
      </p:sp>
      <p:sp>
        <p:nvSpPr>
          <p:cNvPr id="18" name="Text 13"/>
          <p:cNvSpPr/>
          <p:nvPr/>
        </p:nvSpPr>
        <p:spPr>
          <a:xfrm>
            <a:off x="9866471" y="4035862"/>
            <a:ext cx="3729038" cy="1426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Diskuze s managementem o zjištěních, příprava zprávy auditora a vydání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výroku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finálního produktu celého auditu.</a:t>
            </a:r>
            <a:endParaRPr lang="en-US" sz="1850" dirty="0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65609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793790" y="1621988"/>
            <a:ext cx="11691818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auditor skutečně dělá na místě?</a:t>
            </a:r>
            <a:endParaRPr lang="en-US" sz="5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933224"/>
            <a:ext cx="904399" cy="904399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052518" y="2933224"/>
            <a:ext cx="2852618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Fyzická inventura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2052518" y="3989308"/>
            <a:ext cx="2852618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Auditor osobně přítomen při počítání zásob ve skladu. Ověřuje, zda skutečný stav odpovídá účetní evidenci.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9467" y="2933224"/>
            <a:ext cx="904399" cy="904399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518196" y="2933224"/>
            <a:ext cx="2852618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Konfirmační dopisy</a:t>
            </a:r>
            <a:endParaRPr lang="en-US" sz="2750" dirty="0"/>
          </a:p>
        </p:txBody>
      </p:sp>
      <p:sp>
        <p:nvSpPr>
          <p:cNvPr id="9" name="Text 5"/>
          <p:cNvSpPr/>
          <p:nvPr/>
        </p:nvSpPr>
        <p:spPr>
          <a:xfrm>
            <a:off x="6518196" y="3989308"/>
            <a:ext cx="2852618" cy="3174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Dopis bankám: „Potvrďte nám zůstatek účtu firmy k 31. 12." Dopis dlužníkům: „Dlužíte naší firmě X Kč — souhlasíte?"</a:t>
            </a:r>
            <a:endParaRPr lang="en-US" sz="22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25144" y="2933224"/>
            <a:ext cx="904399" cy="904399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0983873" y="2933224"/>
            <a:ext cx="2852618" cy="8860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Vzorkování dokladů</a:t>
            </a:r>
            <a:endParaRPr lang="en-US" sz="2750" dirty="0"/>
          </a:p>
        </p:txBody>
      </p:sp>
      <p:sp>
        <p:nvSpPr>
          <p:cNvPr id="12" name="Text 7"/>
          <p:cNvSpPr/>
          <p:nvPr/>
        </p:nvSpPr>
        <p:spPr>
          <a:xfrm>
            <a:off x="10983873" y="3989308"/>
            <a:ext cx="2852618" cy="3174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Namátková kontrola faktur, smluv a účtenek. Auditor ověřuje, zda zaúčtované transakce skutečně nastaly a jsou správně oceněny.</a:t>
            </a:r>
            <a:endParaRPr lang="en-US" sz="22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1742956"/>
            <a:ext cx="1568887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71431" y="1835587"/>
            <a:ext cx="1213604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5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2404467"/>
            <a:ext cx="7088267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Výrok auditora</a:t>
            </a:r>
            <a:endParaRPr lang="en-US" sz="5550" dirty="0"/>
          </a:p>
        </p:txBody>
      </p:sp>
      <p:sp>
        <p:nvSpPr>
          <p:cNvPr id="5" name="Text 3"/>
          <p:cNvSpPr/>
          <p:nvPr/>
        </p:nvSpPr>
        <p:spPr>
          <a:xfrm>
            <a:off x="1219081" y="4034671"/>
            <a:ext cx="12617529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Výrok auditora je pro investory nejdůležitější odstavec v celé výroční zprávě. Je výsledkem několikaměsíční práce.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793790" y="3715703"/>
            <a:ext cx="38100" cy="1544955"/>
          </a:xfrm>
          <a:prstGeom prst="rect">
            <a:avLst/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793790" y="5579626"/>
            <a:ext cx="13042821" cy="907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Existují čtyři typy výroků, jejichž rozlišení je zásadní pro správné čtení účetní závěrky. Každý typ nese jiný signál o zdraví a důvěryhodnosti firmy.</a:t>
            </a:r>
            <a:endParaRPr lang="en-US" sz="22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66693"/>
            <a:ext cx="6516291" cy="664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200"/>
              </a:lnSpc>
              <a:buNone/>
            </a:pPr>
            <a:r>
              <a:rPr lang="en-US" sz="41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Čtyři typy výroku auditora</a:t>
            </a:r>
            <a:endParaRPr lang="en-US" sz="4150" dirty="0"/>
          </a:p>
        </p:txBody>
      </p:sp>
      <p:sp>
        <p:nvSpPr>
          <p:cNvPr id="3" name="Shape 1"/>
          <p:cNvSpPr/>
          <p:nvPr/>
        </p:nvSpPr>
        <p:spPr>
          <a:xfrm>
            <a:off x="793790" y="2150150"/>
            <a:ext cx="6441638" cy="2376607"/>
          </a:xfrm>
          <a:prstGeom prst="roundRect">
            <a:avLst>
              <a:gd name="adj" fmla="val 3758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Shape 2"/>
          <p:cNvSpPr/>
          <p:nvPr/>
        </p:nvSpPr>
        <p:spPr>
          <a:xfrm>
            <a:off x="816650" y="2173010"/>
            <a:ext cx="6395918" cy="637937"/>
          </a:xfrm>
          <a:prstGeom prst="roundRect">
            <a:avLst>
              <a:gd name="adj" fmla="val 9700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5125" y="2328624"/>
            <a:ext cx="318968" cy="31896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029295" y="2970371"/>
            <a:ext cx="380619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Výrok bez výhrad (Čistý výrok)</a:t>
            </a:r>
            <a:endParaRPr lang="en-US" sz="2050" dirty="0"/>
          </a:p>
        </p:txBody>
      </p:sp>
      <p:sp>
        <p:nvSpPr>
          <p:cNvPr id="7" name="Text 4"/>
          <p:cNvSpPr/>
          <p:nvPr/>
        </p:nvSpPr>
        <p:spPr>
          <a:xfrm>
            <a:off x="1029295" y="3398282"/>
            <a:ext cx="5970627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Nejlepší možný výsledek. Výkazy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podávají věrný a poctivý obraz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ve všech významných ohledech. Firma dostává „zelenou" od auditora.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7394853" y="2150150"/>
            <a:ext cx="6441757" cy="2376607"/>
          </a:xfrm>
          <a:prstGeom prst="roundRect">
            <a:avLst>
              <a:gd name="adj" fmla="val 3758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7417713" y="2173010"/>
            <a:ext cx="6396037" cy="637937"/>
          </a:xfrm>
          <a:prstGeom prst="roundRect">
            <a:avLst>
              <a:gd name="adj" fmla="val 9700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456188" y="2328624"/>
            <a:ext cx="318968" cy="31896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630358" y="2970371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Výrok s výhradou</a:t>
            </a:r>
            <a:endParaRPr lang="en-US" sz="2050" dirty="0"/>
          </a:p>
        </p:txBody>
      </p:sp>
      <p:sp>
        <p:nvSpPr>
          <p:cNvPr id="12" name="Text 8"/>
          <p:cNvSpPr/>
          <p:nvPr/>
        </p:nvSpPr>
        <p:spPr>
          <a:xfrm>
            <a:off x="7630358" y="3398282"/>
            <a:ext cx="5970746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Účetnictví funguje správně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 výjimkou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konkrétní věci. Např.: „Vše je v pořádku, s výjimkou toho, že firma neodpisuje staré neprodejné zásoby." Signál: prověřte tuto konkrétní oblast.</a:t>
            </a:r>
            <a:endParaRPr lang="en-US" sz="1650" dirty="0"/>
          </a:p>
        </p:txBody>
      </p:sp>
      <p:sp>
        <p:nvSpPr>
          <p:cNvPr id="13" name="Shape 9"/>
          <p:cNvSpPr/>
          <p:nvPr/>
        </p:nvSpPr>
        <p:spPr>
          <a:xfrm>
            <a:off x="793790" y="4686181"/>
            <a:ext cx="6441638" cy="2376607"/>
          </a:xfrm>
          <a:prstGeom prst="roundRect">
            <a:avLst>
              <a:gd name="adj" fmla="val 3758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Shape 10"/>
          <p:cNvSpPr/>
          <p:nvPr/>
        </p:nvSpPr>
        <p:spPr>
          <a:xfrm>
            <a:off x="816650" y="4709041"/>
            <a:ext cx="6395918" cy="637937"/>
          </a:xfrm>
          <a:prstGeom prst="roundRect">
            <a:avLst>
              <a:gd name="adj" fmla="val 9700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55125" y="4864656"/>
            <a:ext cx="318968" cy="31896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029295" y="5506403"/>
            <a:ext cx="2658070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Záporný výrok</a:t>
            </a:r>
            <a:endParaRPr lang="en-US" sz="2050" dirty="0"/>
          </a:p>
        </p:txBody>
      </p:sp>
      <p:sp>
        <p:nvSpPr>
          <p:cNvPr id="17" name="Text 12"/>
          <p:cNvSpPr/>
          <p:nvPr/>
        </p:nvSpPr>
        <p:spPr>
          <a:xfrm>
            <a:off x="1029295" y="5934313"/>
            <a:ext cx="5970627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Červená vlajka. Výkazy jako celek jsou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zavádějící a plné chyb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 Pro firmu to obvykle znamená okamžité zastavení úvěrů a krizi důvěry.</a:t>
            </a:r>
            <a:endParaRPr lang="en-US" sz="1650" dirty="0"/>
          </a:p>
        </p:txBody>
      </p:sp>
      <p:sp>
        <p:nvSpPr>
          <p:cNvPr id="18" name="Shape 13"/>
          <p:cNvSpPr/>
          <p:nvPr/>
        </p:nvSpPr>
        <p:spPr>
          <a:xfrm>
            <a:off x="7394853" y="4686181"/>
            <a:ext cx="6441757" cy="2376607"/>
          </a:xfrm>
          <a:prstGeom prst="roundRect">
            <a:avLst>
              <a:gd name="adj" fmla="val 3758"/>
            </a:avLst>
          </a:prstGeom>
          <a:solidFill>
            <a:srgbClr val="FFFFFF"/>
          </a:solidFill>
          <a:ln w="2286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4"/>
          <p:cNvSpPr/>
          <p:nvPr/>
        </p:nvSpPr>
        <p:spPr>
          <a:xfrm>
            <a:off x="7417713" y="4709041"/>
            <a:ext cx="6396037" cy="637937"/>
          </a:xfrm>
          <a:prstGeom prst="roundRect">
            <a:avLst>
              <a:gd name="adj" fmla="val 9700"/>
            </a:avLst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456188" y="4864656"/>
            <a:ext cx="318968" cy="31896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630358" y="5506403"/>
            <a:ext cx="3438644" cy="3323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Odmítnutí vyjádření výroku</a:t>
            </a:r>
            <a:endParaRPr lang="en-US" sz="2050" dirty="0"/>
          </a:p>
        </p:txBody>
      </p:sp>
      <p:sp>
        <p:nvSpPr>
          <p:cNvPr id="22" name="Text 16"/>
          <p:cNvSpPr/>
          <p:nvPr/>
        </p:nvSpPr>
        <p:spPr>
          <a:xfrm>
            <a:off x="7630358" y="5934313"/>
            <a:ext cx="5970746" cy="892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Auditor </a:t>
            </a:r>
            <a:r>
              <a:rPr lang="en-US" sz="16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nemohl zkontrolovat</a:t>
            </a:r>
            <a:r>
              <a:rPr lang="en-US" sz="16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nedostal podklady, shořel archiv, management zakázal rozhovory. Říká: „Nemohu se vyjádřit."</a:t>
            </a:r>
            <a:endParaRPr lang="en-US" sz="1650" dirty="0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62764"/>
            <a:ext cx="8733949" cy="797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250"/>
              </a:lnSpc>
              <a:buNone/>
            </a:pPr>
            <a:r>
              <a:rPr lang="en-US" sz="50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Co výroky znamenají v praxi?</a:t>
            </a:r>
            <a:endParaRPr lang="en-US" sz="5000" dirty="0"/>
          </a:p>
        </p:txBody>
      </p:sp>
      <p:sp>
        <p:nvSpPr>
          <p:cNvPr id="3" name="Shape 1"/>
          <p:cNvSpPr/>
          <p:nvPr/>
        </p:nvSpPr>
        <p:spPr>
          <a:xfrm>
            <a:off x="793790" y="2419350"/>
            <a:ext cx="13042821" cy="4647486"/>
          </a:xfrm>
          <a:prstGeom prst="roundRect">
            <a:avLst>
              <a:gd name="adj" fmla="val 2306"/>
            </a:avLst>
          </a:prstGeom>
          <a:noFill/>
          <a:ln w="1524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064300" y="2579965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Typ výroku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324945" y="2579965"/>
            <a:ext cx="4288988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Signál pro investora / banku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9139476" y="2579965"/>
            <a:ext cx="442674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Typická reakce trhu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064300" y="3273743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Bez výhrad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324945" y="3273743"/>
            <a:ext cx="4288988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Výkazy jsou důvěryhodné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9139476" y="3273743"/>
            <a:ext cx="442674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Žádná negativní reakce, standardní stav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064300" y="4355306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S výhradou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4324945" y="4355306"/>
            <a:ext cx="4288988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Prověřte konkrétní oblast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9139476" y="4355306"/>
            <a:ext cx="442674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Opatrnost, možné dotazy ze strany bank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064300" y="5436870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Záporný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324945" y="5436870"/>
            <a:ext cx="4288988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Výkazy nelze použít pro rozhodování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9139476" y="5436870"/>
            <a:ext cx="442674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Zastavení úvěrů, propad ceny akcií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064300" y="6130647"/>
            <a:ext cx="2735104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Odmítnutí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324945" y="6130647"/>
            <a:ext cx="4288988" cy="3877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Firma nespolupracovala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139476" y="6130647"/>
            <a:ext cx="4426744" cy="775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5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Velmi negativní, signál skrývání informací</a:t>
            </a:r>
            <a:endParaRPr lang="en-US" sz="2000" dirty="0"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5684" y="212527"/>
            <a:ext cx="5203031" cy="780454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1377434"/>
            <a:ext cx="4196001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Výrok auditora — shrnutí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793790" y="1933813"/>
            <a:ext cx="7556421" cy="1771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Čistý výrok je cíl, ne samozřejmost</a:t>
            </a:r>
            <a:endParaRPr lang="en-US" sz="5550" dirty="0"/>
          </a:p>
        </p:txBody>
      </p:sp>
      <p:sp>
        <p:nvSpPr>
          <p:cNvPr id="6" name="Text 3"/>
          <p:cNvSpPr/>
          <p:nvPr/>
        </p:nvSpPr>
        <p:spPr>
          <a:xfrm>
            <a:off x="793790" y="4130993"/>
            <a:ext cx="7556421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cs-CZ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Často se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předpokládá, že čistý výrok dostávají všechny firmy automaticky. Ve skutečnosti jej firmy musí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zasloužit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— správným a průkazným vedením účetnictví, úplnou dokumentací a ochotou ke spolupráci s auditorem. </a:t>
            </a:r>
            <a:endParaRPr lang="cs-CZ" sz="2200" dirty="0">
              <a:solidFill>
                <a:srgbClr val="000000"/>
              </a:solidFill>
              <a:latin typeface="Oxygen" pitchFamily="34" charset="0"/>
              <a:ea typeface="Oxygen" pitchFamily="34" charset="-122"/>
              <a:cs typeface="Oxygen" pitchFamily="34" charset="-120"/>
            </a:endParaRPr>
          </a:p>
          <a:p>
            <a:pPr marL="0" indent="0" algn="l">
              <a:lnSpc>
                <a:spcPts val="3550"/>
              </a:lnSpc>
              <a:buNone/>
            </a:pPr>
            <a:r>
              <a:rPr lang="en-US" sz="22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Záporný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výrok nebo odmítnutí výroku jsou v praxi mimořádně vážné události s dalekosáhlými důsledky.</a:t>
            </a:r>
            <a:endParaRPr lang="en-US" sz="22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55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93790" y="2448163"/>
            <a:ext cx="1571268" cy="548164"/>
          </a:xfrm>
          <a:prstGeom prst="roundRect">
            <a:avLst>
              <a:gd name="adj" fmla="val 17379"/>
            </a:avLst>
          </a:prstGeom>
          <a:noFill/>
          <a:ln w="7620">
            <a:solidFill>
              <a:srgbClr val="D01F2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71431" y="2540794"/>
            <a:ext cx="1215985" cy="3629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D01F28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KAPITOLA 6</a:t>
            </a:r>
            <a:endParaRPr lang="en-US" sz="1750" dirty="0"/>
          </a:p>
        </p:txBody>
      </p:sp>
      <p:sp>
        <p:nvSpPr>
          <p:cNvPr id="4" name="Text 2"/>
          <p:cNvSpPr/>
          <p:nvPr/>
        </p:nvSpPr>
        <p:spPr>
          <a:xfrm>
            <a:off x="793790" y="3109674"/>
            <a:ext cx="11088529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Skupinový audit: Propojení témat</a:t>
            </a:r>
            <a:endParaRPr lang="en-US" sz="5550" dirty="0"/>
          </a:p>
        </p:txBody>
      </p:sp>
      <p:sp>
        <p:nvSpPr>
          <p:cNvPr id="5" name="Text 3"/>
          <p:cNvSpPr/>
          <p:nvPr/>
        </p:nvSpPr>
        <p:spPr>
          <a:xfrm>
            <a:off x="793790" y="4420910"/>
            <a:ext cx="13042821" cy="13605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Zde se propojuje téma auditu s tématem konsolidace z minulé přednášky. Pokud má mateřská společnost v ČR povinnost sestavit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konsolidovanou účetní závěrku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(zahrnující dceřiné firmy po celém světě), musí tato konsolidovaná závěrka projít auditem jako celek.</a:t>
            </a:r>
            <a:endParaRPr lang="en-US" sz="22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466017"/>
            <a:ext cx="12235458" cy="8859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950"/>
              </a:lnSpc>
              <a:buNone/>
            </a:pPr>
            <a:r>
              <a:rPr lang="en-US" sz="55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Klíčový problém skupinového auditu</a:t>
            </a:r>
            <a:endParaRPr lang="en-US" sz="5550" dirty="0"/>
          </a:p>
        </p:txBody>
      </p:sp>
      <p:sp>
        <p:nvSpPr>
          <p:cNvPr id="3" name="Shape 1"/>
          <p:cNvSpPr/>
          <p:nvPr/>
        </p:nvSpPr>
        <p:spPr>
          <a:xfrm>
            <a:off x="589598" y="2777252"/>
            <a:ext cx="6583918" cy="3986213"/>
          </a:xfrm>
          <a:prstGeom prst="roundRect">
            <a:avLst>
              <a:gd name="adj" fmla="val 5121"/>
            </a:avLst>
          </a:prstGeom>
          <a:solidFill>
            <a:srgbClr val="D01F28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873085" y="306074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FFFFFF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Fyzická nemožnost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873085" y="3787259"/>
            <a:ext cx="6016943" cy="22675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Hlavní auditor matky v </a:t>
            </a: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Praze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nemůže fyzicky zkontrolovat sklady dceřiné firmy v </a:t>
            </a:r>
            <a:r>
              <a:rPr lang="en-US" sz="2200" b="1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Mexiku</a:t>
            </a:r>
            <a:r>
              <a:rPr lang="en-US" sz="2200" dirty="0">
                <a:solidFill>
                  <a:srgbClr val="FFFFFF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, pobočku v Singapuru nebo sklad v Nigérii. Přitom nese plnou odpovědnost za výrok za celou skupinu.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668697" y="3060740"/>
            <a:ext cx="3544133" cy="4430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sz="275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Řešení: Síť auditorů</a:t>
            </a:r>
            <a:endParaRPr lang="en-US" sz="2750" dirty="0"/>
          </a:p>
        </p:txBody>
      </p:sp>
      <p:sp>
        <p:nvSpPr>
          <p:cNvPr id="7" name="Text 5"/>
          <p:cNvSpPr/>
          <p:nvPr/>
        </p:nvSpPr>
        <p:spPr>
          <a:xfrm>
            <a:off x="7668697" y="3787259"/>
            <a:ext cx="6175534" cy="27210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55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Hlavní auditor (Group Auditor) vydává </a:t>
            </a:r>
            <a:r>
              <a:rPr lang="en-US" sz="22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instrukce lokálním auditorům</a:t>
            </a:r>
            <a:r>
              <a:rPr lang="en-US" sz="22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(Component Auditors) v každé zemi. Lokální auditoři zkontrolují místní dceřinou firmu a zašlou podrobné hlášení do Prahy. Group Auditor pak tato hlášení konsoliduje do finálního výroku.</a:t>
            </a:r>
            <a:endParaRPr lang="en-US" sz="22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88827"/>
            <a:ext cx="7751326" cy="753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900"/>
              </a:lnSpc>
              <a:buNone/>
            </a:pPr>
            <a:r>
              <a:rPr lang="en-US" sz="47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Průběh skupinového auditu</a:t>
            </a:r>
            <a:endParaRPr lang="en-US" sz="47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4542" y="2251591"/>
            <a:ext cx="8621316" cy="3945612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99722" y="3236705"/>
            <a:ext cx="554299" cy="554299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9605876" y="5104348"/>
            <a:ext cx="1618555" cy="623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Finální stanovisko</a:t>
            </a:r>
            <a:endParaRPr lang="en-US" sz="19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70466" y="3237744"/>
            <a:ext cx="554300" cy="554300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7566054" y="5260245"/>
            <a:ext cx="1618555" cy="311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Revize zpráv</a:t>
            </a:r>
            <a:endParaRPr lang="en-US" sz="19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41730" y="3237744"/>
            <a:ext cx="554300" cy="554300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5537318" y="5260245"/>
            <a:ext cx="1618554" cy="311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Lokální práce</a:t>
            </a:r>
            <a:endParaRPr lang="en-US" sz="195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001908" y="3237744"/>
            <a:ext cx="554300" cy="5543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3464237" y="5260245"/>
            <a:ext cx="1618555" cy="3117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Pokyny</a:t>
            </a:r>
            <a:endParaRPr lang="en-US" sz="1950" dirty="0"/>
          </a:p>
        </p:txBody>
      </p:sp>
      <p:sp>
        <p:nvSpPr>
          <p:cNvPr id="12" name="Text 5"/>
          <p:cNvSpPr/>
          <p:nvPr/>
        </p:nvSpPr>
        <p:spPr>
          <a:xfrm>
            <a:off x="793790" y="6427589"/>
            <a:ext cx="13042821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Group Auditor musí zajistit, že lokální auditoři jsou kompetentní a nezávislí, že jejich práce splňuje požadované standardy, a že všechny </a:t>
            </a:r>
            <a:r>
              <a:rPr lang="en-US" sz="185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konsolidační úpravy</a:t>
            </a:r>
            <a:r>
              <a:rPr lang="en-US" sz="18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(eliminace vzájemných transakcí mezi firmami ve skupině) byly provedeny správně.</a:t>
            </a:r>
            <a:endParaRPr lang="en-US" sz="1850" dirty="0"/>
          </a:p>
        </p:txBody>
      </p:sp>
      <p:pic>
        <p:nvPicPr>
          <p:cNvPr id="13" name="Image 5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003459"/>
            <a:ext cx="9336762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Odpovědnost Group Auditora</a:t>
            </a:r>
            <a:endParaRPr lang="en-US" sz="5300" dirty="0"/>
          </a:p>
        </p:txBody>
      </p:sp>
      <p:sp>
        <p:nvSpPr>
          <p:cNvPr id="3" name="Shape 1"/>
          <p:cNvSpPr/>
          <p:nvPr/>
        </p:nvSpPr>
        <p:spPr>
          <a:xfrm>
            <a:off x="793790" y="2356961"/>
            <a:ext cx="606028" cy="606028"/>
          </a:xfrm>
          <a:prstGeom prst="roundRect">
            <a:avLst>
              <a:gd name="adj" fmla="val 1866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655683" y="2449473"/>
            <a:ext cx="3272433" cy="8417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Plná odpovědnost za finální výrok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1655683" y="3444716"/>
            <a:ext cx="3272433" cy="3360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I když faktickou práci na místě provádějí lokální auditoři, </a:t>
            </a:r>
            <a:r>
              <a:rPr lang="en-US" sz="2100" b="1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Group Auditor nese veškerou odpovědnost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za konsolidovaný výrok. Nemůže se vymluvit na lokálního auditora.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247918" y="2356961"/>
            <a:ext cx="606028" cy="606028"/>
          </a:xfrm>
          <a:prstGeom prst="roundRect">
            <a:avLst>
              <a:gd name="adj" fmla="val 1866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6109811" y="2449473"/>
            <a:ext cx="3272552" cy="1262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Kontrola kvality práce Component Auditorů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6109811" y="3865602"/>
            <a:ext cx="3272552" cy="25203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Group Auditor musí aktivně ověřovat, že instrukce byly správně pochopeny a provedeny. Pasivní přijímání hlášení nestačí.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9702165" y="2356961"/>
            <a:ext cx="606028" cy="606028"/>
          </a:xfrm>
          <a:prstGeom prst="roundRect">
            <a:avLst>
              <a:gd name="adj" fmla="val 18668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10564058" y="2449473"/>
            <a:ext cx="3272433" cy="12626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Ověření konsolidačních úprav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10564058" y="3865602"/>
            <a:ext cx="3272433" cy="3360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Eliminace vzájemných transakcí (prodeje mezi firmami ve skupině, vnitroskupinové půjčky) jsou technicky náročné a musí být správně provedeny před vydáním výroku.</a:t>
            </a:r>
            <a:endParaRPr lang="en-US" sz="2100" dirty="0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7997"/>
            <a:ext cx="524148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Propojení všech témat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2015847"/>
            <a:ext cx="9129951" cy="5095756"/>
          </a:xfrm>
          <a:prstGeom prst="rect">
            <a:avLst/>
          </a:prstGeom>
        </p:spPr>
      </p:pic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015847"/>
            <a:ext cx="9129951" cy="5095756"/>
          </a:xfrm>
          <a:prstGeom prst="rect">
            <a:avLst/>
          </a:prstGeom>
        </p:spPr>
      </p:pic>
      <p:pic>
        <p:nvPicPr>
          <p:cNvPr id="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116449"/>
            <a:ext cx="9707285" cy="8417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6600"/>
              </a:lnSpc>
              <a:buNone/>
            </a:pPr>
            <a:r>
              <a:rPr lang="en-US" sz="53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Klíčové pojmy k zapamatování</a:t>
            </a:r>
            <a:endParaRPr lang="en-US" sz="5300" dirty="0"/>
          </a:p>
        </p:txBody>
      </p:sp>
      <p:sp>
        <p:nvSpPr>
          <p:cNvPr id="3" name="Shape 1"/>
          <p:cNvSpPr/>
          <p:nvPr/>
        </p:nvSpPr>
        <p:spPr>
          <a:xfrm>
            <a:off x="793790" y="2469952"/>
            <a:ext cx="4176951" cy="2403634"/>
          </a:xfrm>
          <a:prstGeom prst="roundRect">
            <a:avLst>
              <a:gd name="adj" fmla="val 4707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" name="Text 2"/>
          <p:cNvSpPr/>
          <p:nvPr/>
        </p:nvSpPr>
        <p:spPr>
          <a:xfrm>
            <a:off x="1078349" y="2754511"/>
            <a:ext cx="3428762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Věrný a poctivý obraz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1078349" y="3328868"/>
            <a:ext cx="3607832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Nadřazený cíl všeho — pravda </a:t>
            </a:r>
            <a:r>
              <a:rPr lang="en-US" sz="21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nad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formou</a:t>
            </a:r>
            <a:r>
              <a:rPr lang="cs-CZ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226606" y="2469952"/>
            <a:ext cx="4177070" cy="2403634"/>
          </a:xfrm>
          <a:prstGeom prst="roundRect">
            <a:avLst>
              <a:gd name="adj" fmla="val 4707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7" name="Text 5"/>
          <p:cNvSpPr/>
          <p:nvPr/>
        </p:nvSpPr>
        <p:spPr>
          <a:xfrm>
            <a:off x="5511165" y="2754511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Artikulace</a:t>
            </a:r>
            <a:endParaRPr lang="en-US" sz="2650" dirty="0"/>
          </a:p>
        </p:txBody>
      </p:sp>
      <p:sp>
        <p:nvSpPr>
          <p:cNvPr id="8" name="Text 6"/>
          <p:cNvSpPr/>
          <p:nvPr/>
        </p:nvSpPr>
        <p:spPr>
          <a:xfrm>
            <a:off x="5511165" y="3328868"/>
            <a:ext cx="3607951" cy="1260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Výkazy jsou propojené — zisk přechází do VK, Cash přechází do </a:t>
            </a:r>
            <a:r>
              <a:rPr lang="en-US" sz="21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Rozvahy</a:t>
            </a:r>
            <a:r>
              <a:rPr lang="cs-CZ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9659541" y="2469952"/>
            <a:ext cx="4177070" cy="2403634"/>
          </a:xfrm>
          <a:prstGeom prst="roundRect">
            <a:avLst>
              <a:gd name="adj" fmla="val 4707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8"/>
          <p:cNvSpPr/>
          <p:nvPr/>
        </p:nvSpPr>
        <p:spPr>
          <a:xfrm>
            <a:off x="9944100" y="2754511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 ≠ Cash</a:t>
            </a:r>
            <a:endParaRPr lang="en-US" sz="2650" dirty="0"/>
          </a:p>
        </p:txBody>
      </p:sp>
      <p:sp>
        <p:nvSpPr>
          <p:cNvPr id="11" name="Text 9"/>
          <p:cNvSpPr/>
          <p:nvPr/>
        </p:nvSpPr>
        <p:spPr>
          <a:xfrm>
            <a:off x="9944100" y="3328868"/>
            <a:ext cx="3607951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Výnosová vs. hotovostní báze — </a:t>
            </a:r>
            <a:r>
              <a:rPr lang="en-US" sz="21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nejčastější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omyl</a:t>
            </a:r>
            <a:r>
              <a:rPr lang="cs-CZ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793790" y="5129451"/>
            <a:ext cx="6393418" cy="1983581"/>
          </a:xfrm>
          <a:prstGeom prst="roundRect">
            <a:avLst>
              <a:gd name="adj" fmla="val 5703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1"/>
          <p:cNvSpPr/>
          <p:nvPr/>
        </p:nvSpPr>
        <p:spPr>
          <a:xfrm>
            <a:off x="1078349" y="5414010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Asymetrie informací</a:t>
            </a:r>
            <a:endParaRPr lang="en-US" sz="2650" dirty="0"/>
          </a:p>
        </p:txBody>
      </p:sp>
      <p:sp>
        <p:nvSpPr>
          <p:cNvPr id="14" name="Text 12"/>
          <p:cNvSpPr/>
          <p:nvPr/>
        </p:nvSpPr>
        <p:spPr>
          <a:xfrm>
            <a:off x="1078349" y="5988368"/>
            <a:ext cx="5824299" cy="42005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Důvod existence </a:t>
            </a:r>
            <a:r>
              <a:rPr lang="en-US" sz="21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audi</a:t>
            </a:r>
            <a:r>
              <a:rPr lang="cs-CZ" sz="21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tora</a:t>
            </a:r>
            <a:r>
              <a:rPr lang="cs-CZ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7443073" y="5129451"/>
            <a:ext cx="6393537" cy="1983581"/>
          </a:xfrm>
          <a:prstGeom prst="roundRect">
            <a:avLst>
              <a:gd name="adj" fmla="val 5703"/>
            </a:avLst>
          </a:prstGeom>
          <a:solidFill>
            <a:srgbClr val="F8D3D5"/>
          </a:solidFill>
          <a:ln w="15240">
            <a:solidFill>
              <a:srgbClr val="DEB9B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4"/>
          <p:cNvSpPr/>
          <p:nvPr/>
        </p:nvSpPr>
        <p:spPr>
          <a:xfrm>
            <a:off x="7727633" y="5414010"/>
            <a:ext cx="3366968" cy="420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ESG / CSRD</a:t>
            </a:r>
            <a:endParaRPr lang="en-US" sz="2650" dirty="0"/>
          </a:p>
        </p:txBody>
      </p:sp>
      <p:sp>
        <p:nvSpPr>
          <p:cNvPr id="17" name="Text 15"/>
          <p:cNvSpPr/>
          <p:nvPr/>
        </p:nvSpPr>
        <p:spPr>
          <a:xfrm>
            <a:off x="7727633" y="5988368"/>
            <a:ext cx="5824418" cy="8401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Budoucnost reportingu — nefinanční data </a:t>
            </a:r>
            <a:r>
              <a:rPr lang="en-US" sz="21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jsou</a:t>
            </a:r>
            <a:r>
              <a:rPr lang="en-US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povinná</a:t>
            </a:r>
            <a:r>
              <a:rPr lang="cs-CZ" sz="210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.</a:t>
            </a:r>
            <a:endParaRPr lang="en-US" sz="2100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F8D3D5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035" y="137993"/>
            <a:ext cx="5302329" cy="7953494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80190" y="1147286"/>
            <a:ext cx="7556421" cy="1151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CF1F28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Závěr: Co si odnést z dnešní přednášky</a:t>
            </a:r>
            <a:endParaRPr lang="en-US" sz="36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49246" y="2484477"/>
            <a:ext cx="276344" cy="27634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878955" y="2478762"/>
            <a:ext cx="4910376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Výkazy jsou systém, ne izolované dokumenty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6878955" y="2838450"/>
            <a:ext cx="6957655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Vždy čtěte všech pět součástí dohromady — každá přidává jiný rozměr pohledu na firmu.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49246" y="3570208"/>
            <a:ext cx="276344" cy="27634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878955" y="3564493"/>
            <a:ext cx="3674388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Zisk bez Cash Flow je nebezpečný</a:t>
            </a:r>
            <a:endParaRPr lang="en-US" sz="1800" dirty="0"/>
          </a:p>
        </p:txBody>
      </p:sp>
      <p:sp>
        <p:nvSpPr>
          <p:cNvPr id="10" name="Text 5"/>
          <p:cNvSpPr/>
          <p:nvPr/>
        </p:nvSpPr>
        <p:spPr>
          <a:xfrm>
            <a:off x="6878955" y="3924181"/>
            <a:ext cx="6957655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Vždy se ptejte: generuje firma skutečnou hotovost, nebo jen účetní zisky?</a:t>
            </a:r>
            <a:endParaRPr lang="en-US" sz="145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49246" y="4412694"/>
            <a:ext cx="276344" cy="27634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878955" y="4406979"/>
            <a:ext cx="3673435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Audit je o nezávislosti, ne o formě</a:t>
            </a:r>
            <a:endParaRPr lang="en-US" sz="1800" dirty="0"/>
          </a:p>
        </p:txBody>
      </p:sp>
      <p:sp>
        <p:nvSpPr>
          <p:cNvPr id="13" name="Text 7"/>
          <p:cNvSpPr/>
          <p:nvPr/>
        </p:nvSpPr>
        <p:spPr>
          <a:xfrm>
            <a:off x="6878955" y="4766667"/>
            <a:ext cx="6957655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Hodnota auditu spočívá v nezávislosti auditora — bez ní je výrok bezcenný.</a:t>
            </a:r>
            <a:endParaRPr lang="en-US" sz="1450" dirty="0"/>
          </a:p>
        </p:txBody>
      </p:sp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49246" y="5255181"/>
            <a:ext cx="276344" cy="276344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6878955" y="5249466"/>
            <a:ext cx="4075867" cy="287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Oxygen Bold" pitchFamily="34" charset="0"/>
                <a:ea typeface="Oxygen Bold" pitchFamily="34" charset="-122"/>
                <a:cs typeface="Oxygen Bold" pitchFamily="34" charset="-120"/>
              </a:rPr>
              <a:t>ESG je součást účetnictví budoucnosti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6878955" y="5609153"/>
            <a:ext cx="6957655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xygen" pitchFamily="34" charset="0"/>
                <a:ea typeface="Oxygen" pitchFamily="34" charset="-122"/>
                <a:cs typeface="Oxygen" pitchFamily="34" charset="-120"/>
              </a:rPr>
              <a:t>Nefinanční reporting je povinností, ne volbou — připravte se na něj jako na součást své profese.</a:t>
            </a:r>
            <a:endParaRPr lang="en-US" sz="1450" dirty="0"/>
          </a:p>
        </p:txBody>
      </p:sp>
      <p:sp>
        <p:nvSpPr>
          <p:cNvPr id="17" name="Shape 10"/>
          <p:cNvSpPr/>
          <p:nvPr/>
        </p:nvSpPr>
        <p:spPr>
          <a:xfrm>
            <a:off x="6280190" y="6230303"/>
            <a:ext cx="7556421" cy="852011"/>
          </a:xfrm>
          <a:prstGeom prst="roundRect">
            <a:avLst>
              <a:gd name="adj" fmla="val 9085"/>
            </a:avLst>
          </a:prstGeom>
          <a:solidFill>
            <a:srgbClr val="B6FCB8"/>
          </a:solidFill>
          <a:ln/>
        </p:spPr>
        <p:txBody>
          <a:bodyPr/>
          <a:lstStyle/>
          <a:p>
            <a:endParaRPr lang="cs-CZ"/>
          </a:p>
        </p:txBody>
      </p:sp>
      <p:pic>
        <p:nvPicPr>
          <p:cNvPr id="18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4379" y="6489740"/>
            <a:ext cx="230267" cy="18419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6878836" y="6396038"/>
            <a:ext cx="6773585" cy="4864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cs-CZ" sz="1450" dirty="0">
                <a:solidFill>
                  <a:srgbClr val="000000"/>
                </a:solidFill>
                <a:latin typeface="Oxygen" pitchFamily="34" charset="0"/>
              </a:rPr>
              <a:t>Dotazy.</a:t>
            </a:r>
          </a:p>
        </p:txBody>
      </p:sp>
      <p:pic>
        <p:nvPicPr>
          <p:cNvPr id="20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631936" y="7567970"/>
            <a:ext cx="1800106" cy="35933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2900</Words>
  <Application>Microsoft Office PowerPoint</Application>
  <PresentationFormat>Vlastní</PresentationFormat>
  <Paragraphs>343</Paragraphs>
  <Slides>40</Slides>
  <Notes>40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40</vt:i4>
      </vt:variant>
    </vt:vector>
  </HeadingPairs>
  <TitlesOfParts>
    <vt:vector size="46" baseType="lpstr">
      <vt:lpstr>Oxygen Bold</vt:lpstr>
      <vt:lpstr>Calibri</vt:lpstr>
      <vt:lpstr>Oxygen</vt:lpstr>
      <vt:lpstr>Arial</vt:lpstr>
      <vt:lpstr>Oxygen Light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Hrůzková Monika</cp:lastModifiedBy>
  <cp:revision>3</cp:revision>
  <dcterms:created xsi:type="dcterms:W3CDTF">2026-04-16T12:10:13Z</dcterms:created>
  <dcterms:modified xsi:type="dcterms:W3CDTF">2026-04-21T07:23:36Z</dcterms:modified>
</cp:coreProperties>
</file>