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14630400" cy="8229600"/>
  <p:notesSz cx="8229600" cy="14630400"/>
  <p:embeddedFontLst>
    <p:embeddedFont>
      <p:font typeface="Oxygen" panose="02000503000000000000" pitchFamily="2" charset="0"/>
      <p:regular r:id="rId48"/>
      <p:bold r:id="rId49"/>
    </p:embeddedFont>
    <p:embeddedFont>
      <p:font typeface="Oxygen Bold" panose="02000803000000000000" pitchFamily="2" charset="0"/>
      <p:bold r:id="rId50"/>
    </p:embeddedFont>
    <p:embeddedFont>
      <p:font typeface="Oxygen Light" panose="02000303000000000000" pitchFamily="2" charset="0"/>
      <p:regular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6CB948-C429-F659-B682-41C943DFB272}" v="32" dt="2026-03-19T11:22:39.4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98693-DEF4-4EF3-8C34-DCB3A9258E5F}" type="datetimeFigureOut">
              <a:t>19.03.2026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7FF411-734F-4308-876D-065DD342445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096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.png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.png"/><Relationship Id="rId5" Type="http://schemas.openxmlformats.org/officeDocument/2006/relationships/image" Target="../media/image28.svg"/><Relationship Id="rId4" Type="http://schemas.openxmlformats.org/officeDocument/2006/relationships/image" Target="../media/image27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0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0.png"/><Relationship Id="rId7" Type="http://schemas.openxmlformats.org/officeDocument/2006/relationships/image" Target="../media/image34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3.svg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2.png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2.png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4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sv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9.svg"/><Relationship Id="rId5" Type="http://schemas.openxmlformats.org/officeDocument/2006/relationships/image" Target="../media/image48.svg"/><Relationship Id="rId4" Type="http://schemas.openxmlformats.org/officeDocument/2006/relationships/image" Target="../media/image47.sv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902381"/>
            <a:ext cx="7556421" cy="1771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Opravné položky a rezervy v účetnictví</a:t>
            </a:r>
            <a:endParaRPr lang="en-US" sz="5550" dirty="0"/>
          </a:p>
        </p:txBody>
      </p:sp>
      <p:sp>
        <p:nvSpPr>
          <p:cNvPr id="4" name="Text 1"/>
          <p:cNvSpPr/>
          <p:nvPr/>
        </p:nvSpPr>
        <p:spPr>
          <a:xfrm>
            <a:off x="6280190" y="4099560"/>
            <a:ext cx="7556421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Jak </a:t>
            </a:r>
            <a:r>
              <a:rPr lang="en-US" sz="22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správně</a:t>
            </a:r>
            <a:r>
              <a:rPr lang="en-US" sz="22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řídit</a:t>
            </a:r>
            <a:r>
              <a:rPr lang="en-US" sz="22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rizika</a:t>
            </a:r>
            <a:r>
              <a:rPr lang="en-US" sz="22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předvídat</a:t>
            </a:r>
            <a:r>
              <a:rPr lang="en-US" sz="22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ztráty</a:t>
            </a:r>
            <a:r>
              <a:rPr lang="en-US" sz="22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a </a:t>
            </a:r>
            <a:r>
              <a:rPr lang="en-US" sz="22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zachovat</a:t>
            </a:r>
            <a:r>
              <a:rPr lang="en-US" sz="22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věrný</a:t>
            </a:r>
            <a:r>
              <a:rPr lang="en-US" sz="22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obraz</a:t>
            </a:r>
            <a:r>
              <a:rPr lang="en-US" sz="22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podniku</a:t>
            </a:r>
            <a:r>
              <a:rPr lang="en-US" sz="22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— </a:t>
            </a:r>
            <a:r>
              <a:rPr lang="en-US" sz="22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klíčové</a:t>
            </a:r>
            <a:r>
              <a:rPr lang="en-US" sz="22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nástroje</a:t>
            </a:r>
            <a:r>
              <a:rPr lang="en-US" sz="22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finančního</a:t>
            </a:r>
            <a:r>
              <a:rPr lang="en-US" sz="22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účetnictví</a:t>
            </a:r>
            <a:r>
              <a:rPr lang="en-US" sz="22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.</a:t>
            </a:r>
            <a:endParaRPr lang="en-US" sz="2200" dirty="0">
              <a:latin typeface="Oxygen"/>
            </a:endParaRPr>
          </a:p>
        </p:txBody>
      </p:sp>
      <p:sp>
        <p:nvSpPr>
          <p:cNvPr id="5" name="Shape 2"/>
          <p:cNvSpPr/>
          <p:nvPr/>
        </p:nvSpPr>
        <p:spPr>
          <a:xfrm>
            <a:off x="6280190" y="5786676"/>
            <a:ext cx="2661166" cy="532924"/>
          </a:xfrm>
          <a:prstGeom prst="roundRect">
            <a:avLst>
              <a:gd name="adj" fmla="val 17876"/>
            </a:avLst>
          </a:prstGeom>
          <a:solidFill>
            <a:srgbClr val="F8D3D5"/>
          </a:solidFill>
          <a:ln/>
        </p:spPr>
      </p:sp>
      <p:sp>
        <p:nvSpPr>
          <p:cNvPr id="6" name="Text 3"/>
          <p:cNvSpPr/>
          <p:nvPr/>
        </p:nvSpPr>
        <p:spPr>
          <a:xfrm>
            <a:off x="6450211" y="5871686"/>
            <a:ext cx="23211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FINANČNÍ ÚČETNICTVÍ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9083040" y="5779056"/>
            <a:ext cx="1654016" cy="548164"/>
          </a:xfrm>
          <a:prstGeom prst="roundRect">
            <a:avLst>
              <a:gd name="adj" fmla="val 17379"/>
            </a:avLst>
          </a:prstGeom>
          <a:noFill/>
          <a:ln w="7620">
            <a:solidFill>
              <a:srgbClr val="D01F2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260681" y="5871686"/>
            <a:ext cx="129873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PŘEDNÁŠKA</a:t>
            </a:r>
            <a:endParaRPr lang="en-US" sz="17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1647" y="965478"/>
            <a:ext cx="6636425" cy="7950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Cíle dnešní přednášky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791647" y="2217301"/>
            <a:ext cx="13047107" cy="386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Na konci této přednášky budete schopni pracovat s klíčovými nástroji řízení účetních rizik.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91647" y="2860358"/>
            <a:ext cx="254437" cy="318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01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791647" y="3262313"/>
            <a:ext cx="6409373" cy="30480"/>
          </a:xfrm>
          <a:prstGeom prst="rect">
            <a:avLst/>
          </a:prstGeom>
          <a:solidFill>
            <a:srgbClr val="D01F28"/>
          </a:solidFill>
          <a:ln/>
        </p:spPr>
      </p:sp>
      <p:sp>
        <p:nvSpPr>
          <p:cNvPr id="6" name="Text 4"/>
          <p:cNvSpPr/>
          <p:nvPr/>
        </p:nvSpPr>
        <p:spPr>
          <a:xfrm>
            <a:off x="791647" y="3450431"/>
            <a:ext cx="3180874" cy="397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Zásada opatrnosti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791647" y="3985022"/>
            <a:ext cx="6409373" cy="772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Pochopit, co tato zásada znamená a proč je základem celého finančního výkaznictví.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429381" y="2860358"/>
            <a:ext cx="254437" cy="318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02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29381" y="3262313"/>
            <a:ext cx="6409373" cy="30480"/>
          </a:xfrm>
          <a:prstGeom prst="rect">
            <a:avLst/>
          </a:prstGeom>
          <a:solidFill>
            <a:srgbClr val="D01F28"/>
          </a:solidFill>
          <a:ln/>
        </p:spPr>
      </p:sp>
      <p:sp>
        <p:nvSpPr>
          <p:cNvPr id="10" name="Text 8"/>
          <p:cNvSpPr/>
          <p:nvPr/>
        </p:nvSpPr>
        <p:spPr>
          <a:xfrm>
            <a:off x="7429381" y="3450431"/>
            <a:ext cx="3180874" cy="397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Opravné položky</a:t>
            </a:r>
            <a:endParaRPr lang="en-US" sz="2500" dirty="0"/>
          </a:p>
        </p:txBody>
      </p:sp>
      <p:sp>
        <p:nvSpPr>
          <p:cNvPr id="11" name="Text 9"/>
          <p:cNvSpPr/>
          <p:nvPr/>
        </p:nvSpPr>
        <p:spPr>
          <a:xfrm>
            <a:off x="7429381" y="3985022"/>
            <a:ext cx="6409373" cy="772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Zjistit, proč a jak tvoříme opravné položky k majetku — k pohledávkám, zásobám i stálým aktivům.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91647" y="5176361"/>
            <a:ext cx="254437" cy="318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03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791647" y="5578316"/>
            <a:ext cx="6409373" cy="30480"/>
          </a:xfrm>
          <a:prstGeom prst="rect">
            <a:avLst/>
          </a:prstGeom>
          <a:solidFill>
            <a:srgbClr val="D01F28"/>
          </a:solidFill>
          <a:ln/>
        </p:spPr>
      </p:sp>
      <p:sp>
        <p:nvSpPr>
          <p:cNvPr id="14" name="Text 12"/>
          <p:cNvSpPr/>
          <p:nvPr/>
        </p:nvSpPr>
        <p:spPr>
          <a:xfrm>
            <a:off x="791647" y="5766435"/>
            <a:ext cx="3180874" cy="397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Rezervy</a:t>
            </a:r>
            <a:endParaRPr lang="en-US" sz="2500" dirty="0"/>
          </a:p>
        </p:txBody>
      </p:sp>
      <p:sp>
        <p:nvSpPr>
          <p:cNvPr id="15" name="Text 13"/>
          <p:cNvSpPr/>
          <p:nvPr/>
        </p:nvSpPr>
        <p:spPr>
          <a:xfrm>
            <a:off x="791647" y="6301026"/>
            <a:ext cx="6409373" cy="772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Naučit se rozpoznávat a účtovat rezervy na budoucí rizika a závazky podniku.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7429381" y="5176361"/>
            <a:ext cx="254437" cy="318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04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7429381" y="5578316"/>
            <a:ext cx="6409373" cy="30480"/>
          </a:xfrm>
          <a:prstGeom prst="rect">
            <a:avLst/>
          </a:prstGeom>
          <a:solidFill>
            <a:srgbClr val="D01F28"/>
          </a:solidFill>
          <a:ln/>
        </p:spPr>
      </p:sp>
      <p:sp>
        <p:nvSpPr>
          <p:cNvPr id="18" name="Text 16"/>
          <p:cNvSpPr/>
          <p:nvPr/>
        </p:nvSpPr>
        <p:spPr>
          <a:xfrm>
            <a:off x="7429381" y="5766435"/>
            <a:ext cx="3786902" cy="397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Účetní vs. daňový pohled</a:t>
            </a:r>
            <a:endParaRPr lang="en-US" sz="2500" dirty="0"/>
          </a:p>
        </p:txBody>
      </p:sp>
      <p:sp>
        <p:nvSpPr>
          <p:cNvPr id="19" name="Text 17"/>
          <p:cNvSpPr/>
          <p:nvPr/>
        </p:nvSpPr>
        <p:spPr>
          <a:xfrm>
            <a:off x="7429381" y="6301026"/>
            <a:ext cx="6409373" cy="772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Pochopit zásadní rozdíl mezi účetním a zákonným (daňovým) pojetím obou nástrojů.</a:t>
            </a:r>
            <a:endParaRPr lang="en-US" sz="2000" dirty="0"/>
          </a:p>
        </p:txBody>
      </p:sp>
      <p:pic>
        <p:nvPicPr>
          <p:cNvPr id="2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7651" y="7569756"/>
            <a:ext cx="1794867" cy="35825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296591"/>
            <a:ext cx="7556421" cy="1506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Proč řešíme rizika a ztráty?</a:t>
            </a:r>
            <a:endParaRPr lang="en-US" sz="4700" dirty="0"/>
          </a:p>
        </p:txBody>
      </p:sp>
      <p:sp>
        <p:nvSpPr>
          <p:cNvPr id="4" name="Shape 1"/>
          <p:cNvSpPr/>
          <p:nvPr/>
        </p:nvSpPr>
        <p:spPr>
          <a:xfrm>
            <a:off x="620316" y="3109913"/>
            <a:ext cx="3831193" cy="3823097"/>
          </a:xfrm>
          <a:prstGeom prst="roundRect">
            <a:avLst>
              <a:gd name="adj" fmla="val 4539"/>
            </a:avLst>
          </a:prstGeom>
          <a:solidFill>
            <a:srgbClr val="D01F28"/>
          </a:solidFill>
          <a:ln/>
        </p:spPr>
      </p:sp>
      <p:sp>
        <p:nvSpPr>
          <p:cNvPr id="5" name="Text 2"/>
          <p:cNvSpPr/>
          <p:nvPr/>
        </p:nvSpPr>
        <p:spPr>
          <a:xfrm>
            <a:off x="861298" y="3314700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Realita podnikání</a:t>
            </a:r>
            <a:endParaRPr lang="en-US" sz="2350" dirty="0"/>
          </a:p>
        </p:txBody>
      </p:sp>
      <p:sp>
        <p:nvSpPr>
          <p:cNvPr id="6" name="Text 3"/>
          <p:cNvSpPr/>
          <p:nvPr/>
        </p:nvSpPr>
        <p:spPr>
          <a:xfrm>
            <a:off x="861298" y="3895963"/>
            <a:ext cx="3349228" cy="2139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Svět byznysu není jistý. Odběratelé neplatí faktury, majetek ztrácí hodnotu a podniku hrozí soudní spory. Tato nejistota je přirozenou součástí každého podnikání.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4873585" y="3314700"/>
            <a:ext cx="3425428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Požadavek na účetnictví</a:t>
            </a:r>
            <a:endParaRPr lang="en-US" sz="2350" dirty="0"/>
          </a:p>
        </p:txBody>
      </p:sp>
      <p:sp>
        <p:nvSpPr>
          <p:cNvPr id="8" name="Text 5"/>
          <p:cNvSpPr/>
          <p:nvPr/>
        </p:nvSpPr>
        <p:spPr>
          <a:xfrm>
            <a:off x="4873585" y="3895963"/>
            <a:ext cx="3484245" cy="2852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Účetnictví nesmí malovat realitu narůžovo. Musíme poskytnout střízlivý, objektivní a věrný obraz podniku. Nadhodnocení aktiv nebo podhodnocení závazků poškozuje všechny uživatele účetních výkazů — investory, věřitele i obchodní partnery.</a:t>
            </a:r>
            <a:endParaRPr lang="en-US" sz="18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55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66324"/>
            <a:ext cx="11555135" cy="797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Královna účetnictví: Zásada opatrnosti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1176457" y="2581275"/>
            <a:ext cx="12660154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„V účetnictví musíme předvídat všechna rizika a ztráty, i když ještě nenastaly. Naopak nikdy nesmíme předvídat zisky, dokud nejsou skutečně realizované."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793790" y="2322909"/>
            <a:ext cx="30480" cy="1292304"/>
          </a:xfrm>
          <a:prstGeom prst="rect">
            <a:avLst/>
          </a:prstGeom>
          <a:solidFill>
            <a:srgbClr val="D01F28"/>
          </a:solidFill>
          <a:ln/>
        </p:spPr>
      </p:sp>
      <p:sp>
        <p:nvSpPr>
          <p:cNvPr id="5" name="Text 3"/>
          <p:cNvSpPr/>
          <p:nvPr/>
        </p:nvSpPr>
        <p:spPr>
          <a:xfrm>
            <a:off x="793790" y="3873579"/>
            <a:ext cx="13042821" cy="116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Tato asymetrie je záměrná — chrání podnik před přehnaným optimismem, který by mohl vést k výplatě dividend z neexistujícího zisku nebo k chybným investičním rozhodnutím. Nástrojem zásady opatrnosti jsou právě </a:t>
            </a: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opravné položky</a:t>
            </a: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a </a:t>
            </a: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rezervy</a:t>
            </a: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793790" y="5295305"/>
            <a:ext cx="13042821" cy="1867972"/>
          </a:xfrm>
          <a:prstGeom prst="roundRect">
            <a:avLst>
              <a:gd name="adj" fmla="val 5738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09030" y="5310545"/>
            <a:ext cx="6506170" cy="1837492"/>
          </a:xfrm>
          <a:prstGeom prst="roundRect">
            <a:avLst>
              <a:gd name="adj" fmla="val 5833"/>
            </a:avLst>
          </a:prstGeom>
          <a:solidFill>
            <a:srgbClr val="F8D3D5"/>
          </a:solidFill>
          <a:ln/>
        </p:spPr>
      </p:sp>
      <p:sp>
        <p:nvSpPr>
          <p:cNvPr id="8" name="Text 6"/>
          <p:cNvSpPr/>
          <p:nvPr/>
        </p:nvSpPr>
        <p:spPr>
          <a:xfrm>
            <a:off x="1064181" y="5565696"/>
            <a:ext cx="3189684" cy="413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✅ Předvídáme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1064181" y="6117312"/>
            <a:ext cx="5995868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Rizika, ztráty a budoucí závazky — i bez jistoty, že nastanou.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7315200" y="5310545"/>
            <a:ext cx="6506170" cy="1837492"/>
          </a:xfrm>
          <a:prstGeom prst="rect">
            <a:avLst/>
          </a:prstGeom>
          <a:solidFill>
            <a:srgbClr val="F8D3D5"/>
          </a:solidFill>
          <a:ln/>
        </p:spPr>
      </p:sp>
      <p:sp>
        <p:nvSpPr>
          <p:cNvPr id="11" name="Shape 9"/>
          <p:cNvSpPr/>
          <p:nvPr/>
        </p:nvSpPr>
        <p:spPr>
          <a:xfrm>
            <a:off x="7315200" y="5310545"/>
            <a:ext cx="30480" cy="1837492"/>
          </a:xfrm>
          <a:prstGeom prst="roundRect">
            <a:avLst>
              <a:gd name="adj" fmla="val 351627"/>
            </a:avLst>
          </a:prstGeom>
          <a:solidFill>
            <a:srgbClr val="DEB9BB"/>
          </a:solidFill>
          <a:ln/>
        </p:spPr>
      </p:sp>
      <p:sp>
        <p:nvSpPr>
          <p:cNvPr id="12" name="Text 10"/>
          <p:cNvSpPr/>
          <p:nvPr/>
        </p:nvSpPr>
        <p:spPr>
          <a:xfrm>
            <a:off x="7570351" y="5565696"/>
            <a:ext cx="3189684" cy="413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❌ Nepředvídáme</a:t>
            </a:r>
            <a:endParaRPr lang="en-US" sz="2500" dirty="0"/>
          </a:p>
        </p:txBody>
      </p:sp>
      <p:sp>
        <p:nvSpPr>
          <p:cNvPr id="13" name="Text 11"/>
          <p:cNvSpPr/>
          <p:nvPr/>
        </p:nvSpPr>
        <p:spPr>
          <a:xfrm>
            <a:off x="7570351" y="6117312"/>
            <a:ext cx="5995868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Zisky a výnosy — dokud nejsou skutečně realizované a zaúčtované.</a:t>
            </a:r>
            <a:endParaRPr lang="en-US" sz="2000" dirty="0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267420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Dva nástroje, dva různé účely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957155"/>
            <a:ext cx="7556421" cy="1911787"/>
          </a:xfrm>
          <a:prstGeom prst="roundRect">
            <a:avLst>
              <a:gd name="adj" fmla="val 4983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14624" y="3191589"/>
            <a:ext cx="294072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Opravné položky (OP)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14624" y="3654743"/>
            <a:ext cx="7087553" cy="979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Řeší </a:t>
            </a:r>
            <a:r>
              <a:rPr lang="en-US" sz="17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snížení hodnoty majetku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— toho, co podnik již vlastní a eviduje na levé straně rozvahy (Aktiva). Korigují účetní hodnotu konkrétního aktiva směrem dolů, aby odpovídala ekonomické realitě.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6280190" y="5050393"/>
            <a:ext cx="7556421" cy="1911787"/>
          </a:xfrm>
          <a:prstGeom prst="roundRect">
            <a:avLst>
              <a:gd name="adj" fmla="val 4983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514624" y="528482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Rezervy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6514624" y="5747980"/>
            <a:ext cx="7087553" cy="979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Řeší </a:t>
            </a:r>
            <a:r>
              <a:rPr lang="en-US" sz="17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budoucí závazky a rizika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— to, co podnik bude muset v budoucnu pravděpodobně zaplatit. Evidují se na pravé straně rozvahy (Pasiva) jako cizí zdroje financování.</a:t>
            </a:r>
            <a:endParaRPr lang="en-US" sz="175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80190" y="1548765"/>
            <a:ext cx="1010364" cy="532924"/>
          </a:xfrm>
          <a:prstGeom prst="roundRect">
            <a:avLst>
              <a:gd name="adj" fmla="val 17876"/>
            </a:avLst>
          </a:prstGeom>
          <a:solidFill>
            <a:srgbClr val="F8D3D5"/>
          </a:solidFill>
          <a:ln/>
        </p:spPr>
      </p:sp>
      <p:sp>
        <p:nvSpPr>
          <p:cNvPr id="5" name="Text 2"/>
          <p:cNvSpPr/>
          <p:nvPr/>
        </p:nvSpPr>
        <p:spPr>
          <a:xfrm>
            <a:off x="6280190" y="2195036"/>
            <a:ext cx="7355324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Opravné položky (OP)</a:t>
            </a:r>
            <a:endParaRPr lang="en-US" sz="5550" dirty="0"/>
          </a:p>
        </p:txBody>
      </p:sp>
      <p:sp>
        <p:nvSpPr>
          <p:cNvPr id="6" name="Text 3"/>
          <p:cNvSpPr/>
          <p:nvPr/>
        </p:nvSpPr>
        <p:spPr>
          <a:xfrm>
            <a:off x="6280190" y="3506272"/>
            <a:ext cx="7556421" cy="3174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Opravná položka vyjadřuje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přechodné snížení hodnoty majetku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Majetek evidujeme v účetnictví v historické pořizovací ceně, avšak jeho reálná tržní hodnota může klesnout. Aby rozvaha pravdivě zobrazovala stav podniku, musíme toto snížení zachytit. Tvorba opravné položky je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nákladem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(skupina 55), který snižuje aktuální výsledek hospodaření, ale neovlivňuje fyzický pohyb peněz.</a:t>
            </a:r>
            <a:endParaRPr lang="en-US" sz="22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67753"/>
            <a:ext cx="11833384" cy="841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3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Trvalé vs. Přechodné snížení hodnoty</a:t>
            </a:r>
            <a:endParaRPr lang="en-US" sz="53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421255"/>
            <a:ext cx="3505081" cy="216622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4907280"/>
            <a:ext cx="3817739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Trvalé snížení → Odpisy</a:t>
            </a:r>
            <a:endParaRPr lang="en-US" sz="2650" dirty="0"/>
          </a:p>
        </p:txBody>
      </p:sp>
      <p:sp>
        <p:nvSpPr>
          <p:cNvPr id="5" name="Text 2"/>
          <p:cNvSpPr/>
          <p:nvPr/>
        </p:nvSpPr>
        <p:spPr>
          <a:xfrm>
            <a:off x="793790" y="5481638"/>
            <a:ext cx="6361509" cy="1680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Automobil stárne, počítač zastarává technologicky. Hodnota se snižuje trvale a </a:t>
            </a:r>
            <a:r>
              <a:rPr lang="en-US" sz="21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nevratně</a:t>
            </a: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Toto řešíme pomocí odpisů. Situace se nikdy nezlepší — auto nezmladi.</a:t>
            </a:r>
            <a:endParaRPr lang="en-US" sz="21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5101" y="2421255"/>
            <a:ext cx="3505081" cy="216622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75101" y="4907280"/>
            <a:ext cx="612671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Přechodné snížení → Opravné položky</a:t>
            </a:r>
            <a:endParaRPr lang="en-US" sz="2650" dirty="0"/>
          </a:p>
        </p:txBody>
      </p:sp>
      <p:sp>
        <p:nvSpPr>
          <p:cNvPr id="8" name="Text 4"/>
          <p:cNvSpPr/>
          <p:nvPr/>
        </p:nvSpPr>
        <p:spPr>
          <a:xfrm>
            <a:off x="7475101" y="5481638"/>
            <a:ext cx="6361509" cy="1680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Zboží leží na skladě, odběratel je v insolvenci. Hodnota klesla, ale situace se </a:t>
            </a:r>
            <a:r>
              <a:rPr lang="en-US" sz="21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může v budoucnu zlepšit</a:t>
            </a: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— dlužník zaplatí, zboží se prodá. Proto používáme OP, nikoli odpisy.</a:t>
            </a:r>
            <a:endParaRPr lang="en-US" sz="21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83099"/>
            <a:ext cx="8746331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 jakému majetku tvoříme OP?</a:t>
            </a:r>
            <a:endParaRPr lang="en-US" sz="4700" dirty="0"/>
          </a:p>
        </p:txBody>
      </p:sp>
      <p:sp>
        <p:nvSpPr>
          <p:cNvPr id="3" name="Shape 1"/>
          <p:cNvSpPr/>
          <p:nvPr/>
        </p:nvSpPr>
        <p:spPr>
          <a:xfrm>
            <a:off x="793790" y="2507337"/>
            <a:ext cx="6419017" cy="2086451"/>
          </a:xfrm>
          <a:prstGeom prst="roundRect">
            <a:avLst>
              <a:gd name="adj" fmla="val 7012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793790" y="2476857"/>
            <a:ext cx="6419017" cy="121920"/>
          </a:xfrm>
          <a:prstGeom prst="roundRect">
            <a:avLst>
              <a:gd name="adj" fmla="val 83024"/>
            </a:avLst>
          </a:prstGeom>
          <a:solidFill>
            <a:srgbClr val="D01F28"/>
          </a:solidFill>
          <a:ln/>
        </p:spPr>
      </p:sp>
      <p:sp>
        <p:nvSpPr>
          <p:cNvPr id="5" name="Shape 3"/>
          <p:cNvSpPr/>
          <p:nvPr/>
        </p:nvSpPr>
        <p:spPr>
          <a:xfrm>
            <a:off x="3641765" y="2145863"/>
            <a:ext cx="722948" cy="722948"/>
          </a:xfrm>
          <a:prstGeom prst="roundRect">
            <a:avLst>
              <a:gd name="adj" fmla="val 126482"/>
            </a:avLst>
          </a:prstGeom>
          <a:solidFill>
            <a:srgbClr val="D01F28"/>
          </a:solidFill>
          <a:ln/>
        </p:spPr>
      </p:sp>
      <p:sp>
        <p:nvSpPr>
          <p:cNvPr id="6" name="Text 4"/>
          <p:cNvSpPr/>
          <p:nvPr/>
        </p:nvSpPr>
        <p:spPr>
          <a:xfrm>
            <a:off x="3858578" y="2326600"/>
            <a:ext cx="289203" cy="361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1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1065252" y="3109793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Stálý majetek</a:t>
            </a:r>
            <a:endParaRPr lang="en-US" sz="2350" dirty="0"/>
          </a:p>
        </p:txBody>
      </p:sp>
      <p:sp>
        <p:nvSpPr>
          <p:cNvPr id="8" name="Text 6"/>
          <p:cNvSpPr/>
          <p:nvPr/>
        </p:nvSpPr>
        <p:spPr>
          <a:xfrm>
            <a:off x="1065252" y="3609142"/>
            <a:ext cx="5876092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Účtová skupina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09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— budovy, stroje, dlouhodobé investice.</a:t>
            </a:r>
            <a:endParaRPr lang="en-US" sz="1850" dirty="0"/>
          </a:p>
        </p:txBody>
      </p:sp>
      <p:sp>
        <p:nvSpPr>
          <p:cNvPr id="9" name="Shape 7"/>
          <p:cNvSpPr/>
          <p:nvPr/>
        </p:nvSpPr>
        <p:spPr>
          <a:xfrm>
            <a:off x="7417594" y="2507337"/>
            <a:ext cx="6419017" cy="2086451"/>
          </a:xfrm>
          <a:prstGeom prst="roundRect">
            <a:avLst>
              <a:gd name="adj" fmla="val 7012"/>
            </a:avLst>
          </a:prstGeom>
          <a:solidFill>
            <a:srgbClr val="FFFFFF"/>
          </a:solidFill>
          <a:ln/>
        </p:spPr>
      </p:sp>
      <p:sp>
        <p:nvSpPr>
          <p:cNvPr id="10" name="Shape 8"/>
          <p:cNvSpPr/>
          <p:nvPr/>
        </p:nvSpPr>
        <p:spPr>
          <a:xfrm>
            <a:off x="7417594" y="2476857"/>
            <a:ext cx="6419017" cy="121920"/>
          </a:xfrm>
          <a:prstGeom prst="roundRect">
            <a:avLst>
              <a:gd name="adj" fmla="val 83024"/>
            </a:avLst>
          </a:prstGeom>
          <a:solidFill>
            <a:srgbClr val="D01F28"/>
          </a:solidFill>
          <a:ln/>
        </p:spPr>
      </p:sp>
      <p:sp>
        <p:nvSpPr>
          <p:cNvPr id="11" name="Shape 9"/>
          <p:cNvSpPr/>
          <p:nvPr/>
        </p:nvSpPr>
        <p:spPr>
          <a:xfrm>
            <a:off x="10265569" y="2145863"/>
            <a:ext cx="722948" cy="722948"/>
          </a:xfrm>
          <a:prstGeom prst="roundRect">
            <a:avLst>
              <a:gd name="adj" fmla="val 126482"/>
            </a:avLst>
          </a:prstGeom>
          <a:solidFill>
            <a:srgbClr val="D01F28"/>
          </a:solidFill>
          <a:ln/>
        </p:spPr>
      </p:sp>
      <p:sp>
        <p:nvSpPr>
          <p:cNvPr id="12" name="Text 10"/>
          <p:cNvSpPr/>
          <p:nvPr/>
        </p:nvSpPr>
        <p:spPr>
          <a:xfrm>
            <a:off x="10482382" y="2326600"/>
            <a:ext cx="289203" cy="361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2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7689056" y="3109793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Zásoby</a:t>
            </a:r>
            <a:endParaRPr lang="en-US" sz="2350" dirty="0"/>
          </a:p>
        </p:txBody>
      </p:sp>
      <p:sp>
        <p:nvSpPr>
          <p:cNvPr id="14" name="Text 12"/>
          <p:cNvSpPr/>
          <p:nvPr/>
        </p:nvSpPr>
        <p:spPr>
          <a:xfrm>
            <a:off x="7689056" y="3609142"/>
            <a:ext cx="5876092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Účtová skupina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19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— materiál, zboží, nedokončená výroba.</a:t>
            </a:r>
            <a:endParaRPr lang="en-US" sz="1850" dirty="0"/>
          </a:p>
        </p:txBody>
      </p:sp>
      <p:sp>
        <p:nvSpPr>
          <p:cNvPr id="15" name="Shape 13"/>
          <p:cNvSpPr/>
          <p:nvPr/>
        </p:nvSpPr>
        <p:spPr>
          <a:xfrm>
            <a:off x="793790" y="5160050"/>
            <a:ext cx="6419017" cy="2086451"/>
          </a:xfrm>
          <a:prstGeom prst="roundRect">
            <a:avLst>
              <a:gd name="adj" fmla="val 7012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793790" y="5129570"/>
            <a:ext cx="6419017" cy="121920"/>
          </a:xfrm>
          <a:prstGeom prst="roundRect">
            <a:avLst>
              <a:gd name="adj" fmla="val 83024"/>
            </a:avLst>
          </a:prstGeom>
          <a:solidFill>
            <a:srgbClr val="D01F28"/>
          </a:solidFill>
          <a:ln/>
        </p:spPr>
      </p:sp>
      <p:sp>
        <p:nvSpPr>
          <p:cNvPr id="17" name="Shape 15"/>
          <p:cNvSpPr/>
          <p:nvPr/>
        </p:nvSpPr>
        <p:spPr>
          <a:xfrm>
            <a:off x="3641765" y="4798576"/>
            <a:ext cx="722948" cy="722948"/>
          </a:xfrm>
          <a:prstGeom prst="roundRect">
            <a:avLst>
              <a:gd name="adj" fmla="val 126482"/>
            </a:avLst>
          </a:prstGeom>
          <a:solidFill>
            <a:srgbClr val="D01F28"/>
          </a:solidFill>
          <a:ln/>
        </p:spPr>
      </p:sp>
      <p:sp>
        <p:nvSpPr>
          <p:cNvPr id="18" name="Text 16"/>
          <p:cNvSpPr/>
          <p:nvPr/>
        </p:nvSpPr>
        <p:spPr>
          <a:xfrm>
            <a:off x="3858578" y="4979313"/>
            <a:ext cx="289203" cy="361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3</a:t>
            </a:r>
            <a:endParaRPr lang="en-US" sz="2250" dirty="0"/>
          </a:p>
        </p:txBody>
      </p:sp>
      <p:sp>
        <p:nvSpPr>
          <p:cNvPr id="19" name="Text 17"/>
          <p:cNvSpPr/>
          <p:nvPr/>
        </p:nvSpPr>
        <p:spPr>
          <a:xfrm>
            <a:off x="1065252" y="5762506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Pohledávky</a:t>
            </a:r>
            <a:endParaRPr lang="en-US" sz="2350" dirty="0"/>
          </a:p>
        </p:txBody>
      </p:sp>
      <p:sp>
        <p:nvSpPr>
          <p:cNvPr id="20" name="Text 18"/>
          <p:cNvSpPr/>
          <p:nvPr/>
        </p:nvSpPr>
        <p:spPr>
          <a:xfrm>
            <a:off x="1065252" y="6261854"/>
            <a:ext cx="5876092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Účtová skupina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39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— faktury vydané, ostatní pohledávky.</a:t>
            </a:r>
            <a:endParaRPr lang="en-US" sz="1850" dirty="0"/>
          </a:p>
        </p:txBody>
      </p:sp>
      <p:sp>
        <p:nvSpPr>
          <p:cNvPr id="21" name="Shape 19"/>
          <p:cNvSpPr/>
          <p:nvPr/>
        </p:nvSpPr>
        <p:spPr>
          <a:xfrm>
            <a:off x="7417594" y="5160050"/>
            <a:ext cx="6419017" cy="2086451"/>
          </a:xfrm>
          <a:prstGeom prst="roundRect">
            <a:avLst>
              <a:gd name="adj" fmla="val 7012"/>
            </a:avLst>
          </a:prstGeom>
          <a:solidFill>
            <a:srgbClr val="FFFFFF"/>
          </a:solidFill>
          <a:ln/>
        </p:spPr>
      </p:sp>
      <p:sp>
        <p:nvSpPr>
          <p:cNvPr id="22" name="Shape 20"/>
          <p:cNvSpPr/>
          <p:nvPr/>
        </p:nvSpPr>
        <p:spPr>
          <a:xfrm>
            <a:off x="7417594" y="5129570"/>
            <a:ext cx="6419017" cy="121920"/>
          </a:xfrm>
          <a:prstGeom prst="roundRect">
            <a:avLst>
              <a:gd name="adj" fmla="val 83024"/>
            </a:avLst>
          </a:prstGeom>
          <a:solidFill>
            <a:srgbClr val="D01F28"/>
          </a:solidFill>
          <a:ln/>
        </p:spPr>
      </p:sp>
      <p:sp>
        <p:nvSpPr>
          <p:cNvPr id="23" name="Shape 21"/>
          <p:cNvSpPr/>
          <p:nvPr/>
        </p:nvSpPr>
        <p:spPr>
          <a:xfrm>
            <a:off x="10265569" y="4798576"/>
            <a:ext cx="722948" cy="722948"/>
          </a:xfrm>
          <a:prstGeom prst="roundRect">
            <a:avLst>
              <a:gd name="adj" fmla="val 126482"/>
            </a:avLst>
          </a:prstGeom>
          <a:solidFill>
            <a:srgbClr val="D01F28"/>
          </a:solidFill>
          <a:ln/>
        </p:spPr>
      </p:sp>
      <p:sp>
        <p:nvSpPr>
          <p:cNvPr id="24" name="Text 22"/>
          <p:cNvSpPr/>
          <p:nvPr/>
        </p:nvSpPr>
        <p:spPr>
          <a:xfrm>
            <a:off x="10482382" y="4979313"/>
            <a:ext cx="289203" cy="361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4</a:t>
            </a:r>
            <a:endParaRPr lang="en-US" sz="2250" dirty="0"/>
          </a:p>
        </p:txBody>
      </p:sp>
      <p:sp>
        <p:nvSpPr>
          <p:cNvPr id="25" name="Text 23"/>
          <p:cNvSpPr/>
          <p:nvPr/>
        </p:nvSpPr>
        <p:spPr>
          <a:xfrm>
            <a:off x="7689056" y="5762506"/>
            <a:ext cx="4115157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Krátkodobý finanční majetek</a:t>
            </a:r>
            <a:endParaRPr lang="en-US" sz="2350" dirty="0"/>
          </a:p>
        </p:txBody>
      </p:sp>
      <p:sp>
        <p:nvSpPr>
          <p:cNvPr id="26" name="Text 24"/>
          <p:cNvSpPr/>
          <p:nvPr/>
        </p:nvSpPr>
        <p:spPr>
          <a:xfrm>
            <a:off x="7689056" y="6261854"/>
            <a:ext cx="5876092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Účtová skupina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29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— cenné papíry, podílové listy.</a:t>
            </a:r>
            <a:endParaRPr lang="en-US" sz="1850" dirty="0"/>
          </a:p>
        </p:txBody>
      </p:sp>
      <p:pic>
        <p:nvPicPr>
          <p:cNvPr id="2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57168"/>
            <a:ext cx="5363289" cy="5759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Jak funguje účtování OP?</a:t>
            </a:r>
            <a:endParaRPr lang="en-US" sz="3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745" y="1972628"/>
            <a:ext cx="6894790" cy="44785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106263" y="2501403"/>
            <a:ext cx="1907464" cy="238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Tvorba OP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038442" y="2807657"/>
            <a:ext cx="2043106" cy="314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Zvýšení nákladů MD 55x / snížení majetku D 391.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361309" y="5301136"/>
            <a:ext cx="1907464" cy="238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Přetrvávání OP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6293488" y="5607390"/>
            <a:ext cx="2043106" cy="314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Majetek vykazován Netto = Brutto minus Korekce.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8616355" y="2501403"/>
            <a:ext cx="1907464" cy="238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Zrušení OP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8548534" y="2807657"/>
            <a:ext cx="2043106" cy="314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Důvod pominul, zaúčtováno MD 391 / D 55x.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93790" y="6585823"/>
            <a:ext cx="13042821" cy="486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Opravná položka je vždy dočasná. Tvoříme ji, dokud přetrvává důvod pro snížení hodnoty. Jakmile se situace změní — dlužník zaplatí, zboží se prodá za původní cenu — OP zrušíme a náklady se sníží nebo vznikne výnos.</a:t>
            </a:r>
            <a:endParaRPr lang="en-US" sz="145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18580"/>
            <a:ext cx="9631442" cy="797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Účetní vs. Daňové (Zákonné) OP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793790" y="2275165"/>
            <a:ext cx="13042821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Toto je </a:t>
            </a: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absolutně klíčový rozdíl</a:t>
            </a: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pro podnikovou praxi a správné sestavení daňového přiznání.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793790" y="2921318"/>
            <a:ext cx="6406634" cy="2628305"/>
          </a:xfrm>
          <a:prstGeom prst="roundRect">
            <a:avLst>
              <a:gd name="adj" fmla="val 4078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64181" y="3191708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Zákonné OP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1064181" y="3728085"/>
            <a:ext cx="5865852" cy="1551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Tvoří se podle </a:t>
            </a: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Zákona o rezervách</a:t>
            </a: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Jsou </a:t>
            </a: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daňově uznatelným nákladem</a:t>
            </a: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— snižují základ daně z příjmů a tím i daňovou povinnost vůči státu. Přísná zákonná pravidla.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7429976" y="2921318"/>
            <a:ext cx="6406634" cy="2628305"/>
          </a:xfrm>
          <a:prstGeom prst="roundRect">
            <a:avLst>
              <a:gd name="adj" fmla="val 4078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00367" y="3191708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Účetní OP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7700367" y="3728085"/>
            <a:ext cx="5865852" cy="1551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Tvoří se podle </a:t>
            </a: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vnitřní směrnice podniku</a:t>
            </a: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Jsou </a:t>
            </a: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daňově neuznatelné</a:t>
            </a: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— ovlivňují pouze účetní výsledek hospodaření, ale neovlivňují základ daně. Slouží věrnému obrazu.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793790" y="5807988"/>
            <a:ext cx="13042821" cy="1403033"/>
          </a:xfrm>
          <a:prstGeom prst="roundRect">
            <a:avLst>
              <a:gd name="adj" fmla="val 7639"/>
            </a:avLst>
          </a:prstGeom>
          <a:solidFill>
            <a:srgbClr val="F5BCBF"/>
          </a:solidFill>
          <a:ln/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941" y="6193036"/>
            <a:ext cx="318968" cy="255151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623060" y="6101239"/>
            <a:ext cx="11958399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Při sestavení daňového přiznání je nutné účetní OP přičíst zpět k základu daně (tzv. připočitatelná položka).</a:t>
            </a:r>
            <a:endParaRPr lang="en-US" sz="2000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257062"/>
            <a:ext cx="7556421" cy="168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600"/>
              </a:lnSpc>
            </a:pPr>
            <a:r>
              <a:rPr lang="en-US" sz="5300" b="1" dirty="0" err="1">
                <a:solidFill>
                  <a:srgbClr val="CF1F28"/>
                </a:solidFill>
                <a:latin typeface="Oxygen Bold"/>
                <a:ea typeface="Oxygen Bold" pitchFamily="34" charset="-122"/>
                <a:cs typeface="Oxygen Bold" pitchFamily="34" charset="-120"/>
              </a:rPr>
              <a:t>Nejčastější</a:t>
            </a:r>
            <a:r>
              <a:rPr lang="en-US" sz="5300" b="1" dirty="0">
                <a:solidFill>
                  <a:srgbClr val="CF1F28"/>
                </a:solidFill>
                <a:latin typeface="Oxygen Bold"/>
                <a:ea typeface="Oxygen Bold" pitchFamily="34" charset="-122"/>
                <a:cs typeface="Oxygen Bold" pitchFamily="34" charset="-120"/>
              </a:rPr>
              <a:t> </a:t>
            </a:r>
            <a:r>
              <a:rPr lang="en-US" sz="5300" b="1" dirty="0" err="1">
                <a:solidFill>
                  <a:srgbClr val="CF1F28"/>
                </a:solidFill>
                <a:latin typeface="Oxygen Bold"/>
                <a:ea typeface="Oxygen Bold" pitchFamily="34" charset="-122"/>
                <a:cs typeface="Oxygen Bold" pitchFamily="34" charset="-120"/>
              </a:rPr>
              <a:t>případ</a:t>
            </a:r>
            <a:r>
              <a:rPr lang="en-US" sz="5300" b="1" dirty="0">
                <a:solidFill>
                  <a:srgbClr val="CF1F28"/>
                </a:solidFill>
                <a:latin typeface="Oxygen Bold"/>
                <a:ea typeface="Oxygen Bold" pitchFamily="34" charset="-122"/>
                <a:cs typeface="Oxygen Bold" pitchFamily="34" charset="-120"/>
              </a:rPr>
              <a:t>: </a:t>
            </a:r>
            <a:endParaRPr lang="en-US" sz="5300" dirty="0">
              <a:solidFill>
                <a:srgbClr val="000000"/>
              </a:solidFill>
              <a:latin typeface="Oxygen Bold"/>
              <a:ea typeface="Calibri" panose="020F0502020204030204"/>
              <a:cs typeface="Calibri" panose="020F0502020204030204"/>
            </a:endParaRPr>
          </a:p>
          <a:p>
            <a:pPr marL="0" indent="0" algn="l">
              <a:lnSpc>
                <a:spcPts val="6600"/>
              </a:lnSpc>
              <a:buNone/>
            </a:pPr>
            <a:r>
              <a:rPr lang="en-US" sz="5300" b="1" dirty="0">
                <a:solidFill>
                  <a:srgbClr val="CF1F28"/>
                </a:solidFill>
                <a:latin typeface="Oxygen Bold"/>
                <a:ea typeface="Oxygen Bold" pitchFamily="34" charset="-122"/>
                <a:cs typeface="Oxygen Bold" pitchFamily="34" charset="-120"/>
              </a:rPr>
              <a:t>OP k </a:t>
            </a:r>
            <a:r>
              <a:rPr lang="en-US" sz="5300" b="1" dirty="0" err="1">
                <a:solidFill>
                  <a:srgbClr val="CF1F28"/>
                </a:solidFill>
                <a:latin typeface="Oxygen Bold"/>
                <a:ea typeface="Oxygen Bold" pitchFamily="34" charset="-122"/>
                <a:cs typeface="Oxygen Bold" pitchFamily="34" charset="-120"/>
              </a:rPr>
              <a:t>pohledávkám</a:t>
            </a:r>
            <a:endParaRPr lang="en-US" sz="5300" err="1">
              <a:latin typeface="Oxygen Bold"/>
              <a:ea typeface="Calibri"/>
              <a:cs typeface="Calibri"/>
            </a:endParaRPr>
          </a:p>
        </p:txBody>
      </p:sp>
      <p:sp>
        <p:nvSpPr>
          <p:cNvPr id="4" name="Text 1"/>
          <p:cNvSpPr/>
          <p:nvPr/>
        </p:nvSpPr>
        <p:spPr>
          <a:xfrm>
            <a:off x="6280190" y="3324344"/>
            <a:ext cx="7556421" cy="1680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Podnik vystaví fakturu za dodané zboží nebo služby. Odběratel nezaplatí. V rozvaze evidujeme pohledávku (např. </a:t>
            </a:r>
            <a:r>
              <a:rPr lang="en-US" sz="21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100 000 Kč</a:t>
            </a: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) a ve výnosech zaúčtovaný zisk — přestože peníze fyzicky nemáme a možná nikdy mít nebudeme.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6280190" y="5292328"/>
            <a:ext cx="7556421" cy="1680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Aby rozvaha nelhala a abychom nevypláceli dividendy z nerealizovaného zisku, jsme povinni k takové pohledávce tvořit opravnou položku. Čím déle je pohledávka po splatnosti, tím vyšší OP musíme vytvořit.</a:t>
            </a:r>
            <a:endParaRPr lang="en-US" sz="21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02149"/>
            <a:ext cx="10005060" cy="664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Zákonné OP k pohledávkám — pravidla</a:t>
            </a:r>
            <a:endParaRPr lang="en-US" sz="4150" dirty="0"/>
          </a:p>
        </p:txBody>
      </p:sp>
      <p:sp>
        <p:nvSpPr>
          <p:cNvPr id="3" name="Text 1"/>
          <p:cNvSpPr/>
          <p:nvPr/>
        </p:nvSpPr>
        <p:spPr>
          <a:xfrm>
            <a:off x="793790" y="1985605"/>
            <a:ext cx="13042821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Zákonné opravné položky se tvoří pouze k </a:t>
            </a:r>
            <a:r>
              <a:rPr lang="en-US" sz="16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nepromlčeným pohledávkám po splatnosti</a:t>
            </a: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které byly řádně zaúčtovány do výnosů. Výše OP závisí na době po splatnosti:</a:t>
            </a:r>
            <a:endParaRPr lang="en-US" sz="1650" dirty="0"/>
          </a:p>
        </p:txBody>
      </p:sp>
      <p:sp>
        <p:nvSpPr>
          <p:cNvPr id="4" name="Shape 2"/>
          <p:cNvSpPr/>
          <p:nvPr/>
        </p:nvSpPr>
        <p:spPr>
          <a:xfrm>
            <a:off x="7303770" y="2760226"/>
            <a:ext cx="22860" cy="3990261"/>
          </a:xfrm>
          <a:prstGeom prst="roundRect">
            <a:avLst>
              <a:gd name="adj" fmla="val 390698"/>
            </a:avLst>
          </a:prstGeom>
          <a:solidFill>
            <a:srgbClr val="DEB9BB"/>
          </a:solidFill>
          <a:ln/>
        </p:spPr>
      </p:sp>
      <p:sp>
        <p:nvSpPr>
          <p:cNvPr id="5" name="Shape 3"/>
          <p:cNvSpPr/>
          <p:nvPr/>
        </p:nvSpPr>
        <p:spPr>
          <a:xfrm>
            <a:off x="6460927" y="2987993"/>
            <a:ext cx="637937" cy="22860"/>
          </a:xfrm>
          <a:prstGeom prst="roundRect">
            <a:avLst>
              <a:gd name="adj" fmla="val 390698"/>
            </a:avLst>
          </a:prstGeom>
          <a:solidFill>
            <a:srgbClr val="DEB9BB"/>
          </a:solidFill>
          <a:ln/>
        </p:spPr>
      </p:sp>
      <p:sp>
        <p:nvSpPr>
          <p:cNvPr id="6" name="Shape 4"/>
          <p:cNvSpPr/>
          <p:nvPr/>
        </p:nvSpPr>
        <p:spPr>
          <a:xfrm>
            <a:off x="7076003" y="2760226"/>
            <a:ext cx="478393" cy="478393"/>
          </a:xfrm>
          <a:prstGeom prst="roundRect">
            <a:avLst>
              <a:gd name="adj" fmla="val 18669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55716" y="2800112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1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593902" y="2833211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Vznik pohledávky</a:t>
            </a:r>
            <a:endParaRPr lang="en-US" sz="2050" dirty="0"/>
          </a:p>
        </p:txBody>
      </p:sp>
      <p:sp>
        <p:nvSpPr>
          <p:cNvPr id="9" name="Text 7"/>
          <p:cNvSpPr/>
          <p:nvPr/>
        </p:nvSpPr>
        <p:spPr>
          <a:xfrm>
            <a:off x="793790" y="3261122"/>
            <a:ext cx="5458182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Faktura vystavena, pohledávka v rozvaze.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7531537" y="4157543"/>
            <a:ext cx="637937" cy="22860"/>
          </a:xfrm>
          <a:prstGeom prst="roundRect">
            <a:avLst>
              <a:gd name="adj" fmla="val 390698"/>
            </a:avLst>
          </a:prstGeom>
          <a:solidFill>
            <a:srgbClr val="DEB9BB"/>
          </a:solidFill>
          <a:ln/>
        </p:spPr>
      </p:sp>
      <p:sp>
        <p:nvSpPr>
          <p:cNvPr id="11" name="Shape 9"/>
          <p:cNvSpPr/>
          <p:nvPr/>
        </p:nvSpPr>
        <p:spPr>
          <a:xfrm>
            <a:off x="7076003" y="3929777"/>
            <a:ext cx="478393" cy="478393"/>
          </a:xfrm>
          <a:prstGeom prst="roundRect">
            <a:avLst>
              <a:gd name="adj" fmla="val 18669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155716" y="3969663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2</a:t>
            </a:r>
            <a:endParaRPr lang="en-US" sz="2500" dirty="0"/>
          </a:p>
        </p:txBody>
      </p:sp>
      <p:sp>
        <p:nvSpPr>
          <p:cNvPr id="13" name="Text 11"/>
          <p:cNvSpPr/>
          <p:nvPr/>
        </p:nvSpPr>
        <p:spPr>
          <a:xfrm>
            <a:off x="8378428" y="4002762"/>
            <a:ext cx="2906792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18 měsíců po splatnosti</a:t>
            </a:r>
            <a:endParaRPr lang="en-US" sz="2050" dirty="0"/>
          </a:p>
        </p:txBody>
      </p:sp>
      <p:sp>
        <p:nvSpPr>
          <p:cNvPr id="14" name="Text 12"/>
          <p:cNvSpPr/>
          <p:nvPr/>
        </p:nvSpPr>
        <p:spPr>
          <a:xfrm>
            <a:off x="8378428" y="4430673"/>
            <a:ext cx="5458182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Zákonná OP ve výši </a:t>
            </a:r>
            <a:r>
              <a:rPr lang="en-US" sz="16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50 %</a:t>
            </a: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jmenovité hodnoty pohledávky.</a:t>
            </a:r>
            <a:endParaRPr lang="en-US" sz="1650" dirty="0"/>
          </a:p>
        </p:txBody>
      </p:sp>
      <p:sp>
        <p:nvSpPr>
          <p:cNvPr id="15" name="Shape 13"/>
          <p:cNvSpPr/>
          <p:nvPr/>
        </p:nvSpPr>
        <p:spPr>
          <a:xfrm>
            <a:off x="6460927" y="5204103"/>
            <a:ext cx="637937" cy="22860"/>
          </a:xfrm>
          <a:prstGeom prst="roundRect">
            <a:avLst>
              <a:gd name="adj" fmla="val 390698"/>
            </a:avLst>
          </a:prstGeom>
          <a:solidFill>
            <a:srgbClr val="DEB9BB"/>
          </a:solidFill>
          <a:ln/>
        </p:spPr>
      </p:sp>
      <p:sp>
        <p:nvSpPr>
          <p:cNvPr id="16" name="Shape 14"/>
          <p:cNvSpPr/>
          <p:nvPr/>
        </p:nvSpPr>
        <p:spPr>
          <a:xfrm>
            <a:off x="7076003" y="4976336"/>
            <a:ext cx="478393" cy="478393"/>
          </a:xfrm>
          <a:prstGeom prst="roundRect">
            <a:avLst>
              <a:gd name="adj" fmla="val 18669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155716" y="5016222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3</a:t>
            </a:r>
            <a:endParaRPr lang="en-US" sz="2500" dirty="0"/>
          </a:p>
        </p:txBody>
      </p:sp>
      <p:sp>
        <p:nvSpPr>
          <p:cNvPr id="18" name="Text 16"/>
          <p:cNvSpPr/>
          <p:nvPr/>
        </p:nvSpPr>
        <p:spPr>
          <a:xfrm>
            <a:off x="3275528" y="5049322"/>
            <a:ext cx="2976443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30 měsíců po splatnosti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793790" y="5477232"/>
            <a:ext cx="5458182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Zákonná OP ve výši </a:t>
            </a:r>
            <a:r>
              <a:rPr lang="en-US" sz="16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100 %</a:t>
            </a: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— pohledávka je daňově plně kryta.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793790" y="6929795"/>
            <a:ext cx="13042821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Tyto OP daňově uznatelně sníží základ daně z příjmů za příslušné zdaňovací období.</a:t>
            </a:r>
            <a:endParaRPr lang="en-US" sz="1650" dirty="0"/>
          </a:p>
        </p:txBody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25260"/>
            <a:ext cx="8297585" cy="841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3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Účetní OP k pohledávkám</a:t>
            </a:r>
            <a:endParaRPr lang="en-US" sz="5300" dirty="0"/>
          </a:p>
        </p:txBody>
      </p:sp>
      <p:sp>
        <p:nvSpPr>
          <p:cNvPr id="3" name="Shape 1"/>
          <p:cNvSpPr/>
          <p:nvPr/>
        </p:nvSpPr>
        <p:spPr>
          <a:xfrm>
            <a:off x="599837" y="2350770"/>
            <a:ext cx="6580703" cy="4753570"/>
          </a:xfrm>
          <a:prstGeom prst="roundRect">
            <a:avLst>
              <a:gd name="adj" fmla="val 4080"/>
            </a:avLst>
          </a:prstGeom>
          <a:solidFill>
            <a:srgbClr val="D01F28"/>
          </a:solidFill>
          <a:ln/>
        </p:spPr>
      </p:sp>
      <p:sp>
        <p:nvSpPr>
          <p:cNvPr id="4" name="Text 2"/>
          <p:cNvSpPr/>
          <p:nvPr/>
        </p:nvSpPr>
        <p:spPr>
          <a:xfrm>
            <a:off x="869156" y="2606635"/>
            <a:ext cx="336696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 z praxe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869156" y="3283387"/>
            <a:ext cx="6042065" cy="1260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Odběratel nám dluží fakturu, která je po splatnosti teprve </a:t>
            </a:r>
            <a:r>
              <a:rPr lang="en-US" sz="210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 měsíc</a:t>
            </a:r>
            <a:r>
              <a:rPr lang="en-US" sz="21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Zákonnou OP ještě tvořit nemůžeme — zákon vyžaduje 18 měsíců.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869156" y="4773811"/>
            <a:ext cx="6042065" cy="1260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Ale víme, že odběratel byl prohlášen do insolvenčního řízení. </a:t>
            </a:r>
            <a:r>
              <a:rPr lang="en-US" sz="210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Účetní OP tvořit musíme</a:t>
            </a:r>
            <a:r>
              <a:rPr lang="en-US" sz="21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okamžitě, jinak by rozvaha lhala.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651433" y="2606635"/>
            <a:ext cx="336696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Princip účetní OP</a:t>
            </a:r>
            <a:endParaRPr lang="en-US" sz="2650" dirty="0"/>
          </a:p>
        </p:txBody>
      </p:sp>
      <p:sp>
        <p:nvSpPr>
          <p:cNvPr id="8" name="Text 6"/>
          <p:cNvSpPr/>
          <p:nvPr/>
        </p:nvSpPr>
        <p:spPr>
          <a:xfrm>
            <a:off x="7651433" y="3283387"/>
            <a:ext cx="6192798" cy="1680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Podnik si tvoří účetní OP na základě vlastního uvážení a znalosti dlužníka. Kritériem je </a:t>
            </a:r>
            <a:r>
              <a:rPr lang="en-US" sz="21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reálná dobytnost pohledávky</a:t>
            </a: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nikoli zákonem stanovená lhůta.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7651433" y="5193863"/>
            <a:ext cx="6192798" cy="1680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Podnik by měl mít vnitřní směrnici, která definuje pravidla pro tvorbu účetních OP (např. OP 20 % při splatnosti 30–90 dní, OP 50 % při splatnosti 90–180 dní apod.).</a:t>
            </a:r>
            <a:endParaRPr lang="en-US" sz="210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90493"/>
            <a:ext cx="8575477" cy="797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Účtování OP k pohledávkám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793790" y="2347079"/>
            <a:ext cx="13042821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Klíčový rozdíl mezi zákonnou a účetní OP se projeví volbou nákladového účtu: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793790" y="2993231"/>
            <a:ext cx="13042821" cy="2484358"/>
          </a:xfrm>
          <a:prstGeom prst="roundRect">
            <a:avLst>
              <a:gd name="adj" fmla="val 4314"/>
            </a:avLst>
          </a:prstGeom>
          <a:noFill/>
          <a:ln w="1524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9030" y="3008471"/>
            <a:ext cx="13012341" cy="106632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1064300" y="3153847"/>
            <a:ext cx="3389590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Typ OP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971812" y="3153847"/>
            <a:ext cx="2735104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Tvorba (MD)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224837" y="3153847"/>
            <a:ext cx="2735104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Tvorba (D)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1477863" y="3153847"/>
            <a:ext cx="2088356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Daňová uznatelnost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809030" y="4074795"/>
            <a:ext cx="13012341" cy="69377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1064300" y="4220170"/>
            <a:ext cx="3389590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Zákonná OP k pohledávkám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971812" y="4220170"/>
            <a:ext cx="2735104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558 – Náklady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224837" y="4220170"/>
            <a:ext cx="2735104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391 – Opravná položka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1477863" y="4220170"/>
            <a:ext cx="2088356" cy="4030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✅ Uznatelná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809030" y="4768572"/>
            <a:ext cx="13012341" cy="69377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1064300" y="4913948"/>
            <a:ext cx="3389590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Účetní OP k pohledávkám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4971812" y="4913948"/>
            <a:ext cx="2735104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559 – Náklady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224837" y="4913948"/>
            <a:ext cx="2735104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391 – Opravná položka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1477863" y="4913948"/>
            <a:ext cx="2088356" cy="4030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❌ Neuznatelná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793790" y="5735955"/>
            <a:ext cx="13042821" cy="1403033"/>
          </a:xfrm>
          <a:prstGeom prst="roundRect">
            <a:avLst>
              <a:gd name="adj" fmla="val 7639"/>
            </a:avLst>
          </a:prstGeom>
          <a:solidFill>
            <a:srgbClr val="F5BCBF"/>
          </a:solidFill>
          <a:ln/>
        </p:spPr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941" y="6121003"/>
            <a:ext cx="318968" cy="255151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1623060" y="6029206"/>
            <a:ext cx="11958399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Zásadní rozdíl je v účtu 558 vs. 559. Účet 558 je daňový náklad, účet 559 je nedaňový. Při daňovém přiznání je obsah účtu 559 připočten zpět k základu daně.</a:t>
            </a:r>
            <a:endParaRPr lang="en-US" sz="2000" dirty="0"/>
          </a:p>
        </p:txBody>
      </p:sp>
      <p:pic>
        <p:nvPicPr>
          <p:cNvPr id="2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21287"/>
            <a:ext cx="9038034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Zrušení OP k pohledávkám</a:t>
            </a:r>
            <a:endParaRPr lang="en-US" sz="55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0113" y="3182898"/>
            <a:ext cx="425291" cy="4252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715214" y="3174206"/>
            <a:ext cx="3189923" cy="886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Příznivá situace: dlužník zaplatil</a:t>
            </a:r>
            <a:endParaRPr lang="en-US" sz="2750" dirty="0"/>
          </a:p>
        </p:txBody>
      </p:sp>
      <p:sp>
        <p:nvSpPr>
          <p:cNvPr id="5" name="Text 2"/>
          <p:cNvSpPr/>
          <p:nvPr/>
        </p:nvSpPr>
        <p:spPr>
          <a:xfrm>
            <a:off x="1715214" y="4230291"/>
            <a:ext cx="3189923" cy="2267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Dlužník, který byl rok v insolvenci, nečekaně uhradí celou pohledávku. Důvod pro existenci OP pominul.</a:t>
            </a:r>
            <a:endParaRPr lang="en-US" sz="2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65790" y="3182898"/>
            <a:ext cx="425291" cy="42529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180892" y="3174206"/>
            <a:ext cx="318992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Zrušení OP</a:t>
            </a:r>
            <a:endParaRPr lang="en-US" sz="2750" dirty="0"/>
          </a:p>
        </p:txBody>
      </p:sp>
      <p:sp>
        <p:nvSpPr>
          <p:cNvPr id="8" name="Text 4"/>
          <p:cNvSpPr/>
          <p:nvPr/>
        </p:nvSpPr>
        <p:spPr>
          <a:xfrm>
            <a:off x="6180892" y="3787259"/>
            <a:ext cx="3189923" cy="2721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Zaúčtujeme zrušení: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391 / D 558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(nebo 559). Tím snížíme náklady — nebo zaúčtujeme výnos, pokud pohledávka byla již odepsána.</a:t>
            </a:r>
            <a:endParaRPr lang="en-US" sz="22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31467" y="3182898"/>
            <a:ext cx="425291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646569" y="3174206"/>
            <a:ext cx="318992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Výsledný efekt</a:t>
            </a:r>
            <a:endParaRPr lang="en-US" sz="2750" dirty="0"/>
          </a:p>
        </p:txBody>
      </p:sp>
      <p:sp>
        <p:nvSpPr>
          <p:cNvPr id="11" name="Text 6"/>
          <p:cNvSpPr/>
          <p:nvPr/>
        </p:nvSpPr>
        <p:spPr>
          <a:xfrm>
            <a:off x="10646569" y="3787259"/>
            <a:ext cx="3189923" cy="2721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Rozvaha opět věrně zobrazuje stav — pohledávka je uhrazena, korekce se ruší. Výsledek hospodaření se v tomto roce zvýší o zrušenou OP.</a:t>
            </a:r>
            <a:endParaRPr lang="en-US" sz="22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485662"/>
            <a:ext cx="7088267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OP k zásobám</a:t>
            </a:r>
            <a:endParaRPr lang="en-US" sz="5550" dirty="0"/>
          </a:p>
        </p:txBody>
      </p:sp>
      <p:sp>
        <p:nvSpPr>
          <p:cNvPr id="4" name="Text 1"/>
          <p:cNvSpPr/>
          <p:nvPr/>
        </p:nvSpPr>
        <p:spPr>
          <a:xfrm>
            <a:off x="6280190" y="2796897"/>
            <a:ext cx="7556421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Zásoby nám leží dlouho na skladě — sezónní oblečení po zimě, stará elektronika po vydání nových modelů. Jejich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účetní hodnota je 1 000 000 Kč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ale reálná prodejná cena klesla na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600 000 Kč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280190" y="4929902"/>
            <a:ext cx="7556421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Musíme vytvořit účetní OP ve výši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400 000 Kč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aby rozvaha zobrazovala hodnotu zásob reálně. Hodnota zásob nesmí být v rozvaze vyšší než jejich čistá realizovatelná hodnota (prodejná cena mínus náklady na prodej).</a:t>
            </a:r>
            <a:endParaRPr lang="en-US" sz="2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20153"/>
            <a:ext cx="7503676" cy="841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3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Účtování OP k zásobám</a:t>
            </a:r>
            <a:endParaRPr lang="en-US" sz="5300" dirty="0"/>
          </a:p>
        </p:txBody>
      </p:sp>
      <p:sp>
        <p:nvSpPr>
          <p:cNvPr id="3" name="Shape 1"/>
          <p:cNvSpPr/>
          <p:nvPr/>
        </p:nvSpPr>
        <p:spPr>
          <a:xfrm>
            <a:off x="599837" y="2445663"/>
            <a:ext cx="6580703" cy="4563785"/>
          </a:xfrm>
          <a:prstGeom prst="roundRect">
            <a:avLst>
              <a:gd name="adj" fmla="val 4249"/>
            </a:avLst>
          </a:prstGeom>
          <a:solidFill>
            <a:srgbClr val="D01F28"/>
          </a:solidFill>
          <a:ln/>
        </p:spPr>
      </p:sp>
      <p:sp>
        <p:nvSpPr>
          <p:cNvPr id="4" name="Text 2"/>
          <p:cNvSpPr/>
          <p:nvPr/>
        </p:nvSpPr>
        <p:spPr>
          <a:xfrm>
            <a:off x="869156" y="2701528"/>
            <a:ext cx="336696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Předpis účtování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869156" y="3378279"/>
            <a:ext cx="6042065" cy="1680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Tvorba OP k zásobám:</a:t>
            </a:r>
            <a:r>
              <a:rPr lang="en-US" sz="21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559 / D 19x</a:t>
            </a:r>
            <a:endParaRPr lang="en-US" sz="2100" dirty="0"/>
          </a:p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(např. účet 196 — OP ke zboží, 191 — OP k materiálu)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869156" y="5288756"/>
            <a:ext cx="6042065" cy="1260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Zrušení OP k zásobám:</a:t>
            </a:r>
            <a:r>
              <a:rPr lang="en-US" sz="21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19x / D 559</a:t>
            </a:r>
            <a:endParaRPr lang="en-US" sz="2100" dirty="0"/>
          </a:p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(pokud se zásoby prodaly nebo hodnota vzrostla)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651433" y="2701528"/>
            <a:ext cx="336696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Daňová stránka</a:t>
            </a:r>
            <a:endParaRPr lang="en-US" sz="2650" dirty="0"/>
          </a:p>
        </p:txBody>
      </p:sp>
      <p:sp>
        <p:nvSpPr>
          <p:cNvPr id="8" name="Text 6"/>
          <p:cNvSpPr/>
          <p:nvPr/>
        </p:nvSpPr>
        <p:spPr>
          <a:xfrm>
            <a:off x="7651433" y="3378279"/>
            <a:ext cx="6192798" cy="840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OP k zásobám jsou </a:t>
            </a:r>
            <a:r>
              <a:rPr lang="en-US" sz="21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vždy daňově neuznatelné</a:t>
            </a: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— jedná se vždy o účetní OP.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7651433" y="4448651"/>
            <a:ext cx="6192798" cy="1260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Stát nám daně nesníží jen proto, že neumíme prodat své zásoby nebo jsme nakoupili nesprávné zboží. Zákonné OP k zásobám neexistují.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7651433" y="5939076"/>
            <a:ext cx="6192798" cy="840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Při daňovém přiznání je nutné tyto náklady připočítat k základu daně.</a:t>
            </a:r>
            <a:endParaRPr lang="en-US" sz="21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075" y="964406"/>
            <a:ext cx="7395805" cy="840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2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OP ke stálému majetku</a:t>
            </a:r>
            <a:endParaRPr lang="en-US" sz="5250" dirty="0"/>
          </a:p>
        </p:txBody>
      </p:sp>
      <p:sp>
        <p:nvSpPr>
          <p:cNvPr id="3" name="Shape 1"/>
          <p:cNvSpPr/>
          <p:nvPr/>
        </p:nvSpPr>
        <p:spPr>
          <a:xfrm>
            <a:off x="793075" y="2316123"/>
            <a:ext cx="4177784" cy="4948952"/>
          </a:xfrm>
          <a:prstGeom prst="roundRect">
            <a:avLst>
              <a:gd name="adj" fmla="val 3502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62595" y="2316123"/>
            <a:ext cx="121920" cy="4948952"/>
          </a:xfrm>
          <a:prstGeom prst="roundRect">
            <a:avLst>
              <a:gd name="adj" fmla="val 92705"/>
            </a:avLst>
          </a:prstGeom>
          <a:solidFill>
            <a:srgbClr val="D01F28"/>
          </a:solidFill>
          <a:ln/>
        </p:spPr>
      </p:sp>
      <p:sp>
        <p:nvSpPr>
          <p:cNvPr id="5" name="Text 3"/>
          <p:cNvSpPr/>
          <p:nvPr/>
        </p:nvSpPr>
        <p:spPr>
          <a:xfrm>
            <a:off x="1184077" y="2615684"/>
            <a:ext cx="3363754" cy="420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Příklad: výrobní hala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184077" y="3189327"/>
            <a:ext cx="3487222" cy="3776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Vlastníme výrobní halu. Zjistíme, že v okolí se bude stavět obchvat, který výrazně sníží dostupnost a tím i tržní hodnotu nemovitosti. Nejde o běžné opotřebení (to řeší odpisy), ale o </a:t>
            </a:r>
            <a:r>
              <a:rPr lang="en-US" sz="21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mimořádný externí vliv</a:t>
            </a: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5226248" y="2316123"/>
            <a:ext cx="4177784" cy="4948952"/>
          </a:xfrm>
          <a:prstGeom prst="roundRect">
            <a:avLst>
              <a:gd name="adj" fmla="val 3502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195768" y="2316123"/>
            <a:ext cx="121920" cy="4948952"/>
          </a:xfrm>
          <a:prstGeom prst="roundRect">
            <a:avLst>
              <a:gd name="adj" fmla="val 92705"/>
            </a:avLst>
          </a:prstGeom>
          <a:solidFill>
            <a:srgbClr val="D01F28"/>
          </a:solidFill>
          <a:ln/>
        </p:spPr>
      </p:sp>
      <p:sp>
        <p:nvSpPr>
          <p:cNvPr id="9" name="Text 7"/>
          <p:cNvSpPr/>
          <p:nvPr/>
        </p:nvSpPr>
        <p:spPr>
          <a:xfrm>
            <a:off x="5617250" y="2615684"/>
            <a:ext cx="3363754" cy="420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Způsob řešení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5617250" y="3189327"/>
            <a:ext cx="3487222" cy="25174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Tvoříme účetní OP. Pro budovy (stavby) použijeme účet </a:t>
            </a:r>
            <a:r>
              <a:rPr lang="en-US" sz="21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092</a:t>
            </a: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pro samostatné movité věci účet </a:t>
            </a:r>
            <a:r>
              <a:rPr lang="en-US" sz="21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091</a:t>
            </a: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Tvorba se účtuje MD 559 / D 092 (nebo 091).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9659422" y="2316123"/>
            <a:ext cx="4177784" cy="4948952"/>
          </a:xfrm>
          <a:prstGeom prst="roundRect">
            <a:avLst>
              <a:gd name="adj" fmla="val 3502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628942" y="2316123"/>
            <a:ext cx="121920" cy="4948952"/>
          </a:xfrm>
          <a:prstGeom prst="roundRect">
            <a:avLst>
              <a:gd name="adj" fmla="val 92705"/>
            </a:avLst>
          </a:prstGeom>
          <a:solidFill>
            <a:srgbClr val="D01F28"/>
          </a:solidFill>
          <a:ln/>
        </p:spPr>
      </p:sp>
      <p:sp>
        <p:nvSpPr>
          <p:cNvPr id="13" name="Text 11"/>
          <p:cNvSpPr/>
          <p:nvPr/>
        </p:nvSpPr>
        <p:spPr>
          <a:xfrm>
            <a:off x="10050423" y="2615684"/>
            <a:ext cx="3363754" cy="420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Pravidelný přezkum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10050423" y="3189327"/>
            <a:ext cx="3487222" cy="3356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Výši OP musíme každý rok přezkoumat. Pokud by se situace zlepšila (obchvat byl zrušen), OP snížíme nebo zrušíme. Nesmíme ji ale překročit — majetek nesmíme přeceňovat nahoru.</a:t>
            </a:r>
            <a:endParaRPr lang="en-US" sz="2100" dirty="0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3841" y="7568565"/>
            <a:ext cx="1798320" cy="35897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49360"/>
            <a:ext cx="7088267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Kdy OP netvoříme?</a:t>
            </a:r>
            <a:endParaRPr lang="en-US" sz="5550" dirty="0"/>
          </a:p>
        </p:txBody>
      </p:sp>
      <p:sp>
        <p:nvSpPr>
          <p:cNvPr id="3" name="Text 1"/>
          <p:cNvSpPr/>
          <p:nvPr/>
        </p:nvSpPr>
        <p:spPr>
          <a:xfrm>
            <a:off x="1219081" y="3321248"/>
            <a:ext cx="12617529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Zásada opatrnosti funguje jen jedním směrem — ukazuje rizika a ztráty, nikdy naděje a zisky.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93790" y="3002280"/>
            <a:ext cx="38100" cy="1091446"/>
          </a:xfrm>
          <a:prstGeom prst="rect">
            <a:avLst/>
          </a:prstGeom>
          <a:solidFill>
            <a:srgbClr val="D01F28"/>
          </a:solidFill>
          <a:ln/>
        </p:spPr>
      </p:sp>
      <p:sp>
        <p:nvSpPr>
          <p:cNvPr id="5" name="Text 3"/>
          <p:cNvSpPr/>
          <p:nvPr/>
        </p:nvSpPr>
        <p:spPr>
          <a:xfrm>
            <a:off x="793790" y="4412694"/>
            <a:ext cx="13042821" cy="2267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Pokud hodnota majetku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roste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opravnou položku netvoříme. V účetnictví obecně platí zákaz přeceňování majetku směrem nahoru (až na specifické výjimky — zejména cenné papíry oceňované reálnou hodnotou a zajišťovací deriváty). OP je výhradně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nástrojem zachycení poklesu hodnoty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nikoli nárůstu. Tento asymetrický přístup je záměrný a chrání věřitele a investory před přehnaně optimistickými výkazy.</a:t>
            </a:r>
            <a:endParaRPr lang="en-US" sz="22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8670" y="966192"/>
            <a:ext cx="7405568" cy="880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00"/>
              </a:lnSpc>
              <a:buNone/>
            </a:pPr>
            <a:r>
              <a:rPr lang="en-US" sz="55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Dopad OP na Rozvahu</a:t>
            </a:r>
            <a:endParaRPr lang="en-US" sz="5500" dirty="0"/>
          </a:p>
        </p:txBody>
      </p:sp>
      <p:sp>
        <p:nvSpPr>
          <p:cNvPr id="3" name="Text 1"/>
          <p:cNvSpPr/>
          <p:nvPr/>
        </p:nvSpPr>
        <p:spPr>
          <a:xfrm>
            <a:off x="788670" y="2406134"/>
            <a:ext cx="13053060" cy="449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 rozvaze je majetek zobrazen ve třech sloupcích, které společně odhalují skutečnou hodnotu aktiv:</a:t>
            </a:r>
            <a:endParaRPr lang="en-US" sz="22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670" y="3170158"/>
            <a:ext cx="4351020" cy="11268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70372" y="4576762"/>
            <a:ext cx="3521273" cy="440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BRUTTO</a:t>
            </a:r>
            <a:endParaRPr lang="en-US" sz="2750" dirty="0"/>
          </a:p>
        </p:txBody>
      </p:sp>
      <p:sp>
        <p:nvSpPr>
          <p:cNvPr id="6" name="Text 3"/>
          <p:cNvSpPr/>
          <p:nvPr/>
        </p:nvSpPr>
        <p:spPr>
          <a:xfrm>
            <a:off x="1070372" y="5184815"/>
            <a:ext cx="3787616" cy="8984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Původní pořizovací cena — za kolik jsme majetek pořídili.</a:t>
            </a:r>
            <a:endParaRPr lang="en-US" sz="22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690" y="3170158"/>
            <a:ext cx="4351020" cy="112680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421392" y="4576762"/>
            <a:ext cx="3521273" cy="440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KOREKCE</a:t>
            </a:r>
            <a:endParaRPr lang="en-US" sz="2750" dirty="0"/>
          </a:p>
        </p:txBody>
      </p:sp>
      <p:sp>
        <p:nvSpPr>
          <p:cNvPr id="9" name="Text 5"/>
          <p:cNvSpPr/>
          <p:nvPr/>
        </p:nvSpPr>
        <p:spPr>
          <a:xfrm>
            <a:off x="5421392" y="5184815"/>
            <a:ext cx="3787616" cy="13476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Oprávky (kumulované odpisy)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+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Opravné položky. Celkové snížení hodnoty od pořízení.</a:t>
            </a:r>
            <a:endParaRPr lang="en-US" sz="22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0710" y="3170158"/>
            <a:ext cx="4351020" cy="112680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772412" y="4576762"/>
            <a:ext cx="3521273" cy="440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NETTO</a:t>
            </a:r>
            <a:endParaRPr lang="en-US" sz="2750" dirty="0"/>
          </a:p>
        </p:txBody>
      </p:sp>
      <p:sp>
        <p:nvSpPr>
          <p:cNvPr id="12" name="Text 7"/>
          <p:cNvSpPr/>
          <p:nvPr/>
        </p:nvSpPr>
        <p:spPr>
          <a:xfrm>
            <a:off x="9772412" y="5184815"/>
            <a:ext cx="3787616" cy="1796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Skutečná aktuální účetní hodnota = Brutto − Korekce. Tento sloupec čtou investoři a věřitelé.</a:t>
            </a:r>
            <a:endParaRPr lang="en-US" sz="22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45152" y="7572256"/>
            <a:ext cx="1788081" cy="35694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92530"/>
            <a:ext cx="13042821" cy="168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300" b="1" dirty="0" err="1">
                <a:solidFill>
                  <a:srgbClr val="CF1F28"/>
                </a:solidFill>
                <a:latin typeface="Oxygen Bold"/>
                <a:ea typeface="Oxygen Bold" pitchFamily="34" charset="-122"/>
                <a:cs typeface="Oxygen Bold" pitchFamily="34" charset="-120"/>
              </a:rPr>
              <a:t>Příklad</a:t>
            </a:r>
            <a:r>
              <a:rPr lang="en-US" sz="5300" b="1" dirty="0">
                <a:solidFill>
                  <a:srgbClr val="CF1F28"/>
                </a:solidFill>
                <a:latin typeface="Oxygen Bold"/>
                <a:ea typeface="Oxygen Bold" pitchFamily="34" charset="-122"/>
                <a:cs typeface="Oxygen Bold" pitchFamily="34" charset="-120"/>
              </a:rPr>
              <a:t>: </a:t>
            </a:r>
            <a:r>
              <a:rPr lang="en-US" sz="5300" b="1" dirty="0" err="1">
                <a:solidFill>
                  <a:srgbClr val="CF1F28"/>
                </a:solidFill>
                <a:latin typeface="Oxygen Bold"/>
                <a:ea typeface="Oxygen Bold" pitchFamily="34" charset="-122"/>
                <a:cs typeface="Oxygen Bold" pitchFamily="34" charset="-120"/>
              </a:rPr>
              <a:t>Sklad</a:t>
            </a:r>
            <a:r>
              <a:rPr lang="en-US" sz="5300" b="1" dirty="0">
                <a:solidFill>
                  <a:srgbClr val="CF1F28"/>
                </a:solidFill>
                <a:latin typeface="Oxygen Bold"/>
                <a:ea typeface="Oxygen Bold" pitchFamily="34" charset="-122"/>
                <a:cs typeface="Oxygen Bold" pitchFamily="34" charset="-120"/>
              </a:rPr>
              <a:t> </a:t>
            </a:r>
            <a:r>
              <a:rPr lang="en-US" sz="5300" b="1" dirty="0" err="1">
                <a:solidFill>
                  <a:srgbClr val="CF1F28"/>
                </a:solidFill>
                <a:latin typeface="Oxygen Bold"/>
                <a:ea typeface="Oxygen Bold" pitchFamily="34" charset="-122"/>
                <a:cs typeface="Oxygen Bold" pitchFamily="34" charset="-120"/>
              </a:rPr>
              <a:t>mobilních</a:t>
            </a:r>
            <a:r>
              <a:rPr lang="en-US" sz="5300" b="1" dirty="0">
                <a:solidFill>
                  <a:srgbClr val="CF1F28"/>
                </a:solidFill>
                <a:latin typeface="Oxygen Bold"/>
                <a:ea typeface="Oxygen Bold" pitchFamily="34" charset="-122"/>
                <a:cs typeface="Oxygen Bold" pitchFamily="34" charset="-120"/>
              </a:rPr>
              <a:t> </a:t>
            </a:r>
            <a:r>
              <a:rPr lang="en-US" sz="5300" b="1" dirty="0" err="1">
                <a:solidFill>
                  <a:srgbClr val="CF1F28"/>
                </a:solidFill>
                <a:latin typeface="Oxygen Bold"/>
                <a:ea typeface="Oxygen Bold" pitchFamily="34" charset="-122"/>
                <a:cs typeface="Oxygen Bold" pitchFamily="34" charset="-120"/>
              </a:rPr>
              <a:t>telefonů</a:t>
            </a:r>
            <a:endParaRPr lang="en-US" sz="5300" dirty="0" err="1">
              <a:latin typeface="Oxygen Bold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99837" y="3259812"/>
            <a:ext cx="6580703" cy="3777258"/>
          </a:xfrm>
          <a:prstGeom prst="roundRect">
            <a:avLst>
              <a:gd name="adj" fmla="val 5134"/>
            </a:avLst>
          </a:prstGeom>
          <a:solidFill>
            <a:srgbClr val="2F3131"/>
          </a:solidFill>
          <a:ln/>
        </p:spPr>
      </p:sp>
      <p:sp>
        <p:nvSpPr>
          <p:cNvPr id="4" name="Text 2"/>
          <p:cNvSpPr/>
          <p:nvPr/>
        </p:nvSpPr>
        <p:spPr>
          <a:xfrm>
            <a:off x="869156" y="3515677"/>
            <a:ext cx="336696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Zadání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869156" y="4192429"/>
            <a:ext cx="6042065" cy="1260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300"/>
              </a:lnSpc>
            </a:pPr>
            <a:r>
              <a:rPr lang="en-US" sz="2100" dirty="0" err="1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Máte</a:t>
            </a:r>
            <a:r>
              <a:rPr lang="en-US" sz="2100" dirty="0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na</a:t>
            </a:r>
            <a:r>
              <a:rPr lang="en-US" sz="2100" dirty="0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skladě</a:t>
            </a:r>
            <a:r>
              <a:rPr lang="en-US" sz="2100" dirty="0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mobilní</a:t>
            </a:r>
            <a:r>
              <a:rPr lang="en-US" sz="2100" dirty="0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telefony</a:t>
            </a:r>
            <a:r>
              <a:rPr lang="en-US" sz="2100" dirty="0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pořízené</a:t>
            </a:r>
            <a:r>
              <a:rPr lang="en-US" sz="2100" dirty="0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endParaRPr lang="en-US" sz="2100" dirty="0">
              <a:solidFill>
                <a:srgbClr val="000000"/>
              </a:solidFill>
              <a:latin typeface="Oxygen"/>
              <a:ea typeface="Calibri" panose="020F0502020204030204"/>
              <a:cs typeface="Calibri" panose="020F0502020204030204"/>
            </a:endParaRPr>
          </a:p>
          <a:p>
            <a:pPr>
              <a:lnSpc>
                <a:spcPts val="3300"/>
              </a:lnSpc>
            </a:pPr>
            <a:r>
              <a:rPr lang="en-US" sz="2100" dirty="0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za </a:t>
            </a:r>
            <a:r>
              <a:rPr lang="en-US" sz="2100" b="1" dirty="0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500 000 </a:t>
            </a:r>
            <a:r>
              <a:rPr lang="en-US" sz="2100" b="1" dirty="0" err="1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Kč</a:t>
            </a:r>
            <a:r>
              <a:rPr lang="en-US" sz="2100" dirty="0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. Na </a:t>
            </a:r>
            <a:r>
              <a:rPr lang="en-US" sz="2100" dirty="0" err="1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trh</a:t>
            </a:r>
            <a:r>
              <a:rPr lang="en-US" sz="2100" dirty="0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přišly</a:t>
            </a:r>
            <a:r>
              <a:rPr lang="en-US" sz="2100" dirty="0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nové</a:t>
            </a:r>
            <a:r>
              <a:rPr lang="en-US" sz="2100" dirty="0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modely</a:t>
            </a:r>
            <a:r>
              <a:rPr lang="en-US" sz="2100" dirty="0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 a </a:t>
            </a:r>
            <a:r>
              <a:rPr lang="en-US" sz="2100" dirty="0" err="1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vaše</a:t>
            </a:r>
            <a:r>
              <a:rPr lang="en-US" sz="2100" dirty="0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telefony</a:t>
            </a:r>
            <a:r>
              <a:rPr lang="en-US" sz="2100" dirty="0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 se </a:t>
            </a:r>
            <a:r>
              <a:rPr lang="en-US" sz="2100" dirty="0" err="1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nyní</a:t>
            </a:r>
            <a:r>
              <a:rPr lang="en-US" sz="2100" dirty="0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dají</a:t>
            </a:r>
            <a:r>
              <a:rPr lang="en-US" sz="2100" dirty="0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prodat</a:t>
            </a:r>
            <a:r>
              <a:rPr lang="en-US" sz="2100" dirty="0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pouze</a:t>
            </a:r>
            <a:r>
              <a:rPr lang="en-US" sz="2100" dirty="0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 za </a:t>
            </a:r>
            <a:r>
              <a:rPr lang="en-US" sz="2100" b="1" dirty="0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300 000 </a:t>
            </a:r>
            <a:r>
              <a:rPr lang="en-US" sz="2100" b="1" dirty="0" err="1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Kč</a:t>
            </a:r>
            <a:r>
              <a:rPr lang="en-US" sz="2100" dirty="0">
                <a:solidFill>
                  <a:srgbClr val="FFFFFF"/>
                </a:solidFill>
                <a:latin typeface="Oxygen"/>
                <a:ea typeface="Oxygen" pitchFamily="34" charset="-122"/>
                <a:cs typeface="Oxygen" pitchFamily="34" charset="-120"/>
              </a:rPr>
              <a:t>.</a:t>
            </a:r>
            <a:endParaRPr lang="en-US" sz="2100">
              <a:latin typeface="Oxygen"/>
              <a:ea typeface="Calibri"/>
              <a:cs typeface="Calibri"/>
            </a:endParaRPr>
          </a:p>
        </p:txBody>
      </p:sp>
      <p:sp>
        <p:nvSpPr>
          <p:cNvPr id="6" name="Text 4"/>
          <p:cNvSpPr/>
          <p:nvPr/>
        </p:nvSpPr>
        <p:spPr>
          <a:xfrm>
            <a:off x="869156" y="5682853"/>
            <a:ext cx="6042065" cy="4200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Otázka:</a:t>
            </a:r>
            <a:r>
              <a:rPr lang="en-US" sz="21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Co uděláte na konci účetního roku?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651433" y="3515677"/>
            <a:ext cx="336696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Řešení</a:t>
            </a:r>
            <a:endParaRPr lang="en-US" sz="2650" dirty="0"/>
          </a:p>
        </p:txBody>
      </p:sp>
      <p:sp>
        <p:nvSpPr>
          <p:cNvPr id="8" name="Text 6"/>
          <p:cNvSpPr/>
          <p:nvPr/>
        </p:nvSpPr>
        <p:spPr>
          <a:xfrm>
            <a:off x="7651433" y="4192429"/>
            <a:ext cx="6192798" cy="4200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Vytvoříme OP k zásobám ve výši 200 000 Kč.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7651433" y="4842748"/>
            <a:ext cx="6192798" cy="4200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Předpis: </a:t>
            </a:r>
            <a:r>
              <a:rPr lang="en-US" sz="21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559 / D 196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7651433" y="5493068"/>
            <a:ext cx="6192798" cy="1454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300"/>
              </a:lnSpc>
              <a:buSzPct val="100000"/>
              <a:buChar char="•"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Účet 559 — nedaňový náklad (sníží účetní zisk)</a:t>
            </a:r>
            <a:endParaRPr lang="en-US" sz="2100" dirty="0"/>
          </a:p>
          <a:p>
            <a:pPr marL="342900" indent="-342900" algn="l">
              <a:lnSpc>
                <a:spcPts val="3300"/>
              </a:lnSpc>
              <a:buSzPct val="100000"/>
              <a:buChar char="•"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Účet 196 — OP ke zboží (korekce v rozvaze)</a:t>
            </a:r>
            <a:endParaRPr lang="en-US" sz="2100" dirty="0"/>
          </a:p>
          <a:p>
            <a:pPr marL="342900" indent="-342900" algn="l">
              <a:lnSpc>
                <a:spcPts val="3300"/>
              </a:lnSpc>
              <a:buSzPct val="100000"/>
              <a:buChar char="•"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Hodnota Netto v rozvaze: 300 000 Kč ✅</a:t>
            </a:r>
            <a:endParaRPr lang="en-US" sz="21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61484" y="922139"/>
            <a:ext cx="6025039" cy="489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0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Rychlé shrnutí: Opravné položky</a:t>
            </a:r>
            <a:endParaRPr lang="en-US" sz="3050" dirty="0"/>
          </a:p>
        </p:txBody>
      </p:sp>
      <p:sp>
        <p:nvSpPr>
          <p:cNvPr id="4" name="Shape 1"/>
          <p:cNvSpPr/>
          <p:nvPr/>
        </p:nvSpPr>
        <p:spPr>
          <a:xfrm>
            <a:off x="6161484" y="1541740"/>
            <a:ext cx="7793831" cy="1376482"/>
          </a:xfrm>
          <a:prstGeom prst="roundRect">
            <a:avLst>
              <a:gd name="adj" fmla="val 4782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325791" y="1706047"/>
            <a:ext cx="470059" cy="470059"/>
          </a:xfrm>
          <a:prstGeom prst="roundRect">
            <a:avLst>
              <a:gd name="adj" fmla="val 19450932"/>
            </a:avLst>
          </a:prstGeom>
          <a:solidFill>
            <a:srgbClr val="D01F28"/>
          </a:solidFill>
          <a:ln/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54973" y="1835229"/>
            <a:ext cx="211574" cy="21157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325791" y="2262664"/>
            <a:ext cx="2195274" cy="2447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Chrání reálnou hodnotu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6325791" y="2559368"/>
            <a:ext cx="7465219" cy="194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OP zajišťují, že aktiva v rozvaze nejsou nadhodnocena.</a:t>
            </a:r>
            <a:endParaRPr lang="en-US" sz="1200" dirty="0"/>
          </a:p>
        </p:txBody>
      </p:sp>
      <p:sp>
        <p:nvSpPr>
          <p:cNvPr id="9" name="Shape 5"/>
          <p:cNvSpPr/>
          <p:nvPr/>
        </p:nvSpPr>
        <p:spPr>
          <a:xfrm>
            <a:off x="6161484" y="3004780"/>
            <a:ext cx="7793831" cy="1376482"/>
          </a:xfrm>
          <a:prstGeom prst="roundRect">
            <a:avLst>
              <a:gd name="adj" fmla="val 4782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6325791" y="3169087"/>
            <a:ext cx="470059" cy="470059"/>
          </a:xfrm>
          <a:prstGeom prst="roundRect">
            <a:avLst>
              <a:gd name="adj" fmla="val 19450932"/>
            </a:avLst>
          </a:prstGeom>
          <a:solidFill>
            <a:srgbClr val="D01F28"/>
          </a:solidFill>
          <a:ln/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54973" y="3298269"/>
            <a:ext cx="211574" cy="21157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325791" y="3725704"/>
            <a:ext cx="1959054" cy="2447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Přechodný charakter</a:t>
            </a:r>
            <a:endParaRPr lang="en-US" sz="1500" dirty="0"/>
          </a:p>
        </p:txBody>
      </p:sp>
      <p:sp>
        <p:nvSpPr>
          <p:cNvPr id="13" name="Text 8"/>
          <p:cNvSpPr/>
          <p:nvPr/>
        </p:nvSpPr>
        <p:spPr>
          <a:xfrm>
            <a:off x="6325791" y="4022408"/>
            <a:ext cx="7465219" cy="194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OP lze kdykoli snížit nebo zrušit, pokud důvod pomine.</a:t>
            </a:r>
            <a:endParaRPr lang="en-US" sz="1200" dirty="0"/>
          </a:p>
        </p:txBody>
      </p:sp>
      <p:sp>
        <p:nvSpPr>
          <p:cNvPr id="14" name="Shape 9"/>
          <p:cNvSpPr/>
          <p:nvPr/>
        </p:nvSpPr>
        <p:spPr>
          <a:xfrm>
            <a:off x="6161484" y="4467820"/>
            <a:ext cx="7793831" cy="1376482"/>
          </a:xfrm>
          <a:prstGeom prst="roundRect">
            <a:avLst>
              <a:gd name="adj" fmla="val 4782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6325791" y="4632127"/>
            <a:ext cx="470059" cy="470059"/>
          </a:xfrm>
          <a:prstGeom prst="roundRect">
            <a:avLst>
              <a:gd name="adj" fmla="val 19450932"/>
            </a:avLst>
          </a:prstGeom>
          <a:solidFill>
            <a:srgbClr val="D01F28"/>
          </a:solidFill>
          <a:ln/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54973" y="4761309"/>
            <a:ext cx="211574" cy="21157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325791" y="5188744"/>
            <a:ext cx="1959054" cy="2447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Zákonné vs. účetní</a:t>
            </a:r>
            <a:endParaRPr lang="en-US" sz="1500" dirty="0"/>
          </a:p>
        </p:txBody>
      </p:sp>
      <p:sp>
        <p:nvSpPr>
          <p:cNvPr id="18" name="Text 12"/>
          <p:cNvSpPr/>
          <p:nvPr/>
        </p:nvSpPr>
        <p:spPr>
          <a:xfrm>
            <a:off x="6325791" y="5485448"/>
            <a:ext cx="7465219" cy="194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Zákonné OP snižují daně, účetní ovlivňují jen účetní zisk.</a:t>
            </a:r>
            <a:endParaRPr lang="en-US" sz="1200" dirty="0"/>
          </a:p>
        </p:txBody>
      </p:sp>
      <p:sp>
        <p:nvSpPr>
          <p:cNvPr id="19" name="Shape 13"/>
          <p:cNvSpPr/>
          <p:nvPr/>
        </p:nvSpPr>
        <p:spPr>
          <a:xfrm>
            <a:off x="6161484" y="5930860"/>
            <a:ext cx="7793831" cy="1376482"/>
          </a:xfrm>
          <a:prstGeom prst="roundRect">
            <a:avLst>
              <a:gd name="adj" fmla="val 4782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6325791" y="6095167"/>
            <a:ext cx="470059" cy="470059"/>
          </a:xfrm>
          <a:prstGeom prst="roundRect">
            <a:avLst>
              <a:gd name="adj" fmla="val 19450932"/>
            </a:avLst>
          </a:prstGeom>
          <a:solidFill>
            <a:srgbClr val="D01F28"/>
          </a:solidFill>
          <a:ln/>
        </p:spPr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54973" y="6224349"/>
            <a:ext cx="211574" cy="211574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6325791" y="6651784"/>
            <a:ext cx="2167414" cy="2447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Zachycují reálný pokles</a:t>
            </a:r>
            <a:endParaRPr lang="en-US" sz="1500" dirty="0"/>
          </a:p>
        </p:txBody>
      </p:sp>
      <p:sp>
        <p:nvSpPr>
          <p:cNvPr id="23" name="Text 16"/>
          <p:cNvSpPr/>
          <p:nvPr/>
        </p:nvSpPr>
        <p:spPr>
          <a:xfrm>
            <a:off x="6325791" y="6948488"/>
            <a:ext cx="7465219" cy="194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Vyjadřují ztrátu hodnoty, která v ekonomické realitě již probíhá.</a:t>
            </a:r>
            <a:endParaRPr lang="en-US" sz="1200" dirty="0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1259" y="7666911"/>
            <a:ext cx="1530429" cy="30551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80190" y="2002274"/>
            <a:ext cx="1064538" cy="532924"/>
          </a:xfrm>
          <a:prstGeom prst="roundRect">
            <a:avLst>
              <a:gd name="adj" fmla="val 17876"/>
            </a:avLst>
          </a:prstGeom>
          <a:solidFill>
            <a:srgbClr val="F8D3D5"/>
          </a:solidFill>
          <a:ln/>
        </p:spPr>
      </p:sp>
      <p:sp>
        <p:nvSpPr>
          <p:cNvPr id="4" name="Text 1"/>
          <p:cNvSpPr/>
          <p:nvPr/>
        </p:nvSpPr>
        <p:spPr>
          <a:xfrm>
            <a:off x="6450211" y="2087285"/>
            <a:ext cx="72449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ČÁST 2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6280190" y="2648545"/>
            <a:ext cx="7088267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Rezervy</a:t>
            </a:r>
            <a:endParaRPr lang="en-US" sz="5550" dirty="0"/>
          </a:p>
        </p:txBody>
      </p:sp>
      <p:sp>
        <p:nvSpPr>
          <p:cNvPr id="6" name="Text 3"/>
          <p:cNvSpPr/>
          <p:nvPr/>
        </p:nvSpPr>
        <p:spPr>
          <a:xfrm>
            <a:off x="6280190" y="3959781"/>
            <a:ext cx="7556421" cy="2267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Přesouváme se z levé strany rozvahy (Aktiva) na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pravou stranu (Pasiva)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Rezervy jsou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cizím zdrojem financování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— zachycují budoucí závazky podniku, které jsou pravděpodobné, ale jejichž přesná výše nebo čas plnění nejsou dosud přesně známy. Evidují se v účtové skupině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45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22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15127"/>
            <a:ext cx="6733937" cy="841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3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Co je to rezerva?</a:t>
            </a:r>
            <a:endParaRPr lang="en-US" sz="5300" dirty="0"/>
          </a:p>
        </p:txBody>
      </p:sp>
      <p:sp>
        <p:nvSpPr>
          <p:cNvPr id="3" name="Shape 1"/>
          <p:cNvSpPr/>
          <p:nvPr/>
        </p:nvSpPr>
        <p:spPr>
          <a:xfrm>
            <a:off x="793790" y="2368629"/>
            <a:ext cx="4176951" cy="4138017"/>
          </a:xfrm>
          <a:prstGeom prst="roundRect">
            <a:avLst>
              <a:gd name="adj" fmla="val 2734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93589" y="2668429"/>
            <a:ext cx="3366968" cy="4437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✅ Známe ÚČEL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1093589" y="3265646"/>
            <a:ext cx="3577352" cy="2100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Víme, proč rezervu tvoříme — na co budeme peníze potřebovat. Např. budoucí soudní výrok, záruční oprava, generální oprava stroje.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226606" y="2368629"/>
            <a:ext cx="4177070" cy="4138017"/>
          </a:xfrm>
          <a:prstGeom prst="roundRect">
            <a:avLst>
              <a:gd name="adj" fmla="val 2734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526405" y="2668429"/>
            <a:ext cx="3577471" cy="86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❓ Neznáme PŘESNOU ČÁSTKU</a:t>
            </a:r>
            <a:endParaRPr lang="en-US" sz="2650" dirty="0"/>
          </a:p>
        </p:txBody>
      </p:sp>
      <p:sp>
        <p:nvSpPr>
          <p:cNvPr id="8" name="Text 6"/>
          <p:cNvSpPr/>
          <p:nvPr/>
        </p:nvSpPr>
        <p:spPr>
          <a:xfrm>
            <a:off x="5526405" y="3686532"/>
            <a:ext cx="3577471" cy="2520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Jen ji odborně odhadujeme na základě zkušeností, statistik nebo znalecких posudků. Přesný výsledek bude znám teprve v budoucnu.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9659541" y="2368629"/>
            <a:ext cx="4177070" cy="4138017"/>
          </a:xfrm>
          <a:prstGeom prst="roundRect">
            <a:avLst>
              <a:gd name="adj" fmla="val 2734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959340" y="2668429"/>
            <a:ext cx="3577471" cy="86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❓ Neznáme PŘESNÝ ČAS</a:t>
            </a:r>
            <a:endParaRPr lang="en-US" sz="2650" dirty="0"/>
          </a:p>
        </p:txBody>
      </p:sp>
      <p:sp>
        <p:nvSpPr>
          <p:cNvPr id="11" name="Text 9"/>
          <p:cNvSpPr/>
          <p:nvPr/>
        </p:nvSpPr>
        <p:spPr>
          <a:xfrm>
            <a:off x="9959340" y="3686532"/>
            <a:ext cx="3577471" cy="1680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Nevíme přesně, v kterém měsíci nebo roce závazek nastane. Může to být za rok, ale i za pět let.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793790" y="6794421"/>
            <a:ext cx="13042821" cy="4200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Kombinace těchto tří prvků — jistý účel, odhadnutá částka, nejistý čas — je definičním znakem rezervy.</a:t>
            </a:r>
            <a:endParaRPr lang="en-US" sz="21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2361" y="964644"/>
            <a:ext cx="12366903" cy="884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Rezerva vs. Dohadná položka pasivní</a:t>
            </a:r>
            <a:endParaRPr lang="en-US" sz="5550" dirty="0"/>
          </a:p>
        </p:txBody>
      </p:sp>
      <p:sp>
        <p:nvSpPr>
          <p:cNvPr id="3" name="Text 1"/>
          <p:cNvSpPr/>
          <p:nvPr/>
        </p:nvSpPr>
        <p:spPr>
          <a:xfrm>
            <a:off x="792361" y="2413873"/>
            <a:ext cx="13045678" cy="4523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Tyto dva nástroje jsou si podobné, ale rozlišujeme je podle míry nejistoty: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92361" y="3183969"/>
            <a:ext cx="6381631" cy="4080867"/>
          </a:xfrm>
          <a:prstGeom prst="roundRect">
            <a:avLst>
              <a:gd name="adj" fmla="val 2913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0493" y="3482102"/>
            <a:ext cx="3816072" cy="442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Rezerva (účtová sk. 45)</a:t>
            </a:r>
            <a:endParaRPr lang="en-US" sz="2750" dirty="0"/>
          </a:p>
        </p:txBody>
      </p:sp>
      <p:sp>
        <p:nvSpPr>
          <p:cNvPr id="6" name="Text 4"/>
          <p:cNvSpPr/>
          <p:nvPr/>
        </p:nvSpPr>
        <p:spPr>
          <a:xfrm>
            <a:off x="1090493" y="4093607"/>
            <a:ext cx="5785366" cy="904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Neznáme ani přesnou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částku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ani přesný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čas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plnění.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90493" y="5167670"/>
            <a:ext cx="5785366" cy="1356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Příklad: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Soudní spor trvající několik let. Nevíme, zda prohrajeme, kolik zaplatíme ani kdy soud rozhodne.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7456408" y="3183969"/>
            <a:ext cx="6381631" cy="4080867"/>
          </a:xfrm>
          <a:prstGeom prst="roundRect">
            <a:avLst>
              <a:gd name="adj" fmla="val 2913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754541" y="3482102"/>
            <a:ext cx="5785366" cy="884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Dohadná položka pasivní (účet 389)</a:t>
            </a:r>
            <a:endParaRPr lang="en-US" sz="2750" dirty="0"/>
          </a:p>
        </p:txBody>
      </p:sp>
      <p:sp>
        <p:nvSpPr>
          <p:cNvPr id="10" name="Text 8"/>
          <p:cNvSpPr/>
          <p:nvPr/>
        </p:nvSpPr>
        <p:spPr>
          <a:xfrm>
            <a:off x="7754541" y="4535686"/>
            <a:ext cx="5785366" cy="904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Neznáme přesnou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částku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ale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přesně víme, do kterého období patří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7754541" y="5609749"/>
            <a:ext cx="5785366" cy="1356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Příklad: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Nevyfakturovaná elektřina za prosinec. Víme, že patří do loňského roku a že fakturu brzy dostaneme.</a:t>
            </a:r>
            <a:endParaRPr lang="en-US" sz="220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5865" y="7569160"/>
            <a:ext cx="1796534" cy="35861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30605"/>
            <a:ext cx="4607362" cy="5759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Dělení rezerv</a:t>
            </a:r>
            <a:endParaRPr lang="en-US" sz="3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846064"/>
            <a:ext cx="8477726" cy="4731663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1846064"/>
            <a:ext cx="8477726" cy="473166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93790" y="6712387"/>
            <a:ext cx="13042821" cy="486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Stejně jako u opravných položek je klíčové rozlišení na </a:t>
            </a:r>
            <a:r>
              <a:rPr lang="en-US" sz="14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zákonné</a:t>
            </a: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(daňově uznatelné) a </a:t>
            </a:r>
            <a:r>
              <a:rPr lang="en-US" sz="14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ostatní</a:t>
            </a: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(daňově neuznatelné) rezervy. Toto rozlišení má přímý dopad na výpočet daňové povinnosti.</a:t>
            </a:r>
            <a:endParaRPr lang="en-US" sz="145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16330"/>
            <a:ext cx="6733937" cy="841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3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Zákonné rezervy</a:t>
            </a:r>
            <a:endParaRPr lang="en-US" sz="5300" dirty="0"/>
          </a:p>
        </p:txBody>
      </p:sp>
      <p:sp>
        <p:nvSpPr>
          <p:cNvPr id="3" name="Text 1"/>
          <p:cNvSpPr/>
          <p:nvPr/>
        </p:nvSpPr>
        <p:spPr>
          <a:xfrm>
            <a:off x="793790" y="2469832"/>
            <a:ext cx="13042821" cy="840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Pravidla pro jejich tvorbu stanovuje </a:t>
            </a:r>
            <a:r>
              <a:rPr lang="en-US" sz="21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Zákon č. 593/1992 Sb., o rezervách</a:t>
            </a: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Pouze rezervy vytvořené v souladu s tímto zákonem jsou daňově uznatelným nákladem.</a:t>
            </a:r>
            <a:endParaRPr lang="en-US" sz="21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3790" y="3597712"/>
            <a:ext cx="673298" cy="67329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786890" y="3597712"/>
            <a:ext cx="3141226" cy="841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Rezerva na opravy HM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1786890" y="4592955"/>
            <a:ext cx="3141226" cy="2520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Hlavní a nejčastěji používaný typ. Tvoří se na plánované generální opravy budov, strojů a dalšího hmotného majetku.</a:t>
            </a:r>
            <a:endParaRPr lang="en-US" sz="21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47918" y="3597712"/>
            <a:ext cx="673298" cy="67329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241018" y="3597712"/>
            <a:ext cx="3141345" cy="841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Rezervy na pěstební činnost</a:t>
            </a:r>
            <a:endParaRPr lang="en-US" sz="2650" dirty="0"/>
          </a:p>
        </p:txBody>
      </p:sp>
      <p:sp>
        <p:nvSpPr>
          <p:cNvPr id="9" name="Text 5"/>
          <p:cNvSpPr/>
          <p:nvPr/>
        </p:nvSpPr>
        <p:spPr>
          <a:xfrm>
            <a:off x="6241018" y="4592955"/>
            <a:ext cx="3141345" cy="2520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Specifická rezerva pro lesní hospodářství — na zalesnění, výchovu porostů a další zákonem stanovené pěstební práce.</a:t>
            </a:r>
            <a:endParaRPr lang="en-US" sz="21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02165" y="3597712"/>
            <a:ext cx="673298" cy="67329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695265" y="3597712"/>
            <a:ext cx="3141226" cy="841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Rezervy na sanaci pozemků</a:t>
            </a:r>
            <a:endParaRPr lang="en-US" sz="2650" dirty="0"/>
          </a:p>
        </p:txBody>
      </p:sp>
      <p:sp>
        <p:nvSpPr>
          <p:cNvPr id="12" name="Text 7"/>
          <p:cNvSpPr/>
          <p:nvPr/>
        </p:nvSpPr>
        <p:spPr>
          <a:xfrm>
            <a:off x="10695265" y="4592955"/>
            <a:ext cx="3141226" cy="2100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Pro těžební a průmyslové podniky — na rekultivaci a sanaci pozemků dotčených těžbou nebo průmyslovou činností.</a:t>
            </a:r>
            <a:endParaRPr lang="en-US" sz="21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127403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Rezerva na opravy hmotného majetku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2575917"/>
            <a:ext cx="7556421" cy="809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Tvoří se na </a:t>
            </a:r>
            <a:r>
              <a:rPr lang="en-US" sz="15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plánované generální opravy</a:t>
            </a: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velkého hmotného majetku (budovy, výrobní linky, technologická zařízení), které proběhnou za několik let. Podmínky pro daňovou uznatelnost jsou přísné: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793790" y="3541871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68204" y="3579078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1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1379101" y="3610094"/>
            <a:ext cx="248257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Víceprocentní oprava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1379101" y="4003596"/>
            <a:ext cx="6971109" cy="539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Oprava musí přesahovat jedno zdaňovací období — musí jít o víceletý projekt, nikoli o běžnou údržbu.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793790" y="4821198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68204" y="4858405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2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1379101" y="488942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Rozpočet opravy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1379101" y="5282922"/>
            <a:ext cx="6971109" cy="539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Podnik musí mít sestavený konkrétní rozpočet plánované opravy jako podklad pro výpočet roční tvorby rezervy.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793790" y="6100524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68204" y="6137731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3</a:t>
            </a:r>
            <a:endParaRPr lang="en-US" sz="2300" dirty="0"/>
          </a:p>
        </p:txBody>
      </p:sp>
      <p:sp>
        <p:nvSpPr>
          <p:cNvPr id="15" name="Text 12"/>
          <p:cNvSpPr/>
          <p:nvPr/>
        </p:nvSpPr>
        <p:spPr>
          <a:xfrm>
            <a:off x="1379101" y="6168747"/>
            <a:ext cx="254960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Vázaný bankovní účet</a:t>
            </a:r>
            <a:endParaRPr lang="en-US" sz="1950" dirty="0"/>
          </a:p>
        </p:txBody>
      </p:sp>
      <p:sp>
        <p:nvSpPr>
          <p:cNvPr id="16" name="Text 13"/>
          <p:cNvSpPr/>
          <p:nvPr/>
        </p:nvSpPr>
        <p:spPr>
          <a:xfrm>
            <a:off x="1379101" y="6562249"/>
            <a:ext cx="6971109" cy="539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Peníze ve výši tvořené rezervy musí být </a:t>
            </a:r>
            <a:r>
              <a:rPr lang="en-US" sz="15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fyzicky převedeny</a:t>
            </a: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na speciální vázaný bankovní účet. Toto je nezbytná podmínka!</a:t>
            </a:r>
            <a:endParaRPr lang="en-US" sz="1550" dirty="0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55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11687"/>
            <a:ext cx="10513338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Proč stát vyžaduje vázaný účet?</a:t>
            </a:r>
            <a:endParaRPr lang="en-US" sz="5550" dirty="0"/>
          </a:p>
        </p:txBody>
      </p:sp>
      <p:sp>
        <p:nvSpPr>
          <p:cNvPr id="3" name="Shape 1"/>
          <p:cNvSpPr/>
          <p:nvPr/>
        </p:nvSpPr>
        <p:spPr>
          <a:xfrm>
            <a:off x="589598" y="2422922"/>
            <a:ext cx="6583918" cy="4694873"/>
          </a:xfrm>
          <a:prstGeom prst="roundRect">
            <a:avLst>
              <a:gd name="adj" fmla="val 4348"/>
            </a:avLst>
          </a:prstGeom>
          <a:solidFill>
            <a:srgbClr val="D01F28"/>
          </a:solidFill>
          <a:ln/>
        </p:spPr>
      </p:sp>
      <p:sp>
        <p:nvSpPr>
          <p:cNvPr id="4" name="Text 2"/>
          <p:cNvSpPr/>
          <p:nvPr/>
        </p:nvSpPr>
        <p:spPr>
          <a:xfrm>
            <a:off x="873085" y="2706410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Daňové zvýhodnění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873085" y="3432929"/>
            <a:ext cx="6016943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Stát vám umožní zahrnout tvorbu rezervy do </a:t>
            </a:r>
            <a:r>
              <a:rPr lang="en-US" sz="220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daňově uznatelných nákladů dnes</a:t>
            </a:r>
            <a:r>
              <a:rPr lang="en-US" sz="22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přestože oprava proběhne například až za 3–4 roky. Jde tedy o časové posunutí daňové povinnosti.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668697" y="2706410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Záruky pro stát</a:t>
            </a:r>
            <a:endParaRPr lang="en-US" sz="2750" dirty="0"/>
          </a:p>
        </p:txBody>
      </p:sp>
      <p:sp>
        <p:nvSpPr>
          <p:cNvPr id="7" name="Text 5"/>
          <p:cNvSpPr/>
          <p:nvPr/>
        </p:nvSpPr>
        <p:spPr>
          <a:xfrm>
            <a:off x="7668697" y="3432929"/>
            <a:ext cx="6175534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Stát chce mít jistotu, že vytvořené prostředky skutečně „šetříte" na danou opravu a nepodniknete s nimi jiné transakce.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668697" y="5048607"/>
            <a:ext cx="6175534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Pokud peníze v zákonné lhůtě na speciální účet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nepřevedete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rezerva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není daňově uznatelná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a musíte provést dodanění. Fyzický odtok peněz na vázaný účet je tedy podmínkou sine qua non.</a:t>
            </a:r>
            <a:endParaRPr lang="en-US" sz="22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34772"/>
            <a:ext cx="9080421" cy="664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Účtování zákonné rezervy na opravy</a:t>
            </a:r>
            <a:endParaRPr lang="en-US" sz="41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4113" y="2018228"/>
            <a:ext cx="9782056" cy="44018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897644" y="2227505"/>
            <a:ext cx="1711834" cy="264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Tvorba rezervy</a:t>
            </a:r>
            <a:endParaRPr lang="en-US" sz="1650" dirty="0"/>
          </a:p>
        </p:txBody>
      </p:sp>
      <p:sp>
        <p:nvSpPr>
          <p:cNvPr id="5" name="Text 2"/>
          <p:cNvSpPr/>
          <p:nvPr/>
        </p:nvSpPr>
        <p:spPr>
          <a:xfrm>
            <a:off x="3897644" y="2567285"/>
            <a:ext cx="1711834" cy="3703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552 / D 451 - snižuje daň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68681" y="3400276"/>
            <a:ext cx="379167" cy="37916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590667" y="5528900"/>
            <a:ext cx="1721240" cy="264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Vázaný účet</a:t>
            </a:r>
            <a:endParaRPr lang="en-US" sz="1650" dirty="0"/>
          </a:p>
        </p:txBody>
      </p:sp>
      <p:sp>
        <p:nvSpPr>
          <p:cNvPr id="8" name="Text 4"/>
          <p:cNvSpPr/>
          <p:nvPr/>
        </p:nvSpPr>
        <p:spPr>
          <a:xfrm>
            <a:off x="5590667" y="5868680"/>
            <a:ext cx="1721240" cy="3703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221V / D 221 - hotovost na účtu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61704" y="4782911"/>
            <a:ext cx="379166" cy="37916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264879" y="2062318"/>
            <a:ext cx="1711835" cy="52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Provedení opravy</a:t>
            </a:r>
            <a:endParaRPr lang="en-US" sz="1650" dirty="0"/>
          </a:p>
        </p:txBody>
      </p:sp>
      <p:sp>
        <p:nvSpPr>
          <p:cNvPr id="11" name="Text 6"/>
          <p:cNvSpPr/>
          <p:nvPr/>
        </p:nvSpPr>
        <p:spPr>
          <a:xfrm>
            <a:off x="7264879" y="2666633"/>
            <a:ext cx="1711835" cy="3703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511 / D 321 - přijatá faktura</a:t>
            </a:r>
            <a:endParaRPr lang="en-US" sz="13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64132" y="3362653"/>
            <a:ext cx="379167" cy="37916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957902" y="5528900"/>
            <a:ext cx="1711834" cy="264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Zrušení rezervy</a:t>
            </a:r>
            <a:endParaRPr lang="en-US" sz="1650" dirty="0"/>
          </a:p>
        </p:txBody>
      </p:sp>
      <p:sp>
        <p:nvSpPr>
          <p:cNvPr id="14" name="Text 8"/>
          <p:cNvSpPr/>
          <p:nvPr/>
        </p:nvSpPr>
        <p:spPr>
          <a:xfrm>
            <a:off x="8957902" y="5868680"/>
            <a:ext cx="1711834" cy="3703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451 / D 552 - vyrušení výnosu</a:t>
            </a:r>
            <a:endParaRPr lang="en-US" sz="13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28938" y="4782911"/>
            <a:ext cx="379168" cy="379167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793790" y="6599396"/>
            <a:ext cx="13042821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Klíčové je, že při zrušení rezervy se výnos (D 552) vyruší s dříve účtovanými náklady na opravu (MD 511). Oprava tak nezatíží výsledek hospodaření roku, kdy proběhla — náklady byly rozloženy rovnoměrně do předchozích let.</a:t>
            </a:r>
            <a:endParaRPr lang="en-US" sz="1650" dirty="0"/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05639"/>
            <a:ext cx="12719447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Čerpání rezervy na opravy — detailní pohled</a:t>
            </a:r>
            <a:endParaRPr lang="en-US" sz="4700" dirty="0"/>
          </a:p>
        </p:txBody>
      </p:sp>
      <p:sp>
        <p:nvSpPr>
          <p:cNvPr id="3" name="Text 1"/>
          <p:cNvSpPr/>
          <p:nvPr/>
        </p:nvSpPr>
        <p:spPr>
          <a:xfrm>
            <a:off x="793790" y="2468404"/>
            <a:ext cx="13042821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 dokončení generální opravy proběhne účtování ve dvou krocích: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793790" y="3055382"/>
            <a:ext cx="4211003" cy="3868579"/>
          </a:xfrm>
          <a:prstGeom prst="roundRect">
            <a:avLst>
              <a:gd name="adj" fmla="val 2617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4270" y="3085862"/>
            <a:ext cx="4150043" cy="722948"/>
          </a:xfrm>
          <a:prstGeom prst="roundRect">
            <a:avLst>
              <a:gd name="adj" fmla="val 8942"/>
            </a:avLst>
          </a:prstGeom>
          <a:solidFill>
            <a:srgbClr val="F8D3D5"/>
          </a:solidFill>
          <a:ln/>
        </p:spPr>
      </p:sp>
      <p:sp>
        <p:nvSpPr>
          <p:cNvPr id="6" name="Text 4"/>
          <p:cNvSpPr/>
          <p:nvPr/>
        </p:nvSpPr>
        <p:spPr>
          <a:xfrm>
            <a:off x="2718554" y="3217545"/>
            <a:ext cx="361474" cy="4518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1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1065252" y="4013597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Faktura za opravu</a:t>
            </a:r>
            <a:endParaRPr lang="en-US" sz="2350" dirty="0"/>
          </a:p>
        </p:txBody>
      </p:sp>
      <p:sp>
        <p:nvSpPr>
          <p:cNvPr id="8" name="Text 6"/>
          <p:cNvSpPr/>
          <p:nvPr/>
        </p:nvSpPr>
        <p:spPr>
          <a:xfrm>
            <a:off x="1065252" y="4512945"/>
            <a:ext cx="3668078" cy="2139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Přijde faktura od stavební nebo servisní firmy.</a:t>
            </a:r>
            <a:endParaRPr lang="en-US" sz="1850" dirty="0"/>
          </a:p>
          <a:p>
            <a:pPr marL="0" indent="0" algn="l">
              <a:lnSpc>
                <a:spcPts val="28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511 (Opravy a udržování) / D 321 (Dodavatelé)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Zachycení skutečného nákladu na opravu.</a:t>
            </a:r>
            <a:endParaRPr lang="en-US" sz="1850" dirty="0"/>
          </a:p>
        </p:txBody>
      </p:sp>
      <p:sp>
        <p:nvSpPr>
          <p:cNvPr id="9" name="Shape 7"/>
          <p:cNvSpPr/>
          <p:nvPr/>
        </p:nvSpPr>
        <p:spPr>
          <a:xfrm>
            <a:off x="5209580" y="3055382"/>
            <a:ext cx="4211122" cy="3868579"/>
          </a:xfrm>
          <a:prstGeom prst="roundRect">
            <a:avLst>
              <a:gd name="adj" fmla="val 2617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240060" y="3085862"/>
            <a:ext cx="4150162" cy="722948"/>
          </a:xfrm>
          <a:prstGeom prst="roundRect">
            <a:avLst>
              <a:gd name="adj" fmla="val 8942"/>
            </a:avLst>
          </a:prstGeom>
          <a:solidFill>
            <a:srgbClr val="F8D3D5"/>
          </a:solidFill>
          <a:ln/>
        </p:spPr>
      </p:sp>
      <p:sp>
        <p:nvSpPr>
          <p:cNvPr id="11" name="Text 9"/>
          <p:cNvSpPr/>
          <p:nvPr/>
        </p:nvSpPr>
        <p:spPr>
          <a:xfrm>
            <a:off x="7134344" y="3217545"/>
            <a:ext cx="361474" cy="4518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2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481042" y="4013597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Rozpuštění rezervy</a:t>
            </a:r>
            <a:endParaRPr lang="en-US" sz="2350" dirty="0"/>
          </a:p>
        </p:txBody>
      </p:sp>
      <p:sp>
        <p:nvSpPr>
          <p:cNvPr id="13" name="Text 11"/>
          <p:cNvSpPr/>
          <p:nvPr/>
        </p:nvSpPr>
        <p:spPr>
          <a:xfrm>
            <a:off x="5481042" y="4512945"/>
            <a:ext cx="3668197" cy="2139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Zákonnou rezervu zrušíme zaúčtováním na opačnou stranu.</a:t>
            </a:r>
            <a:endParaRPr lang="en-US" sz="1850" dirty="0"/>
          </a:p>
          <a:p>
            <a:pPr marL="0" indent="0" algn="l">
              <a:lnSpc>
                <a:spcPts val="28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451 (Zákonné rezervy) / D 552 (Tvorba zákonných rezerv)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Výnos z rozpuštění se vyruší s nákladem na opravu.</a:t>
            </a:r>
            <a:endParaRPr lang="en-US" sz="1850" dirty="0"/>
          </a:p>
        </p:txBody>
      </p:sp>
      <p:sp>
        <p:nvSpPr>
          <p:cNvPr id="14" name="Shape 12"/>
          <p:cNvSpPr/>
          <p:nvPr/>
        </p:nvSpPr>
        <p:spPr>
          <a:xfrm>
            <a:off x="9625489" y="3055382"/>
            <a:ext cx="4211003" cy="3868579"/>
          </a:xfrm>
          <a:prstGeom prst="roundRect">
            <a:avLst>
              <a:gd name="adj" fmla="val 2617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655969" y="3085862"/>
            <a:ext cx="4150043" cy="722948"/>
          </a:xfrm>
          <a:prstGeom prst="roundRect">
            <a:avLst>
              <a:gd name="adj" fmla="val 8942"/>
            </a:avLst>
          </a:prstGeom>
          <a:solidFill>
            <a:srgbClr val="F8D3D5"/>
          </a:solidFill>
          <a:ln/>
        </p:spPr>
      </p:sp>
      <p:sp>
        <p:nvSpPr>
          <p:cNvPr id="16" name="Text 14"/>
          <p:cNvSpPr/>
          <p:nvPr/>
        </p:nvSpPr>
        <p:spPr>
          <a:xfrm>
            <a:off x="11550253" y="3217545"/>
            <a:ext cx="361474" cy="4518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3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9896951" y="4013597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Výsledný efekt</a:t>
            </a:r>
            <a:endParaRPr lang="en-US" sz="2350" dirty="0"/>
          </a:p>
        </p:txBody>
      </p:sp>
      <p:sp>
        <p:nvSpPr>
          <p:cNvPr id="18" name="Text 16"/>
          <p:cNvSpPr/>
          <p:nvPr/>
        </p:nvSpPr>
        <p:spPr>
          <a:xfrm>
            <a:off x="9896951" y="4512945"/>
            <a:ext cx="3668078" cy="2139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Výsledek hospodaření roku opravy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není zatížen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celým nákladem na opravu. Náklady byly rozloženy rovnoměrně do předchozích let formou tvorby rezervy.</a:t>
            </a:r>
            <a:endParaRPr lang="en-US" sz="1850" dirty="0"/>
          </a:p>
        </p:txBody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269444"/>
            <a:ext cx="7556421" cy="1771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Ostatní (Účetní) rezervy</a:t>
            </a:r>
            <a:endParaRPr lang="en-US" sz="5550" dirty="0"/>
          </a:p>
        </p:txBody>
      </p:sp>
      <p:sp>
        <p:nvSpPr>
          <p:cNvPr id="4" name="Text 1"/>
          <p:cNvSpPr/>
          <p:nvPr/>
        </p:nvSpPr>
        <p:spPr>
          <a:xfrm>
            <a:off x="793790" y="3466624"/>
            <a:ext cx="7556421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Ostatní rezervy tvoříme z vlastního rozhodnutí vedení podniku na základě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zásady opatrnosti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Zákon nám daně nesníží, ale bez těchto rezerv by výkaz zisku a ztráty nevěrně zobrazoval ekonomickou situaci podniku.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5599628"/>
            <a:ext cx="7556421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Tyto rezervy odpovídají na zásadní manažerskou otázku: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„Jaká rizika na nás v budoucnu pravděpodobně dopadnou a jak se na ně finančně připravit?"</a:t>
            </a:r>
            <a:endParaRPr lang="en-US" sz="2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55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12915"/>
            <a:ext cx="8409503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Typické účetní rezervy v praxi</a:t>
            </a:r>
            <a:endParaRPr lang="en-US" sz="4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575679"/>
            <a:ext cx="2059186" cy="205918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4890849"/>
            <a:ext cx="3464123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Rezerva na soudní spory</a:t>
            </a:r>
            <a:endParaRPr lang="en-US" sz="2350" dirty="0"/>
          </a:p>
        </p:txBody>
      </p:sp>
      <p:sp>
        <p:nvSpPr>
          <p:cNvPr id="5" name="Text 2"/>
          <p:cNvSpPr/>
          <p:nvPr/>
        </p:nvSpPr>
        <p:spPr>
          <a:xfrm>
            <a:off x="793790" y="5390198"/>
            <a:ext cx="4176951" cy="1426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Žaloval nás odběratel nebo zaměstnanec. Právník odhaduje, že pravděpodobně prohrajeme. Tvoříme rezervu ve výši odhadované škody.</a:t>
            </a:r>
            <a:endParaRPr lang="en-US" sz="18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6725" y="2575679"/>
            <a:ext cx="2059186" cy="205918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26725" y="4890849"/>
            <a:ext cx="3717488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Rezerva na záruční opravy</a:t>
            </a:r>
            <a:endParaRPr lang="en-US" sz="2350" dirty="0"/>
          </a:p>
        </p:txBody>
      </p:sp>
      <p:sp>
        <p:nvSpPr>
          <p:cNvPr id="8" name="Text 4"/>
          <p:cNvSpPr/>
          <p:nvPr/>
        </p:nvSpPr>
        <p:spPr>
          <a:xfrm>
            <a:off x="5226725" y="5390198"/>
            <a:ext cx="4176951" cy="1426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Prodali jsme 1 000 ledniček. Na základě statistik víme, že přibližně 5 % se v záruční době porouchá. Tvoříme rezervu na budoucí záruční servis.</a:t>
            </a:r>
            <a:endParaRPr lang="en-US" sz="18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9660" y="2575679"/>
            <a:ext cx="2059186" cy="205918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59660" y="4890849"/>
            <a:ext cx="3953113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Rezerva na restrukturalizaci</a:t>
            </a:r>
            <a:endParaRPr lang="en-US" sz="2350" dirty="0"/>
          </a:p>
        </p:txBody>
      </p:sp>
      <p:sp>
        <p:nvSpPr>
          <p:cNvPr id="11" name="Text 6"/>
          <p:cNvSpPr/>
          <p:nvPr/>
        </p:nvSpPr>
        <p:spPr>
          <a:xfrm>
            <a:off x="9659660" y="5390198"/>
            <a:ext cx="4176951" cy="1426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Plánujeme propouštění části zaměstnanců. Budeme povinni vyplácet odstupné — tvoříme rezervu, jakmile je plán schválen a oznámen.</a:t>
            </a:r>
            <a:endParaRPr lang="en-US" sz="18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50977"/>
            <a:ext cx="7573566" cy="664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Jak funguje rezerva na záruky?</a:t>
            </a:r>
            <a:endParaRPr lang="en-US" sz="4150" dirty="0"/>
          </a:p>
        </p:txBody>
      </p:sp>
      <p:sp>
        <p:nvSpPr>
          <p:cNvPr id="3" name="Text 1"/>
          <p:cNvSpPr/>
          <p:nvPr/>
        </p:nvSpPr>
        <p:spPr>
          <a:xfrm>
            <a:off x="793790" y="2134433"/>
            <a:ext cx="13042821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Tato rezerva ilustruje princip </a:t>
            </a:r>
            <a:r>
              <a:rPr lang="en-US" sz="16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věcné a časové shody nákladů a výnosů</a:t>
            </a: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:</a:t>
            </a:r>
            <a:endParaRPr lang="en-US" sz="1650" dirty="0"/>
          </a:p>
        </p:txBody>
      </p:sp>
      <p:sp>
        <p:nvSpPr>
          <p:cNvPr id="4" name="Shape 2"/>
          <p:cNvSpPr/>
          <p:nvPr/>
        </p:nvSpPr>
        <p:spPr>
          <a:xfrm>
            <a:off x="7303770" y="2611398"/>
            <a:ext cx="22860" cy="3990261"/>
          </a:xfrm>
          <a:prstGeom prst="roundRect">
            <a:avLst>
              <a:gd name="adj" fmla="val 390698"/>
            </a:avLst>
          </a:prstGeom>
          <a:solidFill>
            <a:srgbClr val="DEB9BB"/>
          </a:solidFill>
          <a:ln/>
        </p:spPr>
      </p:sp>
      <p:sp>
        <p:nvSpPr>
          <p:cNvPr id="5" name="Shape 3"/>
          <p:cNvSpPr/>
          <p:nvPr/>
        </p:nvSpPr>
        <p:spPr>
          <a:xfrm>
            <a:off x="6460927" y="2839164"/>
            <a:ext cx="637937" cy="22860"/>
          </a:xfrm>
          <a:prstGeom prst="roundRect">
            <a:avLst>
              <a:gd name="adj" fmla="val 390698"/>
            </a:avLst>
          </a:prstGeom>
          <a:solidFill>
            <a:srgbClr val="DEB9BB"/>
          </a:solidFill>
          <a:ln/>
        </p:spPr>
      </p:sp>
      <p:sp>
        <p:nvSpPr>
          <p:cNvPr id="6" name="Shape 4"/>
          <p:cNvSpPr/>
          <p:nvPr/>
        </p:nvSpPr>
        <p:spPr>
          <a:xfrm>
            <a:off x="7076003" y="2611398"/>
            <a:ext cx="478393" cy="478393"/>
          </a:xfrm>
          <a:prstGeom prst="roundRect">
            <a:avLst>
              <a:gd name="adj" fmla="val 18669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55716" y="2651284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1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1379" y="2684383"/>
            <a:ext cx="2840593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Rok 2023 — Prodej aut</a:t>
            </a:r>
            <a:endParaRPr lang="en-US" sz="2050" dirty="0"/>
          </a:p>
        </p:txBody>
      </p:sp>
      <p:sp>
        <p:nvSpPr>
          <p:cNvPr id="9" name="Text 7"/>
          <p:cNvSpPr/>
          <p:nvPr/>
        </p:nvSpPr>
        <p:spPr>
          <a:xfrm>
            <a:off x="793790" y="3112294"/>
            <a:ext cx="5458182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Prodáváme automobily a inkasujeme vysoké výnosy. Záruční doba je 5 let.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7531537" y="4008715"/>
            <a:ext cx="637937" cy="22860"/>
          </a:xfrm>
          <a:prstGeom prst="roundRect">
            <a:avLst>
              <a:gd name="adj" fmla="val 390698"/>
            </a:avLst>
          </a:prstGeom>
          <a:solidFill>
            <a:srgbClr val="DEB9BB"/>
          </a:solidFill>
          <a:ln/>
        </p:spPr>
      </p:sp>
      <p:sp>
        <p:nvSpPr>
          <p:cNvPr id="11" name="Shape 9"/>
          <p:cNvSpPr/>
          <p:nvPr/>
        </p:nvSpPr>
        <p:spPr>
          <a:xfrm>
            <a:off x="7076003" y="3780949"/>
            <a:ext cx="478393" cy="478393"/>
          </a:xfrm>
          <a:prstGeom prst="roundRect">
            <a:avLst>
              <a:gd name="adj" fmla="val 18669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155716" y="3820835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2</a:t>
            </a:r>
            <a:endParaRPr lang="en-US" sz="2500" dirty="0"/>
          </a:p>
        </p:txBody>
      </p:sp>
      <p:sp>
        <p:nvSpPr>
          <p:cNvPr id="13" name="Text 11"/>
          <p:cNvSpPr/>
          <p:nvPr/>
        </p:nvSpPr>
        <p:spPr>
          <a:xfrm>
            <a:off x="8378428" y="3853934"/>
            <a:ext cx="3424357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Rok 2023 — Tvorba rezervy</a:t>
            </a:r>
            <a:endParaRPr lang="en-US" sz="2050" dirty="0"/>
          </a:p>
        </p:txBody>
      </p:sp>
      <p:sp>
        <p:nvSpPr>
          <p:cNvPr id="14" name="Text 12"/>
          <p:cNvSpPr/>
          <p:nvPr/>
        </p:nvSpPr>
        <p:spPr>
          <a:xfrm>
            <a:off x="8378428" y="4281845"/>
            <a:ext cx="5458182" cy="892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Statisticky víme, že určité % aut se v záruce pokazí. Náklad na budoucí opravy </a:t>
            </a:r>
            <a:r>
              <a:rPr lang="en-US" sz="16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musíme zaúčtovat již do roku 2023</a:t>
            </a: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1650" dirty="0"/>
          </a:p>
        </p:txBody>
      </p:sp>
      <p:sp>
        <p:nvSpPr>
          <p:cNvPr id="15" name="Shape 13"/>
          <p:cNvSpPr/>
          <p:nvPr/>
        </p:nvSpPr>
        <p:spPr>
          <a:xfrm>
            <a:off x="6460927" y="5055275"/>
            <a:ext cx="637937" cy="22860"/>
          </a:xfrm>
          <a:prstGeom prst="roundRect">
            <a:avLst>
              <a:gd name="adj" fmla="val 390698"/>
            </a:avLst>
          </a:prstGeom>
          <a:solidFill>
            <a:srgbClr val="DEB9BB"/>
          </a:solidFill>
          <a:ln/>
        </p:spPr>
      </p:sp>
      <p:sp>
        <p:nvSpPr>
          <p:cNvPr id="16" name="Shape 14"/>
          <p:cNvSpPr/>
          <p:nvPr/>
        </p:nvSpPr>
        <p:spPr>
          <a:xfrm>
            <a:off x="7076003" y="4827508"/>
            <a:ext cx="478393" cy="478393"/>
          </a:xfrm>
          <a:prstGeom prst="roundRect">
            <a:avLst>
              <a:gd name="adj" fmla="val 18669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155716" y="4867394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3</a:t>
            </a:r>
            <a:endParaRPr lang="en-US" sz="2500" dirty="0"/>
          </a:p>
        </p:txBody>
      </p:sp>
      <p:sp>
        <p:nvSpPr>
          <p:cNvPr id="18" name="Text 16"/>
          <p:cNvSpPr/>
          <p:nvPr/>
        </p:nvSpPr>
        <p:spPr>
          <a:xfrm>
            <a:off x="2798445" y="4900493"/>
            <a:ext cx="3453527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Roky 2024–2028 — Čerpání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793790" y="5328404"/>
            <a:ext cx="5458182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Auta se kazí, zákazníci přinášejí auta do servisu. Rezervu čerpáme — vyrovnáváme s reálnými opravami.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793790" y="6780967"/>
            <a:ext cx="13042821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Bez rezervy by výnosy roku 2023 byly uměle vysoké a náklady budoucích let nepřiměřeně zatíženy.</a:t>
            </a:r>
            <a:endParaRPr lang="en-US" sz="1650" dirty="0"/>
          </a:p>
        </p:txBody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46798"/>
            <a:ext cx="6665119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Účtování účetní rezervy</a:t>
            </a:r>
            <a:endParaRPr lang="en-US" sz="4700" dirty="0"/>
          </a:p>
        </p:txBody>
      </p:sp>
      <p:sp>
        <p:nvSpPr>
          <p:cNvPr id="3" name="Shape 1"/>
          <p:cNvSpPr/>
          <p:nvPr/>
        </p:nvSpPr>
        <p:spPr>
          <a:xfrm>
            <a:off x="793790" y="2209562"/>
            <a:ext cx="13042821" cy="3459718"/>
          </a:xfrm>
          <a:prstGeom prst="roundRect">
            <a:avLst>
              <a:gd name="adj" fmla="val 2926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1410" y="2217182"/>
            <a:ext cx="13027581" cy="61757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1042630" y="2347674"/>
            <a:ext cx="3422452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Operace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4954667" y="2347674"/>
            <a:ext cx="2767251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8211503" y="2347674"/>
            <a:ext cx="2767251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11468338" y="2347674"/>
            <a:ext cx="2119670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Poznámka</a:t>
            </a:r>
            <a:endParaRPr lang="en-US" sz="1850" dirty="0"/>
          </a:p>
        </p:txBody>
      </p:sp>
      <p:sp>
        <p:nvSpPr>
          <p:cNvPr id="9" name="Shape 7"/>
          <p:cNvSpPr/>
          <p:nvPr/>
        </p:nvSpPr>
        <p:spPr>
          <a:xfrm>
            <a:off x="801410" y="2834759"/>
            <a:ext cx="13027581" cy="61757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1042630" y="2965252"/>
            <a:ext cx="3422452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Tvorba rezervy na soudní spory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4954667" y="2965252"/>
            <a:ext cx="2767251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554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8211503" y="2965252"/>
            <a:ext cx="2767251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459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11468338" y="2965252"/>
            <a:ext cx="2119670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Nedaňový náklad</a:t>
            </a:r>
            <a:endParaRPr lang="en-US" sz="1850" dirty="0"/>
          </a:p>
        </p:txBody>
      </p:sp>
      <p:sp>
        <p:nvSpPr>
          <p:cNvPr id="14" name="Shape 12"/>
          <p:cNvSpPr/>
          <p:nvPr/>
        </p:nvSpPr>
        <p:spPr>
          <a:xfrm>
            <a:off x="801410" y="3452336"/>
            <a:ext cx="13027581" cy="61757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1042630" y="3582829"/>
            <a:ext cx="3422452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Tvorba rezervy na daň z příjmů</a:t>
            </a:r>
            <a:endParaRPr lang="en-US" sz="1850" dirty="0"/>
          </a:p>
        </p:txBody>
      </p:sp>
      <p:sp>
        <p:nvSpPr>
          <p:cNvPr id="16" name="Text 14"/>
          <p:cNvSpPr/>
          <p:nvPr/>
        </p:nvSpPr>
        <p:spPr>
          <a:xfrm>
            <a:off x="4954667" y="3582829"/>
            <a:ext cx="2767251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591</a:t>
            </a:r>
            <a:endParaRPr lang="en-US" sz="1850" dirty="0"/>
          </a:p>
        </p:txBody>
      </p:sp>
      <p:sp>
        <p:nvSpPr>
          <p:cNvPr id="17" name="Text 15"/>
          <p:cNvSpPr/>
          <p:nvPr/>
        </p:nvSpPr>
        <p:spPr>
          <a:xfrm>
            <a:off x="8211503" y="3582829"/>
            <a:ext cx="2767251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453</a:t>
            </a:r>
            <a:endParaRPr lang="en-US" sz="1850" dirty="0"/>
          </a:p>
        </p:txBody>
      </p:sp>
      <p:sp>
        <p:nvSpPr>
          <p:cNvPr id="18" name="Text 16"/>
          <p:cNvSpPr/>
          <p:nvPr/>
        </p:nvSpPr>
        <p:spPr>
          <a:xfrm>
            <a:off x="11468338" y="3582829"/>
            <a:ext cx="2119670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Daňová rezerva</a:t>
            </a:r>
            <a:endParaRPr lang="en-US" sz="1850" dirty="0"/>
          </a:p>
        </p:txBody>
      </p:sp>
      <p:sp>
        <p:nvSpPr>
          <p:cNvPr id="19" name="Shape 17"/>
          <p:cNvSpPr/>
          <p:nvPr/>
        </p:nvSpPr>
        <p:spPr>
          <a:xfrm>
            <a:off x="801410" y="4069913"/>
            <a:ext cx="13027581" cy="61757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1042630" y="4200406"/>
            <a:ext cx="3422452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Čerpání rezervy (riziko nastalo)</a:t>
            </a:r>
            <a:endParaRPr lang="en-US" sz="1850" dirty="0"/>
          </a:p>
        </p:txBody>
      </p:sp>
      <p:sp>
        <p:nvSpPr>
          <p:cNvPr id="21" name="Text 19"/>
          <p:cNvSpPr/>
          <p:nvPr/>
        </p:nvSpPr>
        <p:spPr>
          <a:xfrm>
            <a:off x="4954667" y="4200406"/>
            <a:ext cx="2767251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459</a:t>
            </a:r>
            <a:endParaRPr lang="en-US" sz="1850" dirty="0"/>
          </a:p>
        </p:txBody>
      </p:sp>
      <p:sp>
        <p:nvSpPr>
          <p:cNvPr id="22" name="Text 20"/>
          <p:cNvSpPr/>
          <p:nvPr/>
        </p:nvSpPr>
        <p:spPr>
          <a:xfrm>
            <a:off x="8211503" y="4200406"/>
            <a:ext cx="2767251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554</a:t>
            </a:r>
            <a:endParaRPr lang="en-US" sz="1850" dirty="0"/>
          </a:p>
        </p:txBody>
      </p:sp>
      <p:sp>
        <p:nvSpPr>
          <p:cNvPr id="23" name="Text 21"/>
          <p:cNvSpPr/>
          <p:nvPr/>
        </p:nvSpPr>
        <p:spPr>
          <a:xfrm>
            <a:off x="11468338" y="4200406"/>
            <a:ext cx="2119670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Výnos z rozpuštění</a:t>
            </a:r>
            <a:endParaRPr lang="en-US" sz="1850" dirty="0"/>
          </a:p>
        </p:txBody>
      </p:sp>
      <p:sp>
        <p:nvSpPr>
          <p:cNvPr id="24" name="Shape 22"/>
          <p:cNvSpPr/>
          <p:nvPr/>
        </p:nvSpPr>
        <p:spPr>
          <a:xfrm>
            <a:off x="801410" y="4687491"/>
            <a:ext cx="13027581" cy="97416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1042630" y="4817983"/>
            <a:ext cx="3422452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Skutečný náklad (faktura soudu)</a:t>
            </a:r>
            <a:endParaRPr lang="en-US" sz="1850" dirty="0"/>
          </a:p>
        </p:txBody>
      </p:sp>
      <p:sp>
        <p:nvSpPr>
          <p:cNvPr id="26" name="Text 24"/>
          <p:cNvSpPr/>
          <p:nvPr/>
        </p:nvSpPr>
        <p:spPr>
          <a:xfrm>
            <a:off x="4954667" y="4817983"/>
            <a:ext cx="2767251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548</a:t>
            </a:r>
            <a:endParaRPr lang="en-US" sz="1850" dirty="0"/>
          </a:p>
        </p:txBody>
      </p:sp>
      <p:sp>
        <p:nvSpPr>
          <p:cNvPr id="27" name="Text 25"/>
          <p:cNvSpPr/>
          <p:nvPr/>
        </p:nvSpPr>
        <p:spPr>
          <a:xfrm>
            <a:off x="8211503" y="4817983"/>
            <a:ext cx="2767251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321</a:t>
            </a:r>
            <a:endParaRPr lang="en-US" sz="1850" dirty="0"/>
          </a:p>
        </p:txBody>
      </p:sp>
      <p:sp>
        <p:nvSpPr>
          <p:cNvPr id="28" name="Text 26"/>
          <p:cNvSpPr/>
          <p:nvPr/>
        </p:nvSpPr>
        <p:spPr>
          <a:xfrm>
            <a:off x="11468338" y="4817983"/>
            <a:ext cx="2119670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Reálný výdaj</a:t>
            </a:r>
            <a:endParaRPr lang="en-US" sz="1850" dirty="0"/>
          </a:p>
        </p:txBody>
      </p:sp>
      <p:sp>
        <p:nvSpPr>
          <p:cNvPr id="29" name="Shape 27"/>
          <p:cNvSpPr/>
          <p:nvPr/>
        </p:nvSpPr>
        <p:spPr>
          <a:xfrm>
            <a:off x="793790" y="5899666"/>
            <a:ext cx="13042821" cy="1283018"/>
          </a:xfrm>
          <a:prstGeom prst="roundRect">
            <a:avLst>
              <a:gd name="adj" fmla="val 7889"/>
            </a:avLst>
          </a:prstGeom>
          <a:solidFill>
            <a:srgbClr val="F5BCBF"/>
          </a:solidFill>
          <a:ln/>
        </p:spPr>
      </p:sp>
      <p:pic>
        <p:nvPicPr>
          <p:cNvPr id="3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772" y="6256734"/>
            <a:ext cx="301228" cy="240983"/>
          </a:xfrm>
          <a:prstGeom prst="rect">
            <a:avLst/>
          </a:prstGeom>
        </p:spPr>
      </p:pic>
      <p:sp>
        <p:nvSpPr>
          <p:cNvPr id="31" name="Text 28"/>
          <p:cNvSpPr/>
          <p:nvPr/>
        </p:nvSpPr>
        <p:spPr>
          <a:xfrm>
            <a:off x="1576983" y="6164699"/>
            <a:ext cx="12018645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Při čerpání rezervy se výnos z jejího rozpuštění (D 554) vyruší se skutečným nákladem (MD 548). Výsledek hospodaření roku, kdy riziko nastane, není výrazně ovlivněn.</a:t>
            </a:r>
            <a:endParaRPr lang="en-US" sz="1850" dirty="0"/>
          </a:p>
        </p:txBody>
      </p:sp>
      <p:pic>
        <p:nvPicPr>
          <p:cNvPr id="3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38501"/>
            <a:ext cx="12053768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Specifikum: Rezerva na daň z příjmů</a:t>
            </a:r>
            <a:endParaRPr lang="en-US" sz="5550" dirty="0"/>
          </a:p>
        </p:txBody>
      </p:sp>
      <p:sp>
        <p:nvSpPr>
          <p:cNvPr id="3" name="Shape 1"/>
          <p:cNvSpPr/>
          <p:nvPr/>
        </p:nvSpPr>
        <p:spPr>
          <a:xfrm>
            <a:off x="589598" y="2649736"/>
            <a:ext cx="6583918" cy="4241363"/>
          </a:xfrm>
          <a:prstGeom prst="roundRect">
            <a:avLst>
              <a:gd name="adj" fmla="val 4813"/>
            </a:avLst>
          </a:prstGeom>
          <a:solidFill>
            <a:srgbClr val="D01F28"/>
          </a:solidFill>
          <a:ln/>
        </p:spPr>
      </p:sp>
      <p:sp>
        <p:nvSpPr>
          <p:cNvPr id="4" name="Text 2"/>
          <p:cNvSpPr/>
          <p:nvPr/>
        </p:nvSpPr>
        <p:spPr>
          <a:xfrm>
            <a:off x="873085" y="2933224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Proč ji tvoříme?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873085" y="3659743"/>
            <a:ext cx="6016943" cy="2721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Na konci roku víme, že budeme platit daň z příjmů. Jenže daňové přiznání se podává až v následujícím roce a přesnou výši daně dosud neznáme. Proto tvoříme rezervu — odhadneme daňovou povinnost a zaúčtujeme ji.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668697" y="2933224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Jak ji zrušíme?</a:t>
            </a:r>
            <a:endParaRPr lang="en-US" sz="2750" dirty="0"/>
          </a:p>
        </p:txBody>
      </p:sp>
      <p:sp>
        <p:nvSpPr>
          <p:cNvPr id="7" name="Text 5"/>
          <p:cNvSpPr/>
          <p:nvPr/>
        </p:nvSpPr>
        <p:spPr>
          <a:xfrm>
            <a:off x="7668697" y="3659743"/>
            <a:ext cx="6175534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 podání daňového přiznání v příštím roce (nejpozději do 31. 3. nebo 1. 7. s poradcem) rezervu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zrušíme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a nahradíme reálným závazkem vůči Finančnímu úřadu (účet 341).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668697" y="5728930"/>
            <a:ext cx="6175534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Předpis: Tvorba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591 / D 453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Zrušení: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453 / D 591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a následně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591 / D 341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22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73944"/>
            <a:ext cx="6379488" cy="797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Rezervy a Cash Flow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1176457" y="2588895"/>
            <a:ext cx="12660154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Tvorba rezervy (s výjimkou zákonné rezervy na opravy) </a:t>
            </a: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neznamená fyzický odtok peněz</a:t>
            </a: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z podniku!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793790" y="2330529"/>
            <a:ext cx="30480" cy="904518"/>
          </a:xfrm>
          <a:prstGeom prst="rect">
            <a:avLst/>
          </a:prstGeom>
          <a:solidFill>
            <a:srgbClr val="D01F28"/>
          </a:solidFill>
          <a:ln/>
        </p:spPr>
      </p:sp>
      <p:sp>
        <p:nvSpPr>
          <p:cNvPr id="5" name="Text 3"/>
          <p:cNvSpPr/>
          <p:nvPr/>
        </p:nvSpPr>
        <p:spPr>
          <a:xfrm>
            <a:off x="793790" y="3493413"/>
            <a:ext cx="13042821" cy="116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Je to čistě </a:t>
            </a: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účetní (papírová) operace</a:t>
            </a: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která sníží vykazovaný účetní zisk. Tím chrání podnik — pokud firma vykáže nižší zisk, nemůže vyplatit majitelům vysoké dividendy z prostředků, které bude v budoucnu potřebovat na soudní výdaje, záruční opravy nebo odstupné. Rezervy tedy fungují jako </a:t>
            </a: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ochranný polštář pro budoucnost podniku</a:t>
            </a: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793790" y="4915138"/>
            <a:ext cx="4194572" cy="2240518"/>
          </a:xfrm>
          <a:prstGeom prst="roundRect">
            <a:avLst>
              <a:gd name="adj" fmla="val 4784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64181" y="5185529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Výkaz zisku a ztráty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1064181" y="5721906"/>
            <a:ext cx="3653790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Tvorba rezervy = náklad → snižuje vykázaný zisk.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217914" y="4915138"/>
            <a:ext cx="4194572" cy="2240518"/>
          </a:xfrm>
          <a:prstGeom prst="roundRect">
            <a:avLst>
              <a:gd name="adj" fmla="val 4784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88305" y="5185529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Cash Flow</a:t>
            </a:r>
            <a:endParaRPr lang="en-US" sz="2500" dirty="0"/>
          </a:p>
        </p:txBody>
      </p:sp>
      <p:sp>
        <p:nvSpPr>
          <p:cNvPr id="11" name="Text 9"/>
          <p:cNvSpPr/>
          <p:nvPr/>
        </p:nvSpPr>
        <p:spPr>
          <a:xfrm>
            <a:off x="5488305" y="5721906"/>
            <a:ext cx="3653790" cy="116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Žádný pohyb peněz (výjimka: vázaný účet u zákonné rezervy na opravy).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9642038" y="4915138"/>
            <a:ext cx="4194572" cy="2240518"/>
          </a:xfrm>
          <a:prstGeom prst="roundRect">
            <a:avLst>
              <a:gd name="adj" fmla="val 4784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912429" y="5185529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Rozvaha</a:t>
            </a:r>
            <a:endParaRPr lang="en-US" sz="2500" dirty="0"/>
          </a:p>
        </p:txBody>
      </p:sp>
      <p:sp>
        <p:nvSpPr>
          <p:cNvPr id="14" name="Text 12"/>
          <p:cNvSpPr/>
          <p:nvPr/>
        </p:nvSpPr>
        <p:spPr>
          <a:xfrm>
            <a:off x="9912429" y="5721906"/>
            <a:ext cx="3653790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Zvyšují se pasiva (cizí zdroje) — budoucí závazky jsou viditelné.</a:t>
            </a:r>
            <a:endParaRPr lang="en-US" sz="2000" dirty="0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99711"/>
            <a:ext cx="10853618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Dopad rezerv na finanční výkazy</a:t>
            </a:r>
            <a:endParaRPr lang="en-US" sz="55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952631"/>
            <a:ext cx="1395651" cy="86248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543770" y="2952631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Dopad na Rozvahu</a:t>
            </a:r>
            <a:endParaRPr lang="en-US" sz="2750" dirty="0"/>
          </a:p>
        </p:txBody>
      </p:sp>
      <p:sp>
        <p:nvSpPr>
          <p:cNvPr id="5" name="Text 2"/>
          <p:cNvSpPr/>
          <p:nvPr/>
        </p:nvSpPr>
        <p:spPr>
          <a:xfrm>
            <a:off x="2543770" y="3565684"/>
            <a:ext cx="4594265" cy="2267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Zvyšují se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Pasiva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(cizí zdroje) — firma transparentně ukazuje, že má budoucí závazky a dluhy. Věřitelé a investoři vidí reálné rizikové expozice podniku.</a:t>
            </a:r>
            <a:endParaRPr lang="en-US" sz="2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2365" y="2952631"/>
            <a:ext cx="1395651" cy="86248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242346" y="2952631"/>
            <a:ext cx="4594265" cy="886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Dopad na Výkaz zisku a ztráty</a:t>
            </a:r>
            <a:endParaRPr lang="en-US" sz="2750" dirty="0"/>
          </a:p>
        </p:txBody>
      </p:sp>
      <p:sp>
        <p:nvSpPr>
          <p:cNvPr id="8" name="Text 4"/>
          <p:cNvSpPr/>
          <p:nvPr/>
        </p:nvSpPr>
        <p:spPr>
          <a:xfrm>
            <a:off x="9242346" y="4008715"/>
            <a:ext cx="4594265" cy="2721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Zvyšují se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Náklady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— snižuje se vykazovaný zisk podniku za dané účetní období. Tím se zabrání přerozdělení zisků, které ve skutečnosti mohou být potřeba na budoucí výdaje.</a:t>
            </a:r>
            <a:endParaRPr lang="en-US" sz="22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216700"/>
            <a:ext cx="575845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Nejčastější chyby v praxi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6280190" y="2045137"/>
            <a:ext cx="7556421" cy="1653302"/>
          </a:xfrm>
          <a:prstGeom prst="roundRect">
            <a:avLst>
              <a:gd name="adj" fmla="val 6637"/>
            </a:avLst>
          </a:prstGeom>
          <a:solidFill>
            <a:srgbClr val="FFFFFF"/>
          </a:solidFill>
          <a:ln w="22860">
            <a:solidFill>
              <a:srgbClr val="DEB9B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57330" y="2045137"/>
            <a:ext cx="91440" cy="1653302"/>
          </a:xfrm>
          <a:prstGeom prst="roundRect">
            <a:avLst>
              <a:gd name="adj" fmla="val 91163"/>
            </a:avLst>
          </a:prstGeom>
          <a:solidFill>
            <a:srgbClr val="D01F28"/>
          </a:solidFill>
          <a:ln/>
        </p:spPr>
      </p:sp>
      <p:sp>
        <p:nvSpPr>
          <p:cNvPr id="6" name="Text 3"/>
          <p:cNvSpPr/>
          <p:nvPr/>
        </p:nvSpPr>
        <p:spPr>
          <a:xfrm>
            <a:off x="6569988" y="2266355"/>
            <a:ext cx="4246007" cy="317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❌ Netvoření rezerv na soudní spory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6569988" y="2667476"/>
            <a:ext cx="7045404" cy="809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Podnik záměrně netvoří rezervy, aby si „vylepšil" výsledek hospodaření pro banku nebo investory. Přímé porušení zásady opatrnosti a zákonné povinnosti věrného zobrazení.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6280190" y="3837265"/>
            <a:ext cx="7556421" cy="1653302"/>
          </a:xfrm>
          <a:prstGeom prst="roundRect">
            <a:avLst>
              <a:gd name="adj" fmla="val 6637"/>
            </a:avLst>
          </a:prstGeom>
          <a:solidFill>
            <a:srgbClr val="FFFFFF"/>
          </a:solidFill>
          <a:ln w="22860">
            <a:solidFill>
              <a:srgbClr val="DEB9BB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257330" y="3837265"/>
            <a:ext cx="91440" cy="1653302"/>
          </a:xfrm>
          <a:prstGeom prst="roundRect">
            <a:avLst>
              <a:gd name="adj" fmla="val 91163"/>
            </a:avLst>
          </a:prstGeom>
          <a:solidFill>
            <a:srgbClr val="D01F28"/>
          </a:solidFill>
          <a:ln/>
        </p:spPr>
      </p:sp>
      <p:sp>
        <p:nvSpPr>
          <p:cNvPr id="10" name="Text 7"/>
          <p:cNvSpPr/>
          <p:nvPr/>
        </p:nvSpPr>
        <p:spPr>
          <a:xfrm>
            <a:off x="6569988" y="4058483"/>
            <a:ext cx="4673560" cy="317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❌ Záměna rezervy a časového rozlišení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6569988" y="4459605"/>
            <a:ext cx="7045404" cy="809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Rezerva vs. dohadná položka (účet 383/389) vs. výdaje příštích období (účet 381). U rezervy neznáme přesnou částku </a:t>
            </a:r>
            <a:r>
              <a:rPr lang="en-US" sz="1550" i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ani</a:t>
            </a: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datum! Každý nástroj má přesně vymezené podmínky použití.</a:t>
            </a:r>
            <a:endParaRPr lang="en-US" sz="1550" dirty="0"/>
          </a:p>
        </p:txBody>
      </p:sp>
      <p:sp>
        <p:nvSpPr>
          <p:cNvPr id="12" name="Shape 9"/>
          <p:cNvSpPr/>
          <p:nvPr/>
        </p:nvSpPr>
        <p:spPr>
          <a:xfrm>
            <a:off x="6280190" y="5629394"/>
            <a:ext cx="7556421" cy="1383387"/>
          </a:xfrm>
          <a:prstGeom prst="roundRect">
            <a:avLst>
              <a:gd name="adj" fmla="val 7932"/>
            </a:avLst>
          </a:prstGeom>
          <a:solidFill>
            <a:srgbClr val="FFFFFF"/>
          </a:solidFill>
          <a:ln w="22860">
            <a:solidFill>
              <a:srgbClr val="DEB9BB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257330" y="5629394"/>
            <a:ext cx="91440" cy="1383387"/>
          </a:xfrm>
          <a:prstGeom prst="roundRect">
            <a:avLst>
              <a:gd name="adj" fmla="val 91163"/>
            </a:avLst>
          </a:prstGeom>
          <a:solidFill>
            <a:srgbClr val="D01F28"/>
          </a:solidFill>
          <a:ln/>
        </p:spPr>
      </p:sp>
      <p:sp>
        <p:nvSpPr>
          <p:cNvPr id="14" name="Text 11"/>
          <p:cNvSpPr/>
          <p:nvPr/>
        </p:nvSpPr>
        <p:spPr>
          <a:xfrm>
            <a:off x="6569988" y="5850612"/>
            <a:ext cx="5392103" cy="317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❌ Tvorba zákonné rezervy bez vázaného účtu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6569988" y="6251734"/>
            <a:ext cx="7045404" cy="539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Podnik vytvoří zákonnou rezervu na opravu v účetnictví, ale zapomene převést peníze na vázaný bankovní účet. Rezerva pak není daňově uznatelná.</a:t>
            </a:r>
            <a:endParaRPr lang="en-US" sz="1550" dirty="0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24201"/>
            <a:ext cx="10222349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Velké srovnání: OP vs. Rezervy</a:t>
            </a:r>
            <a:endParaRPr lang="en-US" sz="5550" dirty="0"/>
          </a:p>
        </p:txBody>
      </p:sp>
      <p:sp>
        <p:nvSpPr>
          <p:cNvPr id="3" name="Shape 1"/>
          <p:cNvSpPr/>
          <p:nvPr/>
        </p:nvSpPr>
        <p:spPr>
          <a:xfrm>
            <a:off x="793790" y="2677120"/>
            <a:ext cx="6379607" cy="4328279"/>
          </a:xfrm>
          <a:prstGeom prst="roundRect">
            <a:avLst>
              <a:gd name="adj" fmla="val 2751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92518" y="2975848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Opravné položky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1092518" y="3588901"/>
            <a:ext cx="5782151" cy="31177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Váží se na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konkrétní majetek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(Aktiva)</a:t>
            </a:r>
            <a:endParaRPr lang="en-US" sz="2200" dirty="0"/>
          </a:p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Zachycují, o kolik náš majetek „zchudl"</a:t>
            </a:r>
            <a:endParaRPr lang="en-US" sz="2200" dirty="0"/>
          </a:p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Korigují hodnotu aktiv v rozvaze</a:t>
            </a:r>
            <a:endParaRPr lang="en-US" sz="2200" dirty="0"/>
          </a:p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Evidují se v účtových skupinách 09, 19, 29, 39</a:t>
            </a:r>
            <a:endParaRPr lang="en-US" sz="2200" dirty="0"/>
          </a:p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Přechodné — lze kdykoli zrušit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7456884" y="2677120"/>
            <a:ext cx="6379726" cy="4328279"/>
          </a:xfrm>
          <a:prstGeom prst="roundRect">
            <a:avLst>
              <a:gd name="adj" fmla="val 2751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55612" y="2975848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Rezervy</a:t>
            </a:r>
            <a:endParaRPr lang="en-US" sz="2750" dirty="0"/>
          </a:p>
        </p:txBody>
      </p:sp>
      <p:sp>
        <p:nvSpPr>
          <p:cNvPr id="8" name="Text 6"/>
          <p:cNvSpPr/>
          <p:nvPr/>
        </p:nvSpPr>
        <p:spPr>
          <a:xfrm>
            <a:off x="7755612" y="3588901"/>
            <a:ext cx="5782270" cy="31177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Jsou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nezávislé na konkrétním majetku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(Pasiva)</a:t>
            </a:r>
            <a:endParaRPr lang="en-US" sz="2200" dirty="0"/>
          </a:p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Zachycují, co nás v budoucnu „doběhne"</a:t>
            </a:r>
            <a:endParaRPr lang="en-US" sz="2200" dirty="0"/>
          </a:p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Zvyšují cizí zdroje v rozvaze</a:t>
            </a:r>
            <a:endParaRPr lang="en-US" sz="2200" dirty="0"/>
          </a:p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Evidují se v účtové skupině 45</a:t>
            </a:r>
            <a:endParaRPr lang="en-US" sz="2200" dirty="0"/>
          </a:p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Čerpají se, kdy riziko reálně nastane</a:t>
            </a:r>
            <a:endParaRPr lang="en-US" sz="22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17997"/>
            <a:ext cx="789051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Velké srovnání: Daňové vs. Účetní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015847"/>
            <a:ext cx="9129951" cy="5095756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2015847"/>
            <a:ext cx="9129951" cy="5095756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984885"/>
            <a:ext cx="6929914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Proč na tom tolik záleží?</a:t>
            </a:r>
            <a:endParaRPr lang="en-US" sz="4700" dirty="0"/>
          </a:p>
        </p:txBody>
      </p:sp>
      <p:sp>
        <p:nvSpPr>
          <p:cNvPr id="4" name="Text 1"/>
          <p:cNvSpPr/>
          <p:nvPr/>
        </p:nvSpPr>
        <p:spPr>
          <a:xfrm>
            <a:off x="6280190" y="2249924"/>
            <a:ext cx="3484245" cy="752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Důsledky ignorování nástrojů</a:t>
            </a:r>
            <a:endParaRPr lang="en-US" sz="2350" dirty="0"/>
          </a:p>
        </p:txBody>
      </p:sp>
      <p:sp>
        <p:nvSpPr>
          <p:cNvPr id="5" name="Text 2"/>
          <p:cNvSpPr/>
          <p:nvPr/>
        </p:nvSpPr>
        <p:spPr>
          <a:xfrm>
            <a:off x="6280190" y="3207663"/>
            <a:ext cx="3484245" cy="3209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Pokud by firma opravné položky a rezervy ignorovala, její účetnictví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systematicky lže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Investoři a banky by viděli vysoké zisky a hodnotný majetek, ačkoliv reálně je firma plná nedobytných pohledávek, přestárlých zásob a hrozících soudních sporů.</a:t>
            </a:r>
            <a:endParaRPr lang="en-US" sz="1850" dirty="0"/>
          </a:p>
        </p:txBody>
      </p:sp>
      <p:sp>
        <p:nvSpPr>
          <p:cNvPr id="6" name="Shape 3"/>
          <p:cNvSpPr/>
          <p:nvPr/>
        </p:nvSpPr>
        <p:spPr>
          <a:xfrm>
            <a:off x="10186511" y="2045137"/>
            <a:ext cx="3831193" cy="5199459"/>
          </a:xfrm>
          <a:prstGeom prst="roundRect">
            <a:avLst>
              <a:gd name="adj" fmla="val 4529"/>
            </a:avLst>
          </a:prstGeom>
          <a:solidFill>
            <a:srgbClr val="D01F28"/>
          </a:solidFill>
          <a:ln/>
        </p:spPr>
      </p:sp>
      <p:sp>
        <p:nvSpPr>
          <p:cNvPr id="7" name="Text 4"/>
          <p:cNvSpPr/>
          <p:nvPr/>
        </p:nvSpPr>
        <p:spPr>
          <a:xfrm>
            <a:off x="10427494" y="2249924"/>
            <a:ext cx="3349228" cy="752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Reálné dopady na rozhodování</a:t>
            </a:r>
            <a:endParaRPr lang="en-US" sz="2350" dirty="0"/>
          </a:p>
        </p:txBody>
      </p:sp>
      <p:sp>
        <p:nvSpPr>
          <p:cNvPr id="8" name="Text 5"/>
          <p:cNvSpPr/>
          <p:nvPr/>
        </p:nvSpPr>
        <p:spPr>
          <a:xfrm>
            <a:off x="10427494" y="3207663"/>
            <a:ext cx="3349228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Na základě zkreslených výkazů by mohlo dojít k: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10427494" y="4105156"/>
            <a:ext cx="3349228" cy="3067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Výplatě dividend z neexistujícího zisku</a:t>
            </a:r>
            <a:endParaRPr lang="en-US" sz="1850" dirty="0"/>
          </a:p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Chybnému úvěrovému hodnocení</a:t>
            </a:r>
            <a:endParaRPr lang="en-US" sz="1850" dirty="0"/>
          </a:p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Nekvalifikovaným investičním rozhodnutím</a:t>
            </a:r>
            <a:endParaRPr lang="en-US" sz="1850" dirty="0"/>
          </a:p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Přeplacené kupní ceně při akvizici firmy</a:t>
            </a:r>
            <a:endParaRPr lang="en-US" sz="185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47631"/>
            <a:ext cx="8558927" cy="797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Etika a „Kreativní účetnictví"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793790" y="2304217"/>
            <a:ext cx="13042821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Opravné položky a rezervy jsou </a:t>
            </a: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nejčastějším nástrojem tzv. kreativního účetnictví</a:t>
            </a: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— záměrné manipulace s výkazy k dosažení žádoucího obrazu podniku.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793790" y="3338155"/>
            <a:ext cx="4194572" cy="3843814"/>
          </a:xfrm>
          <a:prstGeom prst="roundRect">
            <a:avLst>
              <a:gd name="adj" fmla="val 2788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79421" y="3623786"/>
            <a:ext cx="3623310" cy="797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Tiché rezervy (nadměrná tvorba)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1079421" y="4558784"/>
            <a:ext cx="3623310" cy="1938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Manažeři tvoří obří rezervy a OP, aby </a:t>
            </a: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skryli zisk</a:t>
            </a: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Cíl: snížit daně, zklamat trh pro levnější akvizici, vytvořit polštář na horší roky.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217914" y="3338155"/>
            <a:ext cx="4194572" cy="3843814"/>
          </a:xfrm>
          <a:prstGeom prst="roundRect">
            <a:avLst>
              <a:gd name="adj" fmla="val 2788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503545" y="3623786"/>
            <a:ext cx="3623310" cy="1195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Optické vylepšování zisku (nedostatečná tvorba)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5503545" y="4957405"/>
            <a:ext cx="3623310" cy="1938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Naopak rezervy a OP </a:t>
            </a: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záměrně netvoří</a:t>
            </a: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aby výkazy vypadaly skvěle — pro banky, investory nebo splnění prémií managementu.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9642038" y="3338155"/>
            <a:ext cx="4194572" cy="3843814"/>
          </a:xfrm>
          <a:prstGeom prst="roundRect">
            <a:avLst>
              <a:gd name="adj" fmla="val 2788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927669" y="3623786"/>
            <a:ext cx="3623310" cy="797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Role nezávislého auditora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9927669" y="4558784"/>
            <a:ext cx="3623310" cy="23267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Proto je klíčová role </a:t>
            </a: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nezávislého auditora</a:t>
            </a: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který ověří, zda jsou rezervy a OP tvořeny v souladu se zákonem a věrně zobrazují ekonomickou realitu.</a:t>
            </a:r>
            <a:endParaRPr lang="en-US" sz="20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99691" y="1262182"/>
            <a:ext cx="4481513" cy="444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8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Celkové shrnutí přednášky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6099691" y="1814274"/>
            <a:ext cx="7917418" cy="1234678"/>
          </a:xfrm>
          <a:prstGeom prst="roundRect">
            <a:avLst>
              <a:gd name="adj" fmla="val 4843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49591" y="1964174"/>
            <a:ext cx="427077" cy="427077"/>
          </a:xfrm>
          <a:prstGeom prst="roundRect">
            <a:avLst>
              <a:gd name="adj" fmla="val 21408518"/>
            </a:avLst>
          </a:prstGeom>
          <a:solidFill>
            <a:srgbClr val="D01F28"/>
          </a:solidFill>
          <a:ln/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66986" y="2081570"/>
            <a:ext cx="192167" cy="19216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249591" y="2462689"/>
            <a:ext cx="1779627" cy="222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Zásada opatrnosti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6249591" y="2727960"/>
            <a:ext cx="7617619" cy="171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Základní princip — předvídáme rizika a ztráty, nikdy zisky. Asymetrický přístup chrání věřitele a investory.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6099691" y="3120390"/>
            <a:ext cx="7917418" cy="1234678"/>
          </a:xfrm>
          <a:prstGeom prst="roundRect">
            <a:avLst>
              <a:gd name="adj" fmla="val 4843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6249591" y="3270290"/>
            <a:ext cx="427077" cy="427077"/>
          </a:xfrm>
          <a:prstGeom prst="roundRect">
            <a:avLst>
              <a:gd name="adj" fmla="val 21408518"/>
            </a:avLst>
          </a:prstGeom>
          <a:solidFill>
            <a:srgbClr val="D01F28"/>
          </a:solidFill>
          <a:ln/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66986" y="3387685"/>
            <a:ext cx="192167" cy="19216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249591" y="3768804"/>
            <a:ext cx="1779627" cy="222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Opravné položky</a:t>
            </a:r>
            <a:endParaRPr lang="en-US" sz="1400" dirty="0"/>
          </a:p>
        </p:txBody>
      </p:sp>
      <p:sp>
        <p:nvSpPr>
          <p:cNvPr id="13" name="Text 8"/>
          <p:cNvSpPr/>
          <p:nvPr/>
        </p:nvSpPr>
        <p:spPr>
          <a:xfrm>
            <a:off x="6249591" y="4034076"/>
            <a:ext cx="7617619" cy="171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Korigují hodnotu aktiv (pohledávky, zásoby, stálý majetek). Přechodné snížení hodnoty — lze zrušit.</a:t>
            </a:r>
            <a:endParaRPr lang="en-US" sz="1100" dirty="0"/>
          </a:p>
        </p:txBody>
      </p:sp>
      <p:sp>
        <p:nvSpPr>
          <p:cNvPr id="14" name="Shape 9"/>
          <p:cNvSpPr/>
          <p:nvPr/>
        </p:nvSpPr>
        <p:spPr>
          <a:xfrm>
            <a:off x="6099691" y="4426506"/>
            <a:ext cx="7917418" cy="1234678"/>
          </a:xfrm>
          <a:prstGeom prst="roundRect">
            <a:avLst>
              <a:gd name="adj" fmla="val 4843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6249591" y="4576405"/>
            <a:ext cx="427077" cy="427077"/>
          </a:xfrm>
          <a:prstGeom prst="roundRect">
            <a:avLst>
              <a:gd name="adj" fmla="val 21408518"/>
            </a:avLst>
          </a:prstGeom>
          <a:solidFill>
            <a:srgbClr val="D01F28"/>
          </a:solidFill>
          <a:ln/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66986" y="4693801"/>
            <a:ext cx="192167" cy="192167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249591" y="5074920"/>
            <a:ext cx="1779627" cy="222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Rezervy</a:t>
            </a:r>
            <a:endParaRPr lang="en-US" sz="1400" dirty="0"/>
          </a:p>
        </p:txBody>
      </p:sp>
      <p:sp>
        <p:nvSpPr>
          <p:cNvPr id="18" name="Text 12"/>
          <p:cNvSpPr/>
          <p:nvPr/>
        </p:nvSpPr>
        <p:spPr>
          <a:xfrm>
            <a:off x="6249591" y="5340191"/>
            <a:ext cx="7617619" cy="171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Vyjadřují budoucí nejisté závazky. Chrání podnik před překvapivými výdaji. Zachycují se v pasivech rozvahy.</a:t>
            </a:r>
            <a:endParaRPr lang="en-US" sz="1100" dirty="0"/>
          </a:p>
        </p:txBody>
      </p:sp>
      <p:sp>
        <p:nvSpPr>
          <p:cNvPr id="19" name="Shape 13"/>
          <p:cNvSpPr/>
          <p:nvPr/>
        </p:nvSpPr>
        <p:spPr>
          <a:xfrm>
            <a:off x="6099691" y="5732621"/>
            <a:ext cx="7917418" cy="1234678"/>
          </a:xfrm>
          <a:prstGeom prst="roundRect">
            <a:avLst>
              <a:gd name="adj" fmla="val 4843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6249591" y="5882521"/>
            <a:ext cx="427077" cy="427077"/>
          </a:xfrm>
          <a:prstGeom prst="roundRect">
            <a:avLst>
              <a:gd name="adj" fmla="val 21408518"/>
            </a:avLst>
          </a:prstGeom>
          <a:solidFill>
            <a:srgbClr val="D01F28"/>
          </a:solidFill>
          <a:ln/>
        </p:spPr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66986" y="5999917"/>
            <a:ext cx="192167" cy="192167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6249591" y="6381036"/>
            <a:ext cx="1990725" cy="222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Účetní vs. daňový režim</a:t>
            </a:r>
            <a:endParaRPr lang="en-US" sz="1400" dirty="0"/>
          </a:p>
        </p:txBody>
      </p:sp>
      <p:sp>
        <p:nvSpPr>
          <p:cNvPr id="23" name="Text 16"/>
          <p:cNvSpPr/>
          <p:nvPr/>
        </p:nvSpPr>
        <p:spPr>
          <a:xfrm>
            <a:off x="6249591" y="6646307"/>
            <a:ext cx="7617619" cy="171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Zákonné nástroje snižují daňový základ. Účetní nástroje zajišťují věrný obraz — bez daňového efektu.</a:t>
            </a:r>
            <a:endParaRPr lang="en-US" sz="1100" dirty="0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86755" y="7718465"/>
            <a:ext cx="1390412" cy="277535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79063"/>
            <a:ext cx="6733937" cy="841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3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Děkuji za pozornost</a:t>
            </a:r>
            <a:endParaRPr lang="en-US" sz="5300" dirty="0"/>
          </a:p>
        </p:txBody>
      </p:sp>
      <p:sp>
        <p:nvSpPr>
          <p:cNvPr id="4" name="Text 1"/>
          <p:cNvSpPr/>
          <p:nvPr/>
        </p:nvSpPr>
        <p:spPr>
          <a:xfrm>
            <a:off x="793790" y="2304574"/>
            <a:ext cx="7556421" cy="4200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Prostor pro vaše dotazy a diskusi.</a:t>
            </a:r>
            <a:endParaRPr lang="en-US" sz="2100" dirty="0"/>
          </a:p>
        </p:txBody>
      </p:sp>
      <p:sp>
        <p:nvSpPr>
          <p:cNvPr id="5" name="Shape 2"/>
          <p:cNvSpPr/>
          <p:nvPr/>
        </p:nvSpPr>
        <p:spPr>
          <a:xfrm>
            <a:off x="793790" y="3012400"/>
            <a:ext cx="6612493" cy="4138017"/>
          </a:xfrm>
          <a:prstGeom prst="roundRect">
            <a:avLst>
              <a:gd name="adj" fmla="val 3099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93589" y="3312200"/>
            <a:ext cx="3050619" cy="86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📚 Klíčová legislativa</a:t>
            </a:r>
            <a:endParaRPr lang="en-US" sz="2650" dirty="0"/>
          </a:p>
        </p:txBody>
      </p:sp>
      <p:sp>
        <p:nvSpPr>
          <p:cNvPr id="7" name="Text 4"/>
          <p:cNvSpPr/>
          <p:nvPr/>
        </p:nvSpPr>
        <p:spPr>
          <a:xfrm>
            <a:off x="1093589" y="4768453"/>
            <a:ext cx="4688919" cy="2082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300"/>
              </a:lnSpc>
            </a:pPr>
            <a:r>
              <a:rPr lang="en-US" sz="21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Zákon</a:t>
            </a:r>
            <a:r>
              <a:rPr lang="en-US" sz="21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č. 563/1991 Sb., o </a:t>
            </a:r>
            <a:r>
              <a:rPr lang="en-US" sz="21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účetnictví</a:t>
            </a:r>
            <a:r>
              <a:rPr lang="en-US" sz="21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Zákon</a:t>
            </a:r>
            <a:r>
              <a:rPr lang="en-US" sz="21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č. 593/1992 Sb., o </a:t>
            </a:r>
            <a:r>
              <a:rPr lang="en-US" sz="21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rezervách</a:t>
            </a:r>
            <a:endParaRPr lang="en-US" sz="2100" dirty="0" err="1">
              <a:latin typeface="Oxygen"/>
            </a:endParaRPr>
          </a:p>
          <a:p>
            <a:pPr marL="0" indent="0" algn="l">
              <a:lnSpc>
                <a:spcPts val="3300"/>
              </a:lnSpc>
              <a:buNone/>
            </a:pPr>
            <a:r>
              <a:rPr lang="en-US" sz="2100" dirty="0" err="1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Vyhláška</a:t>
            </a:r>
            <a:r>
              <a:rPr lang="en-US" sz="2100" dirty="0">
                <a:solidFill>
                  <a:srgbClr val="000000"/>
                </a:solidFill>
                <a:latin typeface="Oxygen"/>
                <a:ea typeface="Oxygen" pitchFamily="34" charset="-122"/>
                <a:cs typeface="Oxygen" pitchFamily="34" charset="-120"/>
              </a:rPr>
              <a:t> č. 500/2002 Sb.</a:t>
            </a:r>
            <a:endParaRPr lang="en-US" sz="2100" dirty="0">
              <a:latin typeface="Oxygen"/>
            </a:endParaRPr>
          </a:p>
        </p:txBody>
      </p:sp>
      <p:sp>
        <p:nvSpPr>
          <p:cNvPr id="9" name="Text 6"/>
          <p:cNvSpPr/>
          <p:nvPr/>
        </p:nvSpPr>
        <p:spPr>
          <a:xfrm>
            <a:off x="4999673" y="3312200"/>
            <a:ext cx="3050738" cy="86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endParaRPr lang="en-US" sz="2650" b="1" dirty="0">
              <a:latin typeface="Oxygen Bold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999673" y="4330303"/>
            <a:ext cx="3050738" cy="2520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endParaRPr lang="en-US" sz="2100" dirty="0">
              <a:latin typeface="Oxygen"/>
            </a:endParaRPr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55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45</Slides>
  <Notes>45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19</cp:revision>
  <dcterms:created xsi:type="dcterms:W3CDTF">2026-03-17T11:18:48Z</dcterms:created>
  <dcterms:modified xsi:type="dcterms:W3CDTF">2026-03-19T11:25:24Z</dcterms:modified>
</cp:coreProperties>
</file>