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4" r:id="rId39"/>
    <p:sldId id="295" r:id="rId40"/>
  </p:sldIdLst>
  <p:sldSz cx="14630400" cy="8229600"/>
  <p:notesSz cx="8229600" cy="14630400"/>
  <p:embeddedFontLst>
    <p:embeddedFont>
      <p:font typeface="Oxygen" panose="02000503000000000000" pitchFamily="2" charset="-18"/>
      <p:regular r:id="rId42"/>
      <p:bold r:id="rId43"/>
    </p:embeddedFont>
    <p:embeddedFont>
      <p:font typeface="Oxygen Bold" panose="02000803000000000000" charset="0"/>
      <p:bold r:id="rId44"/>
    </p:embeddedFont>
    <p:embeddedFont>
      <p:font typeface="Oxygen Light" panose="02000303000000000000" pitchFamily="2" charset="0"/>
      <p:regular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138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4DD708-2BBE-4A94-9EAE-1A42BC191FB6}" type="datetimeFigureOut">
              <a:t>21.04.2026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776BC-83BD-4EFB-8559-738E950DF1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567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10" Type="http://schemas.openxmlformats.org/officeDocument/2006/relationships/image" Target="../media/image2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sv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sv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5.png"/><Relationship Id="rId11" Type="http://schemas.openxmlformats.org/officeDocument/2006/relationships/image" Target="../media/image50.svg"/><Relationship Id="rId5" Type="http://schemas.openxmlformats.org/officeDocument/2006/relationships/image" Target="../media/image44.sv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2.png"/><Relationship Id="rId4" Type="http://schemas.openxmlformats.org/officeDocument/2006/relationships/image" Target="../media/image52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2.png"/><Relationship Id="rId4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63.svg"/><Relationship Id="rId11" Type="http://schemas.openxmlformats.org/officeDocument/2006/relationships/image" Target="../media/image2.png"/><Relationship Id="rId5" Type="http://schemas.openxmlformats.org/officeDocument/2006/relationships/image" Target="../media/image62.png"/><Relationship Id="rId10" Type="http://schemas.openxmlformats.org/officeDocument/2006/relationships/image" Target="../media/image67.svg"/><Relationship Id="rId4" Type="http://schemas.openxmlformats.org/officeDocument/2006/relationships/image" Target="../media/image61.svg"/><Relationship Id="rId9" Type="http://schemas.openxmlformats.org/officeDocument/2006/relationships/image" Target="../media/image6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5684" y="212527"/>
            <a:ext cx="5203031" cy="78045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1459349"/>
            <a:ext cx="7556421" cy="2657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Konsolidace účetnictví: Metody, úpravy a harmonizace</a:t>
            </a:r>
            <a:endParaRPr lang="en-US" sz="5550" dirty="0"/>
          </a:p>
        </p:txBody>
      </p:sp>
      <p:sp>
        <p:nvSpPr>
          <p:cNvPr id="5" name="Text 2"/>
          <p:cNvSpPr/>
          <p:nvPr/>
        </p:nvSpPr>
        <p:spPr>
          <a:xfrm>
            <a:off x="793790" y="4542473"/>
            <a:ext cx="7556421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793790" y="6229588"/>
            <a:ext cx="2912150" cy="532924"/>
          </a:xfrm>
          <a:prstGeom prst="roundRect">
            <a:avLst>
              <a:gd name="adj" fmla="val 17876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4"/>
          <p:cNvSpPr/>
          <p:nvPr/>
        </p:nvSpPr>
        <p:spPr>
          <a:xfrm>
            <a:off x="963811" y="6314599"/>
            <a:ext cx="25721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PODNIKOVÉ ÚČETNICTVÍ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3847624" y="6221968"/>
            <a:ext cx="1896904" cy="548164"/>
          </a:xfrm>
          <a:prstGeom prst="roundRect">
            <a:avLst>
              <a:gd name="adj" fmla="val 17379"/>
            </a:avLst>
          </a:prstGeom>
          <a:noFill/>
          <a:ln w="7620">
            <a:solidFill>
              <a:srgbClr val="D01F2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4025265" y="6314599"/>
            <a:ext cx="15416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KONSOLIDACE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5886212" y="6221968"/>
            <a:ext cx="2164199" cy="548164"/>
          </a:xfrm>
          <a:prstGeom prst="roundRect">
            <a:avLst>
              <a:gd name="adj" fmla="val 17379"/>
            </a:avLst>
          </a:prstGeom>
          <a:noFill/>
          <a:ln w="7620">
            <a:solidFill>
              <a:srgbClr val="D01F2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6063853" y="6314599"/>
            <a:ext cx="180891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IFRS VS. CZ GAAP</a:t>
            </a:r>
            <a:endParaRPr lang="en-US" sz="175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5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80874"/>
            <a:ext cx="6733937" cy="841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Obsah prezentace</a:t>
            </a:r>
            <a:endParaRPr lang="en-US" sz="5300" dirty="0"/>
          </a:p>
        </p:txBody>
      </p:sp>
      <p:sp>
        <p:nvSpPr>
          <p:cNvPr id="3" name="Text 1"/>
          <p:cNvSpPr/>
          <p:nvPr/>
        </p:nvSpPr>
        <p:spPr>
          <a:xfrm>
            <a:off x="793790" y="2634377"/>
            <a:ext cx="538639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01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793790" y="3061573"/>
            <a:ext cx="4176951" cy="3048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793790" y="3257193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Metody konsolidace</a:t>
            </a:r>
            <a:endParaRPr lang="en-US" sz="2650" dirty="0"/>
          </a:p>
        </p:txBody>
      </p:sp>
      <p:sp>
        <p:nvSpPr>
          <p:cNvPr id="6" name="Text 4"/>
          <p:cNvSpPr/>
          <p:nvPr/>
        </p:nvSpPr>
        <p:spPr>
          <a:xfrm>
            <a:off x="793790" y="3831550"/>
            <a:ext cx="4176951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Plná metoda, poměrná metoda a metoda ekvivalence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5226606" y="2634377"/>
            <a:ext cx="538639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02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5226606" y="3061573"/>
            <a:ext cx="4177070" cy="3048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5226606" y="3257193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Konsolidační úpravy</a:t>
            </a:r>
            <a:endParaRPr lang="en-US" sz="2650" dirty="0"/>
          </a:p>
        </p:txBody>
      </p:sp>
      <p:sp>
        <p:nvSpPr>
          <p:cNvPr id="10" name="Text 8"/>
          <p:cNvSpPr/>
          <p:nvPr/>
        </p:nvSpPr>
        <p:spPr>
          <a:xfrm>
            <a:off x="5226606" y="3831550"/>
            <a:ext cx="4177070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Eliminace vnitroskupinových transakcí a nerealizovaných zisků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9659541" y="2634377"/>
            <a:ext cx="538639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9659541" y="3061573"/>
            <a:ext cx="4177070" cy="3048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9659541" y="3257193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Konsolidační rozdíl</a:t>
            </a:r>
            <a:endParaRPr lang="en-US" sz="2650" dirty="0"/>
          </a:p>
        </p:txBody>
      </p:sp>
      <p:sp>
        <p:nvSpPr>
          <p:cNvPr id="14" name="Text 12"/>
          <p:cNvSpPr/>
          <p:nvPr/>
        </p:nvSpPr>
        <p:spPr>
          <a:xfrm>
            <a:off x="9659541" y="3831550"/>
            <a:ext cx="4177070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Goodwill a Badwill – vznik, výkaznictví a dopady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793790" y="5129451"/>
            <a:ext cx="538639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04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793790" y="5556647"/>
            <a:ext cx="6393418" cy="3048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793790" y="5752267"/>
            <a:ext cx="3716893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Harmonizace účetnictví</a:t>
            </a:r>
            <a:endParaRPr lang="en-US" sz="2650" dirty="0"/>
          </a:p>
        </p:txBody>
      </p:sp>
      <p:sp>
        <p:nvSpPr>
          <p:cNvPr id="18" name="Text 16"/>
          <p:cNvSpPr/>
          <p:nvPr/>
        </p:nvSpPr>
        <p:spPr>
          <a:xfrm>
            <a:off x="793790" y="6326624"/>
            <a:ext cx="6393418" cy="420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IFRS, CZ GAAP a evropské účetní právo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7443073" y="5129451"/>
            <a:ext cx="538639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05</a:t>
            </a:r>
            <a:endParaRPr lang="en-US" sz="2100" dirty="0"/>
          </a:p>
        </p:txBody>
      </p:sp>
      <p:sp>
        <p:nvSpPr>
          <p:cNvPr id="20" name="Shape 18"/>
          <p:cNvSpPr/>
          <p:nvPr/>
        </p:nvSpPr>
        <p:spPr>
          <a:xfrm>
            <a:off x="7443073" y="5556647"/>
            <a:ext cx="6393537" cy="3048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9"/>
          <p:cNvSpPr/>
          <p:nvPr/>
        </p:nvSpPr>
        <p:spPr>
          <a:xfrm>
            <a:off x="7443073" y="5752267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Střet systémů</a:t>
            </a:r>
            <a:endParaRPr lang="en-US" sz="2650" dirty="0"/>
          </a:p>
        </p:txBody>
      </p:sp>
      <p:sp>
        <p:nvSpPr>
          <p:cNvPr id="22" name="Text 20"/>
          <p:cNvSpPr/>
          <p:nvPr/>
        </p:nvSpPr>
        <p:spPr>
          <a:xfrm>
            <a:off x="7443073" y="6326624"/>
            <a:ext cx="6393537" cy="420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Klíčové rozdíly CZ GAAP vs. IFRS v praxi</a:t>
            </a:r>
            <a:endParaRPr lang="en-US" sz="2100" dirty="0"/>
          </a:p>
        </p:txBody>
      </p:sp>
      <p:pic>
        <p:nvPicPr>
          <p:cNvPr id="2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8660" y="201930"/>
            <a:ext cx="5217081" cy="782562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1123831"/>
            <a:ext cx="7160419" cy="841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Fikce jednoho podniku</a:t>
            </a:r>
            <a:endParaRPr lang="en-US" sz="5300" dirty="0"/>
          </a:p>
        </p:txBody>
      </p:sp>
      <p:sp>
        <p:nvSpPr>
          <p:cNvPr id="5" name="Text 2"/>
          <p:cNvSpPr/>
          <p:nvPr/>
        </p:nvSpPr>
        <p:spPr>
          <a:xfrm>
            <a:off x="793790" y="2349341"/>
            <a:ext cx="7556421" cy="2520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Základním konceptem konsolidace není pouhé sečtení čísel – je to ekonomická fikce. Na skupinu právně samostatných entit se díváme, </a:t>
            </a:r>
            <a:r>
              <a:rPr lang="en-US" sz="21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jako by šlo o jedinou firmu bez vnitřních hranic</a:t>
            </a: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Zatímco v základech účetnictví řešíme samotnou existenci investice, konsolidace řeší ekonomickou realitu skupiny jako celku.</a:t>
            </a:r>
            <a:endParaRPr lang="en-US" sz="2100" dirty="0"/>
          </a:p>
        </p:txBody>
      </p:sp>
      <p:sp>
        <p:nvSpPr>
          <p:cNvPr id="6" name="Shape 3"/>
          <p:cNvSpPr/>
          <p:nvPr/>
        </p:nvSpPr>
        <p:spPr>
          <a:xfrm>
            <a:off x="793790" y="5157430"/>
            <a:ext cx="7556421" cy="1948220"/>
          </a:xfrm>
          <a:prstGeom prst="roundRect">
            <a:avLst>
              <a:gd name="adj" fmla="val 5807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109" y="5570696"/>
            <a:ext cx="336590" cy="26931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669018" y="5480566"/>
            <a:ext cx="6411873" cy="1260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Právní samostatnost jednotlivých společností zůstává nedotčena – konsolidace je výhradně pohledem účetním a informačním, nikoli právním.</a:t>
            </a:r>
            <a:endParaRPr lang="en-US" sz="21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55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6642" y="925354"/>
            <a:ext cx="925116" cy="287179"/>
          </a:xfrm>
          <a:prstGeom prst="roundRect">
            <a:avLst>
              <a:gd name="adj" fmla="val 20552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862012" y="977979"/>
            <a:ext cx="714375" cy="1819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KAPITOLA 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56642" y="1255990"/>
            <a:ext cx="4391382" cy="548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4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Metody konsolidace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756642" y="1968103"/>
            <a:ext cx="13117116" cy="455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Volba metody konsolidace závisí na míře vlivu mateřské společnosti nad danou entitou. Každá metoda odpovídá jinému typu ekonomického vztahu – od plné kontroly až po podstatný vliv.</a:t>
            </a:r>
            <a:endParaRPr lang="en-US" sz="13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642" y="2545556"/>
            <a:ext cx="8526066" cy="4758690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642" y="2545556"/>
            <a:ext cx="8526066" cy="4758690"/>
          </a:xfrm>
          <a:prstGeom prst="rect">
            <a:avLst/>
          </a:prstGeom>
        </p:spPr>
      </p:pic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25995" y="7598926"/>
            <a:ext cx="1715333" cy="3424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84" y="212527"/>
            <a:ext cx="5203031" cy="78045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80190" y="1428869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Plná metoda (Full Consolidation)</a:t>
            </a:r>
            <a:endParaRPr lang="en-US" sz="5550" dirty="0"/>
          </a:p>
        </p:txBody>
      </p:sp>
      <p:sp>
        <p:nvSpPr>
          <p:cNvPr id="5" name="Text 2"/>
          <p:cNvSpPr/>
          <p:nvPr/>
        </p:nvSpPr>
        <p:spPr>
          <a:xfrm>
            <a:off x="6280190" y="3626048"/>
            <a:ext cx="7556421" cy="3174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Plná metoda se aplikuje na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dceřiné podniky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kde má mateřská společnost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kontrolu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obvykle více než 50 % hlasovacích práv, nebo schopnost ovládat představenstvo. Klíčový princip: bez ohledu na to, zda matka vlastní 60 % nebo 100 %, přebírá se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100 % aktiv, pasiv, nákladů a výnosů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dceřiné společnosti. Důvodem je, že matka ovládá celý podnik, a proto vykazuje celý jeho majetek.</a:t>
            </a:r>
            <a:endParaRPr lang="en-US" sz="2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71682"/>
            <a:ext cx="10535364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Plná metoda: Menšinové podíly (NCI)</a:t>
            </a:r>
            <a:endParaRPr lang="en-US" sz="4700" dirty="0"/>
          </a:p>
        </p:txBody>
      </p:sp>
      <p:sp>
        <p:nvSpPr>
          <p:cNvPr id="3" name="Shape 1"/>
          <p:cNvSpPr/>
          <p:nvPr/>
        </p:nvSpPr>
        <p:spPr>
          <a:xfrm>
            <a:off x="620316" y="2131933"/>
            <a:ext cx="6574393" cy="5025985"/>
          </a:xfrm>
          <a:prstGeom prst="roundRect">
            <a:avLst>
              <a:gd name="adj" fmla="val 3453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861298" y="2336721"/>
            <a:ext cx="341387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Příklad: 80 % vlastnictví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861298" y="2917984"/>
            <a:ext cx="6092428" cy="10697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Matka vlastní 80 % dceřiné společnosti. Do konsolidace vstupuje 100 % majetku dcery. Zbývajících 20 % majetku a zisku patří externím investorům.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7616785" y="2336721"/>
            <a:ext cx="4384715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Non-controlling Interests (NCI)</a:t>
            </a:r>
            <a:endParaRPr lang="en-US" sz="2350" dirty="0"/>
          </a:p>
        </p:txBody>
      </p:sp>
      <p:sp>
        <p:nvSpPr>
          <p:cNvPr id="7" name="Text 5"/>
          <p:cNvSpPr/>
          <p:nvPr/>
        </p:nvSpPr>
        <p:spPr>
          <a:xfrm>
            <a:off x="7616785" y="2917984"/>
            <a:ext cx="6227445" cy="2139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 konsolidované rozvaze se na straně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pasiv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vytvoří specifická položka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„Menšinový vlastní kapitál"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Tato položka přesně odděluje tu část čistého obchodního majetku, která mateřské společnosti nepatří. Menšinoví akcionáři tak nejsou v konsolidovaném výkazu přehlíženi – jejich podíl je transparentně vykázán.</a:t>
            </a:r>
            <a:endParaRPr lang="en-US" sz="1850" dirty="0"/>
          </a:p>
        </p:txBody>
      </p:sp>
      <p:sp>
        <p:nvSpPr>
          <p:cNvPr id="8" name="Shape 6"/>
          <p:cNvSpPr/>
          <p:nvPr/>
        </p:nvSpPr>
        <p:spPr>
          <a:xfrm>
            <a:off x="7616785" y="5287923"/>
            <a:ext cx="6227445" cy="1639610"/>
          </a:xfrm>
          <a:prstGeom prst="roundRect">
            <a:avLst>
              <a:gd name="adj" fmla="val 6174"/>
            </a:avLst>
          </a:prstGeom>
          <a:solidFill>
            <a:srgbClr val="F5BCBF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768" y="5644991"/>
            <a:ext cx="301228" cy="240983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399978" y="5552956"/>
            <a:ext cx="5203269" cy="10697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NCI se vykazuje jako součást vlastního kapitálu, nikoli jako závazek – změna přinesená standardem IFRS 3 (revize 2008).</a:t>
            </a:r>
            <a:endParaRPr lang="en-US" sz="185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95281"/>
            <a:ext cx="13042821" cy="1506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Poměrná metoda (Proportionate Consolidation)</a:t>
            </a:r>
            <a:endParaRPr lang="en-US" sz="4700" dirty="0"/>
          </a:p>
        </p:txBody>
      </p:sp>
      <p:sp>
        <p:nvSpPr>
          <p:cNvPr id="3" name="Text 1"/>
          <p:cNvSpPr/>
          <p:nvPr/>
        </p:nvSpPr>
        <p:spPr>
          <a:xfrm>
            <a:off x="793790" y="3211116"/>
            <a:ext cx="13042821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Poměrná metoda se využívá pro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společné podniky (Joint Ventures)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kde dvě nebo více stran sdílí kontrolu na základě smluvního ujednání, typicky ve struktuře 50/50.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793790" y="4154686"/>
            <a:ext cx="4211003" cy="2779514"/>
          </a:xfrm>
          <a:prstGeom prst="roundRect">
            <a:avLst>
              <a:gd name="adj" fmla="val 3642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042392" y="4403288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Princip</a:t>
            </a:r>
            <a:endParaRPr lang="en-US" sz="2350" dirty="0"/>
          </a:p>
        </p:txBody>
      </p:sp>
      <p:sp>
        <p:nvSpPr>
          <p:cNvPr id="6" name="Text 4"/>
          <p:cNvSpPr/>
          <p:nvPr/>
        </p:nvSpPr>
        <p:spPr>
          <a:xfrm>
            <a:off x="1042392" y="4902637"/>
            <a:ext cx="3713798" cy="1782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Nepřebírá se 100 % položek, ale pouze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alikvotní část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odpovídající podílu matky. Při 50% podílu se konsoliduje 50 % majetku, tržeb, nákladů i závazků.</a:t>
            </a:r>
            <a:endParaRPr lang="en-US" sz="1850" dirty="0"/>
          </a:p>
        </p:txBody>
      </p:sp>
      <p:sp>
        <p:nvSpPr>
          <p:cNvPr id="7" name="Shape 5"/>
          <p:cNvSpPr/>
          <p:nvPr/>
        </p:nvSpPr>
        <p:spPr>
          <a:xfrm>
            <a:off x="5209580" y="4154686"/>
            <a:ext cx="4211122" cy="2779514"/>
          </a:xfrm>
          <a:prstGeom prst="roundRect">
            <a:avLst>
              <a:gd name="adj" fmla="val 3642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5458182" y="4403288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Menšinové podíly</a:t>
            </a:r>
            <a:endParaRPr lang="en-US" sz="2350" dirty="0"/>
          </a:p>
        </p:txBody>
      </p:sp>
      <p:sp>
        <p:nvSpPr>
          <p:cNvPr id="9" name="Text 7"/>
          <p:cNvSpPr/>
          <p:nvPr/>
        </p:nvSpPr>
        <p:spPr>
          <a:xfrm>
            <a:off x="5458182" y="4902637"/>
            <a:ext cx="3713917" cy="1782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Nevznikají žádné menšinové podíly. Konsolidujeme pouze to, co skutečně „patří" naší straně – podíl odpovídá smluvně dohodnuté kontrole.</a:t>
            </a:r>
            <a:endParaRPr lang="en-US" sz="1850" dirty="0"/>
          </a:p>
        </p:txBody>
      </p:sp>
      <p:sp>
        <p:nvSpPr>
          <p:cNvPr id="10" name="Shape 8"/>
          <p:cNvSpPr/>
          <p:nvPr/>
        </p:nvSpPr>
        <p:spPr>
          <a:xfrm>
            <a:off x="9625489" y="4154686"/>
            <a:ext cx="4211003" cy="2779514"/>
          </a:xfrm>
          <a:prstGeom prst="roundRect">
            <a:avLst>
              <a:gd name="adj" fmla="val 3642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9874091" y="4403288"/>
            <a:ext cx="3363278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Pozor: IFRS vs. CZ GAAP</a:t>
            </a:r>
            <a:endParaRPr lang="en-US" sz="2350" dirty="0"/>
          </a:p>
        </p:txBody>
      </p:sp>
      <p:sp>
        <p:nvSpPr>
          <p:cNvPr id="12" name="Text 10"/>
          <p:cNvSpPr/>
          <p:nvPr/>
        </p:nvSpPr>
        <p:spPr>
          <a:xfrm>
            <a:off x="9874091" y="4902637"/>
            <a:ext cx="3713798" cy="1782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IFRS 11 poměrnou metodu pro Joint Ventures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zakázal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a nařídil metodu ekvivalence. V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českém účetnictví (CZ GAAP)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je poměrná metoda stále povolena.</a:t>
            </a:r>
            <a:endParaRPr lang="en-US" sz="185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5684" y="212527"/>
            <a:ext cx="5203031" cy="78045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1655683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Metoda ekvivalence (Equity Method)</a:t>
            </a:r>
            <a:endParaRPr lang="en-US" sz="5550" dirty="0"/>
          </a:p>
        </p:txBody>
      </p:sp>
      <p:sp>
        <p:nvSpPr>
          <p:cNvPr id="5" name="Text 2"/>
          <p:cNvSpPr/>
          <p:nvPr/>
        </p:nvSpPr>
        <p:spPr>
          <a:xfrm>
            <a:off x="793790" y="3852863"/>
            <a:ext cx="7556421" cy="2721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Metoda ekvivalence se aplikuje na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přidružené podniky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kde má mateřská společnost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podstatný vliv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typicky 20 % až 50 % hlasovacích práv. Nejde o klasickou konsolidaci položku po položce. Hovoří se proto o tzv.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„One-line consolidation"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: celá investice je zobrazena jedinou řádkovou položkou v rozvaze matky.</a:t>
            </a:r>
            <a:endParaRPr lang="en-US" sz="2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5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06091"/>
            <a:ext cx="12605028" cy="841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Metoda ekvivalence: Jak funguje v praxi</a:t>
            </a:r>
            <a:endParaRPr lang="en-US" sz="5300" dirty="0"/>
          </a:p>
        </p:txBody>
      </p:sp>
      <p:sp>
        <p:nvSpPr>
          <p:cNvPr id="3" name="Text 1"/>
          <p:cNvSpPr/>
          <p:nvPr/>
        </p:nvSpPr>
        <p:spPr>
          <a:xfrm>
            <a:off x="793790" y="2587466"/>
            <a:ext cx="3837980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Mechanismus přecenění</a:t>
            </a:r>
            <a:endParaRPr lang="en-US" sz="2650" dirty="0"/>
          </a:p>
        </p:txBody>
      </p:sp>
      <p:sp>
        <p:nvSpPr>
          <p:cNvPr id="4" name="Text 2"/>
          <p:cNvSpPr/>
          <p:nvPr/>
        </p:nvSpPr>
        <p:spPr>
          <a:xfrm>
            <a:off x="793790" y="3264218"/>
            <a:ext cx="6192798" cy="1680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Hodnota investice v rozvaze matky se průběžně upravuje tak, aby odrážela její podíl na </a:t>
            </a:r>
            <a:r>
              <a:rPr lang="en-US" sz="21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vlastním kapitálu</a:t>
            </a: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přidruženého podniku. Investice roste se zisky a klesá se ztrátami dcery.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7457480" y="2331601"/>
            <a:ext cx="6580703" cy="4791908"/>
          </a:xfrm>
          <a:prstGeom prst="roundRect">
            <a:avLst>
              <a:gd name="adj" fmla="val 4047"/>
            </a:avLst>
          </a:prstGeom>
          <a:solidFill>
            <a:srgbClr val="2F3131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7726799" y="2587466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Číselný příklad</a:t>
            </a:r>
            <a:endParaRPr lang="en-US" sz="2650" dirty="0"/>
          </a:p>
        </p:txBody>
      </p:sp>
      <p:sp>
        <p:nvSpPr>
          <p:cNvPr id="7" name="Text 5"/>
          <p:cNvSpPr/>
          <p:nvPr/>
        </p:nvSpPr>
        <p:spPr>
          <a:xfrm>
            <a:off x="7726799" y="3264218"/>
            <a:ext cx="6042065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Přidružený podnik vygeneruje zisk </a:t>
            </a:r>
            <a:r>
              <a:rPr lang="en-US" sz="21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10 mil. Kč</a:t>
            </a:r>
            <a:r>
              <a:rPr lang="en-US" sz="21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Matka drží </a:t>
            </a:r>
            <a:r>
              <a:rPr lang="en-US" sz="21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30% podíl</a:t>
            </a:r>
            <a:r>
              <a:rPr lang="en-US" sz="21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7726799" y="4334589"/>
            <a:ext cx="6042065" cy="26993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300"/>
              </a:lnSpc>
              <a:buSzPct val="100000"/>
              <a:buChar char="•"/>
            </a:pPr>
            <a:r>
              <a:rPr lang="en-US" sz="21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Hodnota investice v rozvaze matky vzroste o </a:t>
            </a:r>
            <a:r>
              <a:rPr lang="en-US" sz="21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3 mil. Kč</a:t>
            </a:r>
            <a:endParaRPr lang="en-US" sz="2100" dirty="0"/>
          </a:p>
          <a:p>
            <a:pPr marL="342900" indent="-342900" algn="l">
              <a:lnSpc>
                <a:spcPts val="3300"/>
              </a:lnSpc>
              <a:buSzPct val="100000"/>
              <a:buChar char="•"/>
            </a:pPr>
            <a:r>
              <a:rPr lang="en-US" sz="21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Ve výsledovce matky se objeví výnos z podílu </a:t>
            </a:r>
            <a:r>
              <a:rPr lang="en-US" sz="21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3 mil. Kč</a:t>
            </a:r>
            <a:endParaRPr lang="en-US" sz="2100" dirty="0"/>
          </a:p>
          <a:p>
            <a:pPr marL="342900" indent="-342900" algn="l">
              <a:lnSpc>
                <a:spcPts val="3300"/>
              </a:lnSpc>
              <a:buSzPct val="100000"/>
              <a:buChar char="•"/>
            </a:pPr>
            <a:r>
              <a:rPr lang="en-US" sz="21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Žádné individuální položky aktiv/pasiv se nepřebírají</a:t>
            </a:r>
            <a:endParaRPr lang="en-US" sz="21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41358"/>
            <a:ext cx="8893373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Srovnání tří metod konsolidace</a:t>
            </a:r>
            <a:endParaRPr lang="en-US" sz="4700" dirty="0"/>
          </a:p>
        </p:txBody>
      </p:sp>
      <p:sp>
        <p:nvSpPr>
          <p:cNvPr id="3" name="Shape 1"/>
          <p:cNvSpPr/>
          <p:nvPr/>
        </p:nvSpPr>
        <p:spPr>
          <a:xfrm>
            <a:off x="793790" y="2504123"/>
            <a:ext cx="13042821" cy="4384000"/>
          </a:xfrm>
          <a:prstGeom prst="roundRect">
            <a:avLst>
              <a:gd name="adj" fmla="val 2309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1042749" y="2642235"/>
            <a:ext cx="2380178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Kritérium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3912513" y="2642235"/>
            <a:ext cx="289750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Plná metoda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7299603" y="2642235"/>
            <a:ext cx="289750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Poměrná metoda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10686693" y="2642235"/>
            <a:ext cx="290131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Metoda ekvivalence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1042749" y="3267432"/>
            <a:ext cx="2380178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Typ vztahu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3912513" y="3267432"/>
            <a:ext cx="289750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Kontrola (dcera)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7299603" y="3267432"/>
            <a:ext cx="289750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Společná kontrola (JV)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10686693" y="3267432"/>
            <a:ext cx="290131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Podstatný vliv (přidružená)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1042749" y="3892629"/>
            <a:ext cx="2380178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Typický podíl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912513" y="3892629"/>
            <a:ext cx="289750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Nad 50 %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7299603" y="3892629"/>
            <a:ext cx="289750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Cca 50/50</a:t>
            </a:r>
            <a:endParaRPr lang="en-US" sz="1850" dirty="0"/>
          </a:p>
        </p:txBody>
      </p:sp>
      <p:sp>
        <p:nvSpPr>
          <p:cNvPr id="15" name="Text 13"/>
          <p:cNvSpPr/>
          <p:nvPr/>
        </p:nvSpPr>
        <p:spPr>
          <a:xfrm>
            <a:off x="10686693" y="3892629"/>
            <a:ext cx="290131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20–50 %</a:t>
            </a:r>
            <a:endParaRPr lang="en-US" sz="1850" dirty="0"/>
          </a:p>
        </p:txBody>
      </p:sp>
      <p:sp>
        <p:nvSpPr>
          <p:cNvPr id="16" name="Text 14"/>
          <p:cNvSpPr/>
          <p:nvPr/>
        </p:nvSpPr>
        <p:spPr>
          <a:xfrm>
            <a:off x="1042749" y="4517827"/>
            <a:ext cx="2380178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Rozsah konsolidace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3912513" y="4517827"/>
            <a:ext cx="289750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100 % položek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7299603" y="4517827"/>
            <a:ext cx="289750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Alikvotní část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10686693" y="4517827"/>
            <a:ext cx="290131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Jedna řádka v rozvaze</a:t>
            </a:r>
            <a:endParaRPr lang="en-US" sz="1850" dirty="0"/>
          </a:p>
        </p:txBody>
      </p:sp>
      <p:sp>
        <p:nvSpPr>
          <p:cNvPr id="20" name="Text 18"/>
          <p:cNvSpPr/>
          <p:nvPr/>
        </p:nvSpPr>
        <p:spPr>
          <a:xfrm>
            <a:off x="1042749" y="5143024"/>
            <a:ext cx="2380178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NCI (menšiny)</a:t>
            </a:r>
            <a:endParaRPr lang="en-US" sz="1850" dirty="0"/>
          </a:p>
        </p:txBody>
      </p:sp>
      <p:sp>
        <p:nvSpPr>
          <p:cNvPr id="21" name="Text 19"/>
          <p:cNvSpPr/>
          <p:nvPr/>
        </p:nvSpPr>
        <p:spPr>
          <a:xfrm>
            <a:off x="3912513" y="5143024"/>
            <a:ext cx="289750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Ano</a:t>
            </a:r>
            <a:endParaRPr lang="en-US" sz="1850" dirty="0"/>
          </a:p>
        </p:txBody>
      </p:sp>
      <p:sp>
        <p:nvSpPr>
          <p:cNvPr id="22" name="Text 20"/>
          <p:cNvSpPr/>
          <p:nvPr/>
        </p:nvSpPr>
        <p:spPr>
          <a:xfrm>
            <a:off x="7299603" y="5143024"/>
            <a:ext cx="289750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</a:t>
            </a:r>
            <a:endParaRPr lang="en-US" sz="1850" dirty="0"/>
          </a:p>
        </p:txBody>
      </p:sp>
      <p:sp>
        <p:nvSpPr>
          <p:cNvPr id="23" name="Text 21"/>
          <p:cNvSpPr/>
          <p:nvPr/>
        </p:nvSpPr>
        <p:spPr>
          <a:xfrm>
            <a:off x="10686693" y="5143024"/>
            <a:ext cx="290131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</a:t>
            </a:r>
            <a:endParaRPr lang="en-US" sz="1850" dirty="0"/>
          </a:p>
        </p:txBody>
      </p:sp>
      <p:sp>
        <p:nvSpPr>
          <p:cNvPr id="24" name="Text 22"/>
          <p:cNvSpPr/>
          <p:nvPr/>
        </p:nvSpPr>
        <p:spPr>
          <a:xfrm>
            <a:off x="1042749" y="5768221"/>
            <a:ext cx="2380178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Dle IFRS</a:t>
            </a:r>
            <a:endParaRPr lang="en-US" sz="1850" dirty="0"/>
          </a:p>
        </p:txBody>
      </p:sp>
      <p:sp>
        <p:nvSpPr>
          <p:cNvPr id="25" name="Text 23"/>
          <p:cNvSpPr/>
          <p:nvPr/>
        </p:nvSpPr>
        <p:spPr>
          <a:xfrm>
            <a:off x="3912513" y="5768221"/>
            <a:ext cx="289750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IFRS 10</a:t>
            </a:r>
            <a:endParaRPr lang="en-US" sz="1850" dirty="0"/>
          </a:p>
        </p:txBody>
      </p:sp>
      <p:sp>
        <p:nvSpPr>
          <p:cNvPr id="26" name="Text 24"/>
          <p:cNvSpPr/>
          <p:nvPr/>
        </p:nvSpPr>
        <p:spPr>
          <a:xfrm>
            <a:off x="7299603" y="5768221"/>
            <a:ext cx="289750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Zakázáno (IFRS 11)</a:t>
            </a:r>
            <a:endParaRPr lang="en-US" sz="1850" dirty="0"/>
          </a:p>
        </p:txBody>
      </p:sp>
      <p:sp>
        <p:nvSpPr>
          <p:cNvPr id="27" name="Text 25"/>
          <p:cNvSpPr/>
          <p:nvPr/>
        </p:nvSpPr>
        <p:spPr>
          <a:xfrm>
            <a:off x="10686693" y="5768221"/>
            <a:ext cx="290131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IAS 28</a:t>
            </a:r>
            <a:endParaRPr lang="en-US" sz="1850" dirty="0"/>
          </a:p>
        </p:txBody>
      </p:sp>
      <p:sp>
        <p:nvSpPr>
          <p:cNvPr id="28" name="Text 26"/>
          <p:cNvSpPr/>
          <p:nvPr/>
        </p:nvSpPr>
        <p:spPr>
          <a:xfrm>
            <a:off x="1042749" y="6393418"/>
            <a:ext cx="2380178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Dle CZ GAAP</a:t>
            </a:r>
            <a:endParaRPr lang="en-US" sz="1850" dirty="0"/>
          </a:p>
        </p:txBody>
      </p:sp>
      <p:sp>
        <p:nvSpPr>
          <p:cNvPr id="29" name="Text 27"/>
          <p:cNvSpPr/>
          <p:nvPr/>
        </p:nvSpPr>
        <p:spPr>
          <a:xfrm>
            <a:off x="3912513" y="6393418"/>
            <a:ext cx="289750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Povoleno</a:t>
            </a:r>
            <a:endParaRPr lang="en-US" sz="1850" dirty="0"/>
          </a:p>
        </p:txBody>
      </p:sp>
      <p:sp>
        <p:nvSpPr>
          <p:cNvPr id="30" name="Text 28"/>
          <p:cNvSpPr/>
          <p:nvPr/>
        </p:nvSpPr>
        <p:spPr>
          <a:xfrm>
            <a:off x="7299603" y="6393418"/>
            <a:ext cx="289750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Povoleno</a:t>
            </a:r>
            <a:endParaRPr lang="en-US" sz="1850" dirty="0"/>
          </a:p>
        </p:txBody>
      </p:sp>
      <p:sp>
        <p:nvSpPr>
          <p:cNvPr id="31" name="Text 29"/>
          <p:cNvSpPr/>
          <p:nvPr/>
        </p:nvSpPr>
        <p:spPr>
          <a:xfrm>
            <a:off x="10686693" y="6393418"/>
            <a:ext cx="290131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Povoleno</a:t>
            </a:r>
            <a:endParaRPr lang="en-US" sz="1850" dirty="0"/>
          </a:p>
        </p:txBody>
      </p:sp>
      <p:pic>
        <p:nvPicPr>
          <p:cNvPr id="3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978932"/>
            <a:ext cx="1237536" cy="397193"/>
          </a:xfrm>
          <a:prstGeom prst="roundRect">
            <a:avLst>
              <a:gd name="adj" fmla="val 19188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29878" y="1046917"/>
            <a:ext cx="965359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KAPITOLA 2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93790" y="1448633"/>
            <a:ext cx="863953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Konsolidační úpravy a eliminace</a:t>
            </a:r>
            <a:endParaRPr lang="en-US" sz="4450" dirty="0"/>
          </a:p>
        </p:txBody>
      </p:sp>
      <p:sp>
        <p:nvSpPr>
          <p:cNvPr id="5" name="Text 3"/>
          <p:cNvSpPr/>
          <p:nvPr/>
        </p:nvSpPr>
        <p:spPr>
          <a:xfrm>
            <a:off x="793790" y="2429589"/>
            <a:ext cx="13042821" cy="979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Toto je nejpracnější část sestavování konsolidované závěrky. Pouhým mechanickým sečtením rozvah mateřské a dceřiné společnosti by vznikly </a:t>
            </a:r>
            <a:r>
              <a:rPr lang="en-US" sz="17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uměle nafouknuté výkazy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které by zkreslily obraz skupiny vůči vnějšímu světu. Všechny vnitroskupinové transakce proto musejí být beze zbytku vyloučeny.</a:t>
            </a:r>
            <a:endParaRPr lang="en-US" sz="17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1008" y="3613428"/>
            <a:ext cx="6128385" cy="3637240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81273" y="4502430"/>
            <a:ext cx="521708" cy="52170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516464" y="6113529"/>
            <a:ext cx="1523386" cy="8803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Eliminace nerealizovaného zisku</a:t>
            </a:r>
            <a:endParaRPr lang="en-US" sz="18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71333" y="4503408"/>
            <a:ext cx="521708" cy="52170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596579" y="6260259"/>
            <a:ext cx="1523387" cy="586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Vyloučení nákladů</a:t>
            </a:r>
            <a:endParaRPr lang="en-US" sz="18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51448" y="4503408"/>
            <a:ext cx="521708" cy="52170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4645391" y="6260259"/>
            <a:ext cx="1523387" cy="586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Vyloučení pohledávek</a:t>
            </a:r>
            <a:endParaRPr lang="en-US" sz="18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84" y="212527"/>
            <a:ext cx="5203031" cy="78045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80190" y="1202174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Vyloučení vzájemných pohledávek a závazků</a:t>
            </a:r>
            <a:endParaRPr lang="en-US" sz="5550" dirty="0"/>
          </a:p>
        </p:txBody>
      </p:sp>
      <p:sp>
        <p:nvSpPr>
          <p:cNvPr id="5" name="Text 2"/>
          <p:cNvSpPr/>
          <p:nvPr/>
        </p:nvSpPr>
        <p:spPr>
          <a:xfrm>
            <a:off x="6280190" y="3399353"/>
            <a:ext cx="7556421" cy="3628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Pokud mateřská společnost půjčí dceřiné firmě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5 milionů korun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pak matka ve svých výkazech vykazuje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pohledávku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a dcera vykazuje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závazek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ve stejné výši. Z pohledu skupiny jako jednoho podniku se peníze pouze přesunuly z jedné části skupiny do druhé – z levé kapsy do pravé. Žádná hodnota nevznikla ani nezanikla. V konsolidované rozvaze se proto tato pohledávka a závazek navzájem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zcela vyruší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Výsledkem je nula – jako by transakce nikdy nenastala.</a:t>
            </a:r>
            <a:endParaRPr lang="en-US" sz="2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61160"/>
            <a:ext cx="1253859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Vyloučení vnitroskupinových nákladů a výnosů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630436" y="2642116"/>
            <a:ext cx="6571417" cy="3926205"/>
          </a:xfrm>
          <a:prstGeom prst="roundRect">
            <a:avLst>
              <a:gd name="adj" fmla="val 4160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857250" y="282356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Situace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857250" y="3359348"/>
            <a:ext cx="6117788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Matka poskytuje dceři IT služby za </a:t>
            </a:r>
            <a:r>
              <a:rPr lang="en-US" sz="175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 mil. Kč ročně</a:t>
            </a:r>
            <a:r>
              <a:rPr lang="en-US" sz="175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V oddělených výkazech: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857250" y="4175760"/>
            <a:ext cx="6117788" cy="716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75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Matka: tržby 1 mil. Kč</a:t>
            </a:r>
            <a:endParaRPr lang="en-US" sz="1750" dirty="0"/>
          </a:p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75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Dcera: náklady 1 mil. Kč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599521" y="282356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Konsolidační pohled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599521" y="3359348"/>
            <a:ext cx="6244709" cy="163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Pro skupinu jako celek </a:t>
            </a:r>
            <a:r>
              <a:rPr lang="en-US" sz="17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nevznikla žádná přidaná hodnota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vůči vnějšímu světu. Jedna část skupiny zaplatila druhé části skupiny. Tyto částky se musí v konsolidované výsledovce </a:t>
            </a:r>
            <a:r>
              <a:rPr lang="en-US" sz="17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eliminovat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tržby i náklady se sníží o 1 mil. Kč. Výsledný zisk skupiny zůstane nezkreslený.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7599521" y="5196364"/>
            <a:ext cx="6244709" cy="1167884"/>
          </a:xfrm>
          <a:prstGeom prst="roundRect">
            <a:avLst>
              <a:gd name="adj" fmla="val 8157"/>
            </a:avLst>
          </a:prstGeom>
          <a:solidFill>
            <a:srgbClr val="FCF2B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6335" y="5532834"/>
            <a:ext cx="283488" cy="226814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336637" y="5434489"/>
            <a:ext cx="5280779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Nevyloučení vnitroskupinových transakcí je jednou z nejčastějších chyb při sestavování konsolidace.</a:t>
            </a:r>
            <a:endParaRPr lang="en-US" sz="175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07" y="135850"/>
            <a:ext cx="5305187" cy="79577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67807" y="980718"/>
            <a:ext cx="7581186" cy="11337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Eliminace nerealizovaného zisku ze zásob</a:t>
            </a:r>
            <a:endParaRPr lang="en-US" sz="3550" dirty="0"/>
          </a:p>
        </p:txBody>
      </p:sp>
      <p:sp>
        <p:nvSpPr>
          <p:cNvPr id="5" name="Text 2"/>
          <p:cNvSpPr/>
          <p:nvPr/>
        </p:nvSpPr>
        <p:spPr>
          <a:xfrm>
            <a:off x="6267807" y="2288500"/>
            <a:ext cx="7581186" cy="4760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Toto je nejčastější kámen úrazu v konsolidační praxi. Příklad se stolem dokonale ilustruje logiku nerealizovaného zisku a nutnost jeho vyloučení z konsolidovaných výkazů.</a:t>
            </a:r>
            <a:endParaRPr lang="en-US" sz="14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807" y="2895005"/>
            <a:ext cx="907018" cy="108846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290792" y="3076337"/>
            <a:ext cx="226766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Výroba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7290792" y="3429357"/>
            <a:ext cx="6558201" cy="2380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Matka vyrobí stůl. Náklady na výrobu = </a:t>
            </a:r>
            <a:r>
              <a:rPr lang="en-US" sz="14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1 000 Kč</a:t>
            </a:r>
            <a:endParaRPr lang="en-US" sz="14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7807" y="3983474"/>
            <a:ext cx="907018" cy="108846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290792" y="4164806"/>
            <a:ext cx="2490311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Vnitroskupinový prodej</a:t>
            </a:r>
            <a:endParaRPr lang="en-US" sz="1750" dirty="0"/>
          </a:p>
        </p:txBody>
      </p:sp>
      <p:sp>
        <p:nvSpPr>
          <p:cNvPr id="11" name="Text 6"/>
          <p:cNvSpPr/>
          <p:nvPr/>
        </p:nvSpPr>
        <p:spPr>
          <a:xfrm>
            <a:off x="7290792" y="4517827"/>
            <a:ext cx="6558201" cy="2380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Matka prodá stůl dceři za </a:t>
            </a:r>
            <a:r>
              <a:rPr lang="en-US" sz="14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1 500 Kč</a:t>
            </a:r>
            <a:r>
              <a:rPr lang="en-US" sz="14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Matka zaúčtuje zisk 500 Kč.</a:t>
            </a:r>
            <a:endParaRPr lang="en-US" sz="14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7807" y="5071943"/>
            <a:ext cx="907018" cy="108846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290792" y="5253276"/>
            <a:ext cx="226766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Stav k 31. 12.</a:t>
            </a:r>
            <a:endParaRPr lang="en-US" sz="1750" dirty="0"/>
          </a:p>
        </p:txBody>
      </p:sp>
      <p:sp>
        <p:nvSpPr>
          <p:cNvPr id="14" name="Text 8"/>
          <p:cNvSpPr/>
          <p:nvPr/>
        </p:nvSpPr>
        <p:spPr>
          <a:xfrm>
            <a:off x="7290792" y="5606296"/>
            <a:ext cx="6558201" cy="2380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Stůl leží na </a:t>
            </a:r>
            <a:r>
              <a:rPr lang="en-US" sz="14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skladě dcery</a:t>
            </a:r>
            <a:r>
              <a:rPr lang="en-US" sz="14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nebyl prodán zákazníkovi mimo skupinu.</a:t>
            </a:r>
            <a:endParaRPr lang="en-US" sz="14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7807" y="6160413"/>
            <a:ext cx="907018" cy="1088469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7290792" y="6341745"/>
            <a:ext cx="226766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Konsolidační pohled</a:t>
            </a:r>
            <a:endParaRPr lang="en-US" sz="1750" dirty="0"/>
          </a:p>
        </p:txBody>
      </p:sp>
      <p:sp>
        <p:nvSpPr>
          <p:cNvPr id="17" name="Text 10"/>
          <p:cNvSpPr/>
          <p:nvPr/>
        </p:nvSpPr>
        <p:spPr>
          <a:xfrm>
            <a:off x="7290792" y="6694765"/>
            <a:ext cx="6558201" cy="2380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Skupina stůl vyrobila za 1 000 Kč a stále ho má. Zisk </a:t>
            </a:r>
            <a:r>
              <a:rPr lang="en-US" sz="14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500 Kč je nerealizovaný</a:t>
            </a:r>
            <a:r>
              <a:rPr lang="en-US" sz="14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1400" dirty="0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63130" y="7578209"/>
            <a:ext cx="1772007" cy="3537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26356"/>
            <a:ext cx="10684907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Jak se eliminuje nerealizovaný zisk?</a:t>
            </a:r>
            <a:endParaRPr lang="en-US" sz="5000" dirty="0"/>
          </a:p>
        </p:txBody>
      </p:sp>
      <p:sp>
        <p:nvSpPr>
          <p:cNvPr id="3" name="Shape 1"/>
          <p:cNvSpPr/>
          <p:nvPr/>
        </p:nvSpPr>
        <p:spPr>
          <a:xfrm>
            <a:off x="793790" y="2582942"/>
            <a:ext cx="6406634" cy="2658785"/>
          </a:xfrm>
          <a:prstGeom prst="roundRect">
            <a:avLst>
              <a:gd name="adj" fmla="val 5503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763310" y="2582942"/>
            <a:ext cx="121920" cy="2658785"/>
          </a:xfrm>
          <a:prstGeom prst="roundRect">
            <a:avLst>
              <a:gd name="adj" fmla="val 87907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170861" y="2868573"/>
            <a:ext cx="443507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Krok 1: Snížení hodnoty zásob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1170861" y="3404949"/>
            <a:ext cx="5743932" cy="1551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Hodnota zásob (stolu) v konsolidované rozvaze se sníží zpět na </a:t>
            </a: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1 000 Kč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tedy na skutečné výrobní náklady skupiny. Zásoby nesmí být nadhodnoceny o vnitroskupinovou přirážku.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7429976" y="2582942"/>
            <a:ext cx="6406634" cy="2658785"/>
          </a:xfrm>
          <a:prstGeom prst="roundRect">
            <a:avLst>
              <a:gd name="adj" fmla="val 5503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Shape 6"/>
          <p:cNvSpPr/>
          <p:nvPr/>
        </p:nvSpPr>
        <p:spPr>
          <a:xfrm>
            <a:off x="7399496" y="2582942"/>
            <a:ext cx="121920" cy="2658785"/>
          </a:xfrm>
          <a:prstGeom prst="roundRect">
            <a:avLst>
              <a:gd name="adj" fmla="val 87907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7807047" y="2868573"/>
            <a:ext cx="5451753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Krok 2: Vyloučení zisku z výsledovky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7807047" y="3404949"/>
            <a:ext cx="5743932" cy="1551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Zisk ve výši </a:t>
            </a: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500 Kč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se vyloučí z konsolidované výsledovky. Skupina jej dosud nevydělala – zisk je „papírový". Realizovaným se stane až v momentě, kdy dcera stůl </a:t>
            </a: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prodá zákazníkovi mimo skupinu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3790" y="5500092"/>
            <a:ext cx="13042821" cy="1403033"/>
          </a:xfrm>
          <a:prstGeom prst="roundRect">
            <a:avLst>
              <a:gd name="adj" fmla="val 7639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941" y="5885140"/>
            <a:ext cx="318968" cy="255151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623060" y="5793343"/>
            <a:ext cx="11958399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Stejný princip platí pro nerealizované zisky z prodeje dlouhodobého majetku uvnitř skupiny – i tam dochází k eliminaci a dočasné úpravě odpisové základny.</a:t>
            </a:r>
            <a:endParaRPr lang="en-US" sz="200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6642" y="925354"/>
            <a:ext cx="957739" cy="287179"/>
          </a:xfrm>
          <a:prstGeom prst="roundRect">
            <a:avLst>
              <a:gd name="adj" fmla="val 20552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862012" y="977979"/>
            <a:ext cx="746998" cy="1819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KAPITOLA 3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56642" y="1255990"/>
            <a:ext cx="8132088" cy="548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4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Konsolidační rozdíl: Goodwill a Badwill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756642" y="1968103"/>
            <a:ext cx="13117116" cy="455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Při akvizici dceřiné společnosti mateřská firma málokdy zaplatí přesně tolik, kolik činí </a:t>
            </a:r>
            <a:r>
              <a:rPr lang="en-US" sz="13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účetní hodnota čistého majetku</a:t>
            </a: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(vlastního kapitálu) kupované firmy. Trh oceňuje věci, které v účetní rozvaze nejsou vidět – a právě tím vzniká konsolidační rozdíl.</a:t>
            </a:r>
            <a:endParaRPr lang="en-US" sz="13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642" y="2545556"/>
            <a:ext cx="8526066" cy="4758690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642" y="2545556"/>
            <a:ext cx="8526066" cy="4758690"/>
          </a:xfrm>
          <a:prstGeom prst="rect">
            <a:avLst/>
          </a:prstGeom>
        </p:spPr>
      </p:pic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25995" y="7598926"/>
            <a:ext cx="1715333" cy="34242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3" y="125135"/>
            <a:ext cx="5319474" cy="79792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05776" y="911185"/>
            <a:ext cx="7232571" cy="5218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2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Goodwill: Kladný konsolidační rozdíl</a:t>
            </a:r>
            <a:endParaRPr lang="en-US" sz="3250" dirty="0"/>
          </a:p>
        </p:txBody>
      </p:sp>
      <p:sp>
        <p:nvSpPr>
          <p:cNvPr id="5" name="Text 2"/>
          <p:cNvSpPr/>
          <p:nvPr/>
        </p:nvSpPr>
        <p:spPr>
          <a:xfrm>
            <a:off x="6205776" y="1580555"/>
            <a:ext cx="7705249" cy="4245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Goodwill vzniká, když </a:t>
            </a:r>
            <a:r>
              <a:rPr lang="en-US" sz="13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pořizovací cena investice je vyšší než reálná hodnota nabytého čistého majetku</a:t>
            </a:r>
            <a:r>
              <a:rPr lang="en-US" sz="13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Proč by racionální kupující platil prémii nad účetní hodnotu?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05776" y="2115741"/>
            <a:ext cx="417433" cy="41743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205776" y="2656046"/>
            <a:ext cx="2087642" cy="260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Klientský kmen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6205776" y="2975848"/>
            <a:ext cx="7705249" cy="212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Zavedená základna loajálních zákazníků s dlouhodobými smlouvami a opakujícími se příjmy.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05776" y="3384828"/>
            <a:ext cx="417433" cy="41743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205776" y="3925133"/>
            <a:ext cx="2183963" cy="260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Značka a dobré jméno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6205776" y="4244935"/>
            <a:ext cx="7705249" cy="212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Uznávaná obchodní značka a reputace – hodnoty, které nelze snadno vytvořit od nuly.</a:t>
            </a:r>
            <a:endParaRPr lang="en-US" sz="13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05776" y="4653915"/>
            <a:ext cx="417433" cy="41743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205776" y="5194221"/>
            <a:ext cx="2087642" cy="260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Synergie</a:t>
            </a:r>
            <a:endParaRPr lang="en-US" sz="1600" dirty="0"/>
          </a:p>
        </p:txBody>
      </p:sp>
      <p:sp>
        <p:nvSpPr>
          <p:cNvPr id="14" name="Text 8"/>
          <p:cNvSpPr/>
          <p:nvPr/>
        </p:nvSpPr>
        <p:spPr>
          <a:xfrm>
            <a:off x="6205776" y="5514023"/>
            <a:ext cx="7705249" cy="212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Očekávané úspory nákladů nebo výnosy plynoucí ze spojení dvou firem do jednoho celku.</a:t>
            </a:r>
            <a:endParaRPr lang="en-US" sz="13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205776" y="5923002"/>
            <a:ext cx="417433" cy="417433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6205776" y="6463308"/>
            <a:ext cx="2415778" cy="260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Know-how zaměstnanců</a:t>
            </a:r>
            <a:endParaRPr lang="en-US" sz="1600" dirty="0"/>
          </a:p>
        </p:txBody>
      </p:sp>
      <p:sp>
        <p:nvSpPr>
          <p:cNvPr id="17" name="Text 10"/>
          <p:cNvSpPr/>
          <p:nvPr/>
        </p:nvSpPr>
        <p:spPr>
          <a:xfrm>
            <a:off x="6205776" y="6783110"/>
            <a:ext cx="7705249" cy="212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Zkušenosti, odbornost a firemní kultura – hodnoty lidského kapitálu neviditelné v rozvaze.</a:t>
            </a:r>
            <a:endParaRPr lang="en-US" sz="1300" dirty="0"/>
          </a:p>
        </p:txBody>
      </p:sp>
      <p:sp>
        <p:nvSpPr>
          <p:cNvPr id="18" name="Text 11"/>
          <p:cNvSpPr/>
          <p:nvPr/>
        </p:nvSpPr>
        <p:spPr>
          <a:xfrm>
            <a:off x="6205776" y="7106007"/>
            <a:ext cx="7705249" cy="212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Goodwill se vykazuje v </a:t>
            </a:r>
            <a:r>
              <a:rPr lang="en-US" sz="13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aktivech</a:t>
            </a:r>
            <a:r>
              <a:rPr lang="en-US" sz="13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konsolidované rozvahy.</a:t>
            </a:r>
            <a:endParaRPr lang="en-US" sz="1300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819340" y="7630001"/>
            <a:ext cx="1631275" cy="32563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91791"/>
            <a:ext cx="10973038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Badwill: Záporný konsolidační rozdíl</a:t>
            </a:r>
            <a:endParaRPr lang="en-US" sz="5000" dirty="0"/>
          </a:p>
        </p:txBody>
      </p:sp>
      <p:sp>
        <p:nvSpPr>
          <p:cNvPr id="3" name="Shape 1"/>
          <p:cNvSpPr/>
          <p:nvPr/>
        </p:nvSpPr>
        <p:spPr>
          <a:xfrm>
            <a:off x="610076" y="2133600"/>
            <a:ext cx="6577608" cy="5104209"/>
          </a:xfrm>
          <a:prstGeom prst="roundRect">
            <a:avLst>
              <a:gd name="adj" fmla="val 3600"/>
            </a:avLst>
          </a:prstGeom>
          <a:solidFill>
            <a:srgbClr val="2F3131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865227" y="2363153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Kdy Badwill vzniká?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865227" y="2991326"/>
            <a:ext cx="6067306" cy="116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Badwill nastává, když mateřská společnost koupí dceru </a:t>
            </a:r>
            <a:r>
              <a:rPr lang="en-US" sz="20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levněji, než je hodnota jejího čistého majetku</a:t>
            </a:r>
            <a:r>
              <a:rPr lang="en-US" sz="20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To se typicky děje při: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65227" y="4361378"/>
            <a:ext cx="6067306" cy="17118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50"/>
              </a:lnSpc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Vynucených prodejích (firma v existenčních problémech)</a:t>
            </a:r>
            <a:endParaRPr lang="en-US" sz="2000" dirty="0"/>
          </a:p>
          <a:p>
            <a:pPr marL="342900" indent="-342900" algn="l">
              <a:lnSpc>
                <a:spcPts val="3050"/>
              </a:lnSpc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Mimořádně výhodném vyjednávání</a:t>
            </a:r>
            <a:endParaRPr lang="en-US" sz="2000" dirty="0"/>
          </a:p>
          <a:p>
            <a:pPr marL="342900" indent="-342900" algn="l">
              <a:lnSpc>
                <a:spcPts val="3050"/>
              </a:lnSpc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Rychlém prodeji aktiv v tísni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634049" y="2363153"/>
            <a:ext cx="3639503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Jak se Badwill vykazuje?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7634049" y="2991326"/>
            <a:ext cx="6210181" cy="1938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Na rozdíl od goodwillu se badwill vykazuje jako </a:t>
            </a: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výnos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v konsolidované výsledovce. Logika je přímočará: skupina v momentě akvizice fakticky „vydělala" na výhodném nákupu – získala majetek v hodnotě vyšší, než kolik za něj zaplatila.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634049" y="5188625"/>
            <a:ext cx="6210181" cy="1790819"/>
          </a:xfrm>
          <a:prstGeom prst="roundRect">
            <a:avLst>
              <a:gd name="adj" fmla="val 5985"/>
            </a:avLst>
          </a:prstGeom>
          <a:solidFill>
            <a:srgbClr val="B6FCB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9200" y="5573673"/>
            <a:ext cx="318968" cy="255151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463320" y="5481876"/>
            <a:ext cx="5125760" cy="116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Badwill je proto okamžitý účetní výnos – skupina se stává bohatší v momentě podpisu smlouvy.</a:t>
            </a:r>
            <a:endParaRPr lang="en-US" sz="200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5684" y="212527"/>
            <a:ext cx="5203031" cy="780454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3790" y="1332548"/>
            <a:ext cx="1557338" cy="532924"/>
          </a:xfrm>
          <a:prstGeom prst="roundRect">
            <a:avLst>
              <a:gd name="adj" fmla="val 17876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963811" y="1417558"/>
            <a:ext cx="12172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KAPITOLA 4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1978819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Harmonizace účetnictví</a:t>
            </a:r>
            <a:endParaRPr lang="en-US" sz="5550" dirty="0"/>
          </a:p>
        </p:txBody>
      </p:sp>
      <p:sp>
        <p:nvSpPr>
          <p:cNvPr id="7" name="Text 4"/>
          <p:cNvSpPr/>
          <p:nvPr/>
        </p:nvSpPr>
        <p:spPr>
          <a:xfrm>
            <a:off x="793790" y="4175998"/>
            <a:ext cx="7556421" cy="2721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Účetnictví vznikalo v různých zemích izolovaně po staletí, což vedlo k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diametrálně odlišným pravidlům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Co bylo v Německu účetní ztrátou – kvůli extrémní opatrnosti a rychlému odpisování – mohlo být v USA nebo v České republice ziskem. Globalizace kapitálových trhů tento stav učinila neúnosným.</a:t>
            </a:r>
            <a:endParaRPr lang="en-US" sz="22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5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30724"/>
            <a:ext cx="6733937" cy="841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Proč harmonizovat?</a:t>
            </a:r>
            <a:endParaRPr lang="en-US" sz="5300" dirty="0"/>
          </a:p>
        </p:txBody>
      </p:sp>
      <p:sp>
        <p:nvSpPr>
          <p:cNvPr id="3" name="Text 1"/>
          <p:cNvSpPr/>
          <p:nvPr/>
        </p:nvSpPr>
        <p:spPr>
          <a:xfrm>
            <a:off x="793790" y="2384227"/>
            <a:ext cx="13042821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 rozvojem nadnárodních korporací a globálních kapitálových trhů přestali investoři lokálním rozdílům rozumět a důvěřovat.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793790" y="3512106"/>
            <a:ext cx="4176951" cy="3686651"/>
          </a:xfrm>
          <a:prstGeom prst="roundRect">
            <a:avLst>
              <a:gd name="adj" fmla="val 3069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078349" y="3796665"/>
            <a:ext cx="3366968" cy="443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🔍 Srovnatelnost</a:t>
            </a:r>
            <a:endParaRPr lang="en-US" sz="2650" dirty="0"/>
          </a:p>
        </p:txBody>
      </p:sp>
      <p:sp>
        <p:nvSpPr>
          <p:cNvPr id="6" name="Text 4"/>
          <p:cNvSpPr/>
          <p:nvPr/>
        </p:nvSpPr>
        <p:spPr>
          <a:xfrm>
            <a:off x="1078349" y="4393883"/>
            <a:ext cx="3607832" cy="2100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Britský penzijní fond chce koupit akcie české, polské a japonské firmy. Bez harmonizace nejde výsledky porovnat na stejném základu.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5226606" y="3512106"/>
            <a:ext cx="4177070" cy="3686651"/>
          </a:xfrm>
          <a:prstGeom prst="roundRect">
            <a:avLst>
              <a:gd name="adj" fmla="val 3069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5511165" y="3796665"/>
            <a:ext cx="3366968" cy="443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🔎 Transparentnost</a:t>
            </a:r>
            <a:endParaRPr lang="en-US" sz="2650" dirty="0"/>
          </a:p>
        </p:txBody>
      </p:sp>
      <p:sp>
        <p:nvSpPr>
          <p:cNvPr id="9" name="Text 7"/>
          <p:cNvSpPr/>
          <p:nvPr/>
        </p:nvSpPr>
        <p:spPr>
          <a:xfrm>
            <a:off x="5511165" y="4393883"/>
            <a:ext cx="3607951" cy="2100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Jednotná pravidla snižují prostor pro kreativní účetnictví a zvyšují důvěru investorů v reportované výsledky.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9659541" y="3512106"/>
            <a:ext cx="4177070" cy="3686651"/>
          </a:xfrm>
          <a:prstGeom prst="roundRect">
            <a:avLst>
              <a:gd name="adj" fmla="val 3069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9944100" y="3796665"/>
            <a:ext cx="3366968" cy="443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💰 Nižší náklady</a:t>
            </a:r>
            <a:endParaRPr lang="en-US" sz="2650" dirty="0"/>
          </a:p>
        </p:txBody>
      </p:sp>
      <p:sp>
        <p:nvSpPr>
          <p:cNvPr id="12" name="Text 10"/>
          <p:cNvSpPr/>
          <p:nvPr/>
        </p:nvSpPr>
        <p:spPr>
          <a:xfrm>
            <a:off x="9944100" y="4393883"/>
            <a:ext cx="3607951" cy="2520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Firmy kótované na více trzích by jinak musely sestavovat několik různých závěrek podle různých národních standardů – enormní administrativní zátěž.</a:t>
            </a:r>
            <a:endParaRPr lang="en-US" sz="21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31689"/>
            <a:ext cx="8680966" cy="841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Nástroje harmonizace: IFRS</a:t>
            </a:r>
            <a:endParaRPr lang="en-US" sz="5300" dirty="0"/>
          </a:p>
        </p:txBody>
      </p:sp>
      <p:sp>
        <p:nvSpPr>
          <p:cNvPr id="3" name="Shape 1"/>
          <p:cNvSpPr/>
          <p:nvPr/>
        </p:nvSpPr>
        <p:spPr>
          <a:xfrm>
            <a:off x="599837" y="2357199"/>
            <a:ext cx="5210651" cy="4740712"/>
          </a:xfrm>
          <a:prstGeom prst="roundRect">
            <a:avLst>
              <a:gd name="adj" fmla="val 4091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869156" y="2613065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IFRS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869156" y="3289816"/>
            <a:ext cx="4672013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International Financial Reporting Standards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869156" y="4360188"/>
            <a:ext cx="4672013" cy="1260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Vydává je nezávislý orgán </a:t>
            </a:r>
            <a:r>
              <a:rPr lang="en-US" sz="21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IASB</a:t>
            </a:r>
            <a:r>
              <a:rPr lang="en-US" sz="21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(International Accounting Standards Board) se sídlem v Londýně.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6281380" y="2613065"/>
            <a:ext cx="3618190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Klíčové vlastnosti IFRS</a:t>
            </a:r>
            <a:endParaRPr lang="en-US" sz="2650" dirty="0"/>
          </a:p>
        </p:txBody>
      </p:sp>
      <p:sp>
        <p:nvSpPr>
          <p:cNvPr id="8" name="Text 6"/>
          <p:cNvSpPr/>
          <p:nvPr/>
        </p:nvSpPr>
        <p:spPr>
          <a:xfrm>
            <a:off x="6281380" y="3289816"/>
            <a:ext cx="7562731" cy="3718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30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Celosvětově uznávaná sada pravidel pro finanční výkaznictví</a:t>
            </a:r>
            <a:endParaRPr lang="en-US" sz="2100" dirty="0"/>
          </a:p>
          <a:p>
            <a:pPr marL="342900" indent="-342900" algn="l">
              <a:lnSpc>
                <a:spcPts val="330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Primárně zaměřena na potřeby </a:t>
            </a:r>
            <a:r>
              <a:rPr lang="en-US" sz="21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investorů</a:t>
            </a: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a kapitálových trhů</a:t>
            </a:r>
            <a:endParaRPr lang="en-US" sz="2100" dirty="0"/>
          </a:p>
          <a:p>
            <a:pPr marL="342900" indent="-342900" algn="l">
              <a:lnSpc>
                <a:spcPts val="330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Preferuje ekonomickou realitu (substance) před právní formou</a:t>
            </a:r>
            <a:endParaRPr lang="en-US" sz="2100" dirty="0"/>
          </a:p>
          <a:p>
            <a:pPr marL="342900" indent="-342900" algn="l">
              <a:lnSpc>
                <a:spcPts val="330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Silný důraz na reálnou hodnotu (Fair Value)</a:t>
            </a:r>
            <a:endParaRPr lang="en-US" sz="2100" dirty="0"/>
          </a:p>
          <a:p>
            <a:pPr marL="342900" indent="-342900" algn="l">
              <a:lnSpc>
                <a:spcPts val="330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Povinné pro kótované firmy v EU od roku 2005</a:t>
            </a:r>
            <a:endParaRPr lang="en-US" sz="21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65490"/>
            <a:ext cx="1024520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Nástroje harmonizace: Evropské právo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4487347"/>
            <a:ext cx="13042821" cy="30480"/>
          </a:xfrm>
          <a:prstGeom prst="roundRect">
            <a:avLst>
              <a:gd name="adj" fmla="val 312558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3318986" y="3806904"/>
            <a:ext cx="30480" cy="680442"/>
          </a:xfrm>
          <a:prstGeom prst="roundRect">
            <a:avLst>
              <a:gd name="adj" fmla="val 312558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3079075" y="423219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3164145" y="4274701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5"/>
          <p:cNvSpPr/>
          <p:nvPr/>
        </p:nvSpPr>
        <p:spPr>
          <a:xfrm>
            <a:off x="1916668" y="213717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2002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020604" y="2600325"/>
            <a:ext cx="4627364" cy="979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Evropská unie vydala </a:t>
            </a:r>
            <a:r>
              <a:rPr lang="en-US" sz="17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Nařízení IAS č. 1606/2002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klíčový legislativní akt harmonizace v EU.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5972889" y="4487347"/>
            <a:ext cx="30480" cy="680442"/>
          </a:xfrm>
          <a:prstGeom prst="roundRect">
            <a:avLst>
              <a:gd name="adj" fmla="val 312558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5732978" y="423219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5818049" y="4274701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</a:t>
            </a:r>
            <a:endParaRPr lang="en-US" sz="2650" dirty="0"/>
          </a:p>
        </p:txBody>
      </p:sp>
      <p:sp>
        <p:nvSpPr>
          <p:cNvPr id="12" name="Text 10"/>
          <p:cNvSpPr/>
          <p:nvPr/>
        </p:nvSpPr>
        <p:spPr>
          <a:xfrm>
            <a:off x="4570571" y="539460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2005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674507" y="5857756"/>
            <a:ext cx="4627364" cy="1306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Všechny společnosti s cennými papíry obchodovanými na </a:t>
            </a:r>
            <a:r>
              <a:rPr lang="en-US" sz="17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regulovaném trhu EU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jsou povinně přešly na IFRS pro konsolidované závěrky.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8626793" y="3806904"/>
            <a:ext cx="30480" cy="680442"/>
          </a:xfrm>
          <a:prstGeom prst="roundRect">
            <a:avLst>
              <a:gd name="adj" fmla="val 312558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8386882" y="423219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8471952" y="4274701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3</a:t>
            </a:r>
            <a:endParaRPr lang="en-US" sz="2650" dirty="0"/>
          </a:p>
        </p:txBody>
      </p:sp>
      <p:sp>
        <p:nvSpPr>
          <p:cNvPr id="17" name="Text 15"/>
          <p:cNvSpPr/>
          <p:nvPr/>
        </p:nvSpPr>
        <p:spPr>
          <a:xfrm>
            <a:off x="7224474" y="213717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Velcí hráči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6328410" y="2600325"/>
            <a:ext cx="4627364" cy="979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IFRS se staly </a:t>
            </a:r>
            <a:r>
              <a:rPr lang="en-US" sz="17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de facto evropským právem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pro kótované firmy. Pokrývají tisíce společností po celé EU.</a:t>
            </a:r>
            <a:endParaRPr lang="en-US" sz="1750" dirty="0"/>
          </a:p>
        </p:txBody>
      </p:sp>
      <p:sp>
        <p:nvSpPr>
          <p:cNvPr id="19" name="Shape 17"/>
          <p:cNvSpPr/>
          <p:nvPr/>
        </p:nvSpPr>
        <p:spPr>
          <a:xfrm>
            <a:off x="11280696" y="4487347"/>
            <a:ext cx="30480" cy="680442"/>
          </a:xfrm>
          <a:prstGeom prst="roundRect">
            <a:avLst>
              <a:gd name="adj" fmla="val 312558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Shape 18"/>
          <p:cNvSpPr/>
          <p:nvPr/>
        </p:nvSpPr>
        <p:spPr>
          <a:xfrm>
            <a:off x="11040785" y="423219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Text 19"/>
          <p:cNvSpPr/>
          <p:nvPr/>
        </p:nvSpPr>
        <p:spPr>
          <a:xfrm>
            <a:off x="11125855" y="4274701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4</a:t>
            </a:r>
            <a:endParaRPr lang="en-US" sz="2650" dirty="0"/>
          </a:p>
        </p:txBody>
      </p:sp>
      <p:sp>
        <p:nvSpPr>
          <p:cNvPr id="22" name="Text 20"/>
          <p:cNvSpPr/>
          <p:nvPr/>
        </p:nvSpPr>
        <p:spPr>
          <a:xfrm>
            <a:off x="9878378" y="539460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Malé firmy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8982313" y="5857756"/>
            <a:ext cx="4627364" cy="979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Pro nekótované a menší firmy platí </a:t>
            </a:r>
            <a:r>
              <a:rPr lang="en-US" sz="17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národní úpravy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(v ČR: CZ GAAP), které EU sbližuje pomocí Evropských účetních směrnic.</a:t>
            </a:r>
            <a:endParaRPr lang="en-US" sz="1750" dirty="0"/>
          </a:p>
        </p:txBody>
      </p:sp>
      <p:pic>
        <p:nvPicPr>
          <p:cNvPr id="2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5684" y="212527"/>
            <a:ext cx="5203031" cy="780454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3790" y="1786057"/>
            <a:ext cx="1553647" cy="532924"/>
          </a:xfrm>
          <a:prstGeom prst="roundRect">
            <a:avLst>
              <a:gd name="adj" fmla="val 17876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963811" y="1871067"/>
            <a:ext cx="121360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KAPITOLA 5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2432328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Střet světů: CZ GAAP vs. IFRS</a:t>
            </a:r>
            <a:endParaRPr lang="en-US" sz="5550" dirty="0"/>
          </a:p>
        </p:txBody>
      </p:sp>
      <p:sp>
        <p:nvSpPr>
          <p:cNvPr id="7" name="Text 4"/>
          <p:cNvSpPr/>
          <p:nvPr/>
        </p:nvSpPr>
        <p:spPr>
          <a:xfrm>
            <a:off x="793790" y="4629507"/>
            <a:ext cx="7556421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Rozdíl mezi českým systémem a mezinárodním standardem není jen technický – je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filozofický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Oba systémy vycházejí z odlišného pohledu na to, komu finanční výkazy primárně slouží a co mají zobrazovat.</a:t>
            </a:r>
            <a:endParaRPr lang="en-US" sz="22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5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47763"/>
            <a:ext cx="9763482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Filozofický základ obou systémů</a:t>
            </a:r>
            <a:endParaRPr lang="en-US" sz="5000" dirty="0"/>
          </a:p>
        </p:txBody>
      </p:sp>
      <p:sp>
        <p:nvSpPr>
          <p:cNvPr id="3" name="Shape 1"/>
          <p:cNvSpPr/>
          <p:nvPr/>
        </p:nvSpPr>
        <p:spPr>
          <a:xfrm>
            <a:off x="793790" y="2404348"/>
            <a:ext cx="13042821" cy="3016091"/>
          </a:xfrm>
          <a:prstGeom prst="roundRect">
            <a:avLst>
              <a:gd name="adj" fmla="val 3553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809030" y="2419588"/>
            <a:ext cx="6506170" cy="2985611"/>
          </a:xfrm>
          <a:prstGeom prst="roundRect">
            <a:avLst>
              <a:gd name="adj" fmla="val 3590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064181" y="2674739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CZ GAAP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1064181" y="3211116"/>
            <a:ext cx="5995868" cy="1938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Chrání věřitele.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Konzervativní přístup, princip opatrnosti. Silně svázán s daňovými předpisy – účetní výsledek je základem pro výpočet daně z příjmů. Preferuje historické ceny a jistotu před odhadem.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7315200" y="2419588"/>
            <a:ext cx="6506170" cy="2985611"/>
          </a:xfrm>
          <a:prstGeom prst="rect">
            <a:avLst/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Shape 6"/>
          <p:cNvSpPr/>
          <p:nvPr/>
        </p:nvSpPr>
        <p:spPr>
          <a:xfrm>
            <a:off x="7315200" y="2419588"/>
            <a:ext cx="30480" cy="2985611"/>
          </a:xfrm>
          <a:prstGeom prst="roundRect">
            <a:avLst>
              <a:gd name="adj" fmla="val 351627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7570351" y="2674739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IFRS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7570351" y="3211116"/>
            <a:ext cx="5995868" cy="1551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Chrání investora.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Snaží se ukázat budoucí ekonomický potenciál firmy prostřednictvím reálné hodnoty (Fair Value). Oddělen od daní. Přednost má ekonomická podstata před právní formou transakce.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3790" y="5678805"/>
            <a:ext cx="13042821" cy="1403033"/>
          </a:xfrm>
          <a:prstGeom prst="roundRect">
            <a:avLst>
              <a:gd name="adj" fmla="val 7639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941" y="6063853"/>
            <a:ext cx="318968" cy="255151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623060" y="5972056"/>
            <a:ext cx="11958399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Tento filozofický rozdíl se projevuje nejvýrazněji v přístupu ke Goodwillu – tedy klíčové položce konsolidovaných výkazů.</a:t>
            </a:r>
            <a:endParaRPr lang="en-US" sz="200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29533"/>
            <a:ext cx="13042821" cy="168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Goodwill: CZ GAAP vs. IFRS – klíčový rozdíl</a:t>
            </a:r>
            <a:endParaRPr lang="en-US" sz="5300" dirty="0"/>
          </a:p>
        </p:txBody>
      </p:sp>
      <p:sp>
        <p:nvSpPr>
          <p:cNvPr id="3" name="Text 1"/>
          <p:cNvSpPr/>
          <p:nvPr/>
        </p:nvSpPr>
        <p:spPr>
          <a:xfrm>
            <a:off x="793790" y="3352681"/>
            <a:ext cx="436899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CZ GAAP: Odpisy goodwillu</a:t>
            </a:r>
            <a:endParaRPr lang="en-US" sz="2650" dirty="0"/>
          </a:p>
        </p:txBody>
      </p:sp>
      <p:sp>
        <p:nvSpPr>
          <p:cNvPr id="4" name="Text 2"/>
          <p:cNvSpPr/>
          <p:nvPr/>
        </p:nvSpPr>
        <p:spPr>
          <a:xfrm>
            <a:off x="793790" y="4029432"/>
            <a:ext cx="6192798" cy="2940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Český systém předpokládá, že hodnota goodwillu </a:t>
            </a:r>
            <a:r>
              <a:rPr lang="en-US" sz="21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časem klesá</a:t>
            </a: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značka zevšední, synergie se vyčerpají, klíčoví zaměstnanci odejdou. Proto se goodwill </a:t>
            </a:r>
            <a:r>
              <a:rPr lang="en-US" sz="21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povinně odpisuje</a:t>
            </a: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do nákladů po stanovenou dobu (např. 60 měsíců). Skupině to pravidelně a předvídatelně snižuje vykazovaný zisk každý rok.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7457480" y="3096816"/>
            <a:ext cx="6580703" cy="4103251"/>
          </a:xfrm>
          <a:prstGeom prst="roundRect">
            <a:avLst>
              <a:gd name="adj" fmla="val 4726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7726799" y="3352681"/>
            <a:ext cx="3707606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IFRS 3: Impairment test</a:t>
            </a:r>
            <a:endParaRPr lang="en-US" sz="2650" dirty="0"/>
          </a:p>
        </p:txBody>
      </p:sp>
      <p:sp>
        <p:nvSpPr>
          <p:cNvPr id="7" name="Text 5"/>
          <p:cNvSpPr/>
          <p:nvPr/>
        </p:nvSpPr>
        <p:spPr>
          <a:xfrm>
            <a:off x="7726799" y="4029432"/>
            <a:ext cx="6042065" cy="2940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Podle IFRS má goodwill </a:t>
            </a:r>
            <a:r>
              <a:rPr lang="en-US" sz="21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často neomezenou životnost</a:t>
            </a:r>
            <a:r>
              <a:rPr lang="en-US" sz="21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značka Coca-Cola se nevyčerpá za 5 let. Goodwill se proto </a:t>
            </a:r>
            <a:r>
              <a:rPr lang="en-US" sz="21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neodpisuje</a:t>
            </a:r>
            <a:r>
              <a:rPr lang="en-US" sz="21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Místo toho musí vedení každý rok provést </a:t>
            </a:r>
            <a:r>
              <a:rPr lang="en-US" sz="21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Impairment test</a:t>
            </a:r>
            <a:r>
              <a:rPr lang="en-US" sz="21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: složité modelování budoucích peněžních toků prokazující, že dceřiná firma má stále alespoň hodnotu, za níž byla koupena.</a:t>
            </a:r>
            <a:endParaRPr lang="en-US" sz="21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69658"/>
            <a:ext cx="7477958" cy="841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Impairment test v praxi</a:t>
            </a:r>
            <a:endParaRPr lang="en-US" sz="5300" dirty="0"/>
          </a:p>
        </p:txBody>
      </p:sp>
      <p:sp>
        <p:nvSpPr>
          <p:cNvPr id="3" name="Text 1"/>
          <p:cNvSpPr/>
          <p:nvPr/>
        </p:nvSpPr>
        <p:spPr>
          <a:xfrm>
            <a:off x="793790" y="2423160"/>
            <a:ext cx="13042821" cy="420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Impairment test (test na snížení hodnoty) je jedním z nejnáročnějších požadavků IFRS. Co přesně obnáší?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793790" y="3130987"/>
            <a:ext cx="606028" cy="606028"/>
          </a:xfrm>
          <a:prstGeom prst="roundRect">
            <a:avLst>
              <a:gd name="adj" fmla="val 18668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894814" y="3181529"/>
            <a:ext cx="403979" cy="504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1</a:t>
            </a:r>
            <a:endParaRPr lang="en-US" sz="3150" dirty="0"/>
          </a:p>
        </p:txBody>
      </p:sp>
      <p:sp>
        <p:nvSpPr>
          <p:cNvPr id="6" name="Text 4"/>
          <p:cNvSpPr/>
          <p:nvPr/>
        </p:nvSpPr>
        <p:spPr>
          <a:xfrm>
            <a:off x="1655683" y="3223498"/>
            <a:ext cx="3272433" cy="841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Identifikace peněžní jednotky</a:t>
            </a:r>
            <a:endParaRPr lang="en-US" sz="2650" dirty="0"/>
          </a:p>
        </p:txBody>
      </p:sp>
      <p:sp>
        <p:nvSpPr>
          <p:cNvPr id="7" name="Text 5"/>
          <p:cNvSpPr/>
          <p:nvPr/>
        </p:nvSpPr>
        <p:spPr>
          <a:xfrm>
            <a:off x="1655683" y="4218742"/>
            <a:ext cx="3272433" cy="2940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Goodwill se přiřadí ke konkrétní </a:t>
            </a:r>
            <a:r>
              <a:rPr lang="en-US" sz="21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Cash Generating Unit (CGU)</a:t>
            </a: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nejmenší skupině aktiv generující samostatné peněžní toky, ke které lze goodwill vztáhnout.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5247918" y="3130987"/>
            <a:ext cx="606028" cy="606028"/>
          </a:xfrm>
          <a:prstGeom prst="roundRect">
            <a:avLst>
              <a:gd name="adj" fmla="val 18668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5348942" y="3181529"/>
            <a:ext cx="403979" cy="504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</a:t>
            </a:r>
            <a:endParaRPr lang="en-US" sz="3150" dirty="0"/>
          </a:p>
        </p:txBody>
      </p:sp>
      <p:sp>
        <p:nvSpPr>
          <p:cNvPr id="10" name="Text 8"/>
          <p:cNvSpPr/>
          <p:nvPr/>
        </p:nvSpPr>
        <p:spPr>
          <a:xfrm>
            <a:off x="6109811" y="3223498"/>
            <a:ext cx="3272552" cy="12626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Modelování budoucích peněžních toků</a:t>
            </a:r>
            <a:endParaRPr lang="en-US" sz="2650" dirty="0"/>
          </a:p>
        </p:txBody>
      </p:sp>
      <p:sp>
        <p:nvSpPr>
          <p:cNvPr id="11" name="Text 9"/>
          <p:cNvSpPr/>
          <p:nvPr/>
        </p:nvSpPr>
        <p:spPr>
          <a:xfrm>
            <a:off x="6109811" y="4639628"/>
            <a:ext cx="3272552" cy="2520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Management musí sestavit </a:t>
            </a:r>
            <a:r>
              <a:rPr lang="en-US" sz="21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finanční projekce</a:t>
            </a: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a odhadnout, zda současná hodnota budoucích toků CGU dosahuje alespoň účetní hodnoty goodwillu.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9702165" y="3130987"/>
            <a:ext cx="606028" cy="606028"/>
          </a:xfrm>
          <a:prstGeom prst="roundRect">
            <a:avLst>
              <a:gd name="adj" fmla="val 18668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9803190" y="3181529"/>
            <a:ext cx="403979" cy="504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3</a:t>
            </a:r>
            <a:endParaRPr lang="en-US" sz="3150" dirty="0"/>
          </a:p>
        </p:txBody>
      </p:sp>
      <p:sp>
        <p:nvSpPr>
          <p:cNvPr id="14" name="Text 12"/>
          <p:cNvSpPr/>
          <p:nvPr/>
        </p:nvSpPr>
        <p:spPr>
          <a:xfrm>
            <a:off x="10564058" y="3223498"/>
            <a:ext cx="3272433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Výsledek testu</a:t>
            </a:r>
            <a:endParaRPr lang="en-US" sz="2650" dirty="0"/>
          </a:p>
        </p:txBody>
      </p:sp>
      <p:sp>
        <p:nvSpPr>
          <p:cNvPr id="15" name="Text 13"/>
          <p:cNvSpPr/>
          <p:nvPr/>
        </p:nvSpPr>
        <p:spPr>
          <a:xfrm>
            <a:off x="10564058" y="3797856"/>
            <a:ext cx="3272433" cy="2940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Pokud test selže – goodwill se </a:t>
            </a:r>
            <a:r>
              <a:rPr lang="en-US" sz="21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jednorázově odepíše</a:t>
            </a: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do nákladů. Bez možnosti pozdějšího obnovení. Zásah do výsledovky může být obrovský.</a:t>
            </a:r>
            <a:endParaRPr lang="en-US" sz="2100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51253"/>
            <a:ext cx="12339399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Volatilita výsledků: Praktický dopad rozdílu</a:t>
            </a:r>
            <a:endParaRPr lang="en-US" sz="4700" dirty="0"/>
          </a:p>
        </p:txBody>
      </p:sp>
      <p:sp>
        <p:nvSpPr>
          <p:cNvPr id="3" name="Shape 1"/>
          <p:cNvSpPr/>
          <p:nvPr/>
        </p:nvSpPr>
        <p:spPr>
          <a:xfrm>
            <a:off x="620316" y="2511504"/>
            <a:ext cx="6574393" cy="2753320"/>
          </a:xfrm>
          <a:prstGeom prst="roundRect">
            <a:avLst>
              <a:gd name="adj" fmla="val 6302"/>
            </a:avLst>
          </a:prstGeom>
          <a:solidFill>
            <a:srgbClr val="2F3131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861298" y="2716292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Podle CZ GAAP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861298" y="3297555"/>
            <a:ext cx="6092428" cy="1426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Stejná skupina podniků vykazuje každý rok </a:t>
            </a:r>
            <a:r>
              <a:rPr lang="en-US" sz="185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nižší, ale stabilní zisk</a:t>
            </a:r>
            <a:r>
              <a:rPr lang="en-US" sz="185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Odpisy goodwillu jsou pravidelné, předvídatelné a investoři s nimi počítají. Výsledky jsou méně volatilní.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7616785" y="2716292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Podle IFRS</a:t>
            </a:r>
            <a:endParaRPr lang="en-US" sz="2350" dirty="0"/>
          </a:p>
        </p:txBody>
      </p:sp>
      <p:sp>
        <p:nvSpPr>
          <p:cNvPr id="7" name="Text 5"/>
          <p:cNvSpPr/>
          <p:nvPr/>
        </p:nvSpPr>
        <p:spPr>
          <a:xfrm>
            <a:off x="7616785" y="3297555"/>
            <a:ext cx="6227445" cy="1782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Roky s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obrovskými zisky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(goodwill se neodpisuje) mohou být náhle přerušeny jedním rokem s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gigantickou ztrátou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v momentě, kdy impairment test nevyjde a goodwill musí být odepsán naráz. Volatilita výsledků je výrazně vyšší.</a:t>
            </a:r>
            <a:endParaRPr lang="en-US" sz="1850" dirty="0"/>
          </a:p>
        </p:txBody>
      </p:sp>
      <p:sp>
        <p:nvSpPr>
          <p:cNvPr id="8" name="Shape 6"/>
          <p:cNvSpPr/>
          <p:nvPr/>
        </p:nvSpPr>
        <p:spPr>
          <a:xfrm>
            <a:off x="793790" y="5495211"/>
            <a:ext cx="13042821" cy="1283018"/>
          </a:xfrm>
          <a:prstGeom prst="roundRect">
            <a:avLst>
              <a:gd name="adj" fmla="val 7889"/>
            </a:avLst>
          </a:prstGeom>
          <a:solidFill>
            <a:srgbClr val="FCF2B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772" y="5852279"/>
            <a:ext cx="301228" cy="240983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576983" y="5760244"/>
            <a:ext cx="12018645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Tento rozdíl zásadně ovlivňuje analýzu výkonnosti skupiny, kovenantové podmínky úvěrů a dividendovou politiku. Finanční analytici musí vždy zkoumat, jakým standardem firma reportuje.</a:t>
            </a:r>
            <a:endParaRPr lang="en-US" sz="185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87743"/>
            <a:ext cx="13042821" cy="1506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Přehled: Hlavní rozdíly CZ GAAP vs. IFRS v konsolidaci</a:t>
            </a:r>
            <a:endParaRPr lang="en-US" sz="4700" dirty="0"/>
          </a:p>
        </p:txBody>
      </p:sp>
      <p:sp>
        <p:nvSpPr>
          <p:cNvPr id="3" name="Shape 1"/>
          <p:cNvSpPr/>
          <p:nvPr/>
        </p:nvSpPr>
        <p:spPr>
          <a:xfrm>
            <a:off x="793790" y="2903577"/>
            <a:ext cx="13042821" cy="4338280"/>
          </a:xfrm>
          <a:prstGeom prst="roundRect">
            <a:avLst>
              <a:gd name="adj" fmla="val 2333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801410" y="2911197"/>
            <a:ext cx="13027581" cy="61757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042511" y="3041690"/>
            <a:ext cx="3422452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Oblast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4954548" y="3041690"/>
            <a:ext cx="4070033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CZ GAAP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9514165" y="3041690"/>
            <a:ext cx="4073843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IFRS</a:t>
            </a:r>
            <a:endParaRPr lang="en-US" sz="1850" dirty="0"/>
          </a:p>
        </p:txBody>
      </p:sp>
      <p:sp>
        <p:nvSpPr>
          <p:cNvPr id="8" name="Shape 6"/>
          <p:cNvSpPr/>
          <p:nvPr/>
        </p:nvSpPr>
        <p:spPr>
          <a:xfrm>
            <a:off x="801410" y="3528774"/>
            <a:ext cx="13027581" cy="61757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1042511" y="3659267"/>
            <a:ext cx="3422452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Primární uživatel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4954548" y="3659267"/>
            <a:ext cx="4070033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Věřitelé, stát (daně)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9514165" y="3659267"/>
            <a:ext cx="4073843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Investoři, kapitálové trhy</a:t>
            </a:r>
            <a:endParaRPr lang="en-US" sz="1850" dirty="0"/>
          </a:p>
        </p:txBody>
      </p:sp>
      <p:sp>
        <p:nvSpPr>
          <p:cNvPr id="12" name="Shape 10"/>
          <p:cNvSpPr/>
          <p:nvPr/>
        </p:nvSpPr>
        <p:spPr>
          <a:xfrm>
            <a:off x="801410" y="4146352"/>
            <a:ext cx="13027581" cy="61757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1042511" y="4276844"/>
            <a:ext cx="3422452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Goodwill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4954548" y="4276844"/>
            <a:ext cx="4070033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Povinné odpisy (např. 60 měsíců)</a:t>
            </a:r>
            <a:endParaRPr lang="en-US" sz="1850" dirty="0"/>
          </a:p>
        </p:txBody>
      </p:sp>
      <p:sp>
        <p:nvSpPr>
          <p:cNvPr id="15" name="Text 13"/>
          <p:cNvSpPr/>
          <p:nvPr/>
        </p:nvSpPr>
        <p:spPr>
          <a:xfrm>
            <a:off x="9514165" y="4276844"/>
            <a:ext cx="4073843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Bez odpisů, Impairment test</a:t>
            </a:r>
            <a:endParaRPr lang="en-US" sz="1850" dirty="0"/>
          </a:p>
        </p:txBody>
      </p:sp>
      <p:sp>
        <p:nvSpPr>
          <p:cNvPr id="16" name="Shape 14"/>
          <p:cNvSpPr/>
          <p:nvPr/>
        </p:nvSpPr>
        <p:spPr>
          <a:xfrm>
            <a:off x="801410" y="4763929"/>
            <a:ext cx="13027581" cy="61757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1042511" y="4894421"/>
            <a:ext cx="3422452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Poměrná metoda (JV)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4954548" y="4894421"/>
            <a:ext cx="4070033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Povolena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9514165" y="4894421"/>
            <a:ext cx="4073843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Zakázána (IFRS 11)</a:t>
            </a:r>
            <a:endParaRPr lang="en-US" sz="1850" dirty="0"/>
          </a:p>
        </p:txBody>
      </p:sp>
      <p:sp>
        <p:nvSpPr>
          <p:cNvPr id="20" name="Shape 18"/>
          <p:cNvSpPr/>
          <p:nvPr/>
        </p:nvSpPr>
        <p:spPr>
          <a:xfrm>
            <a:off x="801410" y="5381506"/>
            <a:ext cx="13027581" cy="61757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9"/>
          <p:cNvSpPr/>
          <p:nvPr/>
        </p:nvSpPr>
        <p:spPr>
          <a:xfrm>
            <a:off x="1042511" y="5511998"/>
            <a:ext cx="3422452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Ocenění</a:t>
            </a:r>
            <a:endParaRPr lang="en-US" sz="1850" dirty="0"/>
          </a:p>
        </p:txBody>
      </p:sp>
      <p:sp>
        <p:nvSpPr>
          <p:cNvPr id="22" name="Text 20"/>
          <p:cNvSpPr/>
          <p:nvPr/>
        </p:nvSpPr>
        <p:spPr>
          <a:xfrm>
            <a:off x="4954548" y="5511998"/>
            <a:ext cx="4070033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Historické ceny, opatrnost</a:t>
            </a:r>
            <a:endParaRPr lang="en-US" sz="1850" dirty="0"/>
          </a:p>
        </p:txBody>
      </p:sp>
      <p:sp>
        <p:nvSpPr>
          <p:cNvPr id="23" name="Text 21"/>
          <p:cNvSpPr/>
          <p:nvPr/>
        </p:nvSpPr>
        <p:spPr>
          <a:xfrm>
            <a:off x="9514165" y="5511998"/>
            <a:ext cx="4073843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Reálná hodnota (Fair Value)</a:t>
            </a:r>
            <a:endParaRPr lang="en-US" sz="1850" dirty="0"/>
          </a:p>
        </p:txBody>
      </p:sp>
      <p:sp>
        <p:nvSpPr>
          <p:cNvPr id="24" name="Shape 22"/>
          <p:cNvSpPr/>
          <p:nvPr/>
        </p:nvSpPr>
        <p:spPr>
          <a:xfrm>
            <a:off x="801410" y="5999083"/>
            <a:ext cx="13027581" cy="61757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5" name="Text 23"/>
          <p:cNvSpPr/>
          <p:nvPr/>
        </p:nvSpPr>
        <p:spPr>
          <a:xfrm>
            <a:off x="1042511" y="6129576"/>
            <a:ext cx="3422452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Volatilita zisku</a:t>
            </a:r>
            <a:endParaRPr lang="en-US" sz="1850" dirty="0"/>
          </a:p>
        </p:txBody>
      </p:sp>
      <p:sp>
        <p:nvSpPr>
          <p:cNvPr id="26" name="Text 24"/>
          <p:cNvSpPr/>
          <p:nvPr/>
        </p:nvSpPr>
        <p:spPr>
          <a:xfrm>
            <a:off x="4954548" y="6129576"/>
            <a:ext cx="4070033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Nižší, stabilnější</a:t>
            </a:r>
            <a:endParaRPr lang="en-US" sz="1850" dirty="0"/>
          </a:p>
        </p:txBody>
      </p:sp>
      <p:sp>
        <p:nvSpPr>
          <p:cNvPr id="27" name="Text 25"/>
          <p:cNvSpPr/>
          <p:nvPr/>
        </p:nvSpPr>
        <p:spPr>
          <a:xfrm>
            <a:off x="9514165" y="6129576"/>
            <a:ext cx="4073843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Vyšší, možné skokové odpisy</a:t>
            </a:r>
            <a:endParaRPr lang="en-US" sz="1850" dirty="0"/>
          </a:p>
        </p:txBody>
      </p:sp>
      <p:sp>
        <p:nvSpPr>
          <p:cNvPr id="28" name="Shape 26"/>
          <p:cNvSpPr/>
          <p:nvPr/>
        </p:nvSpPr>
        <p:spPr>
          <a:xfrm>
            <a:off x="801410" y="6616660"/>
            <a:ext cx="13027581" cy="61757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9" name="Text 27"/>
          <p:cNvSpPr/>
          <p:nvPr/>
        </p:nvSpPr>
        <p:spPr>
          <a:xfrm>
            <a:off x="1042511" y="6747153"/>
            <a:ext cx="3422452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Vazba na daně</a:t>
            </a:r>
            <a:endParaRPr lang="en-US" sz="1850" dirty="0"/>
          </a:p>
        </p:txBody>
      </p:sp>
      <p:sp>
        <p:nvSpPr>
          <p:cNvPr id="30" name="Text 28"/>
          <p:cNvSpPr/>
          <p:nvPr/>
        </p:nvSpPr>
        <p:spPr>
          <a:xfrm>
            <a:off x="4954548" y="6747153"/>
            <a:ext cx="4070033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Silná</a:t>
            </a:r>
            <a:endParaRPr lang="en-US" sz="1850" dirty="0"/>
          </a:p>
        </p:txBody>
      </p:sp>
      <p:sp>
        <p:nvSpPr>
          <p:cNvPr id="31" name="Text 29"/>
          <p:cNvSpPr/>
          <p:nvPr/>
        </p:nvSpPr>
        <p:spPr>
          <a:xfrm>
            <a:off x="9514165" y="6747153"/>
            <a:ext cx="4073843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Žádná (odděleno)</a:t>
            </a:r>
            <a:endParaRPr lang="en-US" sz="1850" dirty="0"/>
          </a:p>
        </p:txBody>
      </p:sp>
      <p:pic>
        <p:nvPicPr>
          <p:cNvPr id="3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98934"/>
            <a:ext cx="13042821" cy="15947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Konsolidace krok za krokem: Shrnutí procesu</a:t>
            </a:r>
            <a:endParaRPr lang="en-US" sz="5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939" y="3052882"/>
            <a:ext cx="9128403" cy="4177784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63513" y="4095962"/>
            <a:ext cx="586916" cy="58691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740607" y="6238573"/>
            <a:ext cx="1713795" cy="3301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Rozdíl</a:t>
            </a:r>
            <a:endParaRPr lang="en-US" sz="205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14849" y="4097062"/>
            <a:ext cx="586916" cy="586917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7580755" y="6238573"/>
            <a:ext cx="1713795" cy="3301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Eliminace</a:t>
            </a:r>
            <a:endParaRPr lang="en-US" sz="205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66736" y="4097062"/>
            <a:ext cx="586916" cy="586917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5432642" y="6238573"/>
            <a:ext cx="1713795" cy="3301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Agregace</a:t>
            </a:r>
            <a:endParaRPr lang="en-US" sz="2050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806884" y="4097062"/>
            <a:ext cx="586917" cy="586917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3237575" y="6238573"/>
            <a:ext cx="1713795" cy="3301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Metoda</a:t>
            </a:r>
            <a:endParaRPr lang="en-US" sz="2050" dirty="0"/>
          </a:p>
        </p:txBody>
      </p:sp>
      <p:pic>
        <p:nvPicPr>
          <p:cNvPr id="12" name="Image 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40619"/>
            <a:ext cx="7902535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Klíčové pojmy v konsolidaci</a:t>
            </a:r>
            <a:endParaRPr lang="en-US" sz="4700" dirty="0"/>
          </a:p>
        </p:txBody>
      </p:sp>
      <p:sp>
        <p:nvSpPr>
          <p:cNvPr id="3" name="Shape 1"/>
          <p:cNvSpPr/>
          <p:nvPr/>
        </p:nvSpPr>
        <p:spPr>
          <a:xfrm>
            <a:off x="793790" y="2303383"/>
            <a:ext cx="3107055" cy="2825234"/>
          </a:xfrm>
          <a:prstGeom prst="roundRect">
            <a:avLst>
              <a:gd name="adj" fmla="val 3583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1065252" y="2574846"/>
            <a:ext cx="2564130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NCI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1065252" y="3074194"/>
            <a:ext cx="2564130" cy="1426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Non-controlling interests – menšinový vlastní kapitál v konsolidované rozvaze</a:t>
            </a:r>
            <a:endParaRPr lang="en-US" sz="1850" dirty="0"/>
          </a:p>
        </p:txBody>
      </p:sp>
      <p:sp>
        <p:nvSpPr>
          <p:cNvPr id="6" name="Shape 4"/>
          <p:cNvSpPr/>
          <p:nvPr/>
        </p:nvSpPr>
        <p:spPr>
          <a:xfrm>
            <a:off x="4105632" y="2303383"/>
            <a:ext cx="3107174" cy="2825234"/>
          </a:xfrm>
          <a:prstGeom prst="roundRect">
            <a:avLst>
              <a:gd name="adj" fmla="val 3583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4377095" y="2574846"/>
            <a:ext cx="256424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Goodwill</a:t>
            </a:r>
            <a:endParaRPr lang="en-US" sz="2350" dirty="0"/>
          </a:p>
        </p:txBody>
      </p:sp>
      <p:sp>
        <p:nvSpPr>
          <p:cNvPr id="8" name="Text 6"/>
          <p:cNvSpPr/>
          <p:nvPr/>
        </p:nvSpPr>
        <p:spPr>
          <a:xfrm>
            <a:off x="4377095" y="3074194"/>
            <a:ext cx="2564249" cy="1782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Kladný konsolidační rozdíl – prémie zaplacená nad reálnou hodnotu čistého majetku</a:t>
            </a:r>
            <a:endParaRPr lang="en-US" sz="1850" dirty="0"/>
          </a:p>
        </p:txBody>
      </p:sp>
      <p:sp>
        <p:nvSpPr>
          <p:cNvPr id="9" name="Shape 7"/>
          <p:cNvSpPr/>
          <p:nvPr/>
        </p:nvSpPr>
        <p:spPr>
          <a:xfrm>
            <a:off x="7417594" y="2303383"/>
            <a:ext cx="3107055" cy="2825234"/>
          </a:xfrm>
          <a:prstGeom prst="roundRect">
            <a:avLst>
              <a:gd name="adj" fmla="val 3583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7689056" y="2574846"/>
            <a:ext cx="2564130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Badwill</a:t>
            </a:r>
            <a:endParaRPr lang="en-US" sz="2350" dirty="0"/>
          </a:p>
        </p:txBody>
      </p:sp>
      <p:sp>
        <p:nvSpPr>
          <p:cNvPr id="11" name="Text 9"/>
          <p:cNvSpPr/>
          <p:nvPr/>
        </p:nvSpPr>
        <p:spPr>
          <a:xfrm>
            <a:off x="7689056" y="3074194"/>
            <a:ext cx="2564130" cy="1426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Záporný konsolidační rozdíl – výhodný nákup pod tržní hodnotou, vykazuje se jako výnos</a:t>
            </a:r>
            <a:endParaRPr lang="en-US" sz="1850" dirty="0"/>
          </a:p>
        </p:txBody>
      </p:sp>
      <p:sp>
        <p:nvSpPr>
          <p:cNvPr id="12" name="Shape 10"/>
          <p:cNvSpPr/>
          <p:nvPr/>
        </p:nvSpPr>
        <p:spPr>
          <a:xfrm>
            <a:off x="10729436" y="2303383"/>
            <a:ext cx="3107174" cy="2825234"/>
          </a:xfrm>
          <a:prstGeom prst="roundRect">
            <a:avLst>
              <a:gd name="adj" fmla="val 3583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11000899" y="2574846"/>
            <a:ext cx="256424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CGU</a:t>
            </a:r>
            <a:endParaRPr lang="en-US" sz="2350" dirty="0"/>
          </a:p>
        </p:txBody>
      </p:sp>
      <p:sp>
        <p:nvSpPr>
          <p:cNvPr id="14" name="Text 12"/>
          <p:cNvSpPr/>
          <p:nvPr/>
        </p:nvSpPr>
        <p:spPr>
          <a:xfrm>
            <a:off x="11000899" y="3074194"/>
            <a:ext cx="2564249" cy="1782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Cash Generating Unit – nejmenší identifikovatelná skupina aktiv generující peněžní toky</a:t>
            </a:r>
            <a:endParaRPr lang="en-US" sz="1850" dirty="0"/>
          </a:p>
        </p:txBody>
      </p:sp>
      <p:sp>
        <p:nvSpPr>
          <p:cNvPr id="15" name="Shape 13"/>
          <p:cNvSpPr/>
          <p:nvPr/>
        </p:nvSpPr>
        <p:spPr>
          <a:xfrm>
            <a:off x="793790" y="5333405"/>
            <a:ext cx="6419017" cy="1755458"/>
          </a:xfrm>
          <a:prstGeom prst="roundRect">
            <a:avLst>
              <a:gd name="adj" fmla="val 5766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1065252" y="5604867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Impairment</a:t>
            </a:r>
            <a:endParaRPr lang="en-US" sz="2350" dirty="0"/>
          </a:p>
        </p:txBody>
      </p:sp>
      <p:sp>
        <p:nvSpPr>
          <p:cNvPr id="17" name="Text 15"/>
          <p:cNvSpPr/>
          <p:nvPr/>
        </p:nvSpPr>
        <p:spPr>
          <a:xfrm>
            <a:off x="1065252" y="6104215"/>
            <a:ext cx="5876092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Snížení hodnoty aktiva – jednorázový odpis goodwillu při neúspěšném testu</a:t>
            </a:r>
            <a:endParaRPr lang="en-US" sz="1850" dirty="0"/>
          </a:p>
        </p:txBody>
      </p:sp>
      <p:sp>
        <p:nvSpPr>
          <p:cNvPr id="18" name="Shape 16"/>
          <p:cNvSpPr/>
          <p:nvPr/>
        </p:nvSpPr>
        <p:spPr>
          <a:xfrm>
            <a:off x="7417594" y="5333405"/>
            <a:ext cx="6419017" cy="1755458"/>
          </a:xfrm>
          <a:prstGeom prst="roundRect">
            <a:avLst>
              <a:gd name="adj" fmla="val 5766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Text 17"/>
          <p:cNvSpPr/>
          <p:nvPr/>
        </p:nvSpPr>
        <p:spPr>
          <a:xfrm>
            <a:off x="7689056" y="5604867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Fair Value</a:t>
            </a:r>
            <a:endParaRPr lang="en-US" sz="2350" dirty="0"/>
          </a:p>
        </p:txBody>
      </p:sp>
      <p:sp>
        <p:nvSpPr>
          <p:cNvPr id="20" name="Text 18"/>
          <p:cNvSpPr/>
          <p:nvPr/>
        </p:nvSpPr>
        <p:spPr>
          <a:xfrm>
            <a:off x="7689056" y="6104215"/>
            <a:ext cx="5876092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Reálná hodnota – tržní cena aktiva v okamžiku ocenění, klíčový princip IFRS</a:t>
            </a:r>
            <a:endParaRPr lang="en-US" sz="1850" dirty="0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58478"/>
            <a:ext cx="11394758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Nejčastější chyby v konsolidační praxi</a:t>
            </a:r>
            <a:endParaRPr lang="en-US" sz="5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9516" y="2423041"/>
            <a:ext cx="382667" cy="38266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23060" y="2415064"/>
            <a:ext cx="5548551" cy="797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Nevyloučení celé vnitroskupinové transakce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1623060" y="3350062"/>
            <a:ext cx="5548551" cy="116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Eliminace musí pokrývat obě strany transakce – pohledávku i závazek, výnos i náklad. Částečná eliminace ponechá v výkazech zkreslení.</a:t>
            </a:r>
            <a:endParaRPr lang="en-US" sz="2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54397" y="2423041"/>
            <a:ext cx="382667" cy="38266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287941" y="2415064"/>
            <a:ext cx="5548670" cy="797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Zapomenutí na nerealizované zisky ze zásob</a:t>
            </a:r>
            <a:endParaRPr lang="en-US" sz="2500" dirty="0"/>
          </a:p>
        </p:txBody>
      </p:sp>
      <p:sp>
        <p:nvSpPr>
          <p:cNvPr id="8" name="Text 4"/>
          <p:cNvSpPr/>
          <p:nvPr/>
        </p:nvSpPr>
        <p:spPr>
          <a:xfrm>
            <a:off x="8287941" y="3350062"/>
            <a:ext cx="5548670" cy="116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Zejména při rozsáhlých vnitroskupinových dodávkách zboží – zásoby na konci roku musejí být sníženy o vnitroskupinovou přirážku.</a:t>
            </a:r>
            <a:endParaRPr lang="en-US" sz="20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9516" y="4980623"/>
            <a:ext cx="382667" cy="38266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23060" y="4972645"/>
            <a:ext cx="4034076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Chybné vymezení kontroly</a:t>
            </a:r>
            <a:endParaRPr lang="en-US" sz="2500" dirty="0"/>
          </a:p>
        </p:txBody>
      </p:sp>
      <p:sp>
        <p:nvSpPr>
          <p:cNvPr id="11" name="Text 6"/>
          <p:cNvSpPr/>
          <p:nvPr/>
        </p:nvSpPr>
        <p:spPr>
          <a:xfrm>
            <a:off x="1623060" y="5509022"/>
            <a:ext cx="5548551" cy="1551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Kontrola nemusí plynout jen z většiny hlasů. Smluvní ujednání, právo jmenovat většinu představenstva nebo faktická kontrola mohou zakládat povinnost plné konsolidace.</a:t>
            </a:r>
            <a:endParaRPr lang="en-US" sz="20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54397" y="4980623"/>
            <a:ext cx="382667" cy="38266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287941" y="4972645"/>
            <a:ext cx="5548670" cy="797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Záměna metody pro Joint Ventures dle IFRS/CZ GAAP</a:t>
            </a:r>
            <a:endParaRPr lang="en-US" sz="2500" dirty="0"/>
          </a:p>
        </p:txBody>
      </p:sp>
      <p:sp>
        <p:nvSpPr>
          <p:cNvPr id="14" name="Text 8"/>
          <p:cNvSpPr/>
          <p:nvPr/>
        </p:nvSpPr>
        <p:spPr>
          <a:xfrm>
            <a:off x="8287941" y="5907643"/>
            <a:ext cx="5548670" cy="116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Firmy reportující podle IFRS nesmí použít poměrnou metodu pro JV – musejí aplikovat metodu ekvivalence dle IFRS 11.</a:t>
            </a:r>
            <a:endParaRPr lang="en-US" sz="20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42749"/>
            <a:ext cx="1091684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Praktický příklad: Plná konsolidace s NCI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114431"/>
            <a:ext cx="13042821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Matka vlastní </a:t>
            </a:r>
            <a:r>
              <a:rPr lang="en-US" sz="17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75 %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dceřiné společnosti. Čistý majetek dcery (vlastní kapitál) = </a:t>
            </a:r>
            <a:r>
              <a:rPr lang="en-US" sz="17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20 mil. Kč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Dcera vykázala zisk </a:t>
            </a:r>
            <a:r>
              <a:rPr lang="en-US" sz="17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4 mil. Kč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2645093"/>
            <a:ext cx="13042821" cy="3169682"/>
          </a:xfrm>
          <a:prstGeom prst="roundRect">
            <a:avLst>
              <a:gd name="adj" fmla="val 3006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028343" y="2769156"/>
            <a:ext cx="4753570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Položka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6243161" y="2769156"/>
            <a:ext cx="3446978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Matce náleží (75 %)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10151388" y="2769156"/>
            <a:ext cx="3450788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NCI (25 %)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1028343" y="3336250"/>
            <a:ext cx="4753570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Podíl na čistém majetku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6243161" y="3336250"/>
            <a:ext cx="3446978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15 mil. Kč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10151388" y="3336250"/>
            <a:ext cx="3450788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5 mil. Kč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1028343" y="3903345"/>
            <a:ext cx="4753570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Podíl na zisku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6243161" y="3903345"/>
            <a:ext cx="3446978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3 mil. Kč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10151388" y="3903345"/>
            <a:ext cx="3450788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 mil. Kč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1028343" y="4470440"/>
            <a:ext cx="4753570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Vykázání v rozvaze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6243161" y="4470440"/>
            <a:ext cx="3446978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Součást VK skupiny</a:t>
            </a:r>
            <a:endParaRPr lang="en-US" sz="1750" dirty="0"/>
          </a:p>
        </p:txBody>
      </p:sp>
      <p:sp>
        <p:nvSpPr>
          <p:cNvPr id="16" name="Text 14"/>
          <p:cNvSpPr/>
          <p:nvPr/>
        </p:nvSpPr>
        <p:spPr>
          <a:xfrm>
            <a:off x="10151388" y="4470440"/>
            <a:ext cx="3450788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„Menšinový VK" – pasiva</a:t>
            </a:r>
            <a:endParaRPr lang="en-US" sz="1750" dirty="0"/>
          </a:p>
        </p:txBody>
      </p:sp>
      <p:sp>
        <p:nvSpPr>
          <p:cNvPr id="17" name="Text 15"/>
          <p:cNvSpPr/>
          <p:nvPr/>
        </p:nvSpPr>
        <p:spPr>
          <a:xfrm>
            <a:off x="1028343" y="5037534"/>
            <a:ext cx="4753570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Rozsah konsolidace aktiv/pasiv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6243161" y="5037534"/>
            <a:ext cx="3446978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100 % (celá dcera vstupuje do výkazů)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10151388" y="5037534"/>
            <a:ext cx="3450788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endParaRPr lang="en-US" sz="1750" dirty="0"/>
          </a:p>
        </p:txBody>
      </p:sp>
      <p:sp>
        <p:nvSpPr>
          <p:cNvPr id="20" name="Shape 18"/>
          <p:cNvSpPr/>
          <p:nvPr/>
        </p:nvSpPr>
        <p:spPr>
          <a:xfrm>
            <a:off x="793790" y="6018848"/>
            <a:ext cx="13042821" cy="1167884"/>
          </a:xfrm>
          <a:prstGeom prst="roundRect">
            <a:avLst>
              <a:gd name="adj" fmla="val 8157"/>
            </a:avLst>
          </a:prstGeom>
          <a:solidFill>
            <a:srgbClr val="F5BCBF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604" y="6355318"/>
            <a:ext cx="283488" cy="226814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1530906" y="6256973"/>
            <a:ext cx="12078891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 když matce náleží pouze 75 % zisku, konsoliduje se </a:t>
            </a:r>
            <a:r>
              <a:rPr lang="en-US" sz="17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100 %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aktiv, závazků a výnosů dcery – podíl NCI se pouze separátně vykáže na straně pasiv.</a:t>
            </a:r>
            <a:endParaRPr lang="en-US" sz="1750" dirty="0"/>
          </a:p>
        </p:txBody>
      </p:sp>
      <p:pic>
        <p:nvPicPr>
          <p:cNvPr id="2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12508"/>
            <a:ext cx="11726704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Výpočet Goodwillu: Číselný příklad</a:t>
            </a:r>
            <a:endParaRPr lang="en-US" sz="5550" dirty="0"/>
          </a:p>
        </p:txBody>
      </p:sp>
      <p:sp>
        <p:nvSpPr>
          <p:cNvPr id="3" name="Shape 1"/>
          <p:cNvSpPr/>
          <p:nvPr/>
        </p:nvSpPr>
        <p:spPr>
          <a:xfrm>
            <a:off x="589598" y="2323743"/>
            <a:ext cx="6583918" cy="4893231"/>
          </a:xfrm>
          <a:prstGeom prst="roundRect">
            <a:avLst>
              <a:gd name="adj" fmla="val 4172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873085" y="2607231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Vstupní data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873085" y="3333750"/>
            <a:ext cx="6016943" cy="20123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Pořizovací cena investice: </a:t>
            </a:r>
            <a:r>
              <a:rPr lang="en-US" sz="22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15 mil. Kč</a:t>
            </a:r>
            <a:endParaRPr lang="en-US" sz="2200" dirty="0"/>
          </a:p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Reálná hodnota čistého majetku dcery: </a:t>
            </a:r>
            <a:r>
              <a:rPr lang="en-US" sz="22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12 mil. Kč</a:t>
            </a:r>
            <a:endParaRPr lang="en-US" sz="2200" dirty="0"/>
          </a:p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Podíl matky: </a:t>
            </a:r>
            <a:r>
              <a:rPr lang="en-US" sz="22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100 %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668697" y="2607231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Výpočet a vykázání</a:t>
            </a:r>
            <a:endParaRPr lang="en-US" sz="2750" dirty="0"/>
          </a:p>
        </p:txBody>
      </p:sp>
      <p:sp>
        <p:nvSpPr>
          <p:cNvPr id="7" name="Text 5"/>
          <p:cNvSpPr/>
          <p:nvPr/>
        </p:nvSpPr>
        <p:spPr>
          <a:xfrm>
            <a:off x="7668697" y="3333750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Goodwill = 15 mil. – 12 mil. = 3 mil. Kč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68697" y="4042410"/>
            <a:ext cx="6175534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Goodwill se aktivuje v konsolidované rozvaze jako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nehmotné aktivum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668697" y="5204579"/>
            <a:ext cx="6175534" cy="19132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CZ GAAP: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Odpis 600 tis. Kč ročně po dobu 60 měsíců</a:t>
            </a:r>
            <a:endParaRPr lang="en-US" sz="2200" dirty="0"/>
          </a:p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IFRS: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Žádný odpis, každoroční impairment test</a:t>
            </a:r>
            <a:endParaRPr lang="en-US" sz="220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16831"/>
            <a:ext cx="11930420" cy="66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Vliv konsolidačních metod na klíčové ukazatele</a:t>
            </a:r>
            <a:endParaRPr lang="en-US" sz="4150" dirty="0"/>
          </a:p>
        </p:txBody>
      </p:sp>
      <p:sp>
        <p:nvSpPr>
          <p:cNvPr id="3" name="Text 1"/>
          <p:cNvSpPr/>
          <p:nvPr/>
        </p:nvSpPr>
        <p:spPr>
          <a:xfrm>
            <a:off x="793790" y="2300288"/>
            <a:ext cx="13042821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Volba konsolidační metody a účetního standardu má přímý dopad na finanční ukazatele skupiny, které sledují analytici, banky i investoři.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1596509" y="2883575"/>
            <a:ext cx="4816316" cy="701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100%</a:t>
            </a:r>
            <a:endParaRPr lang="en-US" sz="5500" dirty="0"/>
          </a:p>
        </p:txBody>
      </p:sp>
      <p:sp>
        <p:nvSpPr>
          <p:cNvPr id="5" name="Text 3"/>
          <p:cNvSpPr/>
          <p:nvPr/>
        </p:nvSpPr>
        <p:spPr>
          <a:xfrm>
            <a:off x="2675573" y="3811072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Plná metoda</a:t>
            </a:r>
            <a:endParaRPr lang="en-US" sz="2050" dirty="0"/>
          </a:p>
        </p:txBody>
      </p:sp>
      <p:sp>
        <p:nvSpPr>
          <p:cNvPr id="6" name="Text 4"/>
          <p:cNvSpPr/>
          <p:nvPr/>
        </p:nvSpPr>
        <p:spPr>
          <a:xfrm>
            <a:off x="793790" y="4238982"/>
            <a:ext cx="6421755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Aktiv a pasiv dcery vstupuje do konsolidace bez ohledu na výši podílu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8217575" y="2883575"/>
            <a:ext cx="4816316" cy="701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60</a:t>
            </a:r>
            <a:endParaRPr lang="en-US" sz="5500" dirty="0"/>
          </a:p>
        </p:txBody>
      </p:sp>
      <p:sp>
        <p:nvSpPr>
          <p:cNvPr id="8" name="Text 6"/>
          <p:cNvSpPr/>
          <p:nvPr/>
        </p:nvSpPr>
        <p:spPr>
          <a:xfrm>
            <a:off x="9296638" y="3811072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Měsíců</a:t>
            </a:r>
            <a:endParaRPr lang="en-US" sz="2050" dirty="0"/>
          </a:p>
        </p:txBody>
      </p:sp>
      <p:sp>
        <p:nvSpPr>
          <p:cNvPr id="9" name="Text 7"/>
          <p:cNvSpPr/>
          <p:nvPr/>
        </p:nvSpPr>
        <p:spPr>
          <a:xfrm>
            <a:off x="7414855" y="4238982"/>
            <a:ext cx="642175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Typická doba odpisování goodwillu dle CZ GAAP (5 let)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1596509" y="5259586"/>
            <a:ext cx="4816316" cy="701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1x</a:t>
            </a:r>
            <a:endParaRPr lang="en-US" sz="5500" dirty="0"/>
          </a:p>
        </p:txBody>
      </p:sp>
      <p:sp>
        <p:nvSpPr>
          <p:cNvPr id="11" name="Text 9"/>
          <p:cNvSpPr/>
          <p:nvPr/>
        </p:nvSpPr>
        <p:spPr>
          <a:xfrm>
            <a:off x="2675573" y="6187083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Ročně</a:t>
            </a:r>
            <a:endParaRPr lang="en-US" sz="2050" dirty="0"/>
          </a:p>
        </p:txBody>
      </p:sp>
      <p:sp>
        <p:nvSpPr>
          <p:cNvPr id="12" name="Text 10"/>
          <p:cNvSpPr/>
          <p:nvPr/>
        </p:nvSpPr>
        <p:spPr>
          <a:xfrm>
            <a:off x="793790" y="6614993"/>
            <a:ext cx="642175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Frekvence povinného impairment testu goodwillu dle IFRS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8217575" y="5259586"/>
            <a:ext cx="4816316" cy="701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2005</a:t>
            </a:r>
            <a:endParaRPr lang="en-US" sz="5500" dirty="0"/>
          </a:p>
        </p:txBody>
      </p:sp>
      <p:sp>
        <p:nvSpPr>
          <p:cNvPr id="14" name="Text 12"/>
          <p:cNvSpPr/>
          <p:nvPr/>
        </p:nvSpPr>
        <p:spPr>
          <a:xfrm>
            <a:off x="9296638" y="6187083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Rok zavedení IFRS</a:t>
            </a:r>
            <a:endParaRPr lang="en-US" sz="2050" dirty="0"/>
          </a:p>
        </p:txBody>
      </p:sp>
      <p:sp>
        <p:nvSpPr>
          <p:cNvPr id="15" name="Text 13"/>
          <p:cNvSpPr/>
          <p:nvPr/>
        </p:nvSpPr>
        <p:spPr>
          <a:xfrm>
            <a:off x="7414855" y="6614993"/>
            <a:ext cx="642175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Povinné pro kótované firmy v EU od tohoto roku</a:t>
            </a:r>
            <a:endParaRPr lang="en-US" sz="1650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3179" y="148709"/>
            <a:ext cx="5288042" cy="793206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1160502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Konsolidace a rozhodování manažerů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793790" y="2609017"/>
            <a:ext cx="7556421" cy="1079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Konsolidované výkazy nejsou jen účetní formalitou. Pro finanční manažery skupin jsou zásadním nástrojem řízení – odhalují skutečnou výkonnost skupiny, míru zadlužení a schopnost generovat cash flow. Znalost metod a úprav je předpokladem správné interpretace výsledků.</a:t>
            </a:r>
            <a:endParaRPr lang="en-US" sz="1550" dirty="0"/>
          </a:p>
        </p:txBody>
      </p:sp>
      <p:sp>
        <p:nvSpPr>
          <p:cNvPr id="6" name="Shape 3"/>
          <p:cNvSpPr/>
          <p:nvPr/>
        </p:nvSpPr>
        <p:spPr>
          <a:xfrm>
            <a:off x="770930" y="3822025"/>
            <a:ext cx="45720" cy="205871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4"/>
          <p:cNvSpPr/>
          <p:nvPr/>
        </p:nvSpPr>
        <p:spPr>
          <a:xfrm>
            <a:off x="1037868" y="384488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Úvěrové kovenanty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1037868" y="4238387"/>
            <a:ext cx="3447336" cy="1349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Banky vážou kovenantové podmínky na konsolidované ukazatele (EBITDA, debt/equity). Způsob zacházení s goodwillem a metodou konsolidace přímo ovlivňuje plnění kovenantů.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4635937" y="3822025"/>
            <a:ext cx="45720" cy="205871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4902875" y="384488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Dividendová politika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4902875" y="4238387"/>
            <a:ext cx="3447336" cy="1619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Konsolidovaný zisk a zisk v individuálních výkazech mateřské společnosti se mohou výrazně lišit. Dividendy lze vyplácet pouze ze zisku mateřské firmy, ne ze zisku konsolidovaného.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770930" y="6112788"/>
            <a:ext cx="45720" cy="979051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0"/>
          <p:cNvSpPr/>
          <p:nvPr/>
        </p:nvSpPr>
        <p:spPr>
          <a:xfrm>
            <a:off x="1037868" y="6135648"/>
            <a:ext cx="279654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Akvizice a due diligence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1037868" y="6529149"/>
            <a:ext cx="7312343" cy="53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Porozumění goodwillu a impairment testu je klíčové při hodnocení akvizičních cílů a jejich integrace do skupiny.</a:t>
            </a:r>
            <a:endParaRPr lang="en-US" sz="1550" dirty="0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5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17997"/>
            <a:ext cx="1012114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Evropský rámec: Kdo reportuje podle čeho?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015847"/>
            <a:ext cx="9129951" cy="5095756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2015847"/>
            <a:ext cx="9129951" cy="5095756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60158"/>
            <a:ext cx="12955786" cy="841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Budoucnost harmonizace: Trendy a vývoj</a:t>
            </a:r>
            <a:endParaRPr lang="en-US" sz="5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613660"/>
            <a:ext cx="864037" cy="86403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977628" y="2613660"/>
            <a:ext cx="2950488" cy="841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Digitalizace výkaznictví</a:t>
            </a:r>
            <a:endParaRPr lang="en-US" sz="2650" dirty="0"/>
          </a:p>
        </p:txBody>
      </p:sp>
      <p:sp>
        <p:nvSpPr>
          <p:cNvPr id="5" name="Text 2"/>
          <p:cNvSpPr/>
          <p:nvPr/>
        </p:nvSpPr>
        <p:spPr>
          <a:xfrm>
            <a:off x="1977628" y="3608903"/>
            <a:ext cx="2950488" cy="3360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XBRL (eXtensible Business Reporting Language) umožňuje strojové zpracování konsolidovaných výkazů. EU zavádí ESEF standard pro kótované firmy.</a:t>
            </a:r>
            <a:endParaRPr lang="en-US" sz="21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7918" y="2613660"/>
            <a:ext cx="864037" cy="86403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431756" y="2613660"/>
            <a:ext cx="2950607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ESG výkaznictví</a:t>
            </a:r>
            <a:endParaRPr lang="en-US" sz="2650" dirty="0"/>
          </a:p>
        </p:txBody>
      </p:sp>
      <p:sp>
        <p:nvSpPr>
          <p:cNvPr id="8" name="Text 4"/>
          <p:cNvSpPr/>
          <p:nvPr/>
        </p:nvSpPr>
        <p:spPr>
          <a:xfrm>
            <a:off x="6431756" y="3188018"/>
            <a:ext cx="2950607" cy="3360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Nová Směrnice EU o nefinančním výkaznictví (CSRD) rozšiřuje konsolidované výkazy o povinné nefinanční informace – emise, sociální dopady, governance.</a:t>
            </a:r>
            <a:endParaRPr lang="en-US" sz="21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02165" y="2613660"/>
            <a:ext cx="864037" cy="86403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886003" y="2613660"/>
            <a:ext cx="2950488" cy="841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Konvergence IFRS a US GAAP</a:t>
            </a:r>
            <a:endParaRPr lang="en-US" sz="2650" dirty="0"/>
          </a:p>
        </p:txBody>
      </p:sp>
      <p:sp>
        <p:nvSpPr>
          <p:cNvPr id="11" name="Text 6"/>
          <p:cNvSpPr/>
          <p:nvPr/>
        </p:nvSpPr>
        <p:spPr>
          <a:xfrm>
            <a:off x="10886003" y="3608903"/>
            <a:ext cx="2950488" cy="2940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IASB a FASB dlouhodobě pracují na sblížení IFRS a amerických standardů – cílem je jeden globální jazyk finančního výkaznictví.</a:t>
            </a:r>
            <a:endParaRPr lang="en-US" sz="21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82184"/>
            <a:ext cx="7625001" cy="66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Klíčové poznatky: Co si odnést</a:t>
            </a:r>
            <a:endParaRPr lang="en-US" sz="4150" dirty="0"/>
          </a:p>
        </p:txBody>
      </p:sp>
      <p:sp>
        <p:nvSpPr>
          <p:cNvPr id="3" name="Shape 1"/>
          <p:cNvSpPr/>
          <p:nvPr/>
        </p:nvSpPr>
        <p:spPr>
          <a:xfrm>
            <a:off x="793790" y="2265640"/>
            <a:ext cx="6441638" cy="2261116"/>
          </a:xfrm>
          <a:prstGeom prst="roundRect">
            <a:avLst>
              <a:gd name="adj" fmla="val 3950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1014055" y="2485906"/>
            <a:ext cx="637937" cy="637937"/>
          </a:xfrm>
          <a:prstGeom prst="roundRect">
            <a:avLst>
              <a:gd name="adj" fmla="val 14332270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89434" y="2661285"/>
            <a:ext cx="287060" cy="2870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14055" y="3283268"/>
            <a:ext cx="2826187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Fikce jednoho podniku</a:t>
            </a:r>
            <a:endParaRPr lang="en-US" sz="2050" dirty="0"/>
          </a:p>
        </p:txBody>
      </p:sp>
      <p:sp>
        <p:nvSpPr>
          <p:cNvPr id="7" name="Text 4"/>
          <p:cNvSpPr/>
          <p:nvPr/>
        </p:nvSpPr>
        <p:spPr>
          <a:xfrm>
            <a:off x="1014055" y="3711178"/>
            <a:ext cx="6001107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Konsolidace zobrazuje skupinu jako jedinou ekonomickou jednotku bez ohledu na právní hranice mezi firmami.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7394853" y="2265640"/>
            <a:ext cx="6441757" cy="2261116"/>
          </a:xfrm>
          <a:prstGeom prst="roundRect">
            <a:avLst>
              <a:gd name="adj" fmla="val 3950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7615118" y="2485906"/>
            <a:ext cx="637937" cy="637937"/>
          </a:xfrm>
          <a:prstGeom prst="roundRect">
            <a:avLst>
              <a:gd name="adj" fmla="val 14332270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90498" y="2661285"/>
            <a:ext cx="287060" cy="2870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615118" y="3283268"/>
            <a:ext cx="2777728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Metoda závisí na vlivu</a:t>
            </a:r>
            <a:endParaRPr lang="en-US" sz="2050" dirty="0"/>
          </a:p>
        </p:txBody>
      </p:sp>
      <p:sp>
        <p:nvSpPr>
          <p:cNvPr id="12" name="Text 8"/>
          <p:cNvSpPr/>
          <p:nvPr/>
        </p:nvSpPr>
        <p:spPr>
          <a:xfrm>
            <a:off x="7615118" y="3711178"/>
            <a:ext cx="6001226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Plná metoda pro kontrolu, poměrná (nebo ekvivalence) pro JV, ekvivalence pro přidružené podniky.</a:t>
            </a:r>
            <a:endParaRPr lang="en-US" sz="1650" dirty="0"/>
          </a:p>
        </p:txBody>
      </p:sp>
      <p:sp>
        <p:nvSpPr>
          <p:cNvPr id="13" name="Shape 9"/>
          <p:cNvSpPr/>
          <p:nvPr/>
        </p:nvSpPr>
        <p:spPr>
          <a:xfrm>
            <a:off x="793790" y="4686181"/>
            <a:ext cx="6441638" cy="2261116"/>
          </a:xfrm>
          <a:prstGeom prst="roundRect">
            <a:avLst>
              <a:gd name="adj" fmla="val 3950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0"/>
          <p:cNvSpPr/>
          <p:nvPr/>
        </p:nvSpPr>
        <p:spPr>
          <a:xfrm>
            <a:off x="1014055" y="4906447"/>
            <a:ext cx="637937" cy="637937"/>
          </a:xfrm>
          <a:prstGeom prst="roundRect">
            <a:avLst>
              <a:gd name="adj" fmla="val 14332270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89434" y="5081826"/>
            <a:ext cx="287060" cy="28706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014055" y="5703808"/>
            <a:ext cx="2876788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Eliminace jsou povinné</a:t>
            </a:r>
            <a:endParaRPr lang="en-US" sz="2050" dirty="0"/>
          </a:p>
        </p:txBody>
      </p:sp>
      <p:sp>
        <p:nvSpPr>
          <p:cNvPr id="17" name="Text 12"/>
          <p:cNvSpPr/>
          <p:nvPr/>
        </p:nvSpPr>
        <p:spPr>
          <a:xfrm>
            <a:off x="1014055" y="6131719"/>
            <a:ext cx="6001107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Všechny vnitroskupinové transakce – pohledávky, závazky, výnosy, náklady i nerealizované zisky – musejí být vyloučeny.</a:t>
            </a:r>
            <a:endParaRPr lang="en-US" sz="1650" dirty="0"/>
          </a:p>
        </p:txBody>
      </p:sp>
      <p:sp>
        <p:nvSpPr>
          <p:cNvPr id="18" name="Shape 13"/>
          <p:cNvSpPr/>
          <p:nvPr/>
        </p:nvSpPr>
        <p:spPr>
          <a:xfrm>
            <a:off x="7394853" y="4686181"/>
            <a:ext cx="6441757" cy="2261116"/>
          </a:xfrm>
          <a:prstGeom prst="roundRect">
            <a:avLst>
              <a:gd name="adj" fmla="val 3950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Shape 14"/>
          <p:cNvSpPr/>
          <p:nvPr/>
        </p:nvSpPr>
        <p:spPr>
          <a:xfrm>
            <a:off x="7615118" y="4906447"/>
            <a:ext cx="637937" cy="637937"/>
          </a:xfrm>
          <a:prstGeom prst="roundRect">
            <a:avLst>
              <a:gd name="adj" fmla="val 14332270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90498" y="5081826"/>
            <a:ext cx="287060" cy="28706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615118" y="5703808"/>
            <a:ext cx="3468172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Filozofický rozdíl standardů</a:t>
            </a:r>
            <a:endParaRPr lang="en-US" sz="2050" dirty="0"/>
          </a:p>
        </p:txBody>
      </p:sp>
      <p:sp>
        <p:nvSpPr>
          <p:cNvPr id="22" name="Text 16"/>
          <p:cNvSpPr/>
          <p:nvPr/>
        </p:nvSpPr>
        <p:spPr>
          <a:xfrm>
            <a:off x="7615118" y="6131719"/>
            <a:ext cx="6001226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CZ GAAP chrání věřitele, IFRS chrání investory. Tento rozdíl nejvýrazněji rezonuje v přístupu ke goodwillu.</a:t>
            </a:r>
            <a:endParaRPr lang="en-US" sz="1650" dirty="0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23" y="159425"/>
            <a:ext cx="5273754" cy="79106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80190" y="1121569"/>
            <a:ext cx="5316260" cy="66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Závěr</a:t>
            </a:r>
            <a:endParaRPr lang="en-US" sz="4150" dirty="0"/>
          </a:p>
        </p:txBody>
      </p:sp>
      <p:sp>
        <p:nvSpPr>
          <p:cNvPr id="5" name="Text 2"/>
          <p:cNvSpPr/>
          <p:nvPr/>
        </p:nvSpPr>
        <p:spPr>
          <a:xfrm>
            <a:off x="6280190" y="2025253"/>
            <a:ext cx="7556421" cy="1785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Konsolidace účetní závěrky je jednou z nejnáročnějších disciplín podnikového účetnictví. Vyžaduje </a:t>
            </a:r>
            <a:r>
              <a:rPr lang="en-US" sz="16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hluboké porozumění ekonomické podstatě</a:t>
            </a: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transakcí, nikoli jen mechanické uplatnění pravidel. Schopnost správně interpretovat konsolidované výkazy – a rozumět metodám, korekcím a standardům, které za nimi stojí – je v dnešním globálním prostředí </a:t>
            </a:r>
            <a:r>
              <a:rPr lang="en-US" sz="16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zásadní kompetencí</a:t>
            </a: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každého finančního manažera a účetního.</a:t>
            </a:r>
            <a:endParaRPr lang="en-US" sz="1650" dirty="0"/>
          </a:p>
        </p:txBody>
      </p:sp>
      <p:sp>
        <p:nvSpPr>
          <p:cNvPr id="6" name="Shape 3"/>
          <p:cNvSpPr/>
          <p:nvPr/>
        </p:nvSpPr>
        <p:spPr>
          <a:xfrm>
            <a:off x="6280190" y="3990499"/>
            <a:ext cx="7556421" cy="1478994"/>
          </a:xfrm>
          <a:prstGeom prst="roundRect">
            <a:avLst>
              <a:gd name="adj" fmla="val 34507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4"/>
          <p:cNvSpPr/>
          <p:nvPr/>
        </p:nvSpPr>
        <p:spPr>
          <a:xfrm>
            <a:off x="6500455" y="4210764"/>
            <a:ext cx="3165277" cy="347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📘 Doporučená literatura</a:t>
            </a:r>
            <a:endParaRPr lang="en-US" sz="2050" dirty="0"/>
          </a:p>
        </p:txBody>
      </p:sp>
      <p:sp>
        <p:nvSpPr>
          <p:cNvPr id="8" name="Text 5"/>
          <p:cNvSpPr/>
          <p:nvPr/>
        </p:nvSpPr>
        <p:spPr>
          <a:xfrm>
            <a:off x="6500455" y="4653915"/>
            <a:ext cx="7115889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IFRS 3, IFRS 10, IFRS 11, IAS 28 – primární prameny. Komentáře IASB a výkladová stanoviska EFRAG.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6280190" y="5628918"/>
            <a:ext cx="7556421" cy="1478994"/>
          </a:xfrm>
          <a:prstGeom prst="roundRect">
            <a:avLst>
              <a:gd name="adj" fmla="val 34507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6500455" y="5849183"/>
            <a:ext cx="2658070" cy="347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🎯 Praxe rozhoduje</a:t>
            </a:r>
            <a:endParaRPr lang="en-US" sz="2050" dirty="0"/>
          </a:p>
        </p:txBody>
      </p:sp>
      <p:sp>
        <p:nvSpPr>
          <p:cNvPr id="11" name="Text 8"/>
          <p:cNvSpPr/>
          <p:nvPr/>
        </p:nvSpPr>
        <p:spPr>
          <a:xfrm>
            <a:off x="6500455" y="6292334"/>
            <a:ext cx="7115889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Teorie se plně pochopí až na konkrétních případech. Procvičujte eliminace na reálných příkladech skupinových závěrek.</a:t>
            </a:r>
            <a:endParaRPr lang="en-US" sz="165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3163</Words>
  <Application>Microsoft Office PowerPoint</Application>
  <PresentationFormat>Vlastní</PresentationFormat>
  <Paragraphs>361</Paragraphs>
  <Slides>39</Slides>
  <Notes>39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39</vt:i4>
      </vt:variant>
    </vt:vector>
  </HeadingPairs>
  <TitlesOfParts>
    <vt:vector size="45" baseType="lpstr">
      <vt:lpstr>Oxygen</vt:lpstr>
      <vt:lpstr>Calibri</vt:lpstr>
      <vt:lpstr>Arial</vt:lpstr>
      <vt:lpstr>Oxygen Bold</vt:lpstr>
      <vt:lpstr>Oxygen Light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Hrůzková Monika</cp:lastModifiedBy>
  <cp:revision>3</cp:revision>
  <dcterms:created xsi:type="dcterms:W3CDTF">2026-04-16T11:35:26Z</dcterms:created>
  <dcterms:modified xsi:type="dcterms:W3CDTF">2026-04-21T07:09:07Z</dcterms:modified>
</cp:coreProperties>
</file>