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</p:sldIdLst>
  <p:sldSz cx="14630400" cy="8229600"/>
  <p:notesSz cx="8229600" cy="14630400"/>
  <p:embeddedFontLst>
    <p:embeddedFont>
      <p:font typeface="Oxygen" panose="02000503000000000000" pitchFamily="2" charset="-18"/>
      <p:regular r:id="rId47"/>
      <p:bold r:id="rId48"/>
    </p:embeddedFont>
    <p:embeddedFont>
      <p:font typeface="Oxygen Bold" panose="02000803000000000000" charset="0"/>
      <p:bold r:id="rId49"/>
    </p:embeddedFont>
    <p:embeddedFont>
      <p:font typeface="Oxygen Light" panose="02000303000000000000" pitchFamily="2" charset="0"/>
      <p:regular r:id="rId50"/>
    </p:embeddedFont>
    <p:embeddedFont>
      <p:font typeface="Segoe UI" panose="020B0502040204020203" pitchFamily="34" charset="0"/>
      <p:regular r:id="rId51"/>
      <p:bold r:id="rId52"/>
      <p:italic r:id="rId53"/>
      <p:boldItalic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644C27-6C73-4BE2-738C-C62F773E3687}" v="5" dt="2026-01-21T12:54:35.9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C197F-A096-419F-B02F-B8FAAF9513B0}" type="datetimeFigureOut">
              <a:t>20.02.2026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99C76F-DADF-44F6-968A-DB988CF842D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7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svg"/><Relationship Id="rId11" Type="http://schemas.openxmlformats.org/officeDocument/2006/relationships/image" Target="../media/image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svg"/><Relationship Id="rId11" Type="http://schemas.openxmlformats.org/officeDocument/2006/relationships/image" Target="../media/image3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3.svg"/><Relationship Id="rId11" Type="http://schemas.openxmlformats.org/officeDocument/2006/relationships/image" Target="../media/image2.pn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49.png"/><Relationship Id="rId11" Type="http://schemas.openxmlformats.org/officeDocument/2006/relationships/image" Target="../media/image54.svg"/><Relationship Id="rId5" Type="http://schemas.openxmlformats.org/officeDocument/2006/relationships/image" Target="../media/image48.sv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58.png"/><Relationship Id="rId21" Type="http://schemas.openxmlformats.org/officeDocument/2006/relationships/image" Target="../media/image2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sv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71.png"/><Relationship Id="rId20" Type="http://schemas.openxmlformats.org/officeDocument/2006/relationships/image" Target="../media/image75.sv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1.png"/><Relationship Id="rId11" Type="http://schemas.openxmlformats.org/officeDocument/2006/relationships/image" Target="../media/image66.svg"/><Relationship Id="rId5" Type="http://schemas.openxmlformats.org/officeDocument/2006/relationships/image" Target="../media/image60.sv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109192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 err="1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Finanční</a:t>
            </a:r>
            <a:r>
              <a:rPr lang="en-US" sz="5550" b="1" dirty="0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 </a:t>
            </a:r>
            <a:r>
              <a:rPr lang="en-US" sz="5550" b="1" dirty="0" err="1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aktiva</a:t>
            </a:r>
            <a:r>
              <a:rPr lang="en-US" sz="5550" b="1" dirty="0">
                <a:solidFill>
                  <a:srgbClr val="CF1F28"/>
                </a:solidFill>
                <a:latin typeface="Oxygen Bold"/>
                <a:ea typeface="Oxygen Bold" pitchFamily="34" charset="-122"/>
                <a:cs typeface="Oxygen Bold" pitchFamily="34" charset="-120"/>
              </a:rPr>
              <a:t> </a:t>
            </a:r>
            <a:endParaRPr lang="en-US" sz="5550" b="1" dirty="0">
              <a:solidFill>
                <a:srgbClr val="CF1F28"/>
              </a:solidFill>
              <a:latin typeface="Oxygen Bold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4306372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aktiva představují specifickou kategorii dlouhodobého i krátkodobého majetku, u kterého se očekává zhodnocení, výnos nebo ovládání jiné entity. Na rozdíl od hmotného majetku se finanční aktiva neodepisují.</a:t>
            </a:r>
            <a:endParaRPr lang="en-US" sz="2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8670" y="959525"/>
            <a:ext cx="976074" cy="529352"/>
          </a:xfrm>
          <a:prstGeom prst="roundRect">
            <a:avLst>
              <a:gd name="adj" fmla="val 17881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57620" y="1043940"/>
            <a:ext cx="638175" cy="360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88670" y="1601510"/>
            <a:ext cx="7770614" cy="880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00"/>
              </a:lnSpc>
              <a:buNone/>
            </a:pPr>
            <a:r>
              <a:rPr lang="en-US" sz="5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jsou finanční aktiva?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788670" y="3157776"/>
            <a:ext cx="6182916" cy="22532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aktiva jsou majetkové položky, které představují nárok na peněžní prostředky nebo budoucí ekonomický prospěch. Každé finanční aktivum je vždy pohledávka – někdo jiný má povinnost plnit.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88670" y="5664518"/>
            <a:ext cx="6182916" cy="1351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je drží za účelem získání výnosu, zhodnocení kapitálu, ovládání jiných podniků nebo bezpečného uložení volných prostředků.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666434" y="3185993"/>
            <a:ext cx="3521273" cy="440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Základní typy</a:t>
            </a:r>
            <a:endParaRPr lang="en-US" sz="2750" dirty="0"/>
          </a:p>
        </p:txBody>
      </p:sp>
      <p:sp>
        <p:nvSpPr>
          <p:cNvPr id="8" name="Text 6"/>
          <p:cNvSpPr/>
          <p:nvPr/>
        </p:nvSpPr>
        <p:spPr>
          <a:xfrm>
            <a:off x="7666434" y="3907869"/>
            <a:ext cx="6182916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Peněžní prostředky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66434" y="4457105"/>
            <a:ext cx="6182916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Cenné papíry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666434" y="5006340"/>
            <a:ext cx="6182916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Podíly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666434" y="5555575"/>
            <a:ext cx="6182916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Deriváty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666434" y="6104811"/>
            <a:ext cx="6182916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Půjčky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666434" y="6654046"/>
            <a:ext cx="6182916" cy="450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Vklady</a:t>
            </a:r>
            <a:endParaRPr lang="en-US" sz="22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8978" y="7552372"/>
            <a:ext cx="1654254" cy="3967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1788"/>
            <a:ext cx="8740735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firma drží finanční aktiva?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793790" y="2134553"/>
            <a:ext cx="6419017" cy="2280880"/>
          </a:xfrm>
          <a:prstGeom prst="roundRect">
            <a:avLst>
              <a:gd name="adj" fmla="val 4438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1042392" y="2383155"/>
            <a:ext cx="722948" cy="722948"/>
          </a:xfrm>
          <a:prstGeom prst="roundRect">
            <a:avLst>
              <a:gd name="adj" fmla="val 1264694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1227" y="2581870"/>
            <a:ext cx="325279" cy="32527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42392" y="3310890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Získání výnosu</a:t>
            </a:r>
            <a:endParaRPr lang="en-US" sz="2350" dirty="0"/>
          </a:p>
        </p:txBody>
      </p:sp>
      <p:sp>
        <p:nvSpPr>
          <p:cNvPr id="7" name="Text 4"/>
          <p:cNvSpPr/>
          <p:nvPr/>
        </p:nvSpPr>
        <p:spPr>
          <a:xfrm>
            <a:off x="1042392" y="3810238"/>
            <a:ext cx="592181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Úroky a dividendy přinášejí pravidelný příjem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7417594" y="2134553"/>
            <a:ext cx="6419017" cy="2280880"/>
          </a:xfrm>
          <a:prstGeom prst="roundRect">
            <a:avLst>
              <a:gd name="adj" fmla="val 4438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666196" y="2383155"/>
            <a:ext cx="722948" cy="722948"/>
          </a:xfrm>
          <a:prstGeom prst="roundRect">
            <a:avLst>
              <a:gd name="adj" fmla="val 1264694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65031" y="2581870"/>
            <a:ext cx="325279" cy="32527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66196" y="3310890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Zhodnocení kapitálu</a:t>
            </a:r>
            <a:endParaRPr lang="en-US" sz="2350" dirty="0"/>
          </a:p>
        </p:txBody>
      </p:sp>
      <p:sp>
        <p:nvSpPr>
          <p:cNvPr id="12" name="Text 8"/>
          <p:cNvSpPr/>
          <p:nvPr/>
        </p:nvSpPr>
        <p:spPr>
          <a:xfrm>
            <a:off x="7666196" y="3810238"/>
            <a:ext cx="592181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Investice do akcií a dluhopisů zvyšují hodnotu majetku</a:t>
            </a:r>
            <a:endParaRPr lang="en-US" sz="1850" dirty="0"/>
          </a:p>
        </p:txBody>
      </p:sp>
      <p:sp>
        <p:nvSpPr>
          <p:cNvPr id="13" name="Shape 9"/>
          <p:cNvSpPr/>
          <p:nvPr/>
        </p:nvSpPr>
        <p:spPr>
          <a:xfrm>
            <a:off x="793790" y="4620220"/>
            <a:ext cx="6419017" cy="2637473"/>
          </a:xfrm>
          <a:prstGeom prst="roundRect">
            <a:avLst>
              <a:gd name="adj" fmla="val 3838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1042392" y="4868823"/>
            <a:ext cx="722948" cy="722948"/>
          </a:xfrm>
          <a:prstGeom prst="roundRect">
            <a:avLst>
              <a:gd name="adj" fmla="val 1264694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41227" y="5067538"/>
            <a:ext cx="325279" cy="325279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42392" y="5796558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Ovládání firem</a:t>
            </a:r>
            <a:endParaRPr lang="en-US" sz="2350" dirty="0"/>
          </a:p>
        </p:txBody>
      </p:sp>
      <p:sp>
        <p:nvSpPr>
          <p:cNvPr id="17" name="Text 12"/>
          <p:cNvSpPr/>
          <p:nvPr/>
        </p:nvSpPr>
        <p:spPr>
          <a:xfrm>
            <a:off x="1042392" y="6295906"/>
            <a:ext cx="592181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Strategické podíly umožňují kontrolu nad jinými podniky</a:t>
            </a:r>
            <a:endParaRPr lang="en-US" sz="1850" dirty="0"/>
          </a:p>
        </p:txBody>
      </p:sp>
      <p:sp>
        <p:nvSpPr>
          <p:cNvPr id="18" name="Shape 13"/>
          <p:cNvSpPr/>
          <p:nvPr/>
        </p:nvSpPr>
        <p:spPr>
          <a:xfrm>
            <a:off x="7417594" y="4620220"/>
            <a:ext cx="6419017" cy="2637473"/>
          </a:xfrm>
          <a:prstGeom prst="roundRect">
            <a:avLst>
              <a:gd name="adj" fmla="val 3838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7666196" y="4868823"/>
            <a:ext cx="722948" cy="722948"/>
          </a:xfrm>
          <a:prstGeom prst="roundRect">
            <a:avLst>
              <a:gd name="adj" fmla="val 1264694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65031" y="5067538"/>
            <a:ext cx="325279" cy="325279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66196" y="5796558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Bezpečné uložení</a:t>
            </a:r>
            <a:endParaRPr lang="en-US" sz="2350" dirty="0"/>
          </a:p>
        </p:txBody>
      </p:sp>
      <p:sp>
        <p:nvSpPr>
          <p:cNvPr id="22" name="Text 16"/>
          <p:cNvSpPr/>
          <p:nvPr/>
        </p:nvSpPr>
        <p:spPr>
          <a:xfrm>
            <a:off x="7666196" y="6295906"/>
            <a:ext cx="592181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Ochrana volných prostředků před znehodnocením</a:t>
            </a:r>
            <a:endParaRPr lang="en-US" sz="185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2005132"/>
            <a:ext cx="1507808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6280190" y="2666643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Členění finančních aktiv</a:t>
            </a:r>
            <a:endParaRPr lang="en-US" sz="5550" dirty="0"/>
          </a:p>
        </p:txBody>
      </p:sp>
      <p:sp>
        <p:nvSpPr>
          <p:cNvPr id="6" name="Text 3"/>
          <p:cNvSpPr/>
          <p:nvPr/>
        </p:nvSpPr>
        <p:spPr>
          <a:xfrm>
            <a:off x="6280190" y="4863822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aktiva se dělí na krátkodobá a dlouhodobá podle doby držení. Toto rozdělení je klíčové pro správné účtování a vykazování v rozvaze.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54179"/>
            <a:ext cx="792218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Dlouhodobý finanční majetek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8354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Držení nad 12 měsíců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93790" y="2461974"/>
            <a:ext cx="6430685" cy="2265997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24270" y="2492454"/>
            <a:ext cx="6369725" cy="680442"/>
          </a:xfrm>
          <a:prstGeom prst="roundRect">
            <a:avLst>
              <a:gd name="adj" fmla="val 862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3839051" y="2616160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1051084" y="3354348"/>
            <a:ext cx="388751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Podíly v ovládaných osobách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51084" y="3817501"/>
            <a:ext cx="5916097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Akcie nebo podíly v dceřiných společnostech, které umožňují kontrolu nad jejich řízením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405926" y="2461974"/>
            <a:ext cx="6430685" cy="2265997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436406" y="2492454"/>
            <a:ext cx="6369725" cy="680442"/>
          </a:xfrm>
          <a:prstGeom prst="roundRect">
            <a:avLst>
              <a:gd name="adj" fmla="val 862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0451187" y="2616160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7663220" y="33543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Zápůjčky a úvěry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663220" y="3817501"/>
            <a:ext cx="5916097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Peníze poskytnuté jiným subjektům s úrokem na delší časové období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93790" y="4909423"/>
            <a:ext cx="6430685" cy="2265997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24270" y="4939903"/>
            <a:ext cx="6369725" cy="680442"/>
          </a:xfrm>
          <a:prstGeom prst="roundRect">
            <a:avLst>
              <a:gd name="adj" fmla="val 862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3839051" y="506360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1051084" y="5801797"/>
            <a:ext cx="360152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Cenné papíry do splatnosti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051084" y="6264950"/>
            <a:ext cx="5916097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Například dluhopisy, které podnik plánuje držet až do jejich splatnosti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7405926" y="4909423"/>
            <a:ext cx="6430685" cy="2265997"/>
          </a:xfrm>
          <a:prstGeom prst="roundRect">
            <a:avLst>
              <a:gd name="adj" fmla="val 4204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7436406" y="4939903"/>
            <a:ext cx="6369725" cy="680442"/>
          </a:xfrm>
          <a:prstGeom prst="roundRect">
            <a:avLst>
              <a:gd name="adj" fmla="val 862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10451187" y="506360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4</a:t>
            </a:r>
            <a:endParaRPr lang="en-US" sz="2650" dirty="0"/>
          </a:p>
        </p:txBody>
      </p:sp>
      <p:sp>
        <p:nvSpPr>
          <p:cNvPr id="22" name="Text 20"/>
          <p:cNvSpPr/>
          <p:nvPr/>
        </p:nvSpPr>
        <p:spPr>
          <a:xfrm>
            <a:off x="7663220" y="58017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Termínované vklady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7663220" y="6264950"/>
            <a:ext cx="5916097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Dlouhodobé vklady u bankovních institucí s pevnou úrokovou sazbou</a:t>
            </a:r>
            <a:endParaRPr lang="en-US" sz="175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49072"/>
            <a:ext cx="10326291" cy="575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Typické účty dlouhodobého finančního majetku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93790" y="2024420"/>
            <a:ext cx="2303621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061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3790" y="2432090"/>
            <a:ext cx="292346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Podíly v ovládaných osobách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4174450" y="2012394"/>
            <a:ext cx="966966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Používá se pro evidenci majetkových účastí v dceřiných společnostech, kde má podnik rozhodující vliv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93790" y="3009778"/>
            <a:ext cx="13042821" cy="30599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93790" y="3294697"/>
            <a:ext cx="2303621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062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93790" y="3702368"/>
            <a:ext cx="2923461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Podíly v podnicích s podstatným vlivem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4174450" y="3282672"/>
            <a:ext cx="966966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Evidence podílů v přidružených společnostech s 20-50% účastí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793790" y="4523301"/>
            <a:ext cx="13042821" cy="30599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93790" y="4808220"/>
            <a:ext cx="2303621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066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93790" y="5215890"/>
            <a:ext cx="292346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Půjčky a úvěry – ovládané osoby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4174450" y="4796195"/>
            <a:ext cx="966966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Dlouhodobé půjčky poskytnuté dceřiným nebo ovládaným společnostem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793790" y="5793578"/>
            <a:ext cx="13042821" cy="30599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793790" y="6078498"/>
            <a:ext cx="2303621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069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3790" y="6486168"/>
            <a:ext cx="2923461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Ostatní dlouhodobý finanční majetek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4174450" y="6066473"/>
            <a:ext cx="966966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Další dlouhodobé finanční investice, které nespadají do předchozích kategorií</a:t>
            </a:r>
            <a:endParaRPr lang="en-US" sz="1450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42273"/>
            <a:ext cx="7556421" cy="1594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Krátkodobý finanční majetek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793790" y="2728793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Držení do 12 měsíců</a:t>
            </a:r>
            <a:endParaRPr lang="en-US" sz="2500" dirty="0"/>
          </a:p>
        </p:txBody>
      </p:sp>
      <p:sp>
        <p:nvSpPr>
          <p:cNvPr id="5" name="Shape 2"/>
          <p:cNvSpPr/>
          <p:nvPr/>
        </p:nvSpPr>
        <p:spPr>
          <a:xfrm>
            <a:off x="763310" y="3471863"/>
            <a:ext cx="7617381" cy="6096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793790" y="3787973"/>
            <a:ext cx="4550807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Peníze v hotovosti a na účtech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793790" y="4324350"/>
            <a:ext cx="755642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Nejlikvidnější forma finančních aktiv – hotovost v pokladně a zůstatky na bankovních účtech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63310" y="5559147"/>
            <a:ext cx="7617381" cy="6096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793790" y="5875258"/>
            <a:ext cx="428398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Cenné papíry k obchodování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793790" y="6411635"/>
            <a:ext cx="755642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Akcie či deriváty držené za účelem rychlého zisku z cenových rozdílů na trhu</a:t>
            </a:r>
            <a:endParaRPr lang="en-US" sz="20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2504"/>
            <a:ext cx="13042821" cy="1594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Typické účty krátkodobého finančního majetku</a:t>
            </a:r>
            <a:endParaRPr lang="en-US" sz="5000" dirty="0"/>
          </a:p>
        </p:txBody>
      </p:sp>
      <p:sp>
        <p:nvSpPr>
          <p:cNvPr id="3" name="Shape 1"/>
          <p:cNvSpPr/>
          <p:nvPr/>
        </p:nvSpPr>
        <p:spPr>
          <a:xfrm>
            <a:off x="793790" y="3036451"/>
            <a:ext cx="6406634" cy="1990487"/>
          </a:xfrm>
          <a:prstGeom prst="roundRect">
            <a:avLst>
              <a:gd name="adj" fmla="val 5384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064181" y="3306842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211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1064181" y="3843218"/>
            <a:ext cx="5865852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Pokladna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64181" y="4368760"/>
            <a:ext cx="5865852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Evidence hotovosti v pokladně podniku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429976" y="3036451"/>
            <a:ext cx="6406634" cy="1990487"/>
          </a:xfrm>
          <a:prstGeom prst="roundRect">
            <a:avLst>
              <a:gd name="adj" fmla="val 5384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700367" y="3306842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221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7700367" y="3843218"/>
            <a:ext cx="5865852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Bankovní účty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700367" y="4368760"/>
            <a:ext cx="5865852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Zůstatky na běžných a devizových účtech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3790" y="5256490"/>
            <a:ext cx="6406634" cy="1990487"/>
          </a:xfrm>
          <a:prstGeom prst="roundRect">
            <a:avLst>
              <a:gd name="adj" fmla="val 5384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064181" y="5526881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251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1064181" y="6063258"/>
            <a:ext cx="5865852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Majetkové CP k obchodování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064181" y="6588800"/>
            <a:ext cx="5865852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Krátkodobé akcie a podíly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7429976" y="5256490"/>
            <a:ext cx="6406634" cy="1990487"/>
          </a:xfrm>
          <a:prstGeom prst="roundRect">
            <a:avLst>
              <a:gd name="adj" fmla="val 5384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700367" y="5526881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253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7700367" y="6063258"/>
            <a:ext cx="5865852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Dluhové CP k obchodování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7700367" y="6588800"/>
            <a:ext cx="5865852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Krátkodobé dluhopisy a směnky</a:t>
            </a:r>
            <a:endParaRPr lang="en-US" sz="200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276588"/>
            <a:ext cx="1252776" cy="412433"/>
          </a:xfrm>
          <a:prstGeom prst="roundRect">
            <a:avLst>
              <a:gd name="adj" fmla="val 184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93790" y="1761530"/>
            <a:ext cx="926080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Jak podnik získává finanční aktiva?</a:t>
            </a:r>
            <a:endParaRPr lang="en-US" sz="44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742486"/>
            <a:ext cx="6521410" cy="90725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0604" y="38311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Nákup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0604" y="4294346"/>
            <a:ext cx="6067782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Nákup cenných papírů na burze nebo od jiných investorů</a:t>
            </a: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742486"/>
            <a:ext cx="6521410" cy="9072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542014" y="383119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Poskytnutí půjčky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7542014" y="4294346"/>
            <a:ext cx="6067782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Zapůjčení finančních prostředků jiným subjektům</a:t>
            </a:r>
            <a:endParaRPr lang="en-US" sz="17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847749"/>
            <a:ext cx="6521410" cy="9072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20604" y="59364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Vklad do společnosti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1020604" y="6399609"/>
            <a:ext cx="6067782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Kapitálová účast v jiné firmě</a:t>
            </a:r>
            <a:endParaRPr lang="en-US" sz="17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4847749"/>
            <a:ext cx="6521410" cy="9072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542014" y="59364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Přijetí peněz</a:t>
            </a:r>
            <a:endParaRPr lang="en-US" sz="2200" dirty="0"/>
          </a:p>
        </p:txBody>
      </p:sp>
      <p:sp>
        <p:nvSpPr>
          <p:cNvPr id="16" name="Text 10"/>
          <p:cNvSpPr/>
          <p:nvPr/>
        </p:nvSpPr>
        <p:spPr>
          <a:xfrm>
            <a:off x="7542014" y="6399609"/>
            <a:ext cx="6067782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Hotovost nebo převod na bankovní účet</a:t>
            </a:r>
            <a:endParaRPr lang="en-US" sz="17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2514"/>
            <a:ext cx="9729192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Základní účtování finančních aktiv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2225278"/>
            <a:ext cx="1304282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Účtování finančních aktiv se řídí jejich charakterem a účelem držení. Zde jsou nejčastější účetní případy: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793790" y="3017044"/>
            <a:ext cx="3638550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Nákup akcií (dlouhodobé)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793790" y="3598307"/>
            <a:ext cx="391013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061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/ D 221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93790" y="4139208"/>
            <a:ext cx="391013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Pořízení podílu v ovládané osobě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5299472" y="3017044"/>
            <a:ext cx="3422571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Nákup krátkodobých CP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5299472" y="3598307"/>
            <a:ext cx="391013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251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/ D 221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5299472" y="4139208"/>
            <a:ext cx="3910132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Nákup akcií k obchodování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9805154" y="3017044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Poskytnutí půjčky</a:t>
            </a:r>
            <a:endParaRPr lang="en-US" sz="2350" dirty="0"/>
          </a:p>
        </p:txBody>
      </p:sp>
      <p:sp>
        <p:nvSpPr>
          <p:cNvPr id="11" name="Text 9"/>
          <p:cNvSpPr/>
          <p:nvPr/>
        </p:nvSpPr>
        <p:spPr>
          <a:xfrm>
            <a:off x="9805154" y="3598307"/>
            <a:ext cx="4046458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066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/ D 221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9805154" y="4139208"/>
            <a:ext cx="4046458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Zapůjčení peněz jiné firmě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793790" y="5030992"/>
            <a:ext cx="13042821" cy="37743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793790" y="550390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Přijetí úroků</a:t>
            </a:r>
            <a:endParaRPr lang="en-US" sz="2350" dirty="0"/>
          </a:p>
        </p:txBody>
      </p:sp>
      <p:sp>
        <p:nvSpPr>
          <p:cNvPr id="15" name="Text 13"/>
          <p:cNvSpPr/>
          <p:nvPr/>
        </p:nvSpPr>
        <p:spPr>
          <a:xfrm>
            <a:off x="793790" y="6085165"/>
            <a:ext cx="62274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221 / </a:t>
            </a:r>
            <a:r>
              <a:rPr lang="en-US" sz="18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662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793790" y="6626066"/>
            <a:ext cx="62274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Výnosové úroky z půjček nebo dluhopisů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7616785" y="550390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Přijetí dividend</a:t>
            </a:r>
            <a:endParaRPr lang="en-US" sz="2350" dirty="0"/>
          </a:p>
        </p:txBody>
      </p:sp>
      <p:sp>
        <p:nvSpPr>
          <p:cNvPr id="18" name="Text 16"/>
          <p:cNvSpPr/>
          <p:nvPr/>
        </p:nvSpPr>
        <p:spPr>
          <a:xfrm>
            <a:off x="7616785" y="6085165"/>
            <a:ext cx="62274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221 / </a:t>
            </a:r>
            <a:r>
              <a:rPr lang="en-US" sz="18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665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7616785" y="6626066"/>
            <a:ext cx="62274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Výnosy z dlouhodobého finančního majetku</a:t>
            </a:r>
            <a:endParaRPr lang="en-US" sz="1850" dirty="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8695"/>
            <a:ext cx="8464748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jsou finanční aktiva důležitá?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793790" y="1972151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431608" y="2045137"/>
            <a:ext cx="305693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Zvyšují stabilitu podniku</a:t>
            </a:r>
            <a:endParaRPr lang="en-US" sz="2050" dirty="0"/>
          </a:p>
        </p:txBody>
      </p:sp>
      <p:sp>
        <p:nvSpPr>
          <p:cNvPr id="5" name="Text 3"/>
          <p:cNvSpPr/>
          <p:nvPr/>
        </p:nvSpPr>
        <p:spPr>
          <a:xfrm>
            <a:off x="1431608" y="2473047"/>
            <a:ext cx="12405003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Diverzifikace majetku snižuje celkové riziko a zajišťuje finanční stabilitu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793790" y="3089672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431608" y="3162657"/>
            <a:ext cx="4773216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Umožňují investovat volné prostředky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1431608" y="3590568"/>
            <a:ext cx="12405003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Místo nečinných peněz na účtu lze získat výnos z investic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793790" y="4207192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431608" y="4280178"/>
            <a:ext cx="343435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Přinášejí pravidelné výnosy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1431608" y="4708088"/>
            <a:ext cx="12405003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Úroky a dividendy tvoří dodatečný zdroj příjmů podniku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793790" y="5324713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431608" y="5397698"/>
            <a:ext cx="354544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 err="1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Zajiš</a:t>
            </a:r>
            <a:r>
              <a:rPr lang="cs-CZ" sz="2050" b="1" dirty="0" err="1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ťu</a:t>
            </a:r>
            <a:r>
              <a:rPr lang="en-US" sz="2050" b="1" dirty="0" err="1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jí</a:t>
            </a: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vliv v jiných firmách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1431608" y="5825609"/>
            <a:ext cx="12405003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Strategické podíly umožňují kontrolu a ovlivňování obchodních partnerů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793790" y="6442234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1431608" y="6515219"/>
            <a:ext cx="308824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Zvyšují hodnotu podniku</a:t>
            </a:r>
            <a:endParaRPr lang="en-US" sz="2050" dirty="0"/>
          </a:p>
        </p:txBody>
      </p:sp>
      <p:sp>
        <p:nvSpPr>
          <p:cNvPr id="17" name="Text 15"/>
          <p:cNvSpPr/>
          <p:nvPr/>
        </p:nvSpPr>
        <p:spPr>
          <a:xfrm>
            <a:off x="1431608" y="6943130"/>
            <a:ext cx="12405003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Kvalitní portfolio finančních aktiv pozitivně ovlivňuje tržní hodnotu společnosti</a:t>
            </a:r>
            <a:endParaRPr lang="en-US" sz="1650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544955"/>
            <a:ext cx="1560671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71431" y="1637586"/>
            <a:ext cx="12053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206466"/>
            <a:ext cx="10783729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Detailní členění finančních aktiv</a:t>
            </a:r>
            <a:endParaRPr lang="en-US" sz="5550" dirty="0"/>
          </a:p>
        </p:txBody>
      </p:sp>
      <p:sp>
        <p:nvSpPr>
          <p:cNvPr id="5" name="Text 3"/>
          <p:cNvSpPr/>
          <p:nvPr/>
        </p:nvSpPr>
        <p:spPr>
          <a:xfrm>
            <a:off x="793790" y="3517702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aktiva lze rozdělit podle několika kritérií, která určují způsob jejich účtování a vykazování.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4290179"/>
            <a:ext cx="2834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93790" y="4733925"/>
            <a:ext cx="4158615" cy="3810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93790" y="4951809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Podle doby držení</a:t>
            </a:r>
            <a:endParaRPr lang="en-US" sz="2750" dirty="0"/>
          </a:p>
        </p:txBody>
      </p:sp>
      <p:sp>
        <p:nvSpPr>
          <p:cNvPr id="9" name="Text 7"/>
          <p:cNvSpPr/>
          <p:nvPr/>
        </p:nvSpPr>
        <p:spPr>
          <a:xfrm>
            <a:off x="793790" y="5564862"/>
            <a:ext cx="4158615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Krátkodobá (do 1 roku) a dlouhodobá (nad 1 rok)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235893" y="4290179"/>
            <a:ext cx="2834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235893" y="4733925"/>
            <a:ext cx="4158615" cy="3810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5235893" y="4951809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Podle typu nástroje</a:t>
            </a:r>
            <a:endParaRPr lang="en-US" sz="2750" dirty="0"/>
          </a:p>
        </p:txBody>
      </p:sp>
      <p:sp>
        <p:nvSpPr>
          <p:cNvPr id="13" name="Text 11"/>
          <p:cNvSpPr/>
          <p:nvPr/>
        </p:nvSpPr>
        <p:spPr>
          <a:xfrm>
            <a:off x="5235893" y="5564862"/>
            <a:ext cx="4158615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Majetkové CP, dluhové CP, deriváty, půjčky, vklady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9677995" y="4290179"/>
            <a:ext cx="2834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03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9677995" y="4733925"/>
            <a:ext cx="4158615" cy="3810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9677995" y="4951809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Podle účelu držení</a:t>
            </a:r>
            <a:endParaRPr lang="en-US" sz="2750" dirty="0"/>
          </a:p>
        </p:txBody>
      </p:sp>
      <p:sp>
        <p:nvSpPr>
          <p:cNvPr id="17" name="Text 15"/>
          <p:cNvSpPr/>
          <p:nvPr/>
        </p:nvSpPr>
        <p:spPr>
          <a:xfrm>
            <a:off x="9677995" y="5564862"/>
            <a:ext cx="4158615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 obchodování, k prodeji, držené do splatnosti, podíly s vlivem</a:t>
            </a:r>
            <a:endParaRPr lang="en-US" sz="2200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173123"/>
            <a:ext cx="7556421" cy="1506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Členění podle typu nástroje</a:t>
            </a:r>
            <a:endParaRPr lang="en-US" sz="4700" dirty="0"/>
          </a:p>
        </p:txBody>
      </p:sp>
      <p:sp>
        <p:nvSpPr>
          <p:cNvPr id="4" name="Text 1"/>
          <p:cNvSpPr/>
          <p:nvPr/>
        </p:nvSpPr>
        <p:spPr>
          <a:xfrm>
            <a:off x="6280190" y="3191232"/>
            <a:ext cx="3396615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Majetkové cenné papíry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6280190" y="3772495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Akcie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6280190" y="4200763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Podílové listy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280190" y="4629031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Podíly v s.r.o.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6280190" y="5190411"/>
            <a:ext cx="3106222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Dluhové cenné papíry</a:t>
            </a:r>
            <a:endParaRPr lang="en-US" sz="2350" dirty="0"/>
          </a:p>
        </p:txBody>
      </p:sp>
      <p:sp>
        <p:nvSpPr>
          <p:cNvPr id="9" name="Text 6"/>
          <p:cNvSpPr/>
          <p:nvPr/>
        </p:nvSpPr>
        <p:spPr>
          <a:xfrm>
            <a:off x="6280190" y="5771674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Dluhopisy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6280190" y="6199942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Směnky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6280190" y="6628209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Pokladniční poukázky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10359985" y="319123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Deriváty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10359985" y="3772495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Opce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10359985" y="4200763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Futures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0359985" y="4629031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Swapy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10359985" y="5190411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Ostatní</a:t>
            </a:r>
            <a:endParaRPr lang="en-US" sz="2350" dirty="0"/>
          </a:p>
        </p:txBody>
      </p:sp>
      <p:sp>
        <p:nvSpPr>
          <p:cNvPr id="17" name="Text 14"/>
          <p:cNvSpPr/>
          <p:nvPr/>
        </p:nvSpPr>
        <p:spPr>
          <a:xfrm>
            <a:off x="10359985" y="5771674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Půjčky a úvěry</a:t>
            </a:r>
            <a:endParaRPr lang="en-US" sz="1850" dirty="0"/>
          </a:p>
        </p:txBody>
      </p:sp>
      <p:sp>
        <p:nvSpPr>
          <p:cNvPr id="18" name="Text 15"/>
          <p:cNvSpPr/>
          <p:nvPr/>
        </p:nvSpPr>
        <p:spPr>
          <a:xfrm>
            <a:off x="10359985" y="6199942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Termínované vklady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10359985" y="6628209"/>
            <a:ext cx="34842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Spořicí účty</a:t>
            </a:r>
            <a:endParaRPr lang="en-US" sz="1850" dirty="0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reencoded.png">
            <a:extLst>
              <a:ext uri="{FF2B5EF4-FFF2-40B4-BE49-F238E27FC236}">
                <a16:creationId xmlns:a16="http://schemas.microsoft.com/office/drawing/2014/main" id="{281DCA1F-2930-B12D-28BC-AFDCDBA1B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4408" y="7547967"/>
            <a:ext cx="1665089" cy="399336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D0197517-87B7-30EB-2AEC-86CC215FA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902609"/>
              </p:ext>
            </p:extLst>
          </p:nvPr>
        </p:nvGraphicFramePr>
        <p:xfrm>
          <a:off x="1006475" y="377074"/>
          <a:ext cx="12617450" cy="7526655"/>
        </p:xfrm>
        <a:graphic>
          <a:graphicData uri="http://schemas.openxmlformats.org/drawingml/2006/table">
            <a:tbl>
              <a:tblPr/>
              <a:tblGrid>
                <a:gridCol w="12617450">
                  <a:extLst>
                    <a:ext uri="{9D8B030D-6E8A-4147-A177-3AD203B41FA5}">
                      <a16:colId xmlns:a16="http://schemas.microsoft.com/office/drawing/2014/main" val="3582002905"/>
                    </a:ext>
                  </a:extLst>
                </a:gridCol>
              </a:tblGrid>
              <a:tr h="6905902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8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Majetkové cenné papíry</a:t>
                      </a:r>
                      <a:r>
                        <a:rPr lang="cs-CZ" sz="1800" b="0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(</a:t>
                      </a:r>
                      <a:r>
                        <a:rPr lang="cs-CZ" sz="1800" b="0" i="0" dirty="0" err="1">
                          <a:effectLst/>
                          <a:latin typeface="Segoe UI" panose="020B0502040204020203" pitchFamily="34" charset="0"/>
                        </a:rPr>
                        <a:t>equity</a:t>
                      </a: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cs-CZ" sz="1800" b="0" i="0" dirty="0" err="1">
                          <a:effectLst/>
                          <a:latin typeface="Segoe UI" panose="020B0502040204020203" pitchFamily="34" charset="0"/>
                        </a:rPr>
                        <a:t>securities</a:t>
                      </a: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) jsou druh cenných papírů, které představují </a:t>
                      </a:r>
                      <a:r>
                        <a:rPr lang="cs-CZ" sz="1800" b="1" i="0" dirty="0">
                          <a:effectLst/>
                          <a:latin typeface="Segoe UI" panose="020B0502040204020203" pitchFamily="34" charset="0"/>
                        </a:rPr>
                        <a:t>vlastnický podíl</a:t>
                      </a: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na majetku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společnosti. Držitel takového cenného papíru se stává </a:t>
                      </a:r>
                      <a:r>
                        <a:rPr lang="cs-CZ" sz="1800" b="1" i="0" dirty="0">
                          <a:effectLst/>
                          <a:latin typeface="Segoe UI" panose="020B0502040204020203" pitchFamily="34" charset="0"/>
                        </a:rPr>
                        <a:t>spoluvlastníkem</a:t>
                      </a: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firmy a má určitá práva – typicky podíl na zisku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a možnost podílet se na řízení.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1800" b="0" i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Co patří mezi majetkové cenné papíry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18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indent="0" fontAlgn="t">
                        <a:lnSpc>
                          <a:spcPts val="1500"/>
                        </a:lnSpc>
                        <a:buNone/>
                      </a:pPr>
                      <a:r>
                        <a:rPr lang="cs-CZ" sz="1800" b="1" i="0" dirty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1. </a:t>
                      </a:r>
                      <a:r>
                        <a:rPr lang="cs-CZ" sz="1800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Akcie </a:t>
                      </a: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představují podíl na základním kapitálu akciové společnosti</a:t>
                      </a:r>
                    </a:p>
                    <a:p>
                      <a:pPr marL="342900" indent="-342900" fontAlgn="t">
                        <a:lnSpc>
                          <a:spcPts val="1500"/>
                        </a:lnSpc>
                        <a:buAutoNum type="arabicPeriod"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indent="0" fontAlgn="t">
                        <a:lnSpc>
                          <a:spcPts val="1500"/>
                        </a:lnSpc>
                        <a:buNone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práva akcionáře: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742950" lvl="1" indent="-285750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1" i="0" dirty="0">
                          <a:effectLst/>
                          <a:latin typeface="Segoe UI" panose="020B0502040204020203" pitchFamily="34" charset="0"/>
                        </a:rPr>
                        <a:t>podíl na zisku (dividendy)</a:t>
                      </a:r>
                    </a:p>
                    <a:p>
                      <a:pPr marL="742950" lvl="1" indent="-285750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742950" lvl="1" indent="-285750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1" i="0" dirty="0">
                          <a:effectLst/>
                          <a:latin typeface="Segoe UI" panose="020B0502040204020203" pitchFamily="34" charset="0"/>
                        </a:rPr>
                        <a:t>hlasovací práva</a:t>
                      </a: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na valné hromadě</a:t>
                      </a:r>
                    </a:p>
                    <a:p>
                      <a:pPr marL="457200" lvl="1" indent="0"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742950" lvl="1" indent="-285750"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1" i="0" dirty="0">
                          <a:effectLst/>
                          <a:latin typeface="Segoe UI" panose="020B0502040204020203" pitchFamily="34" charset="0"/>
                        </a:rPr>
                        <a:t>podíl na likvidačním zůstatku</a:t>
                      </a:r>
                    </a:p>
                    <a:p>
                      <a:pPr marL="457200" lvl="1" indent="0"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hodnota akcie kolísá podle výkonnosti firmy a situace na trhu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800" b="1" i="0" dirty="0">
                          <a:effectLst/>
                          <a:latin typeface="Segoe UI" panose="020B0502040204020203" pitchFamily="34" charset="0"/>
                        </a:rPr>
                        <a:t>2. </a:t>
                      </a:r>
                      <a:r>
                        <a:rPr lang="cs-CZ" sz="1800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Podílové listy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18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vydává je </a:t>
                      </a:r>
                      <a:r>
                        <a:rPr lang="cs-CZ" sz="1800" b="1" i="0" dirty="0">
                          <a:effectLst/>
                          <a:latin typeface="Segoe UI" panose="020B0502040204020203" pitchFamily="34" charset="0"/>
                        </a:rPr>
                        <a:t>podílový fond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držitel získává </a:t>
                      </a:r>
                      <a:r>
                        <a:rPr lang="cs-CZ" sz="1800" b="1" i="0" dirty="0">
                          <a:effectLst/>
                          <a:latin typeface="Segoe UI" panose="020B0502040204020203" pitchFamily="34" charset="0"/>
                        </a:rPr>
                        <a:t>podíl na majetku fondu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fond spravuje investiční společnost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hodnota podílového listu závisí na hodnotě aktiv fondu (NAV)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800" b="1" i="0" dirty="0">
                          <a:effectLst/>
                          <a:latin typeface="Segoe UI" panose="020B0502040204020203" pitchFamily="34" charset="0"/>
                        </a:rPr>
                        <a:t>3. </a:t>
                      </a:r>
                      <a:r>
                        <a:rPr lang="cs-CZ" sz="1800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Podíly ve společnostech s ručením omezeným (s.r.o.)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18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nejsou běžně obchodovatelné na burze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1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800" b="0" i="0" dirty="0">
                          <a:effectLst/>
                          <a:latin typeface="Segoe UI" panose="020B0502040204020203" pitchFamily="34" charset="0"/>
                        </a:rPr>
                        <a:t> představují vlastní kapitál v rámci menších nebo středních firem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67717"/>
                  </a:ext>
                </a:extLst>
              </a:tr>
              <a:tr h="352736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60766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062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4A49FE91-38A8-78F3-D9B5-BC23E9E7A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334967"/>
              </p:ext>
            </p:extLst>
          </p:nvPr>
        </p:nvGraphicFramePr>
        <p:xfrm>
          <a:off x="1006475" y="725865"/>
          <a:ext cx="12617450" cy="6702963"/>
        </p:xfrm>
        <a:graphic>
          <a:graphicData uri="http://schemas.openxmlformats.org/drawingml/2006/table">
            <a:tbl>
              <a:tblPr/>
              <a:tblGrid>
                <a:gridCol w="12617450">
                  <a:extLst>
                    <a:ext uri="{9D8B030D-6E8A-4147-A177-3AD203B41FA5}">
                      <a16:colId xmlns:a16="http://schemas.microsoft.com/office/drawing/2014/main" val="565002937"/>
                    </a:ext>
                  </a:extLst>
                </a:gridCol>
              </a:tblGrid>
              <a:tr h="5906231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Dluhové cenné papíry</a:t>
                      </a:r>
                      <a:r>
                        <a:rPr lang="cs-CZ" b="0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(</a:t>
                      </a:r>
                      <a:r>
                        <a:rPr lang="cs-CZ" b="0" i="0" dirty="0" err="1">
                          <a:effectLst/>
                          <a:latin typeface="Segoe UI" panose="020B0502040204020203" pitchFamily="34" charset="0"/>
                        </a:rPr>
                        <a:t>debt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cs-CZ" b="0" i="0" dirty="0" err="1">
                          <a:effectLst/>
                          <a:latin typeface="Segoe UI" panose="020B0502040204020203" pitchFamily="34" charset="0"/>
                        </a:rPr>
                        <a:t>securities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) jsou finanční nástroje, které představují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dluh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– tedy situaci, kdy investor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půjčuje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peníze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emitentovi (státu, firmě, bance) a ten se zavazuje splatit jistinu a vyplácet úrok.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Držitel dluhového cenného papíru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není vlastníkem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firmy (na rozdíl od majetkových cenných papírů), ale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věřitelem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Co patří mezi dluhové cenné papíry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1" i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Níže jsou nejčastější typy: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342900" indent="-342900" fontAlgn="t">
                        <a:lnSpc>
                          <a:spcPts val="1500"/>
                        </a:lnSpc>
                        <a:buAutoNum type="arabicPeriod"/>
                      </a:pP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Dluhopisy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(obligace)</a:t>
                      </a:r>
                    </a:p>
                    <a:p>
                      <a:pPr marL="342900" indent="-342900" fontAlgn="t">
                        <a:lnSpc>
                          <a:spcPts val="1500"/>
                        </a:lnSpc>
                        <a:buAutoNum type="arabicPeriod"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Nejrozšířenější dluhový cenný papír.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Může je vydat: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stát (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státní dluhopisy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město (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municipální dluhopisy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firma (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korporátní dluhopisy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banka (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bankovní dluhopisy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Obsahují zpravidla: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jistinu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(kolik se vrátí)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kupón (úrok)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– pravidelný výnos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splatnost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– kdy emitent vrátí peníze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371306"/>
                  </a:ext>
                </a:extLst>
              </a:tr>
              <a:tr h="494568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88447739"/>
                  </a:ext>
                </a:extLst>
              </a:tr>
            </a:tbl>
          </a:graphicData>
        </a:graphic>
      </p:graphicFrame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BD4EF10D-D9E0-2399-72E6-C78FC1A02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943" y="7503735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97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AAD03C97-C0D1-1386-68C5-C2A411536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569373"/>
              </p:ext>
            </p:extLst>
          </p:nvPr>
        </p:nvGraphicFramePr>
        <p:xfrm>
          <a:off x="1006475" y="612742"/>
          <a:ext cx="12617450" cy="5856480"/>
        </p:xfrm>
        <a:graphic>
          <a:graphicData uri="http://schemas.openxmlformats.org/drawingml/2006/table">
            <a:tbl>
              <a:tblPr/>
              <a:tblGrid>
                <a:gridCol w="12617450">
                  <a:extLst>
                    <a:ext uri="{9D8B030D-6E8A-4147-A177-3AD203B41FA5}">
                      <a16:colId xmlns:a16="http://schemas.microsoft.com/office/drawing/2014/main" val="2984028156"/>
                    </a:ext>
                  </a:extLst>
                </a:gridCol>
              </a:tblGrid>
              <a:tr h="5214308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2. </a:t>
                      </a: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Směnky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krátkodobý dluhový cenný papír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může být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vlastní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(dlužník slibuje zaplatit) nebo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cizí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(příkaz k zaplacení)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v praxi často používají firmy k krátkodobému financování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3. </a:t>
                      </a: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Vkladové listy a depozitní certifikáty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vydávají je banky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podobné termínovaným vkladům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obvykle mají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pevný úrok a konkrétní dobu splatnosti</a:t>
                      </a: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4. </a:t>
                      </a: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Pokladniční poukázky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krátkodobé dluhové cenné papíry se splatností obvykle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do 1 roku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často je vydává stát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095112"/>
                  </a:ext>
                </a:extLst>
              </a:tr>
              <a:tr h="642172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20482755"/>
                  </a:ext>
                </a:extLst>
              </a:tr>
            </a:tbl>
          </a:graphicData>
        </a:graphic>
      </p:graphicFrame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133100CC-7B37-103D-7D68-AAF079C9E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942" y="6954078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71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A6584AF1-C50B-4D66-473F-2C5C7F3FFE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743755"/>
              </p:ext>
            </p:extLst>
          </p:nvPr>
        </p:nvGraphicFramePr>
        <p:xfrm>
          <a:off x="1006475" y="1668544"/>
          <a:ext cx="12617451" cy="5126296"/>
        </p:xfrm>
        <a:graphic>
          <a:graphicData uri="http://schemas.openxmlformats.org/drawingml/2006/table">
            <a:tbl>
              <a:tblPr/>
              <a:tblGrid>
                <a:gridCol w="4205817">
                  <a:extLst>
                    <a:ext uri="{9D8B030D-6E8A-4147-A177-3AD203B41FA5}">
                      <a16:colId xmlns:a16="http://schemas.microsoft.com/office/drawing/2014/main" val="1506796644"/>
                    </a:ext>
                  </a:extLst>
                </a:gridCol>
                <a:gridCol w="4205817">
                  <a:extLst>
                    <a:ext uri="{9D8B030D-6E8A-4147-A177-3AD203B41FA5}">
                      <a16:colId xmlns:a16="http://schemas.microsoft.com/office/drawing/2014/main" val="2524070778"/>
                    </a:ext>
                  </a:extLst>
                </a:gridCol>
                <a:gridCol w="4205817">
                  <a:extLst>
                    <a:ext uri="{9D8B030D-6E8A-4147-A177-3AD203B41FA5}">
                      <a16:colId xmlns:a16="http://schemas.microsoft.com/office/drawing/2014/main" val="936687244"/>
                    </a:ext>
                  </a:extLst>
                </a:gridCol>
              </a:tblGrid>
              <a:tr h="1347316">
                <a:tc gridSpan="3">
                  <a:txBody>
                    <a:bodyPr/>
                    <a:lstStyle/>
                    <a:p>
                      <a:pPr algn="ctr" fontAlgn="t">
                        <a:lnSpc>
                          <a:spcPts val="1500"/>
                        </a:lnSpc>
                        <a:buNone/>
                      </a:pPr>
                      <a:endParaRPr lang="cs-CZ" sz="2800" b="1" i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algn="ctr" fontAlgn="t">
                        <a:lnSpc>
                          <a:spcPts val="1500"/>
                        </a:lnSpc>
                        <a:buNone/>
                      </a:pPr>
                      <a:r>
                        <a:rPr lang="cs-CZ" sz="2800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Dluhové vs. majetkové cenné papíry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sz="1800" dirty="0"/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 sz="1800" dirty="0"/>
                    </a:p>
                  </a:txBody>
                  <a:tcPr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9533611"/>
                  </a:ext>
                </a:extLst>
              </a:tr>
              <a:tr h="629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Typ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>
                          <a:effectLst/>
                        </a:rPr>
                        <a:t>Dluhové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Majetkové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737541"/>
                  </a:ext>
                </a:extLst>
              </a:tr>
              <a:tr h="629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Co představují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>
                          <a:effectLst/>
                        </a:rPr>
                        <a:t>Půjčku emitentovi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Vlastnický podíl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405674"/>
                  </a:ext>
                </a:extLst>
              </a:tr>
              <a:tr h="629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Výnos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>
                          <a:effectLst/>
                        </a:rPr>
                        <a:t>Úroky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Dividendy + růst ceny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272009"/>
                  </a:ext>
                </a:extLst>
              </a:tr>
              <a:tr h="629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Riziko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>
                          <a:effectLst/>
                        </a:rPr>
                        <a:t>Nižší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Vyšší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009787"/>
                  </a:ext>
                </a:extLst>
              </a:tr>
              <a:tr h="629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Práva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>
                          <a:effectLst/>
                        </a:rPr>
                        <a:t>Nárok na splacení, úrok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800" dirty="0">
                          <a:effectLst/>
                        </a:rPr>
                        <a:t>Hlasovací práva, podíl na zisku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450007"/>
                  </a:ext>
                </a:extLst>
              </a:tr>
              <a:tr h="6298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Příklady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>
                          <a:effectLst/>
                        </a:rPr>
                        <a:t>Dluhopisy, směnky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800" dirty="0">
                          <a:effectLst/>
                        </a:rPr>
                        <a:t>Akcie, podílové listy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92299"/>
                  </a:ext>
                </a:extLst>
              </a:tr>
            </a:tbl>
          </a:graphicData>
        </a:graphic>
      </p:graphicFrame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C6E07CAD-2B66-9B31-ACCB-95EE6632B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1662" y="7434845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680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43E2AE2A-F9B4-FB4B-8550-16504404AF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942575"/>
              </p:ext>
            </p:extLst>
          </p:nvPr>
        </p:nvGraphicFramePr>
        <p:xfrm>
          <a:off x="1006475" y="1084082"/>
          <a:ext cx="12617450" cy="5759778"/>
        </p:xfrm>
        <a:graphic>
          <a:graphicData uri="http://schemas.openxmlformats.org/drawingml/2006/table">
            <a:tbl>
              <a:tblPr/>
              <a:tblGrid>
                <a:gridCol w="12617450">
                  <a:extLst>
                    <a:ext uri="{9D8B030D-6E8A-4147-A177-3AD203B41FA5}">
                      <a16:colId xmlns:a16="http://schemas.microsoft.com/office/drawing/2014/main" val="367752338"/>
                    </a:ext>
                  </a:extLst>
                </a:gridCol>
              </a:tblGrid>
              <a:tr h="5091179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Deriváty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jsou finanční nástroje, jejichž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hodnota je odvozena (derivována)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od ceny nějakého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podkladového aktiva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například akcie, měny, komodity, úrokové sazby nebo indexu.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Nejde tedy o přímé vlastnictví aktiva, ale o smluvní závazek či právo, jehož cena se mění podle toho, jak se mění cena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podkladu.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K čemu deriváty slouží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Nejčastější důvody používání: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342900" indent="-342900" fontAlgn="t">
                        <a:lnSpc>
                          <a:spcPts val="1500"/>
                        </a:lnSpc>
                        <a:buAutoNum type="arabicPeriod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Zajištění (</a:t>
                      </a:r>
                      <a:r>
                        <a:rPr lang="cs-CZ" b="1" i="0" dirty="0" err="1">
                          <a:effectLst/>
                          <a:latin typeface="Segoe UI" panose="020B0502040204020203" pitchFamily="34" charset="0"/>
                        </a:rPr>
                        <a:t>hedging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)</a:t>
                      </a:r>
                    </a:p>
                    <a:p>
                      <a:pPr marL="0" indent="0"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Ochrana proti riziku – např. firma si může zafixovat kurz EUR/CZK.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2. Spekulace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Investoři mohou spekulovat na růst nebo pokles ceny při relativně malé investici (pákový efekt).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3. Arbitráž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Využití cenových rozdílů na různých trzích.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904820"/>
                  </a:ext>
                </a:extLst>
              </a:tr>
              <a:tr h="668599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938710"/>
                  </a:ext>
                </a:extLst>
              </a:tr>
            </a:tbl>
          </a:graphicData>
        </a:graphic>
      </p:graphicFrame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71BC3CC6-75B5-B2E7-E76F-1696C5FA1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4408" y="7148631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07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E14E6594-16A0-12C5-F8CD-9E782A8612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698720"/>
              </p:ext>
            </p:extLst>
          </p:nvPr>
        </p:nvGraphicFramePr>
        <p:xfrm>
          <a:off x="1455774" y="282805"/>
          <a:ext cx="11718851" cy="6730737"/>
        </p:xfrm>
        <a:graphic>
          <a:graphicData uri="http://schemas.openxmlformats.org/drawingml/2006/table">
            <a:tbl>
              <a:tblPr/>
              <a:tblGrid>
                <a:gridCol w="11718851">
                  <a:extLst>
                    <a:ext uri="{9D8B030D-6E8A-4147-A177-3AD203B41FA5}">
                      <a16:colId xmlns:a16="http://schemas.microsoft.com/office/drawing/2014/main" val="1756389290"/>
                    </a:ext>
                  </a:extLst>
                </a:gridCol>
              </a:tblGrid>
              <a:tr h="6358947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1" i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1" i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Typy </a:t>
                      </a:r>
                      <a:r>
                        <a:rPr lang="cs-CZ" sz="24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derivátů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1" i="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4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= smlouva o smlouvě budoucí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1400" b="1" i="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4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-  slouží k zajištění budoucích obchodů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1" i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342900" indent="-342900" fontAlgn="t">
                        <a:lnSpc>
                          <a:spcPts val="1500"/>
                        </a:lnSpc>
                        <a:buAutoNum type="arabicPeriod"/>
                      </a:pPr>
                      <a:r>
                        <a:rPr lang="cs-CZ" sz="17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Futures</a:t>
                      </a:r>
                    </a:p>
                    <a:p>
                      <a:pPr marL="342900" indent="-342900" fontAlgn="t">
                        <a:lnSpc>
                          <a:spcPts val="1500"/>
                        </a:lnSpc>
                        <a:buAutoNum type="arabicPeriod"/>
                      </a:pPr>
                      <a:endParaRPr lang="cs-CZ" sz="17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standardizované burzovní kontrakty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7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povinnost v budoucnu koupit nebo prodat aktivum za předem stanovenou cenu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7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obchodované např. na CME, </a:t>
                      </a:r>
                      <a:r>
                        <a:rPr lang="cs-CZ" sz="1700" b="0" i="0" dirty="0" err="1">
                          <a:effectLst/>
                          <a:latin typeface="Segoe UI" panose="020B0502040204020203" pitchFamily="34" charset="0"/>
                        </a:rPr>
                        <a:t>Eurex</a:t>
                      </a:r>
                      <a:endParaRPr lang="cs-CZ" sz="17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17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700" b="1" i="0" dirty="0">
                          <a:effectLst/>
                          <a:latin typeface="Segoe UI" panose="020B0502040204020203" pitchFamily="34" charset="0"/>
                        </a:rPr>
                        <a:t>Příklad:</a:t>
                      </a: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cs-CZ" sz="1700" b="0" i="0" dirty="0" err="1">
                          <a:effectLst/>
                          <a:latin typeface="Segoe UI" panose="020B0502040204020203" pitchFamily="34" charset="0"/>
                        </a:rPr>
                        <a:t>Future</a:t>
                      </a: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na ropu s dodáním v červnu za 75 USD/barel tzn. pravidla jsou pro všechny stejná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17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700" b="1" i="0" dirty="0">
                          <a:effectLst/>
                          <a:latin typeface="Segoe UI" panose="020B0502040204020203" pitchFamily="34" charset="0"/>
                        </a:rPr>
                        <a:t>2. </a:t>
                      </a:r>
                      <a:r>
                        <a:rPr lang="cs-CZ" sz="17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Forwardy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17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podobné futures, ale </a:t>
                      </a:r>
                      <a:r>
                        <a:rPr lang="cs-CZ" sz="1700" b="1" i="0" dirty="0">
                          <a:effectLst/>
                          <a:latin typeface="Segoe UI" panose="020B0502040204020203" pitchFamily="34" charset="0"/>
                        </a:rPr>
                        <a:t>uzavírají se individuálně</a:t>
                      </a: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mezi dvěma stranami (OTC trh)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7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více flexibilní, ale nesou </a:t>
                      </a:r>
                      <a:r>
                        <a:rPr lang="cs-CZ" sz="1700" b="0" i="0" dirty="0" err="1">
                          <a:effectLst/>
                          <a:latin typeface="Segoe UI" panose="020B0502040204020203" pitchFamily="34" charset="0"/>
                        </a:rPr>
                        <a:t>protistranné</a:t>
                      </a: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riziko, příklad: jiná cena popř. množství než standard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17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700" b="1" i="0" dirty="0">
                          <a:effectLst/>
                          <a:latin typeface="Segoe UI" panose="020B0502040204020203" pitchFamily="34" charset="0"/>
                        </a:rPr>
                        <a:t>3. </a:t>
                      </a:r>
                      <a:r>
                        <a:rPr lang="cs-CZ" sz="17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Opce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17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poskytují </a:t>
                      </a:r>
                      <a:r>
                        <a:rPr lang="cs-CZ" sz="1700" b="1" i="0" dirty="0">
                          <a:effectLst/>
                          <a:latin typeface="Segoe UI" panose="020B0502040204020203" pitchFamily="34" charset="0"/>
                        </a:rPr>
                        <a:t>právo, nikoliv povinnost</a:t>
                      </a: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koupit nebo prodat aktivum za určitou cenu (strike) v určitém čase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7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700" b="0" i="0" dirty="0">
                          <a:effectLst/>
                          <a:latin typeface="Segoe UI" panose="020B0502040204020203" pitchFamily="34" charset="0"/>
                        </a:rPr>
                        <a:t> kupující opce platí </a:t>
                      </a:r>
                      <a:r>
                        <a:rPr lang="cs-CZ" sz="1700" b="1" i="0" dirty="0">
                          <a:effectLst/>
                          <a:latin typeface="Segoe UI" panose="020B0502040204020203" pitchFamily="34" charset="0"/>
                        </a:rPr>
                        <a:t>opční prémii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70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84928" marR="84928" marT="42464" marB="42464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253198"/>
                  </a:ext>
                </a:extLst>
              </a:tr>
              <a:tr h="371790">
                <a:tc>
                  <a:txBody>
                    <a:bodyPr/>
                    <a:lstStyle/>
                    <a:p>
                      <a:endParaRPr lang="cs-CZ" sz="1700" dirty="0"/>
                    </a:p>
                  </a:txBody>
                  <a:tcPr marL="84928" marR="84928" marT="42464" marB="42464"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70087700"/>
                  </a:ext>
                </a:extLst>
              </a:tr>
            </a:tbl>
          </a:graphicData>
        </a:graphic>
      </p:graphicFrame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1050DCC5-3B9E-E97F-8F89-5A19A3309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8029" y="7206391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2775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7F381E13-9E65-D3D1-7BD1-15EB73EDC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428997"/>
              </p:ext>
            </p:extLst>
          </p:nvPr>
        </p:nvGraphicFramePr>
        <p:xfrm>
          <a:off x="1006475" y="848412"/>
          <a:ext cx="12617450" cy="6443726"/>
        </p:xfrm>
        <a:graphic>
          <a:graphicData uri="http://schemas.openxmlformats.org/drawingml/2006/table">
            <a:tbl>
              <a:tblPr/>
              <a:tblGrid>
                <a:gridCol w="12617450">
                  <a:extLst>
                    <a:ext uri="{9D8B030D-6E8A-4147-A177-3AD203B41FA5}">
                      <a16:colId xmlns:a16="http://schemas.microsoft.com/office/drawing/2014/main" val="2741499056"/>
                    </a:ext>
                  </a:extLst>
                </a:gridCol>
              </a:tblGrid>
              <a:tr h="5004478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Půjčky a úvěry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Půjčka / úvěr = poskytnutí peněz, které musí být vráceny + úrok.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✔ Co to je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Banka nebo jiná instituce půjčí peníze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a klient je splácí podle smluveného plánu.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Klient platí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úrok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, tedy cenu za vypůjčení peněz.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✔ Typické vlastnosti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Úroková sazba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(fixní / variabilní)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Doba splatnosti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Pravidelné splátky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(anuita)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Možné poplatky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(za vedení, sjednání, předčasné splacení)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✔ Druhy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Spotřebitelský úvěr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– na běžné věci pro domácnost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Hypotéka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– na bydlení, dlouhá splatnost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Kontokorent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– povolené přečerpání účtu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Firemní úvěry</a:t>
                      </a: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9279173"/>
                  </a:ext>
                </a:extLst>
              </a:tr>
              <a:tr h="616331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89225902"/>
                  </a:ext>
                </a:extLst>
              </a:tr>
            </a:tbl>
          </a:graphicData>
        </a:graphic>
      </p:graphicFrame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B4E8DC07-73CA-0E82-AFDB-DB99DC36B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5357" y="7381188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48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39F04287-2E18-FFD9-E1A1-0FF22427C8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660333"/>
              </p:ext>
            </p:extLst>
          </p:nvPr>
        </p:nvGraphicFramePr>
        <p:xfrm>
          <a:off x="1006475" y="810705"/>
          <a:ext cx="12617450" cy="6326638"/>
        </p:xfrm>
        <a:graphic>
          <a:graphicData uri="http://schemas.openxmlformats.org/drawingml/2006/table">
            <a:tbl>
              <a:tblPr/>
              <a:tblGrid>
                <a:gridCol w="12617450">
                  <a:extLst>
                    <a:ext uri="{9D8B030D-6E8A-4147-A177-3AD203B41FA5}">
                      <a16:colId xmlns:a16="http://schemas.microsoft.com/office/drawing/2014/main" val="2119573515"/>
                    </a:ext>
                  </a:extLst>
                </a:gridCol>
              </a:tblGrid>
              <a:tr h="4882088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Termínované vklady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1" i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1" i="0" dirty="0">
                        <a:solidFill>
                          <a:srgbClr val="FF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Termínovaný vklad = peníze jsou uloženy na konkrétní dobu, během které se s nimi nesmí hýbat.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✔ Jak to funguje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Vklad má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pevně stanovenou dobu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(1 měsíc, 1 rok, 5 let…).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Banka garantuje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fixní úrok po celou dobu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Peníze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nelze vybrat předčasně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nebo jen za sankci.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✔ Výhody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Vyšší úrok než spořicí účet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Garance výnosu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Nízké riziko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(pojištění vkladů do 100 000 €)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✔ Nevýhody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Peníze jsou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vázané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→ nízká likvidita.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Při předčasném výběru bývá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ztráta úroku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405437"/>
                  </a:ext>
                </a:extLst>
              </a:tr>
              <a:tr h="689743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28344766"/>
                  </a:ext>
                </a:extLst>
              </a:tr>
            </a:tbl>
          </a:graphicData>
        </a:graphic>
      </p:graphicFrame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B13DA321-AF59-D137-0F1C-4F88B8B11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2491" y="7219227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13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9F48C232-CCF5-5F99-1969-98FA00931A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48523"/>
              </p:ext>
            </p:extLst>
          </p:nvPr>
        </p:nvGraphicFramePr>
        <p:xfrm>
          <a:off x="1006475" y="820132"/>
          <a:ext cx="12617450" cy="5775086"/>
        </p:xfrm>
        <a:graphic>
          <a:graphicData uri="http://schemas.openxmlformats.org/drawingml/2006/table">
            <a:tbl>
              <a:tblPr/>
              <a:tblGrid>
                <a:gridCol w="12617450">
                  <a:extLst>
                    <a:ext uri="{9D8B030D-6E8A-4147-A177-3AD203B41FA5}">
                      <a16:colId xmlns:a16="http://schemas.microsoft.com/office/drawing/2014/main" val="2190476162"/>
                    </a:ext>
                  </a:extLst>
                </a:gridCol>
              </a:tblGrid>
              <a:tr h="4653648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8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Spořicí účty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Spořicí účet = flexibilní způsob ukládání peněz s úrokem a možností peníze kdykoli vybrat.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✔ Jak to funguje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Peníze jsou kdykoli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okamžitě k dispozici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Úrok je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variabilní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– může se měnit podle nabídky banky a úrokových sazeb na trhu.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✔ Výhody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Vysoká dostupnost peněz (likvidita)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Žádné nebo minimální poplatky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Pojištění vkladů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solidFill>
                            <a:srgbClr val="FF0000"/>
                          </a:solidFill>
                          <a:effectLst/>
                          <a:latin typeface="Segoe UI" panose="020B0502040204020203" pitchFamily="34" charset="0"/>
                        </a:rPr>
                        <a:t>✔ Nevýhody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Úrok je obvykle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nižší než u termínovaného vkladu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Úrok se může kdykoli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snížit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9378320"/>
                  </a:ext>
                </a:extLst>
              </a:tr>
              <a:tr h="709691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56570771"/>
                  </a:ext>
                </a:extLst>
              </a:tr>
            </a:tbl>
          </a:graphicData>
        </a:graphic>
      </p:graphicFrame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A365B412-0333-0008-444F-72094910B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6504" y="7148631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65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3350"/>
            <a:ext cx="8915162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Členění podle účelu držení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793790" y="2536269"/>
            <a:ext cx="6379607" cy="2163247"/>
          </a:xfrm>
          <a:prstGeom prst="roundRect">
            <a:avLst>
              <a:gd name="adj" fmla="val 5505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115378" y="2857857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 obchodování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1115378" y="3470910"/>
            <a:ext cx="573643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Krátkodobá spekulace s cílem rychlého zisku z cenových rozdílů na trhu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456884" y="2536269"/>
            <a:ext cx="6379726" cy="2163247"/>
          </a:xfrm>
          <a:prstGeom prst="roundRect">
            <a:avLst>
              <a:gd name="adj" fmla="val 5505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778472" y="2857857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 prodeji</a:t>
            </a:r>
            <a:endParaRPr lang="en-US" sz="2750" dirty="0"/>
          </a:p>
        </p:txBody>
      </p:sp>
      <p:sp>
        <p:nvSpPr>
          <p:cNvPr id="8" name="Text 6"/>
          <p:cNvSpPr/>
          <p:nvPr/>
        </p:nvSpPr>
        <p:spPr>
          <a:xfrm>
            <a:off x="7778472" y="3470910"/>
            <a:ext cx="5736550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Aktiva určená k budoucímu prodeji, ale ne k okamžitému obchodování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793790" y="4983004"/>
            <a:ext cx="6379607" cy="2163247"/>
          </a:xfrm>
          <a:prstGeom prst="roundRect">
            <a:avLst>
              <a:gd name="adj" fmla="val 5505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115378" y="5304592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Držené do splatnosti</a:t>
            </a:r>
            <a:endParaRPr lang="en-US" sz="2750" dirty="0"/>
          </a:p>
        </p:txBody>
      </p:sp>
      <p:sp>
        <p:nvSpPr>
          <p:cNvPr id="11" name="Text 9"/>
          <p:cNvSpPr/>
          <p:nvPr/>
        </p:nvSpPr>
        <p:spPr>
          <a:xfrm>
            <a:off x="1115378" y="5917644"/>
            <a:ext cx="573643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Dluhopisy a jiné nástroje, které podnik plánuje držet až do jejich splatnosti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456884" y="4983004"/>
            <a:ext cx="6379726" cy="2163247"/>
          </a:xfrm>
          <a:prstGeom prst="roundRect">
            <a:avLst>
              <a:gd name="adj" fmla="val 5505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7778472" y="5304592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Podíly s vlivem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7778472" y="5917644"/>
            <a:ext cx="5736550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Strategické investice v ovládaných a přidružených osobách</a:t>
            </a:r>
            <a:endParaRPr lang="en-US" sz="22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2005132"/>
            <a:ext cx="1572578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793790" y="2666643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Oceňování finančních aktiv</a:t>
            </a:r>
            <a:endParaRPr lang="en-US" sz="5550" dirty="0"/>
          </a:p>
        </p:txBody>
      </p:sp>
      <p:sp>
        <p:nvSpPr>
          <p:cNvPr id="6" name="Text 3"/>
          <p:cNvSpPr/>
          <p:nvPr/>
        </p:nvSpPr>
        <p:spPr>
          <a:xfrm>
            <a:off x="793790" y="4863822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Oceňování je klíčové, protože ovlivňuje výsledek hospodaření podniku. Existuje několik metod oceňování podle typu a účelu držení finančního aktiva.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218" y="959525"/>
            <a:ext cx="5644515" cy="705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Metody oceňování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1128832" y="2590681"/>
            <a:ext cx="6095881" cy="225743"/>
          </a:xfrm>
          <a:prstGeom prst="roundRect">
            <a:avLst>
              <a:gd name="adj" fmla="val 42007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790218" y="2364879"/>
            <a:ext cx="677347" cy="677347"/>
          </a:xfrm>
          <a:prstGeom prst="roundRect">
            <a:avLst>
              <a:gd name="adj" fmla="val 6749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9525" y="2534186"/>
            <a:ext cx="338614" cy="33861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15960" y="3222903"/>
            <a:ext cx="282225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Pořizovací cena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15960" y="3683913"/>
            <a:ext cx="5983129" cy="650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Nákupní cena plus poplatky (burza, makléř, bankovní poplatky). Základní metoda pro většinu aktiv při pořízení.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744063" y="2252067"/>
            <a:ext cx="6096000" cy="225743"/>
          </a:xfrm>
          <a:prstGeom prst="roundRect">
            <a:avLst>
              <a:gd name="adj" fmla="val 42007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405449" y="2026265"/>
            <a:ext cx="677347" cy="677347"/>
          </a:xfrm>
          <a:prstGeom prst="roundRect">
            <a:avLst>
              <a:gd name="adj" fmla="val 6749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74756" y="2195572"/>
            <a:ext cx="338614" cy="33861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31192" y="2884289"/>
            <a:ext cx="3630930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Reálná hodnota (fair value)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7631192" y="3345299"/>
            <a:ext cx="5983248" cy="650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Používá se u cenných papírů k obchodování a derivátů. Reálná hodnota = tržní cena k rozvahovému dni.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1128832" y="5304711"/>
            <a:ext cx="6095881" cy="225743"/>
          </a:xfrm>
          <a:prstGeom prst="roundRect">
            <a:avLst>
              <a:gd name="adj" fmla="val 42007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790218" y="5078909"/>
            <a:ext cx="677347" cy="677347"/>
          </a:xfrm>
          <a:prstGeom prst="roundRect">
            <a:avLst>
              <a:gd name="adj" fmla="val 6749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9525" y="5248215"/>
            <a:ext cx="338614" cy="33861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15960" y="5936933"/>
            <a:ext cx="2822258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Jmenovitá hodnota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1015960" y="6397943"/>
            <a:ext cx="5983129" cy="650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Používá se u směnek a dluhopisů, pokud nejsou oceňovány reálnou hodnotou. Hodnota uvedená na cenném papíru.</a:t>
            </a:r>
            <a:endParaRPr lang="en-US" sz="1750" dirty="0"/>
          </a:p>
        </p:txBody>
      </p:sp>
      <p:sp>
        <p:nvSpPr>
          <p:cNvPr id="18" name="Shape 13"/>
          <p:cNvSpPr/>
          <p:nvPr/>
        </p:nvSpPr>
        <p:spPr>
          <a:xfrm>
            <a:off x="7744063" y="4966097"/>
            <a:ext cx="6096000" cy="225743"/>
          </a:xfrm>
          <a:prstGeom prst="roundRect">
            <a:avLst>
              <a:gd name="adj" fmla="val 42007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7405449" y="4740295"/>
            <a:ext cx="677347" cy="677347"/>
          </a:xfrm>
          <a:prstGeom prst="roundRect">
            <a:avLst>
              <a:gd name="adj" fmla="val 6749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74756" y="4909602"/>
            <a:ext cx="338614" cy="33861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31192" y="5598319"/>
            <a:ext cx="3051929" cy="352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Amortizovaná hodnota</a:t>
            </a:r>
            <a:endParaRPr lang="en-US" sz="2200" dirty="0"/>
          </a:p>
        </p:txBody>
      </p:sp>
      <p:sp>
        <p:nvSpPr>
          <p:cNvPr id="22" name="Text 16"/>
          <p:cNvSpPr/>
          <p:nvPr/>
        </p:nvSpPr>
        <p:spPr>
          <a:xfrm>
            <a:off x="7631192" y="6059329"/>
            <a:ext cx="5983248" cy="975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U dluhopisů držených do splatnosti. Používá se efektivní úroková míra pro postupné rozpouštění rozdílu mezi pořizovací a jmenovitou hodnotou.</a:t>
            </a:r>
            <a:endParaRPr lang="en-US" sz="175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75883" y="7554754"/>
            <a:ext cx="1656993" cy="39743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78850"/>
            <a:ext cx="8161020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Přeceňování finančních aktiv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2441615"/>
            <a:ext cx="1304282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 rozvahovému dni se některá finanční aktiva přeceňují na reálnou hodnotu. Toto přecenění má přímý dopad na výsledek hospodaření.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793790" y="3589973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 z přecenění</a:t>
            </a:r>
            <a:endParaRPr lang="en-US" sz="2350" dirty="0"/>
          </a:p>
        </p:txBody>
      </p:sp>
      <p:sp>
        <p:nvSpPr>
          <p:cNvPr id="5" name="Text 3"/>
          <p:cNvSpPr/>
          <p:nvPr/>
        </p:nvSpPr>
        <p:spPr>
          <a:xfrm>
            <a:off x="793790" y="4171236"/>
            <a:ext cx="62274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 hodnota aktiva vzroste, rozdíl se účtuje jako výnos: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793790" y="4712137"/>
            <a:ext cx="62274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aktivum / D 664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93790" y="5253038"/>
            <a:ext cx="62274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Výnosy z přecenění majetku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7616785" y="3589973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Ztráta z přecenění</a:t>
            </a:r>
            <a:endParaRPr lang="en-US" sz="2350" dirty="0"/>
          </a:p>
        </p:txBody>
      </p:sp>
      <p:sp>
        <p:nvSpPr>
          <p:cNvPr id="9" name="Text 7"/>
          <p:cNvSpPr/>
          <p:nvPr/>
        </p:nvSpPr>
        <p:spPr>
          <a:xfrm>
            <a:off x="7616785" y="4171236"/>
            <a:ext cx="62274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 hodnota aktiva klesne, rozdíl se účtuje jako náklad: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7616785" y="4712137"/>
            <a:ext cx="62274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564 / D aktivum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7616785" y="5253038"/>
            <a:ext cx="62274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z přecenění majetku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793790" y="6024324"/>
            <a:ext cx="13042821" cy="926425"/>
          </a:xfrm>
          <a:prstGeom prst="roundRect">
            <a:avLst>
              <a:gd name="adj" fmla="val 10926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772" y="6381393"/>
            <a:ext cx="301228" cy="240983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576983" y="6289358"/>
            <a:ext cx="120186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Příklad: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Akcie měly hodnotu 100 000 Kč, nyní mají 120 000 Kč. Rozdíl 20 000 Kč jde do výnosů na účet 664.</a:t>
            </a:r>
            <a:endParaRPr lang="en-US" sz="185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2231946"/>
            <a:ext cx="1568887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6457831" y="2324576"/>
            <a:ext cx="121360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</a:t>
            </a:r>
            <a:endParaRPr lang="cs-CZ" sz="1750" dirty="0">
              <a:solidFill>
                <a:srgbClr val="D01F28"/>
              </a:solidFill>
              <a:latin typeface="Oxygen" pitchFamily="34" charset="0"/>
              <a:ea typeface="Oxygen" pitchFamily="34" charset="-122"/>
              <a:cs typeface="Oxygen" pitchFamily="34" charset="-120"/>
            </a:endParaRPr>
          </a:p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2893457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Výnosy z finančních aktiv</a:t>
            </a:r>
            <a:endParaRPr lang="en-US" sz="5550" dirty="0"/>
          </a:p>
        </p:txBody>
      </p:sp>
      <p:sp>
        <p:nvSpPr>
          <p:cNvPr id="6" name="Text 3"/>
          <p:cNvSpPr/>
          <p:nvPr/>
        </p:nvSpPr>
        <p:spPr>
          <a:xfrm>
            <a:off x="6280190" y="5090636"/>
            <a:ext cx="75564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aktiva mohou přinášet různé typy výnosů, které tvoří důležitou součást finančního výsledku podniku.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10628"/>
            <a:ext cx="815232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Typy výnosů z finančních aktiv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2282309"/>
            <a:ext cx="680442" cy="6804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31895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Úroky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3652718"/>
            <a:ext cx="6407944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 dluhopisů, půjček a termínovaných vkladů. Účtuje se na </a:t>
            </a: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662 – Výnosové úroky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Pravidelný příjem z dluhových nástrojů.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8548" y="2282309"/>
            <a:ext cx="680442" cy="6804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28548" y="318956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Dividendy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7428548" y="3652718"/>
            <a:ext cx="6408063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 akcií a podílů v jiných společnostech. Účtuje se na </a:t>
            </a: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665 – Výnosy z dlouhodobého finančního majetku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Podíl na zisku společnosti.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3790" y="4995386"/>
            <a:ext cx="680442" cy="68044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3790" y="59026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Kurzové rozdíly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93790" y="6365796"/>
            <a:ext cx="6407944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U aktiv v cizí měně. Účtuje se na účty </a:t>
            </a: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563 / 663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Zisk nebo ztráta ze změny měnového kurzu.</a:t>
            </a:r>
            <a:endParaRPr lang="en-US" sz="17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28548" y="4995386"/>
            <a:ext cx="680442" cy="68044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28548" y="59026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Zisky z prodeje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7428548" y="6365796"/>
            <a:ext cx="6408063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 prodeji cenných papírů se ziskem. Účtuje se na </a:t>
            </a: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661 – Tržby z prodeje cenných papírů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Kapitálový výnos z investice.</a:t>
            </a:r>
            <a:endParaRPr lang="en-US" sz="17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46453"/>
            <a:ext cx="894064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Příklady účtování – Nákup a prodej CP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822013"/>
            <a:ext cx="424160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1: Nákup akcií k obchodování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2340531"/>
            <a:ext cx="13042821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nakoupil krátkodobé akcie za 50 000 Kč, zaplaceno z banky.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1091446" y="2922865"/>
            <a:ext cx="12745164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251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Majetkové CP k obchodování 50 000 Kč</a:t>
            </a:r>
            <a:endParaRPr lang="en-US" sz="155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221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Bankovní účet 50 000 Kč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93790" y="2766655"/>
            <a:ext cx="22860" cy="852249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93790" y="3874263"/>
            <a:ext cx="13042821" cy="32385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93790" y="4114919"/>
            <a:ext cx="3693914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2: Prodej akcií se ziskem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93790" y="4633436"/>
            <a:ext cx="13042821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Akcie byly prodány za 60 000 Kč. Pořizovací cena byla 50 000 Kč.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93790" y="5184577"/>
            <a:ext cx="6279356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1. Tržba z prodeje: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93790" y="5579507"/>
            <a:ext cx="6279356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221 60 000</a:t>
            </a:r>
            <a:endParaRPr lang="en-US" sz="155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661 – Tržby z prodeje CP 60 000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64874" y="5184577"/>
            <a:ext cx="6279356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2. Úbytek CP: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564874" y="5579507"/>
            <a:ext cx="6279356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561 – Prodané CP 50 000</a:t>
            </a:r>
            <a:endParaRPr lang="en-US" sz="155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251 50 000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93790" y="6400562"/>
            <a:ext cx="13042821" cy="682466"/>
          </a:xfrm>
          <a:prstGeom prst="roundRect">
            <a:avLst>
              <a:gd name="adj" fmla="val 12214"/>
            </a:avLst>
          </a:prstGeom>
          <a:solidFill>
            <a:srgbClr val="F5BCBF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6688217"/>
            <a:ext cx="248007" cy="19835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438513" y="6588919"/>
            <a:ext cx="12199739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Zisk: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10 000 Kč (661 – 561)</a:t>
            </a:r>
            <a:endParaRPr lang="en-US" sz="155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91910"/>
            <a:ext cx="7556421" cy="1594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Příklady účtování – Přeceňování CP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793790" y="3160633"/>
            <a:ext cx="3466981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3: Růst hodnoty akcií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793790" y="4187428"/>
            <a:ext cx="346698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Tržní cena akcií vzrostla z 50 000 Kč na 55 000 Kč.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93790" y="5169694"/>
            <a:ext cx="3466981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Rozdíl: </a:t>
            </a:r>
            <a:r>
              <a:rPr lang="en-US" sz="2000" b="1" dirty="0">
                <a:solidFill>
                  <a:srgbClr val="2F3131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+5 000 Kč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176457" y="5815846"/>
            <a:ext cx="3084314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251 5 000</a:t>
            </a:r>
            <a:endParaRPr lang="en-US" sz="2000" dirty="0"/>
          </a:p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664 – Výnosy z přecenění CP 5 000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793790" y="5815846"/>
            <a:ext cx="30480" cy="116336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4890849" y="3160633"/>
            <a:ext cx="3466981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4: Pokles hodnoty akcií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4890849" y="4187428"/>
            <a:ext cx="346698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Tržní cena klesla z 50 000 Kč na 45 000 Kč.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890849" y="5169694"/>
            <a:ext cx="3466981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Rozdíl: </a:t>
            </a:r>
            <a:r>
              <a:rPr lang="en-US" sz="2000" b="1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–5 000 Kč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5273516" y="5815846"/>
            <a:ext cx="3084314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564 – Náklady na přecenění CP 5 000</a:t>
            </a:r>
            <a:endParaRPr lang="en-US" sz="2000" dirty="0"/>
          </a:p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251 5 000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890849" y="5815846"/>
            <a:ext cx="30480" cy="116336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92887"/>
            <a:ext cx="955000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Příklady účtování – Dlouhodobý FM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974175"/>
            <a:ext cx="60274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5: Nákup podílu v dceřiné společnosti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600682"/>
            <a:ext cx="13042821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koupil 60% podíl za 1 000 000 Kč, zaplaceno z banky.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133951" y="3335417"/>
            <a:ext cx="12702659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061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Podíly v ovládaných osobách 1 000 000 Kč</a:t>
            </a:r>
            <a:endParaRPr lang="en-US" sz="1750" dirty="0"/>
          </a:p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221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Bankovní účet 1 000 000 Kč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93790" y="3131344"/>
            <a:ext cx="30480" cy="1061323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93790" y="4510121"/>
            <a:ext cx="13042821" cy="35957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93790" y="4818221"/>
            <a:ext cx="34981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6: Přijetí dividendy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93790" y="5444728"/>
            <a:ext cx="13042821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obdržel dividendu 80 000 Kč na bankovní účet.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133951" y="6179463"/>
            <a:ext cx="12702659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221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Bankovní účet 80 000 Kč</a:t>
            </a:r>
            <a:endParaRPr lang="en-US" sz="1750" dirty="0"/>
          </a:p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665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Výnosy z dlouhodobého FM 80 000 Kč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93790" y="5975390"/>
            <a:ext cx="30480" cy="1061323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95256"/>
            <a:ext cx="7556421" cy="1594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Příklady účtování – Dluhopisy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793790" y="3263979"/>
            <a:ext cx="3466981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7: Nákup dluhopisu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793790" y="4290774"/>
            <a:ext cx="346698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koupil dluhopis za 200 000 Kč.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176457" y="5324713"/>
            <a:ext cx="3084314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065 – Dluhové CP držené do splatnosti 200 000</a:t>
            </a:r>
            <a:endParaRPr lang="en-US" sz="2000" dirty="0"/>
          </a:p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221 200 000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93790" y="5324713"/>
            <a:ext cx="30480" cy="1551146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4890849" y="3263979"/>
            <a:ext cx="3466981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8: Přijetí úroku z dluhopisu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4890849" y="4290774"/>
            <a:ext cx="3466981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Úrok činí 8 000 Kč.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273516" y="4936927"/>
            <a:ext cx="3084314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221 8 000</a:t>
            </a:r>
            <a:endParaRPr lang="en-US" sz="2000" dirty="0"/>
          </a:p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662 – Výnosové úroky 8 000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4890849" y="4936927"/>
            <a:ext cx="30480" cy="116336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92887"/>
            <a:ext cx="701278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Příklady účtování – Půjčky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1974175"/>
            <a:ext cx="53890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9: Poskytnutí dlouhodobé půjčky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600682"/>
            <a:ext cx="13042821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poskytl jiné firmě půjčku 300 000 Kč.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133951" y="3335417"/>
            <a:ext cx="12702659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066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Půjčky a úvěry – ovládané osoby 300 000 Kč</a:t>
            </a:r>
            <a:endParaRPr lang="en-US" sz="1750" dirty="0"/>
          </a:p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221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Bankovní účet 300 000 Kč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93790" y="3131344"/>
            <a:ext cx="30480" cy="1061323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93790" y="4510121"/>
            <a:ext cx="13042821" cy="35957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93790" y="4818221"/>
            <a:ext cx="420076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10: Přijetí úroku z půjčky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93790" y="5444728"/>
            <a:ext cx="13042821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Úrok 12 000 Kč byl připsán na účet.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1133951" y="6179463"/>
            <a:ext cx="12702659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221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Bankovní účet 12 000 Kč</a:t>
            </a:r>
            <a:endParaRPr lang="en-US" sz="1750" dirty="0"/>
          </a:p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662</a:t>
            </a: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– Výnosové úroky 12 000 Kč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93790" y="5975390"/>
            <a:ext cx="30480" cy="1061323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075" y="963454"/>
            <a:ext cx="1336834" cy="444579"/>
          </a:xfrm>
          <a:prstGeom prst="roundRect">
            <a:avLst>
              <a:gd name="adj" fmla="val 18198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93075" y="1489829"/>
            <a:ext cx="9049464" cy="752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aktiva podle míry vlivu</a:t>
            </a:r>
            <a:endParaRPr lang="en-US" sz="4700" dirty="0"/>
          </a:p>
        </p:txBody>
      </p:sp>
      <p:sp>
        <p:nvSpPr>
          <p:cNvPr id="5" name="Text 3"/>
          <p:cNvSpPr/>
          <p:nvPr/>
        </p:nvSpPr>
        <p:spPr>
          <a:xfrm>
            <a:off x="793075" y="2549247"/>
            <a:ext cx="13044249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Míra vlivu v jiných firmách je velmi důležitá pro správné účtování a konsolidaci účetních výkazů.</a:t>
            </a:r>
            <a:endParaRPr lang="en-US" sz="18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872" y="3135630"/>
            <a:ext cx="2152293" cy="13367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884652" y="3756660"/>
            <a:ext cx="338495" cy="423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5370909" y="3376374"/>
            <a:ext cx="1292304" cy="376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Ovládání</a:t>
            </a:r>
            <a:endParaRPr lang="en-US" sz="2350" dirty="0"/>
          </a:p>
        </p:txBody>
      </p:sp>
      <p:sp>
        <p:nvSpPr>
          <p:cNvPr id="9" name="Text 6"/>
          <p:cNvSpPr/>
          <p:nvPr/>
        </p:nvSpPr>
        <p:spPr>
          <a:xfrm>
            <a:off x="5370909" y="3875365"/>
            <a:ext cx="1292304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Nad 50 %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5190292" y="4487108"/>
            <a:ext cx="8586907" cy="15240"/>
          </a:xfrm>
          <a:prstGeom prst="roundRect">
            <a:avLst>
              <a:gd name="adj" fmla="val 663570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785" y="4532471"/>
            <a:ext cx="4304586" cy="133671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884771" y="4989195"/>
            <a:ext cx="338495" cy="423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9"/>
          <p:cNvSpPr/>
          <p:nvPr/>
        </p:nvSpPr>
        <p:spPr>
          <a:xfrm>
            <a:off x="6447115" y="4773216"/>
            <a:ext cx="2033468" cy="376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Podstatný vliv</a:t>
            </a:r>
            <a:endParaRPr lang="en-US" sz="2350" dirty="0"/>
          </a:p>
        </p:txBody>
      </p:sp>
      <p:sp>
        <p:nvSpPr>
          <p:cNvPr id="14" name="Text 10"/>
          <p:cNvSpPr/>
          <p:nvPr/>
        </p:nvSpPr>
        <p:spPr>
          <a:xfrm>
            <a:off x="6447115" y="5272207"/>
            <a:ext cx="2033468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20–50 %</a:t>
            </a:r>
            <a:endParaRPr lang="en-US" sz="1850" dirty="0"/>
          </a:p>
        </p:txBody>
      </p:sp>
      <p:sp>
        <p:nvSpPr>
          <p:cNvPr id="15" name="Shape 11"/>
          <p:cNvSpPr/>
          <p:nvPr/>
        </p:nvSpPr>
        <p:spPr>
          <a:xfrm>
            <a:off x="6266498" y="5883950"/>
            <a:ext cx="7510701" cy="15240"/>
          </a:xfrm>
          <a:prstGeom prst="roundRect">
            <a:avLst>
              <a:gd name="adj" fmla="val 663570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579" y="5929313"/>
            <a:ext cx="6456878" cy="133671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84771" y="6386036"/>
            <a:ext cx="338495" cy="423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3"/>
          <p:cNvSpPr/>
          <p:nvPr/>
        </p:nvSpPr>
        <p:spPr>
          <a:xfrm>
            <a:off x="7523202" y="6170057"/>
            <a:ext cx="1272540" cy="376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Bez vlivu</a:t>
            </a:r>
            <a:endParaRPr lang="en-US" sz="2350" dirty="0"/>
          </a:p>
        </p:txBody>
      </p:sp>
      <p:sp>
        <p:nvSpPr>
          <p:cNvPr id="19" name="Text 14"/>
          <p:cNvSpPr/>
          <p:nvPr/>
        </p:nvSpPr>
        <p:spPr>
          <a:xfrm>
            <a:off x="7523202" y="6669048"/>
            <a:ext cx="1272540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0–20 %</a:t>
            </a:r>
            <a:endParaRPr lang="en-US" sz="185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69096" y="7548563"/>
            <a:ext cx="1663065" cy="398859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94780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Detailní členění podle míry vlivu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280190" y="2543294"/>
            <a:ext cx="22860" cy="4591407"/>
          </a:xfrm>
          <a:prstGeom prst="roundRect">
            <a:avLst>
              <a:gd name="adj" fmla="val 364651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Shape 2"/>
          <p:cNvSpPr/>
          <p:nvPr/>
        </p:nvSpPr>
        <p:spPr>
          <a:xfrm>
            <a:off x="6303050" y="2543294"/>
            <a:ext cx="7556421" cy="1345287"/>
          </a:xfrm>
          <a:prstGeom prst="rect">
            <a:avLst/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6501408" y="2749272"/>
            <a:ext cx="28188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Bez vlivu (0–20 % podíl)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501408" y="3142774"/>
            <a:ext cx="7152084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nemá možnost ovlivňovat řízení společnosti. Účtuje se jako běžné finanční investice bez zvláštních pravidel pro konsolidaci.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303050" y="4166354"/>
            <a:ext cx="7556421" cy="1345287"/>
          </a:xfrm>
          <a:prstGeom prst="rect">
            <a:avLst/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6501408" y="4372332"/>
            <a:ext cx="358378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Podstatný vliv (20–50 % podíl)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6501408" y="4765834"/>
            <a:ext cx="7152084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může ovlivňovat rozhodování, typicky přidružený podnik. Účet: </a:t>
            </a:r>
            <a:r>
              <a:rPr lang="en-US" sz="15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062 – Podíly v podnicích s podstatným vlivem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303050" y="5789414"/>
            <a:ext cx="7556421" cy="1345287"/>
          </a:xfrm>
          <a:prstGeom prst="rect">
            <a:avLst/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6501408" y="5995392"/>
            <a:ext cx="353949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Ovládání (více než 50 % podíl)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6501408" y="6388894"/>
            <a:ext cx="7152084" cy="539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Dceřiná společnost s povinností konsolidace účetních výkazů. Účet: </a:t>
            </a:r>
            <a:r>
              <a:rPr lang="en-US" sz="15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061 – Podíly v ovládaných osobách</a:t>
            </a: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15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131808"/>
            <a:ext cx="1554956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93790" y="1793319"/>
            <a:ext cx="7117913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Vykazování v rozvaze</a:t>
            </a:r>
            <a:endParaRPr lang="en-US" sz="5550" dirty="0"/>
          </a:p>
        </p:txBody>
      </p:sp>
      <p:sp>
        <p:nvSpPr>
          <p:cNvPr id="5" name="Text 3"/>
          <p:cNvSpPr/>
          <p:nvPr/>
        </p:nvSpPr>
        <p:spPr>
          <a:xfrm>
            <a:off x="793790" y="3104555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aktiva se v rozvaze vykazují v různých položkách podle jejich charakteru a doby držení.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416052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Krátkodobá aktiva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93790" y="4887039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Peníze v hotovosti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93790" y="5439728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Bankovní účty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93790" y="5992416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Krátkodobé cenné papíry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93790" y="6545104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Krátkodobé půjčky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668697" y="416052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Dlouhodobá aktiva</a:t>
            </a:r>
            <a:endParaRPr lang="en-US" sz="2750" dirty="0"/>
          </a:p>
        </p:txBody>
      </p:sp>
      <p:sp>
        <p:nvSpPr>
          <p:cNvPr id="12" name="Text 10"/>
          <p:cNvSpPr/>
          <p:nvPr/>
        </p:nvSpPr>
        <p:spPr>
          <a:xfrm>
            <a:off x="7668697" y="4887039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Podíly v jiných společnostech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668697" y="5439728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Dlouhodobé cenné papíry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668697" y="5992416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Dlouhodobé půjčky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668697" y="6545104"/>
            <a:ext cx="6175534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Termínované vklady</a:t>
            </a:r>
            <a:endParaRPr lang="en-US" sz="22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6557"/>
            <a:ext cx="8387715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aktiva podle IFRS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793790" y="2380059"/>
            <a:ext cx="13042821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Mezinárodní standardy účetního výkaznictví (IFRS 9) dělí finanční aktiva do tří kategorií podle způsobu oceňování.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793790" y="3507938"/>
            <a:ext cx="4176951" cy="3695105"/>
          </a:xfrm>
          <a:prstGeom prst="roundRect">
            <a:avLst>
              <a:gd name="adj" fmla="val 395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63310" y="3507938"/>
            <a:ext cx="121920" cy="3695105"/>
          </a:xfrm>
          <a:prstGeom prst="roundRect">
            <a:avLst>
              <a:gd name="adj" fmla="val 92791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185029" y="3807738"/>
            <a:ext cx="3485912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Amortizovaná hodnota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1185029" y="4802981"/>
            <a:ext cx="3485912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Dluhopisy držené do splatnosti, půjčky a úvěry. Oceňování pomocí efektivní úrokové míry.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5226606" y="3507938"/>
            <a:ext cx="4177070" cy="3695105"/>
          </a:xfrm>
          <a:prstGeom prst="roundRect">
            <a:avLst>
              <a:gd name="adj" fmla="val 395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7"/>
          <p:cNvSpPr/>
          <p:nvPr/>
        </p:nvSpPr>
        <p:spPr>
          <a:xfrm>
            <a:off x="5196126" y="3507938"/>
            <a:ext cx="121920" cy="3695105"/>
          </a:xfrm>
          <a:prstGeom prst="roundRect">
            <a:avLst>
              <a:gd name="adj" fmla="val 92791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5617845" y="3807738"/>
            <a:ext cx="3486031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Reálná hodnota přes OCI (FVOCI)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5617845" y="4802981"/>
            <a:ext cx="3486031" cy="1680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Některé dluhopisy a akcie. Změny reálné hodnoty se účtují do ostatního úplného výsledku.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659541" y="3507938"/>
            <a:ext cx="4177070" cy="3695105"/>
          </a:xfrm>
          <a:prstGeom prst="roundRect">
            <a:avLst>
              <a:gd name="adj" fmla="val 395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1"/>
          <p:cNvSpPr/>
          <p:nvPr/>
        </p:nvSpPr>
        <p:spPr>
          <a:xfrm>
            <a:off x="9629061" y="3507938"/>
            <a:ext cx="121920" cy="3695105"/>
          </a:xfrm>
          <a:prstGeom prst="roundRect">
            <a:avLst>
              <a:gd name="adj" fmla="val 92791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0050780" y="3807738"/>
            <a:ext cx="3486031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Reálná hodnota přes P/L (FVTPL)</a:t>
            </a:r>
            <a:endParaRPr lang="en-US" sz="2650" dirty="0"/>
          </a:p>
        </p:txBody>
      </p:sp>
      <p:sp>
        <p:nvSpPr>
          <p:cNvPr id="15" name="Text 13"/>
          <p:cNvSpPr/>
          <p:nvPr/>
        </p:nvSpPr>
        <p:spPr>
          <a:xfrm>
            <a:off x="10050780" y="4802981"/>
            <a:ext cx="3486031" cy="2100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Deriváty, cenné papíry k obchodování, spekulativní investice. Změny hodnoty přímo do výsledku hospodaření.</a:t>
            </a:r>
            <a:endParaRPr lang="en-US" sz="21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5853"/>
            <a:ext cx="1085254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Jak se finanční aktiva zhodnocují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921544" y="4081224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Kapitálový výnos</a:t>
            </a:r>
            <a:endParaRPr lang="en-US" sz="2750" dirty="0"/>
          </a:p>
        </p:txBody>
      </p:sp>
      <p:sp>
        <p:nvSpPr>
          <p:cNvPr id="4" name="Text 2"/>
          <p:cNvSpPr/>
          <p:nvPr/>
        </p:nvSpPr>
        <p:spPr>
          <a:xfrm>
            <a:off x="793790" y="4694277"/>
            <a:ext cx="3671888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Růst ceny akcie nebo dluhopisu, zisk z prodeje</a:t>
            </a:r>
            <a:endParaRPr lang="en-US" sz="22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558772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05271" y="4629090"/>
            <a:ext cx="424220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022919" y="2833568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Průběžný výnos</a:t>
            </a:r>
            <a:endParaRPr lang="en-US" sz="2750" dirty="0"/>
          </a:p>
        </p:txBody>
      </p:sp>
      <p:sp>
        <p:nvSpPr>
          <p:cNvPr id="8" name="Text 4"/>
          <p:cNvSpPr/>
          <p:nvPr/>
        </p:nvSpPr>
        <p:spPr>
          <a:xfrm>
            <a:off x="10022919" y="3446621"/>
            <a:ext cx="381369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Dividendy, úroky, kupóny z dluhopisů</a:t>
            </a:r>
            <a:endParaRPr lang="en-US" sz="2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558772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01880" y="3245465"/>
            <a:ext cx="424220" cy="42422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022919" y="5328761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Kurzový výnos</a:t>
            </a:r>
            <a:endParaRPr lang="en-US" sz="2750" dirty="0"/>
          </a:p>
        </p:txBody>
      </p:sp>
      <p:sp>
        <p:nvSpPr>
          <p:cNvPr id="12" name="Text 6"/>
          <p:cNvSpPr/>
          <p:nvPr/>
        </p:nvSpPr>
        <p:spPr>
          <a:xfrm>
            <a:off x="10022919" y="5941814"/>
            <a:ext cx="381369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Změna kurzu měny u aktiv v cizí měně</a:t>
            </a:r>
            <a:endParaRPr lang="en-US" sz="22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558772"/>
            <a:ext cx="4564975" cy="456497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01880" y="6012716"/>
            <a:ext cx="424220" cy="424220"/>
          </a:xfrm>
          <a:prstGeom prst="rect">
            <a:avLst/>
          </a:prstGeom>
        </p:spPr>
      </p:pic>
      <p:pic>
        <p:nvPicPr>
          <p:cNvPr id="15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271945"/>
            <a:ext cx="1414224" cy="478393"/>
          </a:xfrm>
          <a:prstGeom prst="roundRect">
            <a:avLst>
              <a:gd name="adj" fmla="val 17923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793790" y="1842135"/>
            <a:ext cx="6745724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Rizika finančních aktiv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793790" y="2983944"/>
            <a:ext cx="1304282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Každé finanční aktivum nese určitá rizika, která mohou ovlivnit jeho hodnotu a výnosnost. Pochopení těchto rizik je klíčové pro správné řízení portfolia.</a:t>
            </a:r>
            <a:endParaRPr lang="en-US" sz="20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017883"/>
            <a:ext cx="2169438" cy="134076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93790" y="5645706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Tržní riziko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793790" y="6182082"/>
            <a:ext cx="415623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Kolísání cen akcií, dluhopisů a fondů v důsledku změn na finančních trzích</a:t>
            </a:r>
            <a:endParaRPr lang="en-US" sz="20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083" y="4017883"/>
            <a:ext cx="2169438" cy="134076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237083" y="5645706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Úvěrové riziko</a:t>
            </a:r>
            <a:endParaRPr lang="en-US" sz="2500" dirty="0"/>
          </a:p>
        </p:txBody>
      </p:sp>
      <p:sp>
        <p:nvSpPr>
          <p:cNvPr id="11" name="Text 7"/>
          <p:cNvSpPr/>
          <p:nvPr/>
        </p:nvSpPr>
        <p:spPr>
          <a:xfrm>
            <a:off x="5237083" y="6182082"/>
            <a:ext cx="415623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Riziko, že emitent dluhopisu nebo dlužník nesplatí svůj závazek</a:t>
            </a:r>
            <a:endParaRPr lang="en-US" sz="20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0377" y="4017883"/>
            <a:ext cx="2169438" cy="134076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80377" y="5645706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Likviditní riziko</a:t>
            </a:r>
            <a:endParaRPr lang="en-US" sz="2500" dirty="0"/>
          </a:p>
        </p:txBody>
      </p:sp>
      <p:sp>
        <p:nvSpPr>
          <p:cNvPr id="14" name="Text 9"/>
          <p:cNvSpPr/>
          <p:nvPr/>
        </p:nvSpPr>
        <p:spPr>
          <a:xfrm>
            <a:off x="9680377" y="6182082"/>
            <a:ext cx="415623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Aktivum nelze rychle prodat bez významné ztráty na hodnotě</a:t>
            </a:r>
            <a:endParaRPr lang="en-US" sz="20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74796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Další typy rizik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793790" y="3778329"/>
            <a:ext cx="141684" cy="141684"/>
          </a:xfrm>
          <a:prstGeom prst="roundRect">
            <a:avLst>
              <a:gd name="adj" fmla="val 32269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218962" y="3627715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Měnové riziko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1218962" y="4240768"/>
            <a:ext cx="3686175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Změna kurzu cizí měny může negativně ovlivnit hodnotu investice denominované v této měně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259467" y="3778329"/>
            <a:ext cx="141684" cy="141684"/>
          </a:xfrm>
          <a:prstGeom prst="roundRect">
            <a:avLst>
              <a:gd name="adj" fmla="val 32269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5684639" y="3627715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Úrokové riziko</a:t>
            </a:r>
            <a:endParaRPr lang="en-US" sz="2750" dirty="0"/>
          </a:p>
        </p:txBody>
      </p:sp>
      <p:sp>
        <p:nvSpPr>
          <p:cNvPr id="8" name="Text 6"/>
          <p:cNvSpPr/>
          <p:nvPr/>
        </p:nvSpPr>
        <p:spPr>
          <a:xfrm>
            <a:off x="5684639" y="4240768"/>
            <a:ext cx="3686175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Růst úrokových sazeb vede k poklesu ceny dluhopisů a naopak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9725144" y="3778329"/>
            <a:ext cx="141684" cy="141684"/>
          </a:xfrm>
          <a:prstGeom prst="roundRect">
            <a:avLst>
              <a:gd name="adj" fmla="val 322690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0150316" y="3627715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Operační riziko</a:t>
            </a:r>
            <a:endParaRPr lang="en-US" sz="2750" dirty="0"/>
          </a:p>
        </p:txBody>
      </p:sp>
      <p:sp>
        <p:nvSpPr>
          <p:cNvPr id="11" name="Text 9"/>
          <p:cNvSpPr/>
          <p:nvPr/>
        </p:nvSpPr>
        <p:spPr>
          <a:xfrm>
            <a:off x="10150316" y="4240768"/>
            <a:ext cx="3686175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Riziko ztrát způsobených chybami, podvody nebo selháním interních systémů a procesů</a:t>
            </a:r>
            <a:endParaRPr lang="en-US" sz="22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21569"/>
            <a:ext cx="12083296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Strategické důvody držení finančních aktiv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2362557" y="2622233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Zhodnocení</a:t>
            </a:r>
            <a:endParaRPr lang="en-US" sz="2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077" y="2284333"/>
            <a:ext cx="3880128" cy="3880128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6069" y="3189684"/>
            <a:ext cx="338852" cy="33885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255204" y="2622233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Diverzifikace</a:t>
            </a:r>
            <a:endParaRPr lang="en-US" sz="2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5077" y="2284333"/>
            <a:ext cx="3880128" cy="3880128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45241" y="3189684"/>
            <a:ext cx="338852" cy="338852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9737169" y="4036100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Ovládání</a:t>
            </a:r>
            <a:endParaRPr lang="en-US" sz="235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5077" y="2284333"/>
            <a:ext cx="3880128" cy="3880128"/>
          </a:xfrm>
          <a:prstGeom prst="rect">
            <a:avLst/>
          </a:prstGeom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44827" y="4054912"/>
            <a:ext cx="338852" cy="338852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9255204" y="544996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Zajištění</a:t>
            </a:r>
            <a:endParaRPr lang="en-US" sz="2350" dirty="0"/>
          </a:p>
        </p:txBody>
      </p:sp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75077" y="2284333"/>
            <a:ext cx="3880128" cy="3880128"/>
          </a:xfrm>
          <a:prstGeom prst="rect">
            <a:avLst/>
          </a:prstGeom>
        </p:spPr>
      </p:pic>
      <p:pic>
        <p:nvPicPr>
          <p:cNvPr id="14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45241" y="4920139"/>
            <a:ext cx="338852" cy="338852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2362557" y="544996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Likvidita</a:t>
            </a:r>
            <a:endParaRPr lang="en-US" sz="2350" dirty="0"/>
          </a:p>
        </p:txBody>
      </p:sp>
      <p:pic>
        <p:nvPicPr>
          <p:cNvPr id="16" name="Image 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75077" y="2284333"/>
            <a:ext cx="3880128" cy="3880128"/>
          </a:xfrm>
          <a:prstGeom prst="rect">
            <a:avLst/>
          </a:prstGeom>
        </p:spPr>
      </p:pic>
      <p:pic>
        <p:nvPicPr>
          <p:cNvPr id="17" name="Image 9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46069" y="4920139"/>
            <a:ext cx="338852" cy="338852"/>
          </a:xfrm>
          <a:prstGeom prst="rect">
            <a:avLst/>
          </a:prstGeom>
        </p:spPr>
      </p:pic>
      <p:sp>
        <p:nvSpPr>
          <p:cNvPr id="18" name="Text 6"/>
          <p:cNvSpPr/>
          <p:nvPr/>
        </p:nvSpPr>
        <p:spPr>
          <a:xfrm>
            <a:off x="1880592" y="4036100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Růst hodnoty</a:t>
            </a:r>
            <a:endParaRPr lang="en-US" sz="2350" dirty="0"/>
          </a:p>
        </p:txBody>
      </p:sp>
      <p:pic>
        <p:nvPicPr>
          <p:cNvPr id="19" name="Image 1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75077" y="2284333"/>
            <a:ext cx="3880128" cy="3880128"/>
          </a:xfrm>
          <a:prstGeom prst="rect">
            <a:avLst/>
          </a:prstGeom>
        </p:spPr>
      </p:pic>
      <p:pic>
        <p:nvPicPr>
          <p:cNvPr id="20" name="Image 11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146483" y="4054912"/>
            <a:ext cx="338852" cy="338852"/>
          </a:xfrm>
          <a:prstGeom prst="rect">
            <a:avLst/>
          </a:prstGeom>
        </p:spPr>
      </p:pic>
      <p:sp>
        <p:nvSpPr>
          <p:cNvPr id="21" name="Text 7"/>
          <p:cNvSpPr/>
          <p:nvPr/>
        </p:nvSpPr>
        <p:spPr>
          <a:xfrm>
            <a:off x="793790" y="6394847"/>
            <a:ext cx="1304282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aktiva slouží k zhodnocení volných peněz, diverzifikaci rizika, strategickému ovládání jiných firem, zajištění proti rizikům pomocí derivátů, stabilizaci cash-flow a zvýšení celkové hodnoty podniku.</a:t>
            </a:r>
            <a:endParaRPr lang="en-US" sz="1850" dirty="0"/>
          </a:p>
        </p:txBody>
      </p:sp>
      <p:pic>
        <p:nvPicPr>
          <p:cNvPr id="22" name="Image 1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8670" y="957739"/>
            <a:ext cx="6338411" cy="792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00"/>
              </a:lnSpc>
              <a:buNone/>
            </a:pPr>
            <a:r>
              <a:rPr lang="en-US" sz="4950" b="1" dirty="0" err="1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Specifika</a:t>
            </a:r>
            <a:endParaRPr lang="en-US" sz="4950" dirty="0"/>
          </a:p>
        </p:txBody>
      </p:sp>
      <p:sp>
        <p:nvSpPr>
          <p:cNvPr id="3" name="Shape 1"/>
          <p:cNvSpPr/>
          <p:nvPr/>
        </p:nvSpPr>
        <p:spPr>
          <a:xfrm>
            <a:off x="788670" y="2206466"/>
            <a:ext cx="6412468" cy="2611517"/>
          </a:xfrm>
          <a:prstGeom prst="roundRect">
            <a:avLst>
              <a:gd name="adj" fmla="val 23300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057394" y="2475190"/>
            <a:ext cx="3169206" cy="396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Absence odpisů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1057394" y="3008114"/>
            <a:ext cx="5875020" cy="1541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aktiva neztrácejí hodnotu fyzickým opotřebením. Jejich hodnota se upravuje pomocí opravných položek nebo přeceněním na reálnou hodnotu.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7429262" y="2206466"/>
            <a:ext cx="6412468" cy="2611517"/>
          </a:xfrm>
          <a:prstGeom prst="roundRect">
            <a:avLst>
              <a:gd name="adj" fmla="val 23300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697986" y="2475190"/>
            <a:ext cx="3169206" cy="396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Reálná hodnota</a:t>
            </a:r>
            <a:endParaRPr lang="en-US" sz="2450" dirty="0"/>
          </a:p>
        </p:txBody>
      </p:sp>
      <p:sp>
        <p:nvSpPr>
          <p:cNvPr id="8" name="Text 6"/>
          <p:cNvSpPr/>
          <p:nvPr/>
        </p:nvSpPr>
        <p:spPr>
          <a:xfrm>
            <a:off x="7697986" y="3008114"/>
            <a:ext cx="5875020" cy="1541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Většina finančních aktiv se ke konci roku přeceňuje podle aktuálního kurzu na trhu. Zisk nebo ztráta se účtuje do finančních výnosů/nákladů nebo vlastního kapitálu.</a:t>
            </a:r>
            <a:endParaRPr lang="en-US" sz="1950" dirty="0"/>
          </a:p>
        </p:txBody>
      </p:sp>
      <p:sp>
        <p:nvSpPr>
          <p:cNvPr id="9" name="Shape 7"/>
          <p:cNvSpPr/>
          <p:nvPr/>
        </p:nvSpPr>
        <p:spPr>
          <a:xfrm>
            <a:off x="788670" y="5046107"/>
            <a:ext cx="6412468" cy="2226231"/>
          </a:xfrm>
          <a:prstGeom prst="roundRect">
            <a:avLst>
              <a:gd name="adj" fmla="val 27333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057394" y="5314831"/>
            <a:ext cx="3169206" cy="396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Daňové dopady</a:t>
            </a:r>
            <a:endParaRPr lang="en-US" sz="2450" dirty="0"/>
          </a:p>
        </p:txBody>
      </p:sp>
      <p:sp>
        <p:nvSpPr>
          <p:cNvPr id="11" name="Text 9"/>
          <p:cNvSpPr/>
          <p:nvPr/>
        </p:nvSpPr>
        <p:spPr>
          <a:xfrm>
            <a:off x="1057394" y="5847755"/>
            <a:ext cx="5875020" cy="1155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Výnosy z finančních aktiv (dividendy, úroky) podléhají dani z příjmů. U dividend z českých akcií je to obvykle srážková daň 15 %.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7429262" y="5046107"/>
            <a:ext cx="6412468" cy="2226231"/>
          </a:xfrm>
          <a:prstGeom prst="roundRect">
            <a:avLst>
              <a:gd name="adj" fmla="val 27333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7697986" y="5314831"/>
            <a:ext cx="3169206" cy="396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Limit pro osvobození</a:t>
            </a:r>
            <a:endParaRPr lang="en-US" sz="2450" dirty="0"/>
          </a:p>
        </p:txBody>
      </p:sp>
      <p:sp>
        <p:nvSpPr>
          <p:cNvPr id="14" name="Text 12"/>
          <p:cNvSpPr/>
          <p:nvPr/>
        </p:nvSpPr>
        <p:spPr>
          <a:xfrm>
            <a:off x="7697986" y="5847755"/>
            <a:ext cx="5875020" cy="1155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 fyzické osoby platí v roce 2026 limit pro osvobození příjmů z prodeje cenných papírů 100 000 Kč za rok, nebo časový test 3 roky.</a:t>
            </a:r>
            <a:endParaRPr lang="en-US" sz="195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8978" y="7552849"/>
            <a:ext cx="1654254" cy="39671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4168"/>
            <a:ext cx="7712869" cy="575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Příklady účtování – Ceniny a peníze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93790" y="1587937"/>
            <a:ext cx="2943225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11: Nákup stravenek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93790" y="2055495"/>
            <a:ext cx="1304282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Podnik nakoupil stravenky za 5 000 Kč.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1070134" y="2568059"/>
            <a:ext cx="12766477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213 – Ceniny 5 000 Kč</a:t>
            </a:r>
            <a:endParaRPr lang="en-US" sz="1450" dirty="0"/>
          </a:p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221 – Bankovní účet 5 000 Kč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793790" y="2433399"/>
            <a:ext cx="22860" cy="755809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93790" y="3415900"/>
            <a:ext cx="13042821" cy="30599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93790" y="3626048"/>
            <a:ext cx="4090273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12: Výdej hotovosti z pokladny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93790" y="4093607"/>
            <a:ext cx="1304282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Vyplaceno 2 000 Kč zaměstnanci.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1070134" y="4606171"/>
            <a:ext cx="12766477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335 – Zaměstnanci 2 000 Kč</a:t>
            </a:r>
            <a:endParaRPr lang="en-US" sz="1450" dirty="0"/>
          </a:p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211 – Pokladna 2 000 Kč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793790" y="4471511"/>
            <a:ext cx="22860" cy="755809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793790" y="5454012"/>
            <a:ext cx="13042821" cy="30599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793790" y="5664160"/>
            <a:ext cx="4914424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13: Převod hotovosti na bankovní účet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93790" y="6131719"/>
            <a:ext cx="1304282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 pokladny převedena hotovost 20 000 Kč na bankovní účet.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1070134" y="6644283"/>
            <a:ext cx="12766477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MD 261 – Peníze na cestě 20 000 Kč</a:t>
            </a:r>
            <a:endParaRPr lang="en-US" sz="1450" dirty="0"/>
          </a:p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 211 – Pokladna 20 000 Kč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793790" y="6509623"/>
            <a:ext cx="22860" cy="755809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73348"/>
            <a:ext cx="6025039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Shrnutí</a:t>
            </a:r>
            <a:endParaRPr lang="en-US" sz="4700" dirty="0"/>
          </a:p>
        </p:txBody>
      </p:sp>
      <p:sp>
        <p:nvSpPr>
          <p:cNvPr id="4" name="Text 1"/>
          <p:cNvSpPr/>
          <p:nvPr/>
        </p:nvSpPr>
        <p:spPr>
          <a:xfrm>
            <a:off x="6280190" y="2133600"/>
            <a:ext cx="7556421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aktiva představují klíčovou součást majetku podniku. Jejich správné oceňování, účtování a řízení je nezbytné pro finanční stabilitu a růst hodnoty společnosti.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280190" y="3554254"/>
            <a:ext cx="2348151" cy="795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50"/>
              </a:lnSpc>
              <a:buNone/>
            </a:pPr>
            <a:r>
              <a:rPr lang="en-US" sz="62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4</a:t>
            </a:r>
            <a:endParaRPr lang="en-US" sz="6250" dirty="0"/>
          </a:p>
        </p:txBody>
      </p:sp>
      <p:sp>
        <p:nvSpPr>
          <p:cNvPr id="6" name="Text 3"/>
          <p:cNvSpPr/>
          <p:nvPr/>
        </p:nvSpPr>
        <p:spPr>
          <a:xfrm>
            <a:off x="6280190" y="4623554"/>
            <a:ext cx="2348151" cy="752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Hlavní kategorie</a:t>
            </a:r>
            <a:endParaRPr lang="en-US" sz="2350" dirty="0"/>
          </a:p>
        </p:txBody>
      </p:sp>
      <p:sp>
        <p:nvSpPr>
          <p:cNvPr id="7" name="Text 4"/>
          <p:cNvSpPr/>
          <p:nvPr/>
        </p:nvSpPr>
        <p:spPr>
          <a:xfrm>
            <a:off x="6280190" y="5499378"/>
            <a:ext cx="234815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Peníze, cenné papíry, podíly, deriváty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884325" y="3554254"/>
            <a:ext cx="2348151" cy="795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50"/>
              </a:lnSpc>
              <a:buNone/>
            </a:pPr>
            <a:r>
              <a:rPr lang="en-US" sz="62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6</a:t>
            </a:r>
            <a:endParaRPr lang="en-US" sz="6250" dirty="0"/>
          </a:p>
        </p:txBody>
      </p:sp>
      <p:sp>
        <p:nvSpPr>
          <p:cNvPr id="9" name="Text 6"/>
          <p:cNvSpPr/>
          <p:nvPr/>
        </p:nvSpPr>
        <p:spPr>
          <a:xfrm>
            <a:off x="8884325" y="4623554"/>
            <a:ext cx="2348151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Typů výnosů</a:t>
            </a:r>
            <a:endParaRPr lang="en-US" sz="2350" dirty="0"/>
          </a:p>
        </p:txBody>
      </p:sp>
      <p:sp>
        <p:nvSpPr>
          <p:cNvPr id="10" name="Text 7"/>
          <p:cNvSpPr/>
          <p:nvPr/>
        </p:nvSpPr>
        <p:spPr>
          <a:xfrm>
            <a:off x="8884325" y="5122902"/>
            <a:ext cx="2348151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Úroky, dividendy, kurzové zisky, kapitálové výnosy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11488460" y="3554254"/>
            <a:ext cx="2348151" cy="795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50"/>
              </a:lnSpc>
              <a:buNone/>
            </a:pPr>
            <a:r>
              <a:rPr lang="en-US" sz="62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6250" dirty="0"/>
          </a:p>
        </p:txBody>
      </p:sp>
      <p:sp>
        <p:nvSpPr>
          <p:cNvPr id="12" name="Text 9"/>
          <p:cNvSpPr/>
          <p:nvPr/>
        </p:nvSpPr>
        <p:spPr>
          <a:xfrm>
            <a:off x="11488460" y="4623554"/>
            <a:ext cx="2348151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Úrovně vlivu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11488460" y="5122902"/>
            <a:ext cx="234815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Bez vlivu, podstatný vliv, ovládání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6280190" y="6442948"/>
            <a:ext cx="755642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85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9563" y="7279004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3144</Words>
  <Application>Microsoft Office PowerPoint</Application>
  <PresentationFormat>Vlastní</PresentationFormat>
  <Paragraphs>609</Paragraphs>
  <Slides>44</Slides>
  <Notes>35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44</vt:i4>
      </vt:variant>
    </vt:vector>
  </HeadingPairs>
  <TitlesOfParts>
    <vt:vector size="51" baseType="lpstr">
      <vt:lpstr>Oxygen</vt:lpstr>
      <vt:lpstr>Oxygen Light</vt:lpstr>
      <vt:lpstr>Segoe UI</vt:lpstr>
      <vt:lpstr>Oxygen Bold</vt:lpstr>
      <vt:lpstr>Calibri</vt:lpstr>
      <vt:lpstr>Arial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Hrůzková Monika</cp:lastModifiedBy>
  <cp:revision>21</cp:revision>
  <dcterms:created xsi:type="dcterms:W3CDTF">2026-01-21T12:48:02Z</dcterms:created>
  <dcterms:modified xsi:type="dcterms:W3CDTF">2026-02-20T12:08:17Z</dcterms:modified>
</cp:coreProperties>
</file>