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6"/>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14630400" cy="8229600"/>
  <p:notesSz cx="8229600" cy="14630400"/>
  <p:embeddedFontLst>
    <p:embeddedFont>
      <p:font typeface="Oxygen" panose="02000503000000000000" pitchFamily="2" charset="-18"/>
      <p:regular r:id="rId47"/>
      <p:bold r:id="rId48"/>
    </p:embeddedFont>
    <p:embeddedFont>
      <p:font typeface="Oxygen Bold" panose="02000803000000000000" charset="0"/>
      <p:bold r:id="rId49"/>
    </p:embeddedFont>
    <p:embeddedFont>
      <p:font typeface="Oxygen Light" panose="02000303000000000000" pitchFamily="2" charset="0"/>
      <p:regular r:id="rId50"/>
    </p:embeddedFont>
    <p:embeddedFont>
      <p:font typeface="Segoe UI" panose="020B0502040204020203"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138"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660900" y="0"/>
            <a:ext cx="3567113" cy="733425"/>
          </a:xfrm>
          <a:prstGeom prst="rect">
            <a:avLst/>
          </a:prstGeom>
        </p:spPr>
        <p:txBody>
          <a:bodyPr vert="horz" lIns="91440" tIns="45720" rIns="91440" bIns="45720" rtlCol="0"/>
          <a:lstStyle>
            <a:lvl1pPr algn="r">
              <a:defRPr sz="1200"/>
            </a:lvl1pPr>
          </a:lstStyle>
          <a:p>
            <a:fld id="{6A4ECDFF-3C9B-4F77-BC68-E3E6729326A2}" type="datetimeFigureOut">
              <a:t>08.09.2026</a:t>
            </a:fld>
            <a:endParaRPr lang="en-US"/>
          </a:p>
        </p:txBody>
      </p:sp>
      <p:sp>
        <p:nvSpPr>
          <p:cNvPr id="4" name="Slide Image Placeholder 3"/>
          <p:cNvSpPr>
            <a:spLocks noGrp="1" noRot="1" noChangeAspect="1"/>
          </p:cNvSpPr>
          <p:nvPr>
            <p:ph type="sldImg" idx="2"/>
          </p:nvPr>
        </p:nvSpPr>
        <p:spPr>
          <a:xfrm>
            <a:off x="-273050" y="1828800"/>
            <a:ext cx="8775700" cy="4937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822325" y="7040563"/>
            <a:ext cx="6584950" cy="5761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3896975"/>
            <a:ext cx="3565525" cy="733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660900" y="13896975"/>
            <a:ext cx="3567113" cy="733425"/>
          </a:xfrm>
          <a:prstGeom prst="rect">
            <a:avLst/>
          </a:prstGeom>
        </p:spPr>
        <p:txBody>
          <a:bodyPr vert="horz" lIns="91440" tIns="45720" rIns="91440" bIns="45720" rtlCol="0" anchor="b"/>
          <a:lstStyle>
            <a:lvl1pPr algn="r">
              <a:defRPr sz="1200"/>
            </a:lvl1pPr>
          </a:lstStyle>
          <a:p>
            <a:fld id="{BF87791E-F9EA-4BDC-AB05-664F56862D62}" type="slidenum">
              <a:t>‹#›</a:t>
            </a:fld>
            <a:endParaRPr lang="en-US"/>
          </a:p>
        </p:txBody>
      </p:sp>
    </p:spTree>
    <p:extLst>
      <p:ext uri="{BB962C8B-B14F-4D97-AF65-F5344CB8AC3E}">
        <p14:creationId xmlns:p14="http://schemas.microsoft.com/office/powerpoint/2010/main" val="2643729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txBody>
          <a:bodyPr/>
          <a:lstStyle/>
          <a:p>
            <a:endParaRPr lang="cs-CZ"/>
          </a:p>
        </p:txBody>
      </p:sp>
      <p:sp>
        <p:nvSpPr>
          <p:cNvPr id="3" name="Shape 1"/>
          <p:cNvSpPr/>
          <p:nvPr/>
        </p:nvSpPr>
        <p:spPr>
          <a:xfrm>
            <a:off x="0" y="0"/>
            <a:ext cx="14630400" cy="8229600"/>
          </a:xfrm>
          <a:prstGeom prst="rect">
            <a:avLst/>
          </a:prstGeom>
          <a:solidFill>
            <a:srgbClr val="FFFFFF"/>
          </a:solidFill>
          <a:ln/>
        </p:spPr>
        <p:txBody>
          <a:bodyPr/>
          <a:lstStyle/>
          <a:p>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6.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8.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30.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2789396"/>
            <a:ext cx="7556421" cy="1771888"/>
          </a:xfrm>
          <a:prstGeom prst="rect">
            <a:avLst/>
          </a:prstGeom>
          <a:noFill/>
          <a:ln/>
        </p:spPr>
        <p:txBody>
          <a:bodyPr wrap="square" lIns="0" tIns="0" rIns="0" bIns="0" rtlCol="0" anchor="t"/>
          <a:lstStyle/>
          <a:p>
            <a:pPr marL="0" indent="0" algn="l">
              <a:lnSpc>
                <a:spcPts val="6950"/>
              </a:lnSpc>
              <a:buNone/>
            </a:pPr>
            <a:r>
              <a:rPr lang="en-US" sz="5550" b="1" dirty="0">
                <a:solidFill>
                  <a:srgbClr val="CF1F28"/>
                </a:solidFill>
                <a:latin typeface="Oxygen Bold" pitchFamily="34" charset="0"/>
                <a:ea typeface="Oxygen Bold" pitchFamily="34" charset="-122"/>
                <a:cs typeface="Oxygen Bold" pitchFamily="34" charset="-120"/>
              </a:rPr>
              <a:t>Dlouhodobá </a:t>
            </a:r>
            <a:r>
              <a:rPr lang="en-US" sz="5550" b="1" dirty="0" err="1">
                <a:solidFill>
                  <a:srgbClr val="CF1F28"/>
                </a:solidFill>
                <a:latin typeface="Oxygen Bold" pitchFamily="34" charset="0"/>
                <a:ea typeface="Oxygen Bold" pitchFamily="34" charset="-122"/>
                <a:cs typeface="Oxygen Bold" pitchFamily="34" charset="-120"/>
              </a:rPr>
              <a:t>aktiva</a:t>
            </a:r>
            <a:r>
              <a:rPr lang="en-US" sz="5550" b="1" dirty="0">
                <a:solidFill>
                  <a:srgbClr val="CF1F28"/>
                </a:solidFill>
                <a:latin typeface="Oxygen Bold" pitchFamily="34" charset="0"/>
                <a:ea typeface="Oxygen Bold" pitchFamily="34" charset="-122"/>
                <a:cs typeface="Oxygen Bold" pitchFamily="34" charset="-120"/>
              </a:rPr>
              <a:t> </a:t>
            </a:r>
            <a:endParaRPr lang="cs-CZ" sz="5550" b="1" dirty="0">
              <a:solidFill>
                <a:srgbClr val="CF1F28"/>
              </a:solidFill>
              <a:latin typeface="Oxygen Bold" pitchFamily="34" charset="0"/>
              <a:ea typeface="Oxygen Bold" pitchFamily="34" charset="-122"/>
              <a:cs typeface="Oxygen Bold" pitchFamily="34" charset="-120"/>
            </a:endParaRPr>
          </a:p>
          <a:p>
            <a:pPr marL="0" indent="0" algn="l">
              <a:lnSpc>
                <a:spcPts val="6950"/>
              </a:lnSpc>
              <a:buNone/>
            </a:pPr>
            <a:r>
              <a:rPr lang="en-US" sz="5550" b="1" dirty="0">
                <a:solidFill>
                  <a:srgbClr val="CF1F28"/>
                </a:solidFill>
                <a:latin typeface="Oxygen Bold" pitchFamily="34" charset="0"/>
                <a:ea typeface="Oxygen Bold" pitchFamily="34" charset="-122"/>
                <a:cs typeface="Oxygen Bold" pitchFamily="34" charset="-120"/>
              </a:rPr>
              <a:t>v účetnictví</a:t>
            </a:r>
            <a:endParaRPr lang="en-US" sz="5550" dirty="0"/>
          </a:p>
        </p:txBody>
      </p:sp>
      <p:sp>
        <p:nvSpPr>
          <p:cNvPr id="4" name="Text 1"/>
          <p:cNvSpPr/>
          <p:nvPr/>
        </p:nvSpPr>
        <p:spPr>
          <a:xfrm>
            <a:off x="6280190" y="4986576"/>
            <a:ext cx="7556421" cy="453509"/>
          </a:xfrm>
          <a:prstGeom prst="rect">
            <a:avLst/>
          </a:prstGeom>
          <a:noFill/>
          <a:ln/>
        </p:spPr>
        <p:txBody>
          <a:bodyPr wrap="none" lIns="0" tIns="0" rIns="0" bIns="0" rtlCol="0" anchor="t"/>
          <a:lstStyle/>
          <a:p>
            <a:pPr marL="0" indent="0" algn="l">
              <a:lnSpc>
                <a:spcPts val="3550"/>
              </a:lnSpc>
              <a:buNone/>
            </a:pPr>
            <a:endParaRPr lang="en-US" sz="2200" dirty="0"/>
          </a:p>
        </p:txBody>
      </p:sp>
      <p:pic>
        <p:nvPicPr>
          <p:cNvPr id="5"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93790" y="1355527"/>
            <a:ext cx="835104" cy="429816"/>
          </a:xfrm>
          <a:prstGeom prst="roundRect">
            <a:avLst>
              <a:gd name="adj" fmla="val 18840"/>
            </a:avLst>
          </a:prstGeom>
          <a:solidFill>
            <a:srgbClr val="F8D3D5"/>
          </a:solidFill>
          <a:ln/>
        </p:spPr>
        <p:txBody>
          <a:bodyPr/>
          <a:lstStyle/>
          <a:p>
            <a:endParaRPr lang="cs-CZ"/>
          </a:p>
        </p:txBody>
      </p:sp>
      <p:sp>
        <p:nvSpPr>
          <p:cNvPr id="3" name="Text 1"/>
          <p:cNvSpPr/>
          <p:nvPr/>
        </p:nvSpPr>
        <p:spPr>
          <a:xfrm>
            <a:off x="938332" y="1427798"/>
            <a:ext cx="546021" cy="285274"/>
          </a:xfrm>
          <a:prstGeom prst="rect">
            <a:avLst/>
          </a:prstGeom>
          <a:noFill/>
          <a:ln/>
        </p:spPr>
        <p:txBody>
          <a:bodyPr wrap="none" lIns="0" tIns="0" rIns="0" bIns="0" rtlCol="0" anchor="t"/>
          <a:lstStyle/>
          <a:p>
            <a:pPr marL="0" indent="0" algn="l">
              <a:lnSpc>
                <a:spcPts val="2200"/>
              </a:lnSpc>
              <a:buNone/>
            </a:pPr>
            <a:r>
              <a:rPr lang="en-US" sz="1500" dirty="0">
                <a:solidFill>
                  <a:srgbClr val="000000"/>
                </a:solidFill>
                <a:latin typeface="Oxygen" pitchFamily="34" charset="0"/>
                <a:ea typeface="Oxygen" pitchFamily="34" charset="-122"/>
                <a:cs typeface="Oxygen" pitchFamily="34" charset="-120"/>
              </a:rPr>
              <a:t>ÚVOD</a:t>
            </a:r>
            <a:endParaRPr lang="en-US" sz="1500" dirty="0"/>
          </a:p>
        </p:txBody>
      </p:sp>
      <p:sp>
        <p:nvSpPr>
          <p:cNvPr id="4" name="Text 2"/>
          <p:cNvSpPr/>
          <p:nvPr/>
        </p:nvSpPr>
        <p:spPr>
          <a:xfrm>
            <a:off x="793790" y="1867257"/>
            <a:ext cx="7540109" cy="753070"/>
          </a:xfrm>
          <a:prstGeom prst="rect">
            <a:avLst/>
          </a:prstGeom>
          <a:noFill/>
          <a:ln/>
        </p:spPr>
        <p:txBody>
          <a:bodyPr wrap="none" lIns="0" tIns="0" rIns="0" bIns="0" rtlCol="0" anchor="t"/>
          <a:lstStyle/>
          <a:p>
            <a:pPr marL="0" indent="0" algn="l">
              <a:lnSpc>
                <a:spcPts val="5900"/>
              </a:lnSpc>
              <a:buNone/>
            </a:pPr>
            <a:r>
              <a:rPr lang="en-US" sz="4700" b="1" dirty="0">
                <a:solidFill>
                  <a:srgbClr val="CF1F28"/>
                </a:solidFill>
                <a:latin typeface="Oxygen Bold" pitchFamily="34" charset="0"/>
                <a:ea typeface="Oxygen Bold" pitchFamily="34" charset="-122"/>
                <a:cs typeface="Oxygen Bold" pitchFamily="34" charset="-120"/>
              </a:rPr>
              <a:t>Co jsou dlouhodobá aktiva</a:t>
            </a:r>
            <a:endParaRPr lang="en-US" sz="4700" dirty="0"/>
          </a:p>
        </p:txBody>
      </p:sp>
      <p:sp>
        <p:nvSpPr>
          <p:cNvPr id="5" name="Text 3"/>
          <p:cNvSpPr/>
          <p:nvPr/>
        </p:nvSpPr>
        <p:spPr>
          <a:xfrm>
            <a:off x="793790" y="3111818"/>
            <a:ext cx="7590473" cy="1426369"/>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Dlouhodobá aktiva, také označovaná jako fixní aktiva, představují majetek, který podnik využívá po dobu delší než jedno účetní období – tedy více než 12 měsíců. Na rozdíl od krátkodobého majetku nejsou určena k okamžité spotřebě nebo rychlému prodeji.</a:t>
            </a:r>
            <a:endParaRPr lang="en-US" sz="1850" dirty="0"/>
          </a:p>
        </p:txBody>
      </p:sp>
      <p:sp>
        <p:nvSpPr>
          <p:cNvPr id="6" name="Text 4"/>
          <p:cNvSpPr/>
          <p:nvPr/>
        </p:nvSpPr>
        <p:spPr>
          <a:xfrm>
            <a:off x="793790" y="4722495"/>
            <a:ext cx="7590473" cy="1069777"/>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Klíčovou charakteristikou dlouhodobých aktiv je jejich </a:t>
            </a:r>
            <a:r>
              <a:rPr lang="en-US" sz="1850" b="1" dirty="0">
                <a:solidFill>
                  <a:srgbClr val="000000"/>
                </a:solidFill>
                <a:latin typeface="Oxygen" pitchFamily="34" charset="0"/>
                <a:ea typeface="Oxygen" pitchFamily="34" charset="-122"/>
                <a:cs typeface="Oxygen" pitchFamily="34" charset="-120"/>
              </a:rPr>
              <a:t>dlouhodobý přínos</a:t>
            </a:r>
            <a:r>
              <a:rPr lang="en-US" sz="1850" dirty="0">
                <a:solidFill>
                  <a:srgbClr val="000000"/>
                </a:solidFill>
                <a:latin typeface="Oxygen" pitchFamily="34" charset="0"/>
                <a:ea typeface="Oxygen" pitchFamily="34" charset="-122"/>
                <a:cs typeface="Oxygen" pitchFamily="34" charset="-120"/>
              </a:rPr>
              <a:t> pro podnik. Pomáhají vytvářet výnosy kontinuálně v průběhu několika let a tvoří základ pro provozní činnost firmy.</a:t>
            </a:r>
            <a:endParaRPr lang="en-US" sz="1850" dirty="0"/>
          </a:p>
        </p:txBody>
      </p:sp>
      <p:sp>
        <p:nvSpPr>
          <p:cNvPr id="7" name="Text 5"/>
          <p:cNvSpPr/>
          <p:nvPr/>
        </p:nvSpPr>
        <p:spPr>
          <a:xfrm>
            <a:off x="793790" y="5976580"/>
            <a:ext cx="7590473" cy="713184"/>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Příklady zahrnují budovy, stroje, software, podíly v jiných společnostech nebo pozemky.</a:t>
            </a:r>
            <a:endParaRPr lang="en-US" sz="1850" dirty="0"/>
          </a:p>
        </p:txBody>
      </p:sp>
      <p:sp>
        <p:nvSpPr>
          <p:cNvPr id="8" name="Shape 6"/>
          <p:cNvSpPr/>
          <p:nvPr/>
        </p:nvSpPr>
        <p:spPr>
          <a:xfrm>
            <a:off x="8979813" y="3157895"/>
            <a:ext cx="4864298" cy="3393043"/>
          </a:xfrm>
          <a:prstGeom prst="roundRect">
            <a:avLst>
              <a:gd name="adj" fmla="val 2983"/>
            </a:avLst>
          </a:prstGeom>
          <a:solidFill>
            <a:srgbClr val="F5BCBF"/>
          </a:solidFill>
          <a:ln/>
        </p:spPr>
        <p:txBody>
          <a:bodyPr/>
          <a:lstStyle/>
          <a:p>
            <a:endParaRPr lang="cs-CZ"/>
          </a:p>
        </p:txBody>
      </p:sp>
      <p:pic>
        <p:nvPicPr>
          <p:cNvPr id="9" name="Image 0" descr="preencoded.png"/>
          <p:cNvPicPr>
            <a:picLocks noChangeAspect="1"/>
          </p:cNvPicPr>
          <p:nvPr/>
        </p:nvPicPr>
        <p:blipFill>
          <a:blip r:embed="rId3"/>
          <a:stretch>
            <a:fillRect/>
          </a:stretch>
        </p:blipFill>
        <p:spPr>
          <a:xfrm>
            <a:off x="9220795" y="3464123"/>
            <a:ext cx="376476" cy="301228"/>
          </a:xfrm>
          <a:prstGeom prst="rect">
            <a:avLst/>
          </a:prstGeom>
        </p:spPr>
      </p:pic>
      <p:sp>
        <p:nvSpPr>
          <p:cNvPr id="10" name="Text 7"/>
          <p:cNvSpPr/>
          <p:nvPr/>
        </p:nvSpPr>
        <p:spPr>
          <a:xfrm>
            <a:off x="9838253" y="3422928"/>
            <a:ext cx="3012519" cy="376476"/>
          </a:xfrm>
          <a:prstGeom prst="rect">
            <a:avLst/>
          </a:prstGeom>
          <a:noFill/>
          <a:ln/>
        </p:spPr>
        <p:txBody>
          <a:bodyPr wrap="none" lIns="0" tIns="0" rIns="0" bIns="0" rtlCol="0" anchor="t"/>
          <a:lstStyle/>
          <a:p>
            <a:pPr marL="0" indent="0" algn="l">
              <a:lnSpc>
                <a:spcPts val="2950"/>
              </a:lnSpc>
              <a:buNone/>
            </a:pPr>
            <a:r>
              <a:rPr lang="en-US" sz="2350" b="1" dirty="0">
                <a:solidFill>
                  <a:srgbClr val="000000"/>
                </a:solidFill>
                <a:latin typeface="Oxygen Bold" pitchFamily="34" charset="0"/>
                <a:ea typeface="Oxygen Bold" pitchFamily="34" charset="-122"/>
                <a:cs typeface="Oxygen Bold" pitchFamily="34" charset="-120"/>
              </a:rPr>
              <a:t>Hlavní znaky</a:t>
            </a:r>
            <a:endParaRPr lang="en-US" sz="2350" dirty="0"/>
          </a:p>
        </p:txBody>
      </p:sp>
      <p:sp>
        <p:nvSpPr>
          <p:cNvPr id="11" name="Text 8"/>
          <p:cNvSpPr/>
          <p:nvPr/>
        </p:nvSpPr>
        <p:spPr>
          <a:xfrm>
            <a:off x="9838253" y="4004191"/>
            <a:ext cx="3764875" cy="356592"/>
          </a:xfrm>
          <a:prstGeom prst="rect">
            <a:avLst/>
          </a:prstGeom>
          <a:noFill/>
          <a:ln/>
        </p:spPr>
        <p:txBody>
          <a:bodyPr wrap="none" lIns="0" tIns="0" rIns="0" bIns="0" rtlCol="0" anchor="t"/>
          <a:lstStyle/>
          <a:p>
            <a:pPr marL="342900" indent="-342900" algn="l">
              <a:lnSpc>
                <a:spcPts val="2800"/>
              </a:lnSpc>
              <a:buSzPct val="100000"/>
              <a:buChar char="•"/>
            </a:pPr>
            <a:r>
              <a:rPr lang="en-US" sz="1850" dirty="0">
                <a:solidFill>
                  <a:srgbClr val="000000"/>
                </a:solidFill>
                <a:latin typeface="Oxygen" pitchFamily="34" charset="0"/>
                <a:ea typeface="Oxygen" pitchFamily="34" charset="-122"/>
                <a:cs typeface="Oxygen" pitchFamily="34" charset="-120"/>
              </a:rPr>
              <a:t>Používání déle než 12 měsíců</a:t>
            </a:r>
            <a:endParaRPr lang="en-US" sz="1850" dirty="0"/>
          </a:p>
        </p:txBody>
      </p:sp>
      <p:sp>
        <p:nvSpPr>
          <p:cNvPr id="12" name="Text 9"/>
          <p:cNvSpPr/>
          <p:nvPr/>
        </p:nvSpPr>
        <p:spPr>
          <a:xfrm>
            <a:off x="9838253" y="4432459"/>
            <a:ext cx="3764875" cy="356592"/>
          </a:xfrm>
          <a:prstGeom prst="rect">
            <a:avLst/>
          </a:prstGeom>
          <a:noFill/>
          <a:ln/>
        </p:spPr>
        <p:txBody>
          <a:bodyPr wrap="none" lIns="0" tIns="0" rIns="0" bIns="0" rtlCol="0" anchor="t"/>
          <a:lstStyle/>
          <a:p>
            <a:pPr marL="342900" indent="-342900" algn="l">
              <a:lnSpc>
                <a:spcPts val="2800"/>
              </a:lnSpc>
              <a:buSzPct val="100000"/>
              <a:buChar char="•"/>
            </a:pPr>
            <a:r>
              <a:rPr lang="en-US" sz="1850" dirty="0">
                <a:solidFill>
                  <a:srgbClr val="000000"/>
                </a:solidFill>
                <a:latin typeface="Oxygen" pitchFamily="34" charset="0"/>
                <a:ea typeface="Oxygen" pitchFamily="34" charset="-122"/>
                <a:cs typeface="Oxygen" pitchFamily="34" charset="-120"/>
              </a:rPr>
              <a:t>Dlouhodobý přínos pro podnik</a:t>
            </a:r>
            <a:endParaRPr lang="en-US" sz="1850" dirty="0"/>
          </a:p>
        </p:txBody>
      </p:sp>
      <p:sp>
        <p:nvSpPr>
          <p:cNvPr id="13" name="Text 10"/>
          <p:cNvSpPr/>
          <p:nvPr/>
        </p:nvSpPr>
        <p:spPr>
          <a:xfrm>
            <a:off x="9838253" y="4860727"/>
            <a:ext cx="3764875" cy="713184"/>
          </a:xfrm>
          <a:prstGeom prst="rect">
            <a:avLst/>
          </a:prstGeom>
          <a:noFill/>
          <a:ln/>
        </p:spPr>
        <p:txBody>
          <a:bodyPr wrap="square" lIns="0" tIns="0" rIns="0" bIns="0" rtlCol="0" anchor="t"/>
          <a:lstStyle/>
          <a:p>
            <a:pPr marL="342900" indent="-342900" algn="l">
              <a:lnSpc>
                <a:spcPts val="2800"/>
              </a:lnSpc>
              <a:buSzPct val="100000"/>
              <a:buChar char="•"/>
            </a:pPr>
            <a:r>
              <a:rPr lang="en-US" sz="1850" dirty="0">
                <a:solidFill>
                  <a:srgbClr val="000000"/>
                </a:solidFill>
                <a:latin typeface="Oxygen" pitchFamily="34" charset="0"/>
                <a:ea typeface="Oxygen" pitchFamily="34" charset="-122"/>
                <a:cs typeface="Oxygen" pitchFamily="34" charset="-120"/>
              </a:rPr>
              <a:t>Pomáhají generovat budoucí výnosy</a:t>
            </a:r>
            <a:endParaRPr lang="en-US" sz="1850" dirty="0"/>
          </a:p>
        </p:txBody>
      </p:sp>
      <p:sp>
        <p:nvSpPr>
          <p:cNvPr id="14" name="Text 11"/>
          <p:cNvSpPr/>
          <p:nvPr/>
        </p:nvSpPr>
        <p:spPr>
          <a:xfrm>
            <a:off x="9838253" y="5645587"/>
            <a:ext cx="3764875" cy="713184"/>
          </a:xfrm>
          <a:prstGeom prst="rect">
            <a:avLst/>
          </a:prstGeom>
          <a:noFill/>
          <a:ln/>
        </p:spPr>
        <p:txBody>
          <a:bodyPr wrap="square" lIns="0" tIns="0" rIns="0" bIns="0" rtlCol="0" anchor="t"/>
          <a:lstStyle/>
          <a:p>
            <a:pPr marL="342900" indent="-342900" algn="l">
              <a:lnSpc>
                <a:spcPts val="2800"/>
              </a:lnSpc>
              <a:buSzPct val="100000"/>
              <a:buChar char="•"/>
            </a:pPr>
            <a:r>
              <a:rPr lang="en-US" sz="1850" dirty="0">
                <a:solidFill>
                  <a:srgbClr val="000000"/>
                </a:solidFill>
                <a:latin typeface="Oxygen" pitchFamily="34" charset="0"/>
                <a:ea typeface="Oxygen" pitchFamily="34" charset="-122"/>
                <a:cs typeface="Oxygen" pitchFamily="34" charset="-120"/>
              </a:rPr>
              <a:t>Nejsou určeny k okamžitému prodeji</a:t>
            </a:r>
            <a:endParaRPr lang="en-US" sz="1850" dirty="0"/>
          </a:p>
        </p:txBody>
      </p:sp>
      <p:pic>
        <p:nvPicPr>
          <p:cNvPr id="15"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100138"/>
            <a:ext cx="1307783" cy="412433"/>
          </a:xfrm>
          <a:prstGeom prst="roundRect">
            <a:avLst>
              <a:gd name="adj" fmla="val 18479"/>
            </a:avLst>
          </a:prstGeom>
          <a:noFill/>
          <a:ln w="7620">
            <a:solidFill>
              <a:srgbClr val="D01F28"/>
            </a:solidFill>
            <a:prstDash val="solid"/>
          </a:ln>
        </p:spPr>
        <p:txBody>
          <a:bodyPr/>
          <a:lstStyle/>
          <a:p>
            <a:endParaRPr lang="cs-CZ"/>
          </a:p>
        </p:txBody>
      </p:sp>
      <p:sp>
        <p:nvSpPr>
          <p:cNvPr id="4" name="Text 1"/>
          <p:cNvSpPr/>
          <p:nvPr/>
        </p:nvSpPr>
        <p:spPr>
          <a:xfrm>
            <a:off x="6423898" y="1175742"/>
            <a:ext cx="1020366" cy="261223"/>
          </a:xfrm>
          <a:prstGeom prst="rect">
            <a:avLst/>
          </a:prstGeom>
          <a:noFill/>
          <a:ln/>
        </p:spPr>
        <p:txBody>
          <a:bodyPr wrap="none" lIns="0" tIns="0" rIns="0" bIns="0" rtlCol="0" anchor="t"/>
          <a:lstStyle/>
          <a:p>
            <a:pPr marL="0" indent="0" algn="l">
              <a:lnSpc>
                <a:spcPts val="2050"/>
              </a:lnSpc>
              <a:buNone/>
            </a:pPr>
            <a:r>
              <a:rPr lang="en-US" sz="1400" dirty="0">
                <a:solidFill>
                  <a:srgbClr val="D01F28"/>
                </a:solidFill>
                <a:latin typeface="Oxygen" pitchFamily="34" charset="0"/>
                <a:ea typeface="Oxygen" pitchFamily="34" charset="-122"/>
                <a:cs typeface="Oxygen" pitchFamily="34" charset="-120"/>
              </a:rPr>
              <a:t>STRUKTURA</a:t>
            </a:r>
            <a:endParaRPr lang="en-US" sz="1400" dirty="0"/>
          </a:p>
        </p:txBody>
      </p:sp>
      <p:sp>
        <p:nvSpPr>
          <p:cNvPr id="5" name="Text 2"/>
          <p:cNvSpPr/>
          <p:nvPr/>
        </p:nvSpPr>
        <p:spPr>
          <a:xfrm>
            <a:off x="6280190" y="1585079"/>
            <a:ext cx="7513558" cy="708779"/>
          </a:xfrm>
          <a:prstGeom prst="rect">
            <a:avLst/>
          </a:prstGeom>
          <a:noFill/>
          <a:ln/>
        </p:spPr>
        <p:txBody>
          <a:bodyPr wrap="non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Členění dlouhodobých aktiv</a:t>
            </a:r>
            <a:endParaRPr lang="en-US" sz="4450" dirty="0"/>
          </a:p>
        </p:txBody>
      </p:sp>
      <p:sp>
        <p:nvSpPr>
          <p:cNvPr id="6" name="Text 3"/>
          <p:cNvSpPr/>
          <p:nvPr/>
        </p:nvSpPr>
        <p:spPr>
          <a:xfrm>
            <a:off x="6280190" y="2566035"/>
            <a:ext cx="7556421" cy="979765"/>
          </a:xfrm>
          <a:prstGeom prst="rect">
            <a:avLst/>
          </a:prstGeom>
          <a:noFill/>
          <a:ln/>
        </p:spPr>
        <p:txBody>
          <a:bodyPr wrap="squar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V českém účetnictví se dlouhodobá aktiva systematicky dělí do tří hlavních kategorií podle své povahy a charakteru. Každá skupina má specifická pravidla pro účtování, oceňování a odepisování.</a:t>
            </a:r>
            <a:endParaRPr lang="en-US" sz="1750" dirty="0"/>
          </a:p>
        </p:txBody>
      </p:sp>
      <p:sp>
        <p:nvSpPr>
          <p:cNvPr id="7" name="Shape 4"/>
          <p:cNvSpPr/>
          <p:nvPr/>
        </p:nvSpPr>
        <p:spPr>
          <a:xfrm>
            <a:off x="6280190" y="3749873"/>
            <a:ext cx="3687485" cy="1939528"/>
          </a:xfrm>
          <a:prstGeom prst="roundRect">
            <a:avLst>
              <a:gd name="adj" fmla="val 4912"/>
            </a:avLst>
          </a:prstGeom>
          <a:solidFill>
            <a:srgbClr val="F8D3D5"/>
          </a:solidFill>
          <a:ln w="7620">
            <a:solidFill>
              <a:srgbClr val="DEB9BB"/>
            </a:solidFill>
            <a:prstDash val="solid"/>
          </a:ln>
        </p:spPr>
        <p:txBody>
          <a:bodyPr/>
          <a:lstStyle/>
          <a:p>
            <a:endParaRPr lang="cs-CZ"/>
          </a:p>
        </p:txBody>
      </p:sp>
      <p:sp>
        <p:nvSpPr>
          <p:cNvPr id="8" name="Text 5"/>
          <p:cNvSpPr/>
          <p:nvPr/>
        </p:nvSpPr>
        <p:spPr>
          <a:xfrm>
            <a:off x="6514624" y="3984308"/>
            <a:ext cx="3218617" cy="708660"/>
          </a:xfrm>
          <a:prstGeom prst="rect">
            <a:avLst/>
          </a:prstGeom>
          <a:noFill/>
          <a:ln/>
        </p:spPr>
        <p:txBody>
          <a:bodyPr wrap="squar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Dlouhodobý hmotný majetek (DHM)</a:t>
            </a:r>
            <a:endParaRPr lang="en-US" sz="2200" dirty="0"/>
          </a:p>
        </p:txBody>
      </p:sp>
      <p:sp>
        <p:nvSpPr>
          <p:cNvPr id="9" name="Text 6"/>
          <p:cNvSpPr/>
          <p:nvPr/>
        </p:nvSpPr>
        <p:spPr>
          <a:xfrm>
            <a:off x="6514624" y="4801791"/>
            <a:ext cx="3218617" cy="653177"/>
          </a:xfrm>
          <a:prstGeom prst="rect">
            <a:avLst/>
          </a:prstGeom>
          <a:noFill/>
          <a:ln/>
        </p:spPr>
        <p:txBody>
          <a:bodyPr wrap="squar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Aktiva s fyzickou podobou – to, čeho se můžeme dotknout</a:t>
            </a:r>
            <a:endParaRPr lang="en-US" sz="1750" dirty="0"/>
          </a:p>
        </p:txBody>
      </p:sp>
      <p:sp>
        <p:nvSpPr>
          <p:cNvPr id="10" name="Shape 7"/>
          <p:cNvSpPr/>
          <p:nvPr/>
        </p:nvSpPr>
        <p:spPr>
          <a:xfrm>
            <a:off x="10149126" y="3749873"/>
            <a:ext cx="3687485" cy="1939528"/>
          </a:xfrm>
          <a:prstGeom prst="roundRect">
            <a:avLst>
              <a:gd name="adj" fmla="val 4912"/>
            </a:avLst>
          </a:prstGeom>
          <a:solidFill>
            <a:srgbClr val="F8D3D5"/>
          </a:solidFill>
          <a:ln w="7620">
            <a:solidFill>
              <a:srgbClr val="DEB9BB"/>
            </a:solidFill>
            <a:prstDash val="solid"/>
          </a:ln>
        </p:spPr>
        <p:txBody>
          <a:bodyPr/>
          <a:lstStyle/>
          <a:p>
            <a:endParaRPr lang="cs-CZ"/>
          </a:p>
        </p:txBody>
      </p:sp>
      <p:sp>
        <p:nvSpPr>
          <p:cNvPr id="11" name="Text 8"/>
          <p:cNvSpPr/>
          <p:nvPr/>
        </p:nvSpPr>
        <p:spPr>
          <a:xfrm>
            <a:off x="10383560" y="3984308"/>
            <a:ext cx="3218617" cy="708660"/>
          </a:xfrm>
          <a:prstGeom prst="rect">
            <a:avLst/>
          </a:prstGeom>
          <a:noFill/>
          <a:ln/>
        </p:spPr>
        <p:txBody>
          <a:bodyPr wrap="squar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Dlouhodobý nehmotný majetek (DNM)</a:t>
            </a:r>
            <a:endParaRPr lang="en-US" sz="2200" dirty="0"/>
          </a:p>
        </p:txBody>
      </p:sp>
      <p:sp>
        <p:nvSpPr>
          <p:cNvPr id="12" name="Text 9"/>
          <p:cNvSpPr/>
          <p:nvPr/>
        </p:nvSpPr>
        <p:spPr>
          <a:xfrm>
            <a:off x="10383560" y="4801791"/>
            <a:ext cx="3218617" cy="653177"/>
          </a:xfrm>
          <a:prstGeom prst="rect">
            <a:avLst/>
          </a:prstGeom>
          <a:noFill/>
          <a:ln/>
        </p:spPr>
        <p:txBody>
          <a:bodyPr wrap="squar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Aktiva bez fyzické podoby, ale s ekonomickou hodnotou</a:t>
            </a:r>
            <a:endParaRPr lang="en-US" sz="1750" dirty="0"/>
          </a:p>
        </p:txBody>
      </p:sp>
      <p:sp>
        <p:nvSpPr>
          <p:cNvPr id="13" name="Shape 10"/>
          <p:cNvSpPr/>
          <p:nvPr/>
        </p:nvSpPr>
        <p:spPr>
          <a:xfrm>
            <a:off x="6280190" y="5870853"/>
            <a:ext cx="7556421" cy="1258610"/>
          </a:xfrm>
          <a:prstGeom prst="roundRect">
            <a:avLst>
              <a:gd name="adj" fmla="val 7569"/>
            </a:avLst>
          </a:prstGeom>
          <a:solidFill>
            <a:srgbClr val="F8D3D5"/>
          </a:solidFill>
          <a:ln w="7620">
            <a:solidFill>
              <a:srgbClr val="DEB9BB"/>
            </a:solidFill>
            <a:prstDash val="solid"/>
          </a:ln>
        </p:spPr>
        <p:txBody>
          <a:bodyPr/>
          <a:lstStyle/>
          <a:p>
            <a:endParaRPr lang="cs-CZ"/>
          </a:p>
        </p:txBody>
      </p:sp>
      <p:sp>
        <p:nvSpPr>
          <p:cNvPr id="14" name="Text 11"/>
          <p:cNvSpPr/>
          <p:nvPr/>
        </p:nvSpPr>
        <p:spPr>
          <a:xfrm>
            <a:off x="6514624" y="6105287"/>
            <a:ext cx="4831080"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Dlouhodobý finanční majetek (DFM)</a:t>
            </a:r>
            <a:endParaRPr lang="en-US" sz="2200" dirty="0"/>
          </a:p>
        </p:txBody>
      </p:sp>
      <p:sp>
        <p:nvSpPr>
          <p:cNvPr id="15" name="Text 12"/>
          <p:cNvSpPr/>
          <p:nvPr/>
        </p:nvSpPr>
        <p:spPr>
          <a:xfrm>
            <a:off x="6514624" y="6568440"/>
            <a:ext cx="7087553" cy="3265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Investice držené za účelem výnosu nebo ovládnutí</a:t>
            </a:r>
            <a:endParaRPr lang="en-US" sz="1750" dirty="0"/>
          </a:p>
        </p:txBody>
      </p:sp>
      <p:pic>
        <p:nvPicPr>
          <p:cNvPr id="16"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768906" y="934283"/>
            <a:ext cx="763310" cy="295275"/>
          </a:xfrm>
          <a:prstGeom prst="roundRect">
            <a:avLst>
              <a:gd name="adj" fmla="val 20313"/>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5943" y="1010483"/>
            <a:ext cx="142756" cy="142756"/>
          </a:xfrm>
          <a:prstGeom prst="rect">
            <a:avLst/>
          </a:prstGeom>
        </p:spPr>
      </p:pic>
      <p:sp>
        <p:nvSpPr>
          <p:cNvPr id="4" name="Text 1"/>
          <p:cNvSpPr/>
          <p:nvPr/>
        </p:nvSpPr>
        <p:spPr>
          <a:xfrm>
            <a:off x="1090017" y="987743"/>
            <a:ext cx="335161" cy="188357"/>
          </a:xfrm>
          <a:prstGeom prst="rect">
            <a:avLst/>
          </a:prstGeom>
          <a:noFill/>
          <a:ln/>
        </p:spPr>
        <p:txBody>
          <a:bodyPr wrap="none" lIns="0" tIns="0" rIns="0" bIns="0" rtlCol="0" anchor="t"/>
          <a:lstStyle/>
          <a:p>
            <a:pPr marL="0" indent="0" algn="l">
              <a:lnSpc>
                <a:spcPts val="1450"/>
              </a:lnSpc>
              <a:buNone/>
            </a:pPr>
            <a:r>
              <a:rPr lang="en-US" sz="1100" dirty="0">
                <a:solidFill>
                  <a:srgbClr val="000000"/>
                </a:solidFill>
                <a:latin typeface="Oxygen" pitchFamily="34" charset="0"/>
                <a:ea typeface="Oxygen" pitchFamily="34" charset="-122"/>
                <a:cs typeface="Oxygen" pitchFamily="34" charset="-120"/>
              </a:rPr>
              <a:t>DHM</a:t>
            </a:r>
            <a:endParaRPr lang="en-US" sz="1100" dirty="0"/>
          </a:p>
        </p:txBody>
      </p:sp>
      <p:sp>
        <p:nvSpPr>
          <p:cNvPr id="5" name="Text 2"/>
          <p:cNvSpPr/>
          <p:nvPr/>
        </p:nvSpPr>
        <p:spPr>
          <a:xfrm>
            <a:off x="768906" y="1275874"/>
            <a:ext cx="6188512" cy="557808"/>
          </a:xfrm>
          <a:prstGeom prst="rect">
            <a:avLst/>
          </a:prstGeom>
          <a:noFill/>
          <a:ln/>
        </p:spPr>
        <p:txBody>
          <a:bodyPr wrap="none" lIns="0" tIns="0" rIns="0" bIns="0" rtlCol="0" anchor="t"/>
          <a:lstStyle/>
          <a:p>
            <a:pPr marL="0" indent="0" algn="l">
              <a:lnSpc>
                <a:spcPts val="4350"/>
              </a:lnSpc>
              <a:buNone/>
            </a:pPr>
            <a:r>
              <a:rPr lang="en-US" sz="3500" b="1" dirty="0">
                <a:solidFill>
                  <a:srgbClr val="CF1F28"/>
                </a:solidFill>
                <a:latin typeface="Oxygen Bold" pitchFamily="34" charset="0"/>
                <a:ea typeface="Oxygen Bold" pitchFamily="34" charset="-122"/>
                <a:cs typeface="Oxygen Bold" pitchFamily="34" charset="-120"/>
              </a:rPr>
              <a:t>Dlouhodobý hmotný majetek</a:t>
            </a:r>
            <a:endParaRPr lang="en-US" sz="3500" dirty="0"/>
          </a:p>
        </p:txBody>
      </p:sp>
      <p:sp>
        <p:nvSpPr>
          <p:cNvPr id="6" name="Text 3"/>
          <p:cNvSpPr/>
          <p:nvPr/>
        </p:nvSpPr>
        <p:spPr>
          <a:xfrm>
            <a:off x="768906" y="2112050"/>
            <a:ext cx="7004923" cy="471011"/>
          </a:xfrm>
          <a:prstGeom prst="rect">
            <a:avLst/>
          </a:prstGeom>
          <a:noFill/>
          <a:ln/>
        </p:spPr>
        <p:txBody>
          <a:bodyPr wrap="squar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Dlouhodobý hmotný majetek zahrnuje všechna aktiva, která mají fyzickou formu a lze se jich dotknout. Jedná se o nejvíce viditelnou část dlouhodobých aktiv podniku.</a:t>
            </a:r>
            <a:endParaRPr lang="en-US" sz="1400" dirty="0"/>
          </a:p>
        </p:txBody>
      </p:sp>
      <p:sp>
        <p:nvSpPr>
          <p:cNvPr id="7" name="Text 4"/>
          <p:cNvSpPr/>
          <p:nvPr/>
        </p:nvSpPr>
        <p:spPr>
          <a:xfrm>
            <a:off x="768906" y="2699028"/>
            <a:ext cx="2231350" cy="278844"/>
          </a:xfrm>
          <a:prstGeom prst="rect">
            <a:avLst/>
          </a:prstGeom>
          <a:noFill/>
          <a:ln/>
        </p:spPr>
        <p:txBody>
          <a:bodyPr wrap="none" lIns="0" tIns="0" rIns="0" bIns="0" rtlCol="0" anchor="t"/>
          <a:lstStyle/>
          <a:p>
            <a:pPr marL="0" indent="0" algn="l">
              <a:lnSpc>
                <a:spcPts val="2150"/>
              </a:lnSpc>
              <a:buNone/>
            </a:pPr>
            <a:r>
              <a:rPr lang="en-US" sz="1750" b="1" dirty="0">
                <a:solidFill>
                  <a:srgbClr val="CF1F28"/>
                </a:solidFill>
                <a:latin typeface="Oxygen Bold" pitchFamily="34" charset="0"/>
                <a:ea typeface="Oxygen Bold" pitchFamily="34" charset="-122"/>
                <a:cs typeface="Oxygen Bold" pitchFamily="34" charset="-120"/>
              </a:rPr>
              <a:t>Co patří mezi DHM:</a:t>
            </a:r>
            <a:endParaRPr lang="en-US" sz="1750" dirty="0"/>
          </a:p>
        </p:txBody>
      </p:sp>
      <p:sp>
        <p:nvSpPr>
          <p:cNvPr id="8" name="Text 5"/>
          <p:cNvSpPr/>
          <p:nvPr/>
        </p:nvSpPr>
        <p:spPr>
          <a:xfrm>
            <a:off x="768906" y="3164981"/>
            <a:ext cx="7004923" cy="299350"/>
          </a:xfrm>
          <a:prstGeom prst="rect">
            <a:avLst/>
          </a:prstGeom>
          <a:noFill/>
          <a:ln/>
        </p:spPr>
        <p:txBody>
          <a:bodyPr wrap="none" lIns="0" tIns="0" rIns="0" bIns="0" rtlCol="0" anchor="t"/>
          <a:lstStyle/>
          <a:p>
            <a:pPr marL="342900" indent="-342900" algn="l">
              <a:lnSpc>
                <a:spcPts val="1850"/>
              </a:lnSpc>
              <a:buSzPct val="100000"/>
              <a:buChar char="•"/>
            </a:pPr>
            <a:r>
              <a:rPr lang="en-US" b="1" dirty="0">
                <a:solidFill>
                  <a:srgbClr val="000000"/>
                </a:solidFill>
                <a:latin typeface="Oxygen" pitchFamily="34" charset="0"/>
                <a:ea typeface="Oxygen" pitchFamily="34" charset="-122"/>
                <a:cs typeface="Oxygen" pitchFamily="34" charset="-120"/>
              </a:rPr>
              <a:t>Budovy a stavby</a:t>
            </a:r>
            <a:r>
              <a:rPr lang="en-US" dirty="0">
                <a:solidFill>
                  <a:srgbClr val="000000"/>
                </a:solidFill>
                <a:latin typeface="Oxygen" pitchFamily="34" charset="0"/>
                <a:ea typeface="Oxygen" pitchFamily="34" charset="-122"/>
                <a:cs typeface="Oxygen" pitchFamily="34" charset="-120"/>
              </a:rPr>
              <a:t> – kancelářské objekty, výrobní haly, sklady</a:t>
            </a:r>
            <a:endParaRPr lang="en-US" dirty="0"/>
          </a:p>
        </p:txBody>
      </p:sp>
      <p:sp>
        <p:nvSpPr>
          <p:cNvPr id="9" name="Text 6"/>
          <p:cNvSpPr/>
          <p:nvPr/>
        </p:nvSpPr>
        <p:spPr>
          <a:xfrm>
            <a:off x="768906" y="3559792"/>
            <a:ext cx="7004923" cy="361411"/>
          </a:xfrm>
          <a:prstGeom prst="rect">
            <a:avLst/>
          </a:prstGeom>
          <a:noFill/>
          <a:ln/>
        </p:spPr>
        <p:txBody>
          <a:bodyPr wrap="none" lIns="0" tIns="0" rIns="0" bIns="0" rtlCol="0" anchor="t"/>
          <a:lstStyle/>
          <a:p>
            <a:pPr marL="342900" indent="-342900" algn="l">
              <a:lnSpc>
                <a:spcPts val="1850"/>
              </a:lnSpc>
              <a:buSzPct val="100000"/>
              <a:buChar char="•"/>
            </a:pPr>
            <a:r>
              <a:rPr lang="en-US" b="1" dirty="0">
                <a:solidFill>
                  <a:srgbClr val="000000"/>
                </a:solidFill>
                <a:latin typeface="Oxygen" pitchFamily="34" charset="0"/>
                <a:ea typeface="Oxygen" pitchFamily="34" charset="-122"/>
                <a:cs typeface="Oxygen" pitchFamily="34" charset="-120"/>
              </a:rPr>
              <a:t>Stroje a zařízení</a:t>
            </a:r>
            <a:r>
              <a:rPr lang="en-US" dirty="0">
                <a:solidFill>
                  <a:srgbClr val="000000"/>
                </a:solidFill>
                <a:latin typeface="Oxygen" pitchFamily="34" charset="0"/>
                <a:ea typeface="Oxygen" pitchFamily="34" charset="-122"/>
                <a:cs typeface="Oxygen" pitchFamily="34" charset="-120"/>
              </a:rPr>
              <a:t> – výrobní linky, technologie, přístroje</a:t>
            </a:r>
            <a:endParaRPr lang="en-US" dirty="0"/>
          </a:p>
        </p:txBody>
      </p:sp>
      <p:sp>
        <p:nvSpPr>
          <p:cNvPr id="10" name="Text 7"/>
          <p:cNvSpPr/>
          <p:nvPr/>
        </p:nvSpPr>
        <p:spPr>
          <a:xfrm>
            <a:off x="768906" y="3921203"/>
            <a:ext cx="7004923" cy="361411"/>
          </a:xfrm>
          <a:prstGeom prst="rect">
            <a:avLst/>
          </a:prstGeom>
          <a:noFill/>
          <a:ln/>
        </p:spPr>
        <p:txBody>
          <a:bodyPr wrap="none" lIns="0" tIns="0" rIns="0" bIns="0" rtlCol="0" anchor="t"/>
          <a:lstStyle/>
          <a:p>
            <a:pPr marL="342900" indent="-342900" algn="l">
              <a:lnSpc>
                <a:spcPts val="1850"/>
              </a:lnSpc>
              <a:buSzPct val="100000"/>
              <a:buChar char="•"/>
            </a:pPr>
            <a:r>
              <a:rPr lang="en-US" sz="1600" b="1" dirty="0">
                <a:solidFill>
                  <a:srgbClr val="000000"/>
                </a:solidFill>
                <a:latin typeface="Oxygen" pitchFamily="34" charset="0"/>
                <a:ea typeface="Oxygen" pitchFamily="34" charset="-122"/>
                <a:cs typeface="Oxygen" pitchFamily="34" charset="-120"/>
              </a:rPr>
              <a:t>Dopravní prostředky</a:t>
            </a:r>
            <a:r>
              <a:rPr lang="en-US" sz="1600" dirty="0">
                <a:solidFill>
                  <a:srgbClr val="000000"/>
                </a:solidFill>
                <a:latin typeface="Oxygen" pitchFamily="34" charset="0"/>
                <a:ea typeface="Oxygen" pitchFamily="34" charset="-122"/>
                <a:cs typeface="Oxygen" pitchFamily="34" charset="-120"/>
              </a:rPr>
              <a:t> – automobily, nákladní vozy, </a:t>
            </a:r>
            <a:r>
              <a:rPr lang="cs-CZ" sz="1600" dirty="0">
                <a:solidFill>
                  <a:srgbClr val="000000"/>
                </a:solidFill>
                <a:latin typeface="Oxygen" pitchFamily="34" charset="0"/>
                <a:ea typeface="Oxygen" pitchFamily="34" charset="-122"/>
                <a:cs typeface="Oxygen" pitchFamily="34" charset="-120"/>
              </a:rPr>
              <a:t>v</a:t>
            </a:r>
            <a:r>
              <a:rPr lang="en-US" sz="1600" dirty="0" err="1">
                <a:solidFill>
                  <a:srgbClr val="000000"/>
                </a:solidFill>
                <a:latin typeface="Oxygen" pitchFamily="34" charset="0"/>
                <a:ea typeface="Oxygen" pitchFamily="34" charset="-122"/>
                <a:cs typeface="Oxygen" pitchFamily="34" charset="-120"/>
              </a:rPr>
              <a:t>ysokozdvižné</a:t>
            </a:r>
            <a:r>
              <a:rPr lang="en-US" sz="1600" dirty="0">
                <a:solidFill>
                  <a:srgbClr val="000000"/>
                </a:solidFill>
                <a:latin typeface="Oxygen" pitchFamily="34" charset="0"/>
                <a:ea typeface="Oxygen" pitchFamily="34" charset="-122"/>
                <a:cs typeface="Oxygen" pitchFamily="34" charset="-120"/>
              </a:rPr>
              <a:t> vozíky</a:t>
            </a:r>
            <a:endParaRPr lang="en-US" sz="1600" dirty="0"/>
          </a:p>
        </p:txBody>
      </p:sp>
      <p:sp>
        <p:nvSpPr>
          <p:cNvPr id="11" name="Text 8"/>
          <p:cNvSpPr/>
          <p:nvPr/>
        </p:nvSpPr>
        <p:spPr>
          <a:xfrm>
            <a:off x="768906" y="4378075"/>
            <a:ext cx="7004923" cy="317301"/>
          </a:xfrm>
          <a:prstGeom prst="rect">
            <a:avLst/>
          </a:prstGeom>
          <a:noFill/>
          <a:ln/>
        </p:spPr>
        <p:txBody>
          <a:bodyPr wrap="none" lIns="0" tIns="0" rIns="0" bIns="0" rtlCol="0" anchor="t"/>
          <a:lstStyle/>
          <a:p>
            <a:pPr marL="342900" indent="-342900" algn="l">
              <a:lnSpc>
                <a:spcPts val="1850"/>
              </a:lnSpc>
              <a:buSzPct val="100000"/>
              <a:buChar char="•"/>
            </a:pPr>
            <a:r>
              <a:rPr lang="en-US" b="1" dirty="0">
                <a:solidFill>
                  <a:srgbClr val="000000"/>
                </a:solidFill>
                <a:latin typeface="Oxygen" pitchFamily="34" charset="0"/>
                <a:ea typeface="Oxygen" pitchFamily="34" charset="-122"/>
                <a:cs typeface="Oxygen" pitchFamily="34" charset="-120"/>
              </a:rPr>
              <a:t>Inventář</a:t>
            </a:r>
            <a:r>
              <a:rPr lang="en-US" dirty="0">
                <a:solidFill>
                  <a:srgbClr val="000000"/>
                </a:solidFill>
                <a:latin typeface="Oxygen" pitchFamily="34" charset="0"/>
                <a:ea typeface="Oxygen" pitchFamily="34" charset="-122"/>
                <a:cs typeface="Oxygen" pitchFamily="34" charset="-120"/>
              </a:rPr>
              <a:t> – nábytek, kancelářské vybavení</a:t>
            </a:r>
            <a:endParaRPr lang="en-US" dirty="0"/>
          </a:p>
        </p:txBody>
      </p:sp>
      <p:sp>
        <p:nvSpPr>
          <p:cNvPr id="12" name="Text 9"/>
          <p:cNvSpPr/>
          <p:nvPr/>
        </p:nvSpPr>
        <p:spPr>
          <a:xfrm>
            <a:off x="768906" y="4790836"/>
            <a:ext cx="7004923" cy="317301"/>
          </a:xfrm>
          <a:prstGeom prst="rect">
            <a:avLst/>
          </a:prstGeom>
          <a:noFill/>
          <a:ln/>
        </p:spPr>
        <p:txBody>
          <a:bodyPr wrap="none" lIns="0" tIns="0" rIns="0" bIns="0" rtlCol="0" anchor="t"/>
          <a:lstStyle/>
          <a:p>
            <a:pPr marL="342900" indent="-342900" algn="l">
              <a:lnSpc>
                <a:spcPts val="1850"/>
              </a:lnSpc>
              <a:buSzPct val="100000"/>
              <a:buChar char="•"/>
            </a:pPr>
            <a:r>
              <a:rPr lang="en-US" b="1" dirty="0">
                <a:solidFill>
                  <a:srgbClr val="000000"/>
                </a:solidFill>
                <a:latin typeface="Oxygen" pitchFamily="34" charset="0"/>
                <a:ea typeface="Oxygen" pitchFamily="34" charset="-122"/>
                <a:cs typeface="Oxygen" pitchFamily="34" charset="-120"/>
              </a:rPr>
              <a:t>Pozemky</a:t>
            </a:r>
            <a:r>
              <a:rPr lang="en-US" dirty="0">
                <a:solidFill>
                  <a:srgbClr val="000000"/>
                </a:solidFill>
                <a:latin typeface="Oxygen" pitchFamily="34" charset="0"/>
                <a:ea typeface="Oxygen" pitchFamily="34" charset="-122"/>
                <a:cs typeface="Oxygen" pitchFamily="34" charset="-120"/>
              </a:rPr>
              <a:t> – stavební parcely, zemědělská půda</a:t>
            </a:r>
            <a:endParaRPr lang="en-US" dirty="0"/>
          </a:p>
        </p:txBody>
      </p:sp>
      <p:sp>
        <p:nvSpPr>
          <p:cNvPr id="13" name="Text 10"/>
          <p:cNvSpPr/>
          <p:nvPr/>
        </p:nvSpPr>
        <p:spPr>
          <a:xfrm>
            <a:off x="768906" y="5203596"/>
            <a:ext cx="7004923" cy="424205"/>
          </a:xfrm>
          <a:prstGeom prst="rect">
            <a:avLst/>
          </a:prstGeom>
          <a:noFill/>
          <a:ln/>
        </p:spPr>
        <p:txBody>
          <a:bodyPr wrap="none" lIns="0" tIns="0" rIns="0" bIns="0" rtlCol="0" anchor="t"/>
          <a:lstStyle/>
          <a:p>
            <a:pPr marL="342900" indent="-342900" algn="l">
              <a:lnSpc>
                <a:spcPts val="1850"/>
              </a:lnSpc>
              <a:buSzPct val="100000"/>
              <a:buChar char="•"/>
            </a:pPr>
            <a:r>
              <a:rPr lang="en-US" b="1" dirty="0">
                <a:solidFill>
                  <a:srgbClr val="000000"/>
                </a:solidFill>
                <a:latin typeface="Oxygen" pitchFamily="34" charset="0"/>
                <a:ea typeface="Oxygen" pitchFamily="34" charset="-122"/>
                <a:cs typeface="Oxygen" pitchFamily="34" charset="-120"/>
              </a:rPr>
              <a:t>Pěstitelské celky trvalých porostů</a:t>
            </a:r>
            <a:r>
              <a:rPr lang="en-US" dirty="0">
                <a:solidFill>
                  <a:srgbClr val="000000"/>
                </a:solidFill>
                <a:latin typeface="Oxygen" pitchFamily="34" charset="0"/>
                <a:ea typeface="Oxygen" pitchFamily="34" charset="-122"/>
                <a:cs typeface="Oxygen" pitchFamily="34" charset="-120"/>
              </a:rPr>
              <a:t> – ovocné sady, vinice</a:t>
            </a:r>
            <a:endParaRPr lang="en-US" dirty="0"/>
          </a:p>
        </p:txBody>
      </p:sp>
      <p:sp>
        <p:nvSpPr>
          <p:cNvPr id="14" name="Text 11"/>
          <p:cNvSpPr/>
          <p:nvPr/>
        </p:nvSpPr>
        <p:spPr>
          <a:xfrm>
            <a:off x="8216979" y="2123599"/>
            <a:ext cx="2275880" cy="278844"/>
          </a:xfrm>
          <a:prstGeom prst="rect">
            <a:avLst/>
          </a:prstGeom>
          <a:noFill/>
          <a:ln/>
        </p:spPr>
        <p:txBody>
          <a:bodyPr wrap="none" lIns="0" tIns="0" rIns="0" bIns="0" rtlCol="0" anchor="t"/>
          <a:lstStyle/>
          <a:p>
            <a:pPr marL="0" indent="0" algn="l">
              <a:lnSpc>
                <a:spcPts val="2150"/>
              </a:lnSpc>
              <a:buNone/>
            </a:pPr>
            <a:r>
              <a:rPr lang="en-US" sz="1750" b="1" dirty="0">
                <a:solidFill>
                  <a:srgbClr val="CF1F28"/>
                </a:solidFill>
                <a:latin typeface="Oxygen Bold" pitchFamily="34" charset="0"/>
                <a:ea typeface="Oxygen Bold" pitchFamily="34" charset="-122"/>
                <a:cs typeface="Oxygen Bold" pitchFamily="34" charset="-120"/>
              </a:rPr>
              <a:t>Nejčastější účty DHM:</a:t>
            </a:r>
            <a:endParaRPr lang="en-US" sz="1750" dirty="0"/>
          </a:p>
        </p:txBody>
      </p:sp>
      <p:sp>
        <p:nvSpPr>
          <p:cNvPr id="15" name="Shape 12"/>
          <p:cNvSpPr/>
          <p:nvPr/>
        </p:nvSpPr>
        <p:spPr>
          <a:xfrm>
            <a:off x="8216979" y="2532936"/>
            <a:ext cx="5652016" cy="1070967"/>
          </a:xfrm>
          <a:prstGeom prst="roundRect">
            <a:avLst>
              <a:gd name="adj" fmla="val 7001"/>
            </a:avLst>
          </a:prstGeom>
          <a:solidFill>
            <a:srgbClr val="FFFFFF"/>
          </a:solidFill>
          <a:ln w="22860">
            <a:solidFill>
              <a:srgbClr val="DEB9BB"/>
            </a:solidFill>
            <a:prstDash val="solid"/>
          </a:ln>
        </p:spPr>
        <p:txBody>
          <a:bodyPr/>
          <a:lstStyle/>
          <a:p>
            <a:endParaRPr lang="cs-CZ"/>
          </a:p>
        </p:txBody>
      </p:sp>
      <p:sp>
        <p:nvSpPr>
          <p:cNvPr id="16" name="Shape 13"/>
          <p:cNvSpPr/>
          <p:nvPr/>
        </p:nvSpPr>
        <p:spPr>
          <a:xfrm>
            <a:off x="8239839" y="2555796"/>
            <a:ext cx="714018" cy="1025247"/>
          </a:xfrm>
          <a:prstGeom prst="roundRect">
            <a:avLst>
              <a:gd name="adj" fmla="val 6659"/>
            </a:avLst>
          </a:prstGeom>
          <a:solidFill>
            <a:srgbClr val="F8D3D5"/>
          </a:solidFill>
          <a:ln/>
        </p:spPr>
        <p:txBody>
          <a:bodyPr/>
          <a:lstStyle/>
          <a:p>
            <a:endParaRPr lang="cs-CZ"/>
          </a:p>
        </p:txBody>
      </p:sp>
      <p:sp>
        <p:nvSpPr>
          <p:cNvPr id="17" name="Text 14"/>
          <p:cNvSpPr/>
          <p:nvPr/>
        </p:nvSpPr>
        <p:spPr>
          <a:xfrm>
            <a:off x="9069824" y="2734270"/>
            <a:ext cx="2231350" cy="278844"/>
          </a:xfrm>
          <a:prstGeom prst="rect">
            <a:avLst/>
          </a:prstGeom>
          <a:noFill/>
          <a:ln/>
        </p:spPr>
        <p:txBody>
          <a:bodyPr wrap="none" lIns="0" tIns="0" rIns="0" bIns="0" rtlCol="0" anchor="t"/>
          <a:lstStyle/>
          <a:p>
            <a:pPr marL="0" indent="0" algn="l">
              <a:lnSpc>
                <a:spcPts val="2150"/>
              </a:lnSpc>
              <a:buNone/>
            </a:pPr>
            <a:r>
              <a:rPr lang="en-US" sz="1750" b="1" dirty="0">
                <a:solidFill>
                  <a:srgbClr val="000000"/>
                </a:solidFill>
                <a:latin typeface="Oxygen Bold" pitchFamily="34" charset="0"/>
                <a:ea typeface="Oxygen Bold" pitchFamily="34" charset="-122"/>
                <a:cs typeface="Oxygen Bold" pitchFamily="34" charset="-120"/>
              </a:rPr>
              <a:t>021 – Stavby</a:t>
            </a:r>
            <a:endParaRPr lang="en-US" sz="1750" dirty="0"/>
          </a:p>
        </p:txBody>
      </p:sp>
      <p:sp>
        <p:nvSpPr>
          <p:cNvPr id="18" name="Text 15"/>
          <p:cNvSpPr/>
          <p:nvPr/>
        </p:nvSpPr>
        <p:spPr>
          <a:xfrm>
            <a:off x="9069824" y="3129082"/>
            <a:ext cx="4597837" cy="235506"/>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Budovy, haly, sklady a jiné stavební objekty</a:t>
            </a:r>
            <a:endParaRPr lang="en-US" sz="1400" dirty="0"/>
          </a:p>
        </p:txBody>
      </p:sp>
      <p:sp>
        <p:nvSpPr>
          <p:cNvPr id="19" name="Shape 16"/>
          <p:cNvSpPr/>
          <p:nvPr/>
        </p:nvSpPr>
        <p:spPr>
          <a:xfrm>
            <a:off x="8216979" y="3719870"/>
            <a:ext cx="5652016" cy="1070967"/>
          </a:xfrm>
          <a:prstGeom prst="roundRect">
            <a:avLst>
              <a:gd name="adj" fmla="val 7001"/>
            </a:avLst>
          </a:prstGeom>
          <a:solidFill>
            <a:srgbClr val="FFFFFF"/>
          </a:solidFill>
          <a:ln w="22860">
            <a:solidFill>
              <a:srgbClr val="DEB9BB"/>
            </a:solidFill>
            <a:prstDash val="solid"/>
          </a:ln>
        </p:spPr>
        <p:txBody>
          <a:bodyPr/>
          <a:lstStyle/>
          <a:p>
            <a:endParaRPr lang="cs-CZ"/>
          </a:p>
        </p:txBody>
      </p:sp>
      <p:sp>
        <p:nvSpPr>
          <p:cNvPr id="20" name="Shape 17"/>
          <p:cNvSpPr/>
          <p:nvPr/>
        </p:nvSpPr>
        <p:spPr>
          <a:xfrm>
            <a:off x="8239839" y="3742730"/>
            <a:ext cx="714018" cy="1025247"/>
          </a:xfrm>
          <a:prstGeom prst="roundRect">
            <a:avLst>
              <a:gd name="adj" fmla="val 6659"/>
            </a:avLst>
          </a:prstGeom>
          <a:solidFill>
            <a:srgbClr val="F8D3D5"/>
          </a:solidFill>
          <a:ln/>
        </p:spPr>
        <p:txBody>
          <a:bodyPr/>
          <a:lstStyle/>
          <a:p>
            <a:endParaRPr lang="cs-CZ"/>
          </a:p>
        </p:txBody>
      </p:sp>
      <p:sp>
        <p:nvSpPr>
          <p:cNvPr id="21" name="Text 18"/>
          <p:cNvSpPr/>
          <p:nvPr/>
        </p:nvSpPr>
        <p:spPr>
          <a:xfrm>
            <a:off x="9069824" y="3921204"/>
            <a:ext cx="3159085" cy="278844"/>
          </a:xfrm>
          <a:prstGeom prst="rect">
            <a:avLst/>
          </a:prstGeom>
          <a:noFill/>
          <a:ln/>
        </p:spPr>
        <p:txBody>
          <a:bodyPr wrap="none" lIns="0" tIns="0" rIns="0" bIns="0" rtlCol="0" anchor="t"/>
          <a:lstStyle/>
          <a:p>
            <a:pPr marL="0" indent="0" algn="l">
              <a:lnSpc>
                <a:spcPts val="2150"/>
              </a:lnSpc>
              <a:buNone/>
            </a:pPr>
            <a:r>
              <a:rPr lang="en-US" sz="1750" b="1" dirty="0">
                <a:solidFill>
                  <a:srgbClr val="000000"/>
                </a:solidFill>
                <a:latin typeface="Oxygen Bold" pitchFamily="34" charset="0"/>
                <a:ea typeface="Oxygen Bold" pitchFamily="34" charset="-122"/>
                <a:cs typeface="Oxygen Bold" pitchFamily="34" charset="-120"/>
              </a:rPr>
              <a:t>022 – Samostatné movité věci</a:t>
            </a:r>
            <a:endParaRPr lang="en-US" sz="1750" dirty="0"/>
          </a:p>
        </p:txBody>
      </p:sp>
      <p:sp>
        <p:nvSpPr>
          <p:cNvPr id="22" name="Text 19"/>
          <p:cNvSpPr/>
          <p:nvPr/>
        </p:nvSpPr>
        <p:spPr>
          <a:xfrm>
            <a:off x="9069824" y="4316016"/>
            <a:ext cx="4597837" cy="235506"/>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Stroje, zařízení, dopravní prostředky, inventář</a:t>
            </a:r>
            <a:endParaRPr lang="en-US" sz="1400" dirty="0"/>
          </a:p>
        </p:txBody>
      </p:sp>
      <p:sp>
        <p:nvSpPr>
          <p:cNvPr id="23" name="Shape 20"/>
          <p:cNvSpPr/>
          <p:nvPr/>
        </p:nvSpPr>
        <p:spPr>
          <a:xfrm>
            <a:off x="8216979" y="4906804"/>
            <a:ext cx="5652016" cy="1070967"/>
          </a:xfrm>
          <a:prstGeom prst="roundRect">
            <a:avLst>
              <a:gd name="adj" fmla="val 7001"/>
            </a:avLst>
          </a:prstGeom>
          <a:solidFill>
            <a:srgbClr val="FFFFFF"/>
          </a:solidFill>
          <a:ln w="22860">
            <a:solidFill>
              <a:srgbClr val="DEB9BB"/>
            </a:solidFill>
            <a:prstDash val="solid"/>
          </a:ln>
        </p:spPr>
        <p:txBody>
          <a:bodyPr/>
          <a:lstStyle/>
          <a:p>
            <a:endParaRPr lang="cs-CZ"/>
          </a:p>
        </p:txBody>
      </p:sp>
      <p:sp>
        <p:nvSpPr>
          <p:cNvPr id="24" name="Shape 21"/>
          <p:cNvSpPr/>
          <p:nvPr/>
        </p:nvSpPr>
        <p:spPr>
          <a:xfrm>
            <a:off x="8239839" y="4929664"/>
            <a:ext cx="714018" cy="1025247"/>
          </a:xfrm>
          <a:prstGeom prst="roundRect">
            <a:avLst>
              <a:gd name="adj" fmla="val 6659"/>
            </a:avLst>
          </a:prstGeom>
          <a:solidFill>
            <a:srgbClr val="F8D3D5"/>
          </a:solidFill>
          <a:ln/>
        </p:spPr>
        <p:txBody>
          <a:bodyPr/>
          <a:lstStyle/>
          <a:p>
            <a:endParaRPr lang="cs-CZ"/>
          </a:p>
        </p:txBody>
      </p:sp>
      <p:sp>
        <p:nvSpPr>
          <p:cNvPr id="25" name="Text 22"/>
          <p:cNvSpPr/>
          <p:nvPr/>
        </p:nvSpPr>
        <p:spPr>
          <a:xfrm>
            <a:off x="9069824" y="5108138"/>
            <a:ext cx="2231350" cy="278844"/>
          </a:xfrm>
          <a:prstGeom prst="rect">
            <a:avLst/>
          </a:prstGeom>
          <a:noFill/>
          <a:ln/>
        </p:spPr>
        <p:txBody>
          <a:bodyPr wrap="none" lIns="0" tIns="0" rIns="0" bIns="0" rtlCol="0" anchor="t"/>
          <a:lstStyle/>
          <a:p>
            <a:pPr marL="0" indent="0" algn="l">
              <a:lnSpc>
                <a:spcPts val="2150"/>
              </a:lnSpc>
              <a:buNone/>
            </a:pPr>
            <a:r>
              <a:rPr lang="en-US" sz="1750" b="1" dirty="0">
                <a:solidFill>
                  <a:srgbClr val="000000"/>
                </a:solidFill>
                <a:latin typeface="Oxygen Bold" pitchFamily="34" charset="0"/>
                <a:ea typeface="Oxygen Bold" pitchFamily="34" charset="-122"/>
                <a:cs typeface="Oxygen Bold" pitchFamily="34" charset="-120"/>
              </a:rPr>
              <a:t>031 – Pozemky</a:t>
            </a:r>
            <a:endParaRPr lang="en-US" sz="1750" dirty="0"/>
          </a:p>
        </p:txBody>
      </p:sp>
      <p:sp>
        <p:nvSpPr>
          <p:cNvPr id="26" name="Text 23"/>
          <p:cNvSpPr/>
          <p:nvPr/>
        </p:nvSpPr>
        <p:spPr>
          <a:xfrm>
            <a:off x="9069824" y="5502950"/>
            <a:ext cx="4597837" cy="235506"/>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Stavební parcely a zemědělská půda</a:t>
            </a:r>
            <a:endParaRPr lang="en-US" sz="1400" dirty="0"/>
          </a:p>
        </p:txBody>
      </p:sp>
      <p:sp>
        <p:nvSpPr>
          <p:cNvPr id="27" name="Shape 24"/>
          <p:cNvSpPr/>
          <p:nvPr/>
        </p:nvSpPr>
        <p:spPr>
          <a:xfrm>
            <a:off x="8216979" y="6093738"/>
            <a:ext cx="5652016" cy="1070967"/>
          </a:xfrm>
          <a:prstGeom prst="roundRect">
            <a:avLst>
              <a:gd name="adj" fmla="val 7001"/>
            </a:avLst>
          </a:prstGeom>
          <a:solidFill>
            <a:srgbClr val="FFFFFF"/>
          </a:solidFill>
          <a:ln w="22860">
            <a:solidFill>
              <a:srgbClr val="DEB9BB"/>
            </a:solidFill>
            <a:prstDash val="solid"/>
          </a:ln>
        </p:spPr>
        <p:txBody>
          <a:bodyPr/>
          <a:lstStyle/>
          <a:p>
            <a:endParaRPr lang="cs-CZ"/>
          </a:p>
        </p:txBody>
      </p:sp>
      <p:sp>
        <p:nvSpPr>
          <p:cNvPr id="28" name="Shape 25"/>
          <p:cNvSpPr/>
          <p:nvPr/>
        </p:nvSpPr>
        <p:spPr>
          <a:xfrm>
            <a:off x="8239839" y="6116598"/>
            <a:ext cx="714018" cy="1025247"/>
          </a:xfrm>
          <a:prstGeom prst="roundRect">
            <a:avLst>
              <a:gd name="adj" fmla="val 6659"/>
            </a:avLst>
          </a:prstGeom>
          <a:solidFill>
            <a:srgbClr val="F8D3D5"/>
          </a:solidFill>
          <a:ln/>
        </p:spPr>
        <p:txBody>
          <a:bodyPr/>
          <a:lstStyle/>
          <a:p>
            <a:endParaRPr lang="cs-CZ"/>
          </a:p>
        </p:txBody>
      </p:sp>
      <p:sp>
        <p:nvSpPr>
          <p:cNvPr id="29" name="Text 26"/>
          <p:cNvSpPr/>
          <p:nvPr/>
        </p:nvSpPr>
        <p:spPr>
          <a:xfrm>
            <a:off x="9069824" y="6295073"/>
            <a:ext cx="2231350" cy="278844"/>
          </a:xfrm>
          <a:prstGeom prst="rect">
            <a:avLst/>
          </a:prstGeom>
          <a:noFill/>
          <a:ln/>
        </p:spPr>
        <p:txBody>
          <a:bodyPr wrap="none" lIns="0" tIns="0" rIns="0" bIns="0" rtlCol="0" anchor="t"/>
          <a:lstStyle/>
          <a:p>
            <a:pPr marL="0" indent="0" algn="l">
              <a:lnSpc>
                <a:spcPts val="2150"/>
              </a:lnSpc>
              <a:buNone/>
            </a:pPr>
            <a:r>
              <a:rPr lang="en-US" sz="1750" b="1" dirty="0">
                <a:solidFill>
                  <a:srgbClr val="000000"/>
                </a:solidFill>
                <a:latin typeface="Oxygen Bold" pitchFamily="34" charset="0"/>
                <a:ea typeface="Oxygen Bold" pitchFamily="34" charset="-122"/>
                <a:cs typeface="Oxygen Bold" pitchFamily="34" charset="-120"/>
              </a:rPr>
              <a:t>029 – Ostatní DHM</a:t>
            </a:r>
            <a:endParaRPr lang="en-US" sz="1750" dirty="0"/>
          </a:p>
        </p:txBody>
      </p:sp>
      <p:sp>
        <p:nvSpPr>
          <p:cNvPr id="30" name="Text 27"/>
          <p:cNvSpPr/>
          <p:nvPr/>
        </p:nvSpPr>
        <p:spPr>
          <a:xfrm>
            <a:off x="9069824" y="6689884"/>
            <a:ext cx="4597837" cy="235506"/>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Pěstitelské celky a další specifické položky</a:t>
            </a:r>
            <a:endParaRPr lang="en-US" sz="1400" dirty="0"/>
          </a:p>
        </p:txBody>
      </p:sp>
      <p:pic>
        <p:nvPicPr>
          <p:cNvPr id="31" name="Image 1" descr="preencoded.png"/>
          <p:cNvPicPr>
            <a:picLocks noChangeAspect="1"/>
          </p:cNvPicPr>
          <p:nvPr/>
        </p:nvPicPr>
        <p:blipFill>
          <a:blip r:embed="rId4"/>
          <a:stretch>
            <a:fillRect/>
          </a:stretch>
        </p:blipFill>
        <p:spPr>
          <a:xfrm>
            <a:off x="12825889" y="7569398"/>
            <a:ext cx="1612344" cy="3867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93790" y="1018937"/>
            <a:ext cx="911543" cy="365522"/>
          </a:xfrm>
          <a:prstGeom prst="roundRect">
            <a:avLst>
              <a:gd name="adj" fmla="val 19548"/>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1306" y="1116687"/>
            <a:ext cx="170021" cy="170021"/>
          </a:xfrm>
          <a:prstGeom prst="rect">
            <a:avLst/>
          </a:prstGeom>
        </p:spPr>
      </p:pic>
      <p:sp>
        <p:nvSpPr>
          <p:cNvPr id="4" name="Text 1"/>
          <p:cNvSpPr/>
          <p:nvPr/>
        </p:nvSpPr>
        <p:spPr>
          <a:xfrm>
            <a:off x="1176338" y="1082635"/>
            <a:ext cx="401479" cy="238125"/>
          </a:xfrm>
          <a:prstGeom prst="rect">
            <a:avLst/>
          </a:prstGeom>
          <a:noFill/>
          <a:ln/>
        </p:spPr>
        <p:txBody>
          <a:bodyPr wrap="none" lIns="0" tIns="0" rIns="0" bIns="0" rtlCol="0" anchor="t"/>
          <a:lstStyle/>
          <a:p>
            <a:pPr marL="0" indent="0" algn="l">
              <a:lnSpc>
                <a:spcPts val="1850"/>
              </a:lnSpc>
              <a:buNone/>
            </a:pPr>
            <a:r>
              <a:rPr lang="en-US" sz="1300" dirty="0">
                <a:solidFill>
                  <a:srgbClr val="000000"/>
                </a:solidFill>
                <a:latin typeface="Oxygen" pitchFamily="34" charset="0"/>
                <a:ea typeface="Oxygen" pitchFamily="34" charset="-122"/>
                <a:cs typeface="Oxygen" pitchFamily="34" charset="-120"/>
              </a:rPr>
              <a:t>DNM</a:t>
            </a:r>
            <a:endParaRPr lang="en-US" sz="1300" dirty="0"/>
          </a:p>
        </p:txBody>
      </p:sp>
      <p:sp>
        <p:nvSpPr>
          <p:cNvPr id="5" name="Text 2"/>
          <p:cNvSpPr/>
          <p:nvPr/>
        </p:nvSpPr>
        <p:spPr>
          <a:xfrm>
            <a:off x="793790" y="1448157"/>
            <a:ext cx="7998381"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Dlouhodobý nehmotný majetek</a:t>
            </a:r>
            <a:endParaRPr lang="en-US" sz="4150" dirty="0"/>
          </a:p>
        </p:txBody>
      </p:sp>
      <p:sp>
        <p:nvSpPr>
          <p:cNvPr id="6" name="Text 3"/>
          <p:cNvSpPr/>
          <p:nvPr/>
        </p:nvSpPr>
        <p:spPr>
          <a:xfrm>
            <a:off x="793790" y="2351842"/>
            <a:ext cx="13042821"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Dlouhodobý nehmotný majetek představuje aktiva, která nemají fyzickou podobu, ale mají významnou ekonomickou hodnotu pro podnik. Tyto položky jsou často výsledkem duševní činnosti, výzkumu nebo právní ochrany.</a:t>
            </a:r>
            <a:endParaRPr lang="en-US" sz="1650" dirty="0"/>
          </a:p>
        </p:txBody>
      </p:sp>
      <p:pic>
        <p:nvPicPr>
          <p:cNvPr id="7" name="Image 1" descr="preencoded.png"/>
          <p:cNvPicPr>
            <a:picLocks noChangeAspect="1"/>
          </p:cNvPicPr>
          <p:nvPr/>
        </p:nvPicPr>
        <p:blipFill>
          <a:blip r:embed="rId4"/>
          <a:stretch>
            <a:fillRect/>
          </a:stretch>
        </p:blipFill>
        <p:spPr>
          <a:xfrm>
            <a:off x="793790" y="3126462"/>
            <a:ext cx="1353264" cy="836295"/>
          </a:xfrm>
          <a:prstGeom prst="rect">
            <a:avLst/>
          </a:prstGeom>
        </p:spPr>
      </p:pic>
      <p:sp>
        <p:nvSpPr>
          <p:cNvPr id="8" name="Text 4"/>
          <p:cNvSpPr/>
          <p:nvPr/>
        </p:nvSpPr>
        <p:spPr>
          <a:xfrm>
            <a:off x="793790" y="416206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Software</a:t>
            </a:r>
            <a:endParaRPr lang="en-US" sz="2050" dirty="0"/>
          </a:p>
        </p:txBody>
      </p:sp>
      <p:sp>
        <p:nvSpPr>
          <p:cNvPr id="9" name="Text 5"/>
          <p:cNvSpPr/>
          <p:nvPr/>
        </p:nvSpPr>
        <p:spPr>
          <a:xfrm>
            <a:off x="793790" y="4589978"/>
            <a:ext cx="3111222" cy="89296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Počítačové programy, aplikace, operační systémy využívané v podnikání</a:t>
            </a:r>
            <a:endParaRPr lang="en-US" sz="1650" dirty="0"/>
          </a:p>
        </p:txBody>
      </p:sp>
      <p:pic>
        <p:nvPicPr>
          <p:cNvPr id="10" name="Image 2" descr="preencoded.png"/>
          <p:cNvPicPr>
            <a:picLocks noChangeAspect="1"/>
          </p:cNvPicPr>
          <p:nvPr/>
        </p:nvPicPr>
        <p:blipFill>
          <a:blip r:embed="rId5"/>
          <a:stretch>
            <a:fillRect/>
          </a:stretch>
        </p:blipFill>
        <p:spPr>
          <a:xfrm>
            <a:off x="4104323" y="3126462"/>
            <a:ext cx="1353264" cy="836295"/>
          </a:xfrm>
          <a:prstGeom prst="rect">
            <a:avLst/>
          </a:prstGeom>
        </p:spPr>
      </p:pic>
      <p:sp>
        <p:nvSpPr>
          <p:cNvPr id="11" name="Text 6"/>
          <p:cNvSpPr/>
          <p:nvPr/>
        </p:nvSpPr>
        <p:spPr>
          <a:xfrm>
            <a:off x="4104323" y="416206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Licence a práva</a:t>
            </a:r>
            <a:endParaRPr lang="en-US" sz="2050" dirty="0"/>
          </a:p>
        </p:txBody>
      </p:sp>
      <p:sp>
        <p:nvSpPr>
          <p:cNvPr id="12" name="Text 7"/>
          <p:cNvSpPr/>
          <p:nvPr/>
        </p:nvSpPr>
        <p:spPr>
          <a:xfrm>
            <a:off x="4104323" y="4589978"/>
            <a:ext cx="3111222" cy="89296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Oprávnění k užívání technologií, patentů nebo ochranných známek</a:t>
            </a:r>
            <a:endParaRPr lang="en-US" sz="1650" dirty="0"/>
          </a:p>
        </p:txBody>
      </p:sp>
      <p:pic>
        <p:nvPicPr>
          <p:cNvPr id="13" name="Image 3" descr="preencoded.png"/>
          <p:cNvPicPr>
            <a:picLocks noChangeAspect="1"/>
          </p:cNvPicPr>
          <p:nvPr/>
        </p:nvPicPr>
        <p:blipFill>
          <a:blip r:embed="rId6"/>
          <a:stretch>
            <a:fillRect/>
          </a:stretch>
        </p:blipFill>
        <p:spPr>
          <a:xfrm>
            <a:off x="7414855" y="3126462"/>
            <a:ext cx="1353264" cy="836295"/>
          </a:xfrm>
          <a:prstGeom prst="rect">
            <a:avLst/>
          </a:prstGeom>
        </p:spPr>
      </p:pic>
      <p:sp>
        <p:nvSpPr>
          <p:cNvPr id="14" name="Text 8"/>
          <p:cNvSpPr/>
          <p:nvPr/>
        </p:nvSpPr>
        <p:spPr>
          <a:xfrm>
            <a:off x="7414855" y="4162068"/>
            <a:ext cx="3111222" cy="664607"/>
          </a:xfrm>
          <a:prstGeom prst="rect">
            <a:avLst/>
          </a:prstGeom>
          <a:noFill/>
          <a:ln/>
        </p:spPr>
        <p:txBody>
          <a:bodyPr wrap="squar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Patenty a ochranné známky</a:t>
            </a:r>
            <a:endParaRPr lang="en-US" sz="2050" dirty="0"/>
          </a:p>
        </p:txBody>
      </p:sp>
      <p:sp>
        <p:nvSpPr>
          <p:cNvPr id="15" name="Text 9"/>
          <p:cNvSpPr/>
          <p:nvPr/>
        </p:nvSpPr>
        <p:spPr>
          <a:xfrm>
            <a:off x="7414855" y="4922282"/>
            <a:ext cx="311122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Právně chráněné průmyslové výtvory a identifikační označení</a:t>
            </a:r>
            <a:endParaRPr lang="en-US" sz="1650" dirty="0"/>
          </a:p>
        </p:txBody>
      </p:sp>
      <p:pic>
        <p:nvPicPr>
          <p:cNvPr id="16" name="Image 4" descr="preencoded.png"/>
          <p:cNvPicPr>
            <a:picLocks noChangeAspect="1"/>
          </p:cNvPicPr>
          <p:nvPr/>
        </p:nvPicPr>
        <p:blipFill>
          <a:blip r:embed="rId7"/>
          <a:stretch>
            <a:fillRect/>
          </a:stretch>
        </p:blipFill>
        <p:spPr>
          <a:xfrm>
            <a:off x="10725388" y="3126462"/>
            <a:ext cx="1353264" cy="836295"/>
          </a:xfrm>
          <a:prstGeom prst="rect">
            <a:avLst/>
          </a:prstGeom>
        </p:spPr>
      </p:pic>
      <p:sp>
        <p:nvSpPr>
          <p:cNvPr id="17" name="Text 10"/>
          <p:cNvSpPr/>
          <p:nvPr/>
        </p:nvSpPr>
        <p:spPr>
          <a:xfrm>
            <a:off x="10725388" y="416206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Know-how a výzkum</a:t>
            </a:r>
            <a:endParaRPr lang="en-US" sz="2050" dirty="0"/>
          </a:p>
        </p:txBody>
      </p:sp>
      <p:sp>
        <p:nvSpPr>
          <p:cNvPr id="18" name="Text 11"/>
          <p:cNvSpPr/>
          <p:nvPr/>
        </p:nvSpPr>
        <p:spPr>
          <a:xfrm>
            <a:off x="10725388" y="4589978"/>
            <a:ext cx="311122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Nehmotné výsledky výzkumu, vývoje a odborných znalostí</a:t>
            </a:r>
            <a:endParaRPr lang="en-US" sz="1650" dirty="0"/>
          </a:p>
        </p:txBody>
      </p:sp>
      <p:sp>
        <p:nvSpPr>
          <p:cNvPr id="19" name="Text 12"/>
          <p:cNvSpPr/>
          <p:nvPr/>
        </p:nvSpPr>
        <p:spPr>
          <a:xfrm>
            <a:off x="793790" y="5756791"/>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Typické účty DNM:</a:t>
            </a:r>
            <a:endParaRPr lang="en-US" sz="2050" dirty="0"/>
          </a:p>
        </p:txBody>
      </p:sp>
      <p:sp>
        <p:nvSpPr>
          <p:cNvPr id="20" name="Text 13"/>
          <p:cNvSpPr/>
          <p:nvPr/>
        </p:nvSpPr>
        <p:spPr>
          <a:xfrm>
            <a:off x="793789" y="6471761"/>
            <a:ext cx="4306111" cy="595313"/>
          </a:xfrm>
          <a:prstGeom prst="rect">
            <a:avLst/>
          </a:prstGeom>
          <a:noFill/>
          <a:ln/>
        </p:spPr>
        <p:txBody>
          <a:bodyPr wrap="squar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012</a:t>
            </a:r>
            <a:r>
              <a:rPr lang="en-US" sz="1650" dirty="0">
                <a:solidFill>
                  <a:srgbClr val="000000"/>
                </a:solidFill>
                <a:latin typeface="Oxygen" pitchFamily="34" charset="0"/>
                <a:ea typeface="Oxygen" pitchFamily="34" charset="-122"/>
                <a:cs typeface="Oxygen" pitchFamily="34" charset="-120"/>
              </a:rPr>
              <a:t> – Nehmotné výsledky </a:t>
            </a:r>
            <a:r>
              <a:rPr lang="en-US" sz="1650" dirty="0" err="1">
                <a:solidFill>
                  <a:srgbClr val="000000"/>
                </a:solidFill>
                <a:latin typeface="Oxygen" pitchFamily="34" charset="0"/>
                <a:ea typeface="Oxygen" pitchFamily="34" charset="-122"/>
                <a:cs typeface="Oxygen" pitchFamily="34" charset="-120"/>
              </a:rPr>
              <a:t>výzkumu</a:t>
            </a:r>
            <a:r>
              <a:rPr lang="en-US" sz="1650" dirty="0">
                <a:solidFill>
                  <a:srgbClr val="000000"/>
                </a:solidFill>
                <a:latin typeface="Oxygen" pitchFamily="34" charset="0"/>
                <a:ea typeface="Oxygen" pitchFamily="34" charset="-122"/>
                <a:cs typeface="Oxygen" pitchFamily="34" charset="-120"/>
              </a:rPr>
              <a:t> a</a:t>
            </a:r>
            <a:r>
              <a:rPr lang="cs-CZ" sz="1650" dirty="0">
                <a:solidFill>
                  <a:srgbClr val="000000"/>
                </a:solidFill>
                <a:latin typeface="Oxygen" pitchFamily="34" charset="0"/>
                <a:ea typeface="Oxygen" pitchFamily="34" charset="-122"/>
                <a:cs typeface="Oxygen" pitchFamily="34" charset="-120"/>
              </a:rPr>
              <a:t> vývoje</a:t>
            </a:r>
            <a:r>
              <a:rPr lang="en-US" sz="1650" dirty="0">
                <a:solidFill>
                  <a:srgbClr val="000000"/>
                </a:solidFill>
                <a:latin typeface="Oxygen" pitchFamily="34" charset="0"/>
                <a:ea typeface="Oxygen" pitchFamily="34" charset="-122"/>
                <a:cs typeface="Oxygen" pitchFamily="34" charset="-120"/>
              </a:rPr>
              <a:t> </a:t>
            </a:r>
            <a:r>
              <a:rPr lang="cs-CZ" sz="1650" dirty="0">
                <a:solidFill>
                  <a:srgbClr val="000000"/>
                </a:solidFill>
                <a:latin typeface="Oxygen" pitchFamily="34" charset="0"/>
                <a:ea typeface="Oxygen" pitchFamily="34" charset="-122"/>
                <a:cs typeface="Oxygen" pitchFamily="34" charset="-120"/>
              </a:rPr>
              <a:t>             </a:t>
            </a:r>
            <a:endParaRPr lang="en-US" sz="1650" dirty="0"/>
          </a:p>
        </p:txBody>
      </p:sp>
      <p:sp>
        <p:nvSpPr>
          <p:cNvPr id="21" name="Text 14"/>
          <p:cNvSpPr/>
          <p:nvPr/>
        </p:nvSpPr>
        <p:spPr>
          <a:xfrm>
            <a:off x="5976594" y="6471761"/>
            <a:ext cx="3256584"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013</a:t>
            </a:r>
            <a:r>
              <a:rPr lang="en-US" sz="1650" dirty="0">
                <a:solidFill>
                  <a:srgbClr val="000000"/>
                </a:solidFill>
                <a:latin typeface="Oxygen" pitchFamily="34" charset="0"/>
                <a:ea typeface="Oxygen" pitchFamily="34" charset="-122"/>
                <a:cs typeface="Oxygen" pitchFamily="34" charset="-120"/>
              </a:rPr>
              <a:t> – Software</a:t>
            </a:r>
            <a:endParaRPr lang="en-US" sz="1650" dirty="0"/>
          </a:p>
        </p:txBody>
      </p:sp>
      <p:sp>
        <p:nvSpPr>
          <p:cNvPr id="22" name="Text 15"/>
          <p:cNvSpPr/>
          <p:nvPr/>
        </p:nvSpPr>
        <p:spPr>
          <a:xfrm>
            <a:off x="9759434" y="6471761"/>
            <a:ext cx="4092178"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014</a:t>
            </a:r>
            <a:r>
              <a:rPr lang="en-US" sz="1650" dirty="0">
                <a:solidFill>
                  <a:srgbClr val="000000"/>
                </a:solidFill>
                <a:latin typeface="Oxygen" pitchFamily="34" charset="0"/>
                <a:ea typeface="Oxygen" pitchFamily="34" charset="-122"/>
                <a:cs typeface="Oxygen" pitchFamily="34" charset="-120"/>
              </a:rPr>
              <a:t> – Ocenitelná práva</a:t>
            </a:r>
            <a:endParaRPr lang="en-US" sz="1650" dirty="0"/>
          </a:p>
        </p:txBody>
      </p:sp>
      <p:pic>
        <p:nvPicPr>
          <p:cNvPr id="23" name="Image 5" descr="preencoded.png"/>
          <p:cNvPicPr>
            <a:picLocks noChangeAspect="1"/>
          </p:cNvPicPr>
          <p:nvPr/>
        </p:nvPicPr>
        <p:blipFill>
          <a:blip r:embed="rId8"/>
          <a:stretch>
            <a:fillRect/>
          </a:stretch>
        </p:blipFill>
        <p:spPr>
          <a:xfrm>
            <a:off x="12766953" y="7547967"/>
            <a:ext cx="1665089" cy="3993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61499" y="681871"/>
            <a:ext cx="534233" cy="215741"/>
          </a:xfrm>
          <a:prstGeom prst="roundRect">
            <a:avLst>
              <a:gd name="adj" fmla="val 20302"/>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9604" y="737592"/>
            <a:ext cx="104180" cy="104180"/>
          </a:xfrm>
          <a:prstGeom prst="rect">
            <a:avLst/>
          </a:prstGeom>
        </p:spPr>
      </p:pic>
      <p:sp>
        <p:nvSpPr>
          <p:cNvPr id="4" name="Text 1"/>
          <p:cNvSpPr/>
          <p:nvPr/>
        </p:nvSpPr>
        <p:spPr>
          <a:xfrm>
            <a:off x="795814" y="720923"/>
            <a:ext cx="221813" cy="137636"/>
          </a:xfrm>
          <a:prstGeom prst="rect">
            <a:avLst/>
          </a:prstGeom>
          <a:noFill/>
          <a:ln/>
        </p:spPr>
        <p:txBody>
          <a:bodyPr wrap="none" lIns="0" tIns="0" rIns="0" bIns="0" rtlCol="0" anchor="t"/>
          <a:lstStyle/>
          <a:p>
            <a:pPr marL="0" indent="0" algn="l">
              <a:lnSpc>
                <a:spcPts val="1050"/>
              </a:lnSpc>
              <a:buNone/>
            </a:pPr>
            <a:r>
              <a:rPr lang="en-US" sz="800" dirty="0">
                <a:solidFill>
                  <a:srgbClr val="000000"/>
                </a:solidFill>
                <a:latin typeface="Oxygen" pitchFamily="34" charset="0"/>
                <a:ea typeface="Oxygen" pitchFamily="34" charset="-122"/>
                <a:cs typeface="Oxygen" pitchFamily="34" charset="-120"/>
              </a:rPr>
              <a:t>DFM</a:t>
            </a:r>
            <a:endParaRPr lang="en-US" sz="800" dirty="0"/>
          </a:p>
        </p:txBody>
      </p:sp>
      <p:sp>
        <p:nvSpPr>
          <p:cNvPr id="5" name="Text 2"/>
          <p:cNvSpPr/>
          <p:nvPr/>
        </p:nvSpPr>
        <p:spPr>
          <a:xfrm>
            <a:off x="561499" y="931426"/>
            <a:ext cx="4551759" cy="407313"/>
          </a:xfrm>
          <a:prstGeom prst="rect">
            <a:avLst/>
          </a:prstGeom>
          <a:noFill/>
          <a:ln/>
        </p:spPr>
        <p:txBody>
          <a:bodyPr wrap="none" lIns="0" tIns="0" rIns="0" bIns="0" rtlCol="0" anchor="t"/>
          <a:lstStyle/>
          <a:p>
            <a:pPr marL="0" indent="0" algn="l">
              <a:lnSpc>
                <a:spcPts val="3200"/>
              </a:lnSpc>
              <a:buNone/>
            </a:pPr>
            <a:r>
              <a:rPr lang="en-US" sz="2550" b="1" dirty="0">
                <a:solidFill>
                  <a:srgbClr val="CF1F28"/>
                </a:solidFill>
                <a:latin typeface="Oxygen Bold" pitchFamily="34" charset="0"/>
                <a:ea typeface="Oxygen Bold" pitchFamily="34" charset="-122"/>
                <a:cs typeface="Oxygen Bold" pitchFamily="34" charset="-120"/>
              </a:rPr>
              <a:t>Dlouhodobý finanční majetek</a:t>
            </a:r>
            <a:endParaRPr lang="en-US" sz="2550" dirty="0"/>
          </a:p>
        </p:txBody>
      </p:sp>
      <p:sp>
        <p:nvSpPr>
          <p:cNvPr id="6" name="Text 3"/>
          <p:cNvSpPr/>
          <p:nvPr/>
        </p:nvSpPr>
        <p:spPr>
          <a:xfrm>
            <a:off x="561499" y="1541978"/>
            <a:ext cx="6594753" cy="1257783"/>
          </a:xfrm>
          <a:prstGeom prst="rect">
            <a:avLst/>
          </a:prstGeom>
          <a:noFill/>
          <a:ln/>
        </p:spPr>
        <p:txBody>
          <a:bodyPr wrap="squar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Dlouhodobý finanční majetek zahrnuje investice, které podnik drží za účelem získání výnosů (např. dividendy, úroky) nebo vlivu na jiné podnikatelské subjekty. Tyto investice jsou plánovány na dobu delší než jeden rok.</a:t>
            </a:r>
            <a:endParaRPr lang="en-US" sz="1400" dirty="0"/>
          </a:p>
        </p:txBody>
      </p:sp>
      <p:sp>
        <p:nvSpPr>
          <p:cNvPr id="7" name="Text 4"/>
          <p:cNvSpPr/>
          <p:nvPr/>
        </p:nvSpPr>
        <p:spPr>
          <a:xfrm>
            <a:off x="561499" y="4020262"/>
            <a:ext cx="1629370" cy="268933"/>
          </a:xfrm>
          <a:prstGeom prst="rect">
            <a:avLst/>
          </a:prstGeom>
          <a:noFill/>
          <a:ln/>
        </p:spPr>
        <p:txBody>
          <a:bodyPr wrap="none" lIns="0" tIns="0" rIns="0" bIns="0" rtlCol="0" anchor="t"/>
          <a:lstStyle/>
          <a:p>
            <a:pPr marL="0" indent="0" algn="l">
              <a:lnSpc>
                <a:spcPts val="1600"/>
              </a:lnSpc>
              <a:buNone/>
            </a:pPr>
            <a:r>
              <a:rPr lang="en-US" sz="1600" b="1" dirty="0">
                <a:solidFill>
                  <a:srgbClr val="CF1F28"/>
                </a:solidFill>
                <a:latin typeface="Oxygen Bold" pitchFamily="34" charset="0"/>
                <a:ea typeface="Oxygen Bold" pitchFamily="34" charset="-122"/>
                <a:cs typeface="Oxygen Bold" pitchFamily="34" charset="-120"/>
              </a:rPr>
              <a:t>Hlavní složky DFM:</a:t>
            </a:r>
            <a:endParaRPr lang="en-US" sz="1600" dirty="0"/>
          </a:p>
        </p:txBody>
      </p:sp>
      <p:sp>
        <p:nvSpPr>
          <p:cNvPr id="8" name="Text 5"/>
          <p:cNvSpPr/>
          <p:nvPr/>
        </p:nvSpPr>
        <p:spPr>
          <a:xfrm>
            <a:off x="561499" y="4567592"/>
            <a:ext cx="6594753" cy="363140"/>
          </a:xfrm>
          <a:prstGeom prst="rect">
            <a:avLst/>
          </a:prstGeom>
          <a:noFill/>
          <a:ln/>
        </p:spPr>
        <p:txBody>
          <a:bodyPr wrap="none" lIns="0" tIns="0" rIns="0" bIns="0" rtlCol="0" anchor="t"/>
          <a:lstStyle/>
          <a:p>
            <a:pPr marL="342900" indent="-342900" algn="l">
              <a:lnSpc>
                <a:spcPts val="1350"/>
              </a:lnSpc>
              <a:buSzPct val="100000"/>
              <a:buChar char="•"/>
            </a:pPr>
            <a:r>
              <a:rPr lang="en-US" sz="1400" b="1" dirty="0">
                <a:solidFill>
                  <a:srgbClr val="000000"/>
                </a:solidFill>
                <a:latin typeface="Oxygen" pitchFamily="34" charset="0"/>
                <a:ea typeface="Oxygen" pitchFamily="34" charset="-122"/>
                <a:cs typeface="Oxygen" pitchFamily="34" charset="-120"/>
              </a:rPr>
              <a:t>Podíly v jiných firmách</a:t>
            </a:r>
            <a:r>
              <a:rPr lang="en-US" sz="1400" dirty="0">
                <a:solidFill>
                  <a:srgbClr val="000000"/>
                </a:solidFill>
                <a:latin typeface="Oxygen" pitchFamily="34" charset="0"/>
                <a:ea typeface="Oxygen" pitchFamily="34" charset="-122"/>
                <a:cs typeface="Oxygen" pitchFamily="34" charset="-120"/>
              </a:rPr>
              <a:t> – akcie a podíly umožňující ovládnutí nebo významný vliv</a:t>
            </a:r>
            <a:endParaRPr lang="en-US" sz="1400" dirty="0"/>
          </a:p>
        </p:txBody>
      </p:sp>
      <p:sp>
        <p:nvSpPr>
          <p:cNvPr id="9" name="Text 6"/>
          <p:cNvSpPr/>
          <p:nvPr/>
        </p:nvSpPr>
        <p:spPr>
          <a:xfrm>
            <a:off x="561499" y="5025984"/>
            <a:ext cx="6594753" cy="363140"/>
          </a:xfrm>
          <a:prstGeom prst="rect">
            <a:avLst/>
          </a:prstGeom>
          <a:noFill/>
          <a:ln/>
        </p:spPr>
        <p:txBody>
          <a:bodyPr wrap="none" lIns="0" tIns="0" rIns="0" bIns="0" rtlCol="0" anchor="t"/>
          <a:lstStyle/>
          <a:p>
            <a:pPr marL="342900" indent="-342900" algn="l">
              <a:lnSpc>
                <a:spcPts val="1350"/>
              </a:lnSpc>
              <a:buSzPct val="100000"/>
              <a:buChar char="•"/>
            </a:pPr>
            <a:r>
              <a:rPr lang="en-US" sz="1400" b="1" dirty="0">
                <a:solidFill>
                  <a:srgbClr val="000000"/>
                </a:solidFill>
                <a:latin typeface="Oxygen" pitchFamily="34" charset="0"/>
                <a:ea typeface="Oxygen" pitchFamily="34" charset="-122"/>
                <a:cs typeface="Oxygen" pitchFamily="34" charset="-120"/>
              </a:rPr>
              <a:t>Dlouhodobé cenné papíry</a:t>
            </a:r>
            <a:r>
              <a:rPr lang="en-US" sz="1400" dirty="0">
                <a:solidFill>
                  <a:srgbClr val="000000"/>
                </a:solidFill>
                <a:latin typeface="Oxygen" pitchFamily="34" charset="0"/>
                <a:ea typeface="Oxygen" pitchFamily="34" charset="-122"/>
                <a:cs typeface="Oxygen" pitchFamily="34" charset="-120"/>
              </a:rPr>
              <a:t> – dluhopisy a jiné cenné papíry držené dlouhodobě</a:t>
            </a:r>
            <a:endParaRPr lang="en-US" sz="1400" dirty="0"/>
          </a:p>
        </p:txBody>
      </p:sp>
      <p:sp>
        <p:nvSpPr>
          <p:cNvPr id="10" name="Text 7"/>
          <p:cNvSpPr/>
          <p:nvPr/>
        </p:nvSpPr>
        <p:spPr>
          <a:xfrm>
            <a:off x="561499" y="5484376"/>
            <a:ext cx="6594753" cy="363139"/>
          </a:xfrm>
          <a:prstGeom prst="rect">
            <a:avLst/>
          </a:prstGeom>
          <a:noFill/>
          <a:ln/>
        </p:spPr>
        <p:txBody>
          <a:bodyPr wrap="none" lIns="0" tIns="0" rIns="0" bIns="0" rtlCol="0" anchor="t"/>
          <a:lstStyle/>
          <a:p>
            <a:pPr marL="342900" indent="-342900" algn="l">
              <a:lnSpc>
                <a:spcPts val="1350"/>
              </a:lnSpc>
              <a:buSzPct val="100000"/>
              <a:buChar char="•"/>
            </a:pPr>
            <a:r>
              <a:rPr lang="en-US" sz="1400" b="1" dirty="0">
                <a:solidFill>
                  <a:srgbClr val="000000"/>
                </a:solidFill>
                <a:latin typeface="Oxygen" pitchFamily="34" charset="0"/>
                <a:ea typeface="Oxygen" pitchFamily="34" charset="-122"/>
                <a:cs typeface="Oxygen" pitchFamily="34" charset="-120"/>
              </a:rPr>
              <a:t>Dlouhodobé půjčky</a:t>
            </a:r>
            <a:r>
              <a:rPr lang="en-US" sz="1400" dirty="0">
                <a:solidFill>
                  <a:srgbClr val="000000"/>
                </a:solidFill>
                <a:latin typeface="Oxygen" pitchFamily="34" charset="0"/>
                <a:ea typeface="Oxygen" pitchFamily="34" charset="-122"/>
                <a:cs typeface="Oxygen" pitchFamily="34" charset="-120"/>
              </a:rPr>
              <a:t> – poskytnuté úvěry s delší splatností</a:t>
            </a:r>
            <a:endParaRPr lang="en-US" sz="1400" dirty="0"/>
          </a:p>
        </p:txBody>
      </p:sp>
      <p:sp>
        <p:nvSpPr>
          <p:cNvPr id="11" name="Text 8"/>
          <p:cNvSpPr/>
          <p:nvPr/>
        </p:nvSpPr>
        <p:spPr>
          <a:xfrm>
            <a:off x="561499" y="5942767"/>
            <a:ext cx="6594753" cy="459700"/>
          </a:xfrm>
          <a:prstGeom prst="rect">
            <a:avLst/>
          </a:prstGeom>
          <a:noFill/>
          <a:ln/>
        </p:spPr>
        <p:txBody>
          <a:bodyPr wrap="none" lIns="0" tIns="0" rIns="0" bIns="0" rtlCol="0" anchor="t"/>
          <a:lstStyle/>
          <a:p>
            <a:pPr marL="342900" indent="-342900" algn="l">
              <a:lnSpc>
                <a:spcPts val="1350"/>
              </a:lnSpc>
              <a:buSzPct val="100000"/>
              <a:buChar char="•"/>
            </a:pPr>
            <a:r>
              <a:rPr lang="en-US" sz="1400" b="1" dirty="0">
                <a:solidFill>
                  <a:srgbClr val="000000"/>
                </a:solidFill>
                <a:latin typeface="Oxygen" pitchFamily="34" charset="0"/>
                <a:ea typeface="Oxygen" pitchFamily="34" charset="-122"/>
                <a:cs typeface="Oxygen" pitchFamily="34" charset="-120"/>
              </a:rPr>
              <a:t>Vklady v podnikatelských seskupeních</a:t>
            </a:r>
            <a:r>
              <a:rPr lang="en-US" sz="1400" dirty="0">
                <a:solidFill>
                  <a:srgbClr val="000000"/>
                </a:solidFill>
                <a:latin typeface="Oxygen" pitchFamily="34" charset="0"/>
                <a:ea typeface="Oxygen" pitchFamily="34" charset="-122"/>
                <a:cs typeface="Oxygen" pitchFamily="34" charset="-120"/>
              </a:rPr>
              <a:t> – účasti v konsorciích a sdruženích</a:t>
            </a:r>
            <a:endParaRPr lang="en-US" sz="1400" dirty="0"/>
          </a:p>
        </p:txBody>
      </p:sp>
      <p:pic>
        <p:nvPicPr>
          <p:cNvPr id="12" name="Image 1" descr="preencoded.png"/>
          <p:cNvPicPr>
            <a:picLocks noChangeAspect="1"/>
          </p:cNvPicPr>
          <p:nvPr/>
        </p:nvPicPr>
        <p:blipFill>
          <a:blip r:embed="rId4"/>
          <a:stretch>
            <a:fillRect/>
          </a:stretch>
        </p:blipFill>
        <p:spPr>
          <a:xfrm>
            <a:off x="7481768" y="1561028"/>
            <a:ext cx="4286488" cy="4286488"/>
          </a:xfrm>
          <a:prstGeom prst="rect">
            <a:avLst/>
          </a:prstGeom>
        </p:spPr>
      </p:pic>
      <p:sp>
        <p:nvSpPr>
          <p:cNvPr id="13" name="Text 9"/>
          <p:cNvSpPr/>
          <p:nvPr/>
        </p:nvSpPr>
        <p:spPr>
          <a:xfrm>
            <a:off x="7481768" y="5942767"/>
            <a:ext cx="1629370" cy="203716"/>
          </a:xfrm>
          <a:prstGeom prst="rect">
            <a:avLst/>
          </a:prstGeom>
          <a:noFill/>
          <a:ln/>
        </p:spPr>
        <p:txBody>
          <a:bodyPr wrap="none" lIns="0" tIns="0" rIns="0" bIns="0" rtlCol="0" anchor="t"/>
          <a:lstStyle/>
          <a:p>
            <a:pPr marL="0" indent="0" algn="l">
              <a:lnSpc>
                <a:spcPts val="1600"/>
              </a:lnSpc>
              <a:buNone/>
            </a:pPr>
            <a:r>
              <a:rPr lang="en-US" sz="1400" b="1" dirty="0">
                <a:solidFill>
                  <a:srgbClr val="CF1F28"/>
                </a:solidFill>
                <a:latin typeface="Oxygen Bold" pitchFamily="34" charset="0"/>
                <a:ea typeface="Oxygen Bold" pitchFamily="34" charset="-122"/>
                <a:cs typeface="Oxygen Bold" pitchFamily="34" charset="-120"/>
              </a:rPr>
              <a:t>Klíčové účty DFM:</a:t>
            </a:r>
            <a:endParaRPr lang="en-US" sz="1400" dirty="0"/>
          </a:p>
        </p:txBody>
      </p:sp>
      <p:sp>
        <p:nvSpPr>
          <p:cNvPr id="14" name="Shape 10"/>
          <p:cNvSpPr/>
          <p:nvPr/>
        </p:nvSpPr>
        <p:spPr>
          <a:xfrm>
            <a:off x="7466528" y="6241733"/>
            <a:ext cx="6625233" cy="30480"/>
          </a:xfrm>
          <a:prstGeom prst="rect">
            <a:avLst/>
          </a:prstGeom>
          <a:solidFill>
            <a:srgbClr val="D01F28"/>
          </a:solidFill>
          <a:ln/>
        </p:spPr>
        <p:txBody>
          <a:bodyPr/>
          <a:lstStyle/>
          <a:p>
            <a:endParaRPr lang="cs-CZ"/>
          </a:p>
        </p:txBody>
      </p:sp>
      <p:sp>
        <p:nvSpPr>
          <p:cNvPr id="15" name="Text 11"/>
          <p:cNvSpPr/>
          <p:nvPr/>
        </p:nvSpPr>
        <p:spPr>
          <a:xfrm>
            <a:off x="7481768" y="6402467"/>
            <a:ext cx="6594753" cy="172045"/>
          </a:xfrm>
          <a:prstGeom prst="rect">
            <a:avLst/>
          </a:prstGeom>
          <a:noFill/>
          <a:ln/>
        </p:spPr>
        <p:txBody>
          <a:bodyPr wrap="none" lIns="0" tIns="0" rIns="0" bIns="0" rtlCol="0" anchor="t"/>
          <a:lstStyle/>
          <a:p>
            <a:pPr marL="0" indent="0" algn="l">
              <a:lnSpc>
                <a:spcPts val="1350"/>
              </a:lnSpc>
              <a:buNone/>
            </a:pPr>
            <a:r>
              <a:rPr lang="en-US" sz="1400" b="1" dirty="0">
                <a:solidFill>
                  <a:srgbClr val="000000"/>
                </a:solidFill>
                <a:latin typeface="Oxygen" pitchFamily="34" charset="0"/>
                <a:ea typeface="Oxygen" pitchFamily="34" charset="-122"/>
                <a:cs typeface="Oxygen" pitchFamily="34" charset="-120"/>
              </a:rPr>
              <a:t>061</a:t>
            </a:r>
            <a:r>
              <a:rPr lang="en-US" sz="1400" dirty="0">
                <a:solidFill>
                  <a:srgbClr val="000000"/>
                </a:solidFill>
                <a:latin typeface="Oxygen" pitchFamily="34" charset="0"/>
                <a:ea typeface="Oxygen" pitchFamily="34" charset="-122"/>
                <a:cs typeface="Oxygen" pitchFamily="34" charset="-120"/>
              </a:rPr>
              <a:t> – Podíly v ovládaných osobách (obvykle nad 50% hlasovacích práv)</a:t>
            </a:r>
            <a:endParaRPr lang="en-US" sz="1400" dirty="0"/>
          </a:p>
        </p:txBody>
      </p:sp>
      <p:sp>
        <p:nvSpPr>
          <p:cNvPr id="16" name="Shape 12"/>
          <p:cNvSpPr/>
          <p:nvPr/>
        </p:nvSpPr>
        <p:spPr>
          <a:xfrm>
            <a:off x="7466528" y="6743938"/>
            <a:ext cx="6625233" cy="30480"/>
          </a:xfrm>
          <a:prstGeom prst="rect">
            <a:avLst/>
          </a:prstGeom>
          <a:solidFill>
            <a:srgbClr val="D01F28"/>
          </a:solidFill>
          <a:ln/>
        </p:spPr>
        <p:txBody>
          <a:bodyPr/>
          <a:lstStyle/>
          <a:p>
            <a:endParaRPr lang="cs-CZ"/>
          </a:p>
        </p:txBody>
      </p:sp>
      <p:sp>
        <p:nvSpPr>
          <p:cNvPr id="17" name="Text 13"/>
          <p:cNvSpPr/>
          <p:nvPr/>
        </p:nvSpPr>
        <p:spPr>
          <a:xfrm>
            <a:off x="7481768" y="6904673"/>
            <a:ext cx="6594753" cy="172045"/>
          </a:xfrm>
          <a:prstGeom prst="rect">
            <a:avLst/>
          </a:prstGeom>
          <a:noFill/>
          <a:ln/>
        </p:spPr>
        <p:txBody>
          <a:bodyPr wrap="none" lIns="0" tIns="0" rIns="0" bIns="0" rtlCol="0" anchor="t"/>
          <a:lstStyle/>
          <a:p>
            <a:pPr marL="0" indent="0" algn="l">
              <a:lnSpc>
                <a:spcPts val="1350"/>
              </a:lnSpc>
              <a:buNone/>
            </a:pPr>
            <a:r>
              <a:rPr lang="en-US" sz="1400" b="1" dirty="0">
                <a:solidFill>
                  <a:srgbClr val="000000"/>
                </a:solidFill>
                <a:latin typeface="Oxygen" pitchFamily="34" charset="0"/>
                <a:ea typeface="Oxygen" pitchFamily="34" charset="-122"/>
                <a:cs typeface="Oxygen" pitchFamily="34" charset="-120"/>
              </a:rPr>
              <a:t>062</a:t>
            </a:r>
            <a:r>
              <a:rPr lang="en-US" sz="1400" dirty="0">
                <a:solidFill>
                  <a:srgbClr val="000000"/>
                </a:solidFill>
                <a:latin typeface="Oxygen" pitchFamily="34" charset="0"/>
                <a:ea typeface="Oxygen" pitchFamily="34" charset="-122"/>
                <a:cs typeface="Oxygen" pitchFamily="34" charset="-120"/>
              </a:rPr>
              <a:t> – Podíly v podnicích s podstatným vlivem (typicky 20–50%)</a:t>
            </a:r>
            <a:endParaRPr lang="en-US" sz="1400" dirty="0"/>
          </a:p>
        </p:txBody>
      </p:sp>
      <p:sp>
        <p:nvSpPr>
          <p:cNvPr id="18" name="Shape 14"/>
          <p:cNvSpPr/>
          <p:nvPr/>
        </p:nvSpPr>
        <p:spPr>
          <a:xfrm>
            <a:off x="7466528" y="7246144"/>
            <a:ext cx="6625233" cy="30480"/>
          </a:xfrm>
          <a:prstGeom prst="rect">
            <a:avLst/>
          </a:prstGeom>
          <a:solidFill>
            <a:srgbClr val="D01F28"/>
          </a:solidFill>
          <a:ln/>
        </p:spPr>
        <p:txBody>
          <a:bodyPr/>
          <a:lstStyle/>
          <a:p>
            <a:endParaRPr lang="cs-CZ"/>
          </a:p>
        </p:txBody>
      </p:sp>
      <p:sp>
        <p:nvSpPr>
          <p:cNvPr id="19" name="Text 15"/>
          <p:cNvSpPr/>
          <p:nvPr/>
        </p:nvSpPr>
        <p:spPr>
          <a:xfrm>
            <a:off x="7481768" y="7406878"/>
            <a:ext cx="6594753" cy="172045"/>
          </a:xfrm>
          <a:prstGeom prst="rect">
            <a:avLst/>
          </a:prstGeom>
          <a:noFill/>
          <a:ln/>
        </p:spPr>
        <p:txBody>
          <a:bodyPr wrap="none" lIns="0" tIns="0" rIns="0" bIns="0" rtlCol="0" anchor="t"/>
          <a:lstStyle/>
          <a:p>
            <a:pPr marL="0" indent="0" algn="l">
              <a:lnSpc>
                <a:spcPts val="1350"/>
              </a:lnSpc>
              <a:buNone/>
            </a:pPr>
            <a:r>
              <a:rPr lang="en-US" sz="1400" b="1" dirty="0">
                <a:solidFill>
                  <a:srgbClr val="000000"/>
                </a:solidFill>
                <a:latin typeface="Oxygen" pitchFamily="34" charset="0"/>
                <a:ea typeface="Oxygen" pitchFamily="34" charset="-122"/>
                <a:cs typeface="Oxygen" pitchFamily="34" charset="-120"/>
              </a:rPr>
              <a:t>069</a:t>
            </a:r>
            <a:r>
              <a:rPr lang="en-US" sz="1400" dirty="0">
                <a:solidFill>
                  <a:srgbClr val="000000"/>
                </a:solidFill>
                <a:latin typeface="Oxygen" pitchFamily="34" charset="0"/>
                <a:ea typeface="Oxygen" pitchFamily="34" charset="-122"/>
                <a:cs typeface="Oxygen" pitchFamily="34" charset="-120"/>
              </a:rPr>
              <a:t> – Ostatní dlouhodobý finanční majetek</a:t>
            </a:r>
            <a:endParaRPr lang="en-US" sz="1400" dirty="0"/>
          </a:p>
        </p:txBody>
      </p:sp>
      <p:pic>
        <p:nvPicPr>
          <p:cNvPr id="20" name="Image 2" descr="preencoded.png"/>
          <p:cNvPicPr>
            <a:picLocks noChangeAspect="1"/>
          </p:cNvPicPr>
          <p:nvPr/>
        </p:nvPicPr>
        <p:blipFill>
          <a:blip r:embed="rId5"/>
          <a:stretch>
            <a:fillRect/>
          </a:stretch>
        </p:blipFill>
        <p:spPr>
          <a:xfrm>
            <a:off x="13312497" y="7873841"/>
            <a:ext cx="1177528" cy="2824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2005132"/>
            <a:ext cx="1562100" cy="548164"/>
          </a:xfrm>
          <a:prstGeom prst="roundRect">
            <a:avLst>
              <a:gd name="adj" fmla="val 17379"/>
            </a:avLst>
          </a:prstGeom>
          <a:noFill/>
          <a:ln w="7620">
            <a:solidFill>
              <a:srgbClr val="D01F28"/>
            </a:solidFill>
            <a:prstDash val="solid"/>
          </a:ln>
        </p:spPr>
        <p:txBody>
          <a:bodyPr/>
          <a:lstStyle/>
          <a:p>
            <a:endParaRPr lang="cs-CZ"/>
          </a:p>
        </p:txBody>
      </p:sp>
      <p:sp>
        <p:nvSpPr>
          <p:cNvPr id="4" name="Text 1"/>
          <p:cNvSpPr/>
          <p:nvPr/>
        </p:nvSpPr>
        <p:spPr>
          <a:xfrm>
            <a:off x="1216058" y="2097762"/>
            <a:ext cx="962190"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793790" y="2666643"/>
            <a:ext cx="7556421" cy="1771888"/>
          </a:xfrm>
          <a:prstGeom prst="rect">
            <a:avLst/>
          </a:prstGeom>
          <a:noFill/>
          <a:ln/>
        </p:spPr>
        <p:txBody>
          <a:bodyPr wrap="square" lIns="0" tIns="0" rIns="0" bIns="0" rtlCol="0" anchor="t"/>
          <a:lstStyle/>
          <a:p>
            <a:pPr marL="0" indent="0" algn="l">
              <a:lnSpc>
                <a:spcPts val="6950"/>
              </a:lnSpc>
              <a:buNone/>
            </a:pPr>
            <a:r>
              <a:rPr lang="en-US" sz="5550" b="1" dirty="0">
                <a:solidFill>
                  <a:srgbClr val="CF1F28"/>
                </a:solidFill>
                <a:latin typeface="Oxygen Bold" pitchFamily="34" charset="0"/>
                <a:ea typeface="Oxygen Bold" pitchFamily="34" charset="-122"/>
                <a:cs typeface="Oxygen Bold" pitchFamily="34" charset="-120"/>
              </a:rPr>
              <a:t>Pořizování dlouhodobých aktiv</a:t>
            </a:r>
            <a:endParaRPr lang="en-US" sz="5550" dirty="0"/>
          </a:p>
        </p:txBody>
      </p:sp>
      <p:sp>
        <p:nvSpPr>
          <p:cNvPr id="6" name="Text 3"/>
          <p:cNvSpPr/>
          <p:nvPr/>
        </p:nvSpPr>
        <p:spPr>
          <a:xfrm>
            <a:off x="793790" y="4863822"/>
            <a:ext cx="7556421" cy="1360527"/>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Dlouhodobá aktiva lze pořídit několika způsoby. Každý způsob má specifické účetní postupy a pravidla. Pochopení těchto procesů je klíčové pro správné vedení účetnictví.</a:t>
            </a:r>
            <a:endParaRPr lang="en-US" sz="2200" dirty="0"/>
          </a:p>
        </p:txBody>
      </p:sp>
      <p:pic>
        <p:nvPicPr>
          <p:cNvPr id="7" name="Image 1" descr="preencoded.png"/>
          <p:cNvPicPr>
            <a:picLocks noChangeAspect="1"/>
          </p:cNvPicPr>
          <p:nvPr/>
        </p:nvPicPr>
        <p:blipFill>
          <a:blip r:embed="rId4"/>
          <a:stretch>
            <a:fillRect/>
          </a:stretch>
        </p:blipFill>
        <p:spPr>
          <a:xfrm>
            <a:off x="7280553" y="7547967"/>
            <a:ext cx="1665089" cy="3993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551027"/>
            <a:ext cx="9702879" cy="885944"/>
          </a:xfrm>
          <a:prstGeom prst="rect">
            <a:avLst/>
          </a:prstGeom>
          <a:noFill/>
          <a:ln/>
        </p:spPr>
        <p:txBody>
          <a:bodyPr wrap="none" lIns="0" tIns="0" rIns="0" bIns="0" rtlCol="0" anchor="t"/>
          <a:lstStyle/>
          <a:p>
            <a:pPr marL="0" indent="0" algn="l">
              <a:lnSpc>
                <a:spcPts val="6950"/>
              </a:lnSpc>
              <a:buNone/>
            </a:pPr>
            <a:r>
              <a:rPr lang="en-US" sz="5550" b="1" dirty="0">
                <a:solidFill>
                  <a:srgbClr val="CF1F28"/>
                </a:solidFill>
                <a:latin typeface="Oxygen Bold" pitchFamily="34" charset="0"/>
                <a:ea typeface="Oxygen Bold" pitchFamily="34" charset="-122"/>
                <a:cs typeface="Oxygen Bold" pitchFamily="34" charset="-120"/>
              </a:rPr>
              <a:t>Tři základní způsoby pořízení</a:t>
            </a:r>
            <a:endParaRPr lang="en-US" sz="5550" dirty="0"/>
          </a:p>
        </p:txBody>
      </p:sp>
      <p:pic>
        <p:nvPicPr>
          <p:cNvPr id="3" name="Image 0" descr="preencoded.png"/>
          <p:cNvPicPr>
            <a:picLocks noChangeAspect="1"/>
          </p:cNvPicPr>
          <p:nvPr/>
        </p:nvPicPr>
        <p:blipFill>
          <a:blip r:embed="rId3"/>
          <a:stretch>
            <a:fillRect/>
          </a:stretch>
        </p:blipFill>
        <p:spPr>
          <a:xfrm>
            <a:off x="793790" y="3003947"/>
            <a:ext cx="4347567" cy="1134070"/>
          </a:xfrm>
          <a:prstGeom prst="rect">
            <a:avLst/>
          </a:prstGeom>
        </p:spPr>
      </p:pic>
      <p:sp>
        <p:nvSpPr>
          <p:cNvPr id="4" name="Text 1"/>
          <p:cNvSpPr/>
          <p:nvPr/>
        </p:nvSpPr>
        <p:spPr>
          <a:xfrm>
            <a:off x="1077278" y="4421505"/>
            <a:ext cx="3544133" cy="443032"/>
          </a:xfrm>
          <a:prstGeom prst="rect">
            <a:avLst/>
          </a:prstGeom>
          <a:noFill/>
          <a:ln/>
        </p:spPr>
        <p:txBody>
          <a:bodyPr wrap="none" lIns="0" tIns="0" rIns="0" bIns="0" rtlCol="0" anchor="t"/>
          <a:lstStyle/>
          <a:p>
            <a:pPr marL="0" indent="0" algn="l">
              <a:lnSpc>
                <a:spcPts val="3450"/>
              </a:lnSpc>
              <a:buNone/>
            </a:pPr>
            <a:r>
              <a:rPr lang="en-US" sz="2750" b="1" dirty="0">
                <a:solidFill>
                  <a:srgbClr val="000000"/>
                </a:solidFill>
                <a:latin typeface="Oxygen Bold" pitchFamily="34" charset="0"/>
                <a:ea typeface="Oxygen Bold" pitchFamily="34" charset="-122"/>
                <a:cs typeface="Oxygen Bold" pitchFamily="34" charset="-120"/>
              </a:rPr>
              <a:t>Nákup</a:t>
            </a:r>
            <a:endParaRPr lang="en-US" sz="2750" dirty="0"/>
          </a:p>
        </p:txBody>
      </p:sp>
      <p:sp>
        <p:nvSpPr>
          <p:cNvPr id="5" name="Text 2"/>
          <p:cNvSpPr/>
          <p:nvPr/>
        </p:nvSpPr>
        <p:spPr>
          <a:xfrm>
            <a:off x="1077278" y="5034558"/>
            <a:ext cx="3780592" cy="1360527"/>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Nejčastější způsob pořízení – nákup od dodavatele na základě faktury</a:t>
            </a:r>
            <a:endParaRPr lang="en-US" sz="2200" dirty="0"/>
          </a:p>
        </p:txBody>
      </p:sp>
      <p:pic>
        <p:nvPicPr>
          <p:cNvPr id="6" name="Image 1" descr="preencoded.png"/>
          <p:cNvPicPr>
            <a:picLocks noChangeAspect="1"/>
          </p:cNvPicPr>
          <p:nvPr/>
        </p:nvPicPr>
        <p:blipFill>
          <a:blip r:embed="rId4"/>
          <a:stretch>
            <a:fillRect/>
          </a:stretch>
        </p:blipFill>
        <p:spPr>
          <a:xfrm>
            <a:off x="5141357" y="3003947"/>
            <a:ext cx="4347567" cy="1134070"/>
          </a:xfrm>
          <a:prstGeom prst="rect">
            <a:avLst/>
          </a:prstGeom>
        </p:spPr>
      </p:pic>
      <p:sp>
        <p:nvSpPr>
          <p:cNvPr id="7" name="Text 3"/>
          <p:cNvSpPr/>
          <p:nvPr/>
        </p:nvSpPr>
        <p:spPr>
          <a:xfrm>
            <a:off x="5424845" y="4421505"/>
            <a:ext cx="3544133" cy="443032"/>
          </a:xfrm>
          <a:prstGeom prst="rect">
            <a:avLst/>
          </a:prstGeom>
          <a:noFill/>
          <a:ln/>
        </p:spPr>
        <p:txBody>
          <a:bodyPr wrap="none" lIns="0" tIns="0" rIns="0" bIns="0" rtlCol="0" anchor="t"/>
          <a:lstStyle/>
          <a:p>
            <a:pPr marL="0" indent="0" algn="l">
              <a:lnSpc>
                <a:spcPts val="3450"/>
              </a:lnSpc>
              <a:buNone/>
            </a:pPr>
            <a:r>
              <a:rPr lang="en-US" sz="2750" b="1" dirty="0">
                <a:solidFill>
                  <a:srgbClr val="000000"/>
                </a:solidFill>
                <a:latin typeface="Oxygen Bold" pitchFamily="34" charset="0"/>
                <a:ea typeface="Oxygen Bold" pitchFamily="34" charset="-122"/>
                <a:cs typeface="Oxygen Bold" pitchFamily="34" charset="-120"/>
              </a:rPr>
              <a:t>Vlastní výroba</a:t>
            </a:r>
            <a:endParaRPr lang="en-US" sz="2750" dirty="0"/>
          </a:p>
        </p:txBody>
      </p:sp>
      <p:sp>
        <p:nvSpPr>
          <p:cNvPr id="8" name="Text 4"/>
          <p:cNvSpPr/>
          <p:nvPr/>
        </p:nvSpPr>
        <p:spPr>
          <a:xfrm>
            <a:off x="5424845" y="5034558"/>
            <a:ext cx="3780592" cy="907018"/>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Vytvoření majetku vlastními silami podniku – tzv. aktivace</a:t>
            </a:r>
            <a:endParaRPr lang="en-US" sz="2200" dirty="0"/>
          </a:p>
        </p:txBody>
      </p:sp>
      <p:pic>
        <p:nvPicPr>
          <p:cNvPr id="9" name="Image 2" descr="preencoded.png"/>
          <p:cNvPicPr>
            <a:picLocks noChangeAspect="1"/>
          </p:cNvPicPr>
          <p:nvPr/>
        </p:nvPicPr>
        <p:blipFill>
          <a:blip r:embed="rId5"/>
          <a:stretch>
            <a:fillRect/>
          </a:stretch>
        </p:blipFill>
        <p:spPr>
          <a:xfrm>
            <a:off x="9488924" y="3003947"/>
            <a:ext cx="4347567" cy="1134070"/>
          </a:xfrm>
          <a:prstGeom prst="rect">
            <a:avLst/>
          </a:prstGeom>
        </p:spPr>
      </p:pic>
      <p:sp>
        <p:nvSpPr>
          <p:cNvPr id="10" name="Text 5"/>
          <p:cNvSpPr/>
          <p:nvPr/>
        </p:nvSpPr>
        <p:spPr>
          <a:xfrm>
            <a:off x="9772412" y="4421505"/>
            <a:ext cx="3544133" cy="443032"/>
          </a:xfrm>
          <a:prstGeom prst="rect">
            <a:avLst/>
          </a:prstGeom>
          <a:noFill/>
          <a:ln/>
        </p:spPr>
        <p:txBody>
          <a:bodyPr wrap="none" lIns="0" tIns="0" rIns="0" bIns="0" rtlCol="0" anchor="t"/>
          <a:lstStyle/>
          <a:p>
            <a:pPr marL="0" indent="0" algn="l">
              <a:lnSpc>
                <a:spcPts val="3450"/>
              </a:lnSpc>
              <a:buNone/>
            </a:pPr>
            <a:r>
              <a:rPr lang="en-US" sz="2750" b="1" dirty="0">
                <a:solidFill>
                  <a:srgbClr val="000000"/>
                </a:solidFill>
                <a:latin typeface="Oxygen Bold" pitchFamily="34" charset="0"/>
                <a:ea typeface="Oxygen Bold" pitchFamily="34" charset="-122"/>
                <a:cs typeface="Oxygen Bold" pitchFamily="34" charset="-120"/>
              </a:rPr>
              <a:t>Bezúplatné nabytí</a:t>
            </a:r>
            <a:endParaRPr lang="en-US" sz="2750" dirty="0"/>
          </a:p>
        </p:txBody>
      </p:sp>
      <p:sp>
        <p:nvSpPr>
          <p:cNvPr id="11" name="Text 6"/>
          <p:cNvSpPr/>
          <p:nvPr/>
        </p:nvSpPr>
        <p:spPr>
          <a:xfrm>
            <a:off x="9772412" y="5034558"/>
            <a:ext cx="3780592" cy="907018"/>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Dar nebo jiné bezúplatné nabytí majetku</a:t>
            </a:r>
            <a:endParaRPr lang="en-US" sz="2200" dirty="0"/>
          </a:p>
        </p:txBody>
      </p:sp>
      <p:pic>
        <p:nvPicPr>
          <p:cNvPr id="12" name="Image 3" descr="preencoded.png"/>
          <p:cNvPicPr>
            <a:picLocks noChangeAspect="1"/>
          </p:cNvPicPr>
          <p:nvPr/>
        </p:nvPicPr>
        <p:blipFill>
          <a:blip r:embed="rId6"/>
          <a:stretch>
            <a:fillRect/>
          </a:stretch>
        </p:blipFill>
        <p:spPr>
          <a:xfrm>
            <a:off x="12766953" y="7547967"/>
            <a:ext cx="1665089" cy="3993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175504"/>
            <a:ext cx="8265795" cy="708779"/>
          </a:xfrm>
          <a:prstGeom prst="rect">
            <a:avLst/>
          </a:prstGeom>
          <a:noFill/>
          <a:ln/>
        </p:spPr>
        <p:txBody>
          <a:bodyPr wrap="non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Účetní zobrazení – nákup DHM</a:t>
            </a:r>
            <a:endParaRPr lang="en-US" sz="4450" dirty="0"/>
          </a:p>
        </p:txBody>
      </p:sp>
      <p:sp>
        <p:nvSpPr>
          <p:cNvPr id="3" name="Text 1"/>
          <p:cNvSpPr/>
          <p:nvPr/>
        </p:nvSpPr>
        <p:spPr>
          <a:xfrm>
            <a:off x="793790" y="2247186"/>
            <a:ext cx="13042821" cy="653177"/>
          </a:xfrm>
          <a:prstGeom prst="rect">
            <a:avLst/>
          </a:prstGeom>
          <a:noFill/>
          <a:ln/>
        </p:spPr>
        <p:txBody>
          <a:bodyPr wrap="squar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Při nákupu dlouhodobého hmotného majetku se používá přechodný účet 042 (Pořízení DHM), který eviduje majetek před jeho zařazením do užívání.</a:t>
            </a:r>
            <a:endParaRPr lang="en-US" sz="1750" dirty="0"/>
          </a:p>
        </p:txBody>
      </p:sp>
      <p:sp>
        <p:nvSpPr>
          <p:cNvPr id="4" name="Text 2"/>
          <p:cNvSpPr/>
          <p:nvPr/>
        </p:nvSpPr>
        <p:spPr>
          <a:xfrm>
            <a:off x="793790" y="3104436"/>
            <a:ext cx="226814" cy="2834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Light" pitchFamily="34" charset="0"/>
                <a:ea typeface="Oxygen Light" pitchFamily="34" charset="-122"/>
                <a:cs typeface="Oxygen Light" pitchFamily="34" charset="-120"/>
              </a:rPr>
              <a:t>01</a:t>
            </a:r>
            <a:endParaRPr lang="en-US" sz="1750" dirty="0"/>
          </a:p>
        </p:txBody>
      </p:sp>
      <p:sp>
        <p:nvSpPr>
          <p:cNvPr id="5" name="Shape 3"/>
          <p:cNvSpPr/>
          <p:nvPr/>
        </p:nvSpPr>
        <p:spPr>
          <a:xfrm>
            <a:off x="793790" y="3459480"/>
            <a:ext cx="6430685" cy="30480"/>
          </a:xfrm>
          <a:prstGeom prst="rect">
            <a:avLst/>
          </a:prstGeom>
          <a:solidFill>
            <a:srgbClr val="D01F28"/>
          </a:solidFill>
          <a:ln/>
        </p:spPr>
        <p:txBody>
          <a:bodyPr/>
          <a:lstStyle/>
          <a:p>
            <a:endParaRPr lang="cs-CZ"/>
          </a:p>
        </p:txBody>
      </p:sp>
      <p:sp>
        <p:nvSpPr>
          <p:cNvPr id="6" name="Text 4"/>
          <p:cNvSpPr/>
          <p:nvPr/>
        </p:nvSpPr>
        <p:spPr>
          <a:xfrm>
            <a:off x="793790" y="363378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Přijetí faktury</a:t>
            </a:r>
            <a:endParaRPr lang="en-US" sz="2200" dirty="0"/>
          </a:p>
        </p:txBody>
      </p:sp>
      <p:sp>
        <p:nvSpPr>
          <p:cNvPr id="7" name="Text 5"/>
          <p:cNvSpPr/>
          <p:nvPr/>
        </p:nvSpPr>
        <p:spPr>
          <a:xfrm>
            <a:off x="793790" y="4096941"/>
            <a:ext cx="6430685" cy="3265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Zaúčtování pořizovací ceny a DPH</a:t>
            </a:r>
            <a:endParaRPr lang="en-US" sz="1750" dirty="0"/>
          </a:p>
        </p:txBody>
      </p:sp>
      <p:sp>
        <p:nvSpPr>
          <p:cNvPr id="8" name="Text 6"/>
          <p:cNvSpPr/>
          <p:nvPr/>
        </p:nvSpPr>
        <p:spPr>
          <a:xfrm>
            <a:off x="793790" y="4532352"/>
            <a:ext cx="6430685" cy="979765"/>
          </a:xfrm>
          <a:prstGeom prst="rect">
            <a:avLst/>
          </a:prstGeom>
          <a:noFill/>
          <a:ln/>
        </p:spPr>
        <p:txBody>
          <a:bodyPr wrap="square" lIns="0" tIns="0" rIns="0" bIns="0" rtlCol="0" anchor="t"/>
          <a:lstStyle/>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MD 042</a:t>
            </a:r>
            <a:r>
              <a:rPr lang="en-US" sz="1750" dirty="0">
                <a:solidFill>
                  <a:srgbClr val="000000"/>
                </a:solidFill>
                <a:latin typeface="Oxygen" pitchFamily="34" charset="0"/>
                <a:ea typeface="Oxygen" pitchFamily="34" charset="-122"/>
                <a:cs typeface="Oxygen" pitchFamily="34" charset="-120"/>
              </a:rPr>
              <a:t> Pořízení DHM</a:t>
            </a:r>
            <a:endParaRPr lang="en-US" sz="1750" dirty="0"/>
          </a:p>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MD 343</a:t>
            </a:r>
            <a:r>
              <a:rPr lang="en-US" sz="1750" dirty="0">
                <a:solidFill>
                  <a:srgbClr val="000000"/>
                </a:solidFill>
                <a:latin typeface="Oxygen" pitchFamily="34" charset="0"/>
                <a:ea typeface="Oxygen" pitchFamily="34" charset="-122"/>
                <a:cs typeface="Oxygen" pitchFamily="34" charset="-120"/>
              </a:rPr>
              <a:t> DPH</a:t>
            </a:r>
            <a:endParaRPr lang="en-US" sz="1750" dirty="0"/>
          </a:p>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D 321</a:t>
            </a:r>
            <a:r>
              <a:rPr lang="en-US" sz="1750" dirty="0">
                <a:solidFill>
                  <a:srgbClr val="000000"/>
                </a:solidFill>
                <a:latin typeface="Oxygen" pitchFamily="34" charset="0"/>
                <a:ea typeface="Oxygen" pitchFamily="34" charset="-122"/>
                <a:cs typeface="Oxygen" pitchFamily="34" charset="-120"/>
              </a:rPr>
              <a:t> Dodavatelé</a:t>
            </a:r>
            <a:endParaRPr lang="en-US" sz="1750" dirty="0"/>
          </a:p>
        </p:txBody>
      </p:sp>
      <p:sp>
        <p:nvSpPr>
          <p:cNvPr id="9" name="Text 7"/>
          <p:cNvSpPr/>
          <p:nvPr/>
        </p:nvSpPr>
        <p:spPr>
          <a:xfrm>
            <a:off x="7405926" y="3104436"/>
            <a:ext cx="226814" cy="2834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Light" pitchFamily="34" charset="0"/>
                <a:ea typeface="Oxygen Light" pitchFamily="34" charset="-122"/>
                <a:cs typeface="Oxygen Light" pitchFamily="34" charset="-120"/>
              </a:rPr>
              <a:t>02</a:t>
            </a:r>
            <a:endParaRPr lang="en-US" sz="1750" dirty="0"/>
          </a:p>
        </p:txBody>
      </p:sp>
      <p:sp>
        <p:nvSpPr>
          <p:cNvPr id="10" name="Shape 8"/>
          <p:cNvSpPr/>
          <p:nvPr/>
        </p:nvSpPr>
        <p:spPr>
          <a:xfrm>
            <a:off x="7405926" y="3459480"/>
            <a:ext cx="6430685" cy="30480"/>
          </a:xfrm>
          <a:prstGeom prst="rect">
            <a:avLst/>
          </a:prstGeom>
          <a:solidFill>
            <a:srgbClr val="D01F28"/>
          </a:solidFill>
          <a:ln/>
        </p:spPr>
        <p:txBody>
          <a:bodyPr/>
          <a:lstStyle/>
          <a:p>
            <a:endParaRPr lang="cs-CZ"/>
          </a:p>
        </p:txBody>
      </p:sp>
      <p:sp>
        <p:nvSpPr>
          <p:cNvPr id="11" name="Text 9"/>
          <p:cNvSpPr/>
          <p:nvPr/>
        </p:nvSpPr>
        <p:spPr>
          <a:xfrm>
            <a:off x="7405926" y="3633788"/>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Zařazení do užívání</a:t>
            </a:r>
            <a:endParaRPr lang="en-US" sz="2200" dirty="0"/>
          </a:p>
        </p:txBody>
      </p:sp>
      <p:sp>
        <p:nvSpPr>
          <p:cNvPr id="12" name="Text 10"/>
          <p:cNvSpPr/>
          <p:nvPr/>
        </p:nvSpPr>
        <p:spPr>
          <a:xfrm>
            <a:off x="7405926" y="4096941"/>
            <a:ext cx="6430685" cy="3265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Převod z přechodného účtu na konkrétní účet DHM</a:t>
            </a:r>
            <a:endParaRPr lang="en-US" sz="1750" dirty="0"/>
          </a:p>
        </p:txBody>
      </p:sp>
      <p:sp>
        <p:nvSpPr>
          <p:cNvPr id="13" name="Text 11"/>
          <p:cNvSpPr/>
          <p:nvPr/>
        </p:nvSpPr>
        <p:spPr>
          <a:xfrm>
            <a:off x="7405926" y="4532352"/>
            <a:ext cx="6430685" cy="653177"/>
          </a:xfrm>
          <a:prstGeom prst="rect">
            <a:avLst/>
          </a:prstGeom>
          <a:noFill/>
          <a:ln/>
        </p:spPr>
        <p:txBody>
          <a:bodyPr wrap="square" lIns="0" tIns="0" rIns="0" bIns="0" rtlCol="0" anchor="t"/>
          <a:lstStyle/>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MD 021–029</a:t>
            </a:r>
            <a:r>
              <a:rPr lang="en-US" sz="1750" dirty="0">
                <a:solidFill>
                  <a:srgbClr val="000000"/>
                </a:solidFill>
                <a:latin typeface="Oxygen" pitchFamily="34" charset="0"/>
                <a:ea typeface="Oxygen" pitchFamily="34" charset="-122"/>
                <a:cs typeface="Oxygen" pitchFamily="34" charset="-120"/>
              </a:rPr>
              <a:t> (např. Samostatné movité věci)</a:t>
            </a:r>
            <a:endParaRPr lang="en-US" sz="1750" dirty="0"/>
          </a:p>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D 042</a:t>
            </a:r>
            <a:r>
              <a:rPr lang="en-US" sz="1750" dirty="0">
                <a:solidFill>
                  <a:srgbClr val="000000"/>
                </a:solidFill>
                <a:latin typeface="Oxygen" pitchFamily="34" charset="0"/>
                <a:ea typeface="Oxygen" pitchFamily="34" charset="-122"/>
                <a:cs typeface="Oxygen" pitchFamily="34" charset="-120"/>
              </a:rPr>
              <a:t> Pořízení DHM</a:t>
            </a:r>
            <a:endParaRPr lang="en-US" sz="1750" dirty="0"/>
          </a:p>
        </p:txBody>
      </p:sp>
      <p:sp>
        <p:nvSpPr>
          <p:cNvPr id="14" name="Shape 12"/>
          <p:cNvSpPr/>
          <p:nvPr/>
        </p:nvSpPr>
        <p:spPr>
          <a:xfrm>
            <a:off x="793790" y="5886212"/>
            <a:ext cx="13042821" cy="1167884"/>
          </a:xfrm>
          <a:prstGeom prst="roundRect">
            <a:avLst>
              <a:gd name="adj" fmla="val 8157"/>
            </a:avLst>
          </a:prstGeom>
          <a:solidFill>
            <a:srgbClr val="F5BCBF"/>
          </a:solidFill>
          <a:ln/>
        </p:spPr>
        <p:txBody>
          <a:bodyPr/>
          <a:lstStyle/>
          <a:p>
            <a:endParaRPr lang="cs-CZ"/>
          </a:p>
        </p:txBody>
      </p:sp>
      <p:pic>
        <p:nvPicPr>
          <p:cNvPr id="15" name="Image 0" descr="preencoded.png"/>
          <p:cNvPicPr>
            <a:picLocks noChangeAspect="1"/>
          </p:cNvPicPr>
          <p:nvPr/>
        </p:nvPicPr>
        <p:blipFill>
          <a:blip r:embed="rId3"/>
          <a:stretch>
            <a:fillRect/>
          </a:stretch>
        </p:blipFill>
        <p:spPr>
          <a:xfrm>
            <a:off x="1020604" y="6222683"/>
            <a:ext cx="283488" cy="226814"/>
          </a:xfrm>
          <a:prstGeom prst="rect">
            <a:avLst/>
          </a:prstGeom>
        </p:spPr>
      </p:pic>
      <p:sp>
        <p:nvSpPr>
          <p:cNvPr id="16" name="Text 13"/>
          <p:cNvSpPr/>
          <p:nvPr/>
        </p:nvSpPr>
        <p:spPr>
          <a:xfrm>
            <a:off x="1530906" y="6124337"/>
            <a:ext cx="12078891" cy="653177"/>
          </a:xfrm>
          <a:prstGeom prst="rect">
            <a:avLst/>
          </a:prstGeom>
          <a:noFill/>
          <a:ln/>
        </p:spPr>
        <p:txBody>
          <a:bodyPr wrap="square" lIns="0" tIns="0" rIns="0" bIns="0" rtlCol="0" anchor="t"/>
          <a:lstStyle/>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Důležité:</a:t>
            </a:r>
            <a:r>
              <a:rPr lang="en-US" sz="1750" dirty="0">
                <a:solidFill>
                  <a:srgbClr val="000000"/>
                </a:solidFill>
                <a:latin typeface="Oxygen" pitchFamily="34" charset="0"/>
                <a:ea typeface="Oxygen" pitchFamily="34" charset="-122"/>
                <a:cs typeface="Oxygen" pitchFamily="34" charset="-120"/>
              </a:rPr>
              <a:t> Majetek se zařazuje do užívání až ve chvíli, kdy je připraven k použití – tedy když je instalován, funkční a splňuje podmínky pro provoz.</a:t>
            </a:r>
            <a:endParaRPr lang="en-US" sz="1750" dirty="0"/>
          </a:p>
        </p:txBody>
      </p:sp>
      <p:pic>
        <p:nvPicPr>
          <p:cNvPr id="17"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71870" y="815935"/>
            <a:ext cx="6127552" cy="487323"/>
          </a:xfrm>
          <a:prstGeom prst="rect">
            <a:avLst/>
          </a:prstGeom>
          <a:noFill/>
          <a:ln/>
        </p:spPr>
        <p:txBody>
          <a:bodyPr wrap="none" lIns="0" tIns="0" rIns="0" bIns="0" rtlCol="0" anchor="t"/>
          <a:lstStyle/>
          <a:p>
            <a:pPr marL="0" indent="0" algn="l">
              <a:lnSpc>
                <a:spcPts val="3800"/>
              </a:lnSpc>
              <a:buNone/>
            </a:pPr>
            <a:r>
              <a:rPr lang="en-US" sz="3050" b="1" dirty="0">
                <a:solidFill>
                  <a:srgbClr val="CF1F28"/>
                </a:solidFill>
                <a:latin typeface="Oxygen Bold" pitchFamily="34" charset="0"/>
                <a:ea typeface="Oxygen Bold" pitchFamily="34" charset="-122"/>
                <a:cs typeface="Oxygen Bold" pitchFamily="34" charset="-120"/>
              </a:rPr>
              <a:t>Účetní zobrazení – vlastní výroba</a:t>
            </a:r>
            <a:endParaRPr lang="en-US" sz="3050" dirty="0"/>
          </a:p>
        </p:txBody>
      </p:sp>
      <p:sp>
        <p:nvSpPr>
          <p:cNvPr id="3" name="Text 1"/>
          <p:cNvSpPr/>
          <p:nvPr/>
        </p:nvSpPr>
        <p:spPr>
          <a:xfrm>
            <a:off x="671870" y="1756860"/>
            <a:ext cx="5769650" cy="779158"/>
          </a:xfrm>
          <a:prstGeom prst="rect">
            <a:avLst/>
          </a:prstGeom>
          <a:noFill/>
          <a:ln/>
        </p:spPr>
        <p:txBody>
          <a:bodyPr wrap="square" lIns="0" tIns="0" rIns="0" bIns="0" rtlCol="0" anchor="t"/>
          <a:lstStyle/>
          <a:p>
            <a:pPr marL="0" indent="0" algn="l">
              <a:lnSpc>
                <a:spcPts val="1600"/>
              </a:lnSpc>
              <a:buNone/>
            </a:pPr>
            <a:r>
              <a:rPr lang="en-US" sz="1400" dirty="0">
                <a:solidFill>
                  <a:srgbClr val="000000"/>
                </a:solidFill>
                <a:latin typeface="Oxygen" pitchFamily="34" charset="0"/>
                <a:ea typeface="Oxygen" pitchFamily="34" charset="-122"/>
                <a:cs typeface="Oxygen" pitchFamily="34" charset="-120"/>
              </a:rPr>
              <a:t>Když podnik vytvoří dlouhodobý majetek vlastní činností, hovoříme o </a:t>
            </a:r>
            <a:r>
              <a:rPr lang="en-US" sz="1400" b="1" dirty="0">
                <a:solidFill>
                  <a:srgbClr val="000000"/>
                </a:solidFill>
                <a:latin typeface="Oxygen" pitchFamily="34" charset="0"/>
                <a:ea typeface="Oxygen" pitchFamily="34" charset="-122"/>
                <a:cs typeface="Oxygen" pitchFamily="34" charset="-120"/>
              </a:rPr>
              <a:t>aktivaci vlastní výroby</a:t>
            </a:r>
            <a:r>
              <a:rPr lang="en-US" sz="1400" dirty="0">
                <a:solidFill>
                  <a:srgbClr val="000000"/>
                </a:solidFill>
                <a:latin typeface="Oxygen" pitchFamily="34" charset="0"/>
                <a:ea typeface="Oxygen" pitchFamily="34" charset="-122"/>
                <a:cs typeface="Oxygen" pitchFamily="34" charset="-120"/>
              </a:rPr>
              <a:t>. Náklady vynaložené na výrobu se převádějí z nákladových účtů na účet 042 prostřednictvím </a:t>
            </a:r>
            <a:r>
              <a:rPr lang="en-US" sz="1400" dirty="0" err="1">
                <a:solidFill>
                  <a:srgbClr val="000000"/>
                </a:solidFill>
                <a:latin typeface="Oxygen" pitchFamily="34" charset="0"/>
                <a:ea typeface="Oxygen" pitchFamily="34" charset="-122"/>
                <a:cs typeface="Oxygen" pitchFamily="34" charset="-120"/>
              </a:rPr>
              <a:t>účtu</a:t>
            </a:r>
            <a:r>
              <a:rPr lang="en-US" sz="1400" dirty="0">
                <a:solidFill>
                  <a:srgbClr val="000000"/>
                </a:solidFill>
                <a:latin typeface="Oxygen" pitchFamily="34" charset="0"/>
                <a:ea typeface="Oxygen" pitchFamily="34" charset="-122"/>
                <a:cs typeface="Oxygen" pitchFamily="34" charset="-120"/>
              </a:rPr>
              <a:t> </a:t>
            </a:r>
            <a:r>
              <a:rPr lang="cs-CZ" sz="1400" dirty="0">
                <a:solidFill>
                  <a:srgbClr val="000000"/>
                </a:solidFill>
                <a:latin typeface="Oxygen" pitchFamily="34" charset="0"/>
                <a:ea typeface="Oxygen" pitchFamily="34" charset="-122"/>
                <a:cs typeface="Oxygen" pitchFamily="34" charset="-120"/>
              </a:rPr>
              <a:t>588</a:t>
            </a:r>
            <a:r>
              <a:rPr lang="en-US" sz="1400" dirty="0">
                <a:solidFill>
                  <a:srgbClr val="000000"/>
                </a:solidFill>
                <a:latin typeface="Oxygen" pitchFamily="34" charset="0"/>
                <a:ea typeface="Oxygen" pitchFamily="34" charset="-122"/>
                <a:cs typeface="Oxygen" pitchFamily="34" charset="-120"/>
              </a:rPr>
              <a:t>.</a:t>
            </a:r>
            <a:endParaRPr lang="en-US" sz="1400" dirty="0"/>
          </a:p>
        </p:txBody>
      </p:sp>
      <p:sp>
        <p:nvSpPr>
          <p:cNvPr id="4" name="Text 2"/>
          <p:cNvSpPr/>
          <p:nvPr/>
        </p:nvSpPr>
        <p:spPr>
          <a:xfrm>
            <a:off x="671870" y="2265402"/>
            <a:ext cx="1949768" cy="243721"/>
          </a:xfrm>
          <a:prstGeom prst="rect">
            <a:avLst/>
          </a:prstGeom>
          <a:noFill/>
          <a:ln/>
        </p:spPr>
        <p:txBody>
          <a:bodyPr wrap="none" lIns="0" tIns="0" rIns="0" bIns="0" rtlCol="0" anchor="t"/>
          <a:lstStyle/>
          <a:p>
            <a:pPr marL="0" indent="0" algn="l">
              <a:lnSpc>
                <a:spcPts val="1900"/>
              </a:lnSpc>
              <a:buNone/>
            </a:pPr>
            <a:endParaRPr lang="cs-CZ" sz="1500" b="1" dirty="0">
              <a:solidFill>
                <a:srgbClr val="CF1F28"/>
              </a:solidFill>
              <a:latin typeface="Oxygen Bold" pitchFamily="34" charset="0"/>
              <a:ea typeface="Oxygen Bold" pitchFamily="34" charset="-122"/>
              <a:cs typeface="Oxygen Bold" pitchFamily="34" charset="-120"/>
            </a:endParaRPr>
          </a:p>
          <a:p>
            <a:pPr marL="0" indent="0" algn="l">
              <a:lnSpc>
                <a:spcPts val="1900"/>
              </a:lnSpc>
              <a:buNone/>
            </a:pPr>
            <a:endParaRPr lang="cs-CZ" sz="1500" b="1" dirty="0">
              <a:solidFill>
                <a:srgbClr val="CF1F28"/>
              </a:solidFill>
              <a:latin typeface="Oxygen Bold" pitchFamily="34" charset="0"/>
              <a:ea typeface="Oxygen Bold" pitchFamily="34" charset="-122"/>
              <a:cs typeface="Oxygen Bold" pitchFamily="34" charset="-120"/>
            </a:endParaRPr>
          </a:p>
          <a:p>
            <a:pPr marL="0" indent="0" algn="l">
              <a:lnSpc>
                <a:spcPts val="1900"/>
              </a:lnSpc>
              <a:buNone/>
            </a:pPr>
            <a:endParaRPr lang="cs-CZ" sz="1500" b="1" dirty="0">
              <a:solidFill>
                <a:srgbClr val="CF1F28"/>
              </a:solidFill>
              <a:latin typeface="Oxygen Bold" pitchFamily="34" charset="0"/>
              <a:ea typeface="Oxygen Bold" pitchFamily="34" charset="-122"/>
              <a:cs typeface="Oxygen Bold" pitchFamily="34" charset="-120"/>
            </a:endParaRPr>
          </a:p>
          <a:p>
            <a:pPr marL="0" indent="0" algn="l">
              <a:lnSpc>
                <a:spcPts val="1900"/>
              </a:lnSpc>
              <a:buNone/>
            </a:pPr>
            <a:r>
              <a:rPr lang="en-US" b="1" dirty="0" err="1">
                <a:solidFill>
                  <a:srgbClr val="CF1F28"/>
                </a:solidFill>
                <a:latin typeface="Oxygen Bold" pitchFamily="34" charset="0"/>
                <a:ea typeface="Oxygen Bold" pitchFamily="34" charset="-122"/>
                <a:cs typeface="Oxygen Bold" pitchFamily="34" charset="-120"/>
              </a:rPr>
              <a:t>Postup</a:t>
            </a:r>
            <a:r>
              <a:rPr lang="en-US" b="1" dirty="0">
                <a:solidFill>
                  <a:srgbClr val="CF1F28"/>
                </a:solidFill>
                <a:latin typeface="Oxygen Bold" pitchFamily="34" charset="0"/>
                <a:ea typeface="Oxygen Bold" pitchFamily="34" charset="-122"/>
                <a:cs typeface="Oxygen Bold" pitchFamily="34" charset="-120"/>
              </a:rPr>
              <a:t> účtování:</a:t>
            </a:r>
            <a:endParaRPr lang="en-US" dirty="0"/>
          </a:p>
        </p:txBody>
      </p:sp>
      <p:sp>
        <p:nvSpPr>
          <p:cNvPr id="5" name="Text 3"/>
          <p:cNvSpPr/>
          <p:nvPr/>
        </p:nvSpPr>
        <p:spPr>
          <a:xfrm>
            <a:off x="671870" y="3469362"/>
            <a:ext cx="5769650" cy="989515"/>
          </a:xfrm>
          <a:prstGeom prst="rect">
            <a:avLst/>
          </a:prstGeom>
          <a:noFill/>
          <a:ln/>
        </p:spPr>
        <p:txBody>
          <a:bodyPr wrap="square" lIns="0" tIns="0" rIns="0" bIns="0" rtlCol="0" anchor="t"/>
          <a:lstStyle/>
          <a:p>
            <a:pPr marL="342900" indent="-342900" algn="l">
              <a:lnSpc>
                <a:spcPts val="1600"/>
              </a:lnSpc>
              <a:buSzPct val="100000"/>
              <a:buFont typeface="+mj-lt"/>
              <a:buAutoNum type="arabicPeriod"/>
            </a:pPr>
            <a:r>
              <a:rPr lang="en-US" sz="1600" b="1" dirty="0">
                <a:solidFill>
                  <a:srgbClr val="000000"/>
                </a:solidFill>
                <a:latin typeface="Oxygen" pitchFamily="34" charset="0"/>
                <a:ea typeface="Oxygen" pitchFamily="34" charset="-122"/>
                <a:cs typeface="Oxygen" pitchFamily="34" charset="-120"/>
              </a:rPr>
              <a:t>Aktivace </a:t>
            </a:r>
            <a:r>
              <a:rPr lang="en-US" sz="1600" b="1" dirty="0" err="1">
                <a:solidFill>
                  <a:srgbClr val="000000"/>
                </a:solidFill>
                <a:latin typeface="Oxygen" pitchFamily="34" charset="0"/>
                <a:ea typeface="Oxygen" pitchFamily="34" charset="-122"/>
                <a:cs typeface="Oxygen" pitchFamily="34" charset="-120"/>
              </a:rPr>
              <a:t>vlastní</a:t>
            </a:r>
            <a:r>
              <a:rPr lang="en-US" sz="1600" b="1" dirty="0">
                <a:solidFill>
                  <a:srgbClr val="000000"/>
                </a:solidFill>
                <a:latin typeface="Oxygen" pitchFamily="34" charset="0"/>
                <a:ea typeface="Oxygen" pitchFamily="34" charset="-122"/>
                <a:cs typeface="Oxygen" pitchFamily="34" charset="-120"/>
              </a:rPr>
              <a:t> </a:t>
            </a:r>
            <a:r>
              <a:rPr lang="en-US" sz="1600" b="1" dirty="0" err="1">
                <a:solidFill>
                  <a:srgbClr val="000000"/>
                </a:solidFill>
                <a:latin typeface="Oxygen" pitchFamily="34" charset="0"/>
                <a:ea typeface="Oxygen" pitchFamily="34" charset="-122"/>
                <a:cs typeface="Oxygen" pitchFamily="34" charset="-120"/>
              </a:rPr>
              <a:t>výroby</a:t>
            </a:r>
            <a:r>
              <a:rPr lang="cs-CZ" sz="1600" b="1" dirty="0">
                <a:solidFill>
                  <a:srgbClr val="000000"/>
                </a:solidFill>
                <a:latin typeface="Oxygen" pitchFamily="34" charset="0"/>
                <a:ea typeface="Oxygen" pitchFamily="34" charset="-122"/>
                <a:cs typeface="Oxygen" pitchFamily="34" charset="-120"/>
              </a:rPr>
              <a:t>     </a:t>
            </a:r>
            <a:r>
              <a:rPr lang="en-US" sz="1600" dirty="0">
                <a:solidFill>
                  <a:srgbClr val="000000"/>
                </a:solidFill>
                <a:latin typeface="Oxygen" pitchFamily="34" charset="0"/>
                <a:ea typeface="Oxygen" pitchFamily="34" charset="-122"/>
                <a:cs typeface="Oxygen" pitchFamily="34" charset="-120"/>
              </a:rPr>
              <a:t>MD 042 / D </a:t>
            </a:r>
            <a:r>
              <a:rPr lang="cs-CZ" sz="1600" dirty="0">
                <a:solidFill>
                  <a:srgbClr val="000000"/>
                </a:solidFill>
                <a:latin typeface="Oxygen" pitchFamily="34" charset="0"/>
                <a:ea typeface="Oxygen" pitchFamily="34" charset="-122"/>
                <a:cs typeface="Oxygen" pitchFamily="34" charset="-120"/>
              </a:rPr>
              <a:t>588</a:t>
            </a:r>
            <a:endParaRPr lang="en-US" sz="1600" dirty="0"/>
          </a:p>
        </p:txBody>
      </p:sp>
      <p:sp>
        <p:nvSpPr>
          <p:cNvPr id="6" name="Text 4"/>
          <p:cNvSpPr/>
          <p:nvPr/>
        </p:nvSpPr>
        <p:spPr>
          <a:xfrm>
            <a:off x="671870" y="3922964"/>
            <a:ext cx="5769650" cy="45719"/>
          </a:xfrm>
          <a:prstGeom prst="rect">
            <a:avLst/>
          </a:prstGeom>
          <a:noFill/>
          <a:ln/>
        </p:spPr>
        <p:txBody>
          <a:bodyPr wrap="square" lIns="0" tIns="0" rIns="0" bIns="0" rtlCol="0" anchor="t"/>
          <a:lstStyle/>
          <a:p>
            <a:pPr marL="342900" indent="-342900" algn="l">
              <a:lnSpc>
                <a:spcPts val="1600"/>
              </a:lnSpc>
              <a:buSzPct val="100000"/>
              <a:buFont typeface="+mj-lt"/>
              <a:buAutoNum type="arabicPeriod" startAt="2"/>
            </a:pPr>
            <a:r>
              <a:rPr lang="en-US" b="1" dirty="0">
                <a:solidFill>
                  <a:srgbClr val="000000"/>
                </a:solidFill>
                <a:latin typeface="Oxygen" pitchFamily="34" charset="0"/>
                <a:ea typeface="Oxygen" pitchFamily="34" charset="-122"/>
                <a:cs typeface="Oxygen" pitchFamily="34" charset="-120"/>
              </a:rPr>
              <a:t>Zařazení do </a:t>
            </a:r>
            <a:r>
              <a:rPr lang="en-US" b="1" dirty="0" err="1">
                <a:solidFill>
                  <a:srgbClr val="000000"/>
                </a:solidFill>
                <a:latin typeface="Oxygen" pitchFamily="34" charset="0"/>
                <a:ea typeface="Oxygen" pitchFamily="34" charset="-122"/>
                <a:cs typeface="Oxygen" pitchFamily="34" charset="-120"/>
              </a:rPr>
              <a:t>užívání</a:t>
            </a:r>
            <a:r>
              <a:rPr lang="cs-CZ" b="1" dirty="0">
                <a:solidFill>
                  <a:srgbClr val="000000"/>
                </a:solidFill>
                <a:latin typeface="Oxygen" pitchFamily="34" charset="0"/>
                <a:ea typeface="Oxygen" pitchFamily="34" charset="-122"/>
                <a:cs typeface="Oxygen" pitchFamily="34" charset="-120"/>
              </a:rPr>
              <a:t>      </a:t>
            </a:r>
            <a:r>
              <a:rPr lang="en-US" dirty="0">
                <a:solidFill>
                  <a:srgbClr val="000000"/>
                </a:solidFill>
                <a:latin typeface="Oxygen" pitchFamily="34" charset="0"/>
                <a:ea typeface="Oxygen" pitchFamily="34" charset="-122"/>
                <a:cs typeface="Oxygen" pitchFamily="34" charset="-120"/>
              </a:rPr>
              <a:t>MD 021–029 / D 042</a:t>
            </a:r>
            <a:endParaRPr lang="en-US" dirty="0"/>
          </a:p>
        </p:txBody>
      </p:sp>
      <p:pic>
        <p:nvPicPr>
          <p:cNvPr id="7" name="Image 0" descr="preencoded.png"/>
          <p:cNvPicPr>
            <a:picLocks noChangeAspect="1"/>
          </p:cNvPicPr>
          <p:nvPr/>
        </p:nvPicPr>
        <p:blipFill>
          <a:blip r:embed="rId3"/>
          <a:stretch>
            <a:fillRect/>
          </a:stretch>
        </p:blipFill>
        <p:spPr>
          <a:xfrm>
            <a:off x="6829663" y="1569363"/>
            <a:ext cx="4638556" cy="4638556"/>
          </a:xfrm>
          <a:prstGeom prst="rect">
            <a:avLst/>
          </a:prstGeom>
        </p:spPr>
      </p:pic>
      <p:sp>
        <p:nvSpPr>
          <p:cNvPr id="8" name="Shape 5"/>
          <p:cNvSpPr/>
          <p:nvPr/>
        </p:nvSpPr>
        <p:spPr>
          <a:xfrm>
            <a:off x="6829663" y="6321981"/>
            <a:ext cx="7136368" cy="1066205"/>
          </a:xfrm>
          <a:prstGeom prst="roundRect">
            <a:avLst>
              <a:gd name="adj" fmla="val 6145"/>
            </a:avLst>
          </a:prstGeom>
          <a:solidFill>
            <a:srgbClr val="F5BCBF"/>
          </a:solidFill>
          <a:ln/>
        </p:spPr>
        <p:txBody>
          <a:bodyPr/>
          <a:lstStyle/>
          <a:p>
            <a:endParaRPr lang="cs-CZ"/>
          </a:p>
        </p:txBody>
      </p:sp>
      <p:pic>
        <p:nvPicPr>
          <p:cNvPr id="9" name="Image 1" descr="preencoded.png"/>
          <p:cNvPicPr>
            <a:picLocks noChangeAspect="1"/>
          </p:cNvPicPr>
          <p:nvPr/>
        </p:nvPicPr>
        <p:blipFill>
          <a:blip r:embed="rId4"/>
          <a:stretch>
            <a:fillRect/>
          </a:stretch>
        </p:blipFill>
        <p:spPr>
          <a:xfrm>
            <a:off x="6985635" y="6489740"/>
            <a:ext cx="243721" cy="194905"/>
          </a:xfrm>
          <a:prstGeom prst="rect">
            <a:avLst/>
          </a:prstGeom>
        </p:spPr>
      </p:pic>
      <p:sp>
        <p:nvSpPr>
          <p:cNvPr id="10" name="Text 6"/>
          <p:cNvSpPr/>
          <p:nvPr/>
        </p:nvSpPr>
        <p:spPr>
          <a:xfrm>
            <a:off x="7385328" y="6462236"/>
            <a:ext cx="1949768" cy="243721"/>
          </a:xfrm>
          <a:prstGeom prst="rect">
            <a:avLst/>
          </a:prstGeom>
          <a:noFill/>
          <a:ln/>
        </p:spPr>
        <p:txBody>
          <a:bodyPr wrap="none" lIns="0" tIns="0" rIns="0" bIns="0" rtlCol="0" anchor="t"/>
          <a:lstStyle/>
          <a:p>
            <a:pPr marL="0" indent="0" algn="l">
              <a:lnSpc>
                <a:spcPts val="1900"/>
              </a:lnSpc>
              <a:buNone/>
            </a:pPr>
            <a:r>
              <a:rPr lang="en-US" sz="1500" b="1" dirty="0">
                <a:solidFill>
                  <a:srgbClr val="000000"/>
                </a:solidFill>
                <a:latin typeface="Oxygen Bold" pitchFamily="34" charset="0"/>
                <a:ea typeface="Oxygen Bold" pitchFamily="34" charset="-122"/>
                <a:cs typeface="Oxygen Bold" pitchFamily="34" charset="-120"/>
              </a:rPr>
              <a:t>Příklad</a:t>
            </a:r>
            <a:endParaRPr lang="en-US" sz="1500" dirty="0"/>
          </a:p>
        </p:txBody>
      </p:sp>
      <p:sp>
        <p:nvSpPr>
          <p:cNvPr id="11" name="Text 7"/>
          <p:cNvSpPr/>
          <p:nvPr/>
        </p:nvSpPr>
        <p:spPr>
          <a:xfrm>
            <a:off x="7385328" y="6807279"/>
            <a:ext cx="6424732" cy="411718"/>
          </a:xfrm>
          <a:prstGeom prst="rect">
            <a:avLst/>
          </a:prstGeom>
          <a:noFill/>
          <a:ln/>
        </p:spPr>
        <p:txBody>
          <a:bodyPr wrap="square" lIns="0" tIns="0" rIns="0" bIns="0" rtlCol="0" anchor="t"/>
          <a:lstStyle/>
          <a:p>
            <a:pPr marL="0" indent="0" algn="l">
              <a:lnSpc>
                <a:spcPts val="1600"/>
              </a:lnSpc>
              <a:buNone/>
            </a:pPr>
            <a:r>
              <a:rPr lang="en-US" sz="1400" dirty="0">
                <a:solidFill>
                  <a:srgbClr val="000000"/>
                </a:solidFill>
                <a:latin typeface="Oxygen" pitchFamily="34" charset="0"/>
                <a:ea typeface="Oxygen" pitchFamily="34" charset="-122"/>
                <a:cs typeface="Oxygen" pitchFamily="34" charset="-120"/>
              </a:rPr>
              <a:t>Firma si vlastními zaměstnanci vyrobila speciální regál v hodnotě </a:t>
            </a:r>
            <a:r>
              <a:rPr lang="en-US" sz="1400" dirty="0" err="1">
                <a:solidFill>
                  <a:srgbClr val="000000"/>
                </a:solidFill>
                <a:latin typeface="Oxygen" pitchFamily="34" charset="0"/>
                <a:ea typeface="Oxygen" pitchFamily="34" charset="-122"/>
                <a:cs typeface="Oxygen" pitchFamily="34" charset="-120"/>
              </a:rPr>
              <a:t>materiálu</a:t>
            </a:r>
            <a:r>
              <a:rPr lang="en-US" sz="1400" dirty="0">
                <a:solidFill>
                  <a:srgbClr val="000000"/>
                </a:solidFill>
                <a:latin typeface="Oxygen" pitchFamily="34" charset="0"/>
                <a:ea typeface="Oxygen" pitchFamily="34" charset="-122"/>
                <a:cs typeface="Oxygen" pitchFamily="34" charset="-120"/>
              </a:rPr>
              <a:t> </a:t>
            </a:r>
            <a:endParaRPr lang="cs-CZ" sz="1400" dirty="0">
              <a:solidFill>
                <a:srgbClr val="000000"/>
              </a:solidFill>
              <a:latin typeface="Oxygen" pitchFamily="34" charset="0"/>
              <a:ea typeface="Oxygen" pitchFamily="34" charset="-122"/>
              <a:cs typeface="Oxygen" pitchFamily="34" charset="-120"/>
            </a:endParaRPr>
          </a:p>
          <a:p>
            <a:pPr marL="0" indent="0" algn="l">
              <a:lnSpc>
                <a:spcPts val="1600"/>
              </a:lnSpc>
              <a:buNone/>
            </a:pPr>
            <a:r>
              <a:rPr lang="en-US" sz="1400" dirty="0">
                <a:solidFill>
                  <a:srgbClr val="000000"/>
                </a:solidFill>
                <a:latin typeface="Oxygen" pitchFamily="34" charset="0"/>
                <a:ea typeface="Oxygen" pitchFamily="34" charset="-122"/>
                <a:cs typeface="Oxygen" pitchFamily="34" charset="-120"/>
              </a:rPr>
              <a:t>a práce 15 000 Kč. Tato částka se aktivuje jako DHM.</a:t>
            </a:r>
            <a:endParaRPr lang="en-US" sz="1400" dirty="0"/>
          </a:p>
        </p:txBody>
      </p:sp>
      <p:pic>
        <p:nvPicPr>
          <p:cNvPr id="12" name="Image 2" descr="preencoded.png"/>
          <p:cNvPicPr>
            <a:picLocks noChangeAspect="1"/>
          </p:cNvPicPr>
          <p:nvPr/>
        </p:nvPicPr>
        <p:blipFill>
          <a:blip r:embed="rId5"/>
          <a:stretch>
            <a:fillRect/>
          </a:stretch>
        </p:blipFill>
        <p:spPr>
          <a:xfrm>
            <a:off x="13053655" y="7741206"/>
            <a:ext cx="1408867" cy="3378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117163"/>
            <a:ext cx="9960054" cy="708779"/>
          </a:xfrm>
          <a:prstGeom prst="rect">
            <a:avLst/>
          </a:prstGeom>
          <a:noFill/>
          <a:ln/>
        </p:spPr>
        <p:txBody>
          <a:bodyPr wrap="non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Účetní zobrazení – bezúplatné nabytí</a:t>
            </a:r>
            <a:endParaRPr lang="en-US" sz="4450" dirty="0"/>
          </a:p>
        </p:txBody>
      </p:sp>
      <p:sp>
        <p:nvSpPr>
          <p:cNvPr id="3" name="Text 1"/>
          <p:cNvSpPr/>
          <p:nvPr/>
        </p:nvSpPr>
        <p:spPr>
          <a:xfrm>
            <a:off x="793790" y="2188846"/>
            <a:ext cx="13042821" cy="1091684"/>
          </a:xfrm>
          <a:prstGeom prst="rect">
            <a:avLst/>
          </a:prstGeom>
          <a:noFill/>
          <a:ln/>
        </p:spPr>
        <p:txBody>
          <a:bodyPr wrap="squar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Při bezúplatném nabytí majetku (například </a:t>
            </a:r>
            <a:r>
              <a:rPr lang="en-US" sz="1750" dirty="0" err="1">
                <a:solidFill>
                  <a:srgbClr val="000000"/>
                </a:solidFill>
                <a:latin typeface="Oxygen" pitchFamily="34" charset="0"/>
                <a:ea typeface="Oxygen" pitchFamily="34" charset="-122"/>
                <a:cs typeface="Oxygen" pitchFamily="34" charset="-120"/>
              </a:rPr>
              <a:t>formou</a:t>
            </a:r>
            <a:r>
              <a:rPr lang="en-US" sz="1750" dirty="0">
                <a:solidFill>
                  <a:srgbClr val="000000"/>
                </a:solidFill>
                <a:latin typeface="Oxygen" pitchFamily="34" charset="0"/>
                <a:ea typeface="Oxygen" pitchFamily="34" charset="-122"/>
                <a:cs typeface="Oxygen" pitchFamily="34" charset="-120"/>
              </a:rPr>
              <a:t> </a:t>
            </a:r>
            <a:r>
              <a:rPr lang="en-US" sz="1750" dirty="0" err="1">
                <a:solidFill>
                  <a:srgbClr val="000000"/>
                </a:solidFill>
                <a:latin typeface="Oxygen" pitchFamily="34" charset="0"/>
                <a:ea typeface="Oxygen" pitchFamily="34" charset="-122"/>
                <a:cs typeface="Oxygen" pitchFamily="34" charset="-120"/>
              </a:rPr>
              <a:t>daru</a:t>
            </a:r>
            <a:r>
              <a:rPr lang="cs-CZ" sz="1750" dirty="0">
                <a:solidFill>
                  <a:srgbClr val="000000"/>
                </a:solidFill>
                <a:latin typeface="Oxygen" pitchFamily="34" charset="0"/>
                <a:ea typeface="Oxygen" pitchFamily="34" charset="-122"/>
                <a:cs typeface="Oxygen" pitchFamily="34" charset="-120"/>
              </a:rPr>
              <a:t>, z dotace, nabytí z dědictví nebo odkazu, nabytí v rámci majetkového vyrovnání a církvemi …</a:t>
            </a:r>
            <a:r>
              <a:rPr lang="en-US" sz="1750" dirty="0">
                <a:solidFill>
                  <a:srgbClr val="000000"/>
                </a:solidFill>
                <a:latin typeface="Oxygen" pitchFamily="34" charset="0"/>
                <a:ea typeface="Oxygen" pitchFamily="34" charset="-122"/>
                <a:cs typeface="Oxygen" pitchFamily="34" charset="-120"/>
              </a:rPr>
              <a:t>) se majetek zaúčtuje přímo na příslušný účet DHM nebo DNM. Protiúčtem je účet 413 (Ostatní kapitálové fondy) nebo 648 (Ostatní provozní </a:t>
            </a:r>
            <a:r>
              <a:rPr lang="en-US" sz="1750" dirty="0" err="1">
                <a:solidFill>
                  <a:srgbClr val="000000"/>
                </a:solidFill>
                <a:latin typeface="Oxygen" pitchFamily="34" charset="0"/>
                <a:ea typeface="Oxygen" pitchFamily="34" charset="-122"/>
                <a:cs typeface="Oxygen" pitchFamily="34" charset="-120"/>
              </a:rPr>
              <a:t>výnosy</a:t>
            </a:r>
            <a:r>
              <a:rPr lang="en-US" sz="1750" dirty="0">
                <a:solidFill>
                  <a:srgbClr val="000000"/>
                </a:solidFill>
                <a:latin typeface="Oxygen" pitchFamily="34" charset="0"/>
                <a:ea typeface="Oxygen" pitchFamily="34" charset="-122"/>
                <a:cs typeface="Oxygen" pitchFamily="34" charset="-120"/>
              </a:rPr>
              <a:t>).</a:t>
            </a:r>
            <a:r>
              <a:rPr lang="cs-CZ" sz="1750" dirty="0">
                <a:solidFill>
                  <a:srgbClr val="000000"/>
                </a:solidFill>
                <a:latin typeface="Oxygen" pitchFamily="34" charset="0"/>
                <a:ea typeface="Oxygen" pitchFamily="34" charset="-122"/>
                <a:cs typeface="Oxygen" pitchFamily="34" charset="-120"/>
              </a:rPr>
              <a:t> </a:t>
            </a:r>
            <a:endParaRPr lang="en-US" sz="1750" dirty="0"/>
          </a:p>
        </p:txBody>
      </p:sp>
      <p:sp>
        <p:nvSpPr>
          <p:cNvPr id="4" name="Shape 2"/>
          <p:cNvSpPr/>
          <p:nvPr/>
        </p:nvSpPr>
        <p:spPr>
          <a:xfrm>
            <a:off x="793790" y="3195687"/>
            <a:ext cx="13042821" cy="3059500"/>
          </a:xfrm>
          <a:prstGeom prst="roundRect">
            <a:avLst>
              <a:gd name="adj" fmla="val 2969"/>
            </a:avLst>
          </a:prstGeom>
          <a:solidFill>
            <a:srgbClr val="F8D3D5"/>
          </a:solidFill>
          <a:ln w="7620">
            <a:solidFill>
              <a:srgbClr val="DEB9BB"/>
            </a:solidFill>
            <a:prstDash val="solid"/>
          </a:ln>
        </p:spPr>
        <p:txBody>
          <a:bodyPr/>
          <a:lstStyle/>
          <a:p>
            <a:endParaRPr lang="cs-CZ"/>
          </a:p>
        </p:txBody>
      </p:sp>
      <p:sp>
        <p:nvSpPr>
          <p:cNvPr id="5" name="Shape 3"/>
          <p:cNvSpPr/>
          <p:nvPr/>
        </p:nvSpPr>
        <p:spPr>
          <a:xfrm>
            <a:off x="1028224" y="3280529"/>
            <a:ext cx="680442" cy="680442"/>
          </a:xfrm>
          <a:prstGeom prst="roundRect">
            <a:avLst>
              <a:gd name="adj" fmla="val 13436980"/>
            </a:avLst>
          </a:prstGeom>
          <a:solidFill>
            <a:srgbClr val="D01F28"/>
          </a:solidFill>
          <a:ln/>
        </p:spPr>
        <p:txBody>
          <a:bodyPr/>
          <a:lstStyle/>
          <a:p>
            <a:endParaRPr lang="cs-CZ"/>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40157" y="3127474"/>
            <a:ext cx="306110" cy="306110"/>
          </a:xfrm>
          <a:prstGeom prst="rect">
            <a:avLst/>
          </a:prstGeom>
        </p:spPr>
      </p:pic>
      <p:sp>
        <p:nvSpPr>
          <p:cNvPr id="7" name="Text 4"/>
          <p:cNvSpPr/>
          <p:nvPr/>
        </p:nvSpPr>
        <p:spPr>
          <a:xfrm>
            <a:off x="1028224" y="414242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Bezúplatné nabytí</a:t>
            </a:r>
            <a:endParaRPr lang="en-US" sz="2200" dirty="0"/>
          </a:p>
        </p:txBody>
      </p:sp>
      <p:sp>
        <p:nvSpPr>
          <p:cNvPr id="8" name="Text 5"/>
          <p:cNvSpPr/>
          <p:nvPr/>
        </p:nvSpPr>
        <p:spPr>
          <a:xfrm>
            <a:off x="1028224" y="4605576"/>
            <a:ext cx="12573953" cy="979765"/>
          </a:xfrm>
          <a:prstGeom prst="rect">
            <a:avLst/>
          </a:prstGeom>
          <a:noFill/>
          <a:ln/>
        </p:spPr>
        <p:txBody>
          <a:bodyPr wrap="square" lIns="0" tIns="0" rIns="0" bIns="0" rtlCol="0" anchor="t"/>
          <a:lstStyle/>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MD 021–029</a:t>
            </a:r>
            <a:r>
              <a:rPr lang="en-US" sz="1750" dirty="0">
                <a:solidFill>
                  <a:srgbClr val="000000"/>
                </a:solidFill>
                <a:latin typeface="Oxygen" pitchFamily="34" charset="0"/>
                <a:ea typeface="Oxygen" pitchFamily="34" charset="-122"/>
                <a:cs typeface="Oxygen" pitchFamily="34" charset="-120"/>
              </a:rPr>
              <a:t> (DHM)</a:t>
            </a:r>
            <a:endParaRPr lang="en-US" sz="1750" dirty="0"/>
          </a:p>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nebo</a:t>
            </a:r>
            <a:endParaRPr lang="en-US" sz="1750" dirty="0"/>
          </a:p>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MD 01x</a:t>
            </a:r>
            <a:r>
              <a:rPr lang="en-US" sz="1750" dirty="0">
                <a:solidFill>
                  <a:srgbClr val="000000"/>
                </a:solidFill>
                <a:latin typeface="Oxygen" pitchFamily="34" charset="0"/>
                <a:ea typeface="Oxygen" pitchFamily="34" charset="-122"/>
                <a:cs typeface="Oxygen" pitchFamily="34" charset="-120"/>
              </a:rPr>
              <a:t> (DNM)</a:t>
            </a:r>
            <a:endParaRPr lang="en-US" sz="1750" dirty="0"/>
          </a:p>
        </p:txBody>
      </p:sp>
      <p:sp>
        <p:nvSpPr>
          <p:cNvPr id="9" name="Text 6"/>
          <p:cNvSpPr/>
          <p:nvPr/>
        </p:nvSpPr>
        <p:spPr>
          <a:xfrm>
            <a:off x="1028224" y="5694164"/>
            <a:ext cx="12573953" cy="326588"/>
          </a:xfrm>
          <a:prstGeom prst="rect">
            <a:avLst/>
          </a:prstGeom>
          <a:noFill/>
          <a:ln/>
        </p:spPr>
        <p:txBody>
          <a:bodyPr wrap="none" lIns="0" tIns="0" rIns="0" bIns="0" rtlCol="0" anchor="t"/>
          <a:lstStyle/>
          <a:p>
            <a:pPr marL="0" indent="0" algn="l">
              <a:lnSpc>
                <a:spcPts val="2550"/>
              </a:lnSpc>
              <a:buNone/>
            </a:pPr>
            <a:r>
              <a:rPr lang="en-US" sz="1750" b="1" dirty="0">
                <a:solidFill>
                  <a:srgbClr val="000000"/>
                </a:solidFill>
                <a:latin typeface="Oxygen" pitchFamily="34" charset="0"/>
                <a:ea typeface="Oxygen" pitchFamily="34" charset="-122"/>
                <a:cs typeface="Oxygen" pitchFamily="34" charset="-120"/>
              </a:rPr>
              <a:t>D 413</a:t>
            </a:r>
            <a:r>
              <a:rPr lang="cs-CZ" sz="1750" b="1" dirty="0">
                <a:solidFill>
                  <a:srgbClr val="000000"/>
                </a:solidFill>
                <a:latin typeface="Oxygen" pitchFamily="34" charset="0"/>
                <a:ea typeface="Oxygen" pitchFamily="34" charset="-122"/>
                <a:cs typeface="Oxygen" pitchFamily="34" charset="-120"/>
              </a:rPr>
              <a:t>, 648</a:t>
            </a:r>
            <a:r>
              <a:rPr lang="en-US" sz="1750" dirty="0">
                <a:solidFill>
                  <a:srgbClr val="000000"/>
                </a:solidFill>
                <a:latin typeface="Oxygen" pitchFamily="34" charset="0"/>
                <a:ea typeface="Oxygen" pitchFamily="34" charset="-122"/>
                <a:cs typeface="Oxygen" pitchFamily="34" charset="-120"/>
              </a:rPr>
              <a:t> Ostatní </a:t>
            </a:r>
            <a:r>
              <a:rPr lang="en-US" sz="1750" dirty="0" err="1">
                <a:solidFill>
                  <a:srgbClr val="000000"/>
                </a:solidFill>
                <a:latin typeface="Oxygen" pitchFamily="34" charset="0"/>
                <a:ea typeface="Oxygen" pitchFamily="34" charset="-122"/>
                <a:cs typeface="Oxygen" pitchFamily="34" charset="-120"/>
              </a:rPr>
              <a:t>kapitálové</a:t>
            </a:r>
            <a:r>
              <a:rPr lang="en-US" sz="1750" dirty="0">
                <a:solidFill>
                  <a:srgbClr val="000000"/>
                </a:solidFill>
                <a:latin typeface="Oxygen" pitchFamily="34" charset="0"/>
                <a:ea typeface="Oxygen" pitchFamily="34" charset="-122"/>
                <a:cs typeface="Oxygen" pitchFamily="34" charset="-120"/>
              </a:rPr>
              <a:t> </a:t>
            </a:r>
            <a:r>
              <a:rPr lang="en-US" sz="1750" dirty="0" err="1">
                <a:solidFill>
                  <a:srgbClr val="000000"/>
                </a:solidFill>
                <a:latin typeface="Oxygen" pitchFamily="34" charset="0"/>
                <a:ea typeface="Oxygen" pitchFamily="34" charset="-122"/>
                <a:cs typeface="Oxygen" pitchFamily="34" charset="-120"/>
              </a:rPr>
              <a:t>fondy</a:t>
            </a:r>
            <a:r>
              <a:rPr lang="cs-CZ" sz="1750" dirty="0">
                <a:solidFill>
                  <a:srgbClr val="000000"/>
                </a:solidFill>
                <a:latin typeface="Oxygen" pitchFamily="34" charset="0"/>
                <a:ea typeface="Oxygen" pitchFamily="34" charset="-122"/>
                <a:cs typeface="Oxygen" pitchFamily="34" charset="-120"/>
              </a:rPr>
              <a:t>, Ostatní provozní výnosy</a:t>
            </a:r>
            <a:endParaRPr lang="en-US" sz="1750" dirty="0"/>
          </a:p>
        </p:txBody>
      </p:sp>
      <p:sp>
        <p:nvSpPr>
          <p:cNvPr id="10" name="Text 7"/>
          <p:cNvSpPr/>
          <p:nvPr/>
        </p:nvSpPr>
        <p:spPr>
          <a:xfrm>
            <a:off x="793790" y="6459260"/>
            <a:ext cx="13042821" cy="653177"/>
          </a:xfrm>
          <a:prstGeom prst="rect">
            <a:avLst/>
          </a:prstGeom>
          <a:noFill/>
          <a:ln/>
        </p:spPr>
        <p:txBody>
          <a:bodyPr wrap="squar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Oceňuje se reprodukční pořizovací cenou – tedy cenou, za kterou by bylo možné pořídit stejný nebo srovnatelný majetek v době </a:t>
            </a:r>
            <a:r>
              <a:rPr lang="en-US" sz="1750" dirty="0" err="1">
                <a:solidFill>
                  <a:srgbClr val="000000"/>
                </a:solidFill>
                <a:latin typeface="Oxygen" pitchFamily="34" charset="0"/>
                <a:ea typeface="Oxygen" pitchFamily="34" charset="-122"/>
                <a:cs typeface="Oxygen" pitchFamily="34" charset="-120"/>
              </a:rPr>
              <a:t>jeho</a:t>
            </a:r>
            <a:r>
              <a:rPr lang="en-US" sz="1750" dirty="0">
                <a:solidFill>
                  <a:srgbClr val="000000"/>
                </a:solidFill>
                <a:latin typeface="Oxygen" pitchFamily="34" charset="0"/>
                <a:ea typeface="Oxygen" pitchFamily="34" charset="-122"/>
                <a:cs typeface="Oxygen" pitchFamily="34" charset="-120"/>
              </a:rPr>
              <a:t> </a:t>
            </a:r>
            <a:r>
              <a:rPr lang="en-US" sz="1750" dirty="0" err="1">
                <a:solidFill>
                  <a:srgbClr val="000000"/>
                </a:solidFill>
                <a:latin typeface="Oxygen" pitchFamily="34" charset="0"/>
                <a:ea typeface="Oxygen" pitchFamily="34" charset="-122"/>
                <a:cs typeface="Oxygen" pitchFamily="34" charset="-120"/>
              </a:rPr>
              <a:t>nabytí</a:t>
            </a:r>
            <a:r>
              <a:rPr lang="cs-CZ" sz="1750" dirty="0">
                <a:solidFill>
                  <a:srgbClr val="000000"/>
                </a:solidFill>
                <a:latin typeface="Oxygen" pitchFamily="34" charset="0"/>
                <a:ea typeface="Oxygen" pitchFamily="34" charset="-122"/>
                <a:cs typeface="Oxygen" pitchFamily="34" charset="-120"/>
              </a:rPr>
              <a:t> (určí ji znalec)</a:t>
            </a:r>
            <a:r>
              <a:rPr lang="en-US" sz="1750" dirty="0">
                <a:solidFill>
                  <a:srgbClr val="000000"/>
                </a:solidFill>
                <a:latin typeface="Oxygen" pitchFamily="34" charset="0"/>
                <a:ea typeface="Oxygen" pitchFamily="34" charset="-122"/>
                <a:cs typeface="Oxygen" pitchFamily="34" charset="-120"/>
              </a:rPr>
              <a:t>.</a:t>
            </a:r>
            <a:endParaRPr lang="en-US" sz="1750" dirty="0"/>
          </a:p>
        </p:txBody>
      </p:sp>
      <p:pic>
        <p:nvPicPr>
          <p:cNvPr id="11"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3366968"/>
          </a:xfrm>
          <a:prstGeom prst="rect">
            <a:avLst/>
          </a:prstGeom>
        </p:spPr>
      </p:pic>
      <p:sp>
        <p:nvSpPr>
          <p:cNvPr id="3" name="Shape 0"/>
          <p:cNvSpPr/>
          <p:nvPr/>
        </p:nvSpPr>
        <p:spPr>
          <a:xfrm>
            <a:off x="793790" y="4457938"/>
            <a:ext cx="1483638" cy="512802"/>
          </a:xfrm>
          <a:prstGeom prst="roundRect">
            <a:avLst>
              <a:gd name="adj" fmla="val 17649"/>
            </a:avLst>
          </a:prstGeom>
          <a:noFill/>
          <a:ln w="7620">
            <a:solidFill>
              <a:srgbClr val="D01F28"/>
            </a:solidFill>
            <a:prstDash val="solid"/>
          </a:ln>
        </p:spPr>
        <p:txBody>
          <a:bodyPr/>
          <a:lstStyle/>
          <a:p>
            <a:endParaRPr lang="cs-CZ"/>
          </a:p>
        </p:txBody>
      </p:sp>
      <p:sp>
        <p:nvSpPr>
          <p:cNvPr id="4" name="Text 1"/>
          <p:cNvSpPr/>
          <p:nvPr/>
        </p:nvSpPr>
        <p:spPr>
          <a:xfrm>
            <a:off x="962978" y="4546283"/>
            <a:ext cx="1145262" cy="336113"/>
          </a:xfrm>
          <a:prstGeom prst="rect">
            <a:avLst/>
          </a:prstGeom>
          <a:noFill/>
          <a:ln/>
        </p:spPr>
        <p:txBody>
          <a:bodyPr wrap="none" lIns="0" tIns="0" rIns="0" bIns="0" rtlCol="0" anchor="t"/>
          <a:lstStyle/>
          <a:p>
            <a:pPr marL="0" indent="0" algn="l">
              <a:lnSpc>
                <a:spcPts val="2600"/>
              </a:lnSpc>
              <a:buNone/>
            </a:pPr>
            <a:r>
              <a:rPr lang="en-US" sz="1650" dirty="0">
                <a:solidFill>
                  <a:srgbClr val="D01F28"/>
                </a:solidFill>
                <a:latin typeface="Oxygen" pitchFamily="34" charset="0"/>
                <a:ea typeface="Oxygen" pitchFamily="34" charset="-122"/>
                <a:cs typeface="Oxygen" pitchFamily="34" charset="-120"/>
              </a:rPr>
              <a:t>KAPITOLA 3</a:t>
            </a:r>
            <a:endParaRPr lang="en-US" sz="1650" dirty="0"/>
          </a:p>
        </p:txBody>
      </p:sp>
      <p:sp>
        <p:nvSpPr>
          <p:cNvPr id="5" name="Text 2"/>
          <p:cNvSpPr/>
          <p:nvPr/>
        </p:nvSpPr>
        <p:spPr>
          <a:xfrm>
            <a:off x="793790" y="5073015"/>
            <a:ext cx="10093285" cy="841772"/>
          </a:xfrm>
          <a:prstGeom prst="rect">
            <a:avLst/>
          </a:prstGeom>
          <a:noFill/>
          <a:ln/>
        </p:spPr>
        <p:txBody>
          <a:bodyPr wrap="none" lIns="0" tIns="0" rIns="0" bIns="0" rtlCol="0" anchor="t"/>
          <a:lstStyle/>
          <a:p>
            <a:pPr marL="0" indent="0" algn="l">
              <a:lnSpc>
                <a:spcPts val="6600"/>
              </a:lnSpc>
              <a:buNone/>
            </a:pPr>
            <a:r>
              <a:rPr lang="en-US" sz="5300" b="1" dirty="0">
                <a:solidFill>
                  <a:srgbClr val="CF1F28"/>
                </a:solidFill>
                <a:latin typeface="Oxygen Bold" pitchFamily="34" charset="0"/>
                <a:ea typeface="Oxygen Bold" pitchFamily="34" charset="-122"/>
                <a:cs typeface="Oxygen Bold" pitchFamily="34" charset="-120"/>
              </a:rPr>
              <a:t>Odpisování dlouhodobých aktiv</a:t>
            </a:r>
            <a:endParaRPr lang="en-US" sz="5300" dirty="0"/>
          </a:p>
        </p:txBody>
      </p:sp>
      <p:sp>
        <p:nvSpPr>
          <p:cNvPr id="6" name="Text 3"/>
          <p:cNvSpPr/>
          <p:nvPr/>
        </p:nvSpPr>
        <p:spPr>
          <a:xfrm>
            <a:off x="793790" y="6298525"/>
            <a:ext cx="13042821" cy="840105"/>
          </a:xfrm>
          <a:prstGeom prst="rect">
            <a:avLst/>
          </a:prstGeom>
          <a:noFill/>
          <a:ln/>
        </p:spPr>
        <p:txBody>
          <a:bodyPr wrap="square" lIns="0" tIns="0" rIns="0" bIns="0" rtlCol="0" anchor="t"/>
          <a:lstStyle/>
          <a:p>
            <a:pPr marL="0" indent="0" algn="l">
              <a:lnSpc>
                <a:spcPts val="3300"/>
              </a:lnSpc>
              <a:buNone/>
            </a:pPr>
            <a:r>
              <a:rPr lang="en-US" sz="2100" dirty="0">
                <a:solidFill>
                  <a:srgbClr val="000000"/>
                </a:solidFill>
                <a:latin typeface="Oxygen" pitchFamily="34" charset="0"/>
                <a:ea typeface="Oxygen" pitchFamily="34" charset="-122"/>
                <a:cs typeface="Oxygen" pitchFamily="34" charset="-120"/>
              </a:rPr>
              <a:t>Dlouhodobý majetek se postupně opotřebovává fyzicky i morálně. Tento proces se v účetnictví zachycuje pomocí </a:t>
            </a:r>
            <a:r>
              <a:rPr lang="en-US" sz="2100" b="1" dirty="0">
                <a:solidFill>
                  <a:srgbClr val="000000"/>
                </a:solidFill>
                <a:latin typeface="Oxygen" pitchFamily="34" charset="0"/>
                <a:ea typeface="Oxygen" pitchFamily="34" charset="-122"/>
                <a:cs typeface="Oxygen" pitchFamily="34" charset="-120"/>
              </a:rPr>
              <a:t>odpisů</a:t>
            </a:r>
            <a:r>
              <a:rPr lang="en-US" sz="2100" dirty="0">
                <a:solidFill>
                  <a:srgbClr val="000000"/>
                </a:solidFill>
                <a:latin typeface="Oxygen" pitchFamily="34" charset="0"/>
                <a:ea typeface="Oxygen" pitchFamily="34" charset="-122"/>
                <a:cs typeface="Oxygen" pitchFamily="34" charset="-120"/>
              </a:rPr>
              <a:t>, které vyjadřují postupné snižování hodnoty majetku během jeho životnosti.</a:t>
            </a:r>
            <a:endParaRPr lang="en-US" sz="2100" dirty="0"/>
          </a:p>
        </p:txBody>
      </p:sp>
      <p:pic>
        <p:nvPicPr>
          <p:cNvPr id="7"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89503" y="959882"/>
            <a:ext cx="6184463" cy="660797"/>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Účetní vs. daňové odpisy</a:t>
            </a:r>
            <a:endParaRPr lang="en-US" sz="4150" dirty="0"/>
          </a:p>
        </p:txBody>
      </p:sp>
      <p:sp>
        <p:nvSpPr>
          <p:cNvPr id="3" name="Text 1"/>
          <p:cNvSpPr/>
          <p:nvPr/>
        </p:nvSpPr>
        <p:spPr>
          <a:xfrm>
            <a:off x="789503" y="2017157"/>
            <a:ext cx="3172063" cy="396478"/>
          </a:xfrm>
          <a:prstGeom prst="rect">
            <a:avLst/>
          </a:prstGeom>
          <a:noFill/>
          <a:ln/>
        </p:spPr>
        <p:txBody>
          <a:bodyPr wrap="none" lIns="0" tIns="0" rIns="0" bIns="0" rtlCol="0" anchor="t"/>
          <a:lstStyle/>
          <a:p>
            <a:pPr marL="0" indent="0" algn="l">
              <a:lnSpc>
                <a:spcPts val="3100"/>
              </a:lnSpc>
              <a:buNone/>
            </a:pPr>
            <a:r>
              <a:rPr lang="en-US" sz="2450" b="1" dirty="0">
                <a:solidFill>
                  <a:srgbClr val="CF1F28"/>
                </a:solidFill>
                <a:latin typeface="Oxygen Bold" pitchFamily="34" charset="0"/>
                <a:ea typeface="Oxygen Bold" pitchFamily="34" charset="-122"/>
                <a:cs typeface="Oxygen Bold" pitchFamily="34" charset="-120"/>
              </a:rPr>
              <a:t>Účetní odpisy</a:t>
            </a:r>
            <a:endParaRPr lang="en-US" sz="2450" dirty="0"/>
          </a:p>
        </p:txBody>
      </p:sp>
      <p:sp>
        <p:nvSpPr>
          <p:cNvPr id="4" name="Text 2"/>
          <p:cNvSpPr/>
          <p:nvPr/>
        </p:nvSpPr>
        <p:spPr>
          <a:xfrm>
            <a:off x="789503" y="2572226"/>
            <a:ext cx="6267807" cy="887968"/>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Účetní odpisy vyjadřují skutečné ekonomické opotřebení majetku. Podnik si je určuje samostatně na základě odhadované doby použitelnosti a předpokládaného využití majetku.</a:t>
            </a:r>
            <a:endParaRPr lang="en-US" sz="1650" dirty="0"/>
          </a:p>
        </p:txBody>
      </p:sp>
      <p:sp>
        <p:nvSpPr>
          <p:cNvPr id="5" name="Text 3"/>
          <p:cNvSpPr/>
          <p:nvPr/>
        </p:nvSpPr>
        <p:spPr>
          <a:xfrm>
            <a:off x="789503" y="3618786"/>
            <a:ext cx="2643426" cy="330398"/>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Charakteristika:</a:t>
            </a:r>
            <a:endParaRPr lang="en-US" sz="2050" dirty="0"/>
          </a:p>
        </p:txBody>
      </p:sp>
      <p:sp>
        <p:nvSpPr>
          <p:cNvPr id="6" name="Text 4"/>
          <p:cNvSpPr/>
          <p:nvPr/>
        </p:nvSpPr>
        <p:spPr>
          <a:xfrm>
            <a:off x="789503" y="4107775"/>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Určeny podnikem podle skutečné doby používání</a:t>
            </a:r>
            <a:endParaRPr lang="en-US" sz="1650" dirty="0"/>
          </a:p>
        </p:txBody>
      </p:sp>
      <p:sp>
        <p:nvSpPr>
          <p:cNvPr id="7" name="Text 5"/>
          <p:cNvSpPr/>
          <p:nvPr/>
        </p:nvSpPr>
        <p:spPr>
          <a:xfrm>
            <a:off x="789503" y="4459248"/>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Mohou se měnit podle intenzity využití</a:t>
            </a:r>
            <a:endParaRPr lang="en-US" sz="1650" dirty="0"/>
          </a:p>
        </p:txBody>
      </p:sp>
      <p:sp>
        <p:nvSpPr>
          <p:cNvPr id="8" name="Text 6"/>
          <p:cNvSpPr/>
          <p:nvPr/>
        </p:nvSpPr>
        <p:spPr>
          <a:xfrm>
            <a:off x="789503" y="4810720"/>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Promítají se do účetního výsledku hospodaření</a:t>
            </a:r>
            <a:endParaRPr lang="en-US" sz="1650" dirty="0"/>
          </a:p>
        </p:txBody>
      </p:sp>
      <p:sp>
        <p:nvSpPr>
          <p:cNvPr id="9" name="Text 7"/>
          <p:cNvSpPr/>
          <p:nvPr/>
        </p:nvSpPr>
        <p:spPr>
          <a:xfrm>
            <a:off x="789503" y="5162193"/>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Účtování: </a:t>
            </a:r>
            <a:r>
              <a:rPr lang="en-US" sz="1650" b="1" dirty="0">
                <a:solidFill>
                  <a:srgbClr val="000000"/>
                </a:solidFill>
                <a:latin typeface="Oxygen" pitchFamily="34" charset="0"/>
                <a:ea typeface="Oxygen" pitchFamily="34" charset="-122"/>
                <a:cs typeface="Oxygen" pitchFamily="34" charset="-120"/>
              </a:rPr>
              <a:t>MD 551 / D 081–089</a:t>
            </a:r>
            <a:endParaRPr lang="en-US" sz="1650" dirty="0"/>
          </a:p>
        </p:txBody>
      </p:sp>
      <p:sp>
        <p:nvSpPr>
          <p:cNvPr id="10" name="Text 8"/>
          <p:cNvSpPr/>
          <p:nvPr/>
        </p:nvSpPr>
        <p:spPr>
          <a:xfrm>
            <a:off x="789503" y="5600819"/>
            <a:ext cx="6267807" cy="59197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Účet </a:t>
            </a:r>
            <a:r>
              <a:rPr lang="en-US" sz="1650" b="1" dirty="0">
                <a:solidFill>
                  <a:srgbClr val="000000"/>
                </a:solidFill>
                <a:latin typeface="Oxygen" pitchFamily="34" charset="0"/>
                <a:ea typeface="Oxygen" pitchFamily="34" charset="-122"/>
                <a:cs typeface="Oxygen" pitchFamily="34" charset="-120"/>
              </a:rPr>
              <a:t>551</a:t>
            </a:r>
            <a:r>
              <a:rPr lang="en-US" sz="1650" dirty="0">
                <a:solidFill>
                  <a:srgbClr val="000000"/>
                </a:solidFill>
                <a:latin typeface="Oxygen" pitchFamily="34" charset="0"/>
                <a:ea typeface="Oxygen" pitchFamily="34" charset="-122"/>
                <a:cs typeface="Oxygen" pitchFamily="34" charset="-120"/>
              </a:rPr>
              <a:t> představuje náklad, účty </a:t>
            </a:r>
            <a:r>
              <a:rPr lang="en-US" sz="1650" b="1" dirty="0">
                <a:solidFill>
                  <a:srgbClr val="000000"/>
                </a:solidFill>
                <a:latin typeface="Oxygen" pitchFamily="34" charset="0"/>
                <a:ea typeface="Oxygen" pitchFamily="34" charset="-122"/>
                <a:cs typeface="Oxygen" pitchFamily="34" charset="-120"/>
              </a:rPr>
              <a:t>081–089</a:t>
            </a:r>
            <a:r>
              <a:rPr lang="en-US" sz="1650" dirty="0">
                <a:solidFill>
                  <a:srgbClr val="000000"/>
                </a:solidFill>
                <a:latin typeface="Oxygen" pitchFamily="34" charset="0"/>
                <a:ea typeface="Oxygen" pitchFamily="34" charset="-122"/>
                <a:cs typeface="Oxygen" pitchFamily="34" charset="-120"/>
              </a:rPr>
              <a:t> jsou oprávky (korekce k DHM/DNM).</a:t>
            </a:r>
            <a:endParaRPr lang="en-US" sz="1650" dirty="0"/>
          </a:p>
        </p:txBody>
      </p:sp>
      <p:sp>
        <p:nvSpPr>
          <p:cNvPr id="11" name="Text 9"/>
          <p:cNvSpPr/>
          <p:nvPr/>
        </p:nvSpPr>
        <p:spPr>
          <a:xfrm>
            <a:off x="7580709" y="2017157"/>
            <a:ext cx="3172063" cy="396478"/>
          </a:xfrm>
          <a:prstGeom prst="rect">
            <a:avLst/>
          </a:prstGeom>
          <a:noFill/>
          <a:ln/>
        </p:spPr>
        <p:txBody>
          <a:bodyPr wrap="none" lIns="0" tIns="0" rIns="0" bIns="0" rtlCol="0" anchor="t"/>
          <a:lstStyle/>
          <a:p>
            <a:pPr marL="0" indent="0" algn="l">
              <a:lnSpc>
                <a:spcPts val="3100"/>
              </a:lnSpc>
              <a:buNone/>
            </a:pPr>
            <a:r>
              <a:rPr lang="en-US" sz="2450" b="1" dirty="0">
                <a:solidFill>
                  <a:srgbClr val="CF1F28"/>
                </a:solidFill>
                <a:latin typeface="Oxygen Bold" pitchFamily="34" charset="0"/>
                <a:ea typeface="Oxygen Bold" pitchFamily="34" charset="-122"/>
                <a:cs typeface="Oxygen Bold" pitchFamily="34" charset="-120"/>
              </a:rPr>
              <a:t>Daňové odpisy</a:t>
            </a:r>
            <a:endParaRPr lang="en-US" sz="2450" dirty="0"/>
          </a:p>
        </p:txBody>
      </p:sp>
      <p:sp>
        <p:nvSpPr>
          <p:cNvPr id="12" name="Text 10"/>
          <p:cNvSpPr/>
          <p:nvPr/>
        </p:nvSpPr>
        <p:spPr>
          <a:xfrm>
            <a:off x="7580709" y="2572226"/>
            <a:ext cx="6267807" cy="887968"/>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Daňové odpisy jsou stanoveny </a:t>
            </a:r>
            <a:r>
              <a:rPr lang="en-US" sz="1650" b="1" dirty="0">
                <a:solidFill>
                  <a:srgbClr val="000000"/>
                </a:solidFill>
                <a:latin typeface="Oxygen" pitchFamily="34" charset="0"/>
                <a:ea typeface="Oxygen" pitchFamily="34" charset="-122"/>
                <a:cs typeface="Oxygen" pitchFamily="34" charset="-120"/>
              </a:rPr>
              <a:t>zákonem o daních z příjmů</a:t>
            </a:r>
            <a:r>
              <a:rPr lang="en-US" sz="1650" dirty="0">
                <a:solidFill>
                  <a:srgbClr val="000000"/>
                </a:solidFill>
                <a:latin typeface="Oxygen" pitchFamily="34" charset="0"/>
                <a:ea typeface="Oxygen" pitchFamily="34" charset="-122"/>
                <a:cs typeface="Oxygen" pitchFamily="34" charset="-120"/>
              </a:rPr>
              <a:t> a slouží k výpočtu základu daně. Jsou povinné pro určení daňové povinnosti podniku.</a:t>
            </a:r>
            <a:endParaRPr lang="en-US" sz="1650" dirty="0"/>
          </a:p>
        </p:txBody>
      </p:sp>
      <p:sp>
        <p:nvSpPr>
          <p:cNvPr id="13" name="Text 11"/>
          <p:cNvSpPr/>
          <p:nvPr/>
        </p:nvSpPr>
        <p:spPr>
          <a:xfrm>
            <a:off x="7580709" y="3618786"/>
            <a:ext cx="2643426" cy="330398"/>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Charakteristika:</a:t>
            </a:r>
            <a:endParaRPr lang="en-US" sz="2050" dirty="0"/>
          </a:p>
        </p:txBody>
      </p:sp>
      <p:sp>
        <p:nvSpPr>
          <p:cNvPr id="14" name="Text 12"/>
          <p:cNvSpPr/>
          <p:nvPr/>
        </p:nvSpPr>
        <p:spPr>
          <a:xfrm>
            <a:off x="7580709" y="4107775"/>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Stanoveny zákonem, nelze je měnit</a:t>
            </a:r>
            <a:endParaRPr lang="en-US" sz="1650" dirty="0"/>
          </a:p>
        </p:txBody>
      </p:sp>
      <p:sp>
        <p:nvSpPr>
          <p:cNvPr id="15" name="Text 13"/>
          <p:cNvSpPr/>
          <p:nvPr/>
        </p:nvSpPr>
        <p:spPr>
          <a:xfrm>
            <a:off x="7580709" y="4459248"/>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Majetek je rozdělen do odpisových skupin (1–6)</a:t>
            </a:r>
            <a:endParaRPr lang="en-US" sz="1650" dirty="0"/>
          </a:p>
        </p:txBody>
      </p:sp>
      <p:sp>
        <p:nvSpPr>
          <p:cNvPr id="16" name="Text 14"/>
          <p:cNvSpPr/>
          <p:nvPr/>
        </p:nvSpPr>
        <p:spPr>
          <a:xfrm>
            <a:off x="7580709" y="4810720"/>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Ovlivňují základ daně z příjmů</a:t>
            </a:r>
            <a:endParaRPr lang="en-US" sz="1650" dirty="0"/>
          </a:p>
        </p:txBody>
      </p:sp>
      <p:sp>
        <p:nvSpPr>
          <p:cNvPr id="17" name="Text 15"/>
          <p:cNvSpPr/>
          <p:nvPr/>
        </p:nvSpPr>
        <p:spPr>
          <a:xfrm>
            <a:off x="7580709" y="5162193"/>
            <a:ext cx="6267807" cy="295989"/>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Mohou být rovnoměrné nebo zrychlené</a:t>
            </a:r>
            <a:endParaRPr lang="en-US" sz="1650" dirty="0"/>
          </a:p>
        </p:txBody>
      </p:sp>
      <p:sp>
        <p:nvSpPr>
          <p:cNvPr id="18" name="Text 16"/>
          <p:cNvSpPr/>
          <p:nvPr/>
        </p:nvSpPr>
        <p:spPr>
          <a:xfrm>
            <a:off x="7580709" y="5600819"/>
            <a:ext cx="6267807" cy="59197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Rozdíl mezi účetními a daňovými odpisy se vyrovnává při sestavení daňového přiznání.</a:t>
            </a:r>
            <a:endParaRPr lang="en-US" sz="1650" dirty="0"/>
          </a:p>
        </p:txBody>
      </p:sp>
      <p:sp>
        <p:nvSpPr>
          <p:cNvPr id="19" name="Shape 17"/>
          <p:cNvSpPr/>
          <p:nvPr/>
        </p:nvSpPr>
        <p:spPr>
          <a:xfrm>
            <a:off x="789503" y="6513790"/>
            <a:ext cx="13051393" cy="755809"/>
          </a:xfrm>
          <a:prstGeom prst="roundRect">
            <a:avLst>
              <a:gd name="adj" fmla="val 11752"/>
            </a:avLst>
          </a:prstGeom>
          <a:solidFill>
            <a:srgbClr val="F5BCBF"/>
          </a:solidFill>
          <a:ln/>
        </p:spPr>
        <p:txBody>
          <a:bodyPr/>
          <a:lstStyle/>
          <a:p>
            <a:endParaRPr lang="cs-CZ"/>
          </a:p>
        </p:txBody>
      </p:sp>
      <p:pic>
        <p:nvPicPr>
          <p:cNvPr id="20" name="Image 0" descr="preencoded.png"/>
          <p:cNvPicPr>
            <a:picLocks noChangeAspect="1"/>
          </p:cNvPicPr>
          <p:nvPr/>
        </p:nvPicPr>
        <p:blipFill>
          <a:blip r:embed="rId3"/>
          <a:stretch>
            <a:fillRect/>
          </a:stretch>
        </p:blipFill>
        <p:spPr>
          <a:xfrm>
            <a:off x="1000958" y="6814066"/>
            <a:ext cx="264319" cy="211455"/>
          </a:xfrm>
          <a:prstGeom prst="rect">
            <a:avLst/>
          </a:prstGeom>
        </p:spPr>
      </p:pic>
      <p:sp>
        <p:nvSpPr>
          <p:cNvPr id="21" name="Text 18"/>
          <p:cNvSpPr/>
          <p:nvPr/>
        </p:nvSpPr>
        <p:spPr>
          <a:xfrm>
            <a:off x="1476732" y="6725245"/>
            <a:ext cx="12152709" cy="295989"/>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Výjimka:</a:t>
            </a:r>
            <a:r>
              <a:rPr lang="en-US" sz="1650" dirty="0">
                <a:solidFill>
                  <a:srgbClr val="000000"/>
                </a:solidFill>
                <a:latin typeface="Oxygen" pitchFamily="34" charset="0"/>
                <a:ea typeface="Oxygen" pitchFamily="34" charset="-122"/>
                <a:cs typeface="Oxygen" pitchFamily="34" charset="-120"/>
              </a:rPr>
              <a:t> Pozemky se neodepisují, protože se nepředpokládá jejich opotřebení. Naopak často zvyšují svou hodnotu.</a:t>
            </a:r>
            <a:endParaRPr lang="en-US" sz="1650" dirty="0"/>
          </a:p>
        </p:txBody>
      </p:sp>
      <p:pic>
        <p:nvPicPr>
          <p:cNvPr id="22" name="Image 1" descr="preencoded.png"/>
          <p:cNvPicPr>
            <a:picLocks noChangeAspect="1"/>
          </p:cNvPicPr>
          <p:nvPr/>
        </p:nvPicPr>
        <p:blipFill>
          <a:blip r:embed="rId4"/>
          <a:stretch>
            <a:fillRect/>
          </a:stretch>
        </p:blipFill>
        <p:spPr>
          <a:xfrm>
            <a:off x="12777549" y="7551658"/>
            <a:ext cx="1655564" cy="39707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87768"/>
            <a:ext cx="6288405"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Účtování účetních odpisů</a:t>
            </a:r>
            <a:endParaRPr lang="en-US" sz="4150" dirty="0"/>
          </a:p>
        </p:txBody>
      </p:sp>
      <p:sp>
        <p:nvSpPr>
          <p:cNvPr id="4" name="Text 1"/>
          <p:cNvSpPr/>
          <p:nvPr/>
        </p:nvSpPr>
        <p:spPr>
          <a:xfrm>
            <a:off x="6280190" y="2091452"/>
            <a:ext cx="7556421"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Odpisy se účtují pravidelně – obvykle měsíčně nebo ročně – po celou dobu životnosti majetku, dokud není plně odepsán nebo vyřazen.</a:t>
            </a:r>
            <a:endParaRPr lang="en-US" sz="1650" dirty="0"/>
          </a:p>
        </p:txBody>
      </p:sp>
      <p:sp>
        <p:nvSpPr>
          <p:cNvPr id="5" name="Shape 2"/>
          <p:cNvSpPr/>
          <p:nvPr/>
        </p:nvSpPr>
        <p:spPr>
          <a:xfrm>
            <a:off x="6280190" y="2866073"/>
            <a:ext cx="7556421" cy="3103483"/>
          </a:xfrm>
          <a:prstGeom prst="roundRect">
            <a:avLst>
              <a:gd name="adj" fmla="val 2878"/>
            </a:avLst>
          </a:prstGeom>
          <a:solidFill>
            <a:srgbClr val="F8D3D5"/>
          </a:solidFill>
          <a:ln w="7620">
            <a:solidFill>
              <a:srgbClr val="DEB9BB"/>
            </a:solidFill>
            <a:prstDash val="solid"/>
          </a:ln>
        </p:spPr>
        <p:txBody>
          <a:bodyPr/>
          <a:lstStyle/>
          <a:p>
            <a:endParaRPr lang="cs-CZ"/>
          </a:p>
        </p:txBody>
      </p:sp>
      <p:sp>
        <p:nvSpPr>
          <p:cNvPr id="6" name="Shape 3"/>
          <p:cNvSpPr/>
          <p:nvPr/>
        </p:nvSpPr>
        <p:spPr>
          <a:xfrm>
            <a:off x="6287810" y="2873693"/>
            <a:ext cx="7541181" cy="1544122"/>
          </a:xfrm>
          <a:prstGeom prst="roundRect">
            <a:avLst>
              <a:gd name="adj" fmla="val 5784"/>
            </a:avLst>
          </a:prstGeom>
          <a:solidFill>
            <a:srgbClr val="F8D3D5"/>
          </a:solidFill>
          <a:ln/>
        </p:spPr>
        <p:txBody>
          <a:bodyPr/>
          <a:lstStyle/>
          <a:p>
            <a:endParaRPr lang="cs-CZ"/>
          </a:p>
        </p:txBody>
      </p:sp>
      <p:sp>
        <p:nvSpPr>
          <p:cNvPr id="7" name="Text 4"/>
          <p:cNvSpPr/>
          <p:nvPr/>
        </p:nvSpPr>
        <p:spPr>
          <a:xfrm>
            <a:off x="6500455" y="308633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Odpis DHM</a:t>
            </a:r>
            <a:endParaRPr lang="en-US" sz="2050" dirty="0"/>
          </a:p>
        </p:txBody>
      </p:sp>
      <p:sp>
        <p:nvSpPr>
          <p:cNvPr id="8" name="Text 5"/>
          <p:cNvSpPr/>
          <p:nvPr/>
        </p:nvSpPr>
        <p:spPr>
          <a:xfrm>
            <a:off x="6500455" y="3514249"/>
            <a:ext cx="7115889"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551</a:t>
            </a:r>
            <a:r>
              <a:rPr lang="en-US" sz="1650" dirty="0">
                <a:solidFill>
                  <a:srgbClr val="000000"/>
                </a:solidFill>
                <a:latin typeface="Oxygen" pitchFamily="34" charset="0"/>
                <a:ea typeface="Oxygen" pitchFamily="34" charset="-122"/>
                <a:cs typeface="Oxygen" pitchFamily="34" charset="-120"/>
              </a:rPr>
              <a:t> Odpisy dlouhodobého majetku</a:t>
            </a:r>
            <a:endParaRPr lang="en-US" sz="1650" dirty="0"/>
          </a:p>
        </p:txBody>
      </p:sp>
      <p:sp>
        <p:nvSpPr>
          <p:cNvPr id="9" name="Text 6"/>
          <p:cNvSpPr/>
          <p:nvPr/>
        </p:nvSpPr>
        <p:spPr>
          <a:xfrm>
            <a:off x="6500455" y="3907512"/>
            <a:ext cx="7115889"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082</a:t>
            </a:r>
            <a:r>
              <a:rPr lang="en-US" sz="1650" dirty="0">
                <a:solidFill>
                  <a:srgbClr val="000000"/>
                </a:solidFill>
                <a:latin typeface="Oxygen" pitchFamily="34" charset="0"/>
                <a:ea typeface="Oxygen" pitchFamily="34" charset="-122"/>
                <a:cs typeface="Oxygen" pitchFamily="34" charset="-120"/>
              </a:rPr>
              <a:t> Oprávky k DHM</a:t>
            </a:r>
            <a:endParaRPr lang="en-US" sz="1650" dirty="0"/>
          </a:p>
        </p:txBody>
      </p:sp>
      <p:sp>
        <p:nvSpPr>
          <p:cNvPr id="10" name="Shape 7"/>
          <p:cNvSpPr/>
          <p:nvPr/>
        </p:nvSpPr>
        <p:spPr>
          <a:xfrm>
            <a:off x="6287810" y="4417814"/>
            <a:ext cx="7541181" cy="1544122"/>
          </a:xfrm>
          <a:prstGeom prst="rect">
            <a:avLst/>
          </a:prstGeom>
          <a:solidFill>
            <a:srgbClr val="F8D3D5"/>
          </a:solidFill>
          <a:ln/>
        </p:spPr>
        <p:txBody>
          <a:bodyPr/>
          <a:lstStyle/>
          <a:p>
            <a:endParaRPr lang="cs-CZ"/>
          </a:p>
        </p:txBody>
      </p:sp>
      <p:sp>
        <p:nvSpPr>
          <p:cNvPr id="11" name="Shape 8"/>
          <p:cNvSpPr/>
          <p:nvPr/>
        </p:nvSpPr>
        <p:spPr>
          <a:xfrm>
            <a:off x="6287810" y="4417814"/>
            <a:ext cx="7541181" cy="22860"/>
          </a:xfrm>
          <a:prstGeom prst="roundRect">
            <a:avLst>
              <a:gd name="adj" fmla="val 390698"/>
            </a:avLst>
          </a:prstGeom>
          <a:solidFill>
            <a:srgbClr val="DEB9BB"/>
          </a:solidFill>
          <a:ln/>
        </p:spPr>
        <p:txBody>
          <a:bodyPr/>
          <a:lstStyle/>
          <a:p>
            <a:endParaRPr lang="cs-CZ"/>
          </a:p>
        </p:txBody>
      </p:sp>
      <p:sp>
        <p:nvSpPr>
          <p:cNvPr id="12" name="Text 9"/>
          <p:cNvSpPr/>
          <p:nvPr/>
        </p:nvSpPr>
        <p:spPr>
          <a:xfrm>
            <a:off x="6500455" y="4630460"/>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Odpis DNM</a:t>
            </a:r>
            <a:endParaRPr lang="en-US" sz="2050" dirty="0"/>
          </a:p>
        </p:txBody>
      </p:sp>
      <p:sp>
        <p:nvSpPr>
          <p:cNvPr id="13" name="Text 10"/>
          <p:cNvSpPr/>
          <p:nvPr/>
        </p:nvSpPr>
        <p:spPr>
          <a:xfrm>
            <a:off x="6500455" y="5058370"/>
            <a:ext cx="7115889"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551</a:t>
            </a:r>
            <a:r>
              <a:rPr lang="en-US" sz="1650" dirty="0">
                <a:solidFill>
                  <a:srgbClr val="000000"/>
                </a:solidFill>
                <a:latin typeface="Oxygen" pitchFamily="34" charset="0"/>
                <a:ea typeface="Oxygen" pitchFamily="34" charset="-122"/>
                <a:cs typeface="Oxygen" pitchFamily="34" charset="-120"/>
              </a:rPr>
              <a:t> Odpisy dlouhodobého majetku</a:t>
            </a:r>
            <a:endParaRPr lang="en-US" sz="1650" dirty="0"/>
          </a:p>
        </p:txBody>
      </p:sp>
      <p:sp>
        <p:nvSpPr>
          <p:cNvPr id="14" name="Text 11"/>
          <p:cNvSpPr/>
          <p:nvPr/>
        </p:nvSpPr>
        <p:spPr>
          <a:xfrm>
            <a:off x="6500455" y="5451634"/>
            <a:ext cx="7115889"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072</a:t>
            </a:r>
            <a:r>
              <a:rPr lang="en-US" sz="1650" dirty="0">
                <a:solidFill>
                  <a:srgbClr val="000000"/>
                </a:solidFill>
                <a:latin typeface="Oxygen" pitchFamily="34" charset="0"/>
                <a:ea typeface="Oxygen" pitchFamily="34" charset="-122"/>
                <a:cs typeface="Oxygen" pitchFamily="34" charset="-120"/>
              </a:rPr>
              <a:t> Oprávky k DNM (software)</a:t>
            </a:r>
            <a:endParaRPr lang="en-US" sz="1650" dirty="0"/>
          </a:p>
        </p:txBody>
      </p:sp>
      <p:sp>
        <p:nvSpPr>
          <p:cNvPr id="15" name="Text 12"/>
          <p:cNvSpPr/>
          <p:nvPr/>
        </p:nvSpPr>
        <p:spPr>
          <a:xfrm>
            <a:off x="6280190" y="6148864"/>
            <a:ext cx="7556421" cy="89296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Oprávky jsou pasivní korekční účet, který snižuje hodnotu majetku v rozvaze. Rozdíl mezi pořizovací cenou a oprávkami se nazývá </a:t>
            </a:r>
            <a:r>
              <a:rPr lang="en-US" sz="1650" b="1" dirty="0">
                <a:solidFill>
                  <a:srgbClr val="000000"/>
                </a:solidFill>
                <a:latin typeface="Oxygen" pitchFamily="34" charset="0"/>
                <a:ea typeface="Oxygen" pitchFamily="34" charset="-122"/>
                <a:cs typeface="Oxygen" pitchFamily="34" charset="-120"/>
              </a:rPr>
              <a:t>zůstatková cena</a:t>
            </a:r>
            <a:r>
              <a:rPr lang="en-US" sz="1650" dirty="0">
                <a:solidFill>
                  <a:srgbClr val="000000"/>
                </a:solidFill>
                <a:latin typeface="Oxygen" pitchFamily="34" charset="0"/>
                <a:ea typeface="Oxygen" pitchFamily="34" charset="-122"/>
                <a:cs typeface="Oxygen" pitchFamily="34" charset="-120"/>
              </a:rPr>
              <a:t> (účetní hodnota) majetku.</a:t>
            </a:r>
            <a:endParaRPr lang="en-US" sz="1650" dirty="0"/>
          </a:p>
        </p:txBody>
      </p:sp>
      <p:pic>
        <p:nvPicPr>
          <p:cNvPr id="16"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2005132"/>
            <a:ext cx="1572578" cy="548164"/>
          </a:xfrm>
          <a:prstGeom prst="roundRect">
            <a:avLst>
              <a:gd name="adj" fmla="val 17379"/>
            </a:avLst>
          </a:prstGeom>
          <a:noFill/>
          <a:ln w="7620">
            <a:solidFill>
              <a:srgbClr val="D01F28"/>
            </a:solidFill>
            <a:prstDash val="solid"/>
          </a:ln>
        </p:spPr>
        <p:txBody>
          <a:bodyPr/>
          <a:lstStyle/>
          <a:p>
            <a:endParaRPr lang="cs-CZ"/>
          </a:p>
        </p:txBody>
      </p:sp>
      <p:sp>
        <p:nvSpPr>
          <p:cNvPr id="4" name="Text 1"/>
          <p:cNvSpPr/>
          <p:nvPr/>
        </p:nvSpPr>
        <p:spPr>
          <a:xfrm>
            <a:off x="6457831" y="2097762"/>
            <a:ext cx="1217295"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6280190" y="2666643"/>
            <a:ext cx="7556421" cy="1771888"/>
          </a:xfrm>
          <a:prstGeom prst="rect">
            <a:avLst/>
          </a:prstGeom>
          <a:noFill/>
          <a:ln/>
        </p:spPr>
        <p:txBody>
          <a:bodyPr wrap="square" lIns="0" tIns="0" rIns="0" bIns="0" rtlCol="0" anchor="t"/>
          <a:lstStyle/>
          <a:p>
            <a:pPr marL="0" indent="0" algn="l">
              <a:lnSpc>
                <a:spcPts val="6950"/>
              </a:lnSpc>
              <a:buNone/>
            </a:pPr>
            <a:r>
              <a:rPr lang="en-US" sz="5550" b="1" dirty="0">
                <a:solidFill>
                  <a:srgbClr val="CF1F28"/>
                </a:solidFill>
                <a:latin typeface="Oxygen Bold" pitchFamily="34" charset="0"/>
                <a:ea typeface="Oxygen Bold" pitchFamily="34" charset="-122"/>
                <a:cs typeface="Oxygen Bold" pitchFamily="34" charset="-120"/>
              </a:rPr>
              <a:t>Opravy a technické zhodnocení</a:t>
            </a:r>
            <a:endParaRPr lang="en-US" sz="5550" dirty="0"/>
          </a:p>
        </p:txBody>
      </p:sp>
      <p:sp>
        <p:nvSpPr>
          <p:cNvPr id="6" name="Text 3"/>
          <p:cNvSpPr/>
          <p:nvPr/>
        </p:nvSpPr>
        <p:spPr>
          <a:xfrm>
            <a:off x="6280190" y="4863822"/>
            <a:ext cx="7556421" cy="1360527"/>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Během životnosti dlouhodobého majetku dochází k různým zásahům. Je důležité rozlišit běžné opravy od technického zhodnocení – mají odlišné účetní a daňové dopady.</a:t>
            </a:r>
            <a:endParaRPr lang="en-US" sz="2200" dirty="0"/>
          </a:p>
        </p:txBody>
      </p:sp>
      <p:pic>
        <p:nvPicPr>
          <p:cNvPr id="7"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2361" y="1079659"/>
            <a:ext cx="5451158" cy="574834"/>
          </a:xfrm>
          <a:prstGeom prst="rect">
            <a:avLst/>
          </a:prstGeom>
          <a:noFill/>
          <a:ln/>
        </p:spPr>
        <p:txBody>
          <a:bodyPr wrap="none" lIns="0" tIns="0" rIns="0" bIns="0" rtlCol="0" anchor="t"/>
          <a:lstStyle/>
          <a:p>
            <a:pPr marL="0" indent="0" algn="l">
              <a:lnSpc>
                <a:spcPts val="4500"/>
              </a:lnSpc>
              <a:buNone/>
            </a:pPr>
            <a:r>
              <a:rPr lang="en-US" sz="3600" b="1" dirty="0">
                <a:solidFill>
                  <a:srgbClr val="CF1F28"/>
                </a:solidFill>
                <a:latin typeface="Oxygen Bold" pitchFamily="34" charset="0"/>
                <a:ea typeface="Oxygen Bold" pitchFamily="34" charset="-122"/>
                <a:cs typeface="Oxygen Bold" pitchFamily="34" charset="-120"/>
              </a:rPr>
              <a:t>Opravy a údržba majetku</a:t>
            </a:r>
            <a:endParaRPr lang="en-US" sz="3600" dirty="0"/>
          </a:p>
        </p:txBody>
      </p:sp>
      <p:sp>
        <p:nvSpPr>
          <p:cNvPr id="3" name="Text 1"/>
          <p:cNvSpPr/>
          <p:nvPr/>
        </p:nvSpPr>
        <p:spPr>
          <a:xfrm>
            <a:off x="792361" y="1941314"/>
            <a:ext cx="6973133" cy="728305"/>
          </a:xfrm>
          <a:prstGeom prst="rect">
            <a:avLst/>
          </a:prstGeom>
          <a:noFill/>
          <a:ln/>
        </p:spPr>
        <p:txBody>
          <a:bodyPr wrap="square" lIns="0" tIns="0" rIns="0" bIns="0" rtlCol="0" anchor="t"/>
          <a:lstStyle/>
          <a:p>
            <a:pPr marL="0" indent="0" algn="l">
              <a:lnSpc>
                <a:spcPts val="1900"/>
              </a:lnSpc>
              <a:buNone/>
            </a:pPr>
            <a:r>
              <a:rPr lang="en-US" sz="1400" dirty="0">
                <a:solidFill>
                  <a:srgbClr val="000000"/>
                </a:solidFill>
                <a:latin typeface="Oxygen" pitchFamily="34" charset="0"/>
                <a:ea typeface="Oxygen" pitchFamily="34" charset="-122"/>
                <a:cs typeface="Oxygen" pitchFamily="34" charset="-120"/>
              </a:rPr>
              <a:t>Opravy a údržba jsou činnosti, které </a:t>
            </a:r>
            <a:r>
              <a:rPr lang="en-US" sz="1400" b="1" dirty="0">
                <a:solidFill>
                  <a:srgbClr val="000000"/>
                </a:solidFill>
                <a:latin typeface="Oxygen" pitchFamily="34" charset="0"/>
                <a:ea typeface="Oxygen" pitchFamily="34" charset="-122"/>
                <a:cs typeface="Oxygen" pitchFamily="34" charset="-120"/>
              </a:rPr>
              <a:t>udržují majetek v provozuschopném stavu</a:t>
            </a:r>
            <a:r>
              <a:rPr lang="en-US" sz="1400" dirty="0">
                <a:solidFill>
                  <a:srgbClr val="000000"/>
                </a:solidFill>
                <a:latin typeface="Oxygen" pitchFamily="34" charset="0"/>
                <a:ea typeface="Oxygen" pitchFamily="34" charset="-122"/>
                <a:cs typeface="Oxygen" pitchFamily="34" charset="-120"/>
              </a:rPr>
              <a:t>, ale neprodlužují jeho původní životnost ani podstatně nezvyšují jeho výkonnost nebo hodnotu.</a:t>
            </a:r>
            <a:endParaRPr lang="en-US" sz="1400" dirty="0"/>
          </a:p>
        </p:txBody>
      </p:sp>
      <p:sp>
        <p:nvSpPr>
          <p:cNvPr id="4" name="Text 2"/>
          <p:cNvSpPr/>
          <p:nvPr/>
        </p:nvSpPr>
        <p:spPr>
          <a:xfrm>
            <a:off x="792361" y="2789158"/>
            <a:ext cx="2299454" cy="287298"/>
          </a:xfrm>
          <a:prstGeom prst="rect">
            <a:avLst/>
          </a:prstGeom>
          <a:noFill/>
          <a:ln/>
        </p:spPr>
        <p:txBody>
          <a:bodyPr wrap="none" lIns="0" tIns="0" rIns="0" bIns="0" rtlCol="0" anchor="t"/>
          <a:lstStyle/>
          <a:p>
            <a:pPr marL="0" indent="0" algn="l">
              <a:lnSpc>
                <a:spcPts val="2250"/>
              </a:lnSpc>
              <a:buNone/>
            </a:pPr>
            <a:r>
              <a:rPr lang="en-US" sz="1800" b="1" dirty="0">
                <a:solidFill>
                  <a:srgbClr val="CF1F28"/>
                </a:solidFill>
                <a:latin typeface="Oxygen Bold" pitchFamily="34" charset="0"/>
                <a:ea typeface="Oxygen Bold" pitchFamily="34" charset="-122"/>
                <a:cs typeface="Oxygen Bold" pitchFamily="34" charset="-120"/>
              </a:rPr>
              <a:t>Typické příklady:</a:t>
            </a:r>
            <a:endParaRPr lang="en-US" sz="1800" dirty="0"/>
          </a:p>
        </p:txBody>
      </p:sp>
      <p:sp>
        <p:nvSpPr>
          <p:cNvPr id="5" name="Text 3"/>
          <p:cNvSpPr/>
          <p:nvPr/>
        </p:nvSpPr>
        <p:spPr>
          <a:xfrm>
            <a:off x="792361" y="3195995"/>
            <a:ext cx="6973133" cy="242768"/>
          </a:xfrm>
          <a:prstGeom prst="rect">
            <a:avLst/>
          </a:prstGeom>
          <a:noFill/>
          <a:ln/>
        </p:spPr>
        <p:txBody>
          <a:bodyPr wrap="none" lIns="0" tIns="0" rIns="0" bIns="0" rtlCol="0" anchor="t"/>
          <a:lstStyle/>
          <a:p>
            <a:pPr marL="342900" indent="-342900" algn="l">
              <a:lnSpc>
                <a:spcPts val="1900"/>
              </a:lnSpc>
              <a:buSzPct val="100000"/>
              <a:buChar char="•"/>
            </a:pPr>
            <a:r>
              <a:rPr lang="en-US" sz="1400" dirty="0">
                <a:solidFill>
                  <a:srgbClr val="000000"/>
                </a:solidFill>
                <a:latin typeface="Oxygen" pitchFamily="34" charset="0"/>
                <a:ea typeface="Oxygen" pitchFamily="34" charset="-122"/>
                <a:cs typeface="Oxygen" pitchFamily="34" charset="-120"/>
              </a:rPr>
              <a:t>Výměna opotřebených součástek</a:t>
            </a:r>
            <a:endParaRPr lang="en-US" sz="1400" dirty="0"/>
          </a:p>
        </p:txBody>
      </p:sp>
      <p:sp>
        <p:nvSpPr>
          <p:cNvPr id="6" name="Text 4"/>
          <p:cNvSpPr/>
          <p:nvPr/>
        </p:nvSpPr>
        <p:spPr>
          <a:xfrm>
            <a:off x="792361" y="3480554"/>
            <a:ext cx="6973133" cy="242768"/>
          </a:xfrm>
          <a:prstGeom prst="rect">
            <a:avLst/>
          </a:prstGeom>
          <a:noFill/>
          <a:ln/>
        </p:spPr>
        <p:txBody>
          <a:bodyPr wrap="none" lIns="0" tIns="0" rIns="0" bIns="0" rtlCol="0" anchor="t"/>
          <a:lstStyle/>
          <a:p>
            <a:pPr marL="342900" indent="-342900" algn="l">
              <a:lnSpc>
                <a:spcPts val="1900"/>
              </a:lnSpc>
              <a:buSzPct val="100000"/>
              <a:buChar char="•"/>
            </a:pPr>
            <a:r>
              <a:rPr lang="en-US" sz="1400" dirty="0">
                <a:solidFill>
                  <a:srgbClr val="000000"/>
                </a:solidFill>
                <a:latin typeface="Oxygen" pitchFamily="34" charset="0"/>
                <a:ea typeface="Oxygen" pitchFamily="34" charset="-122"/>
                <a:cs typeface="Oxygen" pitchFamily="34" charset="-120"/>
              </a:rPr>
              <a:t>Běžná údržba strojů</a:t>
            </a:r>
            <a:endParaRPr lang="en-US" sz="1400" dirty="0"/>
          </a:p>
        </p:txBody>
      </p:sp>
      <p:sp>
        <p:nvSpPr>
          <p:cNvPr id="7" name="Text 5"/>
          <p:cNvSpPr/>
          <p:nvPr/>
        </p:nvSpPr>
        <p:spPr>
          <a:xfrm>
            <a:off x="792361" y="3765113"/>
            <a:ext cx="6973133" cy="242768"/>
          </a:xfrm>
          <a:prstGeom prst="rect">
            <a:avLst/>
          </a:prstGeom>
          <a:noFill/>
          <a:ln/>
        </p:spPr>
        <p:txBody>
          <a:bodyPr wrap="none" lIns="0" tIns="0" rIns="0" bIns="0" rtlCol="0" anchor="t"/>
          <a:lstStyle/>
          <a:p>
            <a:pPr marL="342900" indent="-342900" algn="l">
              <a:lnSpc>
                <a:spcPts val="1900"/>
              </a:lnSpc>
              <a:buSzPct val="100000"/>
              <a:buChar char="•"/>
            </a:pPr>
            <a:r>
              <a:rPr lang="en-US" sz="1400" dirty="0">
                <a:solidFill>
                  <a:srgbClr val="000000"/>
                </a:solidFill>
                <a:latin typeface="Oxygen" pitchFamily="34" charset="0"/>
                <a:ea typeface="Oxygen" pitchFamily="34" charset="-122"/>
                <a:cs typeface="Oxygen" pitchFamily="34" charset="-120"/>
              </a:rPr>
              <a:t>Drobné úpravy a nátěry</a:t>
            </a:r>
            <a:endParaRPr lang="en-US" sz="1400" dirty="0"/>
          </a:p>
        </p:txBody>
      </p:sp>
      <p:sp>
        <p:nvSpPr>
          <p:cNvPr id="8" name="Text 6"/>
          <p:cNvSpPr/>
          <p:nvPr/>
        </p:nvSpPr>
        <p:spPr>
          <a:xfrm>
            <a:off x="792361" y="4049673"/>
            <a:ext cx="6973133" cy="242768"/>
          </a:xfrm>
          <a:prstGeom prst="rect">
            <a:avLst/>
          </a:prstGeom>
          <a:noFill/>
          <a:ln/>
        </p:spPr>
        <p:txBody>
          <a:bodyPr wrap="none" lIns="0" tIns="0" rIns="0" bIns="0" rtlCol="0" anchor="t"/>
          <a:lstStyle/>
          <a:p>
            <a:pPr marL="342900" indent="-342900" algn="l">
              <a:lnSpc>
                <a:spcPts val="1900"/>
              </a:lnSpc>
              <a:buSzPct val="100000"/>
              <a:buChar char="•"/>
            </a:pPr>
            <a:r>
              <a:rPr lang="en-US" sz="1400" dirty="0">
                <a:solidFill>
                  <a:srgbClr val="000000"/>
                </a:solidFill>
                <a:latin typeface="Oxygen" pitchFamily="34" charset="0"/>
                <a:ea typeface="Oxygen" pitchFamily="34" charset="-122"/>
                <a:cs typeface="Oxygen" pitchFamily="34" charset="-120"/>
              </a:rPr>
              <a:t>Oprava poškozených částí</a:t>
            </a:r>
            <a:endParaRPr lang="en-US" sz="1400" dirty="0"/>
          </a:p>
        </p:txBody>
      </p:sp>
      <p:sp>
        <p:nvSpPr>
          <p:cNvPr id="9" name="Text 7"/>
          <p:cNvSpPr/>
          <p:nvPr/>
        </p:nvSpPr>
        <p:spPr>
          <a:xfrm>
            <a:off x="792361" y="4334232"/>
            <a:ext cx="6973133" cy="242768"/>
          </a:xfrm>
          <a:prstGeom prst="rect">
            <a:avLst/>
          </a:prstGeom>
          <a:noFill/>
          <a:ln/>
        </p:spPr>
        <p:txBody>
          <a:bodyPr wrap="none" lIns="0" tIns="0" rIns="0" bIns="0" rtlCol="0" anchor="t"/>
          <a:lstStyle/>
          <a:p>
            <a:pPr marL="342900" indent="-342900" algn="l">
              <a:lnSpc>
                <a:spcPts val="1900"/>
              </a:lnSpc>
              <a:buSzPct val="100000"/>
              <a:buChar char="•"/>
            </a:pPr>
            <a:r>
              <a:rPr lang="en-US" sz="1400" dirty="0">
                <a:solidFill>
                  <a:srgbClr val="000000"/>
                </a:solidFill>
                <a:latin typeface="Oxygen" pitchFamily="34" charset="0"/>
                <a:ea typeface="Oxygen" pitchFamily="34" charset="-122"/>
                <a:cs typeface="Oxygen" pitchFamily="34" charset="-120"/>
              </a:rPr>
              <a:t>Pravidelné servisní prohlídky</a:t>
            </a:r>
            <a:endParaRPr lang="en-US" sz="1400" dirty="0"/>
          </a:p>
        </p:txBody>
      </p:sp>
      <p:sp>
        <p:nvSpPr>
          <p:cNvPr id="10" name="Text 8"/>
          <p:cNvSpPr/>
          <p:nvPr/>
        </p:nvSpPr>
        <p:spPr>
          <a:xfrm>
            <a:off x="792361" y="4696539"/>
            <a:ext cx="2299454" cy="287298"/>
          </a:xfrm>
          <a:prstGeom prst="rect">
            <a:avLst/>
          </a:prstGeom>
          <a:noFill/>
          <a:ln/>
        </p:spPr>
        <p:txBody>
          <a:bodyPr wrap="none" lIns="0" tIns="0" rIns="0" bIns="0" rtlCol="0" anchor="t"/>
          <a:lstStyle/>
          <a:p>
            <a:pPr marL="0" indent="0" algn="l">
              <a:lnSpc>
                <a:spcPts val="2250"/>
              </a:lnSpc>
              <a:buNone/>
            </a:pPr>
            <a:r>
              <a:rPr lang="en-US" sz="1800" b="1" dirty="0">
                <a:solidFill>
                  <a:srgbClr val="CF1F28"/>
                </a:solidFill>
                <a:latin typeface="Oxygen Bold" pitchFamily="34" charset="0"/>
                <a:ea typeface="Oxygen Bold" pitchFamily="34" charset="-122"/>
                <a:cs typeface="Oxygen Bold" pitchFamily="34" charset="-120"/>
              </a:rPr>
              <a:t>Účtování oprav:</a:t>
            </a:r>
            <a:endParaRPr lang="en-US" sz="1800" dirty="0"/>
          </a:p>
        </p:txBody>
      </p:sp>
      <p:sp>
        <p:nvSpPr>
          <p:cNvPr id="11" name="Text 9"/>
          <p:cNvSpPr/>
          <p:nvPr/>
        </p:nvSpPr>
        <p:spPr>
          <a:xfrm>
            <a:off x="792361" y="5103376"/>
            <a:ext cx="6973133" cy="485537"/>
          </a:xfrm>
          <a:prstGeom prst="rect">
            <a:avLst/>
          </a:prstGeom>
          <a:noFill/>
          <a:ln/>
        </p:spPr>
        <p:txBody>
          <a:bodyPr wrap="square" lIns="0" tIns="0" rIns="0" bIns="0" rtlCol="0" anchor="t"/>
          <a:lstStyle/>
          <a:p>
            <a:pPr marL="0" indent="0" algn="l">
              <a:lnSpc>
                <a:spcPts val="1900"/>
              </a:lnSpc>
              <a:buNone/>
            </a:pPr>
            <a:r>
              <a:rPr lang="en-US" sz="1400" b="1" dirty="0">
                <a:solidFill>
                  <a:srgbClr val="000000"/>
                </a:solidFill>
                <a:latin typeface="Oxygen" pitchFamily="34" charset="0"/>
                <a:ea typeface="Oxygen" pitchFamily="34" charset="-122"/>
                <a:cs typeface="Oxygen" pitchFamily="34" charset="-120"/>
              </a:rPr>
              <a:t>MD 511</a:t>
            </a:r>
            <a:r>
              <a:rPr lang="en-US" sz="1400" dirty="0">
                <a:solidFill>
                  <a:srgbClr val="000000"/>
                </a:solidFill>
                <a:latin typeface="Oxygen" pitchFamily="34" charset="0"/>
                <a:ea typeface="Oxygen" pitchFamily="34" charset="-122"/>
                <a:cs typeface="Oxygen" pitchFamily="34" charset="-120"/>
              </a:rPr>
              <a:t> Opravy a udržování</a:t>
            </a:r>
            <a:endParaRPr lang="en-US" sz="1400" dirty="0"/>
          </a:p>
          <a:p>
            <a:pPr marL="0" indent="0" algn="l">
              <a:lnSpc>
                <a:spcPts val="1900"/>
              </a:lnSpc>
              <a:buNone/>
            </a:pPr>
            <a:r>
              <a:rPr lang="en-US" sz="1400" b="1" dirty="0">
                <a:solidFill>
                  <a:srgbClr val="000000"/>
                </a:solidFill>
                <a:latin typeface="Oxygen" pitchFamily="34" charset="0"/>
                <a:ea typeface="Oxygen" pitchFamily="34" charset="-122"/>
                <a:cs typeface="Oxygen" pitchFamily="34" charset="-120"/>
              </a:rPr>
              <a:t>D 321</a:t>
            </a:r>
            <a:r>
              <a:rPr lang="en-US" sz="1400" dirty="0">
                <a:solidFill>
                  <a:srgbClr val="000000"/>
                </a:solidFill>
                <a:latin typeface="Oxygen" pitchFamily="34" charset="0"/>
                <a:ea typeface="Oxygen" pitchFamily="34" charset="-122"/>
                <a:cs typeface="Oxygen" pitchFamily="34" charset="-120"/>
              </a:rPr>
              <a:t> Dodavatelé</a:t>
            </a:r>
            <a:endParaRPr lang="en-US" sz="1400" dirty="0"/>
          </a:p>
        </p:txBody>
      </p:sp>
      <p:sp>
        <p:nvSpPr>
          <p:cNvPr id="12" name="Shape 10"/>
          <p:cNvSpPr/>
          <p:nvPr/>
        </p:nvSpPr>
        <p:spPr>
          <a:xfrm>
            <a:off x="8221742" y="1968222"/>
            <a:ext cx="5623798" cy="1257300"/>
          </a:xfrm>
          <a:prstGeom prst="roundRect">
            <a:avLst>
              <a:gd name="adj" fmla="val 6145"/>
            </a:avLst>
          </a:prstGeom>
          <a:solidFill>
            <a:srgbClr val="F5BCBF"/>
          </a:solidFill>
          <a:ln/>
        </p:spPr>
        <p:txBody>
          <a:bodyPr/>
          <a:lstStyle/>
          <a:p>
            <a:endParaRPr lang="cs-CZ"/>
          </a:p>
        </p:txBody>
      </p:sp>
      <p:pic>
        <p:nvPicPr>
          <p:cNvPr id="13" name="Image 0" descr="preencoded.png"/>
          <p:cNvPicPr>
            <a:picLocks noChangeAspect="1"/>
          </p:cNvPicPr>
          <p:nvPr/>
        </p:nvPicPr>
        <p:blipFill>
          <a:blip r:embed="rId3"/>
          <a:stretch>
            <a:fillRect/>
          </a:stretch>
        </p:blipFill>
        <p:spPr>
          <a:xfrm>
            <a:off x="8405693" y="2161103"/>
            <a:ext cx="287417" cy="229910"/>
          </a:xfrm>
          <a:prstGeom prst="rect">
            <a:avLst/>
          </a:prstGeom>
        </p:spPr>
      </p:pic>
      <p:sp>
        <p:nvSpPr>
          <p:cNvPr id="14" name="Text 11"/>
          <p:cNvSpPr/>
          <p:nvPr/>
        </p:nvSpPr>
        <p:spPr>
          <a:xfrm>
            <a:off x="8877062" y="2133719"/>
            <a:ext cx="2299454" cy="287298"/>
          </a:xfrm>
          <a:prstGeom prst="rect">
            <a:avLst/>
          </a:prstGeom>
          <a:noFill/>
          <a:ln/>
        </p:spPr>
        <p:txBody>
          <a:bodyPr wrap="none" lIns="0" tIns="0" rIns="0" bIns="0" rtlCol="0" anchor="t"/>
          <a:lstStyle/>
          <a:p>
            <a:pPr marL="0" indent="0" algn="l">
              <a:lnSpc>
                <a:spcPts val="2250"/>
              </a:lnSpc>
              <a:buNone/>
            </a:pPr>
            <a:r>
              <a:rPr lang="en-US" sz="1800" b="1" dirty="0">
                <a:solidFill>
                  <a:srgbClr val="000000"/>
                </a:solidFill>
                <a:latin typeface="Oxygen Bold" pitchFamily="34" charset="0"/>
                <a:ea typeface="Oxygen Bold" pitchFamily="34" charset="-122"/>
                <a:cs typeface="Oxygen Bold" pitchFamily="34" charset="-120"/>
              </a:rPr>
              <a:t>Klíčový princip</a:t>
            </a:r>
            <a:endParaRPr lang="en-US" sz="1800" dirty="0"/>
          </a:p>
        </p:txBody>
      </p:sp>
      <p:sp>
        <p:nvSpPr>
          <p:cNvPr id="15" name="Text 12"/>
          <p:cNvSpPr/>
          <p:nvPr/>
        </p:nvSpPr>
        <p:spPr>
          <a:xfrm>
            <a:off x="8877062" y="2540556"/>
            <a:ext cx="4784527" cy="485537"/>
          </a:xfrm>
          <a:prstGeom prst="rect">
            <a:avLst/>
          </a:prstGeom>
          <a:noFill/>
          <a:ln/>
        </p:spPr>
        <p:txBody>
          <a:bodyPr wrap="square" lIns="0" tIns="0" rIns="0" bIns="0" rtlCol="0" anchor="t"/>
          <a:lstStyle/>
          <a:p>
            <a:pPr marL="0" indent="0" algn="l">
              <a:lnSpc>
                <a:spcPts val="1900"/>
              </a:lnSpc>
              <a:buNone/>
            </a:pPr>
            <a:r>
              <a:rPr lang="en-US" sz="1400" dirty="0">
                <a:solidFill>
                  <a:srgbClr val="000000"/>
                </a:solidFill>
                <a:latin typeface="Oxygen" pitchFamily="34" charset="0"/>
                <a:ea typeface="Oxygen" pitchFamily="34" charset="-122"/>
                <a:cs typeface="Oxygen" pitchFamily="34" charset="-120"/>
              </a:rPr>
              <a:t>Opravy se </a:t>
            </a:r>
            <a:r>
              <a:rPr lang="en-US" sz="1400" b="1" dirty="0">
                <a:solidFill>
                  <a:srgbClr val="000000"/>
                </a:solidFill>
                <a:latin typeface="Oxygen" pitchFamily="34" charset="0"/>
                <a:ea typeface="Oxygen" pitchFamily="34" charset="-122"/>
                <a:cs typeface="Oxygen" pitchFamily="34" charset="-120"/>
              </a:rPr>
              <a:t>neaktivují</a:t>
            </a:r>
            <a:r>
              <a:rPr lang="en-US" sz="1400" dirty="0">
                <a:solidFill>
                  <a:srgbClr val="000000"/>
                </a:solidFill>
                <a:latin typeface="Oxygen" pitchFamily="34" charset="0"/>
                <a:ea typeface="Oxygen" pitchFamily="34" charset="-122"/>
                <a:cs typeface="Oxygen" pitchFamily="34" charset="-120"/>
              </a:rPr>
              <a:t> – účtují se přímo do nákladů v okamžiku jejich provedení. Nezvyšují vstupní cenu majetku.</a:t>
            </a:r>
            <a:endParaRPr lang="en-US" sz="1400" dirty="0"/>
          </a:p>
        </p:txBody>
      </p:sp>
      <p:pic>
        <p:nvPicPr>
          <p:cNvPr id="16" name="Image 1" descr="preencoded.png"/>
          <p:cNvPicPr>
            <a:picLocks noChangeAspect="1"/>
          </p:cNvPicPr>
          <p:nvPr/>
        </p:nvPicPr>
        <p:blipFill>
          <a:blip r:embed="rId4"/>
          <a:stretch>
            <a:fillRect/>
          </a:stretch>
        </p:blipFill>
        <p:spPr>
          <a:xfrm>
            <a:off x="8221742" y="3359944"/>
            <a:ext cx="3655457" cy="3655457"/>
          </a:xfrm>
          <a:prstGeom prst="rect">
            <a:avLst/>
          </a:prstGeom>
        </p:spPr>
      </p:pic>
      <p:pic>
        <p:nvPicPr>
          <p:cNvPr id="17" name="Image 2" descr="preencoded.png"/>
          <p:cNvPicPr>
            <a:picLocks noChangeAspect="1"/>
          </p:cNvPicPr>
          <p:nvPr/>
        </p:nvPicPr>
        <p:blipFill>
          <a:blip r:embed="rId5"/>
          <a:stretch>
            <a:fillRect/>
          </a:stretch>
        </p:blipFill>
        <p:spPr>
          <a:xfrm>
            <a:off x="12770763" y="7549277"/>
            <a:ext cx="1661636" cy="39850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139785"/>
            <a:ext cx="7713702"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Technické zhodnocení majetku</a:t>
            </a:r>
            <a:endParaRPr lang="en-US" sz="4150" dirty="0"/>
          </a:p>
        </p:txBody>
      </p:sp>
      <p:sp>
        <p:nvSpPr>
          <p:cNvPr id="3" name="Text 1"/>
          <p:cNvSpPr/>
          <p:nvPr/>
        </p:nvSpPr>
        <p:spPr>
          <a:xfrm>
            <a:off x="793790" y="2123242"/>
            <a:ext cx="13042821"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Technické zhodnocení je rozšíření, modernizace nebo rekonstrukce majetku, která </a:t>
            </a:r>
            <a:r>
              <a:rPr lang="en-US" sz="1650" b="1" dirty="0">
                <a:solidFill>
                  <a:srgbClr val="000000"/>
                </a:solidFill>
                <a:latin typeface="Oxygen" pitchFamily="34" charset="0"/>
                <a:ea typeface="Oxygen" pitchFamily="34" charset="-122"/>
                <a:cs typeface="Oxygen" pitchFamily="34" charset="-120"/>
              </a:rPr>
              <a:t>zvyšuje jeho užitnou hodnotu</a:t>
            </a:r>
            <a:r>
              <a:rPr lang="en-US" sz="1650" dirty="0">
                <a:solidFill>
                  <a:srgbClr val="000000"/>
                </a:solidFill>
                <a:latin typeface="Oxygen" pitchFamily="34" charset="0"/>
                <a:ea typeface="Oxygen" pitchFamily="34" charset="-122"/>
                <a:cs typeface="Oxygen" pitchFamily="34" charset="-120"/>
              </a:rPr>
              <a:t>, prodlužuje životnost nebo zlepšuje technické parametry. V daňovém pojetí jde o částku přesahující 40 000 Kč za zdaňovací období.</a:t>
            </a:r>
            <a:endParaRPr lang="en-US" sz="1650" dirty="0"/>
          </a:p>
        </p:txBody>
      </p:sp>
      <p:sp>
        <p:nvSpPr>
          <p:cNvPr id="4" name="Shape 2"/>
          <p:cNvSpPr/>
          <p:nvPr/>
        </p:nvSpPr>
        <p:spPr>
          <a:xfrm>
            <a:off x="793790" y="2897862"/>
            <a:ext cx="4241244" cy="1494234"/>
          </a:xfrm>
          <a:prstGeom prst="roundRect">
            <a:avLst>
              <a:gd name="adj" fmla="val 5977"/>
            </a:avLst>
          </a:prstGeom>
          <a:solidFill>
            <a:srgbClr val="FFFFFF"/>
          </a:solidFill>
          <a:ln w="22860">
            <a:solidFill>
              <a:srgbClr val="DEB9BB"/>
            </a:solidFill>
            <a:prstDash val="solid"/>
          </a:ln>
        </p:spPr>
        <p:txBody>
          <a:bodyPr/>
          <a:lstStyle/>
          <a:p>
            <a:endParaRPr lang="cs-CZ"/>
          </a:p>
        </p:txBody>
      </p:sp>
      <p:sp>
        <p:nvSpPr>
          <p:cNvPr id="5" name="Text 3"/>
          <p:cNvSpPr/>
          <p:nvPr/>
        </p:nvSpPr>
        <p:spPr>
          <a:xfrm>
            <a:off x="1029295" y="313336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Modernizace</a:t>
            </a:r>
            <a:endParaRPr lang="en-US" sz="2050" dirty="0"/>
          </a:p>
        </p:txBody>
      </p:sp>
      <p:sp>
        <p:nvSpPr>
          <p:cNvPr id="6" name="Text 4"/>
          <p:cNvSpPr/>
          <p:nvPr/>
        </p:nvSpPr>
        <p:spPr>
          <a:xfrm>
            <a:off x="1029295" y="3561278"/>
            <a:ext cx="3770233"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Zlepšení technických parametrů – např. zvýšení výkonu stroje</a:t>
            </a:r>
            <a:endParaRPr lang="en-US" sz="1650" dirty="0"/>
          </a:p>
        </p:txBody>
      </p:sp>
      <p:sp>
        <p:nvSpPr>
          <p:cNvPr id="7" name="Shape 5"/>
          <p:cNvSpPr/>
          <p:nvPr/>
        </p:nvSpPr>
        <p:spPr>
          <a:xfrm>
            <a:off x="5194459" y="2897862"/>
            <a:ext cx="4241363" cy="1494234"/>
          </a:xfrm>
          <a:prstGeom prst="roundRect">
            <a:avLst>
              <a:gd name="adj" fmla="val 5977"/>
            </a:avLst>
          </a:prstGeom>
          <a:solidFill>
            <a:srgbClr val="FFFFFF"/>
          </a:solidFill>
          <a:ln w="22860">
            <a:solidFill>
              <a:srgbClr val="DEB9BB"/>
            </a:solidFill>
            <a:prstDash val="solid"/>
          </a:ln>
        </p:spPr>
        <p:txBody>
          <a:bodyPr/>
          <a:lstStyle/>
          <a:p>
            <a:endParaRPr lang="cs-CZ"/>
          </a:p>
        </p:txBody>
      </p:sp>
      <p:sp>
        <p:nvSpPr>
          <p:cNvPr id="8" name="Text 6"/>
          <p:cNvSpPr/>
          <p:nvPr/>
        </p:nvSpPr>
        <p:spPr>
          <a:xfrm>
            <a:off x="5429964" y="313336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Rekonstrukce</a:t>
            </a:r>
            <a:endParaRPr lang="en-US" sz="2050" dirty="0"/>
          </a:p>
        </p:txBody>
      </p:sp>
      <p:sp>
        <p:nvSpPr>
          <p:cNvPr id="9" name="Text 7"/>
          <p:cNvSpPr/>
          <p:nvPr/>
        </p:nvSpPr>
        <p:spPr>
          <a:xfrm>
            <a:off x="5429964" y="3561278"/>
            <a:ext cx="377035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Zásadní přestavba objektu měnící jeho účel nebo kapacitu</a:t>
            </a:r>
            <a:endParaRPr lang="en-US" sz="1650" dirty="0"/>
          </a:p>
        </p:txBody>
      </p:sp>
      <p:sp>
        <p:nvSpPr>
          <p:cNvPr id="10" name="Shape 8"/>
          <p:cNvSpPr/>
          <p:nvPr/>
        </p:nvSpPr>
        <p:spPr>
          <a:xfrm>
            <a:off x="9595247" y="2897862"/>
            <a:ext cx="4241363" cy="1494234"/>
          </a:xfrm>
          <a:prstGeom prst="roundRect">
            <a:avLst>
              <a:gd name="adj" fmla="val 5977"/>
            </a:avLst>
          </a:prstGeom>
          <a:solidFill>
            <a:srgbClr val="FFFFFF"/>
          </a:solidFill>
          <a:ln w="22860">
            <a:solidFill>
              <a:srgbClr val="DEB9BB"/>
            </a:solidFill>
            <a:prstDash val="solid"/>
          </a:ln>
        </p:spPr>
        <p:txBody>
          <a:bodyPr/>
          <a:lstStyle/>
          <a:p>
            <a:endParaRPr lang="cs-CZ"/>
          </a:p>
        </p:txBody>
      </p:sp>
      <p:sp>
        <p:nvSpPr>
          <p:cNvPr id="11" name="Text 9"/>
          <p:cNvSpPr/>
          <p:nvPr/>
        </p:nvSpPr>
        <p:spPr>
          <a:xfrm>
            <a:off x="9830753" y="3133368"/>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Rozšíření</a:t>
            </a:r>
            <a:endParaRPr lang="en-US" sz="2050" dirty="0"/>
          </a:p>
        </p:txBody>
      </p:sp>
      <p:sp>
        <p:nvSpPr>
          <p:cNvPr id="12" name="Text 10"/>
          <p:cNvSpPr/>
          <p:nvPr/>
        </p:nvSpPr>
        <p:spPr>
          <a:xfrm>
            <a:off x="9830753" y="3561278"/>
            <a:ext cx="377035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Přístavba nebo přidání nových funkčních částí</a:t>
            </a:r>
            <a:endParaRPr lang="en-US" sz="1650" dirty="0"/>
          </a:p>
        </p:txBody>
      </p:sp>
      <p:sp>
        <p:nvSpPr>
          <p:cNvPr id="13" name="Text 11"/>
          <p:cNvSpPr/>
          <p:nvPr/>
        </p:nvSpPr>
        <p:spPr>
          <a:xfrm>
            <a:off x="793790" y="4631293"/>
            <a:ext cx="4281964" cy="332303"/>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Účtování technického zhodnocení:</a:t>
            </a:r>
            <a:endParaRPr lang="en-US" sz="2050" dirty="0"/>
          </a:p>
        </p:txBody>
      </p:sp>
      <p:sp>
        <p:nvSpPr>
          <p:cNvPr id="14" name="Text 12"/>
          <p:cNvSpPr/>
          <p:nvPr/>
        </p:nvSpPr>
        <p:spPr>
          <a:xfrm>
            <a:off x="793790" y="5202793"/>
            <a:ext cx="212646" cy="265747"/>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Light" pitchFamily="34" charset="0"/>
                <a:ea typeface="Oxygen Light" pitchFamily="34" charset="-122"/>
                <a:cs typeface="Oxygen Light" pitchFamily="34" charset="-120"/>
              </a:rPr>
              <a:t>01</a:t>
            </a:r>
            <a:endParaRPr lang="en-US" sz="1650" dirty="0"/>
          </a:p>
        </p:txBody>
      </p:sp>
      <p:sp>
        <p:nvSpPr>
          <p:cNvPr id="15" name="Shape 13"/>
          <p:cNvSpPr/>
          <p:nvPr/>
        </p:nvSpPr>
        <p:spPr>
          <a:xfrm>
            <a:off x="793790" y="5541288"/>
            <a:ext cx="6441638" cy="22860"/>
          </a:xfrm>
          <a:prstGeom prst="rect">
            <a:avLst/>
          </a:prstGeom>
          <a:solidFill>
            <a:srgbClr val="D01F28"/>
          </a:solidFill>
          <a:ln/>
        </p:spPr>
        <p:txBody>
          <a:bodyPr/>
          <a:lstStyle/>
          <a:p>
            <a:endParaRPr lang="cs-CZ"/>
          </a:p>
        </p:txBody>
      </p:sp>
      <p:sp>
        <p:nvSpPr>
          <p:cNvPr id="16" name="Text 14"/>
          <p:cNvSpPr/>
          <p:nvPr/>
        </p:nvSpPr>
        <p:spPr>
          <a:xfrm>
            <a:off x="793790" y="5693331"/>
            <a:ext cx="6441638"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042</a:t>
            </a:r>
            <a:r>
              <a:rPr lang="en-US" sz="1650" dirty="0">
                <a:solidFill>
                  <a:srgbClr val="000000"/>
                </a:solidFill>
                <a:latin typeface="Oxygen" pitchFamily="34" charset="0"/>
                <a:ea typeface="Oxygen" pitchFamily="34" charset="-122"/>
                <a:cs typeface="Oxygen" pitchFamily="34" charset="-120"/>
              </a:rPr>
              <a:t> Pořízení DHM / </a:t>
            </a:r>
            <a:r>
              <a:rPr lang="en-US" sz="1650" b="1" dirty="0">
                <a:solidFill>
                  <a:srgbClr val="000000"/>
                </a:solidFill>
                <a:latin typeface="Oxygen" pitchFamily="34" charset="0"/>
                <a:ea typeface="Oxygen" pitchFamily="34" charset="-122"/>
                <a:cs typeface="Oxygen" pitchFamily="34" charset="-120"/>
              </a:rPr>
              <a:t>D 321</a:t>
            </a:r>
            <a:r>
              <a:rPr lang="en-US" sz="1650" dirty="0">
                <a:solidFill>
                  <a:srgbClr val="000000"/>
                </a:solidFill>
                <a:latin typeface="Oxygen" pitchFamily="34" charset="0"/>
                <a:ea typeface="Oxygen" pitchFamily="34" charset="-122"/>
                <a:cs typeface="Oxygen" pitchFamily="34" charset="-120"/>
              </a:rPr>
              <a:t> Dodavatelé (faktura)</a:t>
            </a:r>
            <a:endParaRPr lang="en-US" sz="1650" dirty="0"/>
          </a:p>
        </p:txBody>
      </p:sp>
      <p:sp>
        <p:nvSpPr>
          <p:cNvPr id="17" name="Text 15"/>
          <p:cNvSpPr/>
          <p:nvPr/>
        </p:nvSpPr>
        <p:spPr>
          <a:xfrm>
            <a:off x="7394853" y="5202793"/>
            <a:ext cx="212646" cy="265747"/>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Light" pitchFamily="34" charset="0"/>
                <a:ea typeface="Oxygen Light" pitchFamily="34" charset="-122"/>
                <a:cs typeface="Oxygen Light" pitchFamily="34" charset="-120"/>
              </a:rPr>
              <a:t>02</a:t>
            </a:r>
            <a:endParaRPr lang="en-US" sz="1650" dirty="0"/>
          </a:p>
        </p:txBody>
      </p:sp>
      <p:sp>
        <p:nvSpPr>
          <p:cNvPr id="18" name="Shape 16"/>
          <p:cNvSpPr/>
          <p:nvPr/>
        </p:nvSpPr>
        <p:spPr>
          <a:xfrm>
            <a:off x="7394853" y="5541288"/>
            <a:ext cx="6441757" cy="22860"/>
          </a:xfrm>
          <a:prstGeom prst="rect">
            <a:avLst/>
          </a:prstGeom>
          <a:solidFill>
            <a:srgbClr val="D01F28"/>
          </a:solidFill>
          <a:ln/>
        </p:spPr>
        <p:txBody>
          <a:bodyPr/>
          <a:lstStyle/>
          <a:p>
            <a:endParaRPr lang="cs-CZ"/>
          </a:p>
        </p:txBody>
      </p:sp>
      <p:sp>
        <p:nvSpPr>
          <p:cNvPr id="19" name="Text 17"/>
          <p:cNvSpPr/>
          <p:nvPr/>
        </p:nvSpPr>
        <p:spPr>
          <a:xfrm>
            <a:off x="7394853" y="5693331"/>
            <a:ext cx="644175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021–029</a:t>
            </a:r>
            <a:r>
              <a:rPr lang="en-US" sz="1650" dirty="0">
                <a:solidFill>
                  <a:srgbClr val="000000"/>
                </a:solidFill>
                <a:latin typeface="Oxygen" pitchFamily="34" charset="0"/>
                <a:ea typeface="Oxygen" pitchFamily="34" charset="-122"/>
                <a:cs typeface="Oxygen" pitchFamily="34" charset="-120"/>
              </a:rPr>
              <a:t> (DHM) / </a:t>
            </a:r>
            <a:r>
              <a:rPr lang="en-US" sz="1650" b="1" dirty="0">
                <a:solidFill>
                  <a:srgbClr val="000000"/>
                </a:solidFill>
                <a:latin typeface="Oxygen" pitchFamily="34" charset="0"/>
                <a:ea typeface="Oxygen" pitchFamily="34" charset="-122"/>
                <a:cs typeface="Oxygen" pitchFamily="34" charset="-120"/>
              </a:rPr>
              <a:t>D 042</a:t>
            </a:r>
            <a:r>
              <a:rPr lang="en-US" sz="1650" dirty="0">
                <a:solidFill>
                  <a:srgbClr val="000000"/>
                </a:solidFill>
                <a:latin typeface="Oxygen" pitchFamily="34" charset="0"/>
                <a:ea typeface="Oxygen" pitchFamily="34" charset="-122"/>
                <a:cs typeface="Oxygen" pitchFamily="34" charset="-120"/>
              </a:rPr>
              <a:t> Pořízení DHM (zvýšení vstupní ceny)</a:t>
            </a:r>
            <a:endParaRPr lang="en-US" sz="1650" dirty="0"/>
          </a:p>
        </p:txBody>
      </p:sp>
      <p:sp>
        <p:nvSpPr>
          <p:cNvPr id="20" name="Shape 18"/>
          <p:cNvSpPr/>
          <p:nvPr/>
        </p:nvSpPr>
        <p:spPr>
          <a:xfrm>
            <a:off x="793790" y="6329720"/>
            <a:ext cx="13042821" cy="759976"/>
          </a:xfrm>
          <a:prstGeom prst="roundRect">
            <a:avLst>
              <a:gd name="adj" fmla="val 11752"/>
            </a:avLst>
          </a:prstGeom>
          <a:solidFill>
            <a:srgbClr val="F5BCBF"/>
          </a:solidFill>
          <a:ln/>
        </p:spPr>
        <p:txBody>
          <a:bodyPr/>
          <a:lstStyle/>
          <a:p>
            <a:endParaRPr lang="cs-CZ"/>
          </a:p>
        </p:txBody>
      </p:sp>
      <p:pic>
        <p:nvPicPr>
          <p:cNvPr id="21" name="Image 0" descr="preencoded.png"/>
          <p:cNvPicPr>
            <a:picLocks noChangeAspect="1"/>
          </p:cNvPicPr>
          <p:nvPr/>
        </p:nvPicPr>
        <p:blipFill>
          <a:blip r:embed="rId3"/>
          <a:stretch>
            <a:fillRect/>
          </a:stretch>
        </p:blipFill>
        <p:spPr>
          <a:xfrm>
            <a:off x="1006435" y="6637973"/>
            <a:ext cx="265748" cy="212646"/>
          </a:xfrm>
          <a:prstGeom prst="rect">
            <a:avLst/>
          </a:prstGeom>
        </p:spPr>
      </p:pic>
      <p:sp>
        <p:nvSpPr>
          <p:cNvPr id="22" name="Text 19"/>
          <p:cNvSpPr/>
          <p:nvPr/>
        </p:nvSpPr>
        <p:spPr>
          <a:xfrm>
            <a:off x="1484828" y="6542246"/>
            <a:ext cx="12139136"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Technické zhodnocení </a:t>
            </a:r>
            <a:r>
              <a:rPr lang="en-US" sz="1650" b="1" dirty="0">
                <a:solidFill>
                  <a:srgbClr val="000000"/>
                </a:solidFill>
                <a:latin typeface="Oxygen" pitchFamily="34" charset="0"/>
                <a:ea typeface="Oxygen" pitchFamily="34" charset="-122"/>
                <a:cs typeface="Oxygen" pitchFamily="34" charset="-120"/>
              </a:rPr>
              <a:t>zvyšuje vstupní cenu majetku</a:t>
            </a:r>
            <a:r>
              <a:rPr lang="en-US" sz="1650" dirty="0">
                <a:solidFill>
                  <a:srgbClr val="000000"/>
                </a:solidFill>
                <a:latin typeface="Oxygen" pitchFamily="34" charset="0"/>
                <a:ea typeface="Oxygen" pitchFamily="34" charset="-122"/>
                <a:cs typeface="Oxygen" pitchFamily="34" charset="-120"/>
              </a:rPr>
              <a:t> a od zvýšené vstupní ceny se počítají nové odpisy.</a:t>
            </a:r>
            <a:endParaRPr lang="en-US" sz="1650" dirty="0"/>
          </a:p>
        </p:txBody>
      </p:sp>
      <p:pic>
        <p:nvPicPr>
          <p:cNvPr id="23"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80668" y="705088"/>
            <a:ext cx="6833235" cy="421124"/>
          </a:xfrm>
          <a:prstGeom prst="rect">
            <a:avLst/>
          </a:prstGeom>
          <a:noFill/>
          <a:ln/>
        </p:spPr>
        <p:txBody>
          <a:bodyPr wrap="none" lIns="0" tIns="0" rIns="0" bIns="0" rtlCol="0" anchor="t"/>
          <a:lstStyle/>
          <a:p>
            <a:pPr marL="0" indent="0" algn="l">
              <a:lnSpc>
                <a:spcPts val="3300"/>
              </a:lnSpc>
              <a:buNone/>
            </a:pPr>
            <a:r>
              <a:rPr lang="en-US" sz="2650" b="1" dirty="0">
                <a:solidFill>
                  <a:srgbClr val="CF1F28"/>
                </a:solidFill>
                <a:latin typeface="Oxygen Bold" pitchFamily="34" charset="0"/>
                <a:ea typeface="Oxygen Bold" pitchFamily="34" charset="-122"/>
                <a:cs typeface="Oxygen Bold" pitchFamily="34" charset="-120"/>
              </a:rPr>
              <a:t>Srovnání: Oprava vs. Technické zhodnocení</a:t>
            </a:r>
            <a:endParaRPr lang="en-US" sz="2650" dirty="0"/>
          </a:p>
        </p:txBody>
      </p:sp>
      <p:pic>
        <p:nvPicPr>
          <p:cNvPr id="3" name="Image 0" descr="preencoded.png"/>
          <p:cNvPicPr>
            <a:picLocks noChangeAspect="1"/>
          </p:cNvPicPr>
          <p:nvPr/>
        </p:nvPicPr>
        <p:blipFill>
          <a:blip r:embed="rId3"/>
          <a:stretch>
            <a:fillRect/>
          </a:stretch>
        </p:blipFill>
        <p:spPr>
          <a:xfrm>
            <a:off x="580668" y="1301353"/>
            <a:ext cx="8754785" cy="4498181"/>
          </a:xfrm>
          <a:prstGeom prst="rect">
            <a:avLst/>
          </a:prstGeom>
        </p:spPr>
      </p:pic>
      <p:sp>
        <p:nvSpPr>
          <p:cNvPr id="4" name="Shape 1"/>
          <p:cNvSpPr/>
          <p:nvPr/>
        </p:nvSpPr>
        <p:spPr>
          <a:xfrm>
            <a:off x="4240649" y="5799534"/>
            <a:ext cx="134779" cy="134779"/>
          </a:xfrm>
          <a:prstGeom prst="roundRect">
            <a:avLst>
              <a:gd name="adj" fmla="val 13569"/>
            </a:avLst>
          </a:prstGeom>
          <a:solidFill>
            <a:srgbClr val="430A0D"/>
          </a:solidFill>
          <a:ln/>
        </p:spPr>
        <p:txBody>
          <a:bodyPr/>
          <a:lstStyle/>
          <a:p>
            <a:endParaRPr lang="cs-CZ"/>
          </a:p>
        </p:txBody>
      </p:sp>
      <p:sp>
        <p:nvSpPr>
          <p:cNvPr id="5" name="Text 2"/>
          <p:cNvSpPr/>
          <p:nvPr/>
        </p:nvSpPr>
        <p:spPr>
          <a:xfrm>
            <a:off x="4436388" y="5799534"/>
            <a:ext cx="445413" cy="134779"/>
          </a:xfrm>
          <a:prstGeom prst="rect">
            <a:avLst/>
          </a:prstGeom>
          <a:noFill/>
          <a:ln/>
        </p:spPr>
        <p:txBody>
          <a:bodyPr wrap="none" lIns="0" tIns="0" rIns="0" bIns="0" rtlCol="0" anchor="t"/>
          <a:lstStyle/>
          <a:p>
            <a:pPr marL="0" indent="0" algn="l">
              <a:lnSpc>
                <a:spcPts val="1050"/>
              </a:lnSpc>
              <a:buNone/>
            </a:pPr>
            <a:r>
              <a:rPr lang="en-US" sz="1050" dirty="0">
                <a:solidFill>
                  <a:srgbClr val="000000"/>
                </a:solidFill>
                <a:latin typeface="Oxygen" pitchFamily="34" charset="0"/>
                <a:ea typeface="Oxygen" pitchFamily="34" charset="-122"/>
                <a:cs typeface="Oxygen" pitchFamily="34" charset="-120"/>
              </a:rPr>
              <a:t>Oprava</a:t>
            </a:r>
            <a:endParaRPr lang="en-US" sz="1050" dirty="0"/>
          </a:p>
        </p:txBody>
      </p:sp>
      <p:sp>
        <p:nvSpPr>
          <p:cNvPr id="6" name="Shape 3"/>
          <p:cNvSpPr/>
          <p:nvPr/>
        </p:nvSpPr>
        <p:spPr>
          <a:xfrm>
            <a:off x="5034201" y="5799534"/>
            <a:ext cx="134779" cy="134779"/>
          </a:xfrm>
          <a:prstGeom prst="roundRect">
            <a:avLst>
              <a:gd name="adj" fmla="val 13569"/>
            </a:avLst>
          </a:prstGeom>
          <a:solidFill>
            <a:srgbClr val="B21A22"/>
          </a:solidFill>
          <a:ln/>
        </p:spPr>
        <p:txBody>
          <a:bodyPr/>
          <a:lstStyle/>
          <a:p>
            <a:endParaRPr lang="cs-CZ"/>
          </a:p>
        </p:txBody>
      </p:sp>
      <p:sp>
        <p:nvSpPr>
          <p:cNvPr id="7" name="Text 4"/>
          <p:cNvSpPr/>
          <p:nvPr/>
        </p:nvSpPr>
        <p:spPr>
          <a:xfrm>
            <a:off x="5229939" y="5799534"/>
            <a:ext cx="1320046" cy="134779"/>
          </a:xfrm>
          <a:prstGeom prst="rect">
            <a:avLst/>
          </a:prstGeom>
          <a:noFill/>
          <a:ln/>
        </p:spPr>
        <p:txBody>
          <a:bodyPr wrap="none" lIns="0" tIns="0" rIns="0" bIns="0" rtlCol="0" anchor="t"/>
          <a:lstStyle/>
          <a:p>
            <a:pPr marL="0" indent="0" algn="l">
              <a:lnSpc>
                <a:spcPts val="1050"/>
              </a:lnSpc>
              <a:buNone/>
            </a:pPr>
            <a:r>
              <a:rPr lang="en-US" sz="1050" dirty="0">
                <a:solidFill>
                  <a:srgbClr val="000000"/>
                </a:solidFill>
                <a:latin typeface="Oxygen" pitchFamily="34" charset="0"/>
                <a:ea typeface="Oxygen" pitchFamily="34" charset="-122"/>
                <a:cs typeface="Oxygen" pitchFamily="34" charset="-120"/>
              </a:rPr>
              <a:t>Technické zhodnocení</a:t>
            </a:r>
            <a:endParaRPr lang="en-US" sz="1050" dirty="0"/>
          </a:p>
        </p:txBody>
      </p:sp>
      <p:sp>
        <p:nvSpPr>
          <p:cNvPr id="8" name="Text 5"/>
          <p:cNvSpPr/>
          <p:nvPr/>
        </p:nvSpPr>
        <p:spPr>
          <a:xfrm>
            <a:off x="580668" y="6302454"/>
            <a:ext cx="13469064" cy="177879"/>
          </a:xfrm>
          <a:prstGeom prst="rect">
            <a:avLst/>
          </a:prstGeom>
          <a:noFill/>
          <a:ln/>
        </p:spPr>
        <p:txBody>
          <a:bodyPr wrap="none" lIns="0" tIns="0" rIns="0" bIns="0" rtlCol="0" anchor="t"/>
          <a:lstStyle/>
          <a:p>
            <a:pPr marL="0" indent="0" algn="l">
              <a:lnSpc>
                <a:spcPts val="1400"/>
              </a:lnSpc>
              <a:buNone/>
            </a:pPr>
            <a:r>
              <a:rPr lang="en-US" sz="1050" dirty="0">
                <a:solidFill>
                  <a:srgbClr val="000000"/>
                </a:solidFill>
                <a:latin typeface="Oxygen" pitchFamily="34" charset="0"/>
                <a:ea typeface="Oxygen" pitchFamily="34" charset="-122"/>
                <a:cs typeface="Oxygen" pitchFamily="34" charset="-120"/>
              </a:rPr>
              <a:t>Graf znázorňuje relativní důležitost jednotlivých kritérií při rozhodování, zda jde o opravu nebo technické zhodnocení. Opravy jsou běžnější (100), ale technické zhodnocení má větší dopad na hodnotu majetku (95).</a:t>
            </a:r>
            <a:endParaRPr lang="en-US" sz="1050" dirty="0"/>
          </a:p>
        </p:txBody>
      </p:sp>
      <p:sp>
        <p:nvSpPr>
          <p:cNvPr id="9" name="Text 6"/>
          <p:cNvSpPr/>
          <p:nvPr/>
        </p:nvSpPr>
        <p:spPr>
          <a:xfrm>
            <a:off x="580668" y="6666309"/>
            <a:ext cx="1684973" cy="210502"/>
          </a:xfrm>
          <a:prstGeom prst="rect">
            <a:avLst/>
          </a:prstGeom>
          <a:noFill/>
          <a:ln/>
        </p:spPr>
        <p:txBody>
          <a:bodyPr wrap="none" lIns="0" tIns="0" rIns="0" bIns="0" rtlCol="0" anchor="t"/>
          <a:lstStyle/>
          <a:p>
            <a:pPr marL="0" indent="0" algn="l">
              <a:lnSpc>
                <a:spcPts val="1650"/>
              </a:lnSpc>
              <a:buNone/>
            </a:pPr>
            <a:r>
              <a:rPr lang="en-US" sz="1300" b="1" dirty="0">
                <a:solidFill>
                  <a:srgbClr val="CF1F28"/>
                </a:solidFill>
                <a:latin typeface="Oxygen Bold" pitchFamily="34" charset="0"/>
                <a:ea typeface="Oxygen Bold" pitchFamily="34" charset="-122"/>
                <a:cs typeface="Oxygen Bold" pitchFamily="34" charset="-120"/>
              </a:rPr>
              <a:t>Oprava</a:t>
            </a:r>
            <a:endParaRPr lang="en-US" sz="1300" dirty="0"/>
          </a:p>
        </p:txBody>
      </p:sp>
      <p:sp>
        <p:nvSpPr>
          <p:cNvPr id="10" name="Text 7"/>
          <p:cNvSpPr/>
          <p:nvPr/>
        </p:nvSpPr>
        <p:spPr>
          <a:xfrm>
            <a:off x="580668" y="6964323"/>
            <a:ext cx="6570107" cy="177879"/>
          </a:xfrm>
          <a:prstGeom prst="rect">
            <a:avLst/>
          </a:prstGeom>
          <a:noFill/>
          <a:ln/>
        </p:spPr>
        <p:txBody>
          <a:bodyPr wrap="none" lIns="0" tIns="0" rIns="0" bIns="0" rtlCol="0" anchor="t"/>
          <a:lstStyle/>
          <a:p>
            <a:pPr marL="342900" indent="-342900" algn="l">
              <a:lnSpc>
                <a:spcPts val="1400"/>
              </a:lnSpc>
              <a:buSzPct val="100000"/>
              <a:buChar char="•"/>
            </a:pPr>
            <a:r>
              <a:rPr lang="en-US" sz="1050" dirty="0">
                <a:solidFill>
                  <a:srgbClr val="000000"/>
                </a:solidFill>
                <a:latin typeface="Oxygen" pitchFamily="34" charset="0"/>
                <a:ea typeface="Oxygen" pitchFamily="34" charset="-122"/>
                <a:cs typeface="Oxygen" pitchFamily="34" charset="-120"/>
              </a:rPr>
              <a:t>Jde do nákladů (účet 511)</a:t>
            </a:r>
            <a:endParaRPr lang="en-US" sz="1050" dirty="0"/>
          </a:p>
        </p:txBody>
      </p:sp>
      <p:sp>
        <p:nvSpPr>
          <p:cNvPr id="11" name="Text 8"/>
          <p:cNvSpPr/>
          <p:nvPr/>
        </p:nvSpPr>
        <p:spPr>
          <a:xfrm>
            <a:off x="580668" y="7172801"/>
            <a:ext cx="6570107" cy="177879"/>
          </a:xfrm>
          <a:prstGeom prst="rect">
            <a:avLst/>
          </a:prstGeom>
          <a:noFill/>
          <a:ln/>
        </p:spPr>
        <p:txBody>
          <a:bodyPr wrap="none" lIns="0" tIns="0" rIns="0" bIns="0" rtlCol="0" anchor="t"/>
          <a:lstStyle/>
          <a:p>
            <a:pPr marL="342900" indent="-342900" algn="l">
              <a:lnSpc>
                <a:spcPts val="1400"/>
              </a:lnSpc>
              <a:buSzPct val="100000"/>
              <a:buChar char="•"/>
            </a:pPr>
            <a:r>
              <a:rPr lang="en-US" sz="1050" dirty="0">
                <a:solidFill>
                  <a:srgbClr val="000000"/>
                </a:solidFill>
                <a:latin typeface="Oxygen" pitchFamily="34" charset="0"/>
                <a:ea typeface="Oxygen" pitchFamily="34" charset="-122"/>
                <a:cs typeface="Oxygen" pitchFamily="34" charset="-120"/>
              </a:rPr>
              <a:t>Nezvyšuje vstupní cenu</a:t>
            </a:r>
            <a:endParaRPr lang="en-US" sz="1050" dirty="0"/>
          </a:p>
        </p:txBody>
      </p:sp>
      <p:sp>
        <p:nvSpPr>
          <p:cNvPr id="12" name="Text 9"/>
          <p:cNvSpPr/>
          <p:nvPr/>
        </p:nvSpPr>
        <p:spPr>
          <a:xfrm>
            <a:off x="580668" y="7381280"/>
            <a:ext cx="6570107" cy="177879"/>
          </a:xfrm>
          <a:prstGeom prst="rect">
            <a:avLst/>
          </a:prstGeom>
          <a:noFill/>
          <a:ln/>
        </p:spPr>
        <p:txBody>
          <a:bodyPr wrap="none" lIns="0" tIns="0" rIns="0" bIns="0" rtlCol="0" anchor="t"/>
          <a:lstStyle/>
          <a:p>
            <a:pPr marL="342900" indent="-342900" algn="l">
              <a:lnSpc>
                <a:spcPts val="1400"/>
              </a:lnSpc>
              <a:buSzPct val="100000"/>
              <a:buChar char="•"/>
            </a:pPr>
            <a:r>
              <a:rPr lang="en-US" sz="1050" dirty="0">
                <a:solidFill>
                  <a:srgbClr val="000000"/>
                </a:solidFill>
                <a:latin typeface="Oxygen" pitchFamily="34" charset="0"/>
                <a:ea typeface="Oxygen" pitchFamily="34" charset="-122"/>
                <a:cs typeface="Oxygen" pitchFamily="34" charset="-120"/>
              </a:rPr>
              <a:t>Bez daňového limitu</a:t>
            </a:r>
            <a:endParaRPr lang="en-US" sz="1050" dirty="0"/>
          </a:p>
        </p:txBody>
      </p:sp>
      <p:sp>
        <p:nvSpPr>
          <p:cNvPr id="13" name="Text 10"/>
          <p:cNvSpPr/>
          <p:nvPr/>
        </p:nvSpPr>
        <p:spPr>
          <a:xfrm>
            <a:off x="7487245" y="6666309"/>
            <a:ext cx="1752719" cy="210502"/>
          </a:xfrm>
          <a:prstGeom prst="rect">
            <a:avLst/>
          </a:prstGeom>
          <a:noFill/>
          <a:ln/>
        </p:spPr>
        <p:txBody>
          <a:bodyPr wrap="none" lIns="0" tIns="0" rIns="0" bIns="0" rtlCol="0" anchor="t"/>
          <a:lstStyle/>
          <a:p>
            <a:pPr marL="0" indent="0" algn="l">
              <a:lnSpc>
                <a:spcPts val="1650"/>
              </a:lnSpc>
              <a:buNone/>
            </a:pPr>
            <a:r>
              <a:rPr lang="en-US" sz="1300" b="1" dirty="0">
                <a:solidFill>
                  <a:srgbClr val="CF1F28"/>
                </a:solidFill>
                <a:latin typeface="Oxygen Bold" pitchFamily="34" charset="0"/>
                <a:ea typeface="Oxygen Bold" pitchFamily="34" charset="-122"/>
                <a:cs typeface="Oxygen Bold" pitchFamily="34" charset="-120"/>
              </a:rPr>
              <a:t>Technické zhodnocení</a:t>
            </a:r>
            <a:endParaRPr lang="en-US" sz="1300" dirty="0"/>
          </a:p>
        </p:txBody>
      </p:sp>
      <p:sp>
        <p:nvSpPr>
          <p:cNvPr id="14" name="Text 11"/>
          <p:cNvSpPr/>
          <p:nvPr/>
        </p:nvSpPr>
        <p:spPr>
          <a:xfrm>
            <a:off x="7487245" y="6964323"/>
            <a:ext cx="6570107" cy="177879"/>
          </a:xfrm>
          <a:prstGeom prst="rect">
            <a:avLst/>
          </a:prstGeom>
          <a:noFill/>
          <a:ln/>
        </p:spPr>
        <p:txBody>
          <a:bodyPr wrap="none" lIns="0" tIns="0" rIns="0" bIns="0" rtlCol="0" anchor="t"/>
          <a:lstStyle/>
          <a:p>
            <a:pPr marL="342900" indent="-342900" algn="l">
              <a:lnSpc>
                <a:spcPts val="1400"/>
              </a:lnSpc>
              <a:buSzPct val="100000"/>
              <a:buChar char="•"/>
            </a:pPr>
            <a:r>
              <a:rPr lang="en-US" sz="1050" dirty="0">
                <a:solidFill>
                  <a:srgbClr val="000000"/>
                </a:solidFill>
                <a:latin typeface="Oxygen" pitchFamily="34" charset="0"/>
                <a:ea typeface="Oxygen" pitchFamily="34" charset="-122"/>
                <a:cs typeface="Oxygen" pitchFamily="34" charset="-120"/>
              </a:rPr>
              <a:t>Zvyšuje vstupní cenu majetku</a:t>
            </a:r>
            <a:endParaRPr lang="en-US" sz="1050" dirty="0"/>
          </a:p>
        </p:txBody>
      </p:sp>
      <p:sp>
        <p:nvSpPr>
          <p:cNvPr id="15" name="Text 12"/>
          <p:cNvSpPr/>
          <p:nvPr/>
        </p:nvSpPr>
        <p:spPr>
          <a:xfrm>
            <a:off x="7487245" y="7172801"/>
            <a:ext cx="6570107" cy="177879"/>
          </a:xfrm>
          <a:prstGeom prst="rect">
            <a:avLst/>
          </a:prstGeom>
          <a:noFill/>
          <a:ln/>
        </p:spPr>
        <p:txBody>
          <a:bodyPr wrap="none" lIns="0" tIns="0" rIns="0" bIns="0" rtlCol="0" anchor="t"/>
          <a:lstStyle/>
          <a:p>
            <a:pPr marL="342900" indent="-342900" algn="l">
              <a:lnSpc>
                <a:spcPts val="1400"/>
              </a:lnSpc>
              <a:buSzPct val="100000"/>
              <a:buChar char="•"/>
            </a:pPr>
            <a:r>
              <a:rPr lang="en-US" sz="1050" dirty="0">
                <a:solidFill>
                  <a:srgbClr val="000000"/>
                </a:solidFill>
                <a:latin typeface="Oxygen" pitchFamily="34" charset="0"/>
                <a:ea typeface="Oxygen" pitchFamily="34" charset="-122"/>
                <a:cs typeface="Oxygen" pitchFamily="34" charset="-120"/>
              </a:rPr>
              <a:t>Aktivuje se přes účet 042</a:t>
            </a:r>
            <a:endParaRPr lang="en-US" sz="1050" dirty="0"/>
          </a:p>
        </p:txBody>
      </p:sp>
      <p:sp>
        <p:nvSpPr>
          <p:cNvPr id="16" name="Text 13"/>
          <p:cNvSpPr/>
          <p:nvPr/>
        </p:nvSpPr>
        <p:spPr>
          <a:xfrm>
            <a:off x="7487245" y="7381280"/>
            <a:ext cx="6570107" cy="177879"/>
          </a:xfrm>
          <a:prstGeom prst="rect">
            <a:avLst/>
          </a:prstGeom>
          <a:noFill/>
          <a:ln/>
        </p:spPr>
        <p:txBody>
          <a:bodyPr wrap="none" lIns="0" tIns="0" rIns="0" bIns="0" rtlCol="0" anchor="t"/>
          <a:lstStyle/>
          <a:p>
            <a:pPr marL="342900" indent="-342900" algn="l">
              <a:lnSpc>
                <a:spcPts val="1400"/>
              </a:lnSpc>
              <a:buSzPct val="100000"/>
              <a:buChar char="•"/>
            </a:pPr>
            <a:r>
              <a:rPr lang="en-US" sz="1050" dirty="0">
                <a:solidFill>
                  <a:srgbClr val="000000"/>
                </a:solidFill>
                <a:latin typeface="Oxygen" pitchFamily="34" charset="0"/>
                <a:ea typeface="Oxygen" pitchFamily="34" charset="-122"/>
                <a:cs typeface="Oxygen" pitchFamily="34" charset="-120"/>
              </a:rPr>
              <a:t>Daňový limit: 40 000 Kč</a:t>
            </a:r>
            <a:endParaRPr lang="en-US" sz="1050" dirty="0"/>
          </a:p>
        </p:txBody>
      </p:sp>
      <p:pic>
        <p:nvPicPr>
          <p:cNvPr id="17" name="Image 1" descr="preencoded.png"/>
          <p:cNvPicPr>
            <a:picLocks noChangeAspect="1"/>
          </p:cNvPicPr>
          <p:nvPr/>
        </p:nvPicPr>
        <p:blipFill>
          <a:blip r:embed="rId4"/>
          <a:stretch>
            <a:fillRect/>
          </a:stretch>
        </p:blipFill>
        <p:spPr>
          <a:xfrm>
            <a:off x="13267492" y="7796213"/>
            <a:ext cx="1217771" cy="2920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2005132"/>
            <a:ext cx="1568887" cy="548164"/>
          </a:xfrm>
          <a:prstGeom prst="roundRect">
            <a:avLst>
              <a:gd name="adj" fmla="val 17379"/>
            </a:avLst>
          </a:prstGeom>
          <a:noFill/>
          <a:ln w="7620">
            <a:solidFill>
              <a:srgbClr val="D01F28"/>
            </a:solidFill>
            <a:prstDash val="solid"/>
          </a:ln>
        </p:spPr>
        <p:txBody>
          <a:bodyPr/>
          <a:lstStyle/>
          <a:p>
            <a:endParaRPr lang="cs-CZ"/>
          </a:p>
        </p:txBody>
      </p:sp>
      <p:sp>
        <p:nvSpPr>
          <p:cNvPr id="4" name="Text 1"/>
          <p:cNvSpPr/>
          <p:nvPr/>
        </p:nvSpPr>
        <p:spPr>
          <a:xfrm>
            <a:off x="971431" y="2097762"/>
            <a:ext cx="1213604"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5" name="Text 2"/>
          <p:cNvSpPr/>
          <p:nvPr/>
        </p:nvSpPr>
        <p:spPr>
          <a:xfrm>
            <a:off x="793790" y="2666643"/>
            <a:ext cx="7556421" cy="1771888"/>
          </a:xfrm>
          <a:prstGeom prst="rect">
            <a:avLst/>
          </a:prstGeom>
          <a:noFill/>
          <a:ln/>
        </p:spPr>
        <p:txBody>
          <a:bodyPr wrap="square" lIns="0" tIns="0" rIns="0" bIns="0" rtlCol="0" anchor="t"/>
          <a:lstStyle/>
          <a:p>
            <a:pPr marL="0" indent="0" algn="l">
              <a:lnSpc>
                <a:spcPts val="6950"/>
              </a:lnSpc>
              <a:buNone/>
            </a:pPr>
            <a:r>
              <a:rPr lang="en-US" sz="5550" b="1" dirty="0">
                <a:solidFill>
                  <a:srgbClr val="CF1F28"/>
                </a:solidFill>
                <a:latin typeface="Oxygen Bold" pitchFamily="34" charset="0"/>
                <a:ea typeface="Oxygen Bold" pitchFamily="34" charset="-122"/>
                <a:cs typeface="Oxygen Bold" pitchFamily="34" charset="-120"/>
              </a:rPr>
              <a:t>Vyřazení dlouhodobých aktiv</a:t>
            </a:r>
            <a:endParaRPr lang="en-US" sz="5550" dirty="0"/>
          </a:p>
        </p:txBody>
      </p:sp>
      <p:sp>
        <p:nvSpPr>
          <p:cNvPr id="6" name="Text 3"/>
          <p:cNvSpPr/>
          <p:nvPr/>
        </p:nvSpPr>
        <p:spPr>
          <a:xfrm>
            <a:off x="793790" y="4863822"/>
            <a:ext cx="7556421" cy="1360527"/>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Dlouhodobý majetek se z účetnictví vyřazuje v okamžiku, kdy přestane být pro podnik užitečný nebo když dojde k jeho převodu. Způsob vyřazení má vliv na účetní postupy.</a:t>
            </a:r>
            <a:endParaRPr lang="en-US" sz="2200" dirty="0"/>
          </a:p>
        </p:txBody>
      </p:sp>
      <p:pic>
        <p:nvPicPr>
          <p:cNvPr id="7" name="Image 1" descr="preencoded.png"/>
          <p:cNvPicPr>
            <a:picLocks noChangeAspect="1"/>
          </p:cNvPicPr>
          <p:nvPr/>
        </p:nvPicPr>
        <p:blipFill>
          <a:blip r:embed="rId4"/>
          <a:stretch>
            <a:fillRect/>
          </a:stretch>
        </p:blipFill>
        <p:spPr>
          <a:xfrm>
            <a:off x="7280553" y="7547967"/>
            <a:ext cx="1665089" cy="39933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1330523"/>
            <a:ext cx="8624768" cy="841772"/>
          </a:xfrm>
          <a:prstGeom prst="rect">
            <a:avLst/>
          </a:prstGeom>
          <a:noFill/>
          <a:ln/>
        </p:spPr>
        <p:txBody>
          <a:bodyPr wrap="none" lIns="0" tIns="0" rIns="0" bIns="0" rtlCol="0" anchor="t"/>
          <a:lstStyle/>
          <a:p>
            <a:pPr marL="0" indent="0" algn="l">
              <a:lnSpc>
                <a:spcPts val="6600"/>
              </a:lnSpc>
              <a:buNone/>
            </a:pPr>
            <a:r>
              <a:rPr lang="en-US" sz="5300" b="1" dirty="0">
                <a:solidFill>
                  <a:srgbClr val="CF1F28"/>
                </a:solidFill>
                <a:latin typeface="Oxygen Bold" pitchFamily="34" charset="0"/>
                <a:ea typeface="Oxygen Bold" pitchFamily="34" charset="-122"/>
                <a:cs typeface="Oxygen Bold" pitchFamily="34" charset="-120"/>
              </a:rPr>
              <a:t>Důvody a způsoby vyřazení</a:t>
            </a:r>
            <a:endParaRPr lang="en-US" sz="53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2684026"/>
            <a:ext cx="807958" cy="807958"/>
          </a:xfrm>
          <a:prstGeom prst="rect">
            <a:avLst/>
          </a:prstGeom>
        </p:spPr>
      </p:pic>
      <p:sp>
        <p:nvSpPr>
          <p:cNvPr id="4" name="Text 1"/>
          <p:cNvSpPr/>
          <p:nvPr/>
        </p:nvSpPr>
        <p:spPr>
          <a:xfrm>
            <a:off x="1921550" y="2911197"/>
            <a:ext cx="3366968" cy="420886"/>
          </a:xfrm>
          <a:prstGeom prst="rect">
            <a:avLst/>
          </a:prstGeom>
          <a:noFill/>
          <a:ln/>
        </p:spPr>
        <p:txBody>
          <a:bodyPr wrap="none" lIns="0" tIns="0" rIns="0" bIns="0" rtlCol="0" anchor="t"/>
          <a:lstStyle/>
          <a:p>
            <a:pPr marL="0" indent="0" algn="l">
              <a:lnSpc>
                <a:spcPts val="3300"/>
              </a:lnSpc>
              <a:buNone/>
            </a:pPr>
            <a:r>
              <a:rPr lang="en-US" sz="2650" b="1" dirty="0">
                <a:solidFill>
                  <a:srgbClr val="000000"/>
                </a:solidFill>
                <a:latin typeface="Oxygen Bold" pitchFamily="34" charset="0"/>
                <a:ea typeface="Oxygen Bold" pitchFamily="34" charset="-122"/>
                <a:cs typeface="Oxygen Bold" pitchFamily="34" charset="-120"/>
              </a:rPr>
              <a:t>Prodej</a:t>
            </a:r>
            <a:endParaRPr lang="en-US" sz="2650" dirty="0"/>
          </a:p>
        </p:txBody>
      </p:sp>
      <p:sp>
        <p:nvSpPr>
          <p:cNvPr id="5" name="Text 2"/>
          <p:cNvSpPr/>
          <p:nvPr/>
        </p:nvSpPr>
        <p:spPr>
          <a:xfrm>
            <a:off x="1921550" y="3485555"/>
            <a:ext cx="5233749" cy="840105"/>
          </a:xfrm>
          <a:prstGeom prst="rect">
            <a:avLst/>
          </a:prstGeom>
          <a:noFill/>
          <a:ln/>
        </p:spPr>
        <p:txBody>
          <a:bodyPr wrap="square" lIns="0" tIns="0" rIns="0" bIns="0" rtlCol="0" anchor="t"/>
          <a:lstStyle/>
          <a:p>
            <a:pPr marL="0" indent="0" algn="l">
              <a:lnSpc>
                <a:spcPts val="3300"/>
              </a:lnSpc>
              <a:buNone/>
            </a:pPr>
            <a:r>
              <a:rPr lang="en-US" sz="2100" dirty="0">
                <a:solidFill>
                  <a:srgbClr val="000000"/>
                </a:solidFill>
                <a:latin typeface="Oxygen" pitchFamily="34" charset="0"/>
                <a:ea typeface="Oxygen" pitchFamily="34" charset="-122"/>
                <a:cs typeface="Oxygen" pitchFamily="34" charset="-120"/>
              </a:rPr>
              <a:t>Majetek je prodán třetí straně. Vzniká výnos z prodeje a možný zisk nebo ztráta.</a:t>
            </a:r>
            <a:endParaRPr lang="en-US" sz="21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75101" y="2684026"/>
            <a:ext cx="807958" cy="807958"/>
          </a:xfrm>
          <a:prstGeom prst="rect">
            <a:avLst/>
          </a:prstGeom>
        </p:spPr>
      </p:pic>
      <p:sp>
        <p:nvSpPr>
          <p:cNvPr id="7" name="Text 3"/>
          <p:cNvSpPr/>
          <p:nvPr/>
        </p:nvSpPr>
        <p:spPr>
          <a:xfrm>
            <a:off x="8602861" y="2911197"/>
            <a:ext cx="3366968" cy="420886"/>
          </a:xfrm>
          <a:prstGeom prst="rect">
            <a:avLst/>
          </a:prstGeom>
          <a:noFill/>
          <a:ln/>
        </p:spPr>
        <p:txBody>
          <a:bodyPr wrap="none" lIns="0" tIns="0" rIns="0" bIns="0" rtlCol="0" anchor="t"/>
          <a:lstStyle/>
          <a:p>
            <a:pPr marL="0" indent="0" algn="l">
              <a:lnSpc>
                <a:spcPts val="3300"/>
              </a:lnSpc>
              <a:buNone/>
            </a:pPr>
            <a:r>
              <a:rPr lang="en-US" sz="2650" b="1" dirty="0">
                <a:solidFill>
                  <a:srgbClr val="000000"/>
                </a:solidFill>
                <a:latin typeface="Oxygen Bold" pitchFamily="34" charset="0"/>
                <a:ea typeface="Oxygen Bold" pitchFamily="34" charset="-122"/>
                <a:cs typeface="Oxygen Bold" pitchFamily="34" charset="-120"/>
              </a:rPr>
              <a:t>Likvidace</a:t>
            </a:r>
            <a:endParaRPr lang="en-US" sz="2650" dirty="0"/>
          </a:p>
        </p:txBody>
      </p:sp>
      <p:sp>
        <p:nvSpPr>
          <p:cNvPr id="8" name="Text 4"/>
          <p:cNvSpPr/>
          <p:nvPr/>
        </p:nvSpPr>
        <p:spPr>
          <a:xfrm>
            <a:off x="8602861" y="3485555"/>
            <a:ext cx="5233749" cy="840105"/>
          </a:xfrm>
          <a:prstGeom prst="rect">
            <a:avLst/>
          </a:prstGeom>
          <a:noFill/>
          <a:ln/>
        </p:spPr>
        <p:txBody>
          <a:bodyPr wrap="square" lIns="0" tIns="0" rIns="0" bIns="0" rtlCol="0" anchor="t"/>
          <a:lstStyle/>
          <a:p>
            <a:pPr marL="0" indent="0" algn="l">
              <a:lnSpc>
                <a:spcPts val="3300"/>
              </a:lnSpc>
              <a:buNone/>
            </a:pPr>
            <a:r>
              <a:rPr lang="en-US" sz="2100" dirty="0">
                <a:solidFill>
                  <a:srgbClr val="000000"/>
                </a:solidFill>
                <a:latin typeface="Oxygen" pitchFamily="34" charset="0"/>
                <a:ea typeface="Oxygen" pitchFamily="34" charset="-122"/>
                <a:cs typeface="Oxygen" pitchFamily="34" charset="-120"/>
              </a:rPr>
              <a:t>Majetek je fyzicky zničen nebo sešrotován. Zůstatková cena jde do nákladů.</a:t>
            </a:r>
            <a:endParaRPr lang="en-US" sz="21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4837390"/>
            <a:ext cx="807958" cy="807958"/>
          </a:xfrm>
          <a:prstGeom prst="rect">
            <a:avLst/>
          </a:prstGeom>
        </p:spPr>
      </p:pic>
      <p:sp>
        <p:nvSpPr>
          <p:cNvPr id="10" name="Text 5"/>
          <p:cNvSpPr/>
          <p:nvPr/>
        </p:nvSpPr>
        <p:spPr>
          <a:xfrm>
            <a:off x="1921550" y="5064562"/>
            <a:ext cx="3366968" cy="420886"/>
          </a:xfrm>
          <a:prstGeom prst="rect">
            <a:avLst/>
          </a:prstGeom>
          <a:noFill/>
          <a:ln/>
        </p:spPr>
        <p:txBody>
          <a:bodyPr wrap="none" lIns="0" tIns="0" rIns="0" bIns="0" rtlCol="0" anchor="t"/>
          <a:lstStyle/>
          <a:p>
            <a:pPr marL="0" indent="0" algn="l">
              <a:lnSpc>
                <a:spcPts val="3300"/>
              </a:lnSpc>
              <a:buNone/>
            </a:pPr>
            <a:r>
              <a:rPr lang="en-US" sz="2650" b="1" dirty="0">
                <a:solidFill>
                  <a:srgbClr val="000000"/>
                </a:solidFill>
                <a:latin typeface="Oxygen Bold" pitchFamily="34" charset="0"/>
                <a:ea typeface="Oxygen Bold" pitchFamily="34" charset="-122"/>
                <a:cs typeface="Oxygen Bold" pitchFamily="34" charset="-120"/>
              </a:rPr>
              <a:t>Darování</a:t>
            </a:r>
            <a:endParaRPr lang="en-US" sz="2650" dirty="0"/>
          </a:p>
        </p:txBody>
      </p:sp>
      <p:sp>
        <p:nvSpPr>
          <p:cNvPr id="11" name="Text 6"/>
          <p:cNvSpPr/>
          <p:nvPr/>
        </p:nvSpPr>
        <p:spPr>
          <a:xfrm>
            <a:off x="1921550" y="5638919"/>
            <a:ext cx="5233749" cy="840105"/>
          </a:xfrm>
          <a:prstGeom prst="rect">
            <a:avLst/>
          </a:prstGeom>
          <a:noFill/>
          <a:ln/>
        </p:spPr>
        <p:txBody>
          <a:bodyPr wrap="square" lIns="0" tIns="0" rIns="0" bIns="0" rtlCol="0" anchor="t"/>
          <a:lstStyle/>
          <a:p>
            <a:pPr marL="0" indent="0" algn="l">
              <a:lnSpc>
                <a:spcPts val="3300"/>
              </a:lnSpc>
              <a:buNone/>
            </a:pPr>
            <a:r>
              <a:rPr lang="en-US" sz="2100" dirty="0">
                <a:solidFill>
                  <a:srgbClr val="000000"/>
                </a:solidFill>
                <a:latin typeface="Oxygen" pitchFamily="34" charset="0"/>
                <a:ea typeface="Oxygen" pitchFamily="34" charset="-122"/>
                <a:cs typeface="Oxygen" pitchFamily="34" charset="-120"/>
              </a:rPr>
              <a:t>Majetek je bezúplatně převeden jiné osobě. Zůstatková cena se stává nákladem.</a:t>
            </a:r>
            <a:endParaRPr lang="en-US" sz="21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75101" y="4837390"/>
            <a:ext cx="807958" cy="807958"/>
          </a:xfrm>
          <a:prstGeom prst="rect">
            <a:avLst/>
          </a:prstGeom>
        </p:spPr>
      </p:pic>
      <p:sp>
        <p:nvSpPr>
          <p:cNvPr id="13" name="Text 7"/>
          <p:cNvSpPr/>
          <p:nvPr/>
        </p:nvSpPr>
        <p:spPr>
          <a:xfrm>
            <a:off x="8602861" y="5064562"/>
            <a:ext cx="3366968" cy="420886"/>
          </a:xfrm>
          <a:prstGeom prst="rect">
            <a:avLst/>
          </a:prstGeom>
          <a:noFill/>
          <a:ln/>
        </p:spPr>
        <p:txBody>
          <a:bodyPr wrap="none" lIns="0" tIns="0" rIns="0" bIns="0" rtlCol="0" anchor="t"/>
          <a:lstStyle/>
          <a:p>
            <a:pPr marL="0" indent="0" algn="l">
              <a:lnSpc>
                <a:spcPts val="3300"/>
              </a:lnSpc>
              <a:buNone/>
            </a:pPr>
            <a:r>
              <a:rPr lang="en-US" sz="2650" b="1" dirty="0">
                <a:solidFill>
                  <a:srgbClr val="000000"/>
                </a:solidFill>
                <a:latin typeface="Oxygen Bold" pitchFamily="34" charset="0"/>
                <a:ea typeface="Oxygen Bold" pitchFamily="34" charset="-122"/>
                <a:cs typeface="Oxygen Bold" pitchFamily="34" charset="-120"/>
              </a:rPr>
              <a:t>Škoda (ztráta)</a:t>
            </a:r>
            <a:endParaRPr lang="en-US" sz="2650" dirty="0"/>
          </a:p>
        </p:txBody>
      </p:sp>
      <p:sp>
        <p:nvSpPr>
          <p:cNvPr id="14" name="Text 8"/>
          <p:cNvSpPr/>
          <p:nvPr/>
        </p:nvSpPr>
        <p:spPr>
          <a:xfrm>
            <a:off x="8602861" y="5638919"/>
            <a:ext cx="5233749" cy="1260158"/>
          </a:xfrm>
          <a:prstGeom prst="rect">
            <a:avLst/>
          </a:prstGeom>
          <a:noFill/>
          <a:ln/>
        </p:spPr>
        <p:txBody>
          <a:bodyPr wrap="square" lIns="0" tIns="0" rIns="0" bIns="0" rtlCol="0" anchor="t"/>
          <a:lstStyle/>
          <a:p>
            <a:pPr marL="0" indent="0" algn="l">
              <a:lnSpc>
                <a:spcPts val="3300"/>
              </a:lnSpc>
              <a:buNone/>
            </a:pPr>
            <a:r>
              <a:rPr lang="en-US" sz="2100" dirty="0">
                <a:solidFill>
                  <a:srgbClr val="000000"/>
                </a:solidFill>
                <a:latin typeface="Oxygen" pitchFamily="34" charset="0"/>
                <a:ea typeface="Oxygen" pitchFamily="34" charset="-122"/>
                <a:cs typeface="Oxygen" pitchFamily="34" charset="-120"/>
              </a:rPr>
              <a:t>Majetek zanikl v důsledku požáru, povodně, krádeže nebo jiné škodní události.</a:t>
            </a:r>
            <a:endParaRPr lang="en-US" sz="2100" dirty="0"/>
          </a:p>
        </p:txBody>
      </p:sp>
      <p:pic>
        <p:nvPicPr>
          <p:cNvPr id="15" name="Image 4" descr="preencoded.png"/>
          <p:cNvPicPr>
            <a:picLocks noChangeAspect="1"/>
          </p:cNvPicPr>
          <p:nvPr/>
        </p:nvPicPr>
        <p:blipFill>
          <a:blip r:embed="rId7"/>
          <a:stretch>
            <a:fillRect/>
          </a:stretch>
        </p:blipFill>
        <p:spPr>
          <a:xfrm>
            <a:off x="12766953" y="7547967"/>
            <a:ext cx="1665089" cy="39933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1310045"/>
            <a:ext cx="7426642" cy="753070"/>
          </a:xfrm>
          <a:prstGeom prst="rect">
            <a:avLst/>
          </a:prstGeom>
          <a:noFill/>
          <a:ln/>
        </p:spPr>
        <p:txBody>
          <a:bodyPr wrap="none" lIns="0" tIns="0" rIns="0" bIns="0" rtlCol="0" anchor="t"/>
          <a:lstStyle/>
          <a:p>
            <a:pPr marL="0" indent="0" algn="l">
              <a:lnSpc>
                <a:spcPts val="5900"/>
              </a:lnSpc>
              <a:buNone/>
            </a:pPr>
            <a:r>
              <a:rPr lang="en-US" sz="4700" b="1" dirty="0">
                <a:solidFill>
                  <a:srgbClr val="CF1F28"/>
                </a:solidFill>
                <a:latin typeface="Oxygen Bold" pitchFamily="34" charset="0"/>
                <a:ea typeface="Oxygen Bold" pitchFamily="34" charset="-122"/>
                <a:cs typeface="Oxygen Bold" pitchFamily="34" charset="-120"/>
              </a:rPr>
              <a:t>Účetní postup při vyřazení</a:t>
            </a:r>
            <a:endParaRPr lang="en-US" sz="4700" dirty="0"/>
          </a:p>
        </p:txBody>
      </p:sp>
      <p:sp>
        <p:nvSpPr>
          <p:cNvPr id="3" name="Text 1"/>
          <p:cNvSpPr/>
          <p:nvPr/>
        </p:nvSpPr>
        <p:spPr>
          <a:xfrm>
            <a:off x="793790" y="2472809"/>
            <a:ext cx="13042821" cy="713184"/>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Při vyřazení dlouhodobého majetku se vždy musí provést dvě základní operace: zrušení oprávek a vyúčtování zůstatkové ceny.</a:t>
            </a:r>
            <a:endParaRPr lang="en-US" sz="1850" dirty="0"/>
          </a:p>
        </p:txBody>
      </p:sp>
      <p:sp>
        <p:nvSpPr>
          <p:cNvPr id="4" name="Text 2"/>
          <p:cNvSpPr/>
          <p:nvPr/>
        </p:nvSpPr>
        <p:spPr>
          <a:xfrm>
            <a:off x="793790" y="3416379"/>
            <a:ext cx="240983" cy="301228"/>
          </a:xfrm>
          <a:prstGeom prst="rect">
            <a:avLst/>
          </a:prstGeom>
          <a:noFill/>
          <a:ln/>
        </p:spPr>
        <p:txBody>
          <a:bodyPr wrap="none" lIns="0" tIns="0" rIns="0" bIns="0" rtlCol="0" anchor="t"/>
          <a:lstStyle/>
          <a:p>
            <a:pPr marL="0" indent="0" algn="l">
              <a:lnSpc>
                <a:spcPts val="2800"/>
              </a:lnSpc>
              <a:buNone/>
            </a:pPr>
            <a:r>
              <a:rPr lang="en-US" sz="1850" dirty="0">
                <a:solidFill>
                  <a:srgbClr val="000000"/>
                </a:solidFill>
                <a:latin typeface="Oxygen Light" pitchFamily="34" charset="0"/>
                <a:ea typeface="Oxygen Light" pitchFamily="34" charset="-122"/>
                <a:cs typeface="Oxygen Light" pitchFamily="34" charset="-120"/>
              </a:rPr>
              <a:t>01</a:t>
            </a:r>
            <a:endParaRPr lang="en-US" sz="1850" dirty="0"/>
          </a:p>
        </p:txBody>
      </p:sp>
      <p:sp>
        <p:nvSpPr>
          <p:cNvPr id="5" name="Shape 3"/>
          <p:cNvSpPr/>
          <p:nvPr/>
        </p:nvSpPr>
        <p:spPr>
          <a:xfrm>
            <a:off x="793790" y="3795474"/>
            <a:ext cx="4211003" cy="30480"/>
          </a:xfrm>
          <a:prstGeom prst="rect">
            <a:avLst/>
          </a:prstGeom>
          <a:solidFill>
            <a:srgbClr val="D01F28"/>
          </a:solidFill>
          <a:ln/>
        </p:spPr>
        <p:txBody>
          <a:bodyPr/>
          <a:lstStyle/>
          <a:p>
            <a:endParaRPr lang="cs-CZ"/>
          </a:p>
        </p:txBody>
      </p:sp>
      <p:sp>
        <p:nvSpPr>
          <p:cNvPr id="6" name="Text 4"/>
          <p:cNvSpPr/>
          <p:nvPr/>
        </p:nvSpPr>
        <p:spPr>
          <a:xfrm>
            <a:off x="793790" y="3976926"/>
            <a:ext cx="3012519" cy="376476"/>
          </a:xfrm>
          <a:prstGeom prst="rect">
            <a:avLst/>
          </a:prstGeom>
          <a:noFill/>
          <a:ln/>
        </p:spPr>
        <p:txBody>
          <a:bodyPr wrap="none" lIns="0" tIns="0" rIns="0" bIns="0" rtlCol="0" anchor="t"/>
          <a:lstStyle/>
          <a:p>
            <a:pPr marL="0" indent="0" algn="l">
              <a:lnSpc>
                <a:spcPts val="2950"/>
              </a:lnSpc>
              <a:buNone/>
            </a:pPr>
            <a:r>
              <a:rPr lang="en-US" sz="2350" b="1" dirty="0">
                <a:solidFill>
                  <a:srgbClr val="000000"/>
                </a:solidFill>
                <a:latin typeface="Oxygen Bold" pitchFamily="34" charset="0"/>
                <a:ea typeface="Oxygen Bold" pitchFamily="34" charset="-122"/>
                <a:cs typeface="Oxygen Bold" pitchFamily="34" charset="-120"/>
              </a:rPr>
              <a:t>Zrušení oprávek</a:t>
            </a:r>
            <a:endParaRPr lang="en-US" sz="2350" dirty="0"/>
          </a:p>
        </p:txBody>
      </p:sp>
      <p:sp>
        <p:nvSpPr>
          <p:cNvPr id="7" name="Text 5"/>
          <p:cNvSpPr/>
          <p:nvPr/>
        </p:nvSpPr>
        <p:spPr>
          <a:xfrm>
            <a:off x="793790" y="4476274"/>
            <a:ext cx="4211003" cy="1069777"/>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Oprávky kumulované za dobu používání majetku se převedou na účet majetku.</a:t>
            </a:r>
            <a:endParaRPr lang="en-US" sz="1850" dirty="0"/>
          </a:p>
        </p:txBody>
      </p:sp>
      <p:sp>
        <p:nvSpPr>
          <p:cNvPr id="8" name="Text 6"/>
          <p:cNvSpPr/>
          <p:nvPr/>
        </p:nvSpPr>
        <p:spPr>
          <a:xfrm>
            <a:off x="793790" y="5668923"/>
            <a:ext cx="4211003" cy="713184"/>
          </a:xfrm>
          <a:prstGeom prst="rect">
            <a:avLst/>
          </a:prstGeom>
          <a:noFill/>
          <a:ln/>
        </p:spPr>
        <p:txBody>
          <a:bodyPr wrap="square" lIns="0" tIns="0" rIns="0" bIns="0" rtlCol="0" anchor="t"/>
          <a:lstStyle/>
          <a:p>
            <a:pPr marL="0" indent="0" algn="l">
              <a:lnSpc>
                <a:spcPts val="2800"/>
              </a:lnSpc>
              <a:buNone/>
            </a:pPr>
            <a:r>
              <a:rPr lang="en-US" sz="1850" b="1" dirty="0">
                <a:solidFill>
                  <a:srgbClr val="000000"/>
                </a:solidFill>
                <a:latin typeface="Oxygen" pitchFamily="34" charset="0"/>
                <a:ea typeface="Oxygen" pitchFamily="34" charset="-122"/>
                <a:cs typeface="Oxygen" pitchFamily="34" charset="-120"/>
              </a:rPr>
              <a:t>MD 082</a:t>
            </a:r>
            <a:r>
              <a:rPr lang="en-US" sz="1850" dirty="0">
                <a:solidFill>
                  <a:srgbClr val="000000"/>
                </a:solidFill>
                <a:latin typeface="Oxygen" pitchFamily="34" charset="0"/>
                <a:ea typeface="Oxygen" pitchFamily="34" charset="-122"/>
                <a:cs typeface="Oxygen" pitchFamily="34" charset="-120"/>
              </a:rPr>
              <a:t> (nebo 072) Oprávky</a:t>
            </a:r>
            <a:endParaRPr lang="en-US" sz="1850" dirty="0"/>
          </a:p>
          <a:p>
            <a:pPr marL="0" indent="0" algn="l">
              <a:lnSpc>
                <a:spcPts val="2800"/>
              </a:lnSpc>
              <a:buNone/>
            </a:pPr>
            <a:r>
              <a:rPr lang="en-US" sz="1850" b="1" dirty="0">
                <a:solidFill>
                  <a:srgbClr val="000000"/>
                </a:solidFill>
                <a:latin typeface="Oxygen" pitchFamily="34" charset="0"/>
                <a:ea typeface="Oxygen" pitchFamily="34" charset="-122"/>
                <a:cs typeface="Oxygen" pitchFamily="34" charset="-120"/>
              </a:rPr>
              <a:t>D 021–029</a:t>
            </a:r>
            <a:r>
              <a:rPr lang="en-US" sz="1850" dirty="0">
                <a:solidFill>
                  <a:srgbClr val="000000"/>
                </a:solidFill>
                <a:latin typeface="Oxygen" pitchFamily="34" charset="0"/>
                <a:ea typeface="Oxygen" pitchFamily="34" charset="-122"/>
                <a:cs typeface="Oxygen" pitchFamily="34" charset="-120"/>
              </a:rPr>
              <a:t> Příslušný účet DHM/DNM</a:t>
            </a:r>
            <a:endParaRPr lang="en-US" sz="1850" dirty="0"/>
          </a:p>
        </p:txBody>
      </p:sp>
      <p:sp>
        <p:nvSpPr>
          <p:cNvPr id="9" name="Text 7"/>
          <p:cNvSpPr/>
          <p:nvPr/>
        </p:nvSpPr>
        <p:spPr>
          <a:xfrm>
            <a:off x="5209580" y="3416379"/>
            <a:ext cx="240983" cy="301228"/>
          </a:xfrm>
          <a:prstGeom prst="rect">
            <a:avLst/>
          </a:prstGeom>
          <a:noFill/>
          <a:ln/>
        </p:spPr>
        <p:txBody>
          <a:bodyPr wrap="none" lIns="0" tIns="0" rIns="0" bIns="0" rtlCol="0" anchor="t"/>
          <a:lstStyle/>
          <a:p>
            <a:pPr marL="0" indent="0" algn="l">
              <a:lnSpc>
                <a:spcPts val="2800"/>
              </a:lnSpc>
              <a:buNone/>
            </a:pPr>
            <a:r>
              <a:rPr lang="en-US" sz="1850" dirty="0">
                <a:solidFill>
                  <a:srgbClr val="000000"/>
                </a:solidFill>
                <a:latin typeface="Oxygen Light" pitchFamily="34" charset="0"/>
                <a:ea typeface="Oxygen Light" pitchFamily="34" charset="-122"/>
                <a:cs typeface="Oxygen Light" pitchFamily="34" charset="-120"/>
              </a:rPr>
              <a:t>02</a:t>
            </a:r>
            <a:endParaRPr lang="en-US" sz="1850" dirty="0"/>
          </a:p>
        </p:txBody>
      </p:sp>
      <p:sp>
        <p:nvSpPr>
          <p:cNvPr id="10" name="Shape 8"/>
          <p:cNvSpPr/>
          <p:nvPr/>
        </p:nvSpPr>
        <p:spPr>
          <a:xfrm>
            <a:off x="5209580" y="3795474"/>
            <a:ext cx="4211122" cy="30480"/>
          </a:xfrm>
          <a:prstGeom prst="rect">
            <a:avLst/>
          </a:prstGeom>
          <a:solidFill>
            <a:srgbClr val="D01F28"/>
          </a:solidFill>
          <a:ln/>
        </p:spPr>
        <p:txBody>
          <a:bodyPr/>
          <a:lstStyle/>
          <a:p>
            <a:endParaRPr lang="cs-CZ"/>
          </a:p>
        </p:txBody>
      </p:sp>
      <p:sp>
        <p:nvSpPr>
          <p:cNvPr id="11" name="Text 9"/>
          <p:cNvSpPr/>
          <p:nvPr/>
        </p:nvSpPr>
        <p:spPr>
          <a:xfrm>
            <a:off x="5209580" y="3976926"/>
            <a:ext cx="3933468" cy="376476"/>
          </a:xfrm>
          <a:prstGeom prst="rect">
            <a:avLst/>
          </a:prstGeom>
          <a:noFill/>
          <a:ln/>
        </p:spPr>
        <p:txBody>
          <a:bodyPr wrap="none" lIns="0" tIns="0" rIns="0" bIns="0" rtlCol="0" anchor="t"/>
          <a:lstStyle/>
          <a:p>
            <a:pPr marL="0" indent="0" algn="l">
              <a:lnSpc>
                <a:spcPts val="2950"/>
              </a:lnSpc>
              <a:buNone/>
            </a:pPr>
            <a:r>
              <a:rPr lang="en-US" sz="2350" b="1" dirty="0">
                <a:solidFill>
                  <a:srgbClr val="000000"/>
                </a:solidFill>
                <a:latin typeface="Oxygen Bold" pitchFamily="34" charset="0"/>
                <a:ea typeface="Oxygen Bold" pitchFamily="34" charset="-122"/>
                <a:cs typeface="Oxygen Bold" pitchFamily="34" charset="-120"/>
              </a:rPr>
              <a:t>Vyúčtování zůstatkové ceny</a:t>
            </a:r>
            <a:endParaRPr lang="en-US" sz="2350" dirty="0"/>
          </a:p>
        </p:txBody>
      </p:sp>
      <p:sp>
        <p:nvSpPr>
          <p:cNvPr id="12" name="Text 10"/>
          <p:cNvSpPr/>
          <p:nvPr/>
        </p:nvSpPr>
        <p:spPr>
          <a:xfrm>
            <a:off x="5209580" y="4476274"/>
            <a:ext cx="4211122" cy="1069777"/>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Rozdíl mezi pořizovací cenou a oprávkami (zůstatková cena) se převede do nákladů.</a:t>
            </a:r>
            <a:endParaRPr lang="en-US" sz="1850" dirty="0"/>
          </a:p>
        </p:txBody>
      </p:sp>
      <p:sp>
        <p:nvSpPr>
          <p:cNvPr id="13" name="Text 11"/>
          <p:cNvSpPr/>
          <p:nvPr/>
        </p:nvSpPr>
        <p:spPr>
          <a:xfrm>
            <a:off x="5209580" y="5668923"/>
            <a:ext cx="4211122" cy="1069777"/>
          </a:xfrm>
          <a:prstGeom prst="rect">
            <a:avLst/>
          </a:prstGeom>
          <a:noFill/>
          <a:ln/>
        </p:spPr>
        <p:txBody>
          <a:bodyPr wrap="square" lIns="0" tIns="0" rIns="0" bIns="0" rtlCol="0" anchor="t"/>
          <a:lstStyle/>
          <a:p>
            <a:pPr marL="0" indent="0" algn="l">
              <a:lnSpc>
                <a:spcPts val="2800"/>
              </a:lnSpc>
              <a:buNone/>
            </a:pPr>
            <a:r>
              <a:rPr lang="en-US" sz="1850" b="1" dirty="0">
                <a:solidFill>
                  <a:srgbClr val="000000"/>
                </a:solidFill>
                <a:latin typeface="Oxygen" pitchFamily="34" charset="0"/>
                <a:ea typeface="Oxygen" pitchFamily="34" charset="-122"/>
                <a:cs typeface="Oxygen" pitchFamily="34" charset="-120"/>
              </a:rPr>
              <a:t>MD 541</a:t>
            </a:r>
            <a:r>
              <a:rPr lang="en-US" sz="1850" dirty="0">
                <a:solidFill>
                  <a:srgbClr val="000000"/>
                </a:solidFill>
                <a:latin typeface="Oxygen" pitchFamily="34" charset="0"/>
                <a:ea typeface="Oxygen" pitchFamily="34" charset="-122"/>
                <a:cs typeface="Oxygen" pitchFamily="34" charset="-120"/>
              </a:rPr>
              <a:t> Zůstatková cena prodaného/likvidovaného majetku</a:t>
            </a:r>
            <a:endParaRPr lang="en-US" sz="1850" dirty="0"/>
          </a:p>
          <a:p>
            <a:pPr marL="0" indent="0" algn="l">
              <a:lnSpc>
                <a:spcPts val="2800"/>
              </a:lnSpc>
              <a:buNone/>
            </a:pPr>
            <a:r>
              <a:rPr lang="en-US" sz="1850" b="1" dirty="0">
                <a:solidFill>
                  <a:srgbClr val="000000"/>
                </a:solidFill>
                <a:latin typeface="Oxygen" pitchFamily="34" charset="0"/>
                <a:ea typeface="Oxygen" pitchFamily="34" charset="-122"/>
                <a:cs typeface="Oxygen" pitchFamily="34" charset="-120"/>
              </a:rPr>
              <a:t>D 021–029</a:t>
            </a:r>
            <a:r>
              <a:rPr lang="en-US" sz="1850" dirty="0">
                <a:solidFill>
                  <a:srgbClr val="000000"/>
                </a:solidFill>
                <a:latin typeface="Oxygen" pitchFamily="34" charset="0"/>
                <a:ea typeface="Oxygen" pitchFamily="34" charset="-122"/>
                <a:cs typeface="Oxygen" pitchFamily="34" charset="-120"/>
              </a:rPr>
              <a:t> Příslušný účet DHM/DNM</a:t>
            </a:r>
            <a:endParaRPr lang="en-US" sz="1850" dirty="0"/>
          </a:p>
        </p:txBody>
      </p:sp>
      <p:sp>
        <p:nvSpPr>
          <p:cNvPr id="14" name="Text 12"/>
          <p:cNvSpPr/>
          <p:nvPr/>
        </p:nvSpPr>
        <p:spPr>
          <a:xfrm>
            <a:off x="9625489" y="3416379"/>
            <a:ext cx="240983" cy="301228"/>
          </a:xfrm>
          <a:prstGeom prst="rect">
            <a:avLst/>
          </a:prstGeom>
          <a:noFill/>
          <a:ln/>
        </p:spPr>
        <p:txBody>
          <a:bodyPr wrap="none" lIns="0" tIns="0" rIns="0" bIns="0" rtlCol="0" anchor="t"/>
          <a:lstStyle/>
          <a:p>
            <a:pPr marL="0" indent="0" algn="l">
              <a:lnSpc>
                <a:spcPts val="2800"/>
              </a:lnSpc>
              <a:buNone/>
            </a:pPr>
            <a:r>
              <a:rPr lang="en-US" sz="1850" dirty="0">
                <a:solidFill>
                  <a:srgbClr val="000000"/>
                </a:solidFill>
                <a:latin typeface="Oxygen Light" pitchFamily="34" charset="0"/>
                <a:ea typeface="Oxygen Light" pitchFamily="34" charset="-122"/>
                <a:cs typeface="Oxygen Light" pitchFamily="34" charset="-120"/>
              </a:rPr>
              <a:t>03</a:t>
            </a:r>
            <a:endParaRPr lang="en-US" sz="1850" dirty="0"/>
          </a:p>
        </p:txBody>
      </p:sp>
      <p:sp>
        <p:nvSpPr>
          <p:cNvPr id="15" name="Shape 13"/>
          <p:cNvSpPr/>
          <p:nvPr/>
        </p:nvSpPr>
        <p:spPr>
          <a:xfrm>
            <a:off x="9625489" y="3795474"/>
            <a:ext cx="4211003" cy="30480"/>
          </a:xfrm>
          <a:prstGeom prst="rect">
            <a:avLst/>
          </a:prstGeom>
          <a:solidFill>
            <a:srgbClr val="D01F28"/>
          </a:solidFill>
          <a:ln/>
        </p:spPr>
        <p:txBody>
          <a:bodyPr/>
          <a:lstStyle/>
          <a:p>
            <a:endParaRPr lang="cs-CZ"/>
          </a:p>
        </p:txBody>
      </p:sp>
      <p:sp>
        <p:nvSpPr>
          <p:cNvPr id="16" name="Text 14"/>
          <p:cNvSpPr/>
          <p:nvPr/>
        </p:nvSpPr>
        <p:spPr>
          <a:xfrm>
            <a:off x="9625489" y="3976926"/>
            <a:ext cx="3965734" cy="376476"/>
          </a:xfrm>
          <a:prstGeom prst="rect">
            <a:avLst/>
          </a:prstGeom>
          <a:noFill/>
          <a:ln/>
        </p:spPr>
        <p:txBody>
          <a:bodyPr wrap="none" lIns="0" tIns="0" rIns="0" bIns="0" rtlCol="0" anchor="t"/>
          <a:lstStyle/>
          <a:p>
            <a:pPr marL="0" indent="0" algn="l">
              <a:lnSpc>
                <a:spcPts val="2950"/>
              </a:lnSpc>
              <a:buNone/>
            </a:pPr>
            <a:r>
              <a:rPr lang="en-US" sz="2350" b="1" dirty="0">
                <a:solidFill>
                  <a:srgbClr val="000000"/>
                </a:solidFill>
                <a:latin typeface="Oxygen Bold" pitchFamily="34" charset="0"/>
                <a:ea typeface="Oxygen Bold" pitchFamily="34" charset="-122"/>
                <a:cs typeface="Oxygen Bold" pitchFamily="34" charset="-120"/>
              </a:rPr>
              <a:t>Zaúčtování tržby (u prodeje)</a:t>
            </a:r>
            <a:endParaRPr lang="en-US" sz="2350" dirty="0"/>
          </a:p>
        </p:txBody>
      </p:sp>
      <p:sp>
        <p:nvSpPr>
          <p:cNvPr id="17" name="Text 15"/>
          <p:cNvSpPr/>
          <p:nvPr/>
        </p:nvSpPr>
        <p:spPr>
          <a:xfrm>
            <a:off x="9625489" y="4476274"/>
            <a:ext cx="4211003" cy="713184"/>
          </a:xfrm>
          <a:prstGeom prst="rect">
            <a:avLst/>
          </a:prstGeom>
          <a:noFill/>
          <a:ln/>
        </p:spPr>
        <p:txBody>
          <a:bodyPr wrap="square" lIns="0" tIns="0" rIns="0" bIns="0" rtlCol="0" anchor="t"/>
          <a:lstStyle/>
          <a:p>
            <a:pPr marL="0" indent="0" algn="l">
              <a:lnSpc>
                <a:spcPts val="2800"/>
              </a:lnSpc>
              <a:buNone/>
            </a:pPr>
            <a:r>
              <a:rPr lang="en-US" sz="1850" dirty="0">
                <a:solidFill>
                  <a:srgbClr val="000000"/>
                </a:solidFill>
                <a:latin typeface="Oxygen" pitchFamily="34" charset="0"/>
                <a:ea typeface="Oxygen" pitchFamily="34" charset="-122"/>
                <a:cs typeface="Oxygen" pitchFamily="34" charset="-120"/>
              </a:rPr>
              <a:t>Pokud je majetek prodán, zaúčtuje se výnos z prodeje.</a:t>
            </a:r>
            <a:endParaRPr lang="en-US" sz="1850" dirty="0"/>
          </a:p>
        </p:txBody>
      </p:sp>
      <p:sp>
        <p:nvSpPr>
          <p:cNvPr id="18" name="Text 16"/>
          <p:cNvSpPr/>
          <p:nvPr/>
        </p:nvSpPr>
        <p:spPr>
          <a:xfrm>
            <a:off x="9625489" y="5312331"/>
            <a:ext cx="4211003" cy="1069777"/>
          </a:xfrm>
          <a:prstGeom prst="rect">
            <a:avLst/>
          </a:prstGeom>
          <a:noFill/>
          <a:ln/>
        </p:spPr>
        <p:txBody>
          <a:bodyPr wrap="square" lIns="0" tIns="0" rIns="0" bIns="0" rtlCol="0" anchor="t"/>
          <a:lstStyle/>
          <a:p>
            <a:pPr marL="0" indent="0" algn="l">
              <a:lnSpc>
                <a:spcPts val="2800"/>
              </a:lnSpc>
              <a:buNone/>
            </a:pPr>
            <a:r>
              <a:rPr lang="en-US" sz="1850" b="1" dirty="0">
                <a:solidFill>
                  <a:srgbClr val="000000"/>
                </a:solidFill>
                <a:latin typeface="Oxygen" pitchFamily="34" charset="0"/>
                <a:ea typeface="Oxygen" pitchFamily="34" charset="-122"/>
                <a:cs typeface="Oxygen" pitchFamily="34" charset="-120"/>
              </a:rPr>
              <a:t>MD 311</a:t>
            </a:r>
            <a:r>
              <a:rPr lang="en-US" sz="1850" dirty="0">
                <a:solidFill>
                  <a:srgbClr val="000000"/>
                </a:solidFill>
                <a:latin typeface="Oxygen" pitchFamily="34" charset="0"/>
                <a:ea typeface="Oxygen" pitchFamily="34" charset="-122"/>
                <a:cs typeface="Oxygen" pitchFamily="34" charset="-120"/>
              </a:rPr>
              <a:t> Odběratelé</a:t>
            </a:r>
            <a:endParaRPr lang="en-US" sz="1850" dirty="0"/>
          </a:p>
          <a:p>
            <a:pPr marL="0" indent="0" algn="l">
              <a:lnSpc>
                <a:spcPts val="2800"/>
              </a:lnSpc>
              <a:buNone/>
            </a:pPr>
            <a:r>
              <a:rPr lang="en-US" sz="1850" b="1" dirty="0">
                <a:solidFill>
                  <a:srgbClr val="000000"/>
                </a:solidFill>
                <a:latin typeface="Oxygen" pitchFamily="34" charset="0"/>
                <a:ea typeface="Oxygen" pitchFamily="34" charset="-122"/>
                <a:cs typeface="Oxygen" pitchFamily="34" charset="-120"/>
              </a:rPr>
              <a:t>D 641</a:t>
            </a:r>
            <a:r>
              <a:rPr lang="en-US" sz="1850" dirty="0">
                <a:solidFill>
                  <a:srgbClr val="000000"/>
                </a:solidFill>
                <a:latin typeface="Oxygen" pitchFamily="34" charset="0"/>
                <a:ea typeface="Oxygen" pitchFamily="34" charset="-122"/>
                <a:cs typeface="Oxygen" pitchFamily="34" charset="-120"/>
              </a:rPr>
              <a:t> Tržby z prodeje dlouhodobého majetku</a:t>
            </a:r>
            <a:endParaRPr lang="en-US" sz="1850" dirty="0"/>
          </a:p>
        </p:txBody>
      </p:sp>
      <p:pic>
        <p:nvPicPr>
          <p:cNvPr id="19"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93790" y="1144072"/>
            <a:ext cx="7178278" cy="708779"/>
          </a:xfrm>
          <a:prstGeom prst="rect">
            <a:avLst/>
          </a:prstGeom>
          <a:noFill/>
          <a:ln/>
        </p:spPr>
        <p:txBody>
          <a:bodyPr wrap="non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Výsledek vyřazení majetku</a:t>
            </a:r>
            <a:endParaRPr lang="en-US" sz="4450" dirty="0"/>
          </a:p>
        </p:txBody>
      </p:sp>
      <p:sp>
        <p:nvSpPr>
          <p:cNvPr id="3" name="Text 1"/>
          <p:cNvSpPr/>
          <p:nvPr/>
        </p:nvSpPr>
        <p:spPr>
          <a:xfrm>
            <a:off x="793790" y="2215753"/>
            <a:ext cx="13042821" cy="3265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Výsledek vyřazení – zisk nebo ztráta – se vypočítá jako rozdíl mezi tržbou z prodeje a zůstatkovou cenou majetku.</a:t>
            </a:r>
            <a:endParaRPr lang="en-US" sz="1750" dirty="0"/>
          </a:p>
        </p:txBody>
      </p:sp>
      <p:sp>
        <p:nvSpPr>
          <p:cNvPr id="4" name="Shape 2"/>
          <p:cNvSpPr/>
          <p:nvPr/>
        </p:nvSpPr>
        <p:spPr>
          <a:xfrm>
            <a:off x="793790" y="4650581"/>
            <a:ext cx="13042821" cy="30480"/>
          </a:xfrm>
          <a:prstGeom prst="roundRect">
            <a:avLst>
              <a:gd name="adj" fmla="val 312558"/>
            </a:avLst>
          </a:prstGeom>
          <a:solidFill>
            <a:srgbClr val="DEB9BB"/>
          </a:solidFill>
          <a:ln/>
        </p:spPr>
        <p:txBody>
          <a:bodyPr/>
          <a:lstStyle/>
          <a:p>
            <a:endParaRPr lang="cs-CZ"/>
          </a:p>
        </p:txBody>
      </p:sp>
      <p:sp>
        <p:nvSpPr>
          <p:cNvPr id="5" name="Shape 3"/>
          <p:cNvSpPr/>
          <p:nvPr/>
        </p:nvSpPr>
        <p:spPr>
          <a:xfrm>
            <a:off x="793790" y="2746415"/>
            <a:ext cx="6407944" cy="1904167"/>
          </a:xfrm>
          <a:prstGeom prst="roundRect">
            <a:avLst>
              <a:gd name="adj" fmla="val 5003"/>
            </a:avLst>
          </a:prstGeom>
          <a:solidFill>
            <a:srgbClr val="F8D3D5"/>
          </a:solidFill>
          <a:ln w="7620">
            <a:solidFill>
              <a:srgbClr val="DEB9BB"/>
            </a:solidFill>
            <a:prstDash val="solid"/>
          </a:ln>
        </p:spPr>
        <p:txBody>
          <a:bodyPr/>
          <a:lstStyle/>
          <a:p>
            <a:endParaRPr lang="cs-CZ"/>
          </a:p>
        </p:txBody>
      </p:sp>
      <p:sp>
        <p:nvSpPr>
          <p:cNvPr id="6" name="Text 4"/>
          <p:cNvSpPr/>
          <p:nvPr/>
        </p:nvSpPr>
        <p:spPr>
          <a:xfrm>
            <a:off x="2580084" y="2980849"/>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000000"/>
                </a:solidFill>
                <a:latin typeface="Oxygen Bold" pitchFamily="34" charset="0"/>
                <a:ea typeface="Oxygen Bold" pitchFamily="34" charset="-122"/>
                <a:cs typeface="Oxygen Bold" pitchFamily="34" charset="-120"/>
              </a:rPr>
              <a:t>Zisk z prodeje</a:t>
            </a:r>
            <a:endParaRPr lang="en-US" sz="2200" dirty="0"/>
          </a:p>
        </p:txBody>
      </p:sp>
      <p:sp>
        <p:nvSpPr>
          <p:cNvPr id="7" name="Text 5"/>
          <p:cNvSpPr/>
          <p:nvPr/>
        </p:nvSpPr>
        <p:spPr>
          <a:xfrm>
            <a:off x="1028224" y="3444002"/>
            <a:ext cx="5939076" cy="979765"/>
          </a:xfrm>
          <a:prstGeom prst="rect">
            <a:avLst/>
          </a:prstGeom>
          <a:noFill/>
          <a:ln/>
        </p:spPr>
        <p:txBody>
          <a:bodyPr wrap="square" lIns="0" tIns="0" rIns="0" bIns="0" rtlCol="0" anchor="t"/>
          <a:lstStyle/>
          <a:p>
            <a:pPr marL="0" indent="0" algn="ctr">
              <a:lnSpc>
                <a:spcPts val="2550"/>
              </a:lnSpc>
              <a:buNone/>
            </a:pPr>
            <a:r>
              <a:rPr lang="en-US" sz="1750" dirty="0">
                <a:solidFill>
                  <a:srgbClr val="000000"/>
                </a:solidFill>
                <a:latin typeface="Oxygen" pitchFamily="34" charset="0"/>
                <a:ea typeface="Oxygen" pitchFamily="34" charset="-122"/>
                <a:cs typeface="Oxygen" pitchFamily="34" charset="-120"/>
              </a:rPr>
              <a:t>Když je </a:t>
            </a:r>
            <a:r>
              <a:rPr lang="en-US" sz="1750" b="1" dirty="0">
                <a:solidFill>
                  <a:srgbClr val="000000"/>
                </a:solidFill>
                <a:latin typeface="Oxygen" pitchFamily="34" charset="0"/>
                <a:ea typeface="Oxygen" pitchFamily="34" charset="-122"/>
                <a:cs typeface="Oxygen" pitchFamily="34" charset="-120"/>
              </a:rPr>
              <a:t>tržba vyšší než zůstatková cena</a:t>
            </a:r>
            <a:r>
              <a:rPr lang="en-US" sz="1750" dirty="0">
                <a:solidFill>
                  <a:srgbClr val="000000"/>
                </a:solidFill>
                <a:latin typeface="Oxygen" pitchFamily="34" charset="0"/>
                <a:ea typeface="Oxygen" pitchFamily="34" charset="-122"/>
                <a:cs typeface="Oxygen" pitchFamily="34" charset="-120"/>
              </a:rPr>
              <a:t>, vzniká zisk. </a:t>
            </a:r>
            <a:endParaRPr lang="cs-CZ" sz="1750" dirty="0">
              <a:solidFill>
                <a:srgbClr val="000000"/>
              </a:solidFill>
              <a:latin typeface="Oxygen" pitchFamily="34" charset="0"/>
              <a:ea typeface="Oxygen" pitchFamily="34" charset="-122"/>
              <a:cs typeface="Oxygen" pitchFamily="34" charset="-120"/>
            </a:endParaRPr>
          </a:p>
          <a:p>
            <a:pPr marL="0" indent="0" algn="ctr">
              <a:lnSpc>
                <a:spcPts val="2550"/>
              </a:lnSpc>
              <a:buNone/>
            </a:pPr>
            <a:r>
              <a:rPr lang="en-US" sz="1750" dirty="0" err="1">
                <a:solidFill>
                  <a:srgbClr val="000000"/>
                </a:solidFill>
                <a:latin typeface="Oxygen" pitchFamily="34" charset="0"/>
                <a:ea typeface="Oxygen" pitchFamily="34" charset="-122"/>
                <a:cs typeface="Oxygen" pitchFamily="34" charset="-120"/>
              </a:rPr>
              <a:t>Příklad</a:t>
            </a:r>
            <a:r>
              <a:rPr lang="en-US" sz="1750" dirty="0">
                <a:solidFill>
                  <a:srgbClr val="000000"/>
                </a:solidFill>
                <a:latin typeface="Oxygen" pitchFamily="34" charset="0"/>
                <a:ea typeface="Oxygen" pitchFamily="34" charset="-122"/>
                <a:cs typeface="Oxygen" pitchFamily="34" charset="-120"/>
              </a:rPr>
              <a:t>: prodej za 40 000 Kč, zůstatková cena 30 000 Kč = </a:t>
            </a:r>
            <a:r>
              <a:rPr lang="cs-CZ" sz="1750" dirty="0">
                <a:solidFill>
                  <a:srgbClr val="000000"/>
                </a:solidFill>
                <a:latin typeface="Oxygen" pitchFamily="34" charset="0"/>
                <a:ea typeface="Oxygen" pitchFamily="34" charset="-122"/>
                <a:cs typeface="Oxygen" pitchFamily="34" charset="-120"/>
              </a:rPr>
              <a:t>=</a:t>
            </a:r>
            <a:r>
              <a:rPr lang="en-US" sz="1750" dirty="0" err="1">
                <a:solidFill>
                  <a:srgbClr val="000000"/>
                </a:solidFill>
                <a:latin typeface="Oxygen" pitchFamily="34" charset="0"/>
                <a:ea typeface="Oxygen" pitchFamily="34" charset="-122"/>
                <a:cs typeface="Oxygen" pitchFamily="34" charset="-120"/>
              </a:rPr>
              <a:t>zisk</a:t>
            </a:r>
            <a:r>
              <a:rPr lang="en-US" sz="1750" dirty="0">
                <a:solidFill>
                  <a:srgbClr val="000000"/>
                </a:solidFill>
                <a:latin typeface="Oxygen" pitchFamily="34" charset="0"/>
                <a:ea typeface="Oxygen" pitchFamily="34" charset="-122"/>
                <a:cs typeface="Oxygen" pitchFamily="34" charset="-120"/>
              </a:rPr>
              <a:t> 10 000 Kč.</a:t>
            </a:r>
            <a:endParaRPr lang="en-US" sz="1750" dirty="0"/>
          </a:p>
        </p:txBody>
      </p:sp>
      <p:sp>
        <p:nvSpPr>
          <p:cNvPr id="8" name="Shape 6"/>
          <p:cNvSpPr/>
          <p:nvPr/>
        </p:nvSpPr>
        <p:spPr>
          <a:xfrm>
            <a:off x="7428548" y="4681061"/>
            <a:ext cx="6408063" cy="1904167"/>
          </a:xfrm>
          <a:prstGeom prst="rect">
            <a:avLst/>
          </a:prstGeom>
          <a:solidFill>
            <a:srgbClr val="F8D3D5"/>
          </a:solidFill>
          <a:ln/>
        </p:spPr>
        <p:txBody>
          <a:bodyPr/>
          <a:lstStyle/>
          <a:p>
            <a:endParaRPr lang="cs-CZ"/>
          </a:p>
        </p:txBody>
      </p:sp>
      <p:sp>
        <p:nvSpPr>
          <p:cNvPr id="9" name="Text 7"/>
          <p:cNvSpPr/>
          <p:nvPr/>
        </p:nvSpPr>
        <p:spPr>
          <a:xfrm>
            <a:off x="9214961" y="4907875"/>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000000"/>
                </a:solidFill>
                <a:latin typeface="Oxygen Bold" pitchFamily="34" charset="0"/>
                <a:ea typeface="Oxygen Bold" pitchFamily="34" charset="-122"/>
                <a:cs typeface="Oxygen Bold" pitchFamily="34" charset="-120"/>
              </a:rPr>
              <a:t>Ztráta z prodeje</a:t>
            </a:r>
            <a:endParaRPr lang="en-US" sz="2200" dirty="0"/>
          </a:p>
        </p:txBody>
      </p:sp>
      <p:sp>
        <p:nvSpPr>
          <p:cNvPr id="10" name="Text 8"/>
          <p:cNvSpPr/>
          <p:nvPr/>
        </p:nvSpPr>
        <p:spPr>
          <a:xfrm>
            <a:off x="7662982" y="5371028"/>
            <a:ext cx="5939195" cy="979765"/>
          </a:xfrm>
          <a:prstGeom prst="rect">
            <a:avLst/>
          </a:prstGeom>
          <a:noFill/>
          <a:ln/>
        </p:spPr>
        <p:txBody>
          <a:bodyPr wrap="square" lIns="0" tIns="0" rIns="0" bIns="0" rtlCol="0" anchor="t"/>
          <a:lstStyle/>
          <a:p>
            <a:pPr marL="0" indent="0" algn="ctr">
              <a:lnSpc>
                <a:spcPts val="2550"/>
              </a:lnSpc>
              <a:buNone/>
            </a:pPr>
            <a:r>
              <a:rPr lang="en-US" sz="1750" dirty="0">
                <a:solidFill>
                  <a:srgbClr val="000000"/>
                </a:solidFill>
                <a:latin typeface="Oxygen" pitchFamily="34" charset="0"/>
                <a:ea typeface="Oxygen" pitchFamily="34" charset="-122"/>
                <a:cs typeface="Oxygen" pitchFamily="34" charset="-120"/>
              </a:rPr>
              <a:t>Když je </a:t>
            </a:r>
            <a:r>
              <a:rPr lang="en-US" sz="1750" b="1" dirty="0">
                <a:solidFill>
                  <a:srgbClr val="000000"/>
                </a:solidFill>
                <a:latin typeface="Oxygen" pitchFamily="34" charset="0"/>
                <a:ea typeface="Oxygen" pitchFamily="34" charset="-122"/>
                <a:cs typeface="Oxygen" pitchFamily="34" charset="-120"/>
              </a:rPr>
              <a:t>tržba nižší než zůstatková cena</a:t>
            </a:r>
            <a:r>
              <a:rPr lang="en-US" sz="1750" dirty="0">
                <a:solidFill>
                  <a:srgbClr val="000000"/>
                </a:solidFill>
                <a:latin typeface="Oxygen" pitchFamily="34" charset="0"/>
                <a:ea typeface="Oxygen" pitchFamily="34" charset="-122"/>
                <a:cs typeface="Oxygen" pitchFamily="34" charset="-120"/>
              </a:rPr>
              <a:t>, vzniká ztráta. Příklad: prodej za 20 000 Kč, zůstatková cena 30 000 Kč = </a:t>
            </a:r>
            <a:r>
              <a:rPr lang="cs-CZ" sz="1750" dirty="0">
                <a:solidFill>
                  <a:srgbClr val="000000"/>
                </a:solidFill>
                <a:latin typeface="Oxygen" pitchFamily="34" charset="0"/>
                <a:ea typeface="Oxygen" pitchFamily="34" charset="-122"/>
                <a:cs typeface="Oxygen" pitchFamily="34" charset="-120"/>
              </a:rPr>
              <a:t>=</a:t>
            </a:r>
            <a:r>
              <a:rPr lang="en-US" sz="1750" dirty="0" err="1">
                <a:solidFill>
                  <a:srgbClr val="000000"/>
                </a:solidFill>
                <a:latin typeface="Oxygen" pitchFamily="34" charset="0"/>
                <a:ea typeface="Oxygen" pitchFamily="34" charset="-122"/>
                <a:cs typeface="Oxygen" pitchFamily="34" charset="-120"/>
              </a:rPr>
              <a:t>ztráta</a:t>
            </a:r>
            <a:r>
              <a:rPr lang="en-US" sz="1750" dirty="0">
                <a:solidFill>
                  <a:srgbClr val="000000"/>
                </a:solidFill>
                <a:latin typeface="Oxygen" pitchFamily="34" charset="0"/>
                <a:ea typeface="Oxygen" pitchFamily="34" charset="-122"/>
                <a:cs typeface="Oxygen" pitchFamily="34" charset="-120"/>
              </a:rPr>
              <a:t> 10 000 Kč.</a:t>
            </a:r>
            <a:endParaRPr lang="en-US" sz="1750" dirty="0"/>
          </a:p>
        </p:txBody>
      </p:sp>
      <p:sp>
        <p:nvSpPr>
          <p:cNvPr id="11" name="Text 9"/>
          <p:cNvSpPr/>
          <p:nvPr/>
        </p:nvSpPr>
        <p:spPr>
          <a:xfrm>
            <a:off x="793790" y="6758821"/>
            <a:ext cx="13042821" cy="326588"/>
          </a:xfrm>
          <a:prstGeom prst="rect">
            <a:avLst/>
          </a:prstGeom>
          <a:noFill/>
          <a:ln/>
        </p:spPr>
        <p:txBody>
          <a:bodyPr wrap="none" lIns="0" tIns="0" rIns="0" bIns="0" rtlCol="0" anchor="t"/>
          <a:lstStyle/>
          <a:p>
            <a:pPr marL="0" indent="0" algn="l">
              <a:lnSpc>
                <a:spcPts val="2550"/>
              </a:lnSpc>
              <a:buNone/>
            </a:pPr>
            <a:r>
              <a:rPr lang="en-US" sz="1750" dirty="0">
                <a:solidFill>
                  <a:srgbClr val="000000"/>
                </a:solidFill>
                <a:latin typeface="Oxygen" pitchFamily="34" charset="0"/>
                <a:ea typeface="Oxygen" pitchFamily="34" charset="-122"/>
                <a:cs typeface="Oxygen" pitchFamily="34" charset="-120"/>
              </a:rPr>
              <a:t>U likvidace bez tržby je zůstatková cena vždy ztrátou (nákladem) pro podnik.</a:t>
            </a:r>
            <a:endParaRPr lang="en-US" sz="1750" dirty="0"/>
          </a:p>
        </p:txBody>
      </p:sp>
      <p:pic>
        <p:nvPicPr>
          <p:cNvPr id="12"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93790" y="2239447"/>
            <a:ext cx="1556028" cy="532924"/>
          </a:xfrm>
          <a:prstGeom prst="roundRect">
            <a:avLst>
              <a:gd name="adj" fmla="val 17876"/>
            </a:avLst>
          </a:prstGeom>
          <a:solidFill>
            <a:srgbClr val="F8D3D5"/>
          </a:solidFill>
          <a:ln/>
        </p:spPr>
        <p:txBody>
          <a:bodyPr/>
          <a:lstStyle/>
          <a:p>
            <a:endParaRPr lang="cs-CZ"/>
          </a:p>
        </p:txBody>
      </p:sp>
      <p:sp>
        <p:nvSpPr>
          <p:cNvPr id="3" name="Text 1"/>
          <p:cNvSpPr/>
          <p:nvPr/>
        </p:nvSpPr>
        <p:spPr>
          <a:xfrm>
            <a:off x="963811" y="2324457"/>
            <a:ext cx="1215985" cy="362903"/>
          </a:xfrm>
          <a:prstGeom prst="rect">
            <a:avLst/>
          </a:prstGeom>
          <a:noFill/>
          <a:ln/>
        </p:spPr>
        <p:txBody>
          <a:bodyPr wrap="none" lIns="0" tIns="0" rIns="0" bIns="0" rtlCol="0" anchor="t"/>
          <a:lstStyle/>
          <a:p>
            <a:pPr marL="0" indent="0" algn="l">
              <a:lnSpc>
                <a:spcPts val="2850"/>
              </a:lnSpc>
              <a:buNone/>
            </a:pPr>
            <a:endParaRPr lang="en-US" sz="1750" dirty="0"/>
          </a:p>
        </p:txBody>
      </p:sp>
      <p:sp>
        <p:nvSpPr>
          <p:cNvPr id="4" name="Text 2"/>
          <p:cNvSpPr/>
          <p:nvPr/>
        </p:nvSpPr>
        <p:spPr>
          <a:xfrm>
            <a:off x="793790" y="2885718"/>
            <a:ext cx="13042821" cy="1772007"/>
          </a:xfrm>
          <a:prstGeom prst="rect">
            <a:avLst/>
          </a:prstGeom>
          <a:noFill/>
          <a:ln/>
        </p:spPr>
        <p:txBody>
          <a:bodyPr wrap="none" lIns="0" tIns="0" rIns="0" bIns="0" rtlCol="0" anchor="t"/>
          <a:lstStyle/>
          <a:p>
            <a:pPr marL="0" indent="0" algn="l">
              <a:lnSpc>
                <a:spcPts val="13950"/>
              </a:lnSpc>
              <a:buNone/>
            </a:pPr>
            <a:r>
              <a:rPr lang="en-US" sz="11150" b="1" dirty="0">
                <a:solidFill>
                  <a:srgbClr val="CF1F28"/>
                </a:solidFill>
                <a:latin typeface="Oxygen Bold" pitchFamily="34" charset="0"/>
                <a:ea typeface="Oxygen Bold" pitchFamily="34" charset="-122"/>
                <a:cs typeface="Oxygen Bold" pitchFamily="34" charset="-120"/>
              </a:rPr>
              <a:t>Praktické příklady</a:t>
            </a:r>
            <a:endParaRPr lang="en-US" sz="11150" dirty="0"/>
          </a:p>
        </p:txBody>
      </p:sp>
      <p:sp>
        <p:nvSpPr>
          <p:cNvPr id="5" name="Text 3"/>
          <p:cNvSpPr/>
          <p:nvPr/>
        </p:nvSpPr>
        <p:spPr>
          <a:xfrm>
            <a:off x="793790" y="5083016"/>
            <a:ext cx="13042821" cy="907018"/>
          </a:xfrm>
          <a:prstGeom prst="rect">
            <a:avLst/>
          </a:prstGeom>
          <a:noFill/>
          <a:ln/>
        </p:spPr>
        <p:txBody>
          <a:bodyPr wrap="square" lIns="0" tIns="0" rIns="0" bIns="0" rtlCol="0" anchor="t"/>
          <a:lstStyle/>
          <a:p>
            <a:pPr marL="0" indent="0" algn="l">
              <a:lnSpc>
                <a:spcPts val="3550"/>
              </a:lnSpc>
              <a:buNone/>
            </a:pPr>
            <a:r>
              <a:rPr lang="en-US" sz="2200" dirty="0">
                <a:solidFill>
                  <a:srgbClr val="000000"/>
                </a:solidFill>
                <a:latin typeface="Oxygen" pitchFamily="34" charset="0"/>
                <a:ea typeface="Oxygen" pitchFamily="34" charset="-122"/>
                <a:cs typeface="Oxygen" pitchFamily="34" charset="-120"/>
              </a:rPr>
              <a:t>Nyní si ukážeme konkrétní účetní případy krok za krokem. Každý příklad demonstruje jeden z nejčastějších účetních postupů v praxi.</a:t>
            </a:r>
            <a:endParaRPr lang="en-US" sz="2200" dirty="0"/>
          </a:p>
        </p:txBody>
      </p:sp>
      <p:pic>
        <p:nvPicPr>
          <p:cNvPr id="6"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793790" y="1090136"/>
            <a:ext cx="1037630" cy="380762"/>
          </a:xfrm>
          <a:prstGeom prst="roundRect">
            <a:avLst>
              <a:gd name="adj" fmla="val 18765"/>
            </a:avLst>
          </a:prstGeom>
          <a:noFill/>
          <a:ln w="7620">
            <a:solidFill>
              <a:srgbClr val="D01F28"/>
            </a:solidFill>
            <a:prstDash val="solid"/>
          </a:ln>
        </p:spPr>
        <p:txBody>
          <a:bodyPr/>
          <a:lstStyle/>
          <a:p>
            <a:endParaRPr lang="cs-CZ"/>
          </a:p>
        </p:txBody>
      </p:sp>
      <p:sp>
        <p:nvSpPr>
          <p:cNvPr id="3" name="Text 1"/>
          <p:cNvSpPr/>
          <p:nvPr/>
        </p:nvSpPr>
        <p:spPr>
          <a:xfrm>
            <a:off x="928926" y="1161455"/>
            <a:ext cx="767358" cy="238125"/>
          </a:xfrm>
          <a:prstGeom prst="rect">
            <a:avLst/>
          </a:prstGeom>
          <a:noFill/>
          <a:ln/>
        </p:spPr>
        <p:txBody>
          <a:bodyPr wrap="none" lIns="0" tIns="0" rIns="0" bIns="0" rtlCol="0" anchor="t"/>
          <a:lstStyle/>
          <a:p>
            <a:pPr marL="0" indent="0" algn="l">
              <a:lnSpc>
                <a:spcPts val="1850"/>
              </a:lnSpc>
              <a:buNone/>
            </a:pPr>
            <a:r>
              <a:rPr lang="en-US" sz="1300" dirty="0">
                <a:solidFill>
                  <a:srgbClr val="D01F28"/>
                </a:solidFill>
                <a:latin typeface="Oxygen" pitchFamily="34" charset="0"/>
                <a:ea typeface="Oxygen" pitchFamily="34" charset="-122"/>
                <a:cs typeface="Oxygen" pitchFamily="34" charset="-120"/>
              </a:rPr>
              <a:t>PŘÍKLAD 1</a:t>
            </a:r>
            <a:endParaRPr lang="en-US" sz="1300" dirty="0"/>
          </a:p>
        </p:txBody>
      </p:sp>
      <p:sp>
        <p:nvSpPr>
          <p:cNvPr id="4" name="Text 2"/>
          <p:cNvSpPr/>
          <p:nvPr/>
        </p:nvSpPr>
        <p:spPr>
          <a:xfrm>
            <a:off x="793790" y="1534597"/>
            <a:ext cx="5903595"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Pořízení DHM nákupem</a:t>
            </a:r>
            <a:endParaRPr lang="en-US" sz="4150" dirty="0"/>
          </a:p>
        </p:txBody>
      </p:sp>
      <p:sp>
        <p:nvSpPr>
          <p:cNvPr id="5" name="Text 3"/>
          <p:cNvSpPr/>
          <p:nvPr/>
        </p:nvSpPr>
        <p:spPr>
          <a:xfrm>
            <a:off x="1112758" y="2617589"/>
            <a:ext cx="12723852"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Zadání:</a:t>
            </a:r>
            <a:r>
              <a:rPr lang="en-US" sz="1650" dirty="0">
                <a:solidFill>
                  <a:srgbClr val="000000"/>
                </a:solidFill>
                <a:latin typeface="Oxygen" pitchFamily="34" charset="0"/>
                <a:ea typeface="Oxygen" pitchFamily="34" charset="-122"/>
                <a:cs typeface="Oxygen" pitchFamily="34" charset="-120"/>
              </a:rPr>
              <a:t> Firma koupila výrobní stroj za 250 000 Kč + DPH 21 %. Faktura od dodavatele dosud není zaplacena.</a:t>
            </a:r>
            <a:endParaRPr lang="en-US" sz="1650" dirty="0"/>
          </a:p>
        </p:txBody>
      </p:sp>
      <p:sp>
        <p:nvSpPr>
          <p:cNvPr id="6" name="Shape 4"/>
          <p:cNvSpPr/>
          <p:nvPr/>
        </p:nvSpPr>
        <p:spPr>
          <a:xfrm>
            <a:off x="793790" y="2438281"/>
            <a:ext cx="22860" cy="656273"/>
          </a:xfrm>
          <a:prstGeom prst="rect">
            <a:avLst/>
          </a:prstGeom>
          <a:solidFill>
            <a:srgbClr val="D01F28"/>
          </a:solidFill>
          <a:ln/>
        </p:spPr>
        <p:txBody>
          <a:bodyPr/>
          <a:lstStyle/>
          <a:p>
            <a:endParaRPr lang="cs-CZ"/>
          </a:p>
        </p:txBody>
      </p:sp>
      <p:sp>
        <p:nvSpPr>
          <p:cNvPr id="7" name="Text 5"/>
          <p:cNvSpPr/>
          <p:nvPr/>
        </p:nvSpPr>
        <p:spPr>
          <a:xfrm>
            <a:off x="793790" y="3433286"/>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Krok 1: Přijetí faktury</a:t>
            </a:r>
            <a:endParaRPr lang="en-US" sz="2050" dirty="0"/>
          </a:p>
        </p:txBody>
      </p:sp>
      <p:sp>
        <p:nvSpPr>
          <p:cNvPr id="8" name="Text 6"/>
          <p:cNvSpPr/>
          <p:nvPr/>
        </p:nvSpPr>
        <p:spPr>
          <a:xfrm>
            <a:off x="793790" y="3925014"/>
            <a:ext cx="6262092"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Zaúčtujeme pořizovací cenu stroje, DPH a závazek vůči dodavateli.</a:t>
            </a:r>
            <a:endParaRPr lang="en-US" sz="1650" dirty="0"/>
          </a:p>
        </p:txBody>
      </p:sp>
      <p:sp>
        <p:nvSpPr>
          <p:cNvPr id="9" name="Shape 7"/>
          <p:cNvSpPr/>
          <p:nvPr/>
        </p:nvSpPr>
        <p:spPr>
          <a:xfrm>
            <a:off x="793790" y="4401979"/>
            <a:ext cx="6262092" cy="1527572"/>
          </a:xfrm>
          <a:prstGeom prst="roundRect">
            <a:avLst>
              <a:gd name="adj" fmla="val 5847"/>
            </a:avLst>
          </a:prstGeom>
          <a:noFill/>
          <a:ln w="7620">
            <a:solidFill>
              <a:srgbClr val="000000">
                <a:alpha val="8000"/>
              </a:srgbClr>
            </a:solidFill>
            <a:prstDash val="solid"/>
          </a:ln>
        </p:spPr>
        <p:txBody>
          <a:bodyPr/>
          <a:lstStyle/>
          <a:p>
            <a:endParaRPr lang="cs-CZ"/>
          </a:p>
        </p:txBody>
      </p:sp>
      <p:sp>
        <p:nvSpPr>
          <p:cNvPr id="10" name="Shape 8"/>
          <p:cNvSpPr/>
          <p:nvPr/>
        </p:nvSpPr>
        <p:spPr>
          <a:xfrm>
            <a:off x="801410" y="4409599"/>
            <a:ext cx="6246138" cy="504111"/>
          </a:xfrm>
          <a:prstGeom prst="rect">
            <a:avLst/>
          </a:prstGeom>
          <a:solidFill>
            <a:srgbClr val="FFFFFF">
              <a:alpha val="4000"/>
            </a:srgbClr>
          </a:solidFill>
          <a:ln/>
        </p:spPr>
        <p:txBody>
          <a:bodyPr/>
          <a:lstStyle/>
          <a:p>
            <a:endParaRPr lang="cs-CZ"/>
          </a:p>
        </p:txBody>
      </p:sp>
      <p:sp>
        <p:nvSpPr>
          <p:cNvPr id="11" name="Text 9"/>
          <p:cNvSpPr/>
          <p:nvPr/>
        </p:nvSpPr>
        <p:spPr>
          <a:xfrm>
            <a:off x="1014770" y="4512826"/>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042</a:t>
            </a:r>
            <a:endParaRPr lang="en-US" sz="1650" dirty="0"/>
          </a:p>
        </p:txBody>
      </p:sp>
      <p:sp>
        <p:nvSpPr>
          <p:cNvPr id="12" name="Text 10"/>
          <p:cNvSpPr/>
          <p:nvPr/>
        </p:nvSpPr>
        <p:spPr>
          <a:xfrm>
            <a:off x="3100388" y="4512826"/>
            <a:ext cx="164889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Pořízení DHM</a:t>
            </a:r>
            <a:endParaRPr lang="en-US" sz="1650" dirty="0"/>
          </a:p>
        </p:txBody>
      </p:sp>
      <p:sp>
        <p:nvSpPr>
          <p:cNvPr id="13" name="Text 11"/>
          <p:cNvSpPr/>
          <p:nvPr/>
        </p:nvSpPr>
        <p:spPr>
          <a:xfrm>
            <a:off x="5182195" y="4512826"/>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250 000 Kč</a:t>
            </a:r>
            <a:endParaRPr lang="en-US" sz="1650" dirty="0"/>
          </a:p>
        </p:txBody>
      </p:sp>
      <p:sp>
        <p:nvSpPr>
          <p:cNvPr id="14" name="Shape 12"/>
          <p:cNvSpPr/>
          <p:nvPr/>
        </p:nvSpPr>
        <p:spPr>
          <a:xfrm>
            <a:off x="801410" y="4913709"/>
            <a:ext cx="6246138" cy="504111"/>
          </a:xfrm>
          <a:prstGeom prst="rect">
            <a:avLst/>
          </a:prstGeom>
          <a:solidFill>
            <a:srgbClr val="000000">
              <a:alpha val="4000"/>
            </a:srgbClr>
          </a:solidFill>
          <a:ln/>
        </p:spPr>
        <p:txBody>
          <a:bodyPr/>
          <a:lstStyle/>
          <a:p>
            <a:endParaRPr lang="cs-CZ"/>
          </a:p>
        </p:txBody>
      </p:sp>
      <p:sp>
        <p:nvSpPr>
          <p:cNvPr id="15" name="Text 13"/>
          <p:cNvSpPr/>
          <p:nvPr/>
        </p:nvSpPr>
        <p:spPr>
          <a:xfrm>
            <a:off x="1014770" y="5016937"/>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343</a:t>
            </a:r>
            <a:endParaRPr lang="en-US" sz="1650" dirty="0"/>
          </a:p>
        </p:txBody>
      </p:sp>
      <p:sp>
        <p:nvSpPr>
          <p:cNvPr id="16" name="Text 14"/>
          <p:cNvSpPr/>
          <p:nvPr/>
        </p:nvSpPr>
        <p:spPr>
          <a:xfrm>
            <a:off x="3100388" y="5016937"/>
            <a:ext cx="164889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DPH</a:t>
            </a:r>
            <a:endParaRPr lang="en-US" sz="1650" dirty="0"/>
          </a:p>
        </p:txBody>
      </p:sp>
      <p:sp>
        <p:nvSpPr>
          <p:cNvPr id="17" name="Text 15"/>
          <p:cNvSpPr/>
          <p:nvPr/>
        </p:nvSpPr>
        <p:spPr>
          <a:xfrm>
            <a:off x="5182195" y="5016937"/>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52 500 Kč</a:t>
            </a:r>
            <a:endParaRPr lang="en-US" sz="1650" dirty="0"/>
          </a:p>
        </p:txBody>
      </p:sp>
      <p:sp>
        <p:nvSpPr>
          <p:cNvPr id="18" name="Shape 16"/>
          <p:cNvSpPr/>
          <p:nvPr/>
        </p:nvSpPr>
        <p:spPr>
          <a:xfrm>
            <a:off x="801410" y="5417820"/>
            <a:ext cx="6246138" cy="504111"/>
          </a:xfrm>
          <a:prstGeom prst="rect">
            <a:avLst/>
          </a:prstGeom>
          <a:solidFill>
            <a:srgbClr val="FFFFFF">
              <a:alpha val="4000"/>
            </a:srgbClr>
          </a:solidFill>
          <a:ln/>
        </p:spPr>
        <p:txBody>
          <a:bodyPr/>
          <a:lstStyle/>
          <a:p>
            <a:endParaRPr lang="cs-CZ"/>
          </a:p>
        </p:txBody>
      </p:sp>
      <p:sp>
        <p:nvSpPr>
          <p:cNvPr id="19" name="Text 17"/>
          <p:cNvSpPr/>
          <p:nvPr/>
        </p:nvSpPr>
        <p:spPr>
          <a:xfrm>
            <a:off x="1014770" y="5521047"/>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321</a:t>
            </a:r>
            <a:endParaRPr lang="en-US" sz="1650" dirty="0"/>
          </a:p>
        </p:txBody>
      </p:sp>
      <p:sp>
        <p:nvSpPr>
          <p:cNvPr id="20" name="Text 18"/>
          <p:cNvSpPr/>
          <p:nvPr/>
        </p:nvSpPr>
        <p:spPr>
          <a:xfrm>
            <a:off x="3100388" y="5521047"/>
            <a:ext cx="164889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Dodavatelé</a:t>
            </a:r>
            <a:endParaRPr lang="en-US" sz="1650" dirty="0"/>
          </a:p>
        </p:txBody>
      </p:sp>
      <p:sp>
        <p:nvSpPr>
          <p:cNvPr id="21" name="Text 19"/>
          <p:cNvSpPr/>
          <p:nvPr/>
        </p:nvSpPr>
        <p:spPr>
          <a:xfrm>
            <a:off x="5182195" y="5521047"/>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302 500 Kč</a:t>
            </a:r>
            <a:endParaRPr lang="en-US" sz="1650" dirty="0"/>
          </a:p>
        </p:txBody>
      </p:sp>
      <p:sp>
        <p:nvSpPr>
          <p:cNvPr id="22" name="Text 20"/>
          <p:cNvSpPr/>
          <p:nvPr/>
        </p:nvSpPr>
        <p:spPr>
          <a:xfrm>
            <a:off x="7582138" y="3433286"/>
            <a:ext cx="3328392" cy="332303"/>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Krok 2: Zařazení do užívání</a:t>
            </a:r>
            <a:endParaRPr lang="en-US" sz="2050" dirty="0"/>
          </a:p>
        </p:txBody>
      </p:sp>
      <p:sp>
        <p:nvSpPr>
          <p:cNvPr id="23" name="Text 21"/>
          <p:cNvSpPr/>
          <p:nvPr/>
        </p:nvSpPr>
        <p:spPr>
          <a:xfrm>
            <a:off x="7582138" y="3925014"/>
            <a:ext cx="626209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 instalaci a uvedení do provozu převedeme stroj z účtu pořízení na účet DHM.</a:t>
            </a:r>
            <a:endParaRPr lang="en-US" sz="1650" dirty="0"/>
          </a:p>
        </p:txBody>
      </p:sp>
      <p:sp>
        <p:nvSpPr>
          <p:cNvPr id="24" name="Shape 22"/>
          <p:cNvSpPr/>
          <p:nvPr/>
        </p:nvSpPr>
        <p:spPr>
          <a:xfrm>
            <a:off x="7582138" y="4699635"/>
            <a:ext cx="6262092" cy="1321118"/>
          </a:xfrm>
          <a:prstGeom prst="roundRect">
            <a:avLst>
              <a:gd name="adj" fmla="val 6760"/>
            </a:avLst>
          </a:prstGeom>
          <a:noFill/>
          <a:ln w="7620">
            <a:solidFill>
              <a:srgbClr val="000000">
                <a:alpha val="8000"/>
              </a:srgbClr>
            </a:solidFill>
            <a:prstDash val="solid"/>
          </a:ln>
        </p:spPr>
        <p:txBody>
          <a:bodyPr/>
          <a:lstStyle/>
          <a:p>
            <a:endParaRPr lang="cs-CZ"/>
          </a:p>
        </p:txBody>
      </p:sp>
      <p:sp>
        <p:nvSpPr>
          <p:cNvPr id="25" name="Shape 23"/>
          <p:cNvSpPr/>
          <p:nvPr/>
        </p:nvSpPr>
        <p:spPr>
          <a:xfrm>
            <a:off x="7589758" y="4707255"/>
            <a:ext cx="6246138" cy="801767"/>
          </a:xfrm>
          <a:prstGeom prst="rect">
            <a:avLst/>
          </a:prstGeom>
          <a:solidFill>
            <a:srgbClr val="FFFFFF">
              <a:alpha val="4000"/>
            </a:srgbClr>
          </a:solidFill>
          <a:ln/>
        </p:spPr>
        <p:txBody>
          <a:bodyPr/>
          <a:lstStyle/>
          <a:p>
            <a:endParaRPr lang="cs-CZ"/>
          </a:p>
        </p:txBody>
      </p:sp>
      <p:sp>
        <p:nvSpPr>
          <p:cNvPr id="26" name="Text 24"/>
          <p:cNvSpPr/>
          <p:nvPr/>
        </p:nvSpPr>
        <p:spPr>
          <a:xfrm>
            <a:off x="7803118" y="4810482"/>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022</a:t>
            </a:r>
            <a:endParaRPr lang="en-US" sz="1650" dirty="0"/>
          </a:p>
        </p:txBody>
      </p:sp>
      <p:sp>
        <p:nvSpPr>
          <p:cNvPr id="27" name="Text 25"/>
          <p:cNvSpPr/>
          <p:nvPr/>
        </p:nvSpPr>
        <p:spPr>
          <a:xfrm>
            <a:off x="9888736" y="4810482"/>
            <a:ext cx="1648897"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Samostatné movité věci</a:t>
            </a:r>
            <a:endParaRPr lang="en-US" sz="1650" dirty="0"/>
          </a:p>
        </p:txBody>
      </p:sp>
      <p:sp>
        <p:nvSpPr>
          <p:cNvPr id="28" name="Text 26"/>
          <p:cNvSpPr/>
          <p:nvPr/>
        </p:nvSpPr>
        <p:spPr>
          <a:xfrm>
            <a:off x="11970544" y="4810482"/>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250 000 Kč</a:t>
            </a:r>
            <a:endParaRPr lang="en-US" sz="1650" dirty="0"/>
          </a:p>
        </p:txBody>
      </p:sp>
      <p:sp>
        <p:nvSpPr>
          <p:cNvPr id="29" name="Shape 27"/>
          <p:cNvSpPr/>
          <p:nvPr/>
        </p:nvSpPr>
        <p:spPr>
          <a:xfrm>
            <a:off x="7589758" y="5509022"/>
            <a:ext cx="6246138" cy="504111"/>
          </a:xfrm>
          <a:prstGeom prst="rect">
            <a:avLst/>
          </a:prstGeom>
          <a:solidFill>
            <a:srgbClr val="000000">
              <a:alpha val="4000"/>
            </a:srgbClr>
          </a:solidFill>
          <a:ln/>
        </p:spPr>
        <p:txBody>
          <a:bodyPr/>
          <a:lstStyle/>
          <a:p>
            <a:endParaRPr lang="cs-CZ"/>
          </a:p>
        </p:txBody>
      </p:sp>
      <p:sp>
        <p:nvSpPr>
          <p:cNvPr id="30" name="Text 28"/>
          <p:cNvSpPr/>
          <p:nvPr/>
        </p:nvSpPr>
        <p:spPr>
          <a:xfrm>
            <a:off x="7803118" y="5612249"/>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042</a:t>
            </a:r>
            <a:endParaRPr lang="en-US" sz="1650" dirty="0"/>
          </a:p>
        </p:txBody>
      </p:sp>
      <p:sp>
        <p:nvSpPr>
          <p:cNvPr id="31" name="Text 29"/>
          <p:cNvSpPr/>
          <p:nvPr/>
        </p:nvSpPr>
        <p:spPr>
          <a:xfrm>
            <a:off x="9888736" y="5612249"/>
            <a:ext cx="164889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Pořízení DHM</a:t>
            </a:r>
            <a:endParaRPr lang="en-US" sz="1650" dirty="0"/>
          </a:p>
        </p:txBody>
      </p:sp>
      <p:sp>
        <p:nvSpPr>
          <p:cNvPr id="32" name="Text 30"/>
          <p:cNvSpPr/>
          <p:nvPr/>
        </p:nvSpPr>
        <p:spPr>
          <a:xfrm>
            <a:off x="11970544" y="5612249"/>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250 000 Kč</a:t>
            </a:r>
            <a:endParaRPr lang="en-US" sz="1650" dirty="0"/>
          </a:p>
        </p:txBody>
      </p:sp>
      <p:sp>
        <p:nvSpPr>
          <p:cNvPr id="33" name="Shape 31"/>
          <p:cNvSpPr/>
          <p:nvPr/>
        </p:nvSpPr>
        <p:spPr>
          <a:xfrm>
            <a:off x="793790" y="6379369"/>
            <a:ext cx="13042821" cy="759976"/>
          </a:xfrm>
          <a:prstGeom prst="roundRect">
            <a:avLst>
              <a:gd name="adj" fmla="val 11752"/>
            </a:avLst>
          </a:prstGeom>
          <a:solidFill>
            <a:srgbClr val="F5BCBF"/>
          </a:solidFill>
          <a:ln/>
        </p:spPr>
        <p:txBody>
          <a:bodyPr/>
          <a:lstStyle/>
          <a:p>
            <a:endParaRPr lang="cs-CZ"/>
          </a:p>
        </p:txBody>
      </p:sp>
      <p:pic>
        <p:nvPicPr>
          <p:cNvPr id="34" name="Image 0" descr="preencoded.png"/>
          <p:cNvPicPr>
            <a:picLocks noChangeAspect="1"/>
          </p:cNvPicPr>
          <p:nvPr/>
        </p:nvPicPr>
        <p:blipFill>
          <a:blip r:embed="rId3"/>
          <a:stretch>
            <a:fillRect/>
          </a:stretch>
        </p:blipFill>
        <p:spPr>
          <a:xfrm>
            <a:off x="1006435" y="6687622"/>
            <a:ext cx="265748" cy="212646"/>
          </a:xfrm>
          <a:prstGeom prst="rect">
            <a:avLst/>
          </a:prstGeom>
        </p:spPr>
      </p:pic>
      <p:sp>
        <p:nvSpPr>
          <p:cNvPr id="35" name="Text 32"/>
          <p:cNvSpPr/>
          <p:nvPr/>
        </p:nvSpPr>
        <p:spPr>
          <a:xfrm>
            <a:off x="1484828" y="6591895"/>
            <a:ext cx="12139136"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DPH není součástí pořizovací ceny, pokud je firma plátcem DPH. U neplátců by DPH bylo součástí ceny majetku.</a:t>
            </a:r>
            <a:endParaRPr lang="en-US" sz="1650" dirty="0"/>
          </a:p>
        </p:txBody>
      </p:sp>
      <p:pic>
        <p:nvPicPr>
          <p:cNvPr id="36" name="Image 1" descr="preencoded.png"/>
          <p:cNvPicPr>
            <a:picLocks noChangeAspect="1"/>
          </p:cNvPicPr>
          <p:nvPr/>
        </p:nvPicPr>
        <p:blipFill>
          <a:blip r:embed="rId4"/>
          <a:stretch>
            <a:fillRect/>
          </a:stretch>
        </p:blipFill>
        <p:spPr>
          <a:xfrm>
            <a:off x="12766953" y="7547967"/>
            <a:ext cx="1665089" cy="3993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68047" y="689848"/>
            <a:ext cx="674132" cy="233482"/>
          </a:xfrm>
          <a:prstGeom prst="roundRect">
            <a:avLst>
              <a:gd name="adj" fmla="val 18981"/>
            </a:avLst>
          </a:prstGeom>
          <a:noFill/>
          <a:ln w="7620">
            <a:solidFill>
              <a:srgbClr val="D01F28"/>
            </a:solidFill>
            <a:prstDash val="solid"/>
          </a:ln>
        </p:spPr>
        <p:txBody>
          <a:bodyPr/>
          <a:lstStyle/>
          <a:p>
            <a:endParaRPr lang="cs-CZ"/>
          </a:p>
        </p:txBody>
      </p:sp>
      <p:sp>
        <p:nvSpPr>
          <p:cNvPr id="3" name="Text 1"/>
          <p:cNvSpPr/>
          <p:nvPr/>
        </p:nvSpPr>
        <p:spPr>
          <a:xfrm>
            <a:off x="654725" y="736997"/>
            <a:ext cx="500777" cy="139184"/>
          </a:xfrm>
          <a:prstGeom prst="rect">
            <a:avLst/>
          </a:prstGeom>
          <a:noFill/>
          <a:ln/>
        </p:spPr>
        <p:txBody>
          <a:bodyPr wrap="none" lIns="0" tIns="0" rIns="0" bIns="0" rtlCol="0" anchor="t"/>
          <a:lstStyle/>
          <a:p>
            <a:pPr marL="0" indent="0" algn="l">
              <a:lnSpc>
                <a:spcPts val="1050"/>
              </a:lnSpc>
              <a:buNone/>
            </a:pPr>
            <a:r>
              <a:rPr lang="en-US" sz="800" dirty="0">
                <a:solidFill>
                  <a:srgbClr val="D01F28"/>
                </a:solidFill>
                <a:latin typeface="Oxygen" pitchFamily="34" charset="0"/>
                <a:ea typeface="Oxygen" pitchFamily="34" charset="-122"/>
                <a:cs typeface="Oxygen" pitchFamily="34" charset="-120"/>
              </a:rPr>
              <a:t>PŘÍKLAD 2</a:t>
            </a:r>
            <a:endParaRPr lang="en-US" sz="800" dirty="0"/>
          </a:p>
        </p:txBody>
      </p:sp>
      <p:sp>
        <p:nvSpPr>
          <p:cNvPr id="4" name="Text 2"/>
          <p:cNvSpPr/>
          <p:nvPr/>
        </p:nvSpPr>
        <p:spPr>
          <a:xfrm>
            <a:off x="568047" y="957620"/>
            <a:ext cx="3880128" cy="412075"/>
          </a:xfrm>
          <a:prstGeom prst="rect">
            <a:avLst/>
          </a:prstGeom>
          <a:noFill/>
          <a:ln/>
        </p:spPr>
        <p:txBody>
          <a:bodyPr wrap="none" lIns="0" tIns="0" rIns="0" bIns="0" rtlCol="0" anchor="t"/>
          <a:lstStyle/>
          <a:p>
            <a:pPr marL="0" indent="0" algn="l">
              <a:lnSpc>
                <a:spcPts val="3200"/>
              </a:lnSpc>
              <a:buNone/>
            </a:pPr>
            <a:r>
              <a:rPr lang="en-US" sz="2550" b="1" dirty="0">
                <a:solidFill>
                  <a:srgbClr val="CF1F28"/>
                </a:solidFill>
                <a:latin typeface="Oxygen Bold" pitchFamily="34" charset="0"/>
                <a:ea typeface="Oxygen Bold" pitchFamily="34" charset="-122"/>
                <a:cs typeface="Oxygen Bold" pitchFamily="34" charset="-120"/>
              </a:rPr>
              <a:t>Pořízení DNM – software</a:t>
            </a:r>
            <a:endParaRPr lang="en-US" sz="2550" dirty="0"/>
          </a:p>
        </p:txBody>
      </p:sp>
      <p:sp>
        <p:nvSpPr>
          <p:cNvPr id="5" name="Text 3"/>
          <p:cNvSpPr/>
          <p:nvPr/>
        </p:nvSpPr>
        <p:spPr>
          <a:xfrm>
            <a:off x="765810" y="1594723"/>
            <a:ext cx="13296543" cy="174069"/>
          </a:xfrm>
          <a:prstGeom prst="rect">
            <a:avLst/>
          </a:prstGeom>
          <a:noFill/>
          <a:ln/>
        </p:spPr>
        <p:txBody>
          <a:bodyPr wrap="none" lIns="0" tIns="0" rIns="0" bIns="0" rtlCol="0" anchor="t"/>
          <a:lstStyle/>
          <a:p>
            <a:pPr marL="0" indent="0" algn="l">
              <a:lnSpc>
                <a:spcPts val="1350"/>
              </a:lnSpc>
              <a:buNone/>
            </a:pPr>
            <a:r>
              <a:rPr lang="en-US" sz="1400" b="1" dirty="0">
                <a:solidFill>
                  <a:srgbClr val="000000"/>
                </a:solidFill>
                <a:latin typeface="Oxygen" pitchFamily="34" charset="0"/>
                <a:ea typeface="Oxygen" pitchFamily="34" charset="-122"/>
                <a:cs typeface="Oxygen" pitchFamily="34" charset="-120"/>
              </a:rPr>
              <a:t>Zadání:</a:t>
            </a:r>
            <a:r>
              <a:rPr lang="en-US" sz="1400" dirty="0">
                <a:solidFill>
                  <a:srgbClr val="000000"/>
                </a:solidFill>
                <a:latin typeface="Oxygen" pitchFamily="34" charset="0"/>
                <a:ea typeface="Oxygen" pitchFamily="34" charset="-122"/>
                <a:cs typeface="Oxygen" pitchFamily="34" charset="-120"/>
              </a:rPr>
              <a:t> Firma zakoupila účetní software za 60 000 Kč. Platba byla provedena bezhotovostně z bankovního účtu.</a:t>
            </a:r>
            <a:endParaRPr lang="en-US" sz="1400" dirty="0"/>
          </a:p>
        </p:txBody>
      </p:sp>
      <p:sp>
        <p:nvSpPr>
          <p:cNvPr id="6" name="Shape 4"/>
          <p:cNvSpPr/>
          <p:nvPr/>
        </p:nvSpPr>
        <p:spPr>
          <a:xfrm>
            <a:off x="568047" y="1498283"/>
            <a:ext cx="15240" cy="366951"/>
          </a:xfrm>
          <a:prstGeom prst="rect">
            <a:avLst/>
          </a:prstGeom>
          <a:solidFill>
            <a:srgbClr val="D01F28"/>
          </a:solidFill>
          <a:ln/>
        </p:spPr>
        <p:txBody>
          <a:bodyPr/>
          <a:lstStyle/>
          <a:p>
            <a:endParaRPr lang="cs-CZ"/>
          </a:p>
        </p:txBody>
      </p:sp>
      <p:pic>
        <p:nvPicPr>
          <p:cNvPr id="7" name="Image 0" descr="preencoded.png"/>
          <p:cNvPicPr>
            <a:picLocks noChangeAspect="1"/>
          </p:cNvPicPr>
          <p:nvPr/>
        </p:nvPicPr>
        <p:blipFill>
          <a:blip r:embed="rId3"/>
          <a:stretch>
            <a:fillRect/>
          </a:stretch>
        </p:blipFill>
        <p:spPr>
          <a:xfrm>
            <a:off x="568047" y="1961674"/>
            <a:ext cx="6747153" cy="527566"/>
          </a:xfrm>
          <a:prstGeom prst="rect">
            <a:avLst/>
          </a:prstGeom>
        </p:spPr>
      </p:pic>
      <p:sp>
        <p:nvSpPr>
          <p:cNvPr id="8" name="Text 5"/>
          <p:cNvSpPr/>
          <p:nvPr/>
        </p:nvSpPr>
        <p:spPr>
          <a:xfrm>
            <a:off x="699849" y="2574965"/>
            <a:ext cx="1648658" cy="206097"/>
          </a:xfrm>
          <a:prstGeom prst="rect">
            <a:avLst/>
          </a:prstGeom>
          <a:noFill/>
          <a:ln/>
        </p:spPr>
        <p:txBody>
          <a:bodyPr wrap="none" lIns="0" tIns="0" rIns="0" bIns="0" rtlCol="0" anchor="t"/>
          <a:lstStyle/>
          <a:p>
            <a:pPr marL="0" indent="0" algn="l">
              <a:lnSpc>
                <a:spcPts val="1600"/>
              </a:lnSpc>
              <a:buNone/>
            </a:pPr>
            <a:r>
              <a:rPr lang="en-US" sz="1600" b="1" dirty="0">
                <a:solidFill>
                  <a:srgbClr val="000000"/>
                </a:solidFill>
                <a:latin typeface="Oxygen Bold" pitchFamily="34" charset="0"/>
                <a:ea typeface="Oxygen Bold" pitchFamily="34" charset="-122"/>
                <a:cs typeface="Oxygen Bold" pitchFamily="34" charset="-120"/>
              </a:rPr>
              <a:t>Pořízení software</a:t>
            </a:r>
            <a:endParaRPr lang="en-US" sz="1600" dirty="0"/>
          </a:p>
        </p:txBody>
      </p:sp>
      <p:sp>
        <p:nvSpPr>
          <p:cNvPr id="9" name="Text 6"/>
          <p:cNvSpPr/>
          <p:nvPr/>
        </p:nvSpPr>
        <p:spPr>
          <a:xfrm>
            <a:off x="699849" y="2832497"/>
            <a:ext cx="6483548" cy="174069"/>
          </a:xfrm>
          <a:prstGeom prst="rect">
            <a:avLst/>
          </a:prstGeom>
          <a:noFill/>
          <a:ln/>
        </p:spPr>
        <p:txBody>
          <a:bodyPr wrap="non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Nákup je zaúčtován na přechodný účet DNM a proplacen z banky.</a:t>
            </a:r>
            <a:endParaRPr lang="en-US" sz="1400" dirty="0"/>
          </a:p>
        </p:txBody>
      </p:sp>
      <p:sp>
        <p:nvSpPr>
          <p:cNvPr id="10" name="Shape 7"/>
          <p:cNvSpPr/>
          <p:nvPr/>
        </p:nvSpPr>
        <p:spPr>
          <a:xfrm>
            <a:off x="897612" y="3103007"/>
            <a:ext cx="6285786" cy="599599"/>
          </a:xfrm>
          <a:prstGeom prst="roundRect">
            <a:avLst>
              <a:gd name="adj" fmla="val 9239"/>
            </a:avLst>
          </a:prstGeom>
          <a:noFill/>
          <a:ln w="7620">
            <a:solidFill>
              <a:srgbClr val="000000">
                <a:alpha val="8000"/>
              </a:srgbClr>
            </a:solidFill>
            <a:prstDash val="solid"/>
          </a:ln>
        </p:spPr>
        <p:txBody>
          <a:bodyPr/>
          <a:lstStyle/>
          <a:p>
            <a:endParaRPr lang="cs-CZ"/>
          </a:p>
        </p:txBody>
      </p:sp>
      <p:sp>
        <p:nvSpPr>
          <p:cNvPr id="11" name="Shape 8"/>
          <p:cNvSpPr/>
          <p:nvPr/>
        </p:nvSpPr>
        <p:spPr>
          <a:xfrm>
            <a:off x="905232" y="3110627"/>
            <a:ext cx="6269831" cy="292179"/>
          </a:xfrm>
          <a:prstGeom prst="rect">
            <a:avLst/>
          </a:prstGeom>
          <a:solidFill>
            <a:srgbClr val="FFFFFF">
              <a:alpha val="4000"/>
            </a:srgbClr>
          </a:solidFill>
          <a:ln/>
        </p:spPr>
        <p:txBody>
          <a:bodyPr/>
          <a:lstStyle/>
          <a:p>
            <a:endParaRPr lang="cs-CZ"/>
          </a:p>
        </p:txBody>
      </p:sp>
      <p:sp>
        <p:nvSpPr>
          <p:cNvPr id="12" name="Text 9"/>
          <p:cNvSpPr/>
          <p:nvPr/>
        </p:nvSpPr>
        <p:spPr>
          <a:xfrm>
            <a:off x="1037868" y="3169682"/>
            <a:ext cx="1822252" cy="174069"/>
          </a:xfrm>
          <a:prstGeom prst="rect">
            <a:avLst/>
          </a:prstGeom>
          <a:noFill/>
          <a:ln/>
        </p:spPr>
        <p:txBody>
          <a:bodyPr wrap="none" lIns="0" tIns="0" rIns="0" bIns="0" rtlCol="0" anchor="t"/>
          <a:lstStyle/>
          <a:p>
            <a:pPr marL="0" indent="0" algn="l">
              <a:lnSpc>
                <a:spcPts val="1350"/>
              </a:lnSpc>
              <a:buNone/>
            </a:pPr>
            <a:r>
              <a:rPr lang="en-US" sz="1000" b="1" dirty="0">
                <a:solidFill>
                  <a:srgbClr val="000000"/>
                </a:solidFill>
                <a:latin typeface="Oxygen" pitchFamily="34" charset="0"/>
                <a:ea typeface="Oxygen" pitchFamily="34" charset="-122"/>
                <a:cs typeface="Oxygen" pitchFamily="34" charset="-120"/>
              </a:rPr>
              <a:t>MD 041</a:t>
            </a:r>
            <a:endParaRPr lang="en-US" sz="1000" dirty="0"/>
          </a:p>
        </p:txBody>
      </p:sp>
      <p:sp>
        <p:nvSpPr>
          <p:cNvPr id="13" name="Text 10"/>
          <p:cNvSpPr/>
          <p:nvPr/>
        </p:nvSpPr>
        <p:spPr>
          <a:xfrm>
            <a:off x="3131344" y="3169682"/>
            <a:ext cx="1818442" cy="174069"/>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Pořízení DNM</a:t>
            </a:r>
            <a:endParaRPr lang="en-US" sz="1000" dirty="0"/>
          </a:p>
        </p:txBody>
      </p:sp>
      <p:sp>
        <p:nvSpPr>
          <p:cNvPr id="14" name="Text 11"/>
          <p:cNvSpPr/>
          <p:nvPr/>
        </p:nvSpPr>
        <p:spPr>
          <a:xfrm>
            <a:off x="5221010" y="3169682"/>
            <a:ext cx="1822252" cy="174069"/>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60 000 Kč</a:t>
            </a:r>
            <a:endParaRPr lang="en-US" sz="1000" dirty="0"/>
          </a:p>
        </p:txBody>
      </p:sp>
      <p:sp>
        <p:nvSpPr>
          <p:cNvPr id="15" name="Shape 12"/>
          <p:cNvSpPr/>
          <p:nvPr/>
        </p:nvSpPr>
        <p:spPr>
          <a:xfrm>
            <a:off x="905232" y="3402806"/>
            <a:ext cx="6269831" cy="292179"/>
          </a:xfrm>
          <a:prstGeom prst="rect">
            <a:avLst/>
          </a:prstGeom>
          <a:solidFill>
            <a:srgbClr val="000000">
              <a:alpha val="4000"/>
            </a:srgbClr>
          </a:solidFill>
          <a:ln/>
        </p:spPr>
        <p:txBody>
          <a:bodyPr/>
          <a:lstStyle/>
          <a:p>
            <a:endParaRPr lang="cs-CZ"/>
          </a:p>
        </p:txBody>
      </p:sp>
      <p:sp>
        <p:nvSpPr>
          <p:cNvPr id="16" name="Text 13"/>
          <p:cNvSpPr/>
          <p:nvPr/>
        </p:nvSpPr>
        <p:spPr>
          <a:xfrm>
            <a:off x="1037868" y="3461861"/>
            <a:ext cx="1822252" cy="174069"/>
          </a:xfrm>
          <a:prstGeom prst="rect">
            <a:avLst/>
          </a:prstGeom>
          <a:noFill/>
          <a:ln/>
        </p:spPr>
        <p:txBody>
          <a:bodyPr wrap="none" lIns="0" tIns="0" rIns="0" bIns="0" rtlCol="0" anchor="t"/>
          <a:lstStyle/>
          <a:p>
            <a:pPr marL="0" indent="0" algn="l">
              <a:lnSpc>
                <a:spcPts val="1350"/>
              </a:lnSpc>
              <a:buNone/>
            </a:pPr>
            <a:r>
              <a:rPr lang="en-US" sz="1000" b="1" dirty="0">
                <a:solidFill>
                  <a:srgbClr val="000000"/>
                </a:solidFill>
                <a:latin typeface="Oxygen" pitchFamily="34" charset="0"/>
                <a:ea typeface="Oxygen" pitchFamily="34" charset="-122"/>
                <a:cs typeface="Oxygen" pitchFamily="34" charset="-120"/>
              </a:rPr>
              <a:t>D 221</a:t>
            </a:r>
            <a:endParaRPr lang="en-US" sz="1000" dirty="0"/>
          </a:p>
        </p:txBody>
      </p:sp>
      <p:sp>
        <p:nvSpPr>
          <p:cNvPr id="17" name="Text 14"/>
          <p:cNvSpPr/>
          <p:nvPr/>
        </p:nvSpPr>
        <p:spPr>
          <a:xfrm>
            <a:off x="3131344" y="3461861"/>
            <a:ext cx="1818442" cy="174069"/>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Bankovní účet</a:t>
            </a:r>
            <a:endParaRPr lang="en-US" sz="1000" dirty="0"/>
          </a:p>
        </p:txBody>
      </p:sp>
      <p:sp>
        <p:nvSpPr>
          <p:cNvPr id="18" name="Text 15"/>
          <p:cNvSpPr/>
          <p:nvPr/>
        </p:nvSpPr>
        <p:spPr>
          <a:xfrm>
            <a:off x="5221010" y="3461861"/>
            <a:ext cx="1822252" cy="174069"/>
          </a:xfrm>
          <a:prstGeom prst="rect">
            <a:avLst/>
          </a:prstGeom>
          <a:noFill/>
          <a:ln/>
        </p:spPr>
        <p:txBody>
          <a:bodyPr wrap="none" lIns="0" tIns="0" rIns="0" bIns="0" rtlCol="0" anchor="t"/>
          <a:lstStyle/>
          <a:p>
            <a:pPr marL="0" indent="0" algn="l">
              <a:lnSpc>
                <a:spcPts val="1350"/>
              </a:lnSpc>
              <a:buNone/>
            </a:pPr>
            <a:endParaRPr lang="en-US" sz="1000" dirty="0"/>
          </a:p>
        </p:txBody>
      </p:sp>
      <p:sp>
        <p:nvSpPr>
          <p:cNvPr id="19" name="Shape 16"/>
          <p:cNvSpPr/>
          <p:nvPr/>
        </p:nvSpPr>
        <p:spPr>
          <a:xfrm>
            <a:off x="699849" y="3103007"/>
            <a:ext cx="15240" cy="599599"/>
          </a:xfrm>
          <a:prstGeom prst="rect">
            <a:avLst/>
          </a:prstGeom>
          <a:solidFill>
            <a:srgbClr val="D01F28"/>
          </a:solidFill>
          <a:ln/>
        </p:spPr>
        <p:txBody>
          <a:bodyPr/>
          <a:lstStyle/>
          <a:p>
            <a:endParaRPr lang="cs-CZ"/>
          </a:p>
        </p:txBody>
      </p:sp>
      <p:pic>
        <p:nvPicPr>
          <p:cNvPr id="20" name="Image 1" descr="preencoded.png"/>
          <p:cNvPicPr>
            <a:picLocks noChangeAspect="1"/>
          </p:cNvPicPr>
          <p:nvPr/>
        </p:nvPicPr>
        <p:blipFill>
          <a:blip r:embed="rId4"/>
          <a:stretch>
            <a:fillRect/>
          </a:stretch>
        </p:blipFill>
        <p:spPr>
          <a:xfrm>
            <a:off x="7315200" y="1961674"/>
            <a:ext cx="6747153" cy="527566"/>
          </a:xfrm>
          <a:prstGeom prst="rect">
            <a:avLst/>
          </a:prstGeom>
        </p:spPr>
      </p:pic>
      <p:sp>
        <p:nvSpPr>
          <p:cNvPr id="21" name="Text 17"/>
          <p:cNvSpPr/>
          <p:nvPr/>
        </p:nvSpPr>
        <p:spPr>
          <a:xfrm>
            <a:off x="7447002" y="2574965"/>
            <a:ext cx="1648658" cy="206097"/>
          </a:xfrm>
          <a:prstGeom prst="rect">
            <a:avLst/>
          </a:prstGeom>
          <a:noFill/>
          <a:ln/>
        </p:spPr>
        <p:txBody>
          <a:bodyPr wrap="none" lIns="0" tIns="0" rIns="0" bIns="0" rtlCol="0" anchor="t"/>
          <a:lstStyle/>
          <a:p>
            <a:pPr marL="0" indent="0" algn="l">
              <a:lnSpc>
                <a:spcPts val="1600"/>
              </a:lnSpc>
              <a:buNone/>
            </a:pPr>
            <a:r>
              <a:rPr lang="en-US" sz="1600" b="1" dirty="0">
                <a:solidFill>
                  <a:srgbClr val="000000"/>
                </a:solidFill>
                <a:latin typeface="Oxygen Bold" pitchFamily="34" charset="0"/>
                <a:ea typeface="Oxygen Bold" pitchFamily="34" charset="-122"/>
                <a:cs typeface="Oxygen Bold" pitchFamily="34" charset="-120"/>
              </a:rPr>
              <a:t>Zařazení do užívání</a:t>
            </a:r>
            <a:endParaRPr lang="en-US" sz="1600" dirty="0"/>
          </a:p>
        </p:txBody>
      </p:sp>
      <p:sp>
        <p:nvSpPr>
          <p:cNvPr id="22" name="Text 18"/>
          <p:cNvSpPr/>
          <p:nvPr/>
        </p:nvSpPr>
        <p:spPr>
          <a:xfrm>
            <a:off x="7447002" y="2832497"/>
            <a:ext cx="6483548" cy="174069"/>
          </a:xfrm>
          <a:prstGeom prst="rect">
            <a:avLst/>
          </a:prstGeom>
          <a:noFill/>
          <a:ln/>
        </p:spPr>
        <p:txBody>
          <a:bodyPr wrap="non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Software je po instalaci zařazen jako DNM.</a:t>
            </a:r>
            <a:endParaRPr lang="en-US" sz="1400" dirty="0"/>
          </a:p>
        </p:txBody>
      </p:sp>
      <p:sp>
        <p:nvSpPr>
          <p:cNvPr id="23" name="Shape 19"/>
          <p:cNvSpPr/>
          <p:nvPr/>
        </p:nvSpPr>
        <p:spPr>
          <a:xfrm>
            <a:off x="7644765" y="3103007"/>
            <a:ext cx="6285786" cy="599599"/>
          </a:xfrm>
          <a:prstGeom prst="roundRect">
            <a:avLst>
              <a:gd name="adj" fmla="val 9239"/>
            </a:avLst>
          </a:prstGeom>
          <a:noFill/>
          <a:ln w="7620">
            <a:solidFill>
              <a:srgbClr val="000000">
                <a:alpha val="8000"/>
              </a:srgbClr>
            </a:solidFill>
            <a:prstDash val="solid"/>
          </a:ln>
        </p:spPr>
        <p:txBody>
          <a:bodyPr/>
          <a:lstStyle/>
          <a:p>
            <a:endParaRPr lang="cs-CZ"/>
          </a:p>
        </p:txBody>
      </p:sp>
      <p:sp>
        <p:nvSpPr>
          <p:cNvPr id="24" name="Shape 20"/>
          <p:cNvSpPr/>
          <p:nvPr/>
        </p:nvSpPr>
        <p:spPr>
          <a:xfrm>
            <a:off x="7652385" y="3110627"/>
            <a:ext cx="6269831" cy="292179"/>
          </a:xfrm>
          <a:prstGeom prst="rect">
            <a:avLst/>
          </a:prstGeom>
          <a:solidFill>
            <a:srgbClr val="FFFFFF">
              <a:alpha val="4000"/>
            </a:srgbClr>
          </a:solidFill>
          <a:ln/>
        </p:spPr>
        <p:txBody>
          <a:bodyPr/>
          <a:lstStyle/>
          <a:p>
            <a:endParaRPr lang="cs-CZ"/>
          </a:p>
        </p:txBody>
      </p:sp>
      <p:sp>
        <p:nvSpPr>
          <p:cNvPr id="25" name="Text 21"/>
          <p:cNvSpPr/>
          <p:nvPr/>
        </p:nvSpPr>
        <p:spPr>
          <a:xfrm>
            <a:off x="7785021" y="3169682"/>
            <a:ext cx="1822252" cy="174069"/>
          </a:xfrm>
          <a:prstGeom prst="rect">
            <a:avLst/>
          </a:prstGeom>
          <a:noFill/>
          <a:ln/>
        </p:spPr>
        <p:txBody>
          <a:bodyPr wrap="none" lIns="0" tIns="0" rIns="0" bIns="0" rtlCol="0" anchor="t"/>
          <a:lstStyle/>
          <a:p>
            <a:pPr marL="0" indent="0" algn="l">
              <a:lnSpc>
                <a:spcPts val="1350"/>
              </a:lnSpc>
              <a:buNone/>
            </a:pPr>
            <a:r>
              <a:rPr lang="en-US" sz="1000" b="1" dirty="0">
                <a:solidFill>
                  <a:srgbClr val="000000"/>
                </a:solidFill>
                <a:latin typeface="Oxygen" pitchFamily="34" charset="0"/>
                <a:ea typeface="Oxygen" pitchFamily="34" charset="-122"/>
                <a:cs typeface="Oxygen" pitchFamily="34" charset="-120"/>
              </a:rPr>
              <a:t>MD 013</a:t>
            </a:r>
            <a:endParaRPr lang="en-US" sz="1000" dirty="0"/>
          </a:p>
        </p:txBody>
      </p:sp>
      <p:sp>
        <p:nvSpPr>
          <p:cNvPr id="26" name="Text 22"/>
          <p:cNvSpPr/>
          <p:nvPr/>
        </p:nvSpPr>
        <p:spPr>
          <a:xfrm>
            <a:off x="9878497" y="3169682"/>
            <a:ext cx="1818442" cy="174069"/>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Software</a:t>
            </a:r>
            <a:endParaRPr lang="en-US" sz="1000" dirty="0"/>
          </a:p>
        </p:txBody>
      </p:sp>
      <p:sp>
        <p:nvSpPr>
          <p:cNvPr id="27" name="Text 23"/>
          <p:cNvSpPr/>
          <p:nvPr/>
        </p:nvSpPr>
        <p:spPr>
          <a:xfrm>
            <a:off x="11968163" y="3169682"/>
            <a:ext cx="1822252" cy="174069"/>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60 000 Kč</a:t>
            </a:r>
            <a:endParaRPr lang="en-US" sz="1000" dirty="0"/>
          </a:p>
        </p:txBody>
      </p:sp>
      <p:sp>
        <p:nvSpPr>
          <p:cNvPr id="28" name="Shape 24"/>
          <p:cNvSpPr/>
          <p:nvPr/>
        </p:nvSpPr>
        <p:spPr>
          <a:xfrm>
            <a:off x="7652385" y="3402806"/>
            <a:ext cx="6269831" cy="292179"/>
          </a:xfrm>
          <a:prstGeom prst="rect">
            <a:avLst/>
          </a:prstGeom>
          <a:solidFill>
            <a:srgbClr val="000000">
              <a:alpha val="4000"/>
            </a:srgbClr>
          </a:solidFill>
          <a:ln/>
        </p:spPr>
        <p:txBody>
          <a:bodyPr/>
          <a:lstStyle/>
          <a:p>
            <a:endParaRPr lang="cs-CZ"/>
          </a:p>
        </p:txBody>
      </p:sp>
      <p:sp>
        <p:nvSpPr>
          <p:cNvPr id="29" name="Text 25"/>
          <p:cNvSpPr/>
          <p:nvPr/>
        </p:nvSpPr>
        <p:spPr>
          <a:xfrm>
            <a:off x="7785021" y="3461861"/>
            <a:ext cx="1822252" cy="174069"/>
          </a:xfrm>
          <a:prstGeom prst="rect">
            <a:avLst/>
          </a:prstGeom>
          <a:noFill/>
          <a:ln/>
        </p:spPr>
        <p:txBody>
          <a:bodyPr wrap="none" lIns="0" tIns="0" rIns="0" bIns="0" rtlCol="0" anchor="t"/>
          <a:lstStyle/>
          <a:p>
            <a:pPr marL="0" indent="0" algn="l">
              <a:lnSpc>
                <a:spcPts val="1350"/>
              </a:lnSpc>
              <a:buNone/>
            </a:pPr>
            <a:r>
              <a:rPr lang="en-US" sz="1000" b="1" dirty="0">
                <a:solidFill>
                  <a:srgbClr val="000000"/>
                </a:solidFill>
                <a:latin typeface="Oxygen" pitchFamily="34" charset="0"/>
                <a:ea typeface="Oxygen" pitchFamily="34" charset="-122"/>
                <a:cs typeface="Oxygen" pitchFamily="34" charset="-120"/>
              </a:rPr>
              <a:t>D 041</a:t>
            </a:r>
            <a:endParaRPr lang="en-US" sz="1000" dirty="0"/>
          </a:p>
        </p:txBody>
      </p:sp>
      <p:sp>
        <p:nvSpPr>
          <p:cNvPr id="30" name="Text 26"/>
          <p:cNvSpPr/>
          <p:nvPr/>
        </p:nvSpPr>
        <p:spPr>
          <a:xfrm>
            <a:off x="9878497" y="3461861"/>
            <a:ext cx="1818442" cy="174069"/>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Pořízení DNM</a:t>
            </a:r>
            <a:endParaRPr lang="en-US" sz="1000" dirty="0"/>
          </a:p>
        </p:txBody>
      </p:sp>
      <p:sp>
        <p:nvSpPr>
          <p:cNvPr id="31" name="Text 27"/>
          <p:cNvSpPr/>
          <p:nvPr/>
        </p:nvSpPr>
        <p:spPr>
          <a:xfrm>
            <a:off x="11968163" y="3461861"/>
            <a:ext cx="1822252" cy="174069"/>
          </a:xfrm>
          <a:prstGeom prst="rect">
            <a:avLst/>
          </a:prstGeom>
          <a:noFill/>
          <a:ln/>
        </p:spPr>
        <p:txBody>
          <a:bodyPr wrap="none" lIns="0" tIns="0" rIns="0" bIns="0" rtlCol="0" anchor="t"/>
          <a:lstStyle/>
          <a:p>
            <a:pPr marL="0" indent="0" algn="l">
              <a:lnSpc>
                <a:spcPts val="1350"/>
              </a:lnSpc>
              <a:buNone/>
            </a:pPr>
            <a:endParaRPr lang="en-US" sz="1000" dirty="0"/>
          </a:p>
        </p:txBody>
      </p:sp>
      <p:sp>
        <p:nvSpPr>
          <p:cNvPr id="32" name="Shape 28"/>
          <p:cNvSpPr/>
          <p:nvPr/>
        </p:nvSpPr>
        <p:spPr>
          <a:xfrm>
            <a:off x="7447002" y="3103007"/>
            <a:ext cx="15240" cy="599599"/>
          </a:xfrm>
          <a:prstGeom prst="rect">
            <a:avLst/>
          </a:prstGeom>
          <a:solidFill>
            <a:srgbClr val="D01F28"/>
          </a:solidFill>
          <a:ln/>
        </p:spPr>
        <p:txBody>
          <a:bodyPr/>
          <a:lstStyle/>
          <a:p>
            <a:endParaRPr lang="cs-CZ"/>
          </a:p>
        </p:txBody>
      </p:sp>
      <p:sp>
        <p:nvSpPr>
          <p:cNvPr id="33" name="Text 29"/>
          <p:cNvSpPr/>
          <p:nvPr/>
        </p:nvSpPr>
        <p:spPr>
          <a:xfrm>
            <a:off x="568047" y="4104442"/>
            <a:ext cx="7967901" cy="348139"/>
          </a:xfrm>
          <a:prstGeom prst="rect">
            <a:avLst/>
          </a:prstGeom>
          <a:noFill/>
          <a:ln/>
        </p:spPr>
        <p:txBody>
          <a:bodyPr wrap="square" lIns="0" tIns="0" rIns="0" bIns="0" rtlCol="0" anchor="t"/>
          <a:lstStyle/>
          <a:p>
            <a:pPr marL="0" indent="0" algn="l">
              <a:lnSpc>
                <a:spcPts val="1350"/>
              </a:lnSpc>
              <a:buNone/>
            </a:pPr>
            <a:r>
              <a:rPr lang="en-US" sz="1200" dirty="0">
                <a:solidFill>
                  <a:srgbClr val="000000"/>
                </a:solidFill>
                <a:latin typeface="Oxygen" pitchFamily="34" charset="0"/>
                <a:ea typeface="Oxygen" pitchFamily="34" charset="-122"/>
                <a:cs typeface="Oxygen" pitchFamily="34" charset="-120"/>
              </a:rPr>
              <a:t>Software je typický příklad dlouhodobého nehmotného majetku. Odepisuje se obvykle po dobu 36 měsíců (3 roky), ale podnik si může určit dobu odpisování podle očekávané životnosti programu.</a:t>
            </a:r>
            <a:endParaRPr lang="en-US" sz="1200" dirty="0"/>
          </a:p>
        </p:txBody>
      </p:sp>
      <p:pic>
        <p:nvPicPr>
          <p:cNvPr id="34" name="Image 2" descr="preencoded.png"/>
          <p:cNvPicPr>
            <a:picLocks noChangeAspect="1"/>
          </p:cNvPicPr>
          <p:nvPr/>
        </p:nvPicPr>
        <p:blipFill>
          <a:blip r:embed="rId5"/>
          <a:stretch>
            <a:fillRect/>
          </a:stretch>
        </p:blipFill>
        <p:spPr>
          <a:xfrm>
            <a:off x="8865275" y="4123730"/>
            <a:ext cx="3383042" cy="3383042"/>
          </a:xfrm>
          <a:prstGeom prst="rect">
            <a:avLst/>
          </a:prstGeom>
        </p:spPr>
      </p:pic>
      <p:pic>
        <p:nvPicPr>
          <p:cNvPr id="35" name="Image 3" descr="preencoded.png"/>
          <p:cNvPicPr>
            <a:picLocks noChangeAspect="1"/>
          </p:cNvPicPr>
          <p:nvPr/>
        </p:nvPicPr>
        <p:blipFill>
          <a:blip r:embed="rId6"/>
          <a:stretch>
            <a:fillRect/>
          </a:stretch>
        </p:blipFill>
        <p:spPr>
          <a:xfrm>
            <a:off x="13297138" y="7805261"/>
            <a:ext cx="1191339" cy="2857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638651" y="775573"/>
            <a:ext cx="755333" cy="260509"/>
          </a:xfrm>
          <a:prstGeom prst="roundRect">
            <a:avLst>
              <a:gd name="adj" fmla="val 19124"/>
            </a:avLst>
          </a:prstGeom>
          <a:noFill/>
          <a:ln w="7620">
            <a:solidFill>
              <a:srgbClr val="D01F28"/>
            </a:solidFill>
            <a:prstDash val="solid"/>
          </a:ln>
        </p:spPr>
        <p:txBody>
          <a:bodyPr/>
          <a:lstStyle/>
          <a:p>
            <a:endParaRPr lang="cs-CZ"/>
          </a:p>
        </p:txBody>
      </p:sp>
      <p:sp>
        <p:nvSpPr>
          <p:cNvPr id="3" name="Text 1"/>
          <p:cNvSpPr/>
          <p:nvPr/>
        </p:nvSpPr>
        <p:spPr>
          <a:xfrm>
            <a:off x="735211" y="827603"/>
            <a:ext cx="562213" cy="156448"/>
          </a:xfrm>
          <a:prstGeom prst="rect">
            <a:avLst/>
          </a:prstGeom>
          <a:noFill/>
          <a:ln/>
        </p:spPr>
        <p:txBody>
          <a:bodyPr wrap="none" lIns="0" tIns="0" rIns="0" bIns="0" rtlCol="0" anchor="t"/>
          <a:lstStyle/>
          <a:p>
            <a:pPr marL="0" indent="0" algn="l">
              <a:lnSpc>
                <a:spcPts val="1200"/>
              </a:lnSpc>
              <a:buNone/>
            </a:pPr>
            <a:r>
              <a:rPr lang="en-US" sz="900" dirty="0">
                <a:solidFill>
                  <a:srgbClr val="D01F28"/>
                </a:solidFill>
                <a:latin typeface="Oxygen" pitchFamily="34" charset="0"/>
                <a:ea typeface="Oxygen" pitchFamily="34" charset="-122"/>
                <a:cs typeface="Oxygen" pitchFamily="34" charset="-120"/>
              </a:rPr>
              <a:t>PŘÍKLAD 3</a:t>
            </a:r>
            <a:endParaRPr lang="en-US" sz="900" dirty="0"/>
          </a:p>
        </p:txBody>
      </p:sp>
      <p:sp>
        <p:nvSpPr>
          <p:cNvPr id="4" name="Text 2"/>
          <p:cNvSpPr/>
          <p:nvPr/>
        </p:nvSpPr>
        <p:spPr>
          <a:xfrm>
            <a:off x="638651" y="1074539"/>
            <a:ext cx="4410313" cy="463272"/>
          </a:xfrm>
          <a:prstGeom prst="rect">
            <a:avLst/>
          </a:prstGeom>
          <a:noFill/>
          <a:ln/>
        </p:spPr>
        <p:txBody>
          <a:bodyPr wrap="none" lIns="0" tIns="0" rIns="0" bIns="0" rtlCol="0" anchor="t"/>
          <a:lstStyle/>
          <a:p>
            <a:pPr marL="0" indent="0" algn="l">
              <a:lnSpc>
                <a:spcPts val="3600"/>
              </a:lnSpc>
              <a:buNone/>
            </a:pPr>
            <a:r>
              <a:rPr lang="en-US" sz="2900" b="1" dirty="0">
                <a:solidFill>
                  <a:srgbClr val="CF1F28"/>
                </a:solidFill>
                <a:latin typeface="Oxygen Bold" pitchFamily="34" charset="0"/>
                <a:ea typeface="Oxygen Bold" pitchFamily="34" charset="-122"/>
                <a:cs typeface="Oxygen Bold" pitchFamily="34" charset="-120"/>
              </a:rPr>
              <a:t>Aktivace – vlastní výroba</a:t>
            </a:r>
            <a:endParaRPr lang="en-US" sz="2900" dirty="0"/>
          </a:p>
        </p:txBody>
      </p:sp>
      <p:sp>
        <p:nvSpPr>
          <p:cNvPr id="5" name="Text 3"/>
          <p:cNvSpPr/>
          <p:nvPr/>
        </p:nvSpPr>
        <p:spPr>
          <a:xfrm>
            <a:off x="861060" y="1790700"/>
            <a:ext cx="13130689" cy="195620"/>
          </a:xfrm>
          <a:prstGeom prst="rect">
            <a:avLst/>
          </a:prstGeom>
          <a:noFill/>
          <a:ln/>
        </p:spPr>
        <p:txBody>
          <a:bodyPr wrap="none" lIns="0" tIns="0" rIns="0" bIns="0" rtlCol="0" anchor="t"/>
          <a:lstStyle/>
          <a:p>
            <a:pPr marL="0" indent="0" algn="l">
              <a:lnSpc>
                <a:spcPts val="1500"/>
              </a:lnSpc>
              <a:buNone/>
            </a:pPr>
            <a:r>
              <a:rPr lang="en-US" sz="1400" b="1" dirty="0">
                <a:solidFill>
                  <a:srgbClr val="000000"/>
                </a:solidFill>
                <a:latin typeface="Oxygen" pitchFamily="34" charset="0"/>
                <a:ea typeface="Oxygen" pitchFamily="34" charset="-122"/>
                <a:cs typeface="Oxygen" pitchFamily="34" charset="-120"/>
              </a:rPr>
              <a:t>Zadání:</a:t>
            </a:r>
            <a:r>
              <a:rPr lang="en-US" sz="1400" dirty="0">
                <a:solidFill>
                  <a:srgbClr val="000000"/>
                </a:solidFill>
                <a:latin typeface="Oxygen" pitchFamily="34" charset="0"/>
                <a:ea typeface="Oxygen" pitchFamily="34" charset="-122"/>
                <a:cs typeface="Oxygen" pitchFamily="34" charset="-120"/>
              </a:rPr>
              <a:t> Firma si vlastními zaměstnanci vyrobila úložný regál v hodnotě použitého materiálu a práce 15 000 Kč.</a:t>
            </a:r>
            <a:endParaRPr lang="en-US" sz="1400" dirty="0"/>
          </a:p>
        </p:txBody>
      </p:sp>
      <p:sp>
        <p:nvSpPr>
          <p:cNvPr id="6" name="Shape 4"/>
          <p:cNvSpPr/>
          <p:nvPr/>
        </p:nvSpPr>
        <p:spPr>
          <a:xfrm>
            <a:off x="638651" y="1682353"/>
            <a:ext cx="15240" cy="412313"/>
          </a:xfrm>
          <a:prstGeom prst="rect">
            <a:avLst/>
          </a:prstGeom>
          <a:solidFill>
            <a:srgbClr val="D01F28"/>
          </a:solidFill>
          <a:ln/>
        </p:spPr>
        <p:txBody>
          <a:bodyPr/>
          <a:lstStyle/>
          <a:p>
            <a:endParaRPr lang="cs-CZ"/>
          </a:p>
        </p:txBody>
      </p:sp>
      <p:sp>
        <p:nvSpPr>
          <p:cNvPr id="7" name="Text 5"/>
          <p:cNvSpPr/>
          <p:nvPr/>
        </p:nvSpPr>
        <p:spPr>
          <a:xfrm>
            <a:off x="638651" y="2299335"/>
            <a:ext cx="2650212" cy="231696"/>
          </a:xfrm>
          <a:prstGeom prst="rect">
            <a:avLst/>
          </a:prstGeom>
          <a:noFill/>
          <a:ln/>
        </p:spPr>
        <p:txBody>
          <a:bodyPr wrap="none" lIns="0" tIns="0" rIns="0" bIns="0" rtlCol="0" anchor="t"/>
          <a:lstStyle/>
          <a:p>
            <a:pPr marL="0" indent="0" algn="l">
              <a:lnSpc>
                <a:spcPts val="1800"/>
              </a:lnSpc>
              <a:buNone/>
            </a:pPr>
            <a:r>
              <a:rPr lang="en-US" sz="1450" b="1" dirty="0">
                <a:solidFill>
                  <a:srgbClr val="CF1F28"/>
                </a:solidFill>
                <a:latin typeface="Oxygen Bold" pitchFamily="34" charset="0"/>
                <a:ea typeface="Oxygen Bold" pitchFamily="34" charset="-122"/>
                <a:cs typeface="Oxygen Bold" pitchFamily="34" charset="-120"/>
              </a:rPr>
              <a:t>Krok 1: Aktivace vlastní výroby</a:t>
            </a:r>
            <a:endParaRPr lang="en-US" sz="1450" dirty="0"/>
          </a:p>
        </p:txBody>
      </p:sp>
      <p:sp>
        <p:nvSpPr>
          <p:cNvPr id="8" name="Text 6"/>
          <p:cNvSpPr/>
          <p:nvPr/>
        </p:nvSpPr>
        <p:spPr>
          <a:xfrm>
            <a:off x="630197" y="2677953"/>
            <a:ext cx="7181374" cy="195620"/>
          </a:xfrm>
          <a:prstGeom prst="rect">
            <a:avLst/>
          </a:prstGeom>
          <a:noFill/>
          <a:ln/>
        </p:spPr>
        <p:txBody>
          <a:bodyPr wrap="none" lIns="0" tIns="0" rIns="0" bIns="0" rtlCol="0" anchor="t"/>
          <a:lstStyle/>
          <a:p>
            <a:pPr marL="0" indent="0" algn="l">
              <a:lnSpc>
                <a:spcPts val="1500"/>
              </a:lnSpc>
              <a:buNone/>
            </a:pPr>
            <a:r>
              <a:rPr lang="en-US" sz="1200" dirty="0">
                <a:solidFill>
                  <a:srgbClr val="000000"/>
                </a:solidFill>
                <a:latin typeface="Oxygen" pitchFamily="34" charset="0"/>
                <a:ea typeface="Oxygen" pitchFamily="34" charset="-122"/>
                <a:cs typeface="Oxygen" pitchFamily="34" charset="-120"/>
              </a:rPr>
              <a:t>Náklady vynaložené na výrobu regálu se převedou na účet 042 prostřednictvím aktivačního účtu 611.</a:t>
            </a:r>
            <a:endParaRPr lang="en-US" sz="1200" dirty="0"/>
          </a:p>
        </p:txBody>
      </p:sp>
      <p:sp>
        <p:nvSpPr>
          <p:cNvPr id="9" name="Shape 7"/>
          <p:cNvSpPr/>
          <p:nvPr/>
        </p:nvSpPr>
        <p:spPr>
          <a:xfrm>
            <a:off x="638651" y="2931319"/>
            <a:ext cx="7181374" cy="863560"/>
          </a:xfrm>
          <a:prstGeom prst="roundRect">
            <a:avLst>
              <a:gd name="adj" fmla="val 7211"/>
            </a:avLst>
          </a:prstGeom>
          <a:noFill/>
          <a:ln w="7620">
            <a:solidFill>
              <a:srgbClr val="000000">
                <a:alpha val="8000"/>
              </a:srgbClr>
            </a:solidFill>
            <a:prstDash val="solid"/>
          </a:ln>
        </p:spPr>
        <p:txBody>
          <a:bodyPr/>
          <a:lstStyle/>
          <a:p>
            <a:endParaRPr lang="cs-CZ"/>
          </a:p>
        </p:txBody>
      </p:sp>
      <p:sp>
        <p:nvSpPr>
          <p:cNvPr id="10" name="Shape 8"/>
          <p:cNvSpPr/>
          <p:nvPr/>
        </p:nvSpPr>
        <p:spPr>
          <a:xfrm>
            <a:off x="646271" y="2938939"/>
            <a:ext cx="7165300" cy="326350"/>
          </a:xfrm>
          <a:prstGeom prst="rect">
            <a:avLst/>
          </a:prstGeom>
          <a:solidFill>
            <a:srgbClr val="FFFFFF">
              <a:alpha val="4000"/>
            </a:srgbClr>
          </a:solidFill>
          <a:ln/>
        </p:spPr>
        <p:txBody>
          <a:bodyPr/>
          <a:lstStyle/>
          <a:p>
            <a:endParaRPr lang="cs-CZ"/>
          </a:p>
        </p:txBody>
      </p:sp>
      <p:sp>
        <p:nvSpPr>
          <p:cNvPr id="11" name="Text 9"/>
          <p:cNvSpPr/>
          <p:nvPr/>
        </p:nvSpPr>
        <p:spPr>
          <a:xfrm>
            <a:off x="795338" y="3004304"/>
            <a:ext cx="2087880" cy="195620"/>
          </a:xfrm>
          <a:prstGeom prst="rect">
            <a:avLst/>
          </a:prstGeom>
          <a:noFill/>
          <a:ln/>
        </p:spPr>
        <p:txBody>
          <a:bodyPr wrap="none" lIns="0" tIns="0" rIns="0" bIns="0" rtlCol="0" anchor="t"/>
          <a:lstStyle/>
          <a:p>
            <a:pPr marL="0" indent="0" algn="l">
              <a:lnSpc>
                <a:spcPts val="1500"/>
              </a:lnSpc>
              <a:buNone/>
            </a:pPr>
            <a:r>
              <a:rPr lang="en-US" sz="1150" b="1" dirty="0">
                <a:solidFill>
                  <a:srgbClr val="000000"/>
                </a:solidFill>
                <a:latin typeface="Oxygen" pitchFamily="34" charset="0"/>
                <a:ea typeface="Oxygen" pitchFamily="34" charset="-122"/>
                <a:cs typeface="Oxygen" pitchFamily="34" charset="-120"/>
              </a:rPr>
              <a:t>MD 042</a:t>
            </a:r>
            <a:endParaRPr lang="en-US" sz="1150" dirty="0"/>
          </a:p>
        </p:txBody>
      </p:sp>
      <p:sp>
        <p:nvSpPr>
          <p:cNvPr id="12" name="Text 10"/>
          <p:cNvSpPr/>
          <p:nvPr/>
        </p:nvSpPr>
        <p:spPr>
          <a:xfrm>
            <a:off x="3187303" y="3004304"/>
            <a:ext cx="208407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Pořízení DHM</a:t>
            </a:r>
            <a:endParaRPr lang="en-US" sz="1150" dirty="0"/>
          </a:p>
        </p:txBody>
      </p:sp>
      <p:sp>
        <p:nvSpPr>
          <p:cNvPr id="13" name="Text 11"/>
          <p:cNvSpPr/>
          <p:nvPr/>
        </p:nvSpPr>
        <p:spPr>
          <a:xfrm>
            <a:off x="5575459" y="3004304"/>
            <a:ext cx="208788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15 000 Kč</a:t>
            </a:r>
            <a:endParaRPr lang="en-US" sz="1150" dirty="0"/>
          </a:p>
        </p:txBody>
      </p:sp>
      <p:sp>
        <p:nvSpPr>
          <p:cNvPr id="14" name="Shape 12"/>
          <p:cNvSpPr/>
          <p:nvPr/>
        </p:nvSpPr>
        <p:spPr>
          <a:xfrm>
            <a:off x="646271" y="3265289"/>
            <a:ext cx="7165300" cy="521970"/>
          </a:xfrm>
          <a:prstGeom prst="rect">
            <a:avLst/>
          </a:prstGeom>
          <a:solidFill>
            <a:srgbClr val="000000">
              <a:alpha val="4000"/>
            </a:srgbClr>
          </a:solidFill>
          <a:ln/>
        </p:spPr>
        <p:txBody>
          <a:bodyPr/>
          <a:lstStyle/>
          <a:p>
            <a:endParaRPr lang="cs-CZ"/>
          </a:p>
        </p:txBody>
      </p:sp>
      <p:sp>
        <p:nvSpPr>
          <p:cNvPr id="15" name="Text 13"/>
          <p:cNvSpPr/>
          <p:nvPr/>
        </p:nvSpPr>
        <p:spPr>
          <a:xfrm>
            <a:off x="795338" y="3330654"/>
            <a:ext cx="2087880" cy="195620"/>
          </a:xfrm>
          <a:prstGeom prst="rect">
            <a:avLst/>
          </a:prstGeom>
          <a:noFill/>
          <a:ln/>
        </p:spPr>
        <p:txBody>
          <a:bodyPr wrap="none" lIns="0" tIns="0" rIns="0" bIns="0" rtlCol="0" anchor="t"/>
          <a:lstStyle/>
          <a:p>
            <a:pPr marL="0" indent="0" algn="l">
              <a:lnSpc>
                <a:spcPts val="1500"/>
              </a:lnSpc>
              <a:buNone/>
            </a:pPr>
            <a:r>
              <a:rPr lang="en-US" sz="1150" b="1" dirty="0">
                <a:solidFill>
                  <a:srgbClr val="000000"/>
                </a:solidFill>
                <a:latin typeface="Oxygen" pitchFamily="34" charset="0"/>
                <a:ea typeface="Oxygen" pitchFamily="34" charset="-122"/>
                <a:cs typeface="Oxygen" pitchFamily="34" charset="-120"/>
              </a:rPr>
              <a:t>D </a:t>
            </a:r>
            <a:r>
              <a:rPr lang="cs-CZ" sz="1150" b="1" dirty="0">
                <a:solidFill>
                  <a:srgbClr val="000000"/>
                </a:solidFill>
                <a:latin typeface="Oxygen" pitchFamily="34" charset="0"/>
                <a:ea typeface="Oxygen" pitchFamily="34" charset="-122"/>
                <a:cs typeface="Oxygen" pitchFamily="34" charset="-120"/>
              </a:rPr>
              <a:t>586</a:t>
            </a:r>
            <a:endParaRPr lang="en-US" sz="1150" dirty="0"/>
          </a:p>
        </p:txBody>
      </p:sp>
      <p:sp>
        <p:nvSpPr>
          <p:cNvPr id="16" name="Text 14"/>
          <p:cNvSpPr/>
          <p:nvPr/>
        </p:nvSpPr>
        <p:spPr>
          <a:xfrm>
            <a:off x="3187303" y="3330654"/>
            <a:ext cx="2084070" cy="391239"/>
          </a:xfrm>
          <a:prstGeom prst="rect">
            <a:avLst/>
          </a:prstGeom>
          <a:noFill/>
          <a:ln/>
        </p:spPr>
        <p:txBody>
          <a:bodyPr wrap="square" lIns="0" tIns="0" rIns="0" bIns="0" rtlCol="0" anchor="t"/>
          <a:lstStyle/>
          <a:p>
            <a:pPr marL="0" indent="0" algn="l">
              <a:lnSpc>
                <a:spcPts val="1500"/>
              </a:lnSpc>
              <a:buNone/>
            </a:pPr>
            <a:r>
              <a:rPr lang="cs-CZ" sz="1150" dirty="0">
                <a:solidFill>
                  <a:srgbClr val="000000"/>
                </a:solidFill>
                <a:latin typeface="Oxygen" pitchFamily="34" charset="0"/>
                <a:ea typeface="Oxygen" pitchFamily="34" charset="-122"/>
                <a:cs typeface="Oxygen" pitchFamily="34" charset="-120"/>
              </a:rPr>
              <a:t>Aktivace</a:t>
            </a:r>
            <a:r>
              <a:rPr lang="en-US" sz="1150" dirty="0">
                <a:solidFill>
                  <a:srgbClr val="000000"/>
                </a:solidFill>
                <a:latin typeface="Oxygen" pitchFamily="34" charset="0"/>
                <a:ea typeface="Oxygen" pitchFamily="34" charset="-122"/>
                <a:cs typeface="Oxygen" pitchFamily="34" charset="-120"/>
              </a:rPr>
              <a:t> </a:t>
            </a:r>
            <a:r>
              <a:rPr lang="en-US" sz="1150" dirty="0" err="1">
                <a:solidFill>
                  <a:srgbClr val="000000"/>
                </a:solidFill>
                <a:latin typeface="Oxygen" pitchFamily="34" charset="0"/>
                <a:ea typeface="Oxygen" pitchFamily="34" charset="-122"/>
                <a:cs typeface="Oxygen" pitchFamily="34" charset="-120"/>
              </a:rPr>
              <a:t>vnitropodnikových</a:t>
            </a:r>
            <a:r>
              <a:rPr lang="en-US" sz="1150" dirty="0">
                <a:solidFill>
                  <a:srgbClr val="000000"/>
                </a:solidFill>
                <a:latin typeface="Oxygen" pitchFamily="34" charset="0"/>
                <a:ea typeface="Oxygen" pitchFamily="34" charset="-122"/>
                <a:cs typeface="Oxygen" pitchFamily="34" charset="-120"/>
              </a:rPr>
              <a:t> </a:t>
            </a:r>
            <a:r>
              <a:rPr lang="cs-CZ" sz="1150" dirty="0">
                <a:solidFill>
                  <a:srgbClr val="000000"/>
                </a:solidFill>
                <a:latin typeface="Oxygen" pitchFamily="34" charset="0"/>
                <a:ea typeface="Oxygen" pitchFamily="34" charset="-122"/>
                <a:cs typeface="Oxygen" pitchFamily="34" charset="-120"/>
              </a:rPr>
              <a:t>služeb</a:t>
            </a:r>
            <a:endParaRPr lang="en-US" sz="1150" dirty="0"/>
          </a:p>
        </p:txBody>
      </p:sp>
      <p:sp>
        <p:nvSpPr>
          <p:cNvPr id="17" name="Text 15"/>
          <p:cNvSpPr/>
          <p:nvPr/>
        </p:nvSpPr>
        <p:spPr>
          <a:xfrm>
            <a:off x="5575459" y="3330654"/>
            <a:ext cx="208788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15 000 Kč</a:t>
            </a:r>
            <a:endParaRPr lang="en-US" sz="1150" dirty="0"/>
          </a:p>
        </p:txBody>
      </p:sp>
      <p:sp>
        <p:nvSpPr>
          <p:cNvPr id="18" name="Text 16"/>
          <p:cNvSpPr/>
          <p:nvPr/>
        </p:nvSpPr>
        <p:spPr>
          <a:xfrm>
            <a:off x="638651" y="3903226"/>
            <a:ext cx="2320290" cy="231696"/>
          </a:xfrm>
          <a:prstGeom prst="rect">
            <a:avLst/>
          </a:prstGeom>
          <a:noFill/>
          <a:ln/>
        </p:spPr>
        <p:txBody>
          <a:bodyPr wrap="none" lIns="0" tIns="0" rIns="0" bIns="0" rtlCol="0" anchor="t"/>
          <a:lstStyle/>
          <a:p>
            <a:pPr marL="0" indent="0" algn="l">
              <a:lnSpc>
                <a:spcPts val="1800"/>
              </a:lnSpc>
              <a:buNone/>
            </a:pPr>
            <a:r>
              <a:rPr lang="en-US" sz="1450" b="1" dirty="0">
                <a:solidFill>
                  <a:srgbClr val="CF1F28"/>
                </a:solidFill>
                <a:latin typeface="Oxygen Bold" pitchFamily="34" charset="0"/>
                <a:ea typeface="Oxygen Bold" pitchFamily="34" charset="-122"/>
                <a:cs typeface="Oxygen Bold" pitchFamily="34" charset="-120"/>
              </a:rPr>
              <a:t>Krok 2: Zařazení do užívání</a:t>
            </a:r>
            <a:endParaRPr lang="en-US" sz="1450" dirty="0"/>
          </a:p>
        </p:txBody>
      </p:sp>
      <p:sp>
        <p:nvSpPr>
          <p:cNvPr id="19" name="Shape 17"/>
          <p:cNvSpPr/>
          <p:nvPr/>
        </p:nvSpPr>
        <p:spPr>
          <a:xfrm>
            <a:off x="638651" y="4243268"/>
            <a:ext cx="7181374" cy="667941"/>
          </a:xfrm>
          <a:prstGeom prst="roundRect">
            <a:avLst>
              <a:gd name="adj" fmla="val 9324"/>
            </a:avLst>
          </a:prstGeom>
          <a:noFill/>
          <a:ln w="7620">
            <a:solidFill>
              <a:srgbClr val="000000">
                <a:alpha val="8000"/>
              </a:srgbClr>
            </a:solidFill>
            <a:prstDash val="solid"/>
          </a:ln>
        </p:spPr>
        <p:txBody>
          <a:bodyPr/>
          <a:lstStyle/>
          <a:p>
            <a:endParaRPr lang="cs-CZ"/>
          </a:p>
        </p:txBody>
      </p:sp>
      <p:sp>
        <p:nvSpPr>
          <p:cNvPr id="20" name="Shape 18"/>
          <p:cNvSpPr/>
          <p:nvPr/>
        </p:nvSpPr>
        <p:spPr>
          <a:xfrm>
            <a:off x="646271" y="4250888"/>
            <a:ext cx="7165300" cy="326350"/>
          </a:xfrm>
          <a:prstGeom prst="rect">
            <a:avLst/>
          </a:prstGeom>
          <a:solidFill>
            <a:srgbClr val="FFFFFF">
              <a:alpha val="4000"/>
            </a:srgbClr>
          </a:solidFill>
          <a:ln/>
        </p:spPr>
        <p:txBody>
          <a:bodyPr/>
          <a:lstStyle/>
          <a:p>
            <a:endParaRPr lang="cs-CZ"/>
          </a:p>
        </p:txBody>
      </p:sp>
      <p:sp>
        <p:nvSpPr>
          <p:cNvPr id="21" name="Text 19"/>
          <p:cNvSpPr/>
          <p:nvPr/>
        </p:nvSpPr>
        <p:spPr>
          <a:xfrm>
            <a:off x="795338" y="4316254"/>
            <a:ext cx="2087880" cy="195620"/>
          </a:xfrm>
          <a:prstGeom prst="rect">
            <a:avLst/>
          </a:prstGeom>
          <a:noFill/>
          <a:ln/>
        </p:spPr>
        <p:txBody>
          <a:bodyPr wrap="none" lIns="0" tIns="0" rIns="0" bIns="0" rtlCol="0" anchor="t"/>
          <a:lstStyle/>
          <a:p>
            <a:pPr marL="0" indent="0" algn="l">
              <a:lnSpc>
                <a:spcPts val="1500"/>
              </a:lnSpc>
              <a:buNone/>
            </a:pPr>
            <a:r>
              <a:rPr lang="en-US" sz="1150" b="1" dirty="0">
                <a:solidFill>
                  <a:srgbClr val="000000"/>
                </a:solidFill>
                <a:latin typeface="Oxygen" pitchFamily="34" charset="0"/>
                <a:ea typeface="Oxygen" pitchFamily="34" charset="-122"/>
                <a:cs typeface="Oxygen" pitchFamily="34" charset="-120"/>
              </a:rPr>
              <a:t>MD 022</a:t>
            </a:r>
            <a:endParaRPr lang="en-US" sz="1150" dirty="0"/>
          </a:p>
        </p:txBody>
      </p:sp>
      <p:sp>
        <p:nvSpPr>
          <p:cNvPr id="22" name="Text 20"/>
          <p:cNvSpPr/>
          <p:nvPr/>
        </p:nvSpPr>
        <p:spPr>
          <a:xfrm>
            <a:off x="3187303" y="4316254"/>
            <a:ext cx="208407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Samostatné movité věci</a:t>
            </a:r>
            <a:endParaRPr lang="en-US" sz="1150" dirty="0"/>
          </a:p>
        </p:txBody>
      </p:sp>
      <p:sp>
        <p:nvSpPr>
          <p:cNvPr id="23" name="Text 21"/>
          <p:cNvSpPr/>
          <p:nvPr/>
        </p:nvSpPr>
        <p:spPr>
          <a:xfrm>
            <a:off x="5575459" y="4316254"/>
            <a:ext cx="208788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15 000 Kč</a:t>
            </a:r>
            <a:endParaRPr lang="en-US" sz="1150" dirty="0"/>
          </a:p>
        </p:txBody>
      </p:sp>
      <p:sp>
        <p:nvSpPr>
          <p:cNvPr id="24" name="Shape 22"/>
          <p:cNvSpPr/>
          <p:nvPr/>
        </p:nvSpPr>
        <p:spPr>
          <a:xfrm>
            <a:off x="646271" y="4577239"/>
            <a:ext cx="7165300" cy="326350"/>
          </a:xfrm>
          <a:prstGeom prst="rect">
            <a:avLst/>
          </a:prstGeom>
          <a:solidFill>
            <a:srgbClr val="000000">
              <a:alpha val="4000"/>
            </a:srgbClr>
          </a:solidFill>
          <a:ln/>
        </p:spPr>
        <p:txBody>
          <a:bodyPr/>
          <a:lstStyle/>
          <a:p>
            <a:endParaRPr lang="cs-CZ"/>
          </a:p>
        </p:txBody>
      </p:sp>
      <p:sp>
        <p:nvSpPr>
          <p:cNvPr id="25" name="Text 23"/>
          <p:cNvSpPr/>
          <p:nvPr/>
        </p:nvSpPr>
        <p:spPr>
          <a:xfrm>
            <a:off x="795338" y="4642604"/>
            <a:ext cx="2087880" cy="195620"/>
          </a:xfrm>
          <a:prstGeom prst="rect">
            <a:avLst/>
          </a:prstGeom>
          <a:noFill/>
          <a:ln/>
        </p:spPr>
        <p:txBody>
          <a:bodyPr wrap="none" lIns="0" tIns="0" rIns="0" bIns="0" rtlCol="0" anchor="t"/>
          <a:lstStyle/>
          <a:p>
            <a:pPr marL="0" indent="0" algn="l">
              <a:lnSpc>
                <a:spcPts val="1500"/>
              </a:lnSpc>
              <a:buNone/>
            </a:pPr>
            <a:r>
              <a:rPr lang="en-US" sz="1150" b="1" dirty="0">
                <a:solidFill>
                  <a:srgbClr val="000000"/>
                </a:solidFill>
                <a:latin typeface="Oxygen" pitchFamily="34" charset="0"/>
                <a:ea typeface="Oxygen" pitchFamily="34" charset="-122"/>
                <a:cs typeface="Oxygen" pitchFamily="34" charset="-120"/>
              </a:rPr>
              <a:t>D 042</a:t>
            </a:r>
            <a:endParaRPr lang="en-US" sz="1150" dirty="0"/>
          </a:p>
        </p:txBody>
      </p:sp>
      <p:sp>
        <p:nvSpPr>
          <p:cNvPr id="26" name="Text 24"/>
          <p:cNvSpPr/>
          <p:nvPr/>
        </p:nvSpPr>
        <p:spPr>
          <a:xfrm>
            <a:off x="3187303" y="4642604"/>
            <a:ext cx="208407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Pořízení DHM</a:t>
            </a:r>
            <a:endParaRPr lang="en-US" sz="1150" dirty="0"/>
          </a:p>
        </p:txBody>
      </p:sp>
      <p:sp>
        <p:nvSpPr>
          <p:cNvPr id="27" name="Text 25"/>
          <p:cNvSpPr/>
          <p:nvPr/>
        </p:nvSpPr>
        <p:spPr>
          <a:xfrm>
            <a:off x="5575459" y="4642604"/>
            <a:ext cx="2087880" cy="195620"/>
          </a:xfrm>
          <a:prstGeom prst="rect">
            <a:avLst/>
          </a:prstGeom>
          <a:noFill/>
          <a:ln/>
        </p:spPr>
        <p:txBody>
          <a:bodyPr wrap="none" lIns="0" tIns="0" rIns="0" bIns="0" rtlCol="0" anchor="t"/>
          <a:lstStyle/>
          <a:p>
            <a:pPr marL="0" indent="0" algn="l">
              <a:lnSpc>
                <a:spcPts val="1500"/>
              </a:lnSpc>
              <a:buNone/>
            </a:pPr>
            <a:r>
              <a:rPr lang="en-US" sz="1150" dirty="0">
                <a:solidFill>
                  <a:srgbClr val="000000"/>
                </a:solidFill>
                <a:latin typeface="Oxygen" pitchFamily="34" charset="0"/>
                <a:ea typeface="Oxygen" pitchFamily="34" charset="-122"/>
                <a:cs typeface="Oxygen" pitchFamily="34" charset="-120"/>
              </a:rPr>
              <a:t>15 000 Kč</a:t>
            </a:r>
            <a:endParaRPr lang="en-US" sz="1150" dirty="0"/>
          </a:p>
        </p:txBody>
      </p:sp>
      <p:pic>
        <p:nvPicPr>
          <p:cNvPr id="28" name="Image 0" descr="preencoded.png"/>
          <p:cNvPicPr>
            <a:picLocks noChangeAspect="1"/>
          </p:cNvPicPr>
          <p:nvPr/>
        </p:nvPicPr>
        <p:blipFill>
          <a:blip r:embed="rId3"/>
          <a:stretch>
            <a:fillRect/>
          </a:stretch>
        </p:blipFill>
        <p:spPr>
          <a:xfrm>
            <a:off x="8189357" y="2311360"/>
            <a:ext cx="3776424" cy="3776424"/>
          </a:xfrm>
          <a:prstGeom prst="rect">
            <a:avLst/>
          </a:prstGeom>
        </p:spPr>
      </p:pic>
      <p:sp>
        <p:nvSpPr>
          <p:cNvPr id="29" name="Shape 26"/>
          <p:cNvSpPr/>
          <p:nvPr/>
        </p:nvSpPr>
        <p:spPr>
          <a:xfrm>
            <a:off x="8189357" y="6196132"/>
            <a:ext cx="5809893" cy="1208961"/>
          </a:xfrm>
          <a:prstGeom prst="roundRect">
            <a:avLst>
              <a:gd name="adj" fmla="val 5151"/>
            </a:avLst>
          </a:prstGeom>
          <a:solidFill>
            <a:srgbClr val="F5BCBF"/>
          </a:solidFill>
          <a:ln/>
        </p:spPr>
        <p:txBody>
          <a:bodyPr/>
          <a:lstStyle/>
          <a:p>
            <a:endParaRPr lang="cs-CZ"/>
          </a:p>
        </p:txBody>
      </p:sp>
      <p:pic>
        <p:nvPicPr>
          <p:cNvPr id="30" name="Image 1" descr="preencoded.png"/>
          <p:cNvPicPr>
            <a:picLocks noChangeAspect="1"/>
          </p:cNvPicPr>
          <p:nvPr/>
        </p:nvPicPr>
        <p:blipFill>
          <a:blip r:embed="rId4"/>
          <a:stretch>
            <a:fillRect/>
          </a:stretch>
        </p:blipFill>
        <p:spPr>
          <a:xfrm>
            <a:off x="8337590" y="6350198"/>
            <a:ext cx="231577" cy="185261"/>
          </a:xfrm>
          <a:prstGeom prst="rect">
            <a:avLst/>
          </a:prstGeom>
        </p:spPr>
      </p:pic>
      <p:sp>
        <p:nvSpPr>
          <p:cNvPr id="31" name="Text 27"/>
          <p:cNvSpPr/>
          <p:nvPr/>
        </p:nvSpPr>
        <p:spPr>
          <a:xfrm>
            <a:off x="8717399" y="6329482"/>
            <a:ext cx="1853327" cy="23169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Aktivace</a:t>
            </a:r>
            <a:endParaRPr lang="en-US" sz="1450" dirty="0"/>
          </a:p>
        </p:txBody>
      </p:sp>
      <p:sp>
        <p:nvSpPr>
          <p:cNvPr id="32" name="Text 28"/>
          <p:cNvSpPr/>
          <p:nvPr/>
        </p:nvSpPr>
        <p:spPr>
          <a:xfrm>
            <a:off x="8717399" y="6657499"/>
            <a:ext cx="5133618" cy="586859"/>
          </a:xfrm>
          <a:prstGeom prst="rect">
            <a:avLst/>
          </a:prstGeom>
          <a:noFill/>
          <a:ln/>
        </p:spPr>
        <p:txBody>
          <a:bodyPr wrap="square" lIns="0" tIns="0" rIns="0" bIns="0" rtlCol="0" anchor="t"/>
          <a:lstStyle/>
          <a:p>
            <a:pPr marL="0" indent="0" algn="l">
              <a:lnSpc>
                <a:spcPts val="1500"/>
              </a:lnSpc>
              <a:buNone/>
            </a:pPr>
            <a:r>
              <a:rPr lang="en-US" sz="1200" dirty="0" err="1">
                <a:solidFill>
                  <a:srgbClr val="000000"/>
                </a:solidFill>
                <a:latin typeface="Oxygen" pitchFamily="34" charset="0"/>
                <a:ea typeface="Oxygen" pitchFamily="34" charset="-122"/>
                <a:cs typeface="Oxygen" pitchFamily="34" charset="-120"/>
              </a:rPr>
              <a:t>Účet</a:t>
            </a:r>
            <a:r>
              <a:rPr lang="en-US" sz="1200" dirty="0">
                <a:solidFill>
                  <a:srgbClr val="000000"/>
                </a:solidFill>
                <a:latin typeface="Oxygen" pitchFamily="34" charset="0"/>
                <a:ea typeface="Oxygen" pitchFamily="34" charset="-122"/>
                <a:cs typeface="Oxygen" pitchFamily="34" charset="-120"/>
              </a:rPr>
              <a:t> </a:t>
            </a:r>
            <a:r>
              <a:rPr lang="cs-CZ" sz="1200" dirty="0">
                <a:solidFill>
                  <a:srgbClr val="000000"/>
                </a:solidFill>
                <a:latin typeface="Oxygen" pitchFamily="34" charset="0"/>
                <a:ea typeface="Oxygen" pitchFamily="34" charset="-122"/>
                <a:cs typeface="Oxygen" pitchFamily="34" charset="-120"/>
              </a:rPr>
              <a:t>586</a:t>
            </a:r>
            <a:r>
              <a:rPr lang="en-US" sz="1200" dirty="0">
                <a:solidFill>
                  <a:srgbClr val="000000"/>
                </a:solidFill>
                <a:latin typeface="Oxygen" pitchFamily="34" charset="0"/>
                <a:ea typeface="Oxygen" pitchFamily="34" charset="-122"/>
                <a:cs typeface="Oxygen" pitchFamily="34" charset="-120"/>
              </a:rPr>
              <a:t> kompenzuje náklady vynaložené na vlastní výrobu a převádí je do aktiv. Díky tomu nejde vlastní výroba majetku do nákladů, ale zvyšuje hodnotu DHM.</a:t>
            </a:r>
            <a:endParaRPr lang="en-US" sz="1200" dirty="0"/>
          </a:p>
        </p:txBody>
      </p:sp>
      <p:pic>
        <p:nvPicPr>
          <p:cNvPr id="33" name="Image 2" descr="preencoded.png"/>
          <p:cNvPicPr>
            <a:picLocks noChangeAspect="1"/>
          </p:cNvPicPr>
          <p:nvPr/>
        </p:nvPicPr>
        <p:blipFill>
          <a:blip r:embed="rId5"/>
          <a:stretch>
            <a:fillRect/>
          </a:stretch>
        </p:blipFill>
        <p:spPr>
          <a:xfrm>
            <a:off x="13131403" y="7740610"/>
            <a:ext cx="1339334" cy="32123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93790" y="1107996"/>
            <a:ext cx="1086207" cy="380762"/>
          </a:xfrm>
          <a:prstGeom prst="roundRect">
            <a:avLst>
              <a:gd name="adj" fmla="val 18765"/>
            </a:avLst>
          </a:prstGeom>
          <a:noFill/>
          <a:ln w="7620">
            <a:solidFill>
              <a:srgbClr val="D01F28"/>
            </a:solidFill>
            <a:prstDash val="solid"/>
          </a:ln>
        </p:spPr>
        <p:txBody>
          <a:bodyPr/>
          <a:lstStyle/>
          <a:p>
            <a:endParaRPr lang="cs-CZ"/>
          </a:p>
        </p:txBody>
      </p:sp>
      <p:sp>
        <p:nvSpPr>
          <p:cNvPr id="3" name="Text 1"/>
          <p:cNvSpPr/>
          <p:nvPr/>
        </p:nvSpPr>
        <p:spPr>
          <a:xfrm>
            <a:off x="928926" y="1179314"/>
            <a:ext cx="815935" cy="238125"/>
          </a:xfrm>
          <a:prstGeom prst="rect">
            <a:avLst/>
          </a:prstGeom>
          <a:noFill/>
          <a:ln/>
        </p:spPr>
        <p:txBody>
          <a:bodyPr wrap="none" lIns="0" tIns="0" rIns="0" bIns="0" rtlCol="0" anchor="t"/>
          <a:lstStyle/>
          <a:p>
            <a:pPr marL="0" indent="0" algn="l">
              <a:lnSpc>
                <a:spcPts val="1850"/>
              </a:lnSpc>
              <a:buNone/>
            </a:pPr>
            <a:r>
              <a:rPr lang="en-US" sz="1300" dirty="0">
                <a:solidFill>
                  <a:srgbClr val="D01F28"/>
                </a:solidFill>
                <a:latin typeface="Oxygen" pitchFamily="34" charset="0"/>
                <a:ea typeface="Oxygen" pitchFamily="34" charset="-122"/>
                <a:cs typeface="Oxygen" pitchFamily="34" charset="-120"/>
              </a:rPr>
              <a:t>PŘÍKLAD 4</a:t>
            </a:r>
            <a:endParaRPr lang="en-US" sz="1300" dirty="0"/>
          </a:p>
        </p:txBody>
      </p:sp>
      <p:sp>
        <p:nvSpPr>
          <p:cNvPr id="4" name="Text 2"/>
          <p:cNvSpPr/>
          <p:nvPr/>
        </p:nvSpPr>
        <p:spPr>
          <a:xfrm>
            <a:off x="793790" y="1552456"/>
            <a:ext cx="5529382"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Technické zhodnocení</a:t>
            </a:r>
            <a:endParaRPr lang="en-US" sz="4150" dirty="0"/>
          </a:p>
        </p:txBody>
      </p:sp>
      <p:sp>
        <p:nvSpPr>
          <p:cNvPr id="5" name="Text 3"/>
          <p:cNvSpPr/>
          <p:nvPr/>
        </p:nvSpPr>
        <p:spPr>
          <a:xfrm>
            <a:off x="1112758" y="2635448"/>
            <a:ext cx="12723852"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Zadání:</a:t>
            </a:r>
            <a:r>
              <a:rPr lang="en-US" sz="1650" dirty="0">
                <a:solidFill>
                  <a:srgbClr val="000000"/>
                </a:solidFill>
                <a:latin typeface="Oxygen" pitchFamily="34" charset="0"/>
                <a:ea typeface="Oxygen" pitchFamily="34" charset="-122"/>
                <a:cs typeface="Oxygen" pitchFamily="34" charset="-120"/>
              </a:rPr>
              <a:t> Na stávajícím stroji byla provedena modernizace za 80 000 Kč, která zvyšuje jeho výkon a prodlužuje životnost.</a:t>
            </a:r>
            <a:endParaRPr lang="en-US" sz="1650" dirty="0"/>
          </a:p>
        </p:txBody>
      </p:sp>
      <p:sp>
        <p:nvSpPr>
          <p:cNvPr id="6" name="Shape 4"/>
          <p:cNvSpPr/>
          <p:nvPr/>
        </p:nvSpPr>
        <p:spPr>
          <a:xfrm>
            <a:off x="793790" y="2456140"/>
            <a:ext cx="22860" cy="656273"/>
          </a:xfrm>
          <a:prstGeom prst="rect">
            <a:avLst/>
          </a:prstGeom>
          <a:solidFill>
            <a:srgbClr val="D01F28"/>
          </a:solidFill>
          <a:ln/>
        </p:spPr>
        <p:txBody>
          <a:bodyPr/>
          <a:lstStyle/>
          <a:p>
            <a:endParaRPr lang="cs-CZ"/>
          </a:p>
        </p:txBody>
      </p:sp>
      <p:sp>
        <p:nvSpPr>
          <p:cNvPr id="7" name="Text 5"/>
          <p:cNvSpPr/>
          <p:nvPr/>
        </p:nvSpPr>
        <p:spPr>
          <a:xfrm>
            <a:off x="793790" y="3291721"/>
            <a:ext cx="212646" cy="265747"/>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Light" pitchFamily="34" charset="0"/>
                <a:ea typeface="Oxygen Light" pitchFamily="34" charset="-122"/>
                <a:cs typeface="Oxygen Light" pitchFamily="34" charset="-120"/>
              </a:rPr>
              <a:t>01</a:t>
            </a:r>
            <a:endParaRPr lang="en-US" sz="1650" dirty="0"/>
          </a:p>
        </p:txBody>
      </p:sp>
      <p:sp>
        <p:nvSpPr>
          <p:cNvPr id="8" name="Shape 6"/>
          <p:cNvSpPr/>
          <p:nvPr/>
        </p:nvSpPr>
        <p:spPr>
          <a:xfrm>
            <a:off x="793790" y="3630216"/>
            <a:ext cx="6441638" cy="22860"/>
          </a:xfrm>
          <a:prstGeom prst="rect">
            <a:avLst/>
          </a:prstGeom>
          <a:solidFill>
            <a:srgbClr val="D01F28"/>
          </a:solidFill>
          <a:ln/>
        </p:spPr>
        <p:txBody>
          <a:bodyPr/>
          <a:lstStyle/>
          <a:p>
            <a:endParaRPr lang="cs-CZ"/>
          </a:p>
        </p:txBody>
      </p:sp>
      <p:sp>
        <p:nvSpPr>
          <p:cNvPr id="9" name="Text 7"/>
          <p:cNvSpPr/>
          <p:nvPr/>
        </p:nvSpPr>
        <p:spPr>
          <a:xfrm>
            <a:off x="793790" y="3782258"/>
            <a:ext cx="4085511"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Faktura za technické zhodnocení</a:t>
            </a:r>
            <a:endParaRPr lang="en-US" sz="2050" dirty="0"/>
          </a:p>
        </p:txBody>
      </p:sp>
      <p:sp>
        <p:nvSpPr>
          <p:cNvPr id="10" name="Text 8"/>
          <p:cNvSpPr/>
          <p:nvPr/>
        </p:nvSpPr>
        <p:spPr>
          <a:xfrm>
            <a:off x="793790" y="4210169"/>
            <a:ext cx="6441638"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Náklady na modernizaci se účtují na účet pořízení DHM.</a:t>
            </a:r>
            <a:endParaRPr lang="en-US" sz="1650" dirty="0"/>
          </a:p>
        </p:txBody>
      </p:sp>
      <p:sp>
        <p:nvSpPr>
          <p:cNvPr id="11" name="Shape 9"/>
          <p:cNvSpPr/>
          <p:nvPr/>
        </p:nvSpPr>
        <p:spPr>
          <a:xfrm>
            <a:off x="1112758" y="4687133"/>
            <a:ext cx="6122670" cy="1023461"/>
          </a:xfrm>
          <a:prstGeom prst="roundRect">
            <a:avLst>
              <a:gd name="adj" fmla="val 8727"/>
            </a:avLst>
          </a:prstGeom>
          <a:noFill/>
          <a:ln w="7620">
            <a:solidFill>
              <a:srgbClr val="000000">
                <a:alpha val="8000"/>
              </a:srgbClr>
            </a:solidFill>
            <a:prstDash val="solid"/>
          </a:ln>
        </p:spPr>
        <p:txBody>
          <a:bodyPr/>
          <a:lstStyle/>
          <a:p>
            <a:endParaRPr lang="cs-CZ"/>
          </a:p>
        </p:txBody>
      </p:sp>
      <p:sp>
        <p:nvSpPr>
          <p:cNvPr id="12" name="Shape 10"/>
          <p:cNvSpPr/>
          <p:nvPr/>
        </p:nvSpPr>
        <p:spPr>
          <a:xfrm>
            <a:off x="1120378" y="4694753"/>
            <a:ext cx="6106716" cy="504111"/>
          </a:xfrm>
          <a:prstGeom prst="rect">
            <a:avLst/>
          </a:prstGeom>
          <a:solidFill>
            <a:srgbClr val="FFFFFF">
              <a:alpha val="4000"/>
            </a:srgbClr>
          </a:solidFill>
          <a:ln/>
        </p:spPr>
        <p:txBody>
          <a:bodyPr/>
          <a:lstStyle/>
          <a:p>
            <a:endParaRPr lang="cs-CZ"/>
          </a:p>
        </p:txBody>
      </p:sp>
      <p:sp>
        <p:nvSpPr>
          <p:cNvPr id="13" name="Text 11"/>
          <p:cNvSpPr/>
          <p:nvPr/>
        </p:nvSpPr>
        <p:spPr>
          <a:xfrm>
            <a:off x="1333976" y="4797981"/>
            <a:ext cx="1606153"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042</a:t>
            </a:r>
            <a:endParaRPr lang="en-US" sz="1650" dirty="0"/>
          </a:p>
        </p:txBody>
      </p:sp>
      <p:sp>
        <p:nvSpPr>
          <p:cNvPr id="14" name="Text 12"/>
          <p:cNvSpPr/>
          <p:nvPr/>
        </p:nvSpPr>
        <p:spPr>
          <a:xfrm>
            <a:off x="3373041" y="4797981"/>
            <a:ext cx="1602343"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Pořízení DHM</a:t>
            </a:r>
            <a:endParaRPr lang="en-US" sz="1650" dirty="0"/>
          </a:p>
        </p:txBody>
      </p:sp>
      <p:sp>
        <p:nvSpPr>
          <p:cNvPr id="15" name="Text 13"/>
          <p:cNvSpPr/>
          <p:nvPr/>
        </p:nvSpPr>
        <p:spPr>
          <a:xfrm>
            <a:off x="5408295" y="4797981"/>
            <a:ext cx="1606153"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80 000 Kč</a:t>
            </a:r>
            <a:endParaRPr lang="en-US" sz="1650" dirty="0"/>
          </a:p>
        </p:txBody>
      </p:sp>
      <p:sp>
        <p:nvSpPr>
          <p:cNvPr id="16" name="Shape 14"/>
          <p:cNvSpPr/>
          <p:nvPr/>
        </p:nvSpPr>
        <p:spPr>
          <a:xfrm>
            <a:off x="1120378" y="5198864"/>
            <a:ext cx="6106716" cy="504111"/>
          </a:xfrm>
          <a:prstGeom prst="rect">
            <a:avLst/>
          </a:prstGeom>
          <a:solidFill>
            <a:srgbClr val="000000">
              <a:alpha val="4000"/>
            </a:srgbClr>
          </a:solidFill>
          <a:ln/>
        </p:spPr>
        <p:txBody>
          <a:bodyPr/>
          <a:lstStyle/>
          <a:p>
            <a:endParaRPr lang="cs-CZ"/>
          </a:p>
        </p:txBody>
      </p:sp>
      <p:sp>
        <p:nvSpPr>
          <p:cNvPr id="17" name="Text 15"/>
          <p:cNvSpPr/>
          <p:nvPr/>
        </p:nvSpPr>
        <p:spPr>
          <a:xfrm>
            <a:off x="1333976" y="5302091"/>
            <a:ext cx="1606153"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321</a:t>
            </a:r>
            <a:endParaRPr lang="en-US" sz="1650" dirty="0"/>
          </a:p>
        </p:txBody>
      </p:sp>
      <p:sp>
        <p:nvSpPr>
          <p:cNvPr id="18" name="Text 16"/>
          <p:cNvSpPr/>
          <p:nvPr/>
        </p:nvSpPr>
        <p:spPr>
          <a:xfrm>
            <a:off x="3373041" y="5302091"/>
            <a:ext cx="1602343"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Dodavatelé</a:t>
            </a:r>
            <a:endParaRPr lang="en-US" sz="1650" dirty="0"/>
          </a:p>
        </p:txBody>
      </p:sp>
      <p:sp>
        <p:nvSpPr>
          <p:cNvPr id="19" name="Text 17"/>
          <p:cNvSpPr/>
          <p:nvPr/>
        </p:nvSpPr>
        <p:spPr>
          <a:xfrm>
            <a:off x="5408295" y="5302091"/>
            <a:ext cx="1606153"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80 000 Kč</a:t>
            </a:r>
            <a:endParaRPr lang="en-US" sz="1650" dirty="0"/>
          </a:p>
        </p:txBody>
      </p:sp>
      <p:sp>
        <p:nvSpPr>
          <p:cNvPr id="20" name="Shape 18"/>
          <p:cNvSpPr/>
          <p:nvPr/>
        </p:nvSpPr>
        <p:spPr>
          <a:xfrm>
            <a:off x="793790" y="4687133"/>
            <a:ext cx="22860" cy="1023461"/>
          </a:xfrm>
          <a:prstGeom prst="rect">
            <a:avLst/>
          </a:prstGeom>
          <a:solidFill>
            <a:srgbClr val="D01F28"/>
          </a:solidFill>
          <a:ln/>
        </p:spPr>
        <p:txBody>
          <a:bodyPr/>
          <a:lstStyle/>
          <a:p>
            <a:endParaRPr lang="cs-CZ"/>
          </a:p>
        </p:txBody>
      </p:sp>
      <p:sp>
        <p:nvSpPr>
          <p:cNvPr id="21" name="Text 19"/>
          <p:cNvSpPr/>
          <p:nvPr/>
        </p:nvSpPr>
        <p:spPr>
          <a:xfrm>
            <a:off x="7394853" y="3291721"/>
            <a:ext cx="212646" cy="265747"/>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Light" pitchFamily="34" charset="0"/>
                <a:ea typeface="Oxygen Light" pitchFamily="34" charset="-122"/>
                <a:cs typeface="Oxygen Light" pitchFamily="34" charset="-120"/>
              </a:rPr>
              <a:t>02</a:t>
            </a:r>
            <a:endParaRPr lang="en-US" sz="1650" dirty="0"/>
          </a:p>
        </p:txBody>
      </p:sp>
      <p:sp>
        <p:nvSpPr>
          <p:cNvPr id="22" name="Shape 20"/>
          <p:cNvSpPr/>
          <p:nvPr/>
        </p:nvSpPr>
        <p:spPr>
          <a:xfrm>
            <a:off x="7394853" y="3630216"/>
            <a:ext cx="6441757" cy="22860"/>
          </a:xfrm>
          <a:prstGeom prst="rect">
            <a:avLst/>
          </a:prstGeom>
          <a:solidFill>
            <a:srgbClr val="D01F28"/>
          </a:solidFill>
          <a:ln/>
        </p:spPr>
        <p:txBody>
          <a:bodyPr/>
          <a:lstStyle/>
          <a:p>
            <a:endParaRPr lang="cs-CZ"/>
          </a:p>
        </p:txBody>
      </p:sp>
      <p:sp>
        <p:nvSpPr>
          <p:cNvPr id="23" name="Text 21"/>
          <p:cNvSpPr/>
          <p:nvPr/>
        </p:nvSpPr>
        <p:spPr>
          <a:xfrm>
            <a:off x="7394853" y="3782258"/>
            <a:ext cx="3393877"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Zvýšení vstupní ceny stroje</a:t>
            </a:r>
            <a:endParaRPr lang="en-US" sz="2050" dirty="0"/>
          </a:p>
        </p:txBody>
      </p:sp>
      <p:sp>
        <p:nvSpPr>
          <p:cNvPr id="24" name="Text 22"/>
          <p:cNvSpPr/>
          <p:nvPr/>
        </p:nvSpPr>
        <p:spPr>
          <a:xfrm>
            <a:off x="7394853" y="4210169"/>
            <a:ext cx="644175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Částka za technické zhodnocení se připočte ke vstupní ceně stroje.</a:t>
            </a:r>
            <a:endParaRPr lang="en-US" sz="1650" dirty="0"/>
          </a:p>
        </p:txBody>
      </p:sp>
      <p:sp>
        <p:nvSpPr>
          <p:cNvPr id="25" name="Shape 23"/>
          <p:cNvSpPr/>
          <p:nvPr/>
        </p:nvSpPr>
        <p:spPr>
          <a:xfrm>
            <a:off x="7713821" y="4687133"/>
            <a:ext cx="6122789" cy="1321118"/>
          </a:xfrm>
          <a:prstGeom prst="roundRect">
            <a:avLst>
              <a:gd name="adj" fmla="val 6760"/>
            </a:avLst>
          </a:prstGeom>
          <a:noFill/>
          <a:ln w="7620">
            <a:solidFill>
              <a:srgbClr val="000000">
                <a:alpha val="8000"/>
              </a:srgbClr>
            </a:solidFill>
            <a:prstDash val="solid"/>
          </a:ln>
        </p:spPr>
        <p:txBody>
          <a:bodyPr/>
          <a:lstStyle/>
          <a:p>
            <a:endParaRPr lang="cs-CZ"/>
          </a:p>
        </p:txBody>
      </p:sp>
      <p:sp>
        <p:nvSpPr>
          <p:cNvPr id="26" name="Shape 24"/>
          <p:cNvSpPr/>
          <p:nvPr/>
        </p:nvSpPr>
        <p:spPr>
          <a:xfrm>
            <a:off x="7721441" y="4694753"/>
            <a:ext cx="6106835" cy="801767"/>
          </a:xfrm>
          <a:prstGeom prst="rect">
            <a:avLst/>
          </a:prstGeom>
          <a:solidFill>
            <a:srgbClr val="FFFFFF">
              <a:alpha val="4000"/>
            </a:srgbClr>
          </a:solidFill>
          <a:ln/>
        </p:spPr>
        <p:txBody>
          <a:bodyPr/>
          <a:lstStyle/>
          <a:p>
            <a:endParaRPr lang="cs-CZ"/>
          </a:p>
        </p:txBody>
      </p:sp>
      <p:sp>
        <p:nvSpPr>
          <p:cNvPr id="27" name="Text 25"/>
          <p:cNvSpPr/>
          <p:nvPr/>
        </p:nvSpPr>
        <p:spPr>
          <a:xfrm>
            <a:off x="7934801" y="4797981"/>
            <a:ext cx="1606272"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022</a:t>
            </a:r>
            <a:endParaRPr lang="en-US" sz="1650" dirty="0"/>
          </a:p>
        </p:txBody>
      </p:sp>
      <p:sp>
        <p:nvSpPr>
          <p:cNvPr id="28" name="Text 26"/>
          <p:cNvSpPr/>
          <p:nvPr/>
        </p:nvSpPr>
        <p:spPr>
          <a:xfrm>
            <a:off x="9973985" y="4797981"/>
            <a:ext cx="160246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Samostatné movité věci</a:t>
            </a:r>
            <a:endParaRPr lang="en-US" sz="1650" dirty="0"/>
          </a:p>
        </p:txBody>
      </p:sp>
      <p:sp>
        <p:nvSpPr>
          <p:cNvPr id="29" name="Text 27"/>
          <p:cNvSpPr/>
          <p:nvPr/>
        </p:nvSpPr>
        <p:spPr>
          <a:xfrm>
            <a:off x="12009358" y="4797981"/>
            <a:ext cx="1606272"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80 000 Kč</a:t>
            </a:r>
            <a:endParaRPr lang="en-US" sz="1650" dirty="0"/>
          </a:p>
        </p:txBody>
      </p:sp>
      <p:sp>
        <p:nvSpPr>
          <p:cNvPr id="30" name="Shape 28"/>
          <p:cNvSpPr/>
          <p:nvPr/>
        </p:nvSpPr>
        <p:spPr>
          <a:xfrm>
            <a:off x="7721441" y="5496520"/>
            <a:ext cx="6106835" cy="504111"/>
          </a:xfrm>
          <a:prstGeom prst="rect">
            <a:avLst/>
          </a:prstGeom>
          <a:solidFill>
            <a:srgbClr val="000000">
              <a:alpha val="4000"/>
            </a:srgbClr>
          </a:solidFill>
          <a:ln/>
        </p:spPr>
        <p:txBody>
          <a:bodyPr/>
          <a:lstStyle/>
          <a:p>
            <a:endParaRPr lang="cs-CZ"/>
          </a:p>
        </p:txBody>
      </p:sp>
      <p:sp>
        <p:nvSpPr>
          <p:cNvPr id="31" name="Text 29"/>
          <p:cNvSpPr/>
          <p:nvPr/>
        </p:nvSpPr>
        <p:spPr>
          <a:xfrm>
            <a:off x="7934801" y="5599748"/>
            <a:ext cx="1606272"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042</a:t>
            </a:r>
            <a:endParaRPr lang="en-US" sz="1650" dirty="0"/>
          </a:p>
        </p:txBody>
      </p:sp>
      <p:sp>
        <p:nvSpPr>
          <p:cNvPr id="32" name="Text 30"/>
          <p:cNvSpPr/>
          <p:nvPr/>
        </p:nvSpPr>
        <p:spPr>
          <a:xfrm>
            <a:off x="9973985" y="5599748"/>
            <a:ext cx="1602462"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Pořízení DHM</a:t>
            </a:r>
            <a:endParaRPr lang="en-US" sz="1650" dirty="0"/>
          </a:p>
        </p:txBody>
      </p:sp>
      <p:sp>
        <p:nvSpPr>
          <p:cNvPr id="33" name="Text 31"/>
          <p:cNvSpPr/>
          <p:nvPr/>
        </p:nvSpPr>
        <p:spPr>
          <a:xfrm>
            <a:off x="12009358" y="5599748"/>
            <a:ext cx="1606272"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80 000 Kč</a:t>
            </a:r>
            <a:endParaRPr lang="en-US" sz="1650" dirty="0"/>
          </a:p>
        </p:txBody>
      </p:sp>
      <p:sp>
        <p:nvSpPr>
          <p:cNvPr id="34" name="Shape 32"/>
          <p:cNvSpPr/>
          <p:nvPr/>
        </p:nvSpPr>
        <p:spPr>
          <a:xfrm>
            <a:off x="7394853" y="4687133"/>
            <a:ext cx="22860" cy="1321118"/>
          </a:xfrm>
          <a:prstGeom prst="rect">
            <a:avLst/>
          </a:prstGeom>
          <a:solidFill>
            <a:srgbClr val="D01F28"/>
          </a:solidFill>
          <a:ln/>
        </p:spPr>
        <p:txBody>
          <a:bodyPr/>
          <a:lstStyle/>
          <a:p>
            <a:endParaRPr lang="cs-CZ"/>
          </a:p>
        </p:txBody>
      </p:sp>
      <p:sp>
        <p:nvSpPr>
          <p:cNvPr id="35" name="Text 33"/>
          <p:cNvSpPr/>
          <p:nvPr/>
        </p:nvSpPr>
        <p:spPr>
          <a:xfrm>
            <a:off x="793790" y="6526292"/>
            <a:ext cx="13042821"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 technickém zhodnocení se </a:t>
            </a:r>
            <a:r>
              <a:rPr lang="en-US" sz="1650" b="1" dirty="0">
                <a:solidFill>
                  <a:srgbClr val="000000"/>
                </a:solidFill>
                <a:latin typeface="Oxygen" pitchFamily="34" charset="0"/>
                <a:ea typeface="Oxygen" pitchFamily="34" charset="-122"/>
                <a:cs typeface="Oxygen" pitchFamily="34" charset="-120"/>
              </a:rPr>
              <a:t>vstupní cena stroje zvýší o 80 000 Kč</a:t>
            </a:r>
            <a:r>
              <a:rPr lang="en-US" sz="1650" dirty="0">
                <a:solidFill>
                  <a:srgbClr val="000000"/>
                </a:solidFill>
                <a:latin typeface="Oxygen" pitchFamily="34" charset="0"/>
                <a:ea typeface="Oxygen" pitchFamily="34" charset="-122"/>
                <a:cs typeface="Oxygen" pitchFamily="34" charset="-120"/>
              </a:rPr>
              <a:t> a od nové vstupní ceny se počítají další odpisy. Pokud bylo technické zhodnocení provedeno během roku, může dojít k přepočtu ročního odpisu.</a:t>
            </a:r>
            <a:endParaRPr lang="en-US" sz="1650" dirty="0"/>
          </a:p>
        </p:txBody>
      </p:sp>
      <p:pic>
        <p:nvPicPr>
          <p:cNvPr id="36"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67571" y="689134"/>
            <a:ext cx="676989" cy="233124"/>
          </a:xfrm>
          <a:prstGeom prst="roundRect">
            <a:avLst>
              <a:gd name="adj" fmla="val 18991"/>
            </a:avLst>
          </a:prstGeom>
          <a:noFill/>
          <a:ln w="7620">
            <a:solidFill>
              <a:srgbClr val="D01F28"/>
            </a:solidFill>
            <a:prstDash val="solid"/>
          </a:ln>
        </p:spPr>
        <p:txBody>
          <a:bodyPr/>
          <a:lstStyle/>
          <a:p>
            <a:endParaRPr lang="cs-CZ"/>
          </a:p>
        </p:txBody>
      </p:sp>
      <p:sp>
        <p:nvSpPr>
          <p:cNvPr id="3" name="Text 1"/>
          <p:cNvSpPr/>
          <p:nvPr/>
        </p:nvSpPr>
        <p:spPr>
          <a:xfrm>
            <a:off x="654129" y="736163"/>
            <a:ext cx="503873" cy="139065"/>
          </a:xfrm>
          <a:prstGeom prst="rect">
            <a:avLst/>
          </a:prstGeom>
          <a:noFill/>
          <a:ln/>
        </p:spPr>
        <p:txBody>
          <a:bodyPr wrap="none" lIns="0" tIns="0" rIns="0" bIns="0" rtlCol="0" anchor="t"/>
          <a:lstStyle/>
          <a:p>
            <a:pPr marL="0" indent="0" algn="l">
              <a:lnSpc>
                <a:spcPts val="1050"/>
              </a:lnSpc>
              <a:buNone/>
            </a:pPr>
            <a:r>
              <a:rPr lang="en-US" sz="800" dirty="0">
                <a:solidFill>
                  <a:srgbClr val="D01F28"/>
                </a:solidFill>
                <a:latin typeface="Oxygen" pitchFamily="34" charset="0"/>
                <a:ea typeface="Oxygen" pitchFamily="34" charset="-122"/>
                <a:cs typeface="Oxygen" pitchFamily="34" charset="-120"/>
              </a:rPr>
              <a:t>PŘÍKLAD 5</a:t>
            </a:r>
            <a:endParaRPr lang="en-US" sz="800" dirty="0"/>
          </a:p>
        </p:txBody>
      </p:sp>
      <p:sp>
        <p:nvSpPr>
          <p:cNvPr id="4" name="Text 2"/>
          <p:cNvSpPr/>
          <p:nvPr/>
        </p:nvSpPr>
        <p:spPr>
          <a:xfrm>
            <a:off x="567571" y="956429"/>
            <a:ext cx="3293983" cy="411718"/>
          </a:xfrm>
          <a:prstGeom prst="rect">
            <a:avLst/>
          </a:prstGeom>
          <a:noFill/>
          <a:ln/>
        </p:spPr>
        <p:txBody>
          <a:bodyPr wrap="none" lIns="0" tIns="0" rIns="0" bIns="0" rtlCol="0" anchor="t"/>
          <a:lstStyle/>
          <a:p>
            <a:pPr marL="0" indent="0" algn="l">
              <a:lnSpc>
                <a:spcPts val="3200"/>
              </a:lnSpc>
              <a:buNone/>
            </a:pPr>
            <a:r>
              <a:rPr lang="en-US" sz="2550" b="1" dirty="0">
                <a:solidFill>
                  <a:srgbClr val="CF1F28"/>
                </a:solidFill>
                <a:latin typeface="Oxygen Bold" pitchFamily="34" charset="0"/>
                <a:ea typeface="Oxygen Bold" pitchFamily="34" charset="-122"/>
                <a:cs typeface="Oxygen Bold" pitchFamily="34" charset="-120"/>
              </a:rPr>
              <a:t>Oprava majetku</a:t>
            </a:r>
            <a:endParaRPr lang="en-US" sz="2550" dirty="0"/>
          </a:p>
        </p:txBody>
      </p:sp>
      <p:sp>
        <p:nvSpPr>
          <p:cNvPr id="5" name="Text 3"/>
          <p:cNvSpPr/>
          <p:nvPr/>
        </p:nvSpPr>
        <p:spPr>
          <a:xfrm>
            <a:off x="765096" y="1592818"/>
            <a:ext cx="13297733" cy="173950"/>
          </a:xfrm>
          <a:prstGeom prst="rect">
            <a:avLst/>
          </a:prstGeom>
          <a:noFill/>
          <a:ln/>
        </p:spPr>
        <p:txBody>
          <a:bodyPr wrap="none" lIns="0" tIns="0" rIns="0" bIns="0" rtlCol="0" anchor="t"/>
          <a:lstStyle/>
          <a:p>
            <a:pPr marL="0" indent="0" algn="l">
              <a:lnSpc>
                <a:spcPts val="1350"/>
              </a:lnSpc>
              <a:buNone/>
            </a:pPr>
            <a:r>
              <a:rPr lang="en-US" sz="1400" b="1" dirty="0">
                <a:solidFill>
                  <a:srgbClr val="000000"/>
                </a:solidFill>
                <a:latin typeface="Oxygen" pitchFamily="34" charset="0"/>
                <a:ea typeface="Oxygen" pitchFamily="34" charset="-122"/>
                <a:cs typeface="Oxygen" pitchFamily="34" charset="-120"/>
              </a:rPr>
              <a:t>Zadání:</a:t>
            </a:r>
            <a:r>
              <a:rPr lang="en-US" sz="1400" dirty="0">
                <a:solidFill>
                  <a:srgbClr val="000000"/>
                </a:solidFill>
                <a:latin typeface="Oxygen" pitchFamily="34" charset="0"/>
                <a:ea typeface="Oxygen" pitchFamily="34" charset="-122"/>
                <a:cs typeface="Oxygen" pitchFamily="34" charset="-120"/>
              </a:rPr>
              <a:t> Na stroji došlo k poruše – bylo nutné vyměnit opotřebenou součástku. Náklady na opravu činí 12 000 Kč.</a:t>
            </a:r>
            <a:endParaRPr lang="en-US" sz="1400" dirty="0"/>
          </a:p>
        </p:txBody>
      </p:sp>
      <p:sp>
        <p:nvSpPr>
          <p:cNvPr id="6" name="Shape 4"/>
          <p:cNvSpPr/>
          <p:nvPr/>
        </p:nvSpPr>
        <p:spPr>
          <a:xfrm>
            <a:off x="567571" y="1496497"/>
            <a:ext cx="15240" cy="366593"/>
          </a:xfrm>
          <a:prstGeom prst="rect">
            <a:avLst/>
          </a:prstGeom>
          <a:solidFill>
            <a:srgbClr val="D01F28"/>
          </a:solidFill>
          <a:ln/>
        </p:spPr>
        <p:txBody>
          <a:bodyPr/>
          <a:lstStyle/>
          <a:p>
            <a:endParaRPr lang="cs-CZ"/>
          </a:p>
        </p:txBody>
      </p:sp>
      <p:sp>
        <p:nvSpPr>
          <p:cNvPr id="7" name="Text 5"/>
          <p:cNvSpPr/>
          <p:nvPr/>
        </p:nvSpPr>
        <p:spPr>
          <a:xfrm>
            <a:off x="567571" y="2045018"/>
            <a:ext cx="1646992" cy="205740"/>
          </a:xfrm>
          <a:prstGeom prst="rect">
            <a:avLst/>
          </a:prstGeom>
          <a:noFill/>
          <a:ln/>
        </p:spPr>
        <p:txBody>
          <a:bodyPr wrap="none" lIns="0" tIns="0" rIns="0" bIns="0" rtlCol="0" anchor="t"/>
          <a:lstStyle/>
          <a:p>
            <a:pPr marL="0" indent="0" algn="l">
              <a:lnSpc>
                <a:spcPts val="1600"/>
              </a:lnSpc>
              <a:buNone/>
            </a:pPr>
            <a:r>
              <a:rPr lang="en-US" sz="1250" b="1" dirty="0">
                <a:solidFill>
                  <a:srgbClr val="CF1F28"/>
                </a:solidFill>
                <a:latin typeface="Oxygen Bold" pitchFamily="34" charset="0"/>
                <a:ea typeface="Oxygen Bold" pitchFamily="34" charset="-122"/>
                <a:cs typeface="Oxygen Bold" pitchFamily="34" charset="-120"/>
              </a:rPr>
              <a:t>Účtování opravy:</a:t>
            </a:r>
            <a:endParaRPr lang="en-US" sz="1250" dirty="0"/>
          </a:p>
        </p:txBody>
      </p:sp>
      <p:sp>
        <p:nvSpPr>
          <p:cNvPr id="8" name="Shape 6"/>
          <p:cNvSpPr/>
          <p:nvPr/>
        </p:nvSpPr>
        <p:spPr>
          <a:xfrm>
            <a:off x="567571" y="2347079"/>
            <a:ext cx="5205174" cy="598884"/>
          </a:xfrm>
          <a:prstGeom prst="roundRect">
            <a:avLst>
              <a:gd name="adj" fmla="val 9240"/>
            </a:avLst>
          </a:prstGeom>
          <a:noFill/>
          <a:ln w="7620">
            <a:solidFill>
              <a:srgbClr val="000000">
                <a:alpha val="8000"/>
              </a:srgbClr>
            </a:solidFill>
            <a:prstDash val="solid"/>
          </a:ln>
        </p:spPr>
        <p:txBody>
          <a:bodyPr/>
          <a:lstStyle/>
          <a:p>
            <a:endParaRPr lang="cs-CZ"/>
          </a:p>
        </p:txBody>
      </p:sp>
      <p:sp>
        <p:nvSpPr>
          <p:cNvPr id="9" name="Shape 7"/>
          <p:cNvSpPr/>
          <p:nvPr/>
        </p:nvSpPr>
        <p:spPr>
          <a:xfrm>
            <a:off x="575191" y="2354699"/>
            <a:ext cx="5189339" cy="291822"/>
          </a:xfrm>
          <a:prstGeom prst="rect">
            <a:avLst/>
          </a:prstGeom>
          <a:solidFill>
            <a:srgbClr val="FFFFFF">
              <a:alpha val="4000"/>
            </a:srgbClr>
          </a:solidFill>
          <a:ln/>
        </p:spPr>
        <p:txBody>
          <a:bodyPr/>
          <a:lstStyle/>
          <a:p>
            <a:endParaRPr lang="cs-CZ"/>
          </a:p>
        </p:txBody>
      </p:sp>
      <p:sp>
        <p:nvSpPr>
          <p:cNvPr id="10" name="Text 8"/>
          <p:cNvSpPr/>
          <p:nvPr/>
        </p:nvSpPr>
        <p:spPr>
          <a:xfrm>
            <a:off x="707708" y="2413635"/>
            <a:ext cx="1462326" cy="173950"/>
          </a:xfrm>
          <a:prstGeom prst="rect">
            <a:avLst/>
          </a:prstGeom>
          <a:noFill/>
          <a:ln/>
        </p:spPr>
        <p:txBody>
          <a:bodyPr wrap="none" lIns="0" tIns="0" rIns="0" bIns="0" rtlCol="0" anchor="t"/>
          <a:lstStyle/>
          <a:p>
            <a:pPr marL="0" indent="0" algn="l">
              <a:lnSpc>
                <a:spcPts val="1350"/>
              </a:lnSpc>
              <a:buNone/>
            </a:pPr>
            <a:r>
              <a:rPr lang="en-US" sz="1000" b="1" dirty="0">
                <a:solidFill>
                  <a:srgbClr val="000000"/>
                </a:solidFill>
                <a:latin typeface="Oxygen" pitchFamily="34" charset="0"/>
                <a:ea typeface="Oxygen" pitchFamily="34" charset="-122"/>
                <a:cs typeface="Oxygen" pitchFamily="34" charset="-120"/>
              </a:rPr>
              <a:t>MD 511</a:t>
            </a:r>
            <a:endParaRPr lang="en-US" sz="1000" dirty="0"/>
          </a:p>
        </p:txBody>
      </p:sp>
      <p:sp>
        <p:nvSpPr>
          <p:cNvPr id="11" name="Text 9"/>
          <p:cNvSpPr/>
          <p:nvPr/>
        </p:nvSpPr>
        <p:spPr>
          <a:xfrm>
            <a:off x="2441019" y="2413635"/>
            <a:ext cx="1458516" cy="173950"/>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Opravy a udržování</a:t>
            </a:r>
            <a:endParaRPr lang="en-US" sz="1000" dirty="0"/>
          </a:p>
        </p:txBody>
      </p:sp>
      <p:sp>
        <p:nvSpPr>
          <p:cNvPr id="12" name="Text 10"/>
          <p:cNvSpPr/>
          <p:nvPr/>
        </p:nvSpPr>
        <p:spPr>
          <a:xfrm>
            <a:off x="4170521" y="2413635"/>
            <a:ext cx="1462326" cy="173950"/>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12 000 Kč</a:t>
            </a:r>
            <a:endParaRPr lang="en-US" sz="1000" dirty="0"/>
          </a:p>
        </p:txBody>
      </p:sp>
      <p:sp>
        <p:nvSpPr>
          <p:cNvPr id="13" name="Shape 11"/>
          <p:cNvSpPr/>
          <p:nvPr/>
        </p:nvSpPr>
        <p:spPr>
          <a:xfrm>
            <a:off x="575191" y="2646521"/>
            <a:ext cx="5189339" cy="291822"/>
          </a:xfrm>
          <a:prstGeom prst="rect">
            <a:avLst/>
          </a:prstGeom>
          <a:solidFill>
            <a:srgbClr val="000000">
              <a:alpha val="4000"/>
            </a:srgbClr>
          </a:solidFill>
          <a:ln/>
        </p:spPr>
        <p:txBody>
          <a:bodyPr/>
          <a:lstStyle/>
          <a:p>
            <a:endParaRPr lang="cs-CZ"/>
          </a:p>
        </p:txBody>
      </p:sp>
      <p:sp>
        <p:nvSpPr>
          <p:cNvPr id="14" name="Text 12"/>
          <p:cNvSpPr/>
          <p:nvPr/>
        </p:nvSpPr>
        <p:spPr>
          <a:xfrm>
            <a:off x="707708" y="2705457"/>
            <a:ext cx="1462326" cy="173950"/>
          </a:xfrm>
          <a:prstGeom prst="rect">
            <a:avLst/>
          </a:prstGeom>
          <a:noFill/>
          <a:ln/>
        </p:spPr>
        <p:txBody>
          <a:bodyPr wrap="none" lIns="0" tIns="0" rIns="0" bIns="0" rtlCol="0" anchor="t"/>
          <a:lstStyle/>
          <a:p>
            <a:pPr marL="0" indent="0" algn="l">
              <a:lnSpc>
                <a:spcPts val="1350"/>
              </a:lnSpc>
              <a:buNone/>
            </a:pPr>
            <a:r>
              <a:rPr lang="en-US" sz="1000" b="1" dirty="0">
                <a:solidFill>
                  <a:srgbClr val="000000"/>
                </a:solidFill>
                <a:latin typeface="Oxygen" pitchFamily="34" charset="0"/>
                <a:ea typeface="Oxygen" pitchFamily="34" charset="-122"/>
                <a:cs typeface="Oxygen" pitchFamily="34" charset="-120"/>
              </a:rPr>
              <a:t>D 321</a:t>
            </a:r>
            <a:endParaRPr lang="en-US" sz="1000" dirty="0"/>
          </a:p>
        </p:txBody>
      </p:sp>
      <p:sp>
        <p:nvSpPr>
          <p:cNvPr id="15" name="Text 13"/>
          <p:cNvSpPr/>
          <p:nvPr/>
        </p:nvSpPr>
        <p:spPr>
          <a:xfrm>
            <a:off x="2441019" y="2705457"/>
            <a:ext cx="1458516" cy="173950"/>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Dodavatelé</a:t>
            </a:r>
            <a:endParaRPr lang="en-US" sz="1000" dirty="0"/>
          </a:p>
        </p:txBody>
      </p:sp>
      <p:sp>
        <p:nvSpPr>
          <p:cNvPr id="16" name="Text 14"/>
          <p:cNvSpPr/>
          <p:nvPr/>
        </p:nvSpPr>
        <p:spPr>
          <a:xfrm>
            <a:off x="4170521" y="2705457"/>
            <a:ext cx="1462326" cy="173950"/>
          </a:xfrm>
          <a:prstGeom prst="rect">
            <a:avLst/>
          </a:prstGeom>
          <a:noFill/>
          <a:ln/>
        </p:spPr>
        <p:txBody>
          <a:bodyPr wrap="none" lIns="0" tIns="0" rIns="0" bIns="0" rtlCol="0" anchor="t"/>
          <a:lstStyle/>
          <a:p>
            <a:pPr marL="0" indent="0" algn="l">
              <a:lnSpc>
                <a:spcPts val="1350"/>
              </a:lnSpc>
              <a:buNone/>
            </a:pPr>
            <a:r>
              <a:rPr lang="en-US" sz="1000" dirty="0">
                <a:solidFill>
                  <a:srgbClr val="000000"/>
                </a:solidFill>
                <a:latin typeface="Oxygen" pitchFamily="34" charset="0"/>
                <a:ea typeface="Oxygen" pitchFamily="34" charset="-122"/>
                <a:cs typeface="Oxygen" pitchFamily="34" charset="-120"/>
              </a:rPr>
              <a:t>12 000 Kč</a:t>
            </a:r>
            <a:endParaRPr lang="en-US" sz="1000" dirty="0"/>
          </a:p>
        </p:txBody>
      </p:sp>
      <p:sp>
        <p:nvSpPr>
          <p:cNvPr id="17" name="Shape 15"/>
          <p:cNvSpPr/>
          <p:nvPr/>
        </p:nvSpPr>
        <p:spPr>
          <a:xfrm>
            <a:off x="567571" y="3042285"/>
            <a:ext cx="5205174" cy="783193"/>
          </a:xfrm>
          <a:prstGeom prst="roundRect">
            <a:avLst>
              <a:gd name="adj" fmla="val 7066"/>
            </a:avLst>
          </a:prstGeom>
          <a:solidFill>
            <a:srgbClr val="F5BCBF"/>
          </a:solidFill>
          <a:ln/>
        </p:spPr>
        <p:txBody>
          <a:bodyPr/>
          <a:lstStyle/>
          <a:p>
            <a:endParaRPr lang="cs-CZ"/>
          </a:p>
        </p:txBody>
      </p:sp>
      <p:pic>
        <p:nvPicPr>
          <p:cNvPr id="18" name="Image 0" descr="preencoded.png"/>
          <p:cNvPicPr>
            <a:picLocks noChangeAspect="1"/>
          </p:cNvPicPr>
          <p:nvPr/>
        </p:nvPicPr>
        <p:blipFill>
          <a:blip r:embed="rId3"/>
          <a:stretch>
            <a:fillRect/>
          </a:stretch>
        </p:blipFill>
        <p:spPr>
          <a:xfrm>
            <a:off x="699254" y="3228737"/>
            <a:ext cx="164663" cy="131683"/>
          </a:xfrm>
          <a:prstGeom prst="rect">
            <a:avLst/>
          </a:prstGeom>
        </p:spPr>
      </p:pic>
      <p:sp>
        <p:nvSpPr>
          <p:cNvPr id="19" name="Text 16"/>
          <p:cNvSpPr/>
          <p:nvPr/>
        </p:nvSpPr>
        <p:spPr>
          <a:xfrm>
            <a:off x="995601" y="3160753"/>
            <a:ext cx="4645462" cy="822366"/>
          </a:xfrm>
          <a:prstGeom prst="rect">
            <a:avLst/>
          </a:prstGeom>
          <a:noFill/>
          <a:ln/>
        </p:spPr>
        <p:txBody>
          <a:bodyPr wrap="square" lIns="0" tIns="0" rIns="0" bIns="0" rtlCol="0" anchor="t"/>
          <a:lstStyle/>
          <a:p>
            <a:pPr marL="0" indent="0" algn="l">
              <a:lnSpc>
                <a:spcPts val="1350"/>
              </a:lnSpc>
              <a:buNone/>
            </a:pPr>
            <a:r>
              <a:rPr lang="en-US" sz="1200" dirty="0">
                <a:solidFill>
                  <a:srgbClr val="000000"/>
                </a:solidFill>
                <a:latin typeface="Oxygen" pitchFamily="34" charset="0"/>
                <a:ea typeface="Oxygen" pitchFamily="34" charset="-122"/>
                <a:cs typeface="Oxygen" pitchFamily="34" charset="-120"/>
              </a:rPr>
              <a:t>Oprava </a:t>
            </a:r>
            <a:r>
              <a:rPr lang="en-US" sz="1200" b="1" dirty="0">
                <a:solidFill>
                  <a:srgbClr val="000000"/>
                </a:solidFill>
                <a:latin typeface="Oxygen" pitchFamily="34" charset="0"/>
                <a:ea typeface="Oxygen" pitchFamily="34" charset="-122"/>
                <a:cs typeface="Oxygen" pitchFamily="34" charset="-120"/>
              </a:rPr>
              <a:t>nejde do vstupní ceny majetku</a:t>
            </a:r>
            <a:r>
              <a:rPr lang="en-US" sz="1200" dirty="0">
                <a:solidFill>
                  <a:srgbClr val="000000"/>
                </a:solidFill>
                <a:latin typeface="Oxygen" pitchFamily="34" charset="0"/>
                <a:ea typeface="Oxygen" pitchFamily="34" charset="-122"/>
                <a:cs typeface="Oxygen" pitchFamily="34" charset="-120"/>
              </a:rPr>
              <a:t>, ale účtuje se přímo do nákladů. Nezvyšuje hodnotu ani životnost majetku – pouze udržuje jeho provozuschopnost.</a:t>
            </a:r>
            <a:endParaRPr lang="en-US" sz="1200" dirty="0"/>
          </a:p>
        </p:txBody>
      </p:sp>
      <p:pic>
        <p:nvPicPr>
          <p:cNvPr id="20" name="Image 1" descr="preencoded.png"/>
          <p:cNvPicPr>
            <a:picLocks noChangeAspect="1"/>
          </p:cNvPicPr>
          <p:nvPr/>
        </p:nvPicPr>
        <p:blipFill>
          <a:blip r:embed="rId4"/>
          <a:stretch>
            <a:fillRect/>
          </a:stretch>
        </p:blipFill>
        <p:spPr>
          <a:xfrm>
            <a:off x="6101834" y="2055733"/>
            <a:ext cx="5179457" cy="5179457"/>
          </a:xfrm>
          <a:prstGeom prst="rect">
            <a:avLst/>
          </a:prstGeom>
        </p:spPr>
      </p:pic>
      <p:sp>
        <p:nvSpPr>
          <p:cNvPr id="21" name="Text 17"/>
          <p:cNvSpPr/>
          <p:nvPr/>
        </p:nvSpPr>
        <p:spPr>
          <a:xfrm>
            <a:off x="6101834" y="7331512"/>
            <a:ext cx="7968496" cy="347901"/>
          </a:xfrm>
          <a:prstGeom prst="rect">
            <a:avLst/>
          </a:prstGeom>
          <a:noFill/>
          <a:ln/>
        </p:spPr>
        <p:txBody>
          <a:bodyPr wrap="square" lIns="0" tIns="0" rIns="0" bIns="0" rtlCol="0" anchor="t"/>
          <a:lstStyle/>
          <a:p>
            <a:pPr marL="0" indent="0" algn="l">
              <a:lnSpc>
                <a:spcPts val="1350"/>
              </a:lnSpc>
              <a:buNone/>
            </a:pPr>
            <a:r>
              <a:rPr lang="en-US" sz="1200" dirty="0">
                <a:solidFill>
                  <a:srgbClr val="000000"/>
                </a:solidFill>
                <a:latin typeface="Oxygen" pitchFamily="34" charset="0"/>
                <a:ea typeface="Oxygen" pitchFamily="34" charset="-122"/>
                <a:cs typeface="Oxygen" pitchFamily="34" charset="-120"/>
              </a:rPr>
              <a:t>Běžné opravy jsou standardní provozní náklad a každoročně se na ně plánuje rozpočet. Na rozdíl od technického zhodnocení nemají vliv na vstupní cenu a odpisy majetku.</a:t>
            </a:r>
            <a:endParaRPr lang="en-US" sz="1200" dirty="0"/>
          </a:p>
        </p:txBody>
      </p:sp>
      <p:pic>
        <p:nvPicPr>
          <p:cNvPr id="22" name="Image 2" descr="preencoded.png"/>
          <p:cNvPicPr>
            <a:picLocks noChangeAspect="1"/>
          </p:cNvPicPr>
          <p:nvPr/>
        </p:nvPicPr>
        <p:blipFill>
          <a:blip r:embed="rId5"/>
          <a:stretch>
            <a:fillRect/>
          </a:stretch>
        </p:blipFill>
        <p:spPr>
          <a:xfrm>
            <a:off x="13298567" y="7958257"/>
            <a:ext cx="1190030" cy="28539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793790" y="1270159"/>
            <a:ext cx="1085136" cy="380762"/>
          </a:xfrm>
          <a:prstGeom prst="roundRect">
            <a:avLst>
              <a:gd name="adj" fmla="val 18765"/>
            </a:avLst>
          </a:prstGeom>
          <a:noFill/>
          <a:ln w="7620">
            <a:solidFill>
              <a:srgbClr val="D01F28"/>
            </a:solidFill>
            <a:prstDash val="solid"/>
          </a:ln>
        </p:spPr>
        <p:txBody>
          <a:bodyPr/>
          <a:lstStyle/>
          <a:p>
            <a:endParaRPr lang="cs-CZ"/>
          </a:p>
        </p:txBody>
      </p:sp>
      <p:sp>
        <p:nvSpPr>
          <p:cNvPr id="3" name="Text 1"/>
          <p:cNvSpPr/>
          <p:nvPr/>
        </p:nvSpPr>
        <p:spPr>
          <a:xfrm>
            <a:off x="928926" y="1341477"/>
            <a:ext cx="814864" cy="238125"/>
          </a:xfrm>
          <a:prstGeom prst="rect">
            <a:avLst/>
          </a:prstGeom>
          <a:noFill/>
          <a:ln/>
        </p:spPr>
        <p:txBody>
          <a:bodyPr wrap="none" lIns="0" tIns="0" rIns="0" bIns="0" rtlCol="0" anchor="t"/>
          <a:lstStyle/>
          <a:p>
            <a:pPr marL="0" indent="0" algn="l">
              <a:lnSpc>
                <a:spcPts val="1850"/>
              </a:lnSpc>
              <a:buNone/>
            </a:pPr>
            <a:r>
              <a:rPr lang="en-US" sz="1300" dirty="0">
                <a:solidFill>
                  <a:srgbClr val="D01F28"/>
                </a:solidFill>
                <a:latin typeface="Oxygen" pitchFamily="34" charset="0"/>
                <a:ea typeface="Oxygen" pitchFamily="34" charset="-122"/>
                <a:cs typeface="Oxygen" pitchFamily="34" charset="-120"/>
              </a:rPr>
              <a:t>PŘÍKLAD 6</a:t>
            </a:r>
            <a:endParaRPr lang="en-US" sz="1300" dirty="0"/>
          </a:p>
        </p:txBody>
      </p:sp>
      <p:sp>
        <p:nvSpPr>
          <p:cNvPr id="4" name="Text 2"/>
          <p:cNvSpPr/>
          <p:nvPr/>
        </p:nvSpPr>
        <p:spPr>
          <a:xfrm>
            <a:off x="793790" y="1714619"/>
            <a:ext cx="5599152"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Účetní odpisy majetku</a:t>
            </a:r>
            <a:endParaRPr lang="en-US" sz="4150" dirty="0"/>
          </a:p>
        </p:txBody>
      </p:sp>
      <p:sp>
        <p:nvSpPr>
          <p:cNvPr id="5" name="Text 3"/>
          <p:cNvSpPr/>
          <p:nvPr/>
        </p:nvSpPr>
        <p:spPr>
          <a:xfrm>
            <a:off x="1112758" y="2797612"/>
            <a:ext cx="12723852"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Zadání:</a:t>
            </a:r>
            <a:r>
              <a:rPr lang="en-US" sz="1650" dirty="0">
                <a:solidFill>
                  <a:srgbClr val="000000"/>
                </a:solidFill>
                <a:latin typeface="Oxygen" pitchFamily="34" charset="0"/>
                <a:ea typeface="Oxygen" pitchFamily="34" charset="-122"/>
                <a:cs typeface="Oxygen" pitchFamily="34" charset="-120"/>
              </a:rPr>
              <a:t> Roční účetní odpis výrobního stroje činí 25 000 Kč. Účetní odpis se provádí na konci účetního období.</a:t>
            </a:r>
            <a:endParaRPr lang="en-US" sz="1650" dirty="0"/>
          </a:p>
        </p:txBody>
      </p:sp>
      <p:sp>
        <p:nvSpPr>
          <p:cNvPr id="6" name="Shape 4"/>
          <p:cNvSpPr/>
          <p:nvPr/>
        </p:nvSpPr>
        <p:spPr>
          <a:xfrm>
            <a:off x="793790" y="2618303"/>
            <a:ext cx="22860" cy="656273"/>
          </a:xfrm>
          <a:prstGeom prst="rect">
            <a:avLst/>
          </a:prstGeom>
          <a:solidFill>
            <a:srgbClr val="D01F28"/>
          </a:solidFill>
          <a:ln/>
        </p:spPr>
        <p:txBody>
          <a:bodyPr/>
          <a:lstStyle/>
          <a:p>
            <a:endParaRPr lang="cs-CZ"/>
          </a:p>
        </p:txBody>
      </p:sp>
      <p:sp>
        <p:nvSpPr>
          <p:cNvPr id="7" name="Text 5"/>
          <p:cNvSpPr/>
          <p:nvPr/>
        </p:nvSpPr>
        <p:spPr>
          <a:xfrm>
            <a:off x="793790" y="3613309"/>
            <a:ext cx="3087291" cy="332303"/>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Účtování ročního odpisu:</a:t>
            </a:r>
            <a:endParaRPr lang="en-US" sz="2050" dirty="0"/>
          </a:p>
        </p:txBody>
      </p:sp>
      <p:sp>
        <p:nvSpPr>
          <p:cNvPr id="8" name="Shape 6"/>
          <p:cNvSpPr/>
          <p:nvPr/>
        </p:nvSpPr>
        <p:spPr>
          <a:xfrm>
            <a:off x="793790" y="4124920"/>
            <a:ext cx="6262092" cy="1618774"/>
          </a:xfrm>
          <a:prstGeom prst="roundRect">
            <a:avLst>
              <a:gd name="adj" fmla="val 5517"/>
            </a:avLst>
          </a:prstGeom>
          <a:noFill/>
          <a:ln w="7620">
            <a:solidFill>
              <a:srgbClr val="000000">
                <a:alpha val="8000"/>
              </a:srgbClr>
            </a:solidFill>
            <a:prstDash val="solid"/>
          </a:ln>
        </p:spPr>
        <p:txBody>
          <a:bodyPr/>
          <a:lstStyle/>
          <a:p>
            <a:endParaRPr lang="cs-CZ"/>
          </a:p>
        </p:txBody>
      </p:sp>
      <p:sp>
        <p:nvSpPr>
          <p:cNvPr id="9" name="Shape 7"/>
          <p:cNvSpPr/>
          <p:nvPr/>
        </p:nvSpPr>
        <p:spPr>
          <a:xfrm>
            <a:off x="801410" y="4132540"/>
            <a:ext cx="6246138" cy="1099423"/>
          </a:xfrm>
          <a:prstGeom prst="rect">
            <a:avLst/>
          </a:prstGeom>
          <a:solidFill>
            <a:srgbClr val="FFFFFF">
              <a:alpha val="4000"/>
            </a:srgbClr>
          </a:solidFill>
          <a:ln/>
        </p:spPr>
        <p:txBody>
          <a:bodyPr/>
          <a:lstStyle/>
          <a:p>
            <a:endParaRPr lang="cs-CZ"/>
          </a:p>
        </p:txBody>
      </p:sp>
      <p:sp>
        <p:nvSpPr>
          <p:cNvPr id="10" name="Text 8"/>
          <p:cNvSpPr/>
          <p:nvPr/>
        </p:nvSpPr>
        <p:spPr>
          <a:xfrm>
            <a:off x="1014770" y="4235767"/>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MD 551</a:t>
            </a:r>
            <a:endParaRPr lang="en-US" sz="1650" dirty="0"/>
          </a:p>
        </p:txBody>
      </p:sp>
      <p:sp>
        <p:nvSpPr>
          <p:cNvPr id="11" name="Text 9"/>
          <p:cNvSpPr/>
          <p:nvPr/>
        </p:nvSpPr>
        <p:spPr>
          <a:xfrm>
            <a:off x="3100388" y="4235767"/>
            <a:ext cx="1648897" cy="89296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Odpisy dlouhodobého majetku</a:t>
            </a:r>
            <a:endParaRPr lang="en-US" sz="1650" dirty="0"/>
          </a:p>
        </p:txBody>
      </p:sp>
      <p:sp>
        <p:nvSpPr>
          <p:cNvPr id="12" name="Text 10"/>
          <p:cNvSpPr/>
          <p:nvPr/>
        </p:nvSpPr>
        <p:spPr>
          <a:xfrm>
            <a:off x="5182195" y="4235767"/>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25 000 Kč</a:t>
            </a:r>
            <a:endParaRPr lang="en-US" sz="1650" dirty="0"/>
          </a:p>
        </p:txBody>
      </p:sp>
      <p:sp>
        <p:nvSpPr>
          <p:cNvPr id="13" name="Shape 11"/>
          <p:cNvSpPr/>
          <p:nvPr/>
        </p:nvSpPr>
        <p:spPr>
          <a:xfrm>
            <a:off x="801410" y="5231963"/>
            <a:ext cx="6246138" cy="504111"/>
          </a:xfrm>
          <a:prstGeom prst="rect">
            <a:avLst/>
          </a:prstGeom>
          <a:solidFill>
            <a:srgbClr val="000000">
              <a:alpha val="4000"/>
            </a:srgbClr>
          </a:solidFill>
          <a:ln/>
        </p:spPr>
        <p:txBody>
          <a:bodyPr/>
          <a:lstStyle/>
          <a:p>
            <a:endParaRPr lang="cs-CZ"/>
          </a:p>
        </p:txBody>
      </p:sp>
      <p:sp>
        <p:nvSpPr>
          <p:cNvPr id="14" name="Text 12"/>
          <p:cNvSpPr/>
          <p:nvPr/>
        </p:nvSpPr>
        <p:spPr>
          <a:xfrm>
            <a:off x="1014770" y="5335191"/>
            <a:ext cx="1652707" cy="297656"/>
          </a:xfrm>
          <a:prstGeom prst="rect">
            <a:avLst/>
          </a:prstGeom>
          <a:noFill/>
          <a:ln/>
        </p:spPr>
        <p:txBody>
          <a:bodyPr wrap="non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D 082</a:t>
            </a:r>
            <a:endParaRPr lang="en-US" sz="1650" dirty="0"/>
          </a:p>
        </p:txBody>
      </p:sp>
      <p:sp>
        <p:nvSpPr>
          <p:cNvPr id="15" name="Text 13"/>
          <p:cNvSpPr/>
          <p:nvPr/>
        </p:nvSpPr>
        <p:spPr>
          <a:xfrm>
            <a:off x="3100388" y="5335191"/>
            <a:ext cx="164889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Oprávky k DHM</a:t>
            </a:r>
            <a:endParaRPr lang="en-US" sz="1650" dirty="0"/>
          </a:p>
        </p:txBody>
      </p:sp>
      <p:sp>
        <p:nvSpPr>
          <p:cNvPr id="16" name="Text 14"/>
          <p:cNvSpPr/>
          <p:nvPr/>
        </p:nvSpPr>
        <p:spPr>
          <a:xfrm>
            <a:off x="5182195" y="5335191"/>
            <a:ext cx="1652707"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25 000 Kč</a:t>
            </a:r>
            <a:endParaRPr lang="en-US" sz="1650" dirty="0"/>
          </a:p>
        </p:txBody>
      </p:sp>
      <p:sp>
        <p:nvSpPr>
          <p:cNvPr id="17" name="Text 15"/>
          <p:cNvSpPr/>
          <p:nvPr/>
        </p:nvSpPr>
        <p:spPr>
          <a:xfrm>
            <a:off x="793790" y="5923002"/>
            <a:ext cx="6262092" cy="892969"/>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Účet </a:t>
            </a:r>
            <a:r>
              <a:rPr lang="en-US" sz="1650" b="1" dirty="0">
                <a:solidFill>
                  <a:srgbClr val="000000"/>
                </a:solidFill>
                <a:latin typeface="Oxygen" pitchFamily="34" charset="0"/>
                <a:ea typeface="Oxygen" pitchFamily="34" charset="-122"/>
                <a:cs typeface="Oxygen" pitchFamily="34" charset="-120"/>
              </a:rPr>
              <a:t>551</a:t>
            </a:r>
            <a:r>
              <a:rPr lang="en-US" sz="1650" dirty="0">
                <a:solidFill>
                  <a:srgbClr val="000000"/>
                </a:solidFill>
                <a:latin typeface="Oxygen" pitchFamily="34" charset="0"/>
                <a:ea typeface="Oxygen" pitchFamily="34" charset="-122"/>
                <a:cs typeface="Oxygen" pitchFamily="34" charset="-120"/>
              </a:rPr>
              <a:t> je nákladový účet, který snižuje výsledek hospodaření. Účet </a:t>
            </a:r>
            <a:r>
              <a:rPr lang="en-US" sz="1650" b="1" dirty="0">
                <a:solidFill>
                  <a:srgbClr val="000000"/>
                </a:solidFill>
                <a:latin typeface="Oxygen" pitchFamily="34" charset="0"/>
                <a:ea typeface="Oxygen" pitchFamily="34" charset="-122"/>
                <a:cs typeface="Oxygen" pitchFamily="34" charset="-120"/>
              </a:rPr>
              <a:t>082</a:t>
            </a:r>
            <a:r>
              <a:rPr lang="en-US" sz="1650" dirty="0">
                <a:solidFill>
                  <a:srgbClr val="000000"/>
                </a:solidFill>
                <a:latin typeface="Oxygen" pitchFamily="34" charset="0"/>
                <a:ea typeface="Oxygen" pitchFamily="34" charset="-122"/>
                <a:cs typeface="Oxygen" pitchFamily="34" charset="-120"/>
              </a:rPr>
              <a:t> je korekční účet (oprávky), který kumuluje odpisy za celou dobu používání majetku.</a:t>
            </a:r>
            <a:endParaRPr lang="en-US" sz="1650" dirty="0"/>
          </a:p>
        </p:txBody>
      </p:sp>
      <p:sp>
        <p:nvSpPr>
          <p:cNvPr id="18" name="Text 16"/>
          <p:cNvSpPr/>
          <p:nvPr/>
        </p:nvSpPr>
        <p:spPr>
          <a:xfrm>
            <a:off x="7582138" y="3613309"/>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CF1F28"/>
                </a:solidFill>
                <a:latin typeface="Oxygen Bold" pitchFamily="34" charset="0"/>
                <a:ea typeface="Oxygen Bold" pitchFamily="34" charset="-122"/>
                <a:cs typeface="Oxygen Bold" pitchFamily="34" charset="-120"/>
              </a:rPr>
              <a:t>Zůstatková cena</a:t>
            </a:r>
            <a:endParaRPr lang="en-US" sz="2050" dirty="0"/>
          </a:p>
        </p:txBody>
      </p:sp>
      <p:sp>
        <p:nvSpPr>
          <p:cNvPr id="19" name="Text 17"/>
          <p:cNvSpPr/>
          <p:nvPr/>
        </p:nvSpPr>
        <p:spPr>
          <a:xfrm>
            <a:off x="7582138" y="4105037"/>
            <a:ext cx="6262092" cy="595313"/>
          </a:xfrm>
          <a:prstGeom prst="rect">
            <a:avLst/>
          </a:prstGeom>
          <a:noFill/>
          <a:ln/>
        </p:spPr>
        <p:txBody>
          <a:bodyPr wrap="square" lIns="0" tIns="0" rIns="0" bIns="0" rtlCol="0" anchor="t"/>
          <a:lstStyle/>
          <a:p>
            <a:pPr marL="0" indent="0" algn="l">
              <a:lnSpc>
                <a:spcPts val="2300"/>
              </a:lnSpc>
              <a:buNone/>
            </a:pPr>
            <a:r>
              <a:rPr lang="en-US" sz="1650" b="1" dirty="0">
                <a:solidFill>
                  <a:srgbClr val="000000"/>
                </a:solidFill>
                <a:latin typeface="Oxygen" pitchFamily="34" charset="0"/>
                <a:ea typeface="Oxygen" pitchFamily="34" charset="-122"/>
                <a:cs typeface="Oxygen" pitchFamily="34" charset="-120"/>
              </a:rPr>
              <a:t>Zůstatková cena</a:t>
            </a:r>
            <a:r>
              <a:rPr lang="en-US" sz="1650" dirty="0">
                <a:solidFill>
                  <a:srgbClr val="000000"/>
                </a:solidFill>
                <a:latin typeface="Oxygen" pitchFamily="34" charset="0"/>
                <a:ea typeface="Oxygen" pitchFamily="34" charset="-122"/>
                <a:cs typeface="Oxygen" pitchFamily="34" charset="-120"/>
              </a:rPr>
              <a:t> (někdy „účetní hodnota") je rozdíl mezi pořizovací cenou a oprávkami:</a:t>
            </a:r>
            <a:endParaRPr lang="en-US" sz="1650" dirty="0"/>
          </a:p>
        </p:txBody>
      </p:sp>
      <p:sp>
        <p:nvSpPr>
          <p:cNvPr id="20" name="Text 18"/>
          <p:cNvSpPr/>
          <p:nvPr/>
        </p:nvSpPr>
        <p:spPr>
          <a:xfrm>
            <a:off x="7582138" y="4843820"/>
            <a:ext cx="6262092" cy="297656"/>
          </a:xfrm>
          <a:prstGeom prst="rect">
            <a:avLst/>
          </a:prstGeom>
          <a:noFill/>
          <a:ln/>
        </p:spPr>
        <p:txBody>
          <a:bodyPr wrap="non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Zůstatková cena = Pořizovací cena − Oprávky</a:t>
            </a:r>
            <a:endParaRPr lang="en-US" sz="1650" dirty="0"/>
          </a:p>
        </p:txBody>
      </p:sp>
      <p:sp>
        <p:nvSpPr>
          <p:cNvPr id="21" name="Text 19"/>
          <p:cNvSpPr/>
          <p:nvPr/>
        </p:nvSpPr>
        <p:spPr>
          <a:xfrm>
            <a:off x="7582138" y="5284946"/>
            <a:ext cx="6262092" cy="595313"/>
          </a:xfrm>
          <a:prstGeom prst="rect">
            <a:avLst/>
          </a:prstGeom>
          <a:noFill/>
          <a:ln/>
        </p:spPr>
        <p:txBody>
          <a:bodyPr wrap="square" lIns="0" tIns="0" rIns="0" bIns="0" rtlCol="0" anchor="t"/>
          <a:lstStyle/>
          <a:p>
            <a:pPr marL="0" indent="0" algn="l">
              <a:lnSpc>
                <a:spcPts val="2300"/>
              </a:lnSpc>
              <a:buNone/>
            </a:pPr>
            <a:r>
              <a:rPr lang="en-US" sz="1650" dirty="0">
                <a:solidFill>
                  <a:srgbClr val="000000"/>
                </a:solidFill>
                <a:latin typeface="Oxygen" pitchFamily="34" charset="0"/>
                <a:ea typeface="Oxygen" pitchFamily="34" charset="-122"/>
                <a:cs typeface="Oxygen" pitchFamily="34" charset="-120"/>
              </a:rPr>
              <a:t>Pokud měl stroj pořizovací cenu 250 000 Kč a odpisy dosud činily 75 000 Kč, zůstatková cena je 175 000 Kč.</a:t>
            </a:r>
            <a:endParaRPr lang="en-US" sz="1650" dirty="0"/>
          </a:p>
        </p:txBody>
      </p:sp>
      <p:pic>
        <p:nvPicPr>
          <p:cNvPr id="22"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793790" y="1398746"/>
            <a:ext cx="1002625" cy="350282"/>
          </a:xfrm>
          <a:prstGeom prst="roundRect">
            <a:avLst>
              <a:gd name="adj" fmla="val 19038"/>
            </a:avLst>
          </a:prstGeom>
          <a:noFill/>
          <a:ln w="7620">
            <a:solidFill>
              <a:srgbClr val="D01F28"/>
            </a:solidFill>
            <a:prstDash val="solid"/>
          </a:ln>
        </p:spPr>
        <p:txBody>
          <a:bodyPr/>
          <a:lstStyle/>
          <a:p>
            <a:endParaRPr lang="cs-CZ"/>
          </a:p>
        </p:txBody>
      </p:sp>
      <p:sp>
        <p:nvSpPr>
          <p:cNvPr id="3" name="Text 1"/>
          <p:cNvSpPr/>
          <p:nvPr/>
        </p:nvSpPr>
        <p:spPr>
          <a:xfrm>
            <a:off x="920472" y="1465898"/>
            <a:ext cx="749260" cy="215979"/>
          </a:xfrm>
          <a:prstGeom prst="rect">
            <a:avLst/>
          </a:prstGeom>
          <a:noFill/>
          <a:ln/>
        </p:spPr>
        <p:txBody>
          <a:bodyPr wrap="none" lIns="0" tIns="0" rIns="0" bIns="0" rtlCol="0" anchor="t"/>
          <a:lstStyle/>
          <a:p>
            <a:pPr marL="0" indent="0" algn="l">
              <a:lnSpc>
                <a:spcPts val="1700"/>
              </a:lnSpc>
              <a:buNone/>
            </a:pPr>
            <a:r>
              <a:rPr lang="en-US" sz="1250" dirty="0">
                <a:solidFill>
                  <a:srgbClr val="D01F28"/>
                </a:solidFill>
                <a:latin typeface="Oxygen" pitchFamily="34" charset="0"/>
                <a:ea typeface="Oxygen" pitchFamily="34" charset="-122"/>
                <a:cs typeface="Oxygen" pitchFamily="34" charset="-120"/>
              </a:rPr>
              <a:t>PŘÍKLAD 7</a:t>
            </a:r>
            <a:endParaRPr lang="en-US" sz="1250" dirty="0"/>
          </a:p>
        </p:txBody>
      </p:sp>
      <p:sp>
        <p:nvSpPr>
          <p:cNvPr id="4" name="Text 2"/>
          <p:cNvSpPr/>
          <p:nvPr/>
        </p:nvSpPr>
        <p:spPr>
          <a:xfrm>
            <a:off x="793790" y="1804511"/>
            <a:ext cx="6129338" cy="620078"/>
          </a:xfrm>
          <a:prstGeom prst="rect">
            <a:avLst/>
          </a:prstGeom>
          <a:noFill/>
          <a:ln/>
        </p:spPr>
        <p:txBody>
          <a:bodyPr wrap="none" lIns="0" tIns="0" rIns="0" bIns="0" rtlCol="0" anchor="t"/>
          <a:lstStyle/>
          <a:p>
            <a:pPr marL="0" indent="0" algn="l">
              <a:lnSpc>
                <a:spcPts val="4850"/>
              </a:lnSpc>
              <a:buNone/>
            </a:pPr>
            <a:r>
              <a:rPr lang="en-US" sz="3900" b="1" dirty="0">
                <a:solidFill>
                  <a:srgbClr val="CF1F28"/>
                </a:solidFill>
                <a:latin typeface="Oxygen Bold" pitchFamily="34" charset="0"/>
                <a:ea typeface="Oxygen Bold" pitchFamily="34" charset="-122"/>
                <a:cs typeface="Oxygen Bold" pitchFamily="34" charset="-120"/>
              </a:rPr>
              <a:t>Vyřazení majetku likvidací</a:t>
            </a:r>
            <a:endParaRPr lang="en-US" sz="3900" dirty="0"/>
          </a:p>
        </p:txBody>
      </p:sp>
      <p:sp>
        <p:nvSpPr>
          <p:cNvPr id="5" name="Text 3"/>
          <p:cNvSpPr/>
          <p:nvPr/>
        </p:nvSpPr>
        <p:spPr>
          <a:xfrm>
            <a:off x="1091446" y="2789158"/>
            <a:ext cx="12745164" cy="269915"/>
          </a:xfrm>
          <a:prstGeom prst="rect">
            <a:avLst/>
          </a:prstGeom>
          <a:noFill/>
          <a:ln/>
        </p:spPr>
        <p:txBody>
          <a:bodyPr wrap="none" lIns="0" tIns="0" rIns="0" bIns="0" rtlCol="0" anchor="t"/>
          <a:lstStyle/>
          <a:p>
            <a:pPr marL="0" indent="0" algn="l">
              <a:lnSpc>
                <a:spcPts val="2100"/>
              </a:lnSpc>
              <a:buNone/>
            </a:pPr>
            <a:r>
              <a:rPr lang="en-US" sz="1550" b="1" dirty="0">
                <a:solidFill>
                  <a:srgbClr val="000000"/>
                </a:solidFill>
                <a:latin typeface="Oxygen" pitchFamily="34" charset="0"/>
                <a:ea typeface="Oxygen" pitchFamily="34" charset="-122"/>
                <a:cs typeface="Oxygen" pitchFamily="34" charset="-120"/>
              </a:rPr>
              <a:t>Zadání:</a:t>
            </a:r>
            <a:r>
              <a:rPr lang="en-US" sz="1550" dirty="0">
                <a:solidFill>
                  <a:srgbClr val="000000"/>
                </a:solidFill>
                <a:latin typeface="Oxygen" pitchFamily="34" charset="0"/>
                <a:ea typeface="Oxygen" pitchFamily="34" charset="-122"/>
                <a:cs typeface="Oxygen" pitchFamily="34" charset="-120"/>
              </a:rPr>
              <a:t> Starý stroj s pořizovací cenou 200 000 Kč a celkovými oprávkami 180 000 Kč je technicky nefunkční a je zlikvidován (sešrotován).</a:t>
            </a:r>
            <a:endParaRPr lang="en-US" sz="1550" dirty="0"/>
          </a:p>
        </p:txBody>
      </p:sp>
      <p:sp>
        <p:nvSpPr>
          <p:cNvPr id="6" name="Shape 4"/>
          <p:cNvSpPr/>
          <p:nvPr/>
        </p:nvSpPr>
        <p:spPr>
          <a:xfrm>
            <a:off x="793790" y="2632948"/>
            <a:ext cx="22860" cy="582335"/>
          </a:xfrm>
          <a:prstGeom prst="rect">
            <a:avLst/>
          </a:prstGeom>
          <a:solidFill>
            <a:srgbClr val="D01F28"/>
          </a:solidFill>
          <a:ln/>
        </p:spPr>
        <p:txBody>
          <a:bodyPr/>
          <a:lstStyle/>
          <a:p>
            <a:endParaRPr lang="cs-CZ"/>
          </a:p>
        </p:txBody>
      </p:sp>
      <p:sp>
        <p:nvSpPr>
          <p:cNvPr id="7" name="Shape 5"/>
          <p:cNvSpPr/>
          <p:nvPr/>
        </p:nvSpPr>
        <p:spPr>
          <a:xfrm>
            <a:off x="793790" y="3371493"/>
            <a:ext cx="13042821" cy="2763203"/>
          </a:xfrm>
          <a:prstGeom prst="roundRect">
            <a:avLst>
              <a:gd name="adj" fmla="val 3017"/>
            </a:avLst>
          </a:prstGeom>
          <a:solidFill>
            <a:srgbClr val="F8D3D5"/>
          </a:solidFill>
          <a:ln w="7620">
            <a:solidFill>
              <a:srgbClr val="DEB9BB"/>
            </a:solidFill>
            <a:prstDash val="solid"/>
          </a:ln>
        </p:spPr>
        <p:txBody>
          <a:bodyPr/>
          <a:lstStyle/>
          <a:p>
            <a:endParaRPr lang="cs-CZ"/>
          </a:p>
        </p:txBody>
      </p:sp>
      <p:sp>
        <p:nvSpPr>
          <p:cNvPr id="8" name="Shape 6"/>
          <p:cNvSpPr/>
          <p:nvPr/>
        </p:nvSpPr>
        <p:spPr>
          <a:xfrm>
            <a:off x="801410" y="3379113"/>
            <a:ext cx="6513790" cy="2747963"/>
          </a:xfrm>
          <a:prstGeom prst="roundRect">
            <a:avLst>
              <a:gd name="adj" fmla="val 3033"/>
            </a:avLst>
          </a:prstGeom>
          <a:solidFill>
            <a:srgbClr val="F8D3D5"/>
          </a:solidFill>
          <a:ln/>
        </p:spPr>
        <p:txBody>
          <a:bodyPr/>
          <a:lstStyle/>
          <a:p>
            <a:endParaRPr lang="cs-CZ"/>
          </a:p>
        </p:txBody>
      </p:sp>
      <p:sp>
        <p:nvSpPr>
          <p:cNvPr id="9" name="Text 7"/>
          <p:cNvSpPr/>
          <p:nvPr/>
        </p:nvSpPr>
        <p:spPr>
          <a:xfrm>
            <a:off x="999768" y="3577471"/>
            <a:ext cx="2697242"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Oxygen Bold" pitchFamily="34" charset="0"/>
                <a:ea typeface="Oxygen Bold" pitchFamily="34" charset="-122"/>
                <a:cs typeface="Oxygen Bold" pitchFamily="34" charset="-120"/>
              </a:rPr>
              <a:t>Krok 1: Zrušení oprávek</a:t>
            </a:r>
            <a:endParaRPr lang="en-US" sz="1950" dirty="0"/>
          </a:p>
        </p:txBody>
      </p:sp>
      <p:sp>
        <p:nvSpPr>
          <p:cNvPr id="10" name="Shape 8"/>
          <p:cNvSpPr/>
          <p:nvPr/>
        </p:nvSpPr>
        <p:spPr>
          <a:xfrm>
            <a:off x="1297424" y="4043839"/>
            <a:ext cx="5819418" cy="1188839"/>
          </a:xfrm>
          <a:prstGeom prst="roundRect">
            <a:avLst>
              <a:gd name="adj" fmla="val 7012"/>
            </a:avLst>
          </a:prstGeom>
          <a:noFill/>
          <a:ln w="7620">
            <a:solidFill>
              <a:srgbClr val="000000">
                <a:alpha val="8000"/>
              </a:srgbClr>
            </a:solidFill>
            <a:prstDash val="solid"/>
          </a:ln>
        </p:spPr>
        <p:txBody>
          <a:bodyPr/>
          <a:lstStyle/>
          <a:p>
            <a:endParaRPr lang="cs-CZ"/>
          </a:p>
        </p:txBody>
      </p:sp>
      <p:sp>
        <p:nvSpPr>
          <p:cNvPr id="11" name="Shape 9"/>
          <p:cNvSpPr/>
          <p:nvPr/>
        </p:nvSpPr>
        <p:spPr>
          <a:xfrm>
            <a:off x="1305044" y="4051459"/>
            <a:ext cx="5803583" cy="451842"/>
          </a:xfrm>
          <a:prstGeom prst="rect">
            <a:avLst/>
          </a:prstGeom>
          <a:solidFill>
            <a:srgbClr val="FFFFFF">
              <a:alpha val="4000"/>
            </a:srgbClr>
          </a:solidFill>
          <a:ln/>
        </p:spPr>
        <p:txBody>
          <a:bodyPr/>
          <a:lstStyle/>
          <a:p>
            <a:endParaRPr lang="cs-CZ"/>
          </a:p>
        </p:txBody>
      </p:sp>
      <p:sp>
        <p:nvSpPr>
          <p:cNvPr id="12" name="Text 10"/>
          <p:cNvSpPr/>
          <p:nvPr/>
        </p:nvSpPr>
        <p:spPr>
          <a:xfrm>
            <a:off x="1504117" y="4142423"/>
            <a:ext cx="1533763" cy="269915"/>
          </a:xfrm>
          <a:prstGeom prst="rect">
            <a:avLst/>
          </a:prstGeom>
          <a:noFill/>
          <a:ln/>
        </p:spPr>
        <p:txBody>
          <a:bodyPr wrap="none" lIns="0" tIns="0" rIns="0" bIns="0" rtlCol="0" anchor="t"/>
          <a:lstStyle/>
          <a:p>
            <a:pPr marL="0" indent="0" algn="l">
              <a:lnSpc>
                <a:spcPts val="2100"/>
              </a:lnSpc>
              <a:buNone/>
            </a:pPr>
            <a:r>
              <a:rPr lang="en-US" sz="1550" b="1" dirty="0">
                <a:solidFill>
                  <a:srgbClr val="000000"/>
                </a:solidFill>
                <a:latin typeface="Oxygen" pitchFamily="34" charset="0"/>
                <a:ea typeface="Oxygen" pitchFamily="34" charset="-122"/>
                <a:cs typeface="Oxygen" pitchFamily="34" charset="-120"/>
              </a:rPr>
              <a:t>MD 082</a:t>
            </a:r>
            <a:endParaRPr lang="en-US" sz="1550" dirty="0"/>
          </a:p>
        </p:txBody>
      </p:sp>
      <p:sp>
        <p:nvSpPr>
          <p:cNvPr id="13" name="Text 11"/>
          <p:cNvSpPr/>
          <p:nvPr/>
        </p:nvSpPr>
        <p:spPr>
          <a:xfrm>
            <a:off x="3442216" y="4142423"/>
            <a:ext cx="1529953" cy="269915"/>
          </a:xfrm>
          <a:prstGeom prst="rect">
            <a:avLst/>
          </a:prstGeom>
          <a:noFill/>
          <a:ln/>
        </p:spPr>
        <p:txBody>
          <a:bodyPr wrap="non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Oprávky k DHM</a:t>
            </a:r>
            <a:endParaRPr lang="en-US" sz="1550" dirty="0"/>
          </a:p>
        </p:txBody>
      </p:sp>
      <p:sp>
        <p:nvSpPr>
          <p:cNvPr id="14" name="Text 12"/>
          <p:cNvSpPr/>
          <p:nvPr/>
        </p:nvSpPr>
        <p:spPr>
          <a:xfrm>
            <a:off x="5376505" y="4142423"/>
            <a:ext cx="1533763" cy="269915"/>
          </a:xfrm>
          <a:prstGeom prst="rect">
            <a:avLst/>
          </a:prstGeom>
          <a:noFill/>
          <a:ln/>
        </p:spPr>
        <p:txBody>
          <a:bodyPr wrap="non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180 000 Kč</a:t>
            </a:r>
            <a:endParaRPr lang="en-US" sz="1550" dirty="0"/>
          </a:p>
        </p:txBody>
      </p:sp>
      <p:sp>
        <p:nvSpPr>
          <p:cNvPr id="15" name="Shape 13"/>
          <p:cNvSpPr/>
          <p:nvPr/>
        </p:nvSpPr>
        <p:spPr>
          <a:xfrm>
            <a:off x="1305044" y="4503301"/>
            <a:ext cx="5803583" cy="721757"/>
          </a:xfrm>
          <a:prstGeom prst="rect">
            <a:avLst/>
          </a:prstGeom>
          <a:solidFill>
            <a:srgbClr val="000000">
              <a:alpha val="4000"/>
            </a:srgbClr>
          </a:solidFill>
          <a:ln/>
        </p:spPr>
        <p:txBody>
          <a:bodyPr/>
          <a:lstStyle/>
          <a:p>
            <a:endParaRPr lang="cs-CZ"/>
          </a:p>
        </p:txBody>
      </p:sp>
      <p:sp>
        <p:nvSpPr>
          <p:cNvPr id="16" name="Text 14"/>
          <p:cNvSpPr/>
          <p:nvPr/>
        </p:nvSpPr>
        <p:spPr>
          <a:xfrm>
            <a:off x="1504117" y="4594265"/>
            <a:ext cx="1533763" cy="269915"/>
          </a:xfrm>
          <a:prstGeom prst="rect">
            <a:avLst/>
          </a:prstGeom>
          <a:noFill/>
          <a:ln/>
        </p:spPr>
        <p:txBody>
          <a:bodyPr wrap="none" lIns="0" tIns="0" rIns="0" bIns="0" rtlCol="0" anchor="t"/>
          <a:lstStyle/>
          <a:p>
            <a:pPr marL="0" indent="0" algn="l">
              <a:lnSpc>
                <a:spcPts val="2100"/>
              </a:lnSpc>
              <a:buNone/>
            </a:pPr>
            <a:r>
              <a:rPr lang="en-US" sz="1550" b="1" dirty="0">
                <a:solidFill>
                  <a:srgbClr val="000000"/>
                </a:solidFill>
                <a:latin typeface="Oxygen" pitchFamily="34" charset="0"/>
                <a:ea typeface="Oxygen" pitchFamily="34" charset="-122"/>
                <a:cs typeface="Oxygen" pitchFamily="34" charset="-120"/>
              </a:rPr>
              <a:t>D 022</a:t>
            </a:r>
            <a:endParaRPr lang="en-US" sz="1550" dirty="0"/>
          </a:p>
        </p:txBody>
      </p:sp>
      <p:sp>
        <p:nvSpPr>
          <p:cNvPr id="17" name="Text 15"/>
          <p:cNvSpPr/>
          <p:nvPr/>
        </p:nvSpPr>
        <p:spPr>
          <a:xfrm>
            <a:off x="3442216" y="4594265"/>
            <a:ext cx="1529953" cy="539829"/>
          </a:xfrm>
          <a:prstGeom prst="rect">
            <a:avLst/>
          </a:prstGeom>
          <a:noFill/>
          <a:ln/>
        </p:spPr>
        <p:txBody>
          <a:bodyPr wrap="squar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Samostatné movité věci</a:t>
            </a:r>
            <a:endParaRPr lang="en-US" sz="1550" dirty="0"/>
          </a:p>
        </p:txBody>
      </p:sp>
      <p:sp>
        <p:nvSpPr>
          <p:cNvPr id="18" name="Text 16"/>
          <p:cNvSpPr/>
          <p:nvPr/>
        </p:nvSpPr>
        <p:spPr>
          <a:xfrm>
            <a:off x="5376505" y="4594265"/>
            <a:ext cx="1533763" cy="269915"/>
          </a:xfrm>
          <a:prstGeom prst="rect">
            <a:avLst/>
          </a:prstGeom>
          <a:noFill/>
          <a:ln/>
        </p:spPr>
        <p:txBody>
          <a:bodyPr wrap="non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180 000 Kč</a:t>
            </a:r>
            <a:endParaRPr lang="en-US" sz="1550" dirty="0"/>
          </a:p>
        </p:txBody>
      </p:sp>
      <p:sp>
        <p:nvSpPr>
          <p:cNvPr id="19" name="Shape 17"/>
          <p:cNvSpPr/>
          <p:nvPr/>
        </p:nvSpPr>
        <p:spPr>
          <a:xfrm>
            <a:off x="999768" y="4043839"/>
            <a:ext cx="22860" cy="1188839"/>
          </a:xfrm>
          <a:prstGeom prst="rect">
            <a:avLst/>
          </a:prstGeom>
          <a:solidFill>
            <a:srgbClr val="D01F28"/>
          </a:solidFill>
          <a:ln/>
        </p:spPr>
        <p:txBody>
          <a:bodyPr/>
          <a:lstStyle/>
          <a:p>
            <a:endParaRPr lang="cs-CZ"/>
          </a:p>
        </p:txBody>
      </p:sp>
      <p:sp>
        <p:nvSpPr>
          <p:cNvPr id="20" name="Shape 18"/>
          <p:cNvSpPr/>
          <p:nvPr/>
        </p:nvSpPr>
        <p:spPr>
          <a:xfrm>
            <a:off x="7315200" y="3379113"/>
            <a:ext cx="6513790" cy="2747963"/>
          </a:xfrm>
          <a:prstGeom prst="rect">
            <a:avLst/>
          </a:prstGeom>
          <a:solidFill>
            <a:srgbClr val="F8D3D5"/>
          </a:solidFill>
          <a:ln/>
        </p:spPr>
        <p:txBody>
          <a:bodyPr/>
          <a:lstStyle/>
          <a:p>
            <a:endParaRPr lang="cs-CZ"/>
          </a:p>
        </p:txBody>
      </p:sp>
      <p:sp>
        <p:nvSpPr>
          <p:cNvPr id="21" name="Shape 19"/>
          <p:cNvSpPr/>
          <p:nvPr/>
        </p:nvSpPr>
        <p:spPr>
          <a:xfrm>
            <a:off x="7315200" y="3379113"/>
            <a:ext cx="22860" cy="2747963"/>
          </a:xfrm>
          <a:prstGeom prst="roundRect">
            <a:avLst>
              <a:gd name="adj" fmla="val 364651"/>
            </a:avLst>
          </a:prstGeom>
          <a:solidFill>
            <a:srgbClr val="DEB9BB"/>
          </a:solidFill>
          <a:ln/>
        </p:spPr>
        <p:txBody>
          <a:bodyPr/>
          <a:lstStyle/>
          <a:p>
            <a:endParaRPr lang="cs-CZ"/>
          </a:p>
        </p:txBody>
      </p:sp>
      <p:sp>
        <p:nvSpPr>
          <p:cNvPr id="22" name="Text 20"/>
          <p:cNvSpPr/>
          <p:nvPr/>
        </p:nvSpPr>
        <p:spPr>
          <a:xfrm>
            <a:off x="7513558" y="3577471"/>
            <a:ext cx="2775228"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Oxygen Bold" pitchFamily="34" charset="0"/>
                <a:ea typeface="Oxygen Bold" pitchFamily="34" charset="-122"/>
                <a:cs typeface="Oxygen Bold" pitchFamily="34" charset="-120"/>
              </a:rPr>
              <a:t>Krok 2: Zůstatková cena</a:t>
            </a:r>
            <a:endParaRPr lang="en-US" sz="1950" dirty="0"/>
          </a:p>
        </p:txBody>
      </p:sp>
      <p:sp>
        <p:nvSpPr>
          <p:cNvPr id="23" name="Shape 21"/>
          <p:cNvSpPr/>
          <p:nvPr/>
        </p:nvSpPr>
        <p:spPr>
          <a:xfrm>
            <a:off x="7811214" y="4043839"/>
            <a:ext cx="5819418" cy="1728668"/>
          </a:xfrm>
          <a:prstGeom prst="roundRect">
            <a:avLst>
              <a:gd name="adj" fmla="val 4822"/>
            </a:avLst>
          </a:prstGeom>
          <a:noFill/>
          <a:ln w="7620">
            <a:solidFill>
              <a:srgbClr val="000000">
                <a:alpha val="8000"/>
              </a:srgbClr>
            </a:solidFill>
            <a:prstDash val="solid"/>
          </a:ln>
        </p:spPr>
        <p:txBody>
          <a:bodyPr/>
          <a:lstStyle/>
          <a:p>
            <a:endParaRPr lang="cs-CZ"/>
          </a:p>
        </p:txBody>
      </p:sp>
      <p:sp>
        <p:nvSpPr>
          <p:cNvPr id="24" name="Shape 22"/>
          <p:cNvSpPr/>
          <p:nvPr/>
        </p:nvSpPr>
        <p:spPr>
          <a:xfrm>
            <a:off x="7818834" y="4051459"/>
            <a:ext cx="5803583" cy="991672"/>
          </a:xfrm>
          <a:prstGeom prst="rect">
            <a:avLst/>
          </a:prstGeom>
          <a:solidFill>
            <a:srgbClr val="FFFFFF">
              <a:alpha val="4000"/>
            </a:srgbClr>
          </a:solidFill>
          <a:ln/>
        </p:spPr>
        <p:txBody>
          <a:bodyPr/>
          <a:lstStyle/>
          <a:p>
            <a:endParaRPr lang="cs-CZ"/>
          </a:p>
        </p:txBody>
      </p:sp>
      <p:sp>
        <p:nvSpPr>
          <p:cNvPr id="25" name="Text 23"/>
          <p:cNvSpPr/>
          <p:nvPr/>
        </p:nvSpPr>
        <p:spPr>
          <a:xfrm>
            <a:off x="8017907" y="4142423"/>
            <a:ext cx="1533763" cy="269915"/>
          </a:xfrm>
          <a:prstGeom prst="rect">
            <a:avLst/>
          </a:prstGeom>
          <a:noFill/>
          <a:ln/>
        </p:spPr>
        <p:txBody>
          <a:bodyPr wrap="none" lIns="0" tIns="0" rIns="0" bIns="0" rtlCol="0" anchor="t"/>
          <a:lstStyle/>
          <a:p>
            <a:pPr marL="0" indent="0" algn="l">
              <a:lnSpc>
                <a:spcPts val="2100"/>
              </a:lnSpc>
              <a:buNone/>
            </a:pPr>
            <a:r>
              <a:rPr lang="en-US" sz="1550" b="1" dirty="0">
                <a:solidFill>
                  <a:srgbClr val="000000"/>
                </a:solidFill>
                <a:latin typeface="Oxygen" pitchFamily="34" charset="0"/>
                <a:ea typeface="Oxygen" pitchFamily="34" charset="-122"/>
                <a:cs typeface="Oxygen" pitchFamily="34" charset="-120"/>
              </a:rPr>
              <a:t>MD 541</a:t>
            </a:r>
            <a:endParaRPr lang="en-US" sz="1550" dirty="0"/>
          </a:p>
        </p:txBody>
      </p:sp>
      <p:sp>
        <p:nvSpPr>
          <p:cNvPr id="26" name="Text 24"/>
          <p:cNvSpPr/>
          <p:nvPr/>
        </p:nvSpPr>
        <p:spPr>
          <a:xfrm>
            <a:off x="9956006" y="4142423"/>
            <a:ext cx="1529953" cy="809744"/>
          </a:xfrm>
          <a:prstGeom prst="rect">
            <a:avLst/>
          </a:prstGeom>
          <a:noFill/>
          <a:ln/>
        </p:spPr>
        <p:txBody>
          <a:bodyPr wrap="squar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Zůstatková cena prodaného majetku</a:t>
            </a:r>
            <a:endParaRPr lang="en-US" sz="1550" dirty="0"/>
          </a:p>
        </p:txBody>
      </p:sp>
      <p:sp>
        <p:nvSpPr>
          <p:cNvPr id="27" name="Text 25"/>
          <p:cNvSpPr/>
          <p:nvPr/>
        </p:nvSpPr>
        <p:spPr>
          <a:xfrm>
            <a:off x="11890296" y="4142423"/>
            <a:ext cx="1533763" cy="269915"/>
          </a:xfrm>
          <a:prstGeom prst="rect">
            <a:avLst/>
          </a:prstGeom>
          <a:noFill/>
          <a:ln/>
        </p:spPr>
        <p:txBody>
          <a:bodyPr wrap="non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20 000 Kč</a:t>
            </a:r>
            <a:endParaRPr lang="en-US" sz="1550" dirty="0"/>
          </a:p>
        </p:txBody>
      </p:sp>
      <p:sp>
        <p:nvSpPr>
          <p:cNvPr id="28" name="Shape 26"/>
          <p:cNvSpPr/>
          <p:nvPr/>
        </p:nvSpPr>
        <p:spPr>
          <a:xfrm>
            <a:off x="7818834" y="5043130"/>
            <a:ext cx="5803583" cy="721757"/>
          </a:xfrm>
          <a:prstGeom prst="rect">
            <a:avLst/>
          </a:prstGeom>
          <a:solidFill>
            <a:srgbClr val="000000">
              <a:alpha val="4000"/>
            </a:srgbClr>
          </a:solidFill>
          <a:ln/>
        </p:spPr>
        <p:txBody>
          <a:bodyPr/>
          <a:lstStyle/>
          <a:p>
            <a:endParaRPr lang="cs-CZ"/>
          </a:p>
        </p:txBody>
      </p:sp>
      <p:sp>
        <p:nvSpPr>
          <p:cNvPr id="29" name="Text 27"/>
          <p:cNvSpPr/>
          <p:nvPr/>
        </p:nvSpPr>
        <p:spPr>
          <a:xfrm>
            <a:off x="8017907" y="5134094"/>
            <a:ext cx="1533763" cy="269915"/>
          </a:xfrm>
          <a:prstGeom prst="rect">
            <a:avLst/>
          </a:prstGeom>
          <a:noFill/>
          <a:ln/>
        </p:spPr>
        <p:txBody>
          <a:bodyPr wrap="none" lIns="0" tIns="0" rIns="0" bIns="0" rtlCol="0" anchor="t"/>
          <a:lstStyle/>
          <a:p>
            <a:pPr marL="0" indent="0" algn="l">
              <a:lnSpc>
                <a:spcPts val="2100"/>
              </a:lnSpc>
              <a:buNone/>
            </a:pPr>
            <a:r>
              <a:rPr lang="en-US" sz="1550" b="1" dirty="0">
                <a:solidFill>
                  <a:srgbClr val="000000"/>
                </a:solidFill>
                <a:latin typeface="Oxygen" pitchFamily="34" charset="0"/>
                <a:ea typeface="Oxygen" pitchFamily="34" charset="-122"/>
                <a:cs typeface="Oxygen" pitchFamily="34" charset="-120"/>
              </a:rPr>
              <a:t>D 022</a:t>
            </a:r>
            <a:endParaRPr lang="en-US" sz="1550" dirty="0"/>
          </a:p>
        </p:txBody>
      </p:sp>
      <p:sp>
        <p:nvSpPr>
          <p:cNvPr id="30" name="Text 28"/>
          <p:cNvSpPr/>
          <p:nvPr/>
        </p:nvSpPr>
        <p:spPr>
          <a:xfrm>
            <a:off x="9956006" y="5134094"/>
            <a:ext cx="1529953" cy="539829"/>
          </a:xfrm>
          <a:prstGeom prst="rect">
            <a:avLst/>
          </a:prstGeom>
          <a:noFill/>
          <a:ln/>
        </p:spPr>
        <p:txBody>
          <a:bodyPr wrap="squar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Samostatné movité věci</a:t>
            </a:r>
            <a:endParaRPr lang="en-US" sz="1550" dirty="0"/>
          </a:p>
        </p:txBody>
      </p:sp>
      <p:sp>
        <p:nvSpPr>
          <p:cNvPr id="31" name="Text 29"/>
          <p:cNvSpPr/>
          <p:nvPr/>
        </p:nvSpPr>
        <p:spPr>
          <a:xfrm>
            <a:off x="11890296" y="5134094"/>
            <a:ext cx="1533763" cy="269915"/>
          </a:xfrm>
          <a:prstGeom prst="rect">
            <a:avLst/>
          </a:prstGeom>
          <a:noFill/>
          <a:ln/>
        </p:spPr>
        <p:txBody>
          <a:bodyPr wrap="non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20 000 Kč</a:t>
            </a:r>
            <a:endParaRPr lang="en-US" sz="1550" dirty="0"/>
          </a:p>
        </p:txBody>
      </p:sp>
      <p:sp>
        <p:nvSpPr>
          <p:cNvPr id="32" name="Shape 30"/>
          <p:cNvSpPr/>
          <p:nvPr/>
        </p:nvSpPr>
        <p:spPr>
          <a:xfrm>
            <a:off x="7513558" y="4043839"/>
            <a:ext cx="22860" cy="1728668"/>
          </a:xfrm>
          <a:prstGeom prst="rect">
            <a:avLst/>
          </a:prstGeom>
          <a:solidFill>
            <a:srgbClr val="D01F28"/>
          </a:solidFill>
          <a:ln/>
        </p:spPr>
        <p:txBody>
          <a:bodyPr/>
          <a:lstStyle/>
          <a:p>
            <a:endParaRPr lang="cs-CZ"/>
          </a:p>
        </p:txBody>
      </p:sp>
      <p:sp>
        <p:nvSpPr>
          <p:cNvPr id="33" name="Text 31"/>
          <p:cNvSpPr/>
          <p:nvPr/>
        </p:nvSpPr>
        <p:spPr>
          <a:xfrm>
            <a:off x="793790" y="6290905"/>
            <a:ext cx="13042821" cy="539829"/>
          </a:xfrm>
          <a:prstGeom prst="rect">
            <a:avLst/>
          </a:prstGeom>
          <a:noFill/>
          <a:ln/>
        </p:spPr>
        <p:txBody>
          <a:bodyPr wrap="square" lIns="0" tIns="0" rIns="0" bIns="0" rtlCol="0" anchor="t"/>
          <a:lstStyle/>
          <a:p>
            <a:pPr marL="0" indent="0" algn="l">
              <a:lnSpc>
                <a:spcPts val="2100"/>
              </a:lnSpc>
              <a:buNone/>
            </a:pPr>
            <a:r>
              <a:rPr lang="en-US" sz="1550" dirty="0">
                <a:solidFill>
                  <a:srgbClr val="000000"/>
                </a:solidFill>
                <a:latin typeface="Oxygen" pitchFamily="34" charset="0"/>
                <a:ea typeface="Oxygen" pitchFamily="34" charset="-122"/>
                <a:cs typeface="Oxygen" pitchFamily="34" charset="-120"/>
              </a:rPr>
              <a:t>Po těchto účetních operacích má stroj nulovou hodnotu v účetnictví. Zůstatková cena 20 000 Kč se stává nákladem firmy (účet 541). Protože stroj nebyl prodán, nevznikl žádný výnos.</a:t>
            </a:r>
            <a:endParaRPr lang="en-US" sz="1550" dirty="0"/>
          </a:p>
        </p:txBody>
      </p:sp>
      <p:pic>
        <p:nvPicPr>
          <p:cNvPr id="34"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793790" y="1204674"/>
            <a:ext cx="940951" cy="320278"/>
          </a:xfrm>
          <a:prstGeom prst="roundRect">
            <a:avLst>
              <a:gd name="adj" fmla="val 19334"/>
            </a:avLst>
          </a:prstGeom>
          <a:noFill/>
          <a:ln w="7620">
            <a:solidFill>
              <a:srgbClr val="D01F28"/>
            </a:solidFill>
            <a:prstDash val="solid"/>
          </a:ln>
        </p:spPr>
        <p:txBody>
          <a:bodyPr/>
          <a:lstStyle/>
          <a:p>
            <a:endParaRPr lang="cs-CZ"/>
          </a:p>
        </p:txBody>
      </p:sp>
      <p:sp>
        <p:nvSpPr>
          <p:cNvPr id="3" name="Text 1"/>
          <p:cNvSpPr/>
          <p:nvPr/>
        </p:nvSpPr>
        <p:spPr>
          <a:xfrm>
            <a:off x="911900" y="1267539"/>
            <a:ext cx="704731" cy="194548"/>
          </a:xfrm>
          <a:prstGeom prst="rect">
            <a:avLst/>
          </a:prstGeom>
          <a:noFill/>
          <a:ln/>
        </p:spPr>
        <p:txBody>
          <a:bodyPr wrap="none" lIns="0" tIns="0" rIns="0" bIns="0" rtlCol="0" anchor="t"/>
          <a:lstStyle/>
          <a:p>
            <a:pPr marL="0" indent="0" algn="l">
              <a:lnSpc>
                <a:spcPts val="1500"/>
              </a:lnSpc>
              <a:buNone/>
            </a:pPr>
            <a:r>
              <a:rPr lang="en-US" sz="1150" dirty="0">
                <a:solidFill>
                  <a:srgbClr val="D01F28"/>
                </a:solidFill>
                <a:latin typeface="Oxygen" pitchFamily="34" charset="0"/>
                <a:ea typeface="Oxygen" pitchFamily="34" charset="-122"/>
                <a:cs typeface="Oxygen" pitchFamily="34" charset="-120"/>
              </a:rPr>
              <a:t>PŘÍKLAD 8</a:t>
            </a:r>
            <a:endParaRPr lang="en-US" sz="1150" dirty="0"/>
          </a:p>
        </p:txBody>
      </p:sp>
      <p:sp>
        <p:nvSpPr>
          <p:cNvPr id="4" name="Text 2"/>
          <p:cNvSpPr/>
          <p:nvPr/>
        </p:nvSpPr>
        <p:spPr>
          <a:xfrm>
            <a:off x="793790" y="1572816"/>
            <a:ext cx="6597848" cy="575905"/>
          </a:xfrm>
          <a:prstGeom prst="rect">
            <a:avLst/>
          </a:prstGeom>
          <a:noFill/>
          <a:ln/>
        </p:spPr>
        <p:txBody>
          <a:bodyPr wrap="none" lIns="0" tIns="0" rIns="0" bIns="0" rtlCol="0" anchor="t"/>
          <a:lstStyle/>
          <a:p>
            <a:pPr marL="0" indent="0" algn="l">
              <a:lnSpc>
                <a:spcPts val="4500"/>
              </a:lnSpc>
              <a:buNone/>
            </a:pPr>
            <a:r>
              <a:rPr lang="en-US" sz="3600" b="1" dirty="0">
                <a:solidFill>
                  <a:srgbClr val="CF1F28"/>
                </a:solidFill>
                <a:latin typeface="Oxygen Bold" pitchFamily="34" charset="0"/>
                <a:ea typeface="Oxygen Bold" pitchFamily="34" charset="-122"/>
                <a:cs typeface="Oxygen Bold" pitchFamily="34" charset="-120"/>
              </a:rPr>
              <a:t>Prodej dlouhodobého majetku</a:t>
            </a:r>
            <a:endParaRPr lang="en-US" sz="3600" dirty="0"/>
          </a:p>
        </p:txBody>
      </p:sp>
      <p:sp>
        <p:nvSpPr>
          <p:cNvPr id="5" name="Text 3"/>
          <p:cNvSpPr/>
          <p:nvPr/>
        </p:nvSpPr>
        <p:spPr>
          <a:xfrm>
            <a:off x="1070134" y="2463046"/>
            <a:ext cx="1276647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Zadání:</a:t>
            </a:r>
            <a:r>
              <a:rPr lang="en-US" sz="1450" dirty="0">
                <a:solidFill>
                  <a:srgbClr val="000000"/>
                </a:solidFill>
                <a:latin typeface="Oxygen" pitchFamily="34" charset="0"/>
                <a:ea typeface="Oxygen" pitchFamily="34" charset="-122"/>
                <a:cs typeface="Oxygen" pitchFamily="34" charset="-120"/>
              </a:rPr>
              <a:t> Firma prodává stroj s pořizovací cenou 150 000 Kč a celkovými oprávkami 120 000 Kč za 40 000 Kč. Kupující ještě nezaplatil.</a:t>
            </a:r>
            <a:endParaRPr lang="en-US" sz="1450" dirty="0"/>
          </a:p>
        </p:txBody>
      </p:sp>
      <p:sp>
        <p:nvSpPr>
          <p:cNvPr id="6" name="Shape 4"/>
          <p:cNvSpPr/>
          <p:nvPr/>
        </p:nvSpPr>
        <p:spPr>
          <a:xfrm>
            <a:off x="793790" y="2328386"/>
            <a:ext cx="22860" cy="512564"/>
          </a:xfrm>
          <a:prstGeom prst="rect">
            <a:avLst/>
          </a:prstGeom>
          <a:solidFill>
            <a:srgbClr val="D01F28"/>
          </a:solidFill>
          <a:ln/>
        </p:spPr>
        <p:txBody>
          <a:bodyPr/>
          <a:lstStyle/>
          <a:p>
            <a:endParaRPr lang="cs-CZ"/>
          </a:p>
        </p:txBody>
      </p:sp>
      <p:sp>
        <p:nvSpPr>
          <p:cNvPr id="7" name="Text 5"/>
          <p:cNvSpPr/>
          <p:nvPr/>
        </p:nvSpPr>
        <p:spPr>
          <a:xfrm>
            <a:off x="793790" y="2975610"/>
            <a:ext cx="184190" cy="230267"/>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Light" pitchFamily="34" charset="0"/>
                <a:ea typeface="Oxygen Light" pitchFamily="34" charset="-122"/>
                <a:cs typeface="Oxygen Light" pitchFamily="34" charset="-120"/>
              </a:rPr>
              <a:t>01</a:t>
            </a:r>
            <a:endParaRPr lang="en-US" sz="1450" dirty="0"/>
          </a:p>
        </p:txBody>
      </p:sp>
      <p:sp>
        <p:nvSpPr>
          <p:cNvPr id="8" name="Shape 6"/>
          <p:cNvSpPr/>
          <p:nvPr/>
        </p:nvSpPr>
        <p:spPr>
          <a:xfrm>
            <a:off x="793790" y="3265765"/>
            <a:ext cx="4267676" cy="22860"/>
          </a:xfrm>
          <a:prstGeom prst="rect">
            <a:avLst/>
          </a:prstGeom>
          <a:solidFill>
            <a:srgbClr val="D01F28"/>
          </a:solidFill>
          <a:ln/>
        </p:spPr>
        <p:txBody>
          <a:bodyPr/>
          <a:lstStyle/>
          <a:p>
            <a:endParaRPr lang="cs-CZ"/>
          </a:p>
        </p:txBody>
      </p:sp>
      <p:sp>
        <p:nvSpPr>
          <p:cNvPr id="9" name="Text 7"/>
          <p:cNvSpPr/>
          <p:nvPr/>
        </p:nvSpPr>
        <p:spPr>
          <a:xfrm>
            <a:off x="793790" y="3403521"/>
            <a:ext cx="2303621" cy="287893"/>
          </a:xfrm>
          <a:prstGeom prst="rect">
            <a:avLst/>
          </a:prstGeom>
          <a:noFill/>
          <a:ln/>
        </p:spPr>
        <p:txBody>
          <a:bodyPr wrap="none" lIns="0" tIns="0" rIns="0" bIns="0" rtlCol="0" anchor="t"/>
          <a:lstStyle/>
          <a:p>
            <a:pPr marL="0" indent="0" algn="l">
              <a:lnSpc>
                <a:spcPts val="2250"/>
              </a:lnSpc>
              <a:buNone/>
            </a:pPr>
            <a:r>
              <a:rPr lang="en-US" sz="1800" b="1" dirty="0">
                <a:solidFill>
                  <a:srgbClr val="000000"/>
                </a:solidFill>
                <a:latin typeface="Oxygen Bold" pitchFamily="34" charset="0"/>
                <a:ea typeface="Oxygen Bold" pitchFamily="34" charset="-122"/>
                <a:cs typeface="Oxygen Bold" pitchFamily="34" charset="-120"/>
              </a:rPr>
              <a:t>Zrušení oprávek</a:t>
            </a:r>
            <a:endParaRPr lang="en-US" sz="1800" dirty="0"/>
          </a:p>
        </p:txBody>
      </p:sp>
      <p:sp>
        <p:nvSpPr>
          <p:cNvPr id="10" name="Shape 8"/>
          <p:cNvSpPr/>
          <p:nvPr/>
        </p:nvSpPr>
        <p:spPr>
          <a:xfrm>
            <a:off x="1070134" y="3826073"/>
            <a:ext cx="3991332" cy="1549122"/>
          </a:xfrm>
          <a:prstGeom prst="roundRect">
            <a:avLst>
              <a:gd name="adj" fmla="val 4997"/>
            </a:avLst>
          </a:prstGeom>
          <a:noFill/>
          <a:ln w="7620">
            <a:solidFill>
              <a:srgbClr val="000000">
                <a:alpha val="8000"/>
              </a:srgbClr>
            </a:solidFill>
            <a:prstDash val="solid"/>
          </a:ln>
        </p:spPr>
        <p:txBody>
          <a:bodyPr/>
          <a:lstStyle/>
          <a:p>
            <a:endParaRPr lang="cs-CZ"/>
          </a:p>
        </p:txBody>
      </p:sp>
      <p:sp>
        <p:nvSpPr>
          <p:cNvPr id="11" name="Shape 9"/>
          <p:cNvSpPr/>
          <p:nvPr/>
        </p:nvSpPr>
        <p:spPr>
          <a:xfrm>
            <a:off x="1077754" y="3833693"/>
            <a:ext cx="3975616" cy="645319"/>
          </a:xfrm>
          <a:prstGeom prst="rect">
            <a:avLst/>
          </a:prstGeom>
          <a:solidFill>
            <a:srgbClr val="FFFFFF">
              <a:alpha val="4000"/>
            </a:srgbClr>
          </a:solidFill>
          <a:ln/>
        </p:spPr>
        <p:txBody>
          <a:bodyPr/>
          <a:lstStyle/>
          <a:p>
            <a:endParaRPr lang="cs-CZ"/>
          </a:p>
        </p:txBody>
      </p:sp>
      <p:sp>
        <p:nvSpPr>
          <p:cNvPr id="12" name="Text 10"/>
          <p:cNvSpPr/>
          <p:nvPr/>
        </p:nvSpPr>
        <p:spPr>
          <a:xfrm>
            <a:off x="1262420" y="3913108"/>
            <a:ext cx="95285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MD 082</a:t>
            </a:r>
            <a:endParaRPr lang="en-US" sz="1450" dirty="0"/>
          </a:p>
        </p:txBody>
      </p:sp>
      <p:sp>
        <p:nvSpPr>
          <p:cNvPr id="13" name="Text 11"/>
          <p:cNvSpPr/>
          <p:nvPr/>
        </p:nvSpPr>
        <p:spPr>
          <a:xfrm>
            <a:off x="2591276" y="3913108"/>
            <a:ext cx="949047" cy="486489"/>
          </a:xfrm>
          <a:prstGeom prst="rect">
            <a:avLst/>
          </a:prstGeom>
          <a:noFill/>
          <a:ln/>
        </p:spPr>
        <p:txBody>
          <a:bodyPr wrap="squar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Oprávky k DHM</a:t>
            </a:r>
            <a:endParaRPr lang="en-US" sz="1450" dirty="0"/>
          </a:p>
        </p:txBody>
      </p:sp>
      <p:sp>
        <p:nvSpPr>
          <p:cNvPr id="14" name="Text 12"/>
          <p:cNvSpPr/>
          <p:nvPr/>
        </p:nvSpPr>
        <p:spPr>
          <a:xfrm>
            <a:off x="3916323" y="3913108"/>
            <a:ext cx="95285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120 000 Kč</a:t>
            </a:r>
            <a:endParaRPr lang="en-US" sz="1450" dirty="0"/>
          </a:p>
        </p:txBody>
      </p:sp>
      <p:sp>
        <p:nvSpPr>
          <p:cNvPr id="15" name="Shape 13"/>
          <p:cNvSpPr/>
          <p:nvPr/>
        </p:nvSpPr>
        <p:spPr>
          <a:xfrm>
            <a:off x="1077754" y="4479012"/>
            <a:ext cx="3975616" cy="888563"/>
          </a:xfrm>
          <a:prstGeom prst="rect">
            <a:avLst/>
          </a:prstGeom>
          <a:solidFill>
            <a:srgbClr val="000000">
              <a:alpha val="4000"/>
            </a:srgbClr>
          </a:solidFill>
          <a:ln/>
        </p:spPr>
        <p:txBody>
          <a:bodyPr/>
          <a:lstStyle/>
          <a:p>
            <a:endParaRPr lang="cs-CZ"/>
          </a:p>
        </p:txBody>
      </p:sp>
      <p:sp>
        <p:nvSpPr>
          <p:cNvPr id="16" name="Text 14"/>
          <p:cNvSpPr/>
          <p:nvPr/>
        </p:nvSpPr>
        <p:spPr>
          <a:xfrm>
            <a:off x="1262420" y="4558427"/>
            <a:ext cx="95285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D 022</a:t>
            </a:r>
            <a:endParaRPr lang="en-US" sz="1450" dirty="0"/>
          </a:p>
        </p:txBody>
      </p:sp>
      <p:sp>
        <p:nvSpPr>
          <p:cNvPr id="17" name="Text 15"/>
          <p:cNvSpPr/>
          <p:nvPr/>
        </p:nvSpPr>
        <p:spPr>
          <a:xfrm>
            <a:off x="2591276" y="4558427"/>
            <a:ext cx="949047" cy="729734"/>
          </a:xfrm>
          <a:prstGeom prst="rect">
            <a:avLst/>
          </a:prstGeom>
          <a:noFill/>
          <a:ln/>
        </p:spPr>
        <p:txBody>
          <a:bodyPr wrap="squar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Samostatné movité věci</a:t>
            </a:r>
            <a:endParaRPr lang="en-US" sz="1450" dirty="0"/>
          </a:p>
        </p:txBody>
      </p:sp>
      <p:sp>
        <p:nvSpPr>
          <p:cNvPr id="18" name="Text 16"/>
          <p:cNvSpPr/>
          <p:nvPr/>
        </p:nvSpPr>
        <p:spPr>
          <a:xfrm>
            <a:off x="3916323" y="4558427"/>
            <a:ext cx="95285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120 000 Kč</a:t>
            </a:r>
            <a:endParaRPr lang="en-US" sz="1450" dirty="0"/>
          </a:p>
        </p:txBody>
      </p:sp>
      <p:sp>
        <p:nvSpPr>
          <p:cNvPr id="19" name="Shape 17"/>
          <p:cNvSpPr/>
          <p:nvPr/>
        </p:nvSpPr>
        <p:spPr>
          <a:xfrm>
            <a:off x="793790" y="3826073"/>
            <a:ext cx="22860" cy="1549122"/>
          </a:xfrm>
          <a:prstGeom prst="rect">
            <a:avLst/>
          </a:prstGeom>
          <a:solidFill>
            <a:srgbClr val="D01F28"/>
          </a:solidFill>
          <a:ln/>
        </p:spPr>
        <p:txBody>
          <a:bodyPr/>
          <a:lstStyle/>
          <a:p>
            <a:endParaRPr lang="cs-CZ"/>
          </a:p>
        </p:txBody>
      </p:sp>
      <p:sp>
        <p:nvSpPr>
          <p:cNvPr id="20" name="Text 18"/>
          <p:cNvSpPr/>
          <p:nvPr/>
        </p:nvSpPr>
        <p:spPr>
          <a:xfrm>
            <a:off x="5181243" y="2975610"/>
            <a:ext cx="184190" cy="230267"/>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Light" pitchFamily="34" charset="0"/>
                <a:ea typeface="Oxygen Light" pitchFamily="34" charset="-122"/>
                <a:cs typeface="Oxygen Light" pitchFamily="34" charset="-120"/>
              </a:rPr>
              <a:t>02</a:t>
            </a:r>
            <a:endParaRPr lang="en-US" sz="1450" dirty="0"/>
          </a:p>
        </p:txBody>
      </p:sp>
      <p:sp>
        <p:nvSpPr>
          <p:cNvPr id="21" name="Shape 19"/>
          <p:cNvSpPr/>
          <p:nvPr/>
        </p:nvSpPr>
        <p:spPr>
          <a:xfrm>
            <a:off x="5181243" y="3265765"/>
            <a:ext cx="4267795" cy="22860"/>
          </a:xfrm>
          <a:prstGeom prst="rect">
            <a:avLst/>
          </a:prstGeom>
          <a:solidFill>
            <a:srgbClr val="D01F28"/>
          </a:solidFill>
          <a:ln/>
        </p:spPr>
        <p:txBody>
          <a:bodyPr/>
          <a:lstStyle/>
          <a:p>
            <a:endParaRPr lang="cs-CZ"/>
          </a:p>
        </p:txBody>
      </p:sp>
      <p:sp>
        <p:nvSpPr>
          <p:cNvPr id="22" name="Text 20"/>
          <p:cNvSpPr/>
          <p:nvPr/>
        </p:nvSpPr>
        <p:spPr>
          <a:xfrm>
            <a:off x="5181243" y="3403521"/>
            <a:ext cx="3056572" cy="287893"/>
          </a:xfrm>
          <a:prstGeom prst="rect">
            <a:avLst/>
          </a:prstGeom>
          <a:noFill/>
          <a:ln/>
        </p:spPr>
        <p:txBody>
          <a:bodyPr wrap="none" lIns="0" tIns="0" rIns="0" bIns="0" rtlCol="0" anchor="t"/>
          <a:lstStyle/>
          <a:p>
            <a:pPr marL="0" indent="0" algn="l">
              <a:lnSpc>
                <a:spcPts val="2250"/>
              </a:lnSpc>
              <a:buNone/>
            </a:pPr>
            <a:r>
              <a:rPr lang="en-US" sz="1800" b="1" dirty="0">
                <a:solidFill>
                  <a:srgbClr val="000000"/>
                </a:solidFill>
                <a:latin typeface="Oxygen Bold" pitchFamily="34" charset="0"/>
                <a:ea typeface="Oxygen Bold" pitchFamily="34" charset="-122"/>
                <a:cs typeface="Oxygen Bold" pitchFamily="34" charset="-120"/>
              </a:rPr>
              <a:t>Zůstatková cena do nákladů</a:t>
            </a:r>
            <a:endParaRPr lang="en-US" sz="1800" dirty="0"/>
          </a:p>
        </p:txBody>
      </p:sp>
      <p:sp>
        <p:nvSpPr>
          <p:cNvPr id="23" name="Shape 21"/>
          <p:cNvSpPr/>
          <p:nvPr/>
        </p:nvSpPr>
        <p:spPr>
          <a:xfrm>
            <a:off x="5457587" y="3826073"/>
            <a:ext cx="3991451" cy="2035612"/>
          </a:xfrm>
          <a:prstGeom prst="roundRect">
            <a:avLst>
              <a:gd name="adj" fmla="val 3803"/>
            </a:avLst>
          </a:prstGeom>
          <a:noFill/>
          <a:ln w="7620">
            <a:solidFill>
              <a:srgbClr val="000000">
                <a:alpha val="8000"/>
              </a:srgbClr>
            </a:solidFill>
            <a:prstDash val="solid"/>
          </a:ln>
        </p:spPr>
        <p:txBody>
          <a:bodyPr/>
          <a:lstStyle/>
          <a:p>
            <a:endParaRPr lang="cs-CZ"/>
          </a:p>
        </p:txBody>
      </p:sp>
      <p:sp>
        <p:nvSpPr>
          <p:cNvPr id="24" name="Shape 22"/>
          <p:cNvSpPr/>
          <p:nvPr/>
        </p:nvSpPr>
        <p:spPr>
          <a:xfrm>
            <a:off x="5465207" y="3833693"/>
            <a:ext cx="3975735" cy="1131808"/>
          </a:xfrm>
          <a:prstGeom prst="rect">
            <a:avLst/>
          </a:prstGeom>
          <a:solidFill>
            <a:srgbClr val="FFFFFF">
              <a:alpha val="4000"/>
            </a:srgbClr>
          </a:solidFill>
          <a:ln/>
        </p:spPr>
        <p:txBody>
          <a:bodyPr/>
          <a:lstStyle/>
          <a:p>
            <a:endParaRPr lang="cs-CZ"/>
          </a:p>
        </p:txBody>
      </p:sp>
      <p:sp>
        <p:nvSpPr>
          <p:cNvPr id="25" name="Text 23"/>
          <p:cNvSpPr/>
          <p:nvPr/>
        </p:nvSpPr>
        <p:spPr>
          <a:xfrm>
            <a:off x="5649992" y="3913108"/>
            <a:ext cx="95285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MD 541</a:t>
            </a:r>
            <a:endParaRPr lang="en-US" sz="1450" dirty="0"/>
          </a:p>
        </p:txBody>
      </p:sp>
      <p:sp>
        <p:nvSpPr>
          <p:cNvPr id="26" name="Text 24"/>
          <p:cNvSpPr/>
          <p:nvPr/>
        </p:nvSpPr>
        <p:spPr>
          <a:xfrm>
            <a:off x="6978848" y="3913108"/>
            <a:ext cx="949047" cy="972979"/>
          </a:xfrm>
          <a:prstGeom prst="rect">
            <a:avLst/>
          </a:prstGeom>
          <a:noFill/>
          <a:ln/>
        </p:spPr>
        <p:txBody>
          <a:bodyPr wrap="squar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Zůstatková cena prodaného majetku</a:t>
            </a:r>
            <a:endParaRPr lang="en-US" sz="1450" dirty="0"/>
          </a:p>
        </p:txBody>
      </p:sp>
      <p:sp>
        <p:nvSpPr>
          <p:cNvPr id="27" name="Text 25"/>
          <p:cNvSpPr/>
          <p:nvPr/>
        </p:nvSpPr>
        <p:spPr>
          <a:xfrm>
            <a:off x="8303895" y="3913108"/>
            <a:ext cx="95285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30 000 Kč</a:t>
            </a:r>
            <a:endParaRPr lang="en-US" sz="1450" dirty="0"/>
          </a:p>
        </p:txBody>
      </p:sp>
      <p:sp>
        <p:nvSpPr>
          <p:cNvPr id="28" name="Shape 26"/>
          <p:cNvSpPr/>
          <p:nvPr/>
        </p:nvSpPr>
        <p:spPr>
          <a:xfrm>
            <a:off x="5465207" y="4965502"/>
            <a:ext cx="3975735" cy="888563"/>
          </a:xfrm>
          <a:prstGeom prst="rect">
            <a:avLst/>
          </a:prstGeom>
          <a:solidFill>
            <a:srgbClr val="000000">
              <a:alpha val="4000"/>
            </a:srgbClr>
          </a:solidFill>
          <a:ln/>
        </p:spPr>
        <p:txBody>
          <a:bodyPr/>
          <a:lstStyle/>
          <a:p>
            <a:endParaRPr lang="cs-CZ"/>
          </a:p>
        </p:txBody>
      </p:sp>
      <p:sp>
        <p:nvSpPr>
          <p:cNvPr id="29" name="Text 27"/>
          <p:cNvSpPr/>
          <p:nvPr/>
        </p:nvSpPr>
        <p:spPr>
          <a:xfrm>
            <a:off x="5649992" y="5044916"/>
            <a:ext cx="95285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D 022</a:t>
            </a:r>
            <a:endParaRPr lang="en-US" sz="1450" dirty="0"/>
          </a:p>
        </p:txBody>
      </p:sp>
      <p:sp>
        <p:nvSpPr>
          <p:cNvPr id="30" name="Text 28"/>
          <p:cNvSpPr/>
          <p:nvPr/>
        </p:nvSpPr>
        <p:spPr>
          <a:xfrm>
            <a:off x="6978848" y="5044916"/>
            <a:ext cx="949047" cy="729734"/>
          </a:xfrm>
          <a:prstGeom prst="rect">
            <a:avLst/>
          </a:prstGeom>
          <a:noFill/>
          <a:ln/>
        </p:spPr>
        <p:txBody>
          <a:bodyPr wrap="squar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Samostatné movité věci</a:t>
            </a:r>
            <a:endParaRPr lang="en-US" sz="1450" dirty="0"/>
          </a:p>
        </p:txBody>
      </p:sp>
      <p:sp>
        <p:nvSpPr>
          <p:cNvPr id="31" name="Text 29"/>
          <p:cNvSpPr/>
          <p:nvPr/>
        </p:nvSpPr>
        <p:spPr>
          <a:xfrm>
            <a:off x="8303895" y="5044916"/>
            <a:ext cx="95285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30 000 Kč</a:t>
            </a:r>
            <a:endParaRPr lang="en-US" sz="1450" dirty="0"/>
          </a:p>
        </p:txBody>
      </p:sp>
      <p:sp>
        <p:nvSpPr>
          <p:cNvPr id="32" name="Shape 30"/>
          <p:cNvSpPr/>
          <p:nvPr/>
        </p:nvSpPr>
        <p:spPr>
          <a:xfrm>
            <a:off x="5181243" y="3826073"/>
            <a:ext cx="22860" cy="2035612"/>
          </a:xfrm>
          <a:prstGeom prst="rect">
            <a:avLst/>
          </a:prstGeom>
          <a:solidFill>
            <a:srgbClr val="D01F28"/>
          </a:solidFill>
          <a:ln/>
        </p:spPr>
        <p:txBody>
          <a:bodyPr/>
          <a:lstStyle/>
          <a:p>
            <a:endParaRPr lang="cs-CZ"/>
          </a:p>
        </p:txBody>
      </p:sp>
      <p:sp>
        <p:nvSpPr>
          <p:cNvPr id="33" name="Text 31"/>
          <p:cNvSpPr/>
          <p:nvPr/>
        </p:nvSpPr>
        <p:spPr>
          <a:xfrm>
            <a:off x="9568815" y="2975610"/>
            <a:ext cx="184190" cy="230267"/>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Light" pitchFamily="34" charset="0"/>
                <a:ea typeface="Oxygen Light" pitchFamily="34" charset="-122"/>
                <a:cs typeface="Oxygen Light" pitchFamily="34" charset="-120"/>
              </a:rPr>
              <a:t>03</a:t>
            </a:r>
            <a:endParaRPr lang="en-US" sz="1450" dirty="0"/>
          </a:p>
        </p:txBody>
      </p:sp>
      <p:sp>
        <p:nvSpPr>
          <p:cNvPr id="34" name="Shape 32"/>
          <p:cNvSpPr/>
          <p:nvPr/>
        </p:nvSpPr>
        <p:spPr>
          <a:xfrm>
            <a:off x="9568815" y="3265765"/>
            <a:ext cx="4267795" cy="22860"/>
          </a:xfrm>
          <a:prstGeom prst="rect">
            <a:avLst/>
          </a:prstGeom>
          <a:solidFill>
            <a:srgbClr val="D01F28"/>
          </a:solidFill>
          <a:ln/>
        </p:spPr>
        <p:txBody>
          <a:bodyPr/>
          <a:lstStyle/>
          <a:p>
            <a:endParaRPr lang="cs-CZ"/>
          </a:p>
        </p:txBody>
      </p:sp>
      <p:sp>
        <p:nvSpPr>
          <p:cNvPr id="35" name="Text 33"/>
          <p:cNvSpPr/>
          <p:nvPr/>
        </p:nvSpPr>
        <p:spPr>
          <a:xfrm>
            <a:off x="9568815" y="3403521"/>
            <a:ext cx="2303621" cy="287893"/>
          </a:xfrm>
          <a:prstGeom prst="rect">
            <a:avLst/>
          </a:prstGeom>
          <a:noFill/>
          <a:ln/>
        </p:spPr>
        <p:txBody>
          <a:bodyPr wrap="none" lIns="0" tIns="0" rIns="0" bIns="0" rtlCol="0" anchor="t"/>
          <a:lstStyle/>
          <a:p>
            <a:pPr marL="0" indent="0" algn="l">
              <a:lnSpc>
                <a:spcPts val="2250"/>
              </a:lnSpc>
              <a:buNone/>
            </a:pPr>
            <a:r>
              <a:rPr lang="en-US" sz="1800" b="1" dirty="0">
                <a:solidFill>
                  <a:srgbClr val="000000"/>
                </a:solidFill>
                <a:latin typeface="Oxygen Bold" pitchFamily="34" charset="0"/>
                <a:ea typeface="Oxygen Bold" pitchFamily="34" charset="-122"/>
                <a:cs typeface="Oxygen Bold" pitchFamily="34" charset="-120"/>
              </a:rPr>
              <a:t>Tržba z prodeje</a:t>
            </a:r>
            <a:endParaRPr lang="en-US" sz="1800" dirty="0"/>
          </a:p>
        </p:txBody>
      </p:sp>
      <p:sp>
        <p:nvSpPr>
          <p:cNvPr id="36" name="Shape 34"/>
          <p:cNvSpPr/>
          <p:nvPr/>
        </p:nvSpPr>
        <p:spPr>
          <a:xfrm>
            <a:off x="9845159" y="3826073"/>
            <a:ext cx="3991451" cy="1305878"/>
          </a:xfrm>
          <a:prstGeom prst="roundRect">
            <a:avLst>
              <a:gd name="adj" fmla="val 5927"/>
            </a:avLst>
          </a:prstGeom>
          <a:noFill/>
          <a:ln w="7620">
            <a:solidFill>
              <a:srgbClr val="000000">
                <a:alpha val="8000"/>
              </a:srgbClr>
            </a:solidFill>
            <a:prstDash val="solid"/>
          </a:ln>
        </p:spPr>
        <p:txBody>
          <a:bodyPr/>
          <a:lstStyle/>
          <a:p>
            <a:endParaRPr lang="cs-CZ"/>
          </a:p>
        </p:txBody>
      </p:sp>
      <p:sp>
        <p:nvSpPr>
          <p:cNvPr id="37" name="Shape 35"/>
          <p:cNvSpPr/>
          <p:nvPr/>
        </p:nvSpPr>
        <p:spPr>
          <a:xfrm>
            <a:off x="9852779" y="3833693"/>
            <a:ext cx="3975735" cy="402074"/>
          </a:xfrm>
          <a:prstGeom prst="rect">
            <a:avLst/>
          </a:prstGeom>
          <a:solidFill>
            <a:srgbClr val="FFFFFF">
              <a:alpha val="4000"/>
            </a:srgbClr>
          </a:solidFill>
          <a:ln/>
        </p:spPr>
        <p:txBody>
          <a:bodyPr/>
          <a:lstStyle/>
          <a:p>
            <a:endParaRPr lang="cs-CZ"/>
          </a:p>
        </p:txBody>
      </p:sp>
      <p:sp>
        <p:nvSpPr>
          <p:cNvPr id="38" name="Text 36"/>
          <p:cNvSpPr/>
          <p:nvPr/>
        </p:nvSpPr>
        <p:spPr>
          <a:xfrm>
            <a:off x="10037564" y="3913108"/>
            <a:ext cx="95285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MD 311</a:t>
            </a:r>
            <a:endParaRPr lang="en-US" sz="1450" dirty="0"/>
          </a:p>
        </p:txBody>
      </p:sp>
      <p:sp>
        <p:nvSpPr>
          <p:cNvPr id="39" name="Text 37"/>
          <p:cNvSpPr/>
          <p:nvPr/>
        </p:nvSpPr>
        <p:spPr>
          <a:xfrm>
            <a:off x="11366421" y="3913108"/>
            <a:ext cx="94904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Odběratelé</a:t>
            </a:r>
            <a:endParaRPr lang="en-US" sz="1450" dirty="0"/>
          </a:p>
        </p:txBody>
      </p:sp>
      <p:sp>
        <p:nvSpPr>
          <p:cNvPr id="40" name="Text 38"/>
          <p:cNvSpPr/>
          <p:nvPr/>
        </p:nvSpPr>
        <p:spPr>
          <a:xfrm>
            <a:off x="12691467" y="3913108"/>
            <a:ext cx="95285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40 000 Kč</a:t>
            </a:r>
            <a:endParaRPr lang="en-US" sz="1450" dirty="0"/>
          </a:p>
        </p:txBody>
      </p:sp>
      <p:sp>
        <p:nvSpPr>
          <p:cNvPr id="41" name="Shape 39"/>
          <p:cNvSpPr/>
          <p:nvPr/>
        </p:nvSpPr>
        <p:spPr>
          <a:xfrm>
            <a:off x="9852779" y="4235767"/>
            <a:ext cx="3975735" cy="888563"/>
          </a:xfrm>
          <a:prstGeom prst="rect">
            <a:avLst/>
          </a:prstGeom>
          <a:solidFill>
            <a:srgbClr val="000000">
              <a:alpha val="4000"/>
            </a:srgbClr>
          </a:solidFill>
          <a:ln/>
        </p:spPr>
        <p:txBody>
          <a:bodyPr/>
          <a:lstStyle/>
          <a:p>
            <a:endParaRPr lang="cs-CZ"/>
          </a:p>
        </p:txBody>
      </p:sp>
      <p:sp>
        <p:nvSpPr>
          <p:cNvPr id="42" name="Text 40"/>
          <p:cNvSpPr/>
          <p:nvPr/>
        </p:nvSpPr>
        <p:spPr>
          <a:xfrm>
            <a:off x="10037564" y="4315182"/>
            <a:ext cx="952857" cy="243245"/>
          </a:xfrm>
          <a:prstGeom prst="rect">
            <a:avLst/>
          </a:prstGeom>
          <a:noFill/>
          <a:ln/>
        </p:spPr>
        <p:txBody>
          <a:bodyPr wrap="none" lIns="0" tIns="0" rIns="0" bIns="0" rtlCol="0" anchor="t"/>
          <a:lstStyle/>
          <a:p>
            <a:pPr marL="0" indent="0" algn="l">
              <a:lnSpc>
                <a:spcPts val="1900"/>
              </a:lnSpc>
              <a:buNone/>
            </a:pPr>
            <a:r>
              <a:rPr lang="en-US" sz="1450" b="1" dirty="0">
                <a:solidFill>
                  <a:srgbClr val="000000"/>
                </a:solidFill>
                <a:latin typeface="Oxygen" pitchFamily="34" charset="0"/>
                <a:ea typeface="Oxygen" pitchFamily="34" charset="-122"/>
                <a:cs typeface="Oxygen" pitchFamily="34" charset="-120"/>
              </a:rPr>
              <a:t>D 641</a:t>
            </a:r>
            <a:endParaRPr lang="en-US" sz="1450" dirty="0"/>
          </a:p>
        </p:txBody>
      </p:sp>
      <p:sp>
        <p:nvSpPr>
          <p:cNvPr id="43" name="Text 41"/>
          <p:cNvSpPr/>
          <p:nvPr/>
        </p:nvSpPr>
        <p:spPr>
          <a:xfrm>
            <a:off x="11366421" y="4315182"/>
            <a:ext cx="949047" cy="729734"/>
          </a:xfrm>
          <a:prstGeom prst="rect">
            <a:avLst/>
          </a:prstGeom>
          <a:noFill/>
          <a:ln/>
        </p:spPr>
        <p:txBody>
          <a:bodyPr wrap="squar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Tržby z prodeje DM</a:t>
            </a:r>
            <a:endParaRPr lang="en-US" sz="1450" dirty="0"/>
          </a:p>
        </p:txBody>
      </p:sp>
      <p:sp>
        <p:nvSpPr>
          <p:cNvPr id="44" name="Text 42"/>
          <p:cNvSpPr/>
          <p:nvPr/>
        </p:nvSpPr>
        <p:spPr>
          <a:xfrm>
            <a:off x="12691467" y="4315182"/>
            <a:ext cx="952857" cy="243245"/>
          </a:xfrm>
          <a:prstGeom prst="rect">
            <a:avLst/>
          </a:prstGeom>
          <a:noFill/>
          <a:ln/>
        </p:spPr>
        <p:txBody>
          <a:bodyPr wrap="none" lIns="0" tIns="0" rIns="0" bIns="0" rtlCol="0" anchor="t"/>
          <a:lstStyle/>
          <a:p>
            <a:pPr marL="0" indent="0" algn="l">
              <a:lnSpc>
                <a:spcPts val="1900"/>
              </a:lnSpc>
              <a:buNone/>
            </a:pPr>
            <a:r>
              <a:rPr lang="en-US" sz="1450" dirty="0">
                <a:solidFill>
                  <a:srgbClr val="000000"/>
                </a:solidFill>
                <a:latin typeface="Oxygen" pitchFamily="34" charset="0"/>
                <a:ea typeface="Oxygen" pitchFamily="34" charset="-122"/>
                <a:cs typeface="Oxygen" pitchFamily="34" charset="-120"/>
              </a:rPr>
              <a:t>40 000 Kč</a:t>
            </a:r>
            <a:endParaRPr lang="en-US" sz="1450" dirty="0"/>
          </a:p>
        </p:txBody>
      </p:sp>
      <p:sp>
        <p:nvSpPr>
          <p:cNvPr id="45" name="Shape 43"/>
          <p:cNvSpPr/>
          <p:nvPr/>
        </p:nvSpPr>
        <p:spPr>
          <a:xfrm>
            <a:off x="9568815" y="3826073"/>
            <a:ext cx="22860" cy="1305878"/>
          </a:xfrm>
          <a:prstGeom prst="rect">
            <a:avLst/>
          </a:prstGeom>
          <a:solidFill>
            <a:srgbClr val="D01F28"/>
          </a:solidFill>
          <a:ln/>
        </p:spPr>
        <p:txBody>
          <a:bodyPr/>
          <a:lstStyle/>
          <a:p>
            <a:endParaRPr lang="cs-CZ"/>
          </a:p>
        </p:txBody>
      </p:sp>
      <p:sp>
        <p:nvSpPr>
          <p:cNvPr id="46" name="Text 44"/>
          <p:cNvSpPr/>
          <p:nvPr/>
        </p:nvSpPr>
        <p:spPr>
          <a:xfrm>
            <a:off x="793790" y="6314123"/>
            <a:ext cx="2303621" cy="287893"/>
          </a:xfrm>
          <a:prstGeom prst="rect">
            <a:avLst/>
          </a:prstGeom>
          <a:noFill/>
          <a:ln/>
        </p:spPr>
        <p:txBody>
          <a:bodyPr wrap="none" lIns="0" tIns="0" rIns="0" bIns="0" rtlCol="0" anchor="t"/>
          <a:lstStyle/>
          <a:p>
            <a:pPr marL="0" indent="0" algn="l">
              <a:lnSpc>
                <a:spcPts val="2250"/>
              </a:lnSpc>
              <a:buNone/>
            </a:pPr>
            <a:r>
              <a:rPr lang="en-US" sz="1800" b="1" dirty="0">
                <a:solidFill>
                  <a:srgbClr val="CF1F28"/>
                </a:solidFill>
                <a:latin typeface="Oxygen Bold" pitchFamily="34" charset="0"/>
                <a:ea typeface="Oxygen Bold" pitchFamily="34" charset="-122"/>
                <a:cs typeface="Oxygen Bold" pitchFamily="34" charset="-120"/>
              </a:rPr>
              <a:t>Výsledek prodeje:</a:t>
            </a:r>
            <a:endParaRPr lang="en-US" sz="1800" dirty="0"/>
          </a:p>
        </p:txBody>
      </p:sp>
      <p:sp>
        <p:nvSpPr>
          <p:cNvPr id="47" name="Text 45"/>
          <p:cNvSpPr/>
          <p:nvPr/>
        </p:nvSpPr>
        <p:spPr>
          <a:xfrm>
            <a:off x="793790" y="6781681"/>
            <a:ext cx="13042821" cy="243245"/>
          </a:xfrm>
          <a:prstGeom prst="rect">
            <a:avLst/>
          </a:prstGeom>
          <a:noFill/>
          <a:ln/>
        </p:spPr>
        <p:txBody>
          <a:bodyPr wrap="none" lIns="0" tIns="0" rIns="0" bIns="0" rtlCol="0" anchor="t"/>
          <a:lstStyle/>
          <a:p>
            <a:pPr marL="0" indent="0" algn="l">
              <a:lnSpc>
                <a:spcPts val="1900"/>
              </a:lnSpc>
              <a:buNone/>
            </a:pPr>
            <a:r>
              <a:rPr lang="en-US" sz="1600" dirty="0">
                <a:solidFill>
                  <a:srgbClr val="000000"/>
                </a:solidFill>
                <a:latin typeface="Oxygen" pitchFamily="34" charset="0"/>
                <a:ea typeface="Oxygen" pitchFamily="34" charset="-122"/>
                <a:cs typeface="Oxygen" pitchFamily="34" charset="-120"/>
              </a:rPr>
              <a:t>Zisk z prodeje = Tržba − Zůstatková cena = 40 000 Kč − 30 000 Kč = </a:t>
            </a:r>
            <a:r>
              <a:rPr lang="en-US" sz="1600" b="1" dirty="0">
                <a:solidFill>
                  <a:srgbClr val="000000"/>
                </a:solidFill>
                <a:latin typeface="Oxygen" pitchFamily="34" charset="0"/>
                <a:ea typeface="Oxygen" pitchFamily="34" charset="-122"/>
                <a:cs typeface="Oxygen" pitchFamily="34" charset="-120"/>
              </a:rPr>
              <a:t>10 000 Kč zisk</a:t>
            </a:r>
            <a:endParaRPr lang="en-US" sz="1600" dirty="0"/>
          </a:p>
        </p:txBody>
      </p:sp>
      <p:pic>
        <p:nvPicPr>
          <p:cNvPr id="48"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793790" y="1198126"/>
            <a:ext cx="766763" cy="365522"/>
          </a:xfrm>
          <a:prstGeom prst="roundRect">
            <a:avLst>
              <a:gd name="adj" fmla="val 19548"/>
            </a:avLst>
          </a:prstGeom>
          <a:solidFill>
            <a:srgbClr val="F8D3D5"/>
          </a:solidFill>
          <a:ln/>
        </p:spPr>
        <p:txBody>
          <a:bodyPr/>
          <a:lstStyle/>
          <a:p>
            <a:endParaRPr lang="cs-CZ"/>
          </a:p>
        </p:txBody>
      </p:sp>
      <p:sp>
        <p:nvSpPr>
          <p:cNvPr id="3" name="Text 1"/>
          <p:cNvSpPr/>
          <p:nvPr/>
        </p:nvSpPr>
        <p:spPr>
          <a:xfrm>
            <a:off x="921306" y="1261824"/>
            <a:ext cx="511731" cy="238125"/>
          </a:xfrm>
          <a:prstGeom prst="rect">
            <a:avLst/>
          </a:prstGeom>
          <a:noFill/>
          <a:ln/>
        </p:spPr>
        <p:txBody>
          <a:bodyPr wrap="none" lIns="0" tIns="0" rIns="0" bIns="0" rtlCol="0" anchor="t"/>
          <a:lstStyle/>
          <a:p>
            <a:pPr marL="0" indent="0" algn="l">
              <a:lnSpc>
                <a:spcPts val="1850"/>
              </a:lnSpc>
              <a:buNone/>
            </a:pPr>
            <a:r>
              <a:rPr lang="en-US" sz="1300" dirty="0">
                <a:solidFill>
                  <a:srgbClr val="000000"/>
                </a:solidFill>
                <a:latin typeface="Oxygen" pitchFamily="34" charset="0"/>
                <a:ea typeface="Oxygen" pitchFamily="34" charset="-122"/>
                <a:cs typeface="Oxygen" pitchFamily="34" charset="-120"/>
              </a:rPr>
              <a:t>ZÁVĚR</a:t>
            </a:r>
            <a:endParaRPr lang="en-US" sz="1300" dirty="0"/>
          </a:p>
        </p:txBody>
      </p:sp>
      <p:sp>
        <p:nvSpPr>
          <p:cNvPr id="4" name="Text 2"/>
          <p:cNvSpPr/>
          <p:nvPr/>
        </p:nvSpPr>
        <p:spPr>
          <a:xfrm>
            <a:off x="793790" y="1627346"/>
            <a:ext cx="5316260" cy="664488"/>
          </a:xfrm>
          <a:prstGeom prst="rect">
            <a:avLst/>
          </a:prstGeom>
          <a:noFill/>
          <a:ln/>
        </p:spPr>
        <p:txBody>
          <a:bodyPr wrap="none" lIns="0" tIns="0" rIns="0" bIns="0" rtlCol="0" anchor="t"/>
          <a:lstStyle/>
          <a:p>
            <a:pPr marL="0" indent="0" algn="l">
              <a:lnSpc>
                <a:spcPts val="5200"/>
              </a:lnSpc>
              <a:buNone/>
            </a:pPr>
            <a:r>
              <a:rPr lang="en-US" sz="4150" b="1" dirty="0">
                <a:solidFill>
                  <a:srgbClr val="CF1F28"/>
                </a:solidFill>
                <a:latin typeface="Oxygen Bold" pitchFamily="34" charset="0"/>
                <a:ea typeface="Oxygen Bold" pitchFamily="34" charset="-122"/>
                <a:cs typeface="Oxygen Bold" pitchFamily="34" charset="-120"/>
              </a:rPr>
              <a:t>Shrnutí učiva</a:t>
            </a:r>
            <a:endParaRPr lang="en-US" sz="4150" dirty="0"/>
          </a:p>
        </p:txBody>
      </p:sp>
      <p:sp>
        <p:nvSpPr>
          <p:cNvPr id="5" name="Shape 3"/>
          <p:cNvSpPr/>
          <p:nvPr/>
        </p:nvSpPr>
        <p:spPr>
          <a:xfrm>
            <a:off x="793790" y="2531031"/>
            <a:ext cx="4241244" cy="2468166"/>
          </a:xfrm>
          <a:prstGeom prst="roundRect">
            <a:avLst>
              <a:gd name="adj" fmla="val 3619"/>
            </a:avLst>
          </a:prstGeom>
          <a:solidFill>
            <a:srgbClr val="F8D3D5"/>
          </a:solidFill>
          <a:ln w="7620">
            <a:solidFill>
              <a:srgbClr val="DEB9BB"/>
            </a:solidFill>
            <a:prstDash val="solid"/>
          </a:ln>
        </p:spPr>
        <p:txBody>
          <a:bodyPr/>
          <a:lstStyle/>
          <a:p>
            <a:endParaRPr lang="cs-CZ"/>
          </a:p>
        </p:txBody>
      </p:sp>
      <p:sp>
        <p:nvSpPr>
          <p:cNvPr id="6" name="Text 4"/>
          <p:cNvSpPr/>
          <p:nvPr/>
        </p:nvSpPr>
        <p:spPr>
          <a:xfrm>
            <a:off x="1014055" y="2751296"/>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Základní pojmy</a:t>
            </a:r>
            <a:endParaRPr lang="en-US" sz="2050" dirty="0"/>
          </a:p>
        </p:txBody>
      </p:sp>
      <p:sp>
        <p:nvSpPr>
          <p:cNvPr id="7" name="Text 5"/>
          <p:cNvSpPr/>
          <p:nvPr/>
        </p:nvSpPr>
        <p:spPr>
          <a:xfrm>
            <a:off x="1014055" y="3179207"/>
            <a:ext cx="3800713" cy="595313"/>
          </a:xfrm>
          <a:prstGeom prst="rect">
            <a:avLst/>
          </a:prstGeom>
          <a:noFill/>
          <a:ln/>
        </p:spPr>
        <p:txBody>
          <a:bodyPr wrap="squar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Dlouhodobá aktiva slouží déle než 1 rok</a:t>
            </a:r>
            <a:endParaRPr lang="en-US" sz="1650" dirty="0"/>
          </a:p>
        </p:txBody>
      </p:sp>
      <p:sp>
        <p:nvSpPr>
          <p:cNvPr id="8" name="Text 6"/>
          <p:cNvSpPr/>
          <p:nvPr/>
        </p:nvSpPr>
        <p:spPr>
          <a:xfrm>
            <a:off x="1014055" y="3830241"/>
            <a:ext cx="3800713" cy="595313"/>
          </a:xfrm>
          <a:prstGeom prst="rect">
            <a:avLst/>
          </a:prstGeom>
          <a:noFill/>
          <a:ln/>
        </p:spPr>
        <p:txBody>
          <a:bodyPr wrap="squar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Dělí se na hmotná, nehmotná a finanční</a:t>
            </a:r>
            <a:endParaRPr lang="en-US" sz="1650" dirty="0"/>
          </a:p>
        </p:txBody>
      </p:sp>
      <p:sp>
        <p:nvSpPr>
          <p:cNvPr id="9" name="Text 7"/>
          <p:cNvSpPr/>
          <p:nvPr/>
        </p:nvSpPr>
        <p:spPr>
          <a:xfrm>
            <a:off x="1014055" y="4481274"/>
            <a:ext cx="3800713"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Pomáhají vytvářet budoucí výnosy</a:t>
            </a:r>
            <a:endParaRPr lang="en-US" sz="1650" dirty="0"/>
          </a:p>
        </p:txBody>
      </p:sp>
      <p:sp>
        <p:nvSpPr>
          <p:cNvPr id="10" name="Shape 8"/>
          <p:cNvSpPr/>
          <p:nvPr/>
        </p:nvSpPr>
        <p:spPr>
          <a:xfrm>
            <a:off x="5194459" y="2531031"/>
            <a:ext cx="4241363" cy="2468166"/>
          </a:xfrm>
          <a:prstGeom prst="roundRect">
            <a:avLst>
              <a:gd name="adj" fmla="val 3619"/>
            </a:avLst>
          </a:prstGeom>
          <a:solidFill>
            <a:srgbClr val="F8D3D5"/>
          </a:solidFill>
          <a:ln w="7620">
            <a:solidFill>
              <a:srgbClr val="DEB9BB"/>
            </a:solidFill>
            <a:prstDash val="solid"/>
          </a:ln>
        </p:spPr>
        <p:txBody>
          <a:bodyPr/>
          <a:lstStyle/>
          <a:p>
            <a:endParaRPr lang="cs-CZ"/>
          </a:p>
        </p:txBody>
      </p:sp>
      <p:sp>
        <p:nvSpPr>
          <p:cNvPr id="11" name="Text 9"/>
          <p:cNvSpPr/>
          <p:nvPr/>
        </p:nvSpPr>
        <p:spPr>
          <a:xfrm>
            <a:off x="5414724" y="2751296"/>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Pořizování</a:t>
            </a:r>
            <a:endParaRPr lang="en-US" sz="2050" dirty="0"/>
          </a:p>
        </p:txBody>
      </p:sp>
      <p:sp>
        <p:nvSpPr>
          <p:cNvPr id="12" name="Text 10"/>
          <p:cNvSpPr/>
          <p:nvPr/>
        </p:nvSpPr>
        <p:spPr>
          <a:xfrm>
            <a:off x="5414724" y="3179207"/>
            <a:ext cx="3800832" cy="595313"/>
          </a:xfrm>
          <a:prstGeom prst="rect">
            <a:avLst/>
          </a:prstGeom>
          <a:noFill/>
          <a:ln/>
        </p:spPr>
        <p:txBody>
          <a:bodyPr wrap="squar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Nákup přes účet 042 (DHM) nebo 041 (DNM)</a:t>
            </a:r>
            <a:endParaRPr lang="en-US" sz="1650" dirty="0"/>
          </a:p>
        </p:txBody>
      </p:sp>
      <p:sp>
        <p:nvSpPr>
          <p:cNvPr id="13" name="Text 11"/>
          <p:cNvSpPr/>
          <p:nvPr/>
        </p:nvSpPr>
        <p:spPr>
          <a:xfrm>
            <a:off x="5414724" y="3830241"/>
            <a:ext cx="3800832" cy="595313"/>
          </a:xfrm>
          <a:prstGeom prst="rect">
            <a:avLst/>
          </a:prstGeom>
          <a:noFill/>
          <a:ln/>
        </p:spPr>
        <p:txBody>
          <a:bodyPr wrap="squar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Vlastní výroba se aktivuje </a:t>
            </a:r>
            <a:r>
              <a:rPr lang="en-US" sz="1650" dirty="0" err="1">
                <a:solidFill>
                  <a:srgbClr val="000000"/>
                </a:solidFill>
                <a:latin typeface="Oxygen" pitchFamily="34" charset="0"/>
                <a:ea typeface="Oxygen" pitchFamily="34" charset="-122"/>
                <a:cs typeface="Oxygen" pitchFamily="34" charset="-120"/>
              </a:rPr>
              <a:t>přes</a:t>
            </a:r>
            <a:r>
              <a:rPr lang="en-US" sz="1650" dirty="0">
                <a:solidFill>
                  <a:srgbClr val="000000"/>
                </a:solidFill>
                <a:latin typeface="Oxygen" pitchFamily="34" charset="0"/>
                <a:ea typeface="Oxygen" pitchFamily="34" charset="-122"/>
                <a:cs typeface="Oxygen" pitchFamily="34" charset="-120"/>
              </a:rPr>
              <a:t> </a:t>
            </a:r>
            <a:r>
              <a:rPr lang="en-US" sz="1650" dirty="0" err="1">
                <a:solidFill>
                  <a:srgbClr val="000000"/>
                </a:solidFill>
                <a:latin typeface="Oxygen" pitchFamily="34" charset="0"/>
                <a:ea typeface="Oxygen" pitchFamily="34" charset="-122"/>
                <a:cs typeface="Oxygen" pitchFamily="34" charset="-120"/>
              </a:rPr>
              <a:t>úč</a:t>
            </a:r>
            <a:r>
              <a:rPr lang="cs-CZ" sz="1650" dirty="0">
                <a:solidFill>
                  <a:srgbClr val="000000"/>
                </a:solidFill>
                <a:latin typeface="Oxygen" pitchFamily="34" charset="0"/>
                <a:ea typeface="Oxygen" pitchFamily="34" charset="-122"/>
                <a:cs typeface="Oxygen" pitchFamily="34" charset="-120"/>
              </a:rPr>
              <a:t>ty</a:t>
            </a:r>
            <a:r>
              <a:rPr lang="en-US" sz="1650" dirty="0">
                <a:solidFill>
                  <a:srgbClr val="000000"/>
                </a:solidFill>
                <a:latin typeface="Oxygen" pitchFamily="34" charset="0"/>
                <a:ea typeface="Oxygen" pitchFamily="34" charset="-122"/>
                <a:cs typeface="Oxygen" pitchFamily="34" charset="-120"/>
              </a:rPr>
              <a:t> </a:t>
            </a:r>
            <a:r>
              <a:rPr lang="cs-CZ" sz="1650" dirty="0">
                <a:solidFill>
                  <a:srgbClr val="000000"/>
                </a:solidFill>
                <a:latin typeface="Oxygen" pitchFamily="34" charset="0"/>
                <a:ea typeface="Oxygen" pitchFamily="34" charset="-122"/>
                <a:cs typeface="Oxygen" pitchFamily="34" charset="-120"/>
              </a:rPr>
              <a:t>587, 588</a:t>
            </a:r>
            <a:endParaRPr lang="en-US" sz="1650" dirty="0"/>
          </a:p>
        </p:txBody>
      </p:sp>
      <p:sp>
        <p:nvSpPr>
          <p:cNvPr id="14" name="Text 12"/>
          <p:cNvSpPr/>
          <p:nvPr/>
        </p:nvSpPr>
        <p:spPr>
          <a:xfrm>
            <a:off x="5414724" y="4481274"/>
            <a:ext cx="3800832"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Zařazují se na účty 01x a 02x</a:t>
            </a:r>
            <a:endParaRPr lang="en-US" sz="1650" dirty="0"/>
          </a:p>
        </p:txBody>
      </p:sp>
      <p:sp>
        <p:nvSpPr>
          <p:cNvPr id="15" name="Shape 13"/>
          <p:cNvSpPr/>
          <p:nvPr/>
        </p:nvSpPr>
        <p:spPr>
          <a:xfrm>
            <a:off x="9595247" y="2531031"/>
            <a:ext cx="4241363" cy="2468166"/>
          </a:xfrm>
          <a:prstGeom prst="roundRect">
            <a:avLst>
              <a:gd name="adj" fmla="val 3619"/>
            </a:avLst>
          </a:prstGeom>
          <a:solidFill>
            <a:srgbClr val="F8D3D5"/>
          </a:solidFill>
          <a:ln w="7620">
            <a:solidFill>
              <a:srgbClr val="DEB9BB"/>
            </a:solidFill>
            <a:prstDash val="solid"/>
          </a:ln>
        </p:spPr>
        <p:txBody>
          <a:bodyPr/>
          <a:lstStyle/>
          <a:p>
            <a:endParaRPr lang="cs-CZ"/>
          </a:p>
        </p:txBody>
      </p:sp>
      <p:sp>
        <p:nvSpPr>
          <p:cNvPr id="16" name="Text 14"/>
          <p:cNvSpPr/>
          <p:nvPr/>
        </p:nvSpPr>
        <p:spPr>
          <a:xfrm>
            <a:off x="9815513" y="2751296"/>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Odepisování</a:t>
            </a:r>
            <a:endParaRPr lang="en-US" sz="2050" dirty="0"/>
          </a:p>
        </p:txBody>
      </p:sp>
      <p:sp>
        <p:nvSpPr>
          <p:cNvPr id="17" name="Text 15"/>
          <p:cNvSpPr/>
          <p:nvPr/>
        </p:nvSpPr>
        <p:spPr>
          <a:xfrm>
            <a:off x="9815513" y="3179207"/>
            <a:ext cx="3800832" cy="595313"/>
          </a:xfrm>
          <a:prstGeom prst="rect">
            <a:avLst/>
          </a:prstGeom>
          <a:noFill/>
          <a:ln/>
        </p:spPr>
        <p:txBody>
          <a:bodyPr wrap="squar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Účetní odpisy podle skutečné doby používání</a:t>
            </a:r>
            <a:endParaRPr lang="en-US" sz="1650" dirty="0"/>
          </a:p>
        </p:txBody>
      </p:sp>
      <p:sp>
        <p:nvSpPr>
          <p:cNvPr id="18" name="Text 16"/>
          <p:cNvSpPr/>
          <p:nvPr/>
        </p:nvSpPr>
        <p:spPr>
          <a:xfrm>
            <a:off x="9815513" y="3830241"/>
            <a:ext cx="3800832"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Daňové odpisy podle zákona</a:t>
            </a:r>
            <a:endParaRPr lang="en-US" sz="1650" dirty="0"/>
          </a:p>
        </p:txBody>
      </p:sp>
      <p:sp>
        <p:nvSpPr>
          <p:cNvPr id="19" name="Text 17"/>
          <p:cNvSpPr/>
          <p:nvPr/>
        </p:nvSpPr>
        <p:spPr>
          <a:xfrm>
            <a:off x="9815513" y="4183618"/>
            <a:ext cx="3800832"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Účtování: MD 551 / D 081–089</a:t>
            </a:r>
            <a:endParaRPr lang="en-US" sz="1650" dirty="0"/>
          </a:p>
        </p:txBody>
      </p:sp>
      <p:sp>
        <p:nvSpPr>
          <p:cNvPr id="20" name="Shape 18"/>
          <p:cNvSpPr/>
          <p:nvPr/>
        </p:nvSpPr>
        <p:spPr>
          <a:xfrm>
            <a:off x="793790" y="5158621"/>
            <a:ext cx="6441638" cy="1872853"/>
          </a:xfrm>
          <a:prstGeom prst="roundRect">
            <a:avLst>
              <a:gd name="adj" fmla="val 4769"/>
            </a:avLst>
          </a:prstGeom>
          <a:solidFill>
            <a:srgbClr val="F8D3D5"/>
          </a:solidFill>
          <a:ln w="7620">
            <a:solidFill>
              <a:srgbClr val="DEB9BB"/>
            </a:solidFill>
            <a:prstDash val="solid"/>
          </a:ln>
        </p:spPr>
        <p:txBody>
          <a:bodyPr/>
          <a:lstStyle/>
          <a:p>
            <a:endParaRPr lang="cs-CZ"/>
          </a:p>
        </p:txBody>
      </p:sp>
      <p:sp>
        <p:nvSpPr>
          <p:cNvPr id="21" name="Text 19"/>
          <p:cNvSpPr/>
          <p:nvPr/>
        </p:nvSpPr>
        <p:spPr>
          <a:xfrm>
            <a:off x="1014055" y="5378887"/>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Údržba a zhodnocení</a:t>
            </a:r>
            <a:endParaRPr lang="en-US" sz="2050" dirty="0"/>
          </a:p>
        </p:txBody>
      </p:sp>
      <p:sp>
        <p:nvSpPr>
          <p:cNvPr id="22" name="Text 20"/>
          <p:cNvSpPr/>
          <p:nvPr/>
        </p:nvSpPr>
        <p:spPr>
          <a:xfrm>
            <a:off x="1014055" y="5806797"/>
            <a:ext cx="6001107"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Opravy jdou přímo do nákladů (511)</a:t>
            </a:r>
            <a:endParaRPr lang="en-US" sz="1650" dirty="0"/>
          </a:p>
        </p:txBody>
      </p:sp>
      <p:sp>
        <p:nvSpPr>
          <p:cNvPr id="23" name="Text 21"/>
          <p:cNvSpPr/>
          <p:nvPr/>
        </p:nvSpPr>
        <p:spPr>
          <a:xfrm>
            <a:off x="1014055" y="6160175"/>
            <a:ext cx="6001107"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Technické zhodnocení zvyšuje vstupní cenu</a:t>
            </a:r>
            <a:endParaRPr lang="en-US" sz="1650" dirty="0"/>
          </a:p>
        </p:txBody>
      </p:sp>
      <p:sp>
        <p:nvSpPr>
          <p:cNvPr id="24" name="Text 22"/>
          <p:cNvSpPr/>
          <p:nvPr/>
        </p:nvSpPr>
        <p:spPr>
          <a:xfrm>
            <a:off x="1014055" y="6513552"/>
            <a:ext cx="6001107"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Hranice TZ: 40 000 Kč</a:t>
            </a:r>
            <a:endParaRPr lang="en-US" sz="1650" dirty="0"/>
          </a:p>
        </p:txBody>
      </p:sp>
      <p:sp>
        <p:nvSpPr>
          <p:cNvPr id="25" name="Shape 23"/>
          <p:cNvSpPr/>
          <p:nvPr/>
        </p:nvSpPr>
        <p:spPr>
          <a:xfrm>
            <a:off x="7394853" y="5158621"/>
            <a:ext cx="6441757" cy="1872853"/>
          </a:xfrm>
          <a:prstGeom prst="roundRect">
            <a:avLst>
              <a:gd name="adj" fmla="val 4769"/>
            </a:avLst>
          </a:prstGeom>
          <a:solidFill>
            <a:srgbClr val="F8D3D5"/>
          </a:solidFill>
          <a:ln w="7620">
            <a:solidFill>
              <a:srgbClr val="DEB9BB"/>
            </a:solidFill>
            <a:prstDash val="solid"/>
          </a:ln>
        </p:spPr>
        <p:txBody>
          <a:bodyPr/>
          <a:lstStyle/>
          <a:p>
            <a:endParaRPr lang="cs-CZ"/>
          </a:p>
        </p:txBody>
      </p:sp>
      <p:sp>
        <p:nvSpPr>
          <p:cNvPr id="26" name="Text 24"/>
          <p:cNvSpPr/>
          <p:nvPr/>
        </p:nvSpPr>
        <p:spPr>
          <a:xfrm>
            <a:off x="7615118" y="5378887"/>
            <a:ext cx="2658070" cy="332303"/>
          </a:xfrm>
          <a:prstGeom prst="rect">
            <a:avLst/>
          </a:prstGeom>
          <a:noFill/>
          <a:ln/>
        </p:spPr>
        <p:txBody>
          <a:bodyPr wrap="none" lIns="0" tIns="0" rIns="0" bIns="0" rtlCol="0" anchor="t"/>
          <a:lstStyle/>
          <a:p>
            <a:pPr marL="0" indent="0" algn="l">
              <a:lnSpc>
                <a:spcPts val="2600"/>
              </a:lnSpc>
              <a:buNone/>
            </a:pPr>
            <a:r>
              <a:rPr lang="en-US" sz="2050" b="1" dirty="0">
                <a:solidFill>
                  <a:srgbClr val="000000"/>
                </a:solidFill>
                <a:latin typeface="Oxygen Bold" pitchFamily="34" charset="0"/>
                <a:ea typeface="Oxygen Bold" pitchFamily="34" charset="-122"/>
                <a:cs typeface="Oxygen Bold" pitchFamily="34" charset="-120"/>
              </a:rPr>
              <a:t>Vyřazení</a:t>
            </a:r>
            <a:endParaRPr lang="en-US" sz="2050" dirty="0"/>
          </a:p>
        </p:txBody>
      </p:sp>
      <p:sp>
        <p:nvSpPr>
          <p:cNvPr id="27" name="Text 25"/>
          <p:cNvSpPr/>
          <p:nvPr/>
        </p:nvSpPr>
        <p:spPr>
          <a:xfrm>
            <a:off x="7615118" y="5806797"/>
            <a:ext cx="6001226"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Zrušení oprávek na účet majetku</a:t>
            </a:r>
            <a:endParaRPr lang="en-US" sz="1650" dirty="0"/>
          </a:p>
        </p:txBody>
      </p:sp>
      <p:sp>
        <p:nvSpPr>
          <p:cNvPr id="28" name="Text 26"/>
          <p:cNvSpPr/>
          <p:nvPr/>
        </p:nvSpPr>
        <p:spPr>
          <a:xfrm>
            <a:off x="7615118" y="6160175"/>
            <a:ext cx="6001226"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Zůstatková cena do nákladů (541)</a:t>
            </a:r>
            <a:endParaRPr lang="en-US" sz="1650" dirty="0"/>
          </a:p>
        </p:txBody>
      </p:sp>
      <p:sp>
        <p:nvSpPr>
          <p:cNvPr id="29" name="Text 27"/>
          <p:cNvSpPr/>
          <p:nvPr/>
        </p:nvSpPr>
        <p:spPr>
          <a:xfrm>
            <a:off x="7615118" y="6513552"/>
            <a:ext cx="6001226" cy="297656"/>
          </a:xfrm>
          <a:prstGeom prst="rect">
            <a:avLst/>
          </a:prstGeom>
          <a:noFill/>
          <a:ln/>
        </p:spPr>
        <p:txBody>
          <a:bodyPr wrap="none" lIns="0" tIns="0" rIns="0" bIns="0" rtlCol="0" anchor="t"/>
          <a:lstStyle/>
          <a:p>
            <a:pPr marL="342900" indent="-342900" algn="l">
              <a:lnSpc>
                <a:spcPts val="2300"/>
              </a:lnSpc>
              <a:buSzPct val="100000"/>
              <a:buChar char="•"/>
            </a:pPr>
            <a:r>
              <a:rPr lang="en-US" sz="1650" dirty="0">
                <a:solidFill>
                  <a:srgbClr val="000000"/>
                </a:solidFill>
                <a:latin typeface="Oxygen" pitchFamily="34" charset="0"/>
                <a:ea typeface="Oxygen" pitchFamily="34" charset="-122"/>
                <a:cs typeface="Oxygen" pitchFamily="34" charset="-120"/>
              </a:rPr>
              <a:t>U prodeje zaúčtování výnosu (641)</a:t>
            </a:r>
            <a:endParaRPr lang="en-US" sz="1650" dirty="0"/>
          </a:p>
        </p:txBody>
      </p:sp>
      <p:pic>
        <p:nvPicPr>
          <p:cNvPr id="30" name="Image 0" descr="preencoded.png"/>
          <p:cNvPicPr>
            <a:picLocks noChangeAspect="1"/>
          </p:cNvPicPr>
          <p:nvPr/>
        </p:nvPicPr>
        <p:blipFill>
          <a:blip r:embed="rId3"/>
          <a:stretch>
            <a:fillRect/>
          </a:stretch>
        </p:blipFill>
        <p:spPr>
          <a:xfrm>
            <a:off x="12766953" y="7547967"/>
            <a:ext cx="1665089" cy="39933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500777" y="684371"/>
            <a:ext cx="3913703" cy="363260"/>
          </a:xfrm>
          <a:prstGeom prst="rect">
            <a:avLst/>
          </a:prstGeom>
          <a:noFill/>
          <a:ln/>
        </p:spPr>
        <p:txBody>
          <a:bodyPr wrap="none" lIns="0" tIns="0" rIns="0" bIns="0" rtlCol="0" anchor="t"/>
          <a:lstStyle/>
          <a:p>
            <a:pPr marL="0" indent="0" algn="l">
              <a:lnSpc>
                <a:spcPts val="2850"/>
              </a:lnSpc>
              <a:buNone/>
            </a:pPr>
            <a:r>
              <a:rPr lang="en-US" sz="2250" b="1" dirty="0">
                <a:solidFill>
                  <a:srgbClr val="CF1F28"/>
                </a:solidFill>
                <a:latin typeface="Oxygen Bold" pitchFamily="34" charset="0"/>
                <a:ea typeface="Oxygen Bold" pitchFamily="34" charset="-122"/>
                <a:cs typeface="Oxygen Bold" pitchFamily="34" charset="-120"/>
              </a:rPr>
              <a:t>Klíčové účty k zapamatování</a:t>
            </a:r>
            <a:endParaRPr lang="en-US" sz="2250" dirty="0"/>
          </a:p>
        </p:txBody>
      </p:sp>
      <p:sp>
        <p:nvSpPr>
          <p:cNvPr id="3" name="Shape 1"/>
          <p:cNvSpPr/>
          <p:nvPr/>
        </p:nvSpPr>
        <p:spPr>
          <a:xfrm>
            <a:off x="500777" y="1198721"/>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4" name="Shape 2"/>
          <p:cNvSpPr/>
          <p:nvPr/>
        </p:nvSpPr>
        <p:spPr>
          <a:xfrm>
            <a:off x="516017" y="1213961"/>
            <a:ext cx="464939" cy="666988"/>
          </a:xfrm>
          <a:prstGeom prst="roundRect">
            <a:avLst>
              <a:gd name="adj" fmla="val 6569"/>
            </a:avLst>
          </a:prstGeom>
          <a:solidFill>
            <a:srgbClr val="F8D3D5"/>
          </a:solidFill>
          <a:ln/>
        </p:spPr>
        <p:txBody>
          <a:bodyPr/>
          <a:lstStyle/>
          <a:p>
            <a:endParaRPr lang="cs-CZ"/>
          </a:p>
        </p:txBody>
      </p:sp>
      <p:sp>
        <p:nvSpPr>
          <p:cNvPr id="5" name="Text 3"/>
          <p:cNvSpPr/>
          <p:nvPr/>
        </p:nvSpPr>
        <p:spPr>
          <a:xfrm>
            <a:off x="657463" y="1438513"/>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1</a:t>
            </a:r>
            <a:endParaRPr lang="en-US" sz="1350" dirty="0"/>
          </a:p>
        </p:txBody>
      </p:sp>
      <p:sp>
        <p:nvSpPr>
          <p:cNvPr id="6" name="Text 4"/>
          <p:cNvSpPr/>
          <p:nvPr/>
        </p:nvSpPr>
        <p:spPr>
          <a:xfrm>
            <a:off x="1056442" y="1330166"/>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042</a:t>
            </a:r>
            <a:endParaRPr lang="en-US" sz="1100" dirty="0"/>
          </a:p>
        </p:txBody>
      </p:sp>
      <p:sp>
        <p:nvSpPr>
          <p:cNvPr id="7" name="Text 5"/>
          <p:cNvSpPr/>
          <p:nvPr/>
        </p:nvSpPr>
        <p:spPr>
          <a:xfrm>
            <a:off x="1056442" y="1557099"/>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Pořízení dlouhodobého hmotného majetku</a:t>
            </a:r>
            <a:endParaRPr lang="en-US" sz="900" dirty="0"/>
          </a:p>
        </p:txBody>
      </p:sp>
      <p:sp>
        <p:nvSpPr>
          <p:cNvPr id="8" name="Shape 6"/>
          <p:cNvSpPr/>
          <p:nvPr/>
        </p:nvSpPr>
        <p:spPr>
          <a:xfrm>
            <a:off x="500777" y="1971675"/>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9" name="Shape 7"/>
          <p:cNvSpPr/>
          <p:nvPr/>
        </p:nvSpPr>
        <p:spPr>
          <a:xfrm>
            <a:off x="516017" y="1986915"/>
            <a:ext cx="464939" cy="666988"/>
          </a:xfrm>
          <a:prstGeom prst="roundRect">
            <a:avLst>
              <a:gd name="adj" fmla="val 6569"/>
            </a:avLst>
          </a:prstGeom>
          <a:solidFill>
            <a:srgbClr val="F8D3D5"/>
          </a:solidFill>
          <a:ln/>
        </p:spPr>
        <p:txBody>
          <a:bodyPr/>
          <a:lstStyle/>
          <a:p>
            <a:endParaRPr lang="cs-CZ"/>
          </a:p>
        </p:txBody>
      </p:sp>
      <p:sp>
        <p:nvSpPr>
          <p:cNvPr id="10" name="Text 8"/>
          <p:cNvSpPr/>
          <p:nvPr/>
        </p:nvSpPr>
        <p:spPr>
          <a:xfrm>
            <a:off x="657463" y="2211467"/>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2</a:t>
            </a:r>
            <a:endParaRPr lang="en-US" sz="1350" dirty="0"/>
          </a:p>
        </p:txBody>
      </p:sp>
      <p:sp>
        <p:nvSpPr>
          <p:cNvPr id="11" name="Text 9"/>
          <p:cNvSpPr/>
          <p:nvPr/>
        </p:nvSpPr>
        <p:spPr>
          <a:xfrm>
            <a:off x="1056442" y="2103120"/>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041</a:t>
            </a:r>
            <a:endParaRPr lang="en-US" sz="1100" dirty="0"/>
          </a:p>
        </p:txBody>
      </p:sp>
      <p:sp>
        <p:nvSpPr>
          <p:cNvPr id="12" name="Text 10"/>
          <p:cNvSpPr/>
          <p:nvPr/>
        </p:nvSpPr>
        <p:spPr>
          <a:xfrm>
            <a:off x="1056442" y="2330053"/>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Pořízení dlouhodobého nehmotného majetku</a:t>
            </a:r>
            <a:endParaRPr lang="en-US" sz="900" dirty="0"/>
          </a:p>
        </p:txBody>
      </p:sp>
      <p:sp>
        <p:nvSpPr>
          <p:cNvPr id="13" name="Shape 11"/>
          <p:cNvSpPr/>
          <p:nvPr/>
        </p:nvSpPr>
        <p:spPr>
          <a:xfrm>
            <a:off x="500777" y="2744629"/>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14" name="Shape 12"/>
          <p:cNvSpPr/>
          <p:nvPr/>
        </p:nvSpPr>
        <p:spPr>
          <a:xfrm>
            <a:off x="516017" y="2759869"/>
            <a:ext cx="464939" cy="666988"/>
          </a:xfrm>
          <a:prstGeom prst="roundRect">
            <a:avLst>
              <a:gd name="adj" fmla="val 6569"/>
            </a:avLst>
          </a:prstGeom>
          <a:solidFill>
            <a:srgbClr val="F8D3D5"/>
          </a:solidFill>
          <a:ln/>
        </p:spPr>
        <p:txBody>
          <a:bodyPr/>
          <a:lstStyle/>
          <a:p>
            <a:endParaRPr lang="cs-CZ"/>
          </a:p>
        </p:txBody>
      </p:sp>
      <p:sp>
        <p:nvSpPr>
          <p:cNvPr id="15" name="Text 13"/>
          <p:cNvSpPr/>
          <p:nvPr/>
        </p:nvSpPr>
        <p:spPr>
          <a:xfrm>
            <a:off x="657463" y="2984421"/>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3</a:t>
            </a:r>
            <a:endParaRPr lang="en-US" sz="1350" dirty="0"/>
          </a:p>
        </p:txBody>
      </p:sp>
      <p:sp>
        <p:nvSpPr>
          <p:cNvPr id="16" name="Text 14"/>
          <p:cNvSpPr/>
          <p:nvPr/>
        </p:nvSpPr>
        <p:spPr>
          <a:xfrm>
            <a:off x="1056442" y="2876074"/>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022</a:t>
            </a:r>
            <a:endParaRPr lang="en-US" sz="1100" dirty="0"/>
          </a:p>
        </p:txBody>
      </p:sp>
      <p:sp>
        <p:nvSpPr>
          <p:cNvPr id="17" name="Text 15"/>
          <p:cNvSpPr/>
          <p:nvPr/>
        </p:nvSpPr>
        <p:spPr>
          <a:xfrm>
            <a:off x="1056442" y="3103007"/>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Samostatné movité věci (stroje, zařízení)</a:t>
            </a:r>
            <a:endParaRPr lang="en-US" sz="900" dirty="0"/>
          </a:p>
        </p:txBody>
      </p:sp>
      <p:sp>
        <p:nvSpPr>
          <p:cNvPr id="18" name="Shape 16"/>
          <p:cNvSpPr/>
          <p:nvPr/>
        </p:nvSpPr>
        <p:spPr>
          <a:xfrm>
            <a:off x="500777" y="3517583"/>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19" name="Shape 17"/>
          <p:cNvSpPr/>
          <p:nvPr/>
        </p:nvSpPr>
        <p:spPr>
          <a:xfrm>
            <a:off x="516017" y="3532823"/>
            <a:ext cx="464939" cy="666988"/>
          </a:xfrm>
          <a:prstGeom prst="roundRect">
            <a:avLst>
              <a:gd name="adj" fmla="val 6569"/>
            </a:avLst>
          </a:prstGeom>
          <a:solidFill>
            <a:srgbClr val="F8D3D5"/>
          </a:solidFill>
          <a:ln/>
        </p:spPr>
        <p:txBody>
          <a:bodyPr/>
          <a:lstStyle/>
          <a:p>
            <a:endParaRPr lang="cs-CZ"/>
          </a:p>
        </p:txBody>
      </p:sp>
      <p:sp>
        <p:nvSpPr>
          <p:cNvPr id="20" name="Text 18"/>
          <p:cNvSpPr/>
          <p:nvPr/>
        </p:nvSpPr>
        <p:spPr>
          <a:xfrm>
            <a:off x="657463" y="3757374"/>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4</a:t>
            </a:r>
            <a:endParaRPr lang="en-US" sz="1350" dirty="0"/>
          </a:p>
        </p:txBody>
      </p:sp>
      <p:sp>
        <p:nvSpPr>
          <p:cNvPr id="21" name="Text 19"/>
          <p:cNvSpPr/>
          <p:nvPr/>
        </p:nvSpPr>
        <p:spPr>
          <a:xfrm>
            <a:off x="1056442" y="3649028"/>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551</a:t>
            </a:r>
            <a:endParaRPr lang="en-US" sz="1100" dirty="0"/>
          </a:p>
        </p:txBody>
      </p:sp>
      <p:sp>
        <p:nvSpPr>
          <p:cNvPr id="22" name="Text 20"/>
          <p:cNvSpPr/>
          <p:nvPr/>
        </p:nvSpPr>
        <p:spPr>
          <a:xfrm>
            <a:off x="1056442" y="3875961"/>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Odpisy dlouhodobého majetku</a:t>
            </a:r>
            <a:endParaRPr lang="en-US" sz="900" dirty="0"/>
          </a:p>
        </p:txBody>
      </p:sp>
      <p:sp>
        <p:nvSpPr>
          <p:cNvPr id="23" name="Shape 21"/>
          <p:cNvSpPr/>
          <p:nvPr/>
        </p:nvSpPr>
        <p:spPr>
          <a:xfrm>
            <a:off x="500777" y="4290536"/>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24" name="Shape 22"/>
          <p:cNvSpPr/>
          <p:nvPr/>
        </p:nvSpPr>
        <p:spPr>
          <a:xfrm>
            <a:off x="516017" y="4305776"/>
            <a:ext cx="464939" cy="666988"/>
          </a:xfrm>
          <a:prstGeom prst="roundRect">
            <a:avLst>
              <a:gd name="adj" fmla="val 6569"/>
            </a:avLst>
          </a:prstGeom>
          <a:solidFill>
            <a:srgbClr val="F8D3D5"/>
          </a:solidFill>
          <a:ln/>
        </p:spPr>
        <p:txBody>
          <a:bodyPr/>
          <a:lstStyle/>
          <a:p>
            <a:endParaRPr lang="cs-CZ"/>
          </a:p>
        </p:txBody>
      </p:sp>
      <p:sp>
        <p:nvSpPr>
          <p:cNvPr id="25" name="Text 23"/>
          <p:cNvSpPr/>
          <p:nvPr/>
        </p:nvSpPr>
        <p:spPr>
          <a:xfrm>
            <a:off x="657463" y="4530328"/>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5</a:t>
            </a:r>
            <a:endParaRPr lang="en-US" sz="1350" dirty="0"/>
          </a:p>
        </p:txBody>
      </p:sp>
      <p:sp>
        <p:nvSpPr>
          <p:cNvPr id="26" name="Text 24"/>
          <p:cNvSpPr/>
          <p:nvPr/>
        </p:nvSpPr>
        <p:spPr>
          <a:xfrm>
            <a:off x="1056442" y="4421981"/>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082</a:t>
            </a:r>
            <a:endParaRPr lang="en-US" sz="1100" dirty="0"/>
          </a:p>
        </p:txBody>
      </p:sp>
      <p:sp>
        <p:nvSpPr>
          <p:cNvPr id="27" name="Text 25"/>
          <p:cNvSpPr/>
          <p:nvPr/>
        </p:nvSpPr>
        <p:spPr>
          <a:xfrm>
            <a:off x="1056442" y="4648914"/>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Oprávky k dlouhodobému hmotnému majetku</a:t>
            </a:r>
            <a:endParaRPr lang="en-US" sz="900" dirty="0"/>
          </a:p>
        </p:txBody>
      </p:sp>
      <p:sp>
        <p:nvSpPr>
          <p:cNvPr id="28" name="Shape 26"/>
          <p:cNvSpPr/>
          <p:nvPr/>
        </p:nvSpPr>
        <p:spPr>
          <a:xfrm>
            <a:off x="500777" y="5063490"/>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29" name="Shape 27"/>
          <p:cNvSpPr/>
          <p:nvPr/>
        </p:nvSpPr>
        <p:spPr>
          <a:xfrm>
            <a:off x="516017" y="5078730"/>
            <a:ext cx="464939" cy="666988"/>
          </a:xfrm>
          <a:prstGeom prst="roundRect">
            <a:avLst>
              <a:gd name="adj" fmla="val 6569"/>
            </a:avLst>
          </a:prstGeom>
          <a:solidFill>
            <a:srgbClr val="F8D3D5"/>
          </a:solidFill>
          <a:ln/>
        </p:spPr>
        <p:txBody>
          <a:bodyPr/>
          <a:lstStyle/>
          <a:p>
            <a:endParaRPr lang="cs-CZ"/>
          </a:p>
        </p:txBody>
      </p:sp>
      <p:sp>
        <p:nvSpPr>
          <p:cNvPr id="30" name="Text 28"/>
          <p:cNvSpPr/>
          <p:nvPr/>
        </p:nvSpPr>
        <p:spPr>
          <a:xfrm>
            <a:off x="657463" y="5303282"/>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6</a:t>
            </a:r>
            <a:endParaRPr lang="en-US" sz="1350" dirty="0"/>
          </a:p>
        </p:txBody>
      </p:sp>
      <p:sp>
        <p:nvSpPr>
          <p:cNvPr id="31" name="Text 29"/>
          <p:cNvSpPr/>
          <p:nvPr/>
        </p:nvSpPr>
        <p:spPr>
          <a:xfrm>
            <a:off x="1056442" y="5194935"/>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541</a:t>
            </a:r>
            <a:endParaRPr lang="en-US" sz="1100" dirty="0"/>
          </a:p>
        </p:txBody>
      </p:sp>
      <p:sp>
        <p:nvSpPr>
          <p:cNvPr id="32" name="Text 30"/>
          <p:cNvSpPr/>
          <p:nvPr/>
        </p:nvSpPr>
        <p:spPr>
          <a:xfrm>
            <a:off x="1056442" y="5421868"/>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Zůstatková cena prodaného/likvidovaného majetku</a:t>
            </a:r>
            <a:endParaRPr lang="en-US" sz="900" dirty="0"/>
          </a:p>
        </p:txBody>
      </p:sp>
      <p:sp>
        <p:nvSpPr>
          <p:cNvPr id="33" name="Shape 31"/>
          <p:cNvSpPr/>
          <p:nvPr/>
        </p:nvSpPr>
        <p:spPr>
          <a:xfrm>
            <a:off x="500777" y="5836444"/>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34" name="Shape 32"/>
          <p:cNvSpPr/>
          <p:nvPr/>
        </p:nvSpPr>
        <p:spPr>
          <a:xfrm>
            <a:off x="516017" y="5851684"/>
            <a:ext cx="464939" cy="666988"/>
          </a:xfrm>
          <a:prstGeom prst="roundRect">
            <a:avLst>
              <a:gd name="adj" fmla="val 6569"/>
            </a:avLst>
          </a:prstGeom>
          <a:solidFill>
            <a:srgbClr val="F8D3D5"/>
          </a:solidFill>
          <a:ln/>
        </p:spPr>
        <p:txBody>
          <a:bodyPr/>
          <a:lstStyle/>
          <a:p>
            <a:endParaRPr lang="cs-CZ"/>
          </a:p>
        </p:txBody>
      </p:sp>
      <p:sp>
        <p:nvSpPr>
          <p:cNvPr id="35" name="Text 33"/>
          <p:cNvSpPr/>
          <p:nvPr/>
        </p:nvSpPr>
        <p:spPr>
          <a:xfrm>
            <a:off x="657463" y="6076236"/>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7</a:t>
            </a:r>
            <a:endParaRPr lang="en-US" sz="1350" dirty="0"/>
          </a:p>
        </p:txBody>
      </p:sp>
      <p:sp>
        <p:nvSpPr>
          <p:cNvPr id="36" name="Text 34"/>
          <p:cNvSpPr/>
          <p:nvPr/>
        </p:nvSpPr>
        <p:spPr>
          <a:xfrm>
            <a:off x="1056442" y="5967889"/>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641</a:t>
            </a:r>
            <a:endParaRPr lang="en-US" sz="1100" dirty="0"/>
          </a:p>
        </p:txBody>
      </p:sp>
      <p:sp>
        <p:nvSpPr>
          <p:cNvPr id="37" name="Text 35"/>
          <p:cNvSpPr/>
          <p:nvPr/>
        </p:nvSpPr>
        <p:spPr>
          <a:xfrm>
            <a:off x="1056442" y="6194822"/>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Tržby z prodeje dlouhodobého majetku</a:t>
            </a:r>
            <a:endParaRPr lang="en-US" sz="900" dirty="0"/>
          </a:p>
        </p:txBody>
      </p:sp>
      <p:sp>
        <p:nvSpPr>
          <p:cNvPr id="38" name="Shape 36"/>
          <p:cNvSpPr/>
          <p:nvPr/>
        </p:nvSpPr>
        <p:spPr>
          <a:xfrm>
            <a:off x="500777" y="6609398"/>
            <a:ext cx="13628846" cy="697468"/>
          </a:xfrm>
          <a:prstGeom prst="roundRect">
            <a:avLst>
              <a:gd name="adj" fmla="val 7001"/>
            </a:avLst>
          </a:prstGeom>
          <a:solidFill>
            <a:srgbClr val="FFFFFF"/>
          </a:solidFill>
          <a:ln w="15240">
            <a:solidFill>
              <a:srgbClr val="DEB9BB"/>
            </a:solidFill>
            <a:prstDash val="solid"/>
          </a:ln>
        </p:spPr>
        <p:txBody>
          <a:bodyPr/>
          <a:lstStyle/>
          <a:p>
            <a:endParaRPr lang="cs-CZ"/>
          </a:p>
        </p:txBody>
      </p:sp>
      <p:sp>
        <p:nvSpPr>
          <p:cNvPr id="39" name="Shape 37"/>
          <p:cNvSpPr/>
          <p:nvPr/>
        </p:nvSpPr>
        <p:spPr>
          <a:xfrm>
            <a:off x="516017" y="6624638"/>
            <a:ext cx="464939" cy="666988"/>
          </a:xfrm>
          <a:prstGeom prst="roundRect">
            <a:avLst>
              <a:gd name="adj" fmla="val 6569"/>
            </a:avLst>
          </a:prstGeom>
          <a:solidFill>
            <a:srgbClr val="F8D3D5"/>
          </a:solidFill>
          <a:ln/>
        </p:spPr>
        <p:txBody>
          <a:bodyPr/>
          <a:lstStyle/>
          <a:p>
            <a:endParaRPr lang="cs-CZ"/>
          </a:p>
        </p:txBody>
      </p:sp>
      <p:sp>
        <p:nvSpPr>
          <p:cNvPr id="40" name="Text 38"/>
          <p:cNvSpPr/>
          <p:nvPr/>
        </p:nvSpPr>
        <p:spPr>
          <a:xfrm>
            <a:off x="657463" y="6849189"/>
            <a:ext cx="174308" cy="217884"/>
          </a:xfrm>
          <a:prstGeom prst="rect">
            <a:avLst/>
          </a:prstGeom>
          <a:noFill/>
          <a:ln/>
        </p:spPr>
        <p:txBody>
          <a:bodyPr wrap="none" lIns="0" tIns="0" rIns="0" bIns="0" rtlCol="0" anchor="t"/>
          <a:lstStyle/>
          <a:p>
            <a:pPr marL="0" indent="0" algn="l">
              <a:lnSpc>
                <a:spcPts val="1350"/>
              </a:lnSpc>
              <a:buNone/>
            </a:pPr>
            <a:r>
              <a:rPr lang="en-US" sz="1350" b="1" dirty="0">
                <a:solidFill>
                  <a:srgbClr val="000000"/>
                </a:solidFill>
                <a:latin typeface="Oxygen Bold" pitchFamily="34" charset="0"/>
                <a:ea typeface="Oxygen Bold" pitchFamily="34" charset="-122"/>
                <a:cs typeface="Oxygen Bold" pitchFamily="34" charset="-120"/>
              </a:rPr>
              <a:t>8</a:t>
            </a:r>
            <a:endParaRPr lang="en-US" sz="1350" dirty="0"/>
          </a:p>
        </p:txBody>
      </p:sp>
      <p:sp>
        <p:nvSpPr>
          <p:cNvPr id="41" name="Text 39"/>
          <p:cNvSpPr/>
          <p:nvPr/>
        </p:nvSpPr>
        <p:spPr>
          <a:xfrm>
            <a:off x="1056442" y="6740843"/>
            <a:ext cx="1453277" cy="181689"/>
          </a:xfrm>
          <a:prstGeom prst="rect">
            <a:avLst/>
          </a:prstGeom>
          <a:noFill/>
          <a:ln/>
        </p:spPr>
        <p:txBody>
          <a:bodyPr wrap="none" lIns="0" tIns="0" rIns="0" bIns="0" rtlCol="0" anchor="t"/>
          <a:lstStyle/>
          <a:p>
            <a:pPr marL="0" indent="0" algn="l">
              <a:lnSpc>
                <a:spcPts val="1400"/>
              </a:lnSpc>
              <a:buNone/>
            </a:pPr>
            <a:r>
              <a:rPr lang="en-US" sz="1100" b="1" dirty="0">
                <a:solidFill>
                  <a:srgbClr val="000000"/>
                </a:solidFill>
                <a:latin typeface="Oxygen Bold" pitchFamily="34" charset="0"/>
                <a:ea typeface="Oxygen Bold" pitchFamily="34" charset="-122"/>
                <a:cs typeface="Oxygen Bold" pitchFamily="34" charset="-120"/>
              </a:rPr>
              <a:t>511</a:t>
            </a:r>
            <a:endParaRPr lang="en-US" sz="1100" dirty="0"/>
          </a:p>
        </p:txBody>
      </p:sp>
      <p:sp>
        <p:nvSpPr>
          <p:cNvPr id="42" name="Text 40"/>
          <p:cNvSpPr/>
          <p:nvPr/>
        </p:nvSpPr>
        <p:spPr>
          <a:xfrm>
            <a:off x="1056442" y="6967776"/>
            <a:ext cx="12941737" cy="153352"/>
          </a:xfrm>
          <a:prstGeom prst="rect">
            <a:avLst/>
          </a:prstGeom>
          <a:noFill/>
          <a:ln/>
        </p:spPr>
        <p:txBody>
          <a:bodyPr wrap="none" lIns="0" tIns="0" rIns="0" bIns="0" rtlCol="0" anchor="t"/>
          <a:lstStyle/>
          <a:p>
            <a:pPr marL="0" indent="0" algn="l">
              <a:lnSpc>
                <a:spcPts val="1200"/>
              </a:lnSpc>
              <a:buNone/>
            </a:pPr>
            <a:r>
              <a:rPr lang="en-US" sz="900" dirty="0">
                <a:solidFill>
                  <a:srgbClr val="000000"/>
                </a:solidFill>
                <a:latin typeface="Oxygen" pitchFamily="34" charset="0"/>
                <a:ea typeface="Oxygen" pitchFamily="34" charset="-122"/>
                <a:cs typeface="Oxygen" pitchFamily="34" charset="-120"/>
              </a:rPr>
              <a:t>Opravy a udržování</a:t>
            </a:r>
            <a:endParaRPr lang="en-US" sz="900" dirty="0"/>
          </a:p>
        </p:txBody>
      </p:sp>
      <p:sp>
        <p:nvSpPr>
          <p:cNvPr id="43" name="Text 41"/>
          <p:cNvSpPr/>
          <p:nvPr/>
        </p:nvSpPr>
        <p:spPr>
          <a:xfrm>
            <a:off x="500777" y="7391876"/>
            <a:ext cx="13628846" cy="153352"/>
          </a:xfrm>
          <a:prstGeom prst="rect">
            <a:avLst/>
          </a:prstGeom>
          <a:noFill/>
          <a:ln/>
        </p:spPr>
        <p:txBody>
          <a:bodyPr wrap="none" lIns="0" tIns="0" rIns="0" bIns="0" rtlCol="0" anchor="t"/>
          <a:lstStyle/>
          <a:p>
            <a:pPr marL="0" indent="0" algn="l">
              <a:lnSpc>
                <a:spcPts val="1200"/>
              </a:lnSpc>
              <a:buNone/>
            </a:pPr>
            <a:endParaRPr lang="en-US" sz="900" dirty="0"/>
          </a:p>
        </p:txBody>
      </p:sp>
      <p:pic>
        <p:nvPicPr>
          <p:cNvPr id="44" name="Image 0" descr="preencoded.png"/>
          <p:cNvPicPr>
            <a:picLocks noChangeAspect="1"/>
          </p:cNvPicPr>
          <p:nvPr/>
        </p:nvPicPr>
        <p:blipFill>
          <a:blip r:embed="rId3"/>
          <a:stretch>
            <a:fillRect/>
          </a:stretch>
        </p:blipFill>
        <p:spPr>
          <a:xfrm>
            <a:off x="13455372" y="7799665"/>
            <a:ext cx="1049893" cy="25181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6D188EF1-0A77-5024-801D-7FC70913C02B}"/>
              </a:ext>
            </a:extLst>
          </p:cNvPr>
          <p:cNvGraphicFramePr>
            <a:graphicFrameLocks noGrp="1"/>
          </p:cNvGraphicFramePr>
          <p:nvPr>
            <p:extLst>
              <p:ext uri="{D42A27DB-BD31-4B8C-83A1-F6EECF244321}">
                <p14:modId xmlns:p14="http://schemas.microsoft.com/office/powerpoint/2010/main" val="754874881"/>
              </p:ext>
            </p:extLst>
          </p:nvPr>
        </p:nvGraphicFramePr>
        <p:xfrm>
          <a:off x="1006475" y="886120"/>
          <a:ext cx="12617450" cy="7192651"/>
        </p:xfrm>
        <a:graphic>
          <a:graphicData uri="http://schemas.openxmlformats.org/drawingml/2006/table">
            <a:tbl>
              <a:tblPr/>
              <a:tblGrid>
                <a:gridCol w="12617450">
                  <a:extLst>
                    <a:ext uri="{9D8B030D-6E8A-4147-A177-3AD203B41FA5}">
                      <a16:colId xmlns:a16="http://schemas.microsoft.com/office/drawing/2014/main" val="411938751"/>
                    </a:ext>
                  </a:extLst>
                </a:gridCol>
              </a:tblGrid>
              <a:tr h="5595540">
                <a:tc>
                  <a:txBody>
                    <a:bodyPr/>
                    <a:lstStyle/>
                    <a:p>
                      <a:pPr fontAlgn="t">
                        <a:lnSpc>
                          <a:spcPts val="1500"/>
                        </a:lnSpc>
                        <a:buNone/>
                      </a:pPr>
                      <a:endParaRPr lang="cs-CZ" b="1" i="0" dirty="0">
                        <a:solidFill>
                          <a:srgbClr val="FF0000"/>
                        </a:solidFill>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        Oceňování DHM, DNM při pořízení podle IFRS vs. podle českých účetních předpisů (ČÚP)</a:t>
                      </a:r>
                    </a:p>
                    <a:p>
                      <a:pPr fontAlgn="t">
                        <a:lnSpc>
                          <a:spcPts val="1500"/>
                        </a:lnSpc>
                        <a:buNone/>
                      </a:pPr>
                      <a:endParaRPr lang="cs-CZ" b="1" i="0" dirty="0">
                        <a:solidFill>
                          <a:srgbClr val="FF0000"/>
                        </a:solidFill>
                        <a:effectLst/>
                        <a:latin typeface="Segoe UI" panose="020B0502040204020203" pitchFamily="34" charset="0"/>
                      </a:endParaRPr>
                    </a:p>
                    <a:p>
                      <a:pPr fontAlgn="t">
                        <a:lnSpc>
                          <a:spcPts val="1500"/>
                        </a:lnSpc>
                        <a:buNone/>
                      </a:pPr>
                      <a:endParaRPr lang="cs-CZ" b="1" i="0" dirty="0">
                        <a:solidFill>
                          <a:srgbClr val="FF0000"/>
                        </a:solidFill>
                        <a:effectLst/>
                        <a:latin typeface="Segoe UI" panose="020B0502040204020203" pitchFamily="34" charset="0"/>
                      </a:endParaRPr>
                    </a:p>
                    <a:p>
                      <a:pPr fontAlgn="t">
                        <a:lnSpc>
                          <a:spcPts val="1500"/>
                        </a:lnSpc>
                        <a:buNone/>
                      </a:pPr>
                      <a:endParaRPr lang="cs-CZ" b="1" i="0" dirty="0">
                        <a:solidFill>
                          <a:schemeClr val="tx1"/>
                        </a:solidFill>
                        <a:effectLst/>
                        <a:latin typeface="Segoe UI" panose="020B0502040204020203" pitchFamily="34" charset="0"/>
                      </a:endParaRPr>
                    </a:p>
                    <a:p>
                      <a:pPr fontAlgn="t">
                        <a:lnSpc>
                          <a:spcPts val="1500"/>
                        </a:lnSpc>
                        <a:buNone/>
                      </a:pPr>
                      <a:r>
                        <a:rPr lang="cs-CZ" b="1" i="0" dirty="0">
                          <a:solidFill>
                            <a:schemeClr val="tx1"/>
                          </a:solidFill>
                          <a:effectLst/>
                          <a:latin typeface="Segoe UI" panose="020B0502040204020203" pitchFamily="34" charset="0"/>
                        </a:rPr>
                        <a:t>         Základní principy oceňování při pořízení </a:t>
                      </a:r>
                      <a:r>
                        <a:rPr lang="cs-CZ" b="1" i="0" dirty="0">
                          <a:solidFill>
                            <a:srgbClr val="FF0000"/>
                          </a:solidFill>
                          <a:effectLst/>
                          <a:latin typeface="Segoe UI" panose="020B0502040204020203" pitchFamily="34" charset="0"/>
                        </a:rPr>
                        <a:t>dle IFRS</a:t>
                      </a:r>
                      <a:r>
                        <a:rPr lang="cs-CZ" b="1" i="0" dirty="0">
                          <a:solidFill>
                            <a:schemeClr val="tx1"/>
                          </a:solidFill>
                          <a:effectLst/>
                          <a:latin typeface="Segoe UI" panose="020B0502040204020203" pitchFamily="34" charset="0"/>
                        </a:rPr>
                        <a:t>:</a:t>
                      </a:r>
                    </a:p>
                    <a:p>
                      <a:pPr fontAlgn="t">
                        <a:lnSpc>
                          <a:spcPts val="1500"/>
                        </a:lnSpc>
                        <a:buNone/>
                      </a:pPr>
                      <a:endParaRPr lang="cs-CZ" b="1" i="0" dirty="0">
                        <a:solidFill>
                          <a:schemeClr val="tx1"/>
                        </a:solidFill>
                        <a:effectLst/>
                        <a:latin typeface="Segoe UI" panose="020B0502040204020203" pitchFamily="34" charset="0"/>
                      </a:endParaRPr>
                    </a:p>
                    <a:p>
                      <a:pPr fontAlgn="t">
                        <a:lnSpc>
                          <a:spcPts val="1500"/>
                        </a:lnSpc>
                        <a:buFont typeface="Arial" panose="020B0604020202020204" pitchFamily="34" charset="0"/>
                        <a:buChar char="•"/>
                      </a:pPr>
                      <a:r>
                        <a:rPr lang="cs-CZ" b="0" i="0" dirty="0">
                          <a:solidFill>
                            <a:schemeClr val="tx1"/>
                          </a:solidFill>
                          <a:effectLst/>
                          <a:latin typeface="Segoe UI" panose="020B0502040204020203" pitchFamily="34" charset="0"/>
                        </a:rPr>
                        <a:t>IFRS vyžadují ocenění </a:t>
                      </a:r>
                      <a:r>
                        <a:rPr lang="cs-CZ" b="1" i="0" dirty="0">
                          <a:solidFill>
                            <a:schemeClr val="tx1"/>
                          </a:solidFill>
                          <a:effectLst/>
                          <a:latin typeface="Segoe UI" panose="020B0502040204020203" pitchFamily="34" charset="0"/>
                        </a:rPr>
                        <a:t>v pořizovací ceně (</a:t>
                      </a:r>
                      <a:r>
                        <a:rPr lang="cs-CZ" b="1" i="0" dirty="0" err="1">
                          <a:solidFill>
                            <a:schemeClr val="tx1"/>
                          </a:solidFill>
                          <a:effectLst/>
                          <a:latin typeface="Segoe UI" panose="020B0502040204020203" pitchFamily="34" charset="0"/>
                        </a:rPr>
                        <a:t>cost</a:t>
                      </a:r>
                      <a:r>
                        <a:rPr lang="cs-CZ" b="1" i="0" dirty="0">
                          <a:solidFill>
                            <a:schemeClr val="tx1"/>
                          </a:solidFill>
                          <a:effectLst/>
                          <a:latin typeface="Segoe UI" panose="020B0502040204020203" pitchFamily="34" charset="0"/>
                        </a:rPr>
                        <a:t>)</a:t>
                      </a:r>
                      <a:r>
                        <a:rPr lang="cs-CZ" b="0" i="0" dirty="0">
                          <a:solidFill>
                            <a:schemeClr val="tx1"/>
                          </a:solidFill>
                          <a:effectLst/>
                          <a:latin typeface="Segoe UI" panose="020B0502040204020203" pitchFamily="34" charset="0"/>
                        </a:rPr>
                        <a:t> podle IAS 16 (DHM) a IAS 38 (DNM).</a:t>
                      </a:r>
                    </a:p>
                    <a:p>
                      <a:pPr fontAlgn="t">
                        <a:lnSpc>
                          <a:spcPts val="1500"/>
                        </a:lnSpc>
                        <a:buFont typeface="Arial" panose="020B0604020202020204" pitchFamily="34" charset="0"/>
                        <a:buNone/>
                      </a:pPr>
                      <a:endParaRPr lang="cs-CZ" b="0" i="0" dirty="0">
                        <a:solidFill>
                          <a:schemeClr val="tx1"/>
                        </a:solidFill>
                        <a:effectLst/>
                        <a:latin typeface="Segoe UI" panose="020B0502040204020203" pitchFamily="34" charset="0"/>
                      </a:endParaRPr>
                    </a:p>
                    <a:p>
                      <a:pPr fontAlgn="t">
                        <a:lnSpc>
                          <a:spcPts val="1500"/>
                        </a:lnSpc>
                        <a:buFont typeface="Arial" panose="020B0604020202020204" pitchFamily="34" charset="0"/>
                        <a:buChar char="•"/>
                      </a:pPr>
                      <a:r>
                        <a:rPr lang="cs-CZ" b="0" i="0" dirty="0">
                          <a:solidFill>
                            <a:schemeClr val="tx1"/>
                          </a:solidFill>
                          <a:effectLst/>
                          <a:latin typeface="Segoe UI" panose="020B0502040204020203" pitchFamily="34" charset="0"/>
                        </a:rPr>
                        <a:t>Pořizovací cena obsahuje </a:t>
                      </a:r>
                      <a:r>
                        <a:rPr lang="cs-CZ" b="1" i="0" dirty="0">
                          <a:solidFill>
                            <a:schemeClr val="tx1"/>
                          </a:solidFill>
                          <a:effectLst/>
                          <a:latin typeface="Segoe UI" panose="020B0502040204020203" pitchFamily="34" charset="0"/>
                        </a:rPr>
                        <a:t>všechny náklady přímo přiřaditelné k uvedení aktiva do stavu použitelném pro zamýšlené      užití</a:t>
                      </a:r>
                      <a:r>
                        <a:rPr lang="cs-CZ" b="0" i="0" dirty="0">
                          <a:solidFill>
                            <a:schemeClr val="tx1"/>
                          </a:solidFill>
                          <a:effectLst/>
                          <a:latin typeface="Segoe UI" panose="020B0502040204020203" pitchFamily="34" charset="0"/>
                        </a:rPr>
                        <a:t>.</a:t>
                      </a:r>
                    </a:p>
                    <a:p>
                      <a:pPr fontAlgn="t">
                        <a:lnSpc>
                          <a:spcPts val="1500"/>
                        </a:lnSpc>
                        <a:buFont typeface="Arial" panose="020B0604020202020204" pitchFamily="34" charset="0"/>
                        <a:buNone/>
                      </a:pPr>
                      <a:endParaRPr lang="cs-CZ" b="0" i="0" dirty="0">
                        <a:solidFill>
                          <a:schemeClr val="tx1"/>
                        </a:solidFill>
                        <a:effectLst/>
                        <a:latin typeface="Segoe UI" panose="020B0502040204020203" pitchFamily="34" charset="0"/>
                      </a:endParaRPr>
                    </a:p>
                    <a:p>
                      <a:pPr fontAlgn="t">
                        <a:lnSpc>
                          <a:spcPts val="1500"/>
                        </a:lnSpc>
                        <a:buFont typeface="Arial" panose="020B0604020202020204" pitchFamily="34" charset="0"/>
                        <a:buChar char="•"/>
                      </a:pPr>
                      <a:r>
                        <a:rPr lang="cs-CZ" b="0" i="0" dirty="0">
                          <a:solidFill>
                            <a:schemeClr val="tx1"/>
                          </a:solidFill>
                          <a:effectLst/>
                          <a:latin typeface="Segoe UI" panose="020B0502040204020203" pitchFamily="34" charset="0"/>
                        </a:rPr>
                        <a:t>IFRS umožňují následně použít: </a:t>
                      </a:r>
                    </a:p>
                    <a:p>
                      <a:pPr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fontAlgn="t">
                        <a:lnSpc>
                          <a:spcPts val="1500"/>
                        </a:lnSpc>
                        <a:buFont typeface="Arial" panose="020B0604020202020204" pitchFamily="34" charset="0"/>
                        <a:buNone/>
                      </a:pPr>
                      <a:endParaRPr lang="cs-CZ" b="0" i="0" dirty="0">
                        <a:solidFill>
                          <a:schemeClr val="tx1"/>
                        </a:solidFill>
                        <a:effectLst/>
                        <a:latin typeface="Segoe UI" panose="020B0502040204020203" pitchFamily="34" charset="0"/>
                      </a:endParaRPr>
                    </a:p>
                    <a:p>
                      <a:pPr marL="742950" lvl="1" indent="-285750" fontAlgn="t">
                        <a:lnSpc>
                          <a:spcPts val="1500"/>
                        </a:lnSpc>
                        <a:buFont typeface="Arial" panose="020B0604020202020204" pitchFamily="34" charset="0"/>
                        <a:buChar char="•"/>
                      </a:pPr>
                      <a:r>
                        <a:rPr lang="cs-CZ" b="1" i="0" dirty="0">
                          <a:solidFill>
                            <a:schemeClr val="tx1"/>
                          </a:solidFill>
                          <a:effectLst/>
                          <a:latin typeface="Segoe UI" panose="020B0502040204020203" pitchFamily="34" charset="0"/>
                        </a:rPr>
                        <a:t>model pořizovací ceny (</a:t>
                      </a:r>
                      <a:r>
                        <a:rPr lang="cs-CZ" b="1" i="0" dirty="0" err="1">
                          <a:solidFill>
                            <a:schemeClr val="tx1"/>
                          </a:solidFill>
                          <a:effectLst/>
                          <a:latin typeface="Segoe UI" panose="020B0502040204020203" pitchFamily="34" charset="0"/>
                        </a:rPr>
                        <a:t>cost</a:t>
                      </a:r>
                      <a:r>
                        <a:rPr lang="cs-CZ" b="1" i="0" dirty="0">
                          <a:solidFill>
                            <a:schemeClr val="tx1"/>
                          </a:solidFill>
                          <a:effectLst/>
                          <a:latin typeface="Segoe UI" panose="020B0502040204020203" pitchFamily="34" charset="0"/>
                        </a:rPr>
                        <a:t> model)</a:t>
                      </a:r>
                    </a:p>
                    <a:p>
                      <a:pPr marL="457200" lvl="1" indent="0" fontAlgn="t">
                        <a:lnSpc>
                          <a:spcPts val="1500"/>
                        </a:lnSpc>
                        <a:buFont typeface="Arial" panose="020B0604020202020204" pitchFamily="34" charset="0"/>
                        <a:buNone/>
                      </a:pPr>
                      <a:endParaRPr lang="cs-CZ" b="0" i="0" dirty="0">
                        <a:solidFill>
                          <a:schemeClr val="tx1"/>
                        </a:solidFill>
                        <a:effectLst/>
                        <a:latin typeface="Segoe UI" panose="020B0502040204020203" pitchFamily="34" charset="0"/>
                      </a:endParaRPr>
                    </a:p>
                    <a:p>
                      <a:pPr marL="742950" lvl="1" indent="-285750" fontAlgn="t">
                        <a:lnSpc>
                          <a:spcPts val="1500"/>
                        </a:lnSpc>
                        <a:buFont typeface="Arial" panose="020B0604020202020204" pitchFamily="34" charset="0"/>
                        <a:buChar char="•"/>
                      </a:pPr>
                      <a:r>
                        <a:rPr lang="cs-CZ" b="1" i="0" dirty="0">
                          <a:solidFill>
                            <a:schemeClr val="tx1"/>
                          </a:solidFill>
                          <a:effectLst/>
                          <a:latin typeface="Segoe UI" panose="020B0502040204020203" pitchFamily="34" charset="0"/>
                        </a:rPr>
                        <a:t>model přecenění na reálnou hodnotu (</a:t>
                      </a:r>
                      <a:r>
                        <a:rPr lang="cs-CZ" b="1" i="0" dirty="0" err="1">
                          <a:solidFill>
                            <a:schemeClr val="tx1"/>
                          </a:solidFill>
                          <a:effectLst/>
                          <a:latin typeface="Segoe UI" panose="020B0502040204020203" pitchFamily="34" charset="0"/>
                        </a:rPr>
                        <a:t>revaluation</a:t>
                      </a:r>
                      <a:r>
                        <a:rPr lang="cs-CZ" b="1" i="0" dirty="0">
                          <a:solidFill>
                            <a:schemeClr val="tx1"/>
                          </a:solidFill>
                          <a:effectLst/>
                          <a:latin typeface="Segoe UI" panose="020B0502040204020203" pitchFamily="34" charset="0"/>
                        </a:rPr>
                        <a:t> model)</a:t>
                      </a:r>
                      <a:r>
                        <a:rPr lang="cs-CZ" b="0" i="0" dirty="0">
                          <a:solidFill>
                            <a:schemeClr val="tx1"/>
                          </a:solidFill>
                          <a:effectLst/>
                          <a:latin typeface="Segoe UI" panose="020B0502040204020203" pitchFamily="34" charset="0"/>
                        </a:rPr>
                        <a:t> – pokud existuje spolehlivě zjistitelná fair </a:t>
                      </a:r>
                      <a:r>
                        <a:rPr lang="cs-CZ" b="0" i="0" dirty="0" err="1">
                          <a:solidFill>
                            <a:schemeClr val="tx1"/>
                          </a:solidFill>
                          <a:effectLst/>
                          <a:latin typeface="Segoe UI" panose="020B0502040204020203" pitchFamily="34" charset="0"/>
                        </a:rPr>
                        <a:t>value</a:t>
                      </a:r>
                      <a:r>
                        <a:rPr lang="cs-CZ" b="0" i="0" dirty="0">
                          <a:solidFill>
                            <a:schemeClr val="tx1"/>
                          </a:solidFill>
                          <a:effectLst/>
                          <a:latin typeface="Segoe UI" panose="020B0502040204020203" pitchFamily="34" charset="0"/>
                        </a:rPr>
                        <a:t>.</a:t>
                      </a:r>
                      <a:br>
                        <a:rPr lang="cs-CZ" b="0" i="0" dirty="0">
                          <a:solidFill>
                            <a:schemeClr val="tx1"/>
                          </a:solidFill>
                          <a:effectLst/>
                          <a:latin typeface="Segoe UI" panose="020B0502040204020203" pitchFamily="34" charset="0"/>
                        </a:rPr>
                      </a:br>
                      <a:r>
                        <a:rPr lang="cs-CZ" b="0" i="0" dirty="0">
                          <a:solidFill>
                            <a:schemeClr val="tx1"/>
                          </a:solidFill>
                          <a:effectLst/>
                          <a:latin typeface="Segoe UI" panose="020B0502040204020203" pitchFamily="34" charset="0"/>
                        </a:rPr>
                        <a:t>(Zásadní rozdíl oproti ČÚP)</a:t>
                      </a: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457200" lvl="1" indent="0" fontAlgn="t">
                        <a:lnSpc>
                          <a:spcPts val="1500"/>
                        </a:lnSpc>
                        <a:buFont typeface="Arial" panose="020B0604020202020204" pitchFamily="34" charset="0"/>
                        <a:buNone/>
                      </a:pPr>
                      <a:r>
                        <a:rPr lang="cs-CZ" b="1" i="0" dirty="0">
                          <a:solidFill>
                            <a:srgbClr val="FF0000"/>
                          </a:solidFill>
                          <a:effectLst/>
                          <a:latin typeface="Segoe UI" panose="020B0502040204020203" pitchFamily="34" charset="0"/>
                        </a:rPr>
                        <a:t>České účetní předpisy </a:t>
                      </a:r>
                      <a:r>
                        <a:rPr lang="cs-CZ" b="1" i="0" dirty="0">
                          <a:solidFill>
                            <a:schemeClr val="tx1"/>
                          </a:solidFill>
                          <a:effectLst/>
                          <a:latin typeface="Segoe UI" panose="020B0502040204020203" pitchFamily="34" charset="0"/>
                        </a:rPr>
                        <a:t>(Zákon o účetnictví, vyhláška 500, České účetní standardy):</a:t>
                      </a: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457200" lvl="1" indent="0" fontAlgn="t">
                        <a:lnSpc>
                          <a:spcPts val="1500"/>
                        </a:lnSpc>
                        <a:buFont typeface="Arial" panose="020B0604020202020204" pitchFamily="34" charset="0"/>
                        <a:buNone/>
                      </a:pPr>
                      <a:r>
                        <a:rPr lang="cs-CZ" b="0" i="0" dirty="0">
                          <a:solidFill>
                            <a:schemeClr val="tx1"/>
                          </a:solidFill>
                          <a:effectLst/>
                          <a:latin typeface="Segoe UI" panose="020B0502040204020203" pitchFamily="34" charset="0"/>
                        </a:rPr>
                        <a:t>Ocenění při pořízení je pořizovací cenou, která zahrnuje:</a:t>
                      </a:r>
                    </a:p>
                    <a:p>
                      <a:pPr marL="742950" lvl="1" indent="-285750" fontAlgn="t">
                        <a:lnSpc>
                          <a:spcPts val="1500"/>
                        </a:lnSpc>
                        <a:buFont typeface="Arial" panose="020B0604020202020204" pitchFamily="34" charset="0"/>
                        <a:buChar char="•"/>
                      </a:pPr>
                      <a:r>
                        <a:rPr lang="cs-CZ" b="0" i="0" dirty="0">
                          <a:solidFill>
                            <a:schemeClr val="tx1"/>
                          </a:solidFill>
                          <a:effectLst/>
                          <a:latin typeface="Segoe UI" panose="020B0502040204020203" pitchFamily="34" charset="0"/>
                        </a:rPr>
                        <a:t>Cenu pořízení</a:t>
                      </a:r>
                    </a:p>
                    <a:p>
                      <a:pPr marL="742950" lvl="1" indent="-285750" fontAlgn="t">
                        <a:lnSpc>
                          <a:spcPts val="1500"/>
                        </a:lnSpc>
                        <a:buFont typeface="Arial" panose="020B0604020202020204" pitchFamily="34" charset="0"/>
                        <a:buChar char="•"/>
                      </a:pPr>
                      <a:r>
                        <a:rPr lang="cs-CZ" b="0" i="0" dirty="0">
                          <a:solidFill>
                            <a:schemeClr val="tx1"/>
                          </a:solidFill>
                          <a:effectLst/>
                          <a:latin typeface="Segoe UI" panose="020B0502040204020203" pitchFamily="34" charset="0"/>
                        </a:rPr>
                        <a:t>Vedlejší pořizovací náklady</a:t>
                      </a:r>
                    </a:p>
                    <a:p>
                      <a:pPr marL="742950" lvl="1" indent="-285750" fontAlgn="t">
                        <a:lnSpc>
                          <a:spcPts val="1500"/>
                        </a:lnSpc>
                        <a:buFont typeface="Arial" panose="020B0604020202020204" pitchFamily="34" charset="0"/>
                        <a:buChar char="•"/>
                      </a:pPr>
                      <a:r>
                        <a:rPr lang="cs-CZ" b="0" i="0" dirty="0">
                          <a:solidFill>
                            <a:schemeClr val="tx1"/>
                          </a:solidFill>
                          <a:effectLst/>
                          <a:latin typeface="Segoe UI" panose="020B0502040204020203" pitchFamily="34" charset="0"/>
                        </a:rPr>
                        <a:t>Technické zhodnocení do doby uvedení do užívání</a:t>
                      </a:r>
                    </a:p>
                    <a:p>
                      <a:pPr marL="742950" lvl="1" indent="-285750" fontAlgn="t">
                        <a:lnSpc>
                          <a:spcPts val="1500"/>
                        </a:lnSpc>
                        <a:buFont typeface="Arial" panose="020B0604020202020204" pitchFamily="34" charset="0"/>
                        <a:buChar char="•"/>
                      </a:pPr>
                      <a:endParaRPr lang="cs-CZ" b="0" i="0" dirty="0">
                        <a:solidFill>
                          <a:schemeClr val="tx1"/>
                        </a:solidFill>
                        <a:effectLst/>
                        <a:latin typeface="Segoe UI" panose="020B0502040204020203" pitchFamily="34" charset="0"/>
                      </a:endParaRPr>
                    </a:p>
                    <a:p>
                      <a:pPr marL="457200" lvl="1" indent="0" fontAlgn="t">
                        <a:lnSpc>
                          <a:spcPts val="1500"/>
                        </a:lnSpc>
                        <a:buFont typeface="Arial" panose="020B0604020202020204" pitchFamily="34" charset="0"/>
                        <a:buNone/>
                      </a:pPr>
                      <a:r>
                        <a:rPr lang="cs-CZ" b="0" i="0" dirty="0">
                          <a:solidFill>
                            <a:schemeClr val="tx1"/>
                          </a:solidFill>
                          <a:effectLst/>
                          <a:latin typeface="Segoe UI" panose="020B0502040204020203" pitchFamily="34" charset="0"/>
                        </a:rPr>
                        <a:t>ČÚP nepovolují model přecenění na reálnou hodnotu, kromě výjimek pro finanční majetek. Firma oceňuje majetek historickou cenou a používá odpisy pro jeho spotřebu.</a:t>
                      </a:r>
                    </a:p>
                    <a:p>
                      <a:pPr marL="457200" lvl="1" indent="0" fontAlgn="t">
                        <a:lnSpc>
                          <a:spcPts val="1500"/>
                        </a:lnSpc>
                        <a:buFont typeface="Arial" panose="020B0604020202020204" pitchFamily="34" charset="0"/>
                        <a:buNone/>
                      </a:pPr>
                      <a:endParaRPr lang="cs-CZ" b="0" i="0" dirty="0">
                        <a:solidFill>
                          <a:schemeClr val="tx1"/>
                        </a:solidFill>
                        <a:effectLst/>
                        <a:latin typeface="Segoe UI" panose="020B0502040204020203" pitchFamily="34" charset="0"/>
                      </a:endParaRP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865462005"/>
                  </a:ext>
                </a:extLst>
              </a:tr>
              <a:tr h="603256">
                <a:tc>
                  <a:txBody>
                    <a:bodyPr/>
                    <a:lstStyle/>
                    <a:p>
                      <a:endParaRPr lang="cs-CZ" dirty="0">
                        <a:solidFill>
                          <a:schemeClr val="tx1"/>
                        </a:solidFill>
                      </a:endParaRPr>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4117264156"/>
                  </a:ext>
                </a:extLst>
              </a:tr>
            </a:tbl>
          </a:graphicData>
        </a:graphic>
      </p:graphicFrame>
      <p:pic>
        <p:nvPicPr>
          <p:cNvPr id="3" name="Image 0" descr="preencoded.png">
            <a:extLst>
              <a:ext uri="{FF2B5EF4-FFF2-40B4-BE49-F238E27FC236}">
                <a16:creationId xmlns:a16="http://schemas.microsoft.com/office/drawing/2014/main" id="{612CA261-F3F8-2B39-49DF-97EE50867933}"/>
              </a:ext>
            </a:extLst>
          </p:cNvPr>
          <p:cNvPicPr>
            <a:picLocks noChangeAspect="1"/>
          </p:cNvPicPr>
          <p:nvPr/>
        </p:nvPicPr>
        <p:blipFill>
          <a:blip r:embed="rId2"/>
          <a:stretch>
            <a:fillRect/>
          </a:stretch>
        </p:blipFill>
        <p:spPr>
          <a:xfrm>
            <a:off x="11802359" y="7547967"/>
            <a:ext cx="1687398" cy="399336"/>
          </a:xfrm>
          <a:prstGeom prst="rect">
            <a:avLst/>
          </a:prstGeom>
        </p:spPr>
      </p:pic>
    </p:spTree>
    <p:extLst>
      <p:ext uri="{BB962C8B-B14F-4D97-AF65-F5344CB8AC3E}">
        <p14:creationId xmlns:p14="http://schemas.microsoft.com/office/powerpoint/2010/main" val="278392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BFB15F30-1C78-FAC0-0EBD-564C3FB9F604}"/>
              </a:ext>
            </a:extLst>
          </p:cNvPr>
          <p:cNvGraphicFramePr>
            <a:graphicFrameLocks noGrp="1"/>
          </p:cNvGraphicFramePr>
          <p:nvPr>
            <p:extLst>
              <p:ext uri="{D42A27DB-BD31-4B8C-83A1-F6EECF244321}">
                <p14:modId xmlns:p14="http://schemas.microsoft.com/office/powerpoint/2010/main" val="2352570307"/>
              </p:ext>
            </p:extLst>
          </p:nvPr>
        </p:nvGraphicFramePr>
        <p:xfrm>
          <a:off x="1006475" y="782425"/>
          <a:ext cx="12617450" cy="7198061"/>
        </p:xfrm>
        <a:graphic>
          <a:graphicData uri="http://schemas.openxmlformats.org/drawingml/2006/table">
            <a:tbl>
              <a:tblPr/>
              <a:tblGrid>
                <a:gridCol w="12617450">
                  <a:extLst>
                    <a:ext uri="{9D8B030D-6E8A-4147-A177-3AD203B41FA5}">
                      <a16:colId xmlns:a16="http://schemas.microsoft.com/office/drawing/2014/main" val="1076816925"/>
                    </a:ext>
                  </a:extLst>
                </a:gridCol>
              </a:tblGrid>
              <a:tr h="6702457">
                <a:tc>
                  <a:txBody>
                    <a:bodyPr/>
                    <a:lstStyle/>
                    <a:p>
                      <a:pPr fontAlgn="t">
                        <a:lnSpc>
                          <a:spcPts val="1500"/>
                        </a:lnSpc>
                        <a:buNone/>
                      </a:pPr>
                      <a:endParaRPr lang="cs-CZ" sz="2800" b="1" i="0" dirty="0">
                        <a:solidFill>
                          <a:srgbClr val="FF0000"/>
                        </a:solidFill>
                        <a:effectLst/>
                        <a:latin typeface="Segoe UI" panose="020B0502040204020203" pitchFamily="34" charset="0"/>
                      </a:endParaRPr>
                    </a:p>
                    <a:p>
                      <a:pPr fontAlgn="t">
                        <a:lnSpc>
                          <a:spcPts val="1500"/>
                        </a:lnSpc>
                        <a:buNone/>
                      </a:pPr>
                      <a:r>
                        <a:rPr lang="cs-CZ" sz="2800" b="1" i="0" dirty="0">
                          <a:solidFill>
                            <a:srgbClr val="FF0000"/>
                          </a:solidFill>
                          <a:effectLst/>
                          <a:latin typeface="Segoe UI" panose="020B0502040204020203" pitchFamily="34" charset="0"/>
                        </a:rPr>
                        <a:t>Porovnání – co vše patří do pořizovací ceny</a:t>
                      </a: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IFRS</a:t>
                      </a:r>
                    </a:p>
                    <a:p>
                      <a:pPr fontAlgn="t">
                        <a:lnSpc>
                          <a:spcPts val="1500"/>
                        </a:lnSpc>
                        <a:buNone/>
                      </a:pPr>
                      <a:r>
                        <a:rPr lang="cs-CZ" b="0" i="0" dirty="0">
                          <a:effectLst/>
                          <a:latin typeface="Segoe UI" panose="020B0502040204020203" pitchFamily="34" charset="0"/>
                        </a:rPr>
                        <a:t>Do pořizovací ceny DHM/DNM patří:</a:t>
                      </a:r>
                    </a:p>
                    <a:p>
                      <a:pPr fontAlgn="t">
                        <a:lnSpc>
                          <a:spcPts val="1500"/>
                        </a:lnSpc>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náklady na dopravu, montáž, instalaci,</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náklady na testování funkčnosti,</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odhad nákladů na </a:t>
                      </a:r>
                      <a:r>
                        <a:rPr lang="cs-CZ" b="1" i="0" dirty="0">
                          <a:effectLst/>
                          <a:latin typeface="Segoe UI" panose="020B0502040204020203" pitchFamily="34" charset="0"/>
                        </a:rPr>
                        <a:t>budoucí demontáž a uvedení do původního stavu (IAS 16 – </a:t>
                      </a:r>
                      <a:r>
                        <a:rPr lang="cs-CZ" b="1" i="0" dirty="0" err="1">
                          <a:effectLst/>
                          <a:latin typeface="Segoe UI" panose="020B0502040204020203" pitchFamily="34" charset="0"/>
                        </a:rPr>
                        <a:t>decommissioning</a:t>
                      </a:r>
                      <a:r>
                        <a:rPr lang="cs-CZ" b="1" i="0" dirty="0">
                          <a:effectLst/>
                          <a:latin typeface="Segoe UI" panose="020B0502040204020203" pitchFamily="34" charset="0"/>
                        </a:rPr>
                        <a:t>)</a:t>
                      </a:r>
                      <a:r>
                        <a:rPr lang="cs-CZ" b="0" i="0" dirty="0">
                          <a:effectLst/>
                          <a:latin typeface="Segoe UI" panose="020B0502040204020203" pitchFamily="34" charset="0"/>
                        </a:rPr>
                        <a:t>,</a:t>
                      </a:r>
                    </a:p>
                    <a:p>
                      <a:pPr fontAlgn="t">
                        <a:lnSpc>
                          <a:spcPts val="1500"/>
                        </a:lnSpc>
                        <a:buFont typeface="Arial" panose="020B0604020202020204" pitchFamily="34" charset="0"/>
                        <a:buNone/>
                      </a:pPr>
                      <a:r>
                        <a:rPr lang="cs-CZ" b="0" i="0" dirty="0">
                          <a:effectLst/>
                          <a:latin typeface="Segoe UI" panose="020B0502040204020203" pitchFamily="34" charset="0"/>
                        </a:rPr>
                        <a:t>  přímé mzdy a služby nutné k přípravě aktiva,</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kapitálové úroky (IFRS umožňuje </a:t>
                      </a:r>
                      <a:r>
                        <a:rPr lang="cs-CZ" b="1" i="0" dirty="0">
                          <a:effectLst/>
                          <a:latin typeface="Segoe UI" panose="020B0502040204020203" pitchFamily="34" charset="0"/>
                        </a:rPr>
                        <a:t>aktivaci úroků</a:t>
                      </a:r>
                      <a:r>
                        <a:rPr lang="cs-CZ" b="0" i="0" dirty="0">
                          <a:effectLst/>
                          <a:latin typeface="Segoe UI" panose="020B0502040204020203" pitchFamily="34" charset="0"/>
                        </a:rPr>
                        <a:t> do pořizovací ceny u kvalifikovaných aktiv – IAS 23).</a:t>
                      </a:r>
                    </a:p>
                    <a:p>
                      <a:pPr fontAlgn="t">
                        <a:lnSpc>
                          <a:spcPts val="1500"/>
                        </a:lnSpc>
                        <a:buNone/>
                      </a:pPr>
                      <a:br>
                        <a:rPr lang="cs-CZ" b="0" i="0" dirty="0">
                          <a:effectLst/>
                          <a:latin typeface="Segoe UI" panose="020B0502040204020203" pitchFamily="34" charset="0"/>
                        </a:rPr>
                      </a:br>
                      <a:endParaRPr lang="cs-CZ" b="0"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ČÚP</a:t>
                      </a:r>
                    </a:p>
                    <a:p>
                      <a:pPr fontAlgn="t">
                        <a:lnSpc>
                          <a:spcPts val="1500"/>
                        </a:lnSpc>
                        <a:buNone/>
                      </a:pPr>
                      <a:r>
                        <a:rPr lang="cs-CZ" b="0" i="0" dirty="0">
                          <a:effectLst/>
                          <a:latin typeface="Segoe UI" panose="020B0502040204020203" pitchFamily="34" charset="0"/>
                        </a:rPr>
                        <a:t>Do pořizovací ceny patří:</a:t>
                      </a:r>
                    </a:p>
                    <a:p>
                      <a:pPr fontAlgn="t">
                        <a:lnSpc>
                          <a:spcPts val="1500"/>
                        </a:lnSpc>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cena pořízení,</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vedlejší náklady (doprava, montáž),</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clo a poplatky,</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technické zhodnocení do uvedení do užívání.</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Odlišnosti:</a:t>
                      </a:r>
                    </a:p>
                    <a:p>
                      <a:pPr fontAlgn="t">
                        <a:lnSpc>
                          <a:spcPts val="1500"/>
                        </a:lnSpc>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ČÚP </a:t>
                      </a:r>
                      <a:r>
                        <a:rPr lang="cs-CZ" b="1" i="0" dirty="0">
                          <a:effectLst/>
                          <a:latin typeface="Segoe UI" panose="020B0502040204020203" pitchFamily="34" charset="0"/>
                        </a:rPr>
                        <a:t>nepovolují</a:t>
                      </a:r>
                      <a:r>
                        <a:rPr lang="cs-CZ" b="0" i="0" dirty="0">
                          <a:effectLst/>
                          <a:latin typeface="Segoe UI" panose="020B0502040204020203" pitchFamily="34" charset="0"/>
                        </a:rPr>
                        <a:t> zahrnovat očekávané náklady na budoucí likvidaci či demontáž.</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1" i="0" dirty="0">
                          <a:effectLst/>
                          <a:latin typeface="Segoe UI" panose="020B0502040204020203" pitchFamily="34" charset="0"/>
                        </a:rPr>
                        <a:t> Úroky</a:t>
                      </a:r>
                      <a:r>
                        <a:rPr lang="cs-CZ" b="0" i="0" dirty="0">
                          <a:effectLst/>
                          <a:latin typeface="Segoe UI" panose="020B0502040204020203" pitchFamily="34" charset="0"/>
                        </a:rPr>
                        <a:t> nelze aktivovat (jsou vždy finanční náklad běžného období).</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1" i="0" dirty="0">
                          <a:effectLst/>
                          <a:latin typeface="Segoe UI" panose="020B0502040204020203" pitchFamily="34" charset="0"/>
                        </a:rPr>
                        <a:t> Nevýznamné položky</a:t>
                      </a:r>
                      <a:r>
                        <a:rPr lang="cs-CZ" b="0" i="0" dirty="0">
                          <a:effectLst/>
                          <a:latin typeface="Segoe UI" panose="020B0502040204020203" pitchFamily="34" charset="0"/>
                        </a:rPr>
                        <a:t> lze rovnou účtovat do nákladů — IFRS jsou výrazně přísnější v rozpoznání aktiva</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4098608471"/>
                  </a:ext>
                </a:extLst>
              </a:tr>
              <a:tr h="418166">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271945681"/>
                  </a:ext>
                </a:extLst>
              </a:tr>
            </a:tbl>
          </a:graphicData>
        </a:graphic>
      </p:graphicFrame>
      <p:pic>
        <p:nvPicPr>
          <p:cNvPr id="3" name="Image 0" descr="preencoded.png">
            <a:extLst>
              <a:ext uri="{FF2B5EF4-FFF2-40B4-BE49-F238E27FC236}">
                <a16:creationId xmlns:a16="http://schemas.microsoft.com/office/drawing/2014/main" id="{D4B42538-9E7A-D3CB-A3CB-F53F6228144B}"/>
              </a:ext>
            </a:extLst>
          </p:cNvPr>
          <p:cNvPicPr>
            <a:picLocks noChangeAspect="1"/>
          </p:cNvPicPr>
          <p:nvPr/>
        </p:nvPicPr>
        <p:blipFill>
          <a:blip r:embed="rId2"/>
          <a:stretch>
            <a:fillRect/>
          </a:stretch>
        </p:blipFill>
        <p:spPr>
          <a:xfrm>
            <a:off x="11868347" y="7547967"/>
            <a:ext cx="1611984" cy="399336"/>
          </a:xfrm>
          <a:prstGeom prst="rect">
            <a:avLst/>
          </a:prstGeom>
        </p:spPr>
      </p:pic>
    </p:spTree>
    <p:extLst>
      <p:ext uri="{BB962C8B-B14F-4D97-AF65-F5344CB8AC3E}">
        <p14:creationId xmlns:p14="http://schemas.microsoft.com/office/powerpoint/2010/main" val="37276992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57226AFF-19CA-363E-BC7B-25DBC4347D6A}"/>
              </a:ext>
            </a:extLst>
          </p:cNvPr>
          <p:cNvGraphicFramePr>
            <a:graphicFrameLocks noGrp="1"/>
          </p:cNvGraphicFramePr>
          <p:nvPr>
            <p:extLst>
              <p:ext uri="{D42A27DB-BD31-4B8C-83A1-F6EECF244321}">
                <p14:modId xmlns:p14="http://schemas.microsoft.com/office/powerpoint/2010/main" val="2944246930"/>
              </p:ext>
            </p:extLst>
          </p:nvPr>
        </p:nvGraphicFramePr>
        <p:xfrm>
          <a:off x="1006475" y="1018096"/>
          <a:ext cx="12617450" cy="6982680"/>
        </p:xfrm>
        <a:graphic>
          <a:graphicData uri="http://schemas.openxmlformats.org/drawingml/2006/table">
            <a:tbl>
              <a:tblPr/>
              <a:tblGrid>
                <a:gridCol w="12617450">
                  <a:extLst>
                    <a:ext uri="{9D8B030D-6E8A-4147-A177-3AD203B41FA5}">
                      <a16:colId xmlns:a16="http://schemas.microsoft.com/office/drawing/2014/main" val="2739703666"/>
                    </a:ext>
                  </a:extLst>
                </a:gridCol>
              </a:tblGrid>
              <a:tr h="4349575">
                <a:tc>
                  <a:txBody>
                    <a:bodyPr/>
                    <a:lstStyle/>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3200" b="1" i="0" dirty="0">
                          <a:solidFill>
                            <a:srgbClr val="FF0000"/>
                          </a:solidFill>
                          <a:effectLst/>
                          <a:latin typeface="Segoe UI" panose="020B0502040204020203" pitchFamily="34" charset="0"/>
                        </a:rPr>
                        <a:t>Nehmotná aktiva — IFRS vs. ČÚP</a:t>
                      </a: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IFRS (IAS 38)</a:t>
                      </a:r>
                    </a:p>
                    <a:p>
                      <a:pPr fontAlgn="t">
                        <a:lnSpc>
                          <a:spcPts val="1500"/>
                        </a:lnSpc>
                        <a:buNone/>
                      </a:pPr>
                      <a:endParaRPr lang="cs-CZ" b="1"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Nesmí se aktivovat interně vytvořenou značku, seznam zákazníků, goodwill vytvořený podnikem.</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Vývojová fáze může být aktivována </a:t>
                      </a:r>
                      <a:r>
                        <a:rPr lang="cs-CZ" b="1" i="0" dirty="0">
                          <a:effectLst/>
                          <a:latin typeface="Segoe UI" panose="020B0502040204020203" pitchFamily="34" charset="0"/>
                        </a:rPr>
                        <a:t>pouze pokud splní přísná kritéria</a:t>
                      </a:r>
                      <a:r>
                        <a:rPr lang="cs-CZ" b="0" i="0" dirty="0">
                          <a:effectLst/>
                          <a:latin typeface="Segoe UI" panose="020B0502040204020203" pitchFamily="34" charset="0"/>
                        </a:rPr>
                        <a:t> (technická proveditelnost, ekonomická návratnost).</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Výzkum se </a:t>
                      </a:r>
                      <a:r>
                        <a:rPr lang="cs-CZ" b="1" i="0" dirty="0">
                          <a:effectLst/>
                          <a:latin typeface="Segoe UI" panose="020B0502040204020203" pitchFamily="34" charset="0"/>
                        </a:rPr>
                        <a:t>nikdy</a:t>
                      </a:r>
                      <a:r>
                        <a:rPr lang="cs-CZ" b="0" i="0" dirty="0">
                          <a:effectLst/>
                          <a:latin typeface="Segoe UI" panose="020B0502040204020203" pitchFamily="34" charset="0"/>
                        </a:rPr>
                        <a:t> neaktivuje.</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ČÚP</a:t>
                      </a:r>
                    </a:p>
                    <a:p>
                      <a:pPr fontAlgn="t">
                        <a:lnSpc>
                          <a:spcPts val="1500"/>
                        </a:lnSpc>
                        <a:buNone/>
                      </a:pPr>
                      <a:endParaRPr lang="cs-CZ" b="1"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Vývoj lze aktivovat při splnění podmínek, ale kritéria jsou méně přísná než IFRS.</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Výzkum se také neaktivuje.</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Software vytvořený vlastní činností lze aktivovat (za splnění zákonných podmínek).</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Goodwill vzniká pouze z akvizice (stejně jako IFRS).</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277607481"/>
                  </a:ext>
                </a:extLst>
              </a:tr>
              <a:tr h="2107785">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457879057"/>
                  </a:ext>
                </a:extLst>
              </a:tr>
            </a:tbl>
          </a:graphicData>
        </a:graphic>
      </p:graphicFrame>
      <p:pic>
        <p:nvPicPr>
          <p:cNvPr id="3" name="Image 0" descr="preencoded.png">
            <a:extLst>
              <a:ext uri="{FF2B5EF4-FFF2-40B4-BE49-F238E27FC236}">
                <a16:creationId xmlns:a16="http://schemas.microsoft.com/office/drawing/2014/main" id="{111F62F6-2590-88FB-E9E7-89C00F0DB1EF}"/>
              </a:ext>
            </a:extLst>
          </p:cNvPr>
          <p:cNvPicPr>
            <a:picLocks noChangeAspect="1"/>
          </p:cNvPicPr>
          <p:nvPr/>
        </p:nvPicPr>
        <p:blipFill>
          <a:blip r:embed="rId2"/>
          <a:stretch>
            <a:fillRect/>
          </a:stretch>
        </p:blipFill>
        <p:spPr>
          <a:xfrm>
            <a:off x="11689238" y="7211504"/>
            <a:ext cx="1611984" cy="399336"/>
          </a:xfrm>
          <a:prstGeom prst="rect">
            <a:avLst/>
          </a:prstGeom>
        </p:spPr>
      </p:pic>
    </p:spTree>
    <p:extLst>
      <p:ext uri="{BB962C8B-B14F-4D97-AF65-F5344CB8AC3E}">
        <p14:creationId xmlns:p14="http://schemas.microsoft.com/office/powerpoint/2010/main" val="1893925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20B37853-0092-84C3-3CCE-00F00A8B412F}"/>
              </a:ext>
            </a:extLst>
          </p:cNvPr>
          <p:cNvGraphicFramePr>
            <a:graphicFrameLocks noGrp="1"/>
          </p:cNvGraphicFramePr>
          <p:nvPr>
            <p:extLst>
              <p:ext uri="{D42A27DB-BD31-4B8C-83A1-F6EECF244321}">
                <p14:modId xmlns:p14="http://schemas.microsoft.com/office/powerpoint/2010/main" val="2192696037"/>
              </p:ext>
            </p:extLst>
          </p:nvPr>
        </p:nvGraphicFramePr>
        <p:xfrm>
          <a:off x="1006475" y="1036947"/>
          <a:ext cx="12617450" cy="6645898"/>
        </p:xfrm>
        <a:graphic>
          <a:graphicData uri="http://schemas.openxmlformats.org/drawingml/2006/table">
            <a:tbl>
              <a:tblPr/>
              <a:tblGrid>
                <a:gridCol w="12617450">
                  <a:extLst>
                    <a:ext uri="{9D8B030D-6E8A-4147-A177-3AD203B41FA5}">
                      <a16:colId xmlns:a16="http://schemas.microsoft.com/office/drawing/2014/main" val="3978946182"/>
                    </a:ext>
                  </a:extLst>
                </a:gridCol>
              </a:tblGrid>
              <a:tr h="5770895">
                <a:tc>
                  <a:txBody>
                    <a:bodyPr/>
                    <a:lstStyle/>
                    <a:p>
                      <a:pPr fontAlgn="t">
                        <a:lnSpc>
                          <a:spcPts val="1500"/>
                        </a:lnSpc>
                        <a:buNone/>
                      </a:pPr>
                      <a:endParaRPr lang="cs-CZ" b="1" i="0" dirty="0">
                        <a:effectLst/>
                        <a:latin typeface="Segoe UI" panose="020B0502040204020203" pitchFamily="34" charset="0"/>
                      </a:endParaRPr>
                    </a:p>
                    <a:p>
                      <a:pPr fontAlgn="t">
                        <a:lnSpc>
                          <a:spcPts val="1500"/>
                        </a:lnSpc>
                        <a:buNone/>
                      </a:pPr>
                      <a:endParaRPr lang="cs-CZ" sz="3600" b="1" i="0" dirty="0">
                        <a:solidFill>
                          <a:srgbClr val="FF0000"/>
                        </a:solidFill>
                        <a:effectLst/>
                        <a:latin typeface="Segoe UI" panose="020B0502040204020203" pitchFamily="34" charset="0"/>
                      </a:endParaRPr>
                    </a:p>
                    <a:p>
                      <a:pPr fontAlgn="t">
                        <a:lnSpc>
                          <a:spcPts val="1500"/>
                        </a:lnSpc>
                        <a:buNone/>
                      </a:pPr>
                      <a:endParaRPr lang="cs-CZ" sz="3600" b="1" i="0" dirty="0">
                        <a:solidFill>
                          <a:srgbClr val="FF0000"/>
                        </a:solidFill>
                        <a:effectLst/>
                        <a:latin typeface="Segoe UI" panose="020B0502040204020203" pitchFamily="34" charset="0"/>
                      </a:endParaRPr>
                    </a:p>
                    <a:p>
                      <a:pPr fontAlgn="t">
                        <a:lnSpc>
                          <a:spcPts val="1500"/>
                        </a:lnSpc>
                        <a:buNone/>
                      </a:pPr>
                      <a:r>
                        <a:rPr lang="cs-CZ" sz="3600" b="1" i="0" dirty="0">
                          <a:solidFill>
                            <a:srgbClr val="FF0000"/>
                          </a:solidFill>
                          <a:effectLst/>
                          <a:latin typeface="Segoe UI" panose="020B0502040204020203" pitchFamily="34" charset="0"/>
                        </a:rPr>
                        <a:t>Technické zhodnocení, opravy a údržba</a:t>
                      </a: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2000" b="1" i="0" dirty="0">
                          <a:solidFill>
                            <a:srgbClr val="FF0000"/>
                          </a:solidFill>
                          <a:effectLst/>
                          <a:latin typeface="Segoe UI" panose="020B0502040204020203" pitchFamily="34" charset="0"/>
                        </a:rPr>
                        <a:t>IFRS</a:t>
                      </a:r>
                    </a:p>
                    <a:p>
                      <a:pPr fontAlgn="t">
                        <a:lnSpc>
                          <a:spcPts val="1500"/>
                        </a:lnSpc>
                        <a:buNone/>
                      </a:pPr>
                      <a:endParaRPr lang="cs-CZ" b="1"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Technické zhodnocení zvyšuje pořizovací cenu aktiva pouze tehdy, </a:t>
                      </a:r>
                      <a:r>
                        <a:rPr lang="cs-CZ" b="1" i="0" dirty="0">
                          <a:effectLst/>
                          <a:latin typeface="Segoe UI" panose="020B0502040204020203" pitchFamily="34" charset="0"/>
                        </a:rPr>
                        <a:t>pokud přinese další ekonomické užitky</a:t>
                      </a:r>
                      <a:r>
                        <a:rPr lang="cs-CZ" b="0" i="0" dirty="0">
                          <a:effectLst/>
                          <a:latin typeface="Segoe UI" panose="020B0502040204020203" pitchFamily="34" charset="0"/>
                        </a:rPr>
                        <a:t>.</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IFRS jsou přísnější — podnik musí prokázat zvýšení budoucích přínosů.</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Opravy → vždy do nákladů.</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None/>
                      </a:pPr>
                      <a:r>
                        <a:rPr lang="cs-CZ" sz="2000" b="1" i="0" dirty="0">
                          <a:solidFill>
                            <a:srgbClr val="FF0000"/>
                          </a:solidFill>
                          <a:effectLst/>
                          <a:latin typeface="Segoe UI" panose="020B0502040204020203" pitchFamily="34" charset="0"/>
                        </a:rPr>
                        <a:t>ČÚP</a:t>
                      </a:r>
                    </a:p>
                    <a:p>
                      <a:pPr fontAlgn="t">
                        <a:lnSpc>
                          <a:spcPts val="1500"/>
                        </a:lnSpc>
                        <a:buNone/>
                      </a:pPr>
                      <a:endParaRPr lang="cs-CZ" b="1"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Technické zhodnocení = zvýšení technických parametrů nad </a:t>
                      </a:r>
                      <a:r>
                        <a:rPr lang="cs-CZ" b="1" i="0" dirty="0">
                          <a:effectLst/>
                          <a:latin typeface="Segoe UI" panose="020B0502040204020203" pitchFamily="34" charset="0"/>
                        </a:rPr>
                        <a:t>40 000 Kč</a:t>
                      </a:r>
                      <a:r>
                        <a:rPr lang="cs-CZ" b="0" i="0" dirty="0">
                          <a:effectLst/>
                          <a:latin typeface="Segoe UI" panose="020B0502040204020203" pitchFamily="34" charset="0"/>
                        </a:rPr>
                        <a:t> (limit je zákonný, ne věcný).</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Opravy = náklady období.</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930296023"/>
                  </a:ext>
                </a:extLst>
              </a:tr>
              <a:tr h="875003">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906505309"/>
                  </a:ext>
                </a:extLst>
              </a:tr>
            </a:tbl>
          </a:graphicData>
        </a:graphic>
      </p:graphicFrame>
      <p:pic>
        <p:nvPicPr>
          <p:cNvPr id="4" name="Image 0" descr="preencoded.png">
            <a:extLst>
              <a:ext uri="{FF2B5EF4-FFF2-40B4-BE49-F238E27FC236}">
                <a16:creationId xmlns:a16="http://schemas.microsoft.com/office/drawing/2014/main" id="{50664C50-7165-3C4E-DA91-612E7F1557B8}"/>
              </a:ext>
            </a:extLst>
          </p:cNvPr>
          <p:cNvPicPr>
            <a:picLocks noChangeAspect="1"/>
          </p:cNvPicPr>
          <p:nvPr/>
        </p:nvPicPr>
        <p:blipFill>
          <a:blip r:embed="rId2"/>
          <a:stretch>
            <a:fillRect/>
          </a:stretch>
        </p:blipFill>
        <p:spPr>
          <a:xfrm>
            <a:off x="12000323" y="7192653"/>
            <a:ext cx="1232324" cy="251817"/>
          </a:xfrm>
          <a:prstGeom prst="rect">
            <a:avLst/>
          </a:prstGeom>
        </p:spPr>
      </p:pic>
    </p:spTree>
    <p:extLst>
      <p:ext uri="{BB962C8B-B14F-4D97-AF65-F5344CB8AC3E}">
        <p14:creationId xmlns:p14="http://schemas.microsoft.com/office/powerpoint/2010/main" val="202997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0DEF5030-C341-0BB7-BEC5-1DD858CA71C8}"/>
              </a:ext>
            </a:extLst>
          </p:cNvPr>
          <p:cNvGraphicFramePr>
            <a:graphicFrameLocks noGrp="1"/>
          </p:cNvGraphicFramePr>
          <p:nvPr>
            <p:extLst>
              <p:ext uri="{D42A27DB-BD31-4B8C-83A1-F6EECF244321}">
                <p14:modId xmlns:p14="http://schemas.microsoft.com/office/powerpoint/2010/main" val="1613230624"/>
              </p:ext>
            </p:extLst>
          </p:nvPr>
        </p:nvGraphicFramePr>
        <p:xfrm>
          <a:off x="1006475" y="1395168"/>
          <a:ext cx="12617450" cy="6183983"/>
        </p:xfrm>
        <a:graphic>
          <a:graphicData uri="http://schemas.openxmlformats.org/drawingml/2006/table">
            <a:tbl>
              <a:tblPr/>
              <a:tblGrid>
                <a:gridCol w="12617450">
                  <a:extLst>
                    <a:ext uri="{9D8B030D-6E8A-4147-A177-3AD203B41FA5}">
                      <a16:colId xmlns:a16="http://schemas.microsoft.com/office/drawing/2014/main" val="3337456958"/>
                    </a:ext>
                  </a:extLst>
                </a:gridCol>
              </a:tblGrid>
              <a:tr h="5265064">
                <a:tc>
                  <a:txBody>
                    <a:bodyPr/>
                    <a:lstStyle/>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3200" b="1" i="0" dirty="0">
                          <a:solidFill>
                            <a:srgbClr val="FF0000"/>
                          </a:solidFill>
                          <a:effectLst/>
                          <a:latin typeface="Segoe UI" panose="020B0502040204020203" pitchFamily="34" charset="0"/>
                        </a:rPr>
                        <a:t>Přecenění dlouhodobých aktiv</a:t>
                      </a: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2000" b="1" i="0" dirty="0">
                          <a:solidFill>
                            <a:srgbClr val="FF0000"/>
                          </a:solidFill>
                          <a:effectLst/>
                          <a:latin typeface="Segoe UI" panose="020B0502040204020203" pitchFamily="34" charset="0"/>
                        </a:rPr>
                        <a:t>IFRS</a:t>
                      </a:r>
                    </a:p>
                    <a:p>
                      <a:pPr fontAlgn="t">
                        <a:lnSpc>
                          <a:spcPts val="1500"/>
                        </a:lnSpc>
                        <a:buNone/>
                      </a:pPr>
                      <a:endParaRPr lang="cs-CZ" sz="2000" b="1" i="0" dirty="0">
                        <a:solidFill>
                          <a:srgbClr val="FF0000"/>
                        </a:solidFill>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Umožňují </a:t>
                      </a:r>
                      <a:r>
                        <a:rPr lang="cs-CZ" b="1" i="0" dirty="0" err="1">
                          <a:effectLst/>
                          <a:latin typeface="Segoe UI" panose="020B0502040204020203" pitchFamily="34" charset="0"/>
                        </a:rPr>
                        <a:t>revaluation</a:t>
                      </a:r>
                      <a:r>
                        <a:rPr lang="cs-CZ" b="1" i="0" dirty="0">
                          <a:effectLst/>
                          <a:latin typeface="Segoe UI" panose="020B0502040204020203" pitchFamily="34" charset="0"/>
                        </a:rPr>
                        <a:t> model</a:t>
                      </a:r>
                      <a:r>
                        <a:rPr lang="cs-CZ" b="0" i="0" dirty="0">
                          <a:effectLst/>
                          <a:latin typeface="Segoe UI" panose="020B0502040204020203" pitchFamily="34" charset="0"/>
                        </a:rPr>
                        <a:t> – pravidelné přecenění na fair </a:t>
                      </a:r>
                      <a:r>
                        <a:rPr lang="cs-CZ" b="0" i="0" dirty="0" err="1">
                          <a:effectLst/>
                          <a:latin typeface="Segoe UI" panose="020B0502040204020203" pitchFamily="34" charset="0"/>
                        </a:rPr>
                        <a:t>value</a:t>
                      </a:r>
                      <a:r>
                        <a:rPr lang="cs-CZ" b="0" i="0" dirty="0">
                          <a:effectLst/>
                          <a:latin typeface="Segoe UI" panose="020B0502040204020203" pitchFamily="34" charset="0"/>
                        </a:rPr>
                        <a:t>.</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Změna hodnoty jde do </a:t>
                      </a:r>
                      <a:r>
                        <a:rPr lang="cs-CZ" b="1" i="0" dirty="0">
                          <a:effectLst/>
                          <a:latin typeface="Segoe UI" panose="020B0502040204020203" pitchFamily="34" charset="0"/>
                        </a:rPr>
                        <a:t>OCI (</a:t>
                      </a:r>
                      <a:r>
                        <a:rPr lang="cs-CZ" b="1" i="0" dirty="0" err="1">
                          <a:effectLst/>
                          <a:latin typeface="Segoe UI" panose="020B0502040204020203" pitchFamily="34" charset="0"/>
                        </a:rPr>
                        <a:t>Other</a:t>
                      </a:r>
                      <a:r>
                        <a:rPr lang="cs-CZ" b="1" i="0" dirty="0">
                          <a:effectLst/>
                          <a:latin typeface="Segoe UI" panose="020B0502040204020203" pitchFamily="34" charset="0"/>
                        </a:rPr>
                        <a:t> </a:t>
                      </a:r>
                      <a:r>
                        <a:rPr lang="cs-CZ" b="1" i="0" dirty="0" err="1">
                          <a:effectLst/>
                          <a:latin typeface="Segoe UI" panose="020B0502040204020203" pitchFamily="34" charset="0"/>
                        </a:rPr>
                        <a:t>Comprehensive</a:t>
                      </a:r>
                      <a:r>
                        <a:rPr lang="cs-CZ" b="1" i="0" dirty="0">
                          <a:effectLst/>
                          <a:latin typeface="Segoe UI" panose="020B0502040204020203" pitchFamily="34" charset="0"/>
                        </a:rPr>
                        <a:t> </a:t>
                      </a:r>
                      <a:r>
                        <a:rPr lang="cs-CZ" b="1" i="0" dirty="0" err="1">
                          <a:effectLst/>
                          <a:latin typeface="Segoe UI" panose="020B0502040204020203" pitchFamily="34" charset="0"/>
                        </a:rPr>
                        <a:t>Income</a:t>
                      </a:r>
                      <a:r>
                        <a:rPr lang="cs-CZ" b="1" i="0" dirty="0">
                          <a:effectLst/>
                          <a:latin typeface="Segoe UI" panose="020B0502040204020203" pitchFamily="34" charset="0"/>
                        </a:rPr>
                        <a:t>)</a:t>
                      </a:r>
                      <a:r>
                        <a:rPr lang="cs-CZ" b="0" i="0" dirty="0">
                          <a:effectLst/>
                          <a:latin typeface="Segoe UI" panose="020B0502040204020203" pitchFamily="34" charset="0"/>
                        </a:rPr>
                        <a:t>, resp. do vlastního kapitálu.</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Týká se DHM i některých DNM.</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None/>
                      </a:pPr>
                      <a:r>
                        <a:rPr lang="cs-CZ" sz="2000" b="1" i="0" dirty="0">
                          <a:solidFill>
                            <a:srgbClr val="FF0000"/>
                          </a:solidFill>
                          <a:effectLst/>
                          <a:latin typeface="Segoe UI" panose="020B0502040204020203" pitchFamily="34" charset="0"/>
                        </a:rPr>
                        <a:t>ČÚP</a:t>
                      </a:r>
                    </a:p>
                    <a:p>
                      <a:pPr fontAlgn="t">
                        <a:lnSpc>
                          <a:spcPts val="1500"/>
                        </a:lnSpc>
                        <a:buNone/>
                      </a:pPr>
                      <a:endParaRPr lang="cs-CZ" sz="2000" b="1" i="0" dirty="0">
                        <a:solidFill>
                          <a:srgbClr val="FF0000"/>
                        </a:solidFill>
                        <a:effectLst/>
                        <a:latin typeface="Segoe UI" panose="020B0502040204020203" pitchFamily="34" charset="0"/>
                      </a:endParaRPr>
                    </a:p>
                    <a:p>
                      <a:pPr fontAlgn="t">
                        <a:lnSpc>
                          <a:spcPts val="1500"/>
                        </a:lnSpc>
                        <a:buFont typeface="Arial" panose="020B0604020202020204" pitchFamily="34" charset="0"/>
                        <a:buChar char="•"/>
                      </a:pPr>
                      <a:r>
                        <a:rPr lang="cs-CZ" b="1" i="0" dirty="0">
                          <a:effectLst/>
                          <a:latin typeface="Segoe UI" panose="020B0502040204020203" pitchFamily="34" charset="0"/>
                        </a:rPr>
                        <a:t> Nepovolují</a:t>
                      </a:r>
                      <a:r>
                        <a:rPr lang="cs-CZ" b="0" i="0" dirty="0">
                          <a:effectLst/>
                          <a:latin typeface="Segoe UI" panose="020B0502040204020203" pitchFamily="34" charset="0"/>
                        </a:rPr>
                        <a:t> přecenění DHM a DNM na fair </a:t>
                      </a:r>
                      <a:r>
                        <a:rPr lang="cs-CZ" b="0" i="0" dirty="0" err="1">
                          <a:effectLst/>
                          <a:latin typeface="Segoe UI" panose="020B0502040204020203" pitchFamily="34" charset="0"/>
                        </a:rPr>
                        <a:t>value</a:t>
                      </a:r>
                      <a:r>
                        <a:rPr lang="cs-CZ" b="0" i="0" dirty="0">
                          <a:effectLst/>
                          <a:latin typeface="Segoe UI" panose="020B0502040204020203" pitchFamily="34" charset="0"/>
                        </a:rPr>
                        <a:t>.</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Oceňuje se historickou cenou.</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Výjimkou je reálná hodnota u části finančního majetku.</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056864100"/>
                  </a:ext>
                </a:extLst>
              </a:tr>
              <a:tr h="918919">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1650686127"/>
                  </a:ext>
                </a:extLst>
              </a:tr>
            </a:tbl>
          </a:graphicData>
        </a:graphic>
      </p:graphicFrame>
      <p:pic>
        <p:nvPicPr>
          <p:cNvPr id="3" name="Image 0" descr="preencoded.png">
            <a:extLst>
              <a:ext uri="{FF2B5EF4-FFF2-40B4-BE49-F238E27FC236}">
                <a16:creationId xmlns:a16="http://schemas.microsoft.com/office/drawing/2014/main" id="{8F9493A6-06D9-925D-4975-30FFE3B34E24}"/>
              </a:ext>
            </a:extLst>
          </p:cNvPr>
          <p:cNvPicPr>
            <a:picLocks noChangeAspect="1"/>
          </p:cNvPicPr>
          <p:nvPr/>
        </p:nvPicPr>
        <p:blipFill>
          <a:blip r:embed="rId2"/>
          <a:stretch>
            <a:fillRect/>
          </a:stretch>
        </p:blipFill>
        <p:spPr>
          <a:xfrm>
            <a:off x="12122872" y="7066744"/>
            <a:ext cx="1232324" cy="251817"/>
          </a:xfrm>
          <a:prstGeom prst="rect">
            <a:avLst/>
          </a:prstGeom>
        </p:spPr>
      </p:pic>
    </p:spTree>
    <p:extLst>
      <p:ext uri="{BB962C8B-B14F-4D97-AF65-F5344CB8AC3E}">
        <p14:creationId xmlns:p14="http://schemas.microsoft.com/office/powerpoint/2010/main" val="1221914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B4153BAF-9235-0536-9076-ED4A0A40BC3C}"/>
              </a:ext>
            </a:extLst>
          </p:cNvPr>
          <p:cNvGraphicFramePr>
            <a:graphicFrameLocks noGrp="1"/>
          </p:cNvGraphicFramePr>
          <p:nvPr>
            <p:extLst>
              <p:ext uri="{D42A27DB-BD31-4B8C-83A1-F6EECF244321}">
                <p14:modId xmlns:p14="http://schemas.microsoft.com/office/powerpoint/2010/main" val="3272147439"/>
              </p:ext>
            </p:extLst>
          </p:nvPr>
        </p:nvGraphicFramePr>
        <p:xfrm>
          <a:off x="1006475" y="1018095"/>
          <a:ext cx="12617450" cy="6495067"/>
        </p:xfrm>
        <a:graphic>
          <a:graphicData uri="http://schemas.openxmlformats.org/drawingml/2006/table">
            <a:tbl>
              <a:tblPr/>
              <a:tblGrid>
                <a:gridCol w="12617450">
                  <a:extLst>
                    <a:ext uri="{9D8B030D-6E8A-4147-A177-3AD203B41FA5}">
                      <a16:colId xmlns:a16="http://schemas.microsoft.com/office/drawing/2014/main" val="1057755040"/>
                    </a:ext>
                  </a:extLst>
                </a:gridCol>
              </a:tblGrid>
              <a:tr h="5029670">
                <a:tc>
                  <a:txBody>
                    <a:bodyPr/>
                    <a:lstStyle/>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2800" b="1" i="0" dirty="0">
                          <a:solidFill>
                            <a:srgbClr val="FF0000"/>
                          </a:solidFill>
                          <a:effectLst/>
                          <a:latin typeface="Segoe UI" panose="020B0502040204020203" pitchFamily="34" charset="0"/>
                        </a:rPr>
                        <a:t>Náklady na demolici, ekologickou likvidaci, rekultivace</a:t>
                      </a: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IFRS</a:t>
                      </a:r>
                      <a:r>
                        <a:rPr lang="cs-CZ" b="1" i="0" dirty="0">
                          <a:effectLst/>
                          <a:latin typeface="Segoe UI" panose="020B0502040204020203" pitchFamily="34" charset="0"/>
                        </a:rPr>
                        <a:t> – zahrnuje se do pořizovací ceny</a:t>
                      </a:r>
                    </a:p>
                    <a:p>
                      <a:pPr fontAlgn="t">
                        <a:lnSpc>
                          <a:spcPts val="1500"/>
                        </a:lnSpc>
                        <a:buNone/>
                      </a:pPr>
                      <a:endParaRPr lang="cs-CZ" b="1" i="0" dirty="0">
                        <a:effectLst/>
                        <a:latin typeface="Segoe UI" panose="020B0502040204020203" pitchFamily="34" charset="0"/>
                      </a:endParaRPr>
                    </a:p>
                    <a:p>
                      <a:pPr fontAlgn="t">
                        <a:lnSpc>
                          <a:spcPts val="1500"/>
                        </a:lnSpc>
                        <a:buNone/>
                      </a:pPr>
                      <a:r>
                        <a:rPr lang="cs-CZ" b="0" i="0" dirty="0">
                          <a:effectLst/>
                          <a:latin typeface="Segoe UI" panose="020B0502040204020203" pitchFamily="34" charset="0"/>
                        </a:rPr>
                        <a:t>IAS 16 výslovně požaduje zahrnout </a:t>
                      </a:r>
                      <a:r>
                        <a:rPr lang="cs-CZ" b="1" i="0" dirty="0">
                          <a:effectLst/>
                          <a:latin typeface="Segoe UI" panose="020B0502040204020203" pitchFamily="34" charset="0"/>
                        </a:rPr>
                        <a:t>odhad budoucích nákladů na likvidaci</a:t>
                      </a:r>
                      <a:r>
                        <a:rPr lang="cs-CZ" b="0" i="0" dirty="0">
                          <a:effectLst/>
                          <a:latin typeface="Segoe UI" panose="020B0502040204020203" pitchFamily="34" charset="0"/>
                        </a:rPr>
                        <a:t>, pokud vznikají povinností při instalaci nebo užívání aktiva.</a:t>
                      </a:r>
                    </a:p>
                    <a:p>
                      <a:pPr fontAlgn="t">
                        <a:lnSpc>
                          <a:spcPts val="1500"/>
                        </a:lnSpc>
                        <a:buNone/>
                      </a:pPr>
                      <a:endParaRPr lang="cs-CZ" b="0" i="0" dirty="0">
                        <a:effectLst/>
                        <a:latin typeface="Segoe UI" panose="020B0502040204020203" pitchFamily="34" charset="0"/>
                      </a:endParaRPr>
                    </a:p>
                    <a:p>
                      <a:pPr fontAlgn="t">
                        <a:lnSpc>
                          <a:spcPts val="1500"/>
                        </a:lnSpc>
                        <a:buNone/>
                      </a:pPr>
                      <a:endParaRPr lang="cs-CZ" b="0" i="0" dirty="0">
                        <a:effectLst/>
                        <a:latin typeface="Segoe UI" panose="020B0502040204020203" pitchFamily="34" charset="0"/>
                      </a:endParaRPr>
                    </a:p>
                    <a:p>
                      <a:pPr fontAlgn="t">
                        <a:lnSpc>
                          <a:spcPts val="1500"/>
                        </a:lnSpc>
                        <a:buNone/>
                      </a:pPr>
                      <a:endParaRPr lang="cs-CZ" b="0" i="0" dirty="0">
                        <a:effectLst/>
                        <a:latin typeface="Segoe UI" panose="020B0502040204020203" pitchFamily="34" charset="0"/>
                      </a:endParaRPr>
                    </a:p>
                    <a:p>
                      <a:pPr fontAlgn="t">
                        <a:lnSpc>
                          <a:spcPts val="1500"/>
                        </a:lnSpc>
                        <a:buNone/>
                      </a:pPr>
                      <a:r>
                        <a:rPr lang="cs-CZ" b="1" i="0" dirty="0">
                          <a:solidFill>
                            <a:srgbClr val="FF0000"/>
                          </a:solidFill>
                          <a:effectLst/>
                          <a:latin typeface="Segoe UI" panose="020B0502040204020203" pitchFamily="34" charset="0"/>
                        </a:rPr>
                        <a:t>ČÚP</a:t>
                      </a:r>
                      <a:r>
                        <a:rPr lang="cs-CZ" b="1" i="0" dirty="0">
                          <a:effectLst/>
                          <a:latin typeface="Segoe UI" panose="020B0502040204020203" pitchFamily="34" charset="0"/>
                        </a:rPr>
                        <a:t> – nezahrnuje se</a:t>
                      </a:r>
                    </a:p>
                    <a:p>
                      <a:pPr fontAlgn="t">
                        <a:lnSpc>
                          <a:spcPts val="1500"/>
                        </a:lnSpc>
                        <a:buNone/>
                      </a:pPr>
                      <a:endParaRPr lang="cs-CZ" b="1" i="0" dirty="0">
                        <a:effectLst/>
                        <a:latin typeface="Segoe UI" panose="020B0502040204020203" pitchFamily="34" charset="0"/>
                      </a:endParaRPr>
                    </a:p>
                    <a:p>
                      <a:pPr fontAlgn="t">
                        <a:lnSpc>
                          <a:spcPts val="1500"/>
                        </a:lnSpc>
                        <a:buNone/>
                      </a:pPr>
                      <a:r>
                        <a:rPr lang="cs-CZ" b="0" i="0" dirty="0">
                          <a:effectLst/>
                          <a:latin typeface="Segoe UI" panose="020B0502040204020203" pitchFamily="34" charset="0"/>
                        </a:rPr>
                        <a:t>Tyto náklady se účtují až při skutečném vzniku závazku</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385855862"/>
                  </a:ext>
                </a:extLst>
              </a:tr>
              <a:tr h="1465397">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588093436"/>
                  </a:ext>
                </a:extLst>
              </a:tr>
            </a:tbl>
          </a:graphicData>
        </a:graphic>
      </p:graphicFrame>
      <p:pic>
        <p:nvPicPr>
          <p:cNvPr id="3" name="Image 0" descr="preencoded.png">
            <a:extLst>
              <a:ext uri="{FF2B5EF4-FFF2-40B4-BE49-F238E27FC236}">
                <a16:creationId xmlns:a16="http://schemas.microsoft.com/office/drawing/2014/main" id="{C6FC2BB2-4CE9-D2F8-B645-58334972D48A}"/>
              </a:ext>
            </a:extLst>
          </p:cNvPr>
          <p:cNvPicPr>
            <a:picLocks noChangeAspect="1"/>
          </p:cNvPicPr>
          <p:nvPr/>
        </p:nvPicPr>
        <p:blipFill>
          <a:blip r:embed="rId2"/>
          <a:stretch>
            <a:fillRect/>
          </a:stretch>
        </p:blipFill>
        <p:spPr>
          <a:xfrm>
            <a:off x="12141725" y="6959688"/>
            <a:ext cx="1232324" cy="251817"/>
          </a:xfrm>
          <a:prstGeom prst="rect">
            <a:avLst/>
          </a:prstGeom>
        </p:spPr>
      </p:pic>
    </p:spTree>
    <p:extLst>
      <p:ext uri="{BB962C8B-B14F-4D97-AF65-F5344CB8AC3E}">
        <p14:creationId xmlns:p14="http://schemas.microsoft.com/office/powerpoint/2010/main" val="2418262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29AB9314-4D93-1823-2E82-FAEA4AB301F4}"/>
              </a:ext>
            </a:extLst>
          </p:cNvPr>
          <p:cNvGraphicFramePr>
            <a:graphicFrameLocks noGrp="1"/>
          </p:cNvGraphicFramePr>
          <p:nvPr>
            <p:extLst>
              <p:ext uri="{D42A27DB-BD31-4B8C-83A1-F6EECF244321}">
                <p14:modId xmlns:p14="http://schemas.microsoft.com/office/powerpoint/2010/main" val="2386996016"/>
              </p:ext>
            </p:extLst>
          </p:nvPr>
        </p:nvGraphicFramePr>
        <p:xfrm>
          <a:off x="1006475" y="1093509"/>
          <a:ext cx="12617451" cy="5719571"/>
        </p:xfrm>
        <a:graphic>
          <a:graphicData uri="http://schemas.openxmlformats.org/drawingml/2006/table">
            <a:tbl>
              <a:tblPr/>
              <a:tblGrid>
                <a:gridCol w="4205817">
                  <a:extLst>
                    <a:ext uri="{9D8B030D-6E8A-4147-A177-3AD203B41FA5}">
                      <a16:colId xmlns:a16="http://schemas.microsoft.com/office/drawing/2014/main" val="1582537653"/>
                    </a:ext>
                  </a:extLst>
                </a:gridCol>
                <a:gridCol w="4205817">
                  <a:extLst>
                    <a:ext uri="{9D8B030D-6E8A-4147-A177-3AD203B41FA5}">
                      <a16:colId xmlns:a16="http://schemas.microsoft.com/office/drawing/2014/main" val="1012629544"/>
                    </a:ext>
                  </a:extLst>
                </a:gridCol>
                <a:gridCol w="4205817">
                  <a:extLst>
                    <a:ext uri="{9D8B030D-6E8A-4147-A177-3AD203B41FA5}">
                      <a16:colId xmlns:a16="http://schemas.microsoft.com/office/drawing/2014/main" val="3784637858"/>
                    </a:ext>
                  </a:extLst>
                </a:gridCol>
              </a:tblGrid>
              <a:tr h="519961">
                <a:tc gridSpan="3">
                  <a:txBody>
                    <a:bodyPr/>
                    <a:lstStyle/>
                    <a:p>
                      <a:pPr algn="ctr" fontAlgn="t">
                        <a:lnSpc>
                          <a:spcPts val="1500"/>
                        </a:lnSpc>
                        <a:buNone/>
                      </a:pPr>
                      <a:r>
                        <a:rPr lang="cs-CZ" sz="2000" b="1" i="0" dirty="0">
                          <a:solidFill>
                            <a:srgbClr val="FF0000"/>
                          </a:solidFill>
                          <a:effectLst/>
                          <a:latin typeface="Segoe UI" panose="020B0502040204020203" pitchFamily="34" charset="0"/>
                        </a:rPr>
                        <a:t>Shrnutí rozdílů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hMerge="1">
                  <a:txBody>
                    <a:bodyPr/>
                    <a:lstStyle/>
                    <a:p>
                      <a:endParaRPr lang="cs-CZ" sz="18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cs-CZ" sz="1800"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3608981"/>
                  </a:ext>
                </a:extLst>
              </a:tr>
              <a:tr h="519961">
                <a:tc>
                  <a:txBody>
                    <a:bodyPr/>
                    <a:lstStyle/>
                    <a:p>
                      <a:pPr>
                        <a:buNone/>
                      </a:pPr>
                      <a:r>
                        <a:rPr lang="cs-CZ" sz="1800" dirty="0">
                          <a:effectLst/>
                        </a:rPr>
                        <a:t>Oblast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solidFill>
                            <a:srgbClr val="FF0000"/>
                          </a:solidFill>
                          <a:effectLst/>
                        </a:rPr>
                        <a:t>IFRS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solidFill>
                            <a:srgbClr val="FF0000"/>
                          </a:solidFill>
                          <a:effectLst/>
                        </a:rPr>
                        <a:t>České účetní předpisy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1000632260"/>
                  </a:ext>
                </a:extLst>
              </a:tr>
              <a:tr h="519961">
                <a:tc>
                  <a:txBody>
                    <a:bodyPr/>
                    <a:lstStyle/>
                    <a:p>
                      <a:pPr>
                        <a:buNone/>
                      </a:pPr>
                      <a:r>
                        <a:rPr lang="cs-CZ" sz="1800" dirty="0">
                          <a:effectLst/>
                        </a:rPr>
                        <a:t>Základní ocenění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pořizovací cena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pořizovací cena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2583686219"/>
                  </a:ext>
                </a:extLst>
              </a:tr>
              <a:tr h="519961">
                <a:tc>
                  <a:txBody>
                    <a:bodyPr/>
                    <a:lstStyle/>
                    <a:p>
                      <a:pPr>
                        <a:buNone/>
                      </a:pPr>
                      <a:r>
                        <a:rPr lang="cs-CZ" sz="1800">
                          <a:effectLst/>
                        </a:rPr>
                        <a:t>Vedlejší náklady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široký výčet + demontáž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jen skutečné vedlejší náklady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3740105537"/>
                  </a:ext>
                </a:extLst>
              </a:tr>
              <a:tr h="519961">
                <a:tc>
                  <a:txBody>
                    <a:bodyPr/>
                    <a:lstStyle/>
                    <a:p>
                      <a:pPr>
                        <a:buNone/>
                      </a:pPr>
                      <a:r>
                        <a:rPr lang="cs-CZ" sz="1800">
                          <a:effectLst/>
                        </a:rPr>
                        <a:t>Úroky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mohou být kapitalizovány (IAS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nekapitalizují 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393030705"/>
                  </a:ext>
                </a:extLst>
              </a:tr>
              <a:tr h="519961">
                <a:tc>
                  <a:txBody>
                    <a:bodyPr/>
                    <a:lstStyle/>
                    <a:p>
                      <a:pPr>
                        <a:buNone/>
                      </a:pPr>
                      <a:r>
                        <a:rPr lang="cs-CZ" sz="1800">
                          <a:effectLst/>
                        </a:rPr>
                        <a:t>Přecenění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povoleno (revaluation model)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obecně zakázáno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968687474"/>
                  </a:ext>
                </a:extLst>
              </a:tr>
              <a:tr h="519961">
                <a:tc>
                  <a:txBody>
                    <a:bodyPr/>
                    <a:lstStyle/>
                    <a:p>
                      <a:pPr>
                        <a:buNone/>
                      </a:pPr>
                      <a:r>
                        <a:rPr lang="cs-CZ" sz="1800">
                          <a:effectLst/>
                        </a:rPr>
                        <a:t>Nehmotná aktiva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přísná kritéria pro vývoj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jednodušší podmínky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1937938840"/>
                  </a:ext>
                </a:extLst>
              </a:tr>
              <a:tr h="519961">
                <a:tc>
                  <a:txBody>
                    <a:bodyPr/>
                    <a:lstStyle/>
                    <a:p>
                      <a:pPr>
                        <a:buNone/>
                      </a:pPr>
                      <a:r>
                        <a:rPr lang="cs-CZ" sz="1800">
                          <a:effectLst/>
                        </a:rPr>
                        <a:t>Budoucí závazky (demontáž)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zahrnují 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nezahrnují 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781831326"/>
                  </a:ext>
                </a:extLst>
              </a:tr>
              <a:tr h="519961">
                <a:tc>
                  <a:txBody>
                    <a:bodyPr/>
                    <a:lstStyle/>
                    <a:p>
                      <a:pPr>
                        <a:buNone/>
                      </a:pPr>
                      <a:r>
                        <a:rPr lang="cs-CZ" sz="1800">
                          <a:effectLst/>
                        </a:rPr>
                        <a:t>Výzkum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nelze aktivovat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nelze aktivovat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1481153375"/>
                  </a:ext>
                </a:extLst>
              </a:tr>
              <a:tr h="519961">
                <a:tc>
                  <a:txBody>
                    <a:bodyPr/>
                    <a:lstStyle/>
                    <a:p>
                      <a:pPr>
                        <a:buNone/>
                      </a:pPr>
                      <a:r>
                        <a:rPr lang="cs-CZ" sz="1800">
                          <a:effectLst/>
                        </a:rPr>
                        <a:t>Testování aktiv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zahrnuto v pořizovací ceně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běžně náklad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956256366"/>
                  </a:ext>
                </a:extLst>
              </a:tr>
              <a:tr h="519961">
                <a:tc>
                  <a:txBody>
                    <a:bodyPr/>
                    <a:lstStyle/>
                    <a:p>
                      <a:pPr>
                        <a:buNone/>
                      </a:pPr>
                      <a:r>
                        <a:rPr lang="cs-CZ" sz="1800">
                          <a:effectLst/>
                        </a:rPr>
                        <a:t>Limity TZ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věcná kritéria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fr-FR" sz="1800" dirty="0" err="1">
                          <a:effectLst/>
                        </a:rPr>
                        <a:t>zákonné</a:t>
                      </a:r>
                      <a:r>
                        <a:rPr lang="fr-FR" sz="1800" dirty="0">
                          <a:effectLst/>
                        </a:rPr>
                        <a:t> </a:t>
                      </a:r>
                      <a:r>
                        <a:rPr lang="fr-FR" sz="1800" dirty="0" err="1">
                          <a:effectLst/>
                        </a:rPr>
                        <a:t>limity</a:t>
                      </a:r>
                      <a:r>
                        <a:rPr lang="fr-FR" sz="1800" dirty="0">
                          <a:effectLst/>
                        </a:rPr>
                        <a:t> (40 000 </a:t>
                      </a:r>
                      <a:r>
                        <a:rPr lang="fr-FR" sz="1800" dirty="0" err="1">
                          <a:effectLst/>
                        </a:rPr>
                        <a:t>Kč</a:t>
                      </a:r>
                      <a:r>
                        <a:rPr lang="fr-FR" sz="1800" dirty="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3976764048"/>
                  </a:ext>
                </a:extLst>
              </a:tr>
            </a:tbl>
          </a:graphicData>
        </a:graphic>
      </p:graphicFrame>
      <p:pic>
        <p:nvPicPr>
          <p:cNvPr id="3" name="Image 0" descr="preencoded.png">
            <a:extLst>
              <a:ext uri="{FF2B5EF4-FFF2-40B4-BE49-F238E27FC236}">
                <a16:creationId xmlns:a16="http://schemas.microsoft.com/office/drawing/2014/main" id="{4D406871-AB5F-F08F-0563-E904C8B41234}"/>
              </a:ext>
            </a:extLst>
          </p:cNvPr>
          <p:cNvPicPr>
            <a:picLocks noChangeAspect="1"/>
          </p:cNvPicPr>
          <p:nvPr/>
        </p:nvPicPr>
        <p:blipFill>
          <a:blip r:embed="rId2"/>
          <a:stretch>
            <a:fillRect/>
          </a:stretch>
        </p:blipFill>
        <p:spPr>
          <a:xfrm>
            <a:off x="12141725" y="6959688"/>
            <a:ext cx="1232324" cy="251817"/>
          </a:xfrm>
          <a:prstGeom prst="rect">
            <a:avLst/>
          </a:prstGeom>
        </p:spPr>
      </p:pic>
    </p:spTree>
    <p:extLst>
      <p:ext uri="{BB962C8B-B14F-4D97-AF65-F5344CB8AC3E}">
        <p14:creationId xmlns:p14="http://schemas.microsoft.com/office/powerpoint/2010/main" val="3862425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C071980C-BBA5-1B3F-5F32-2FCC2F4F3067}"/>
              </a:ext>
            </a:extLst>
          </p:cNvPr>
          <p:cNvGraphicFramePr>
            <a:graphicFrameLocks noGrp="1"/>
          </p:cNvGraphicFramePr>
          <p:nvPr>
            <p:extLst>
              <p:ext uri="{D42A27DB-BD31-4B8C-83A1-F6EECF244321}">
                <p14:modId xmlns:p14="http://schemas.microsoft.com/office/powerpoint/2010/main" val="2699736107"/>
              </p:ext>
            </p:extLst>
          </p:nvPr>
        </p:nvGraphicFramePr>
        <p:xfrm>
          <a:off x="1006475" y="1140643"/>
          <a:ext cx="12617450" cy="6542201"/>
        </p:xfrm>
        <a:graphic>
          <a:graphicData uri="http://schemas.openxmlformats.org/drawingml/2006/table">
            <a:tbl>
              <a:tblPr/>
              <a:tblGrid>
                <a:gridCol w="12617450">
                  <a:extLst>
                    <a:ext uri="{9D8B030D-6E8A-4147-A177-3AD203B41FA5}">
                      <a16:colId xmlns:a16="http://schemas.microsoft.com/office/drawing/2014/main" val="1278412637"/>
                    </a:ext>
                  </a:extLst>
                </a:gridCol>
              </a:tblGrid>
              <a:tr h="4262524">
                <a:tc>
                  <a:txBody>
                    <a:bodyPr/>
                    <a:lstStyle/>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2800" b="1" i="0" dirty="0">
                          <a:solidFill>
                            <a:srgbClr val="FF0000"/>
                          </a:solidFill>
                          <a:effectLst/>
                          <a:latin typeface="Segoe UI" panose="020B0502040204020203" pitchFamily="34" charset="0"/>
                        </a:rPr>
                        <a:t>Proč rozdíly existují?</a:t>
                      </a:r>
                    </a:p>
                    <a:p>
                      <a:pPr fontAlgn="t">
                        <a:lnSpc>
                          <a:spcPts val="1500"/>
                        </a:lnSpc>
                        <a:buNone/>
                      </a:pPr>
                      <a:endParaRPr lang="cs-CZ" sz="2800" b="1" i="0" dirty="0">
                        <a:solidFill>
                          <a:srgbClr val="FF0000"/>
                        </a:solidFill>
                        <a:effectLst/>
                        <a:latin typeface="Segoe UI" panose="020B0502040204020203" pitchFamily="34" charset="0"/>
                      </a:endParaRPr>
                    </a:p>
                    <a:p>
                      <a:pPr fontAlgn="t">
                        <a:lnSpc>
                          <a:spcPts val="1500"/>
                        </a:lnSpc>
                        <a:buNone/>
                      </a:pPr>
                      <a:endParaRPr lang="cs-CZ" sz="2800" b="1" i="0" dirty="0">
                        <a:solidFill>
                          <a:srgbClr val="FF0000"/>
                        </a:solidFill>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Font typeface="Arial" panose="020B0604020202020204" pitchFamily="34" charset="0"/>
                        <a:buNone/>
                      </a:pPr>
                      <a:r>
                        <a:rPr lang="cs-CZ" sz="2000" b="1" i="0" dirty="0">
                          <a:effectLst/>
                          <a:latin typeface="Segoe UI" panose="020B0502040204020203" pitchFamily="34" charset="0"/>
                        </a:rPr>
                        <a:t>IFRS</a:t>
                      </a:r>
                      <a:r>
                        <a:rPr lang="cs-CZ" sz="2000" b="0" i="0" dirty="0">
                          <a:effectLst/>
                          <a:latin typeface="Segoe UI" panose="020B0502040204020203" pitchFamily="34" charset="0"/>
                        </a:rPr>
                        <a:t> mají za cíl </a:t>
                      </a:r>
                      <a:r>
                        <a:rPr lang="cs-CZ" sz="2000" b="0" i="1" dirty="0">
                          <a:effectLst/>
                          <a:latin typeface="Segoe UI" panose="020B0502040204020203" pitchFamily="34" charset="0"/>
                        </a:rPr>
                        <a:t>věrně zobrazit ekonomickou realitu</a:t>
                      </a:r>
                      <a:r>
                        <a:rPr lang="cs-CZ" sz="2000" b="0" i="0" dirty="0">
                          <a:effectLst/>
                          <a:latin typeface="Segoe UI" panose="020B0502040204020203" pitchFamily="34" charset="0"/>
                        </a:rPr>
                        <a:t> (fair </a:t>
                      </a:r>
                      <a:r>
                        <a:rPr lang="cs-CZ" sz="2000" b="0" i="0" dirty="0" err="1">
                          <a:effectLst/>
                          <a:latin typeface="Segoe UI" panose="020B0502040204020203" pitchFamily="34" charset="0"/>
                        </a:rPr>
                        <a:t>value</a:t>
                      </a:r>
                      <a:r>
                        <a:rPr lang="cs-CZ" sz="2000" b="0" i="0" dirty="0">
                          <a:effectLst/>
                          <a:latin typeface="Segoe UI" panose="020B0502040204020203" pitchFamily="34" charset="0"/>
                        </a:rPr>
                        <a:t>, očekávané závazky, ekonomické benefity).</a:t>
                      </a:r>
                    </a:p>
                    <a:p>
                      <a:pPr fontAlgn="t">
                        <a:lnSpc>
                          <a:spcPts val="1500"/>
                        </a:lnSpc>
                        <a:buFont typeface="Arial" panose="020B0604020202020204" pitchFamily="34" charset="0"/>
                        <a:buChar char="•"/>
                      </a:pPr>
                      <a:endParaRPr lang="cs-CZ" sz="2000" b="0" i="0" dirty="0">
                        <a:effectLst/>
                        <a:latin typeface="Segoe UI" panose="020B0502040204020203" pitchFamily="34" charset="0"/>
                      </a:endParaRPr>
                    </a:p>
                    <a:p>
                      <a:pPr fontAlgn="t">
                        <a:lnSpc>
                          <a:spcPts val="1500"/>
                        </a:lnSpc>
                        <a:buFont typeface="Arial" panose="020B0604020202020204" pitchFamily="34" charset="0"/>
                        <a:buChar char="•"/>
                      </a:pPr>
                      <a:endParaRPr lang="cs-CZ" sz="2000" b="0" i="0" dirty="0">
                        <a:effectLst/>
                        <a:latin typeface="Segoe UI" panose="020B0502040204020203" pitchFamily="34" charset="0"/>
                      </a:endParaRPr>
                    </a:p>
                    <a:p>
                      <a:pPr fontAlgn="t">
                        <a:lnSpc>
                          <a:spcPts val="1500"/>
                        </a:lnSpc>
                        <a:buFont typeface="Arial" panose="020B0604020202020204" pitchFamily="34" charset="0"/>
                        <a:buNone/>
                      </a:pPr>
                      <a:r>
                        <a:rPr lang="cs-CZ" sz="2000" b="1" i="0" dirty="0">
                          <a:effectLst/>
                          <a:latin typeface="Segoe UI" panose="020B0502040204020203" pitchFamily="34" charset="0"/>
                        </a:rPr>
                        <a:t>ČÚP</a:t>
                      </a:r>
                      <a:r>
                        <a:rPr lang="cs-CZ" sz="2000" b="0" i="0" dirty="0">
                          <a:effectLst/>
                          <a:latin typeface="Segoe UI" panose="020B0502040204020203" pitchFamily="34" charset="0"/>
                        </a:rPr>
                        <a:t> jsou více </a:t>
                      </a:r>
                      <a:r>
                        <a:rPr lang="cs-CZ" sz="2000" b="0" i="1" dirty="0">
                          <a:effectLst/>
                          <a:latin typeface="Segoe UI" panose="020B0502040204020203" pitchFamily="34" charset="0"/>
                        </a:rPr>
                        <a:t>konzervativní</a:t>
                      </a:r>
                      <a:r>
                        <a:rPr lang="cs-CZ" sz="2000" b="0" i="0" dirty="0">
                          <a:effectLst/>
                          <a:latin typeface="Segoe UI" panose="020B0502040204020203" pitchFamily="34" charset="0"/>
                        </a:rPr>
                        <a:t> a orientované na daňovou regulaci a stabilitu ocenění.</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983295089"/>
                  </a:ext>
                </a:extLst>
              </a:tr>
              <a:tr h="2279677">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634136356"/>
                  </a:ext>
                </a:extLst>
              </a:tr>
            </a:tbl>
          </a:graphicData>
        </a:graphic>
      </p:graphicFrame>
      <p:pic>
        <p:nvPicPr>
          <p:cNvPr id="3" name="Image 0" descr="preencoded.png">
            <a:extLst>
              <a:ext uri="{FF2B5EF4-FFF2-40B4-BE49-F238E27FC236}">
                <a16:creationId xmlns:a16="http://schemas.microsoft.com/office/drawing/2014/main" id="{4AC4BF4F-FA38-F4E6-3B7A-00DD2FB8F580}"/>
              </a:ext>
            </a:extLst>
          </p:cNvPr>
          <p:cNvPicPr>
            <a:picLocks noChangeAspect="1"/>
          </p:cNvPicPr>
          <p:nvPr/>
        </p:nvPicPr>
        <p:blipFill>
          <a:blip r:embed="rId2"/>
          <a:stretch>
            <a:fillRect/>
          </a:stretch>
        </p:blipFill>
        <p:spPr>
          <a:xfrm>
            <a:off x="12141725" y="6959688"/>
            <a:ext cx="1232324" cy="251817"/>
          </a:xfrm>
          <a:prstGeom prst="rect">
            <a:avLst/>
          </a:prstGeom>
        </p:spPr>
      </p:pic>
    </p:spTree>
    <p:extLst>
      <p:ext uri="{BB962C8B-B14F-4D97-AF65-F5344CB8AC3E}">
        <p14:creationId xmlns:p14="http://schemas.microsoft.com/office/powerpoint/2010/main" val="3819926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33BED02C-7DFC-41DC-AD92-F0BEC4BE243A}"/>
              </a:ext>
            </a:extLst>
          </p:cNvPr>
          <p:cNvGraphicFramePr>
            <a:graphicFrameLocks noGrp="1"/>
          </p:cNvGraphicFramePr>
          <p:nvPr>
            <p:extLst>
              <p:ext uri="{D42A27DB-BD31-4B8C-83A1-F6EECF244321}">
                <p14:modId xmlns:p14="http://schemas.microsoft.com/office/powerpoint/2010/main" val="1892200789"/>
              </p:ext>
            </p:extLst>
          </p:nvPr>
        </p:nvGraphicFramePr>
        <p:xfrm>
          <a:off x="1006475" y="867266"/>
          <a:ext cx="12617450" cy="6598763"/>
        </p:xfrm>
        <a:graphic>
          <a:graphicData uri="http://schemas.openxmlformats.org/drawingml/2006/table">
            <a:tbl>
              <a:tblPr/>
              <a:tblGrid>
                <a:gridCol w="12617450">
                  <a:extLst>
                    <a:ext uri="{9D8B030D-6E8A-4147-A177-3AD203B41FA5}">
                      <a16:colId xmlns:a16="http://schemas.microsoft.com/office/drawing/2014/main" val="1956005841"/>
                    </a:ext>
                  </a:extLst>
                </a:gridCol>
              </a:tblGrid>
              <a:tr h="5522003">
                <a:tc>
                  <a:txBody>
                    <a:bodyPr/>
                    <a:lstStyle/>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endParaRPr lang="cs-CZ" b="1" i="0" dirty="0">
                        <a:effectLst/>
                        <a:latin typeface="Segoe UI" panose="020B0502040204020203" pitchFamily="34" charset="0"/>
                      </a:endParaRPr>
                    </a:p>
                    <a:p>
                      <a:pPr fontAlgn="t">
                        <a:lnSpc>
                          <a:spcPts val="1500"/>
                        </a:lnSpc>
                        <a:buNone/>
                      </a:pPr>
                      <a:r>
                        <a:rPr lang="cs-CZ" b="1" i="0" dirty="0">
                          <a:effectLst/>
                          <a:latin typeface="Segoe UI" panose="020B0502040204020203" pitchFamily="34" charset="0"/>
                        </a:rPr>
                        <a:t>PŘÍKLAD</a:t>
                      </a:r>
                    </a:p>
                    <a:p>
                      <a:pPr fontAlgn="t">
                        <a:lnSpc>
                          <a:spcPts val="1500"/>
                        </a:lnSpc>
                        <a:buNone/>
                      </a:pPr>
                      <a:endParaRPr lang="cs-CZ" b="1" i="0" dirty="0">
                        <a:effectLst/>
                        <a:latin typeface="Segoe UI" panose="020B0502040204020203" pitchFamily="34" charset="0"/>
                      </a:endParaRPr>
                    </a:p>
                    <a:p>
                      <a:pPr fontAlgn="t">
                        <a:lnSpc>
                          <a:spcPts val="1500"/>
                        </a:lnSpc>
                        <a:buNone/>
                      </a:pPr>
                      <a:r>
                        <a:rPr lang="cs-CZ" sz="2400" b="1" i="0" dirty="0">
                          <a:solidFill>
                            <a:srgbClr val="FF0000"/>
                          </a:solidFill>
                          <a:effectLst/>
                          <a:latin typeface="Segoe UI" panose="020B0502040204020203" pitchFamily="34" charset="0"/>
                        </a:rPr>
                        <a:t>Pořízení dlouhodobého hmotného majetku – porovnání IFRS vs. ČÚP</a:t>
                      </a:r>
                    </a:p>
                    <a:p>
                      <a:pPr fontAlgn="t">
                        <a:lnSpc>
                          <a:spcPts val="1500"/>
                        </a:lnSpc>
                        <a:buNone/>
                      </a:pPr>
                      <a:endParaRPr lang="cs-CZ" b="1" i="0" dirty="0">
                        <a:effectLst/>
                        <a:latin typeface="Segoe UI" panose="020B0502040204020203" pitchFamily="34" charset="0"/>
                      </a:endParaRPr>
                    </a:p>
                    <a:p>
                      <a:pPr fontAlgn="t">
                        <a:lnSpc>
                          <a:spcPts val="1500"/>
                        </a:lnSpc>
                        <a:buNone/>
                      </a:pPr>
                      <a:r>
                        <a:rPr lang="cs-CZ" b="1" i="0" dirty="0">
                          <a:effectLst/>
                          <a:latin typeface="Segoe UI" panose="020B0502040204020203" pitchFamily="34" charset="0"/>
                        </a:rPr>
                        <a:t>Zadání</a:t>
                      </a:r>
                    </a:p>
                    <a:p>
                      <a:pPr fontAlgn="t">
                        <a:lnSpc>
                          <a:spcPts val="1500"/>
                        </a:lnSpc>
                        <a:buNone/>
                      </a:pPr>
                      <a:endParaRPr lang="cs-CZ" b="1" i="0" dirty="0">
                        <a:effectLst/>
                        <a:latin typeface="Segoe UI" panose="020B0502040204020203" pitchFamily="34" charset="0"/>
                      </a:endParaRPr>
                    </a:p>
                    <a:p>
                      <a:pPr fontAlgn="t">
                        <a:lnSpc>
                          <a:spcPts val="1500"/>
                        </a:lnSpc>
                        <a:buNone/>
                      </a:pPr>
                      <a:r>
                        <a:rPr lang="cs-CZ" b="0" i="0" dirty="0">
                          <a:effectLst/>
                          <a:latin typeface="Segoe UI" panose="020B0502040204020203" pitchFamily="34" charset="0"/>
                        </a:rPr>
                        <a:t>Firma pořizuje stroj.</a:t>
                      </a:r>
                    </a:p>
                    <a:p>
                      <a:pPr fontAlgn="t">
                        <a:lnSpc>
                          <a:spcPts val="1500"/>
                        </a:lnSpc>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Kupní cena: </a:t>
                      </a:r>
                      <a:r>
                        <a:rPr lang="cs-CZ" b="1" i="0" dirty="0">
                          <a:effectLst/>
                          <a:latin typeface="Segoe UI" panose="020B0502040204020203" pitchFamily="34" charset="0"/>
                        </a:rPr>
                        <a:t>1 000 000 Kč</a:t>
                      </a:r>
                    </a:p>
                    <a:p>
                      <a:pPr fontAlgn="t">
                        <a:lnSpc>
                          <a:spcPts val="1500"/>
                        </a:lnSpc>
                        <a:buFont typeface="Arial" panose="020B0604020202020204" pitchFamily="34" charset="0"/>
                        <a:buNone/>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Doprava: </a:t>
                      </a:r>
                      <a:r>
                        <a:rPr lang="cs-CZ" b="1" i="0" dirty="0">
                          <a:effectLst/>
                          <a:latin typeface="Segoe UI" panose="020B0502040204020203" pitchFamily="34" charset="0"/>
                        </a:rPr>
                        <a:t>80 000 Kč</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Montáž: </a:t>
                      </a:r>
                      <a:r>
                        <a:rPr lang="cs-CZ" b="1" i="0" dirty="0">
                          <a:effectLst/>
                          <a:latin typeface="Segoe UI" panose="020B0502040204020203" pitchFamily="34" charset="0"/>
                        </a:rPr>
                        <a:t>40 000 Kč</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Testování: </a:t>
                      </a:r>
                      <a:r>
                        <a:rPr lang="cs-CZ" b="1" i="0" dirty="0">
                          <a:effectLst/>
                          <a:latin typeface="Segoe UI" panose="020B0502040204020203" pitchFamily="34" charset="0"/>
                        </a:rPr>
                        <a:t>20 000 Kč</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Odhad budoucích nákladů na likvidaci: </a:t>
                      </a:r>
                      <a:r>
                        <a:rPr lang="cs-CZ" b="1" i="0" dirty="0">
                          <a:effectLst/>
                          <a:latin typeface="Segoe UI" panose="020B0502040204020203" pitchFamily="34" charset="0"/>
                        </a:rPr>
                        <a:t>50 000 Kč</a:t>
                      </a:r>
                    </a:p>
                    <a:p>
                      <a:pPr fontAlgn="t">
                        <a:lnSpc>
                          <a:spcPts val="1500"/>
                        </a:lnSpc>
                        <a:buFont typeface="Arial" panose="020B0604020202020204" pitchFamily="34" charset="0"/>
                        <a:buChar char="•"/>
                      </a:pPr>
                      <a:endParaRPr lang="cs-CZ" b="0" i="0" dirty="0">
                        <a:effectLst/>
                        <a:latin typeface="Segoe UI" panose="020B0502040204020203" pitchFamily="34" charset="0"/>
                      </a:endParaRPr>
                    </a:p>
                    <a:p>
                      <a:pPr fontAlgn="t">
                        <a:lnSpc>
                          <a:spcPts val="1500"/>
                        </a:lnSpc>
                        <a:buFont typeface="Arial" panose="020B0604020202020204" pitchFamily="34" charset="0"/>
                        <a:buChar char="•"/>
                      </a:pPr>
                      <a:r>
                        <a:rPr lang="cs-CZ" b="0" i="0" dirty="0">
                          <a:effectLst/>
                          <a:latin typeface="Segoe UI" panose="020B0502040204020203" pitchFamily="34" charset="0"/>
                        </a:rPr>
                        <a:t> Úroky během pořízení: </a:t>
                      </a:r>
                      <a:r>
                        <a:rPr lang="cs-CZ" b="1" i="0" dirty="0">
                          <a:effectLst/>
                          <a:latin typeface="Segoe UI" panose="020B0502040204020203" pitchFamily="34" charset="0"/>
                        </a:rPr>
                        <a:t>30 000 Kč</a:t>
                      </a:r>
                      <a:endParaRPr lang="cs-CZ" b="0" i="0" dirty="0">
                        <a:effectLst/>
                        <a:latin typeface="Segoe UI" panose="020B0502040204020203" pitchFamily="34" charset="0"/>
                      </a:endParaRP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968596750"/>
                  </a:ext>
                </a:extLst>
              </a:tr>
              <a:tr h="1076760">
                <a:tc>
                  <a:txBody>
                    <a:bodyPr/>
                    <a:lstStyle/>
                    <a:p>
                      <a:endParaRPr lang="cs-CZ"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638317773"/>
                  </a:ext>
                </a:extLst>
              </a:tr>
            </a:tbl>
          </a:graphicData>
        </a:graphic>
      </p:graphicFrame>
      <p:pic>
        <p:nvPicPr>
          <p:cNvPr id="3" name="Image 0" descr="preencoded.png">
            <a:extLst>
              <a:ext uri="{FF2B5EF4-FFF2-40B4-BE49-F238E27FC236}">
                <a16:creationId xmlns:a16="http://schemas.microsoft.com/office/drawing/2014/main" id="{516435D6-1D21-16DF-1643-A9D98178F6DE}"/>
              </a:ext>
            </a:extLst>
          </p:cNvPr>
          <p:cNvPicPr>
            <a:picLocks noChangeAspect="1"/>
          </p:cNvPicPr>
          <p:nvPr/>
        </p:nvPicPr>
        <p:blipFill>
          <a:blip r:embed="rId2"/>
          <a:stretch>
            <a:fillRect/>
          </a:stretch>
        </p:blipFill>
        <p:spPr>
          <a:xfrm>
            <a:off x="12141725" y="6959688"/>
            <a:ext cx="1232324" cy="251817"/>
          </a:xfrm>
          <a:prstGeom prst="rect">
            <a:avLst/>
          </a:prstGeom>
        </p:spPr>
      </p:pic>
    </p:spTree>
    <p:extLst>
      <p:ext uri="{BB962C8B-B14F-4D97-AF65-F5344CB8AC3E}">
        <p14:creationId xmlns:p14="http://schemas.microsoft.com/office/powerpoint/2010/main" val="3460688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288DC5D9-9D20-9F96-E812-6EF4509280CB}"/>
              </a:ext>
            </a:extLst>
          </p:cNvPr>
          <p:cNvGraphicFramePr>
            <a:graphicFrameLocks noGrp="1"/>
          </p:cNvGraphicFramePr>
          <p:nvPr>
            <p:extLst>
              <p:ext uri="{D42A27DB-BD31-4B8C-83A1-F6EECF244321}">
                <p14:modId xmlns:p14="http://schemas.microsoft.com/office/powerpoint/2010/main" val="3499264077"/>
              </p:ext>
            </p:extLst>
          </p:nvPr>
        </p:nvGraphicFramePr>
        <p:xfrm>
          <a:off x="1006476" y="1357460"/>
          <a:ext cx="11710284" cy="5409894"/>
        </p:xfrm>
        <a:graphic>
          <a:graphicData uri="http://schemas.openxmlformats.org/drawingml/2006/table">
            <a:tbl>
              <a:tblPr/>
              <a:tblGrid>
                <a:gridCol w="2927571">
                  <a:extLst>
                    <a:ext uri="{9D8B030D-6E8A-4147-A177-3AD203B41FA5}">
                      <a16:colId xmlns:a16="http://schemas.microsoft.com/office/drawing/2014/main" val="2139140298"/>
                    </a:ext>
                  </a:extLst>
                </a:gridCol>
                <a:gridCol w="2927571">
                  <a:extLst>
                    <a:ext uri="{9D8B030D-6E8A-4147-A177-3AD203B41FA5}">
                      <a16:colId xmlns:a16="http://schemas.microsoft.com/office/drawing/2014/main" val="577251444"/>
                    </a:ext>
                  </a:extLst>
                </a:gridCol>
                <a:gridCol w="2927571">
                  <a:extLst>
                    <a:ext uri="{9D8B030D-6E8A-4147-A177-3AD203B41FA5}">
                      <a16:colId xmlns:a16="http://schemas.microsoft.com/office/drawing/2014/main" val="2649383738"/>
                    </a:ext>
                  </a:extLst>
                </a:gridCol>
                <a:gridCol w="2927571">
                  <a:extLst>
                    <a:ext uri="{9D8B030D-6E8A-4147-A177-3AD203B41FA5}">
                      <a16:colId xmlns:a16="http://schemas.microsoft.com/office/drawing/2014/main" val="3950916871"/>
                    </a:ext>
                  </a:extLst>
                </a:gridCol>
              </a:tblGrid>
              <a:tr h="503246">
                <a:tc gridSpan="4">
                  <a:txBody>
                    <a:bodyPr/>
                    <a:lstStyle/>
                    <a:p>
                      <a:r>
                        <a:rPr lang="cs-CZ" sz="2000" dirty="0">
                          <a:solidFill>
                            <a:srgbClr val="FF0000"/>
                          </a:solidFill>
                        </a:rPr>
                        <a:t>Oceňování dlouhodobého majetku při pořízení IFRS vs. ČÚP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hMerge="1">
                  <a:txBody>
                    <a:bodyPr/>
                    <a:lstStyle/>
                    <a:p>
                      <a:endParaRPr lang="cs-CZ"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cs-CZ"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cs-CZ"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4541985"/>
                  </a:ext>
                </a:extLst>
              </a:tr>
              <a:tr h="503246">
                <a:tc>
                  <a:txBody>
                    <a:bodyPr/>
                    <a:lstStyle/>
                    <a:p>
                      <a:pPr>
                        <a:buNone/>
                      </a:pPr>
                      <a:r>
                        <a:rPr lang="cs-CZ" sz="1800" b="1" dirty="0">
                          <a:effectLst/>
                        </a:rPr>
                        <a:t>Položka</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Částka (Kč)</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Zahrnuje IFRS?</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Zahrnuje ČÚP?</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710880015"/>
                  </a:ext>
                </a:extLst>
              </a:tr>
              <a:tr h="503246">
                <a:tc>
                  <a:txBody>
                    <a:bodyPr/>
                    <a:lstStyle/>
                    <a:p>
                      <a:pPr>
                        <a:buNone/>
                      </a:pPr>
                      <a:r>
                        <a:rPr lang="cs-CZ" sz="1800" dirty="0">
                          <a:effectLst/>
                        </a:rPr>
                        <a:t>Kupní cena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1 000 000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4127217760"/>
                  </a:ext>
                </a:extLst>
              </a:tr>
              <a:tr h="503246">
                <a:tc>
                  <a:txBody>
                    <a:bodyPr/>
                    <a:lstStyle/>
                    <a:p>
                      <a:pPr>
                        <a:buNone/>
                      </a:pPr>
                      <a:r>
                        <a:rPr lang="cs-CZ" sz="1800" dirty="0">
                          <a:effectLst/>
                        </a:rPr>
                        <a:t>Doprava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80 000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3255329837"/>
                  </a:ext>
                </a:extLst>
              </a:tr>
              <a:tr h="503246">
                <a:tc>
                  <a:txBody>
                    <a:bodyPr/>
                    <a:lstStyle/>
                    <a:p>
                      <a:pPr>
                        <a:buNone/>
                      </a:pPr>
                      <a:r>
                        <a:rPr lang="cs-CZ" sz="1800">
                          <a:effectLst/>
                        </a:rPr>
                        <a:t>Montáž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40 000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70943329"/>
                  </a:ext>
                </a:extLst>
              </a:tr>
              <a:tr h="503246">
                <a:tc>
                  <a:txBody>
                    <a:bodyPr/>
                    <a:lstStyle/>
                    <a:p>
                      <a:pPr>
                        <a:buNone/>
                      </a:pPr>
                      <a:r>
                        <a:rPr lang="cs-CZ" sz="1800">
                          <a:effectLst/>
                        </a:rPr>
                        <a:t>Testování funkčnosti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20 000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4095406363"/>
                  </a:ext>
                </a:extLst>
              </a:tr>
              <a:tr h="880680">
                <a:tc>
                  <a:txBody>
                    <a:bodyPr/>
                    <a:lstStyle/>
                    <a:p>
                      <a:pPr>
                        <a:buNone/>
                      </a:pPr>
                      <a:r>
                        <a:rPr lang="cs-CZ" sz="1800" b="1">
                          <a:effectLst/>
                        </a:rPr>
                        <a:t>Odhad budoucích nákladů na likvidaci</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dirty="0">
                          <a:effectLst/>
                        </a:rPr>
                        <a:t>50 000</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241030657"/>
                  </a:ext>
                </a:extLst>
              </a:tr>
              <a:tr h="503246">
                <a:tc>
                  <a:txBody>
                    <a:bodyPr/>
                    <a:lstStyle/>
                    <a:p>
                      <a:pPr>
                        <a:buNone/>
                      </a:pPr>
                      <a:r>
                        <a:rPr lang="cs-CZ" sz="1800" b="1">
                          <a:effectLst/>
                        </a:rPr>
                        <a:t>Úroky během pořízení</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dirty="0">
                          <a:effectLst/>
                        </a:rPr>
                        <a:t>30 000</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1379962950"/>
                  </a:ext>
                </a:extLst>
              </a:tr>
              <a:tr h="503246">
                <a:tc>
                  <a:txBody>
                    <a:bodyPr/>
                    <a:lstStyle/>
                    <a:p>
                      <a:pPr>
                        <a:buNone/>
                      </a:pPr>
                      <a:r>
                        <a:rPr lang="cs-CZ" sz="1800" b="1">
                          <a:effectLst/>
                        </a:rPr>
                        <a:t>CELKEM IFRS</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1 220 000 Kč</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2071623446"/>
                  </a:ext>
                </a:extLst>
              </a:tr>
              <a:tr h="503246">
                <a:tc>
                  <a:txBody>
                    <a:bodyPr/>
                    <a:lstStyle/>
                    <a:p>
                      <a:pPr>
                        <a:buNone/>
                      </a:pPr>
                      <a:r>
                        <a:rPr lang="cs-CZ" sz="1800" b="1">
                          <a:effectLst/>
                        </a:rPr>
                        <a:t>CELKEM ČÚP</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b="1">
                          <a:effectLst/>
                        </a:rPr>
                        <a:t>1 140 000 Kč</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tc>
                  <a:txBody>
                    <a:bodyPr/>
                    <a:lstStyle/>
                    <a:p>
                      <a:pPr>
                        <a:buNone/>
                      </a:pPr>
                      <a:r>
                        <a:rPr lang="cs-CZ" sz="1800" dirty="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5F5"/>
                    </a:solidFill>
                  </a:tcPr>
                </a:tc>
                <a:extLst>
                  <a:ext uri="{0D108BD9-81ED-4DB2-BD59-A6C34878D82A}">
                    <a16:rowId xmlns:a16="http://schemas.microsoft.com/office/drawing/2014/main" val="1567564848"/>
                  </a:ext>
                </a:extLst>
              </a:tr>
            </a:tbl>
          </a:graphicData>
        </a:graphic>
      </p:graphicFrame>
      <p:pic>
        <p:nvPicPr>
          <p:cNvPr id="3" name="Image 0" descr="preencoded.png">
            <a:extLst>
              <a:ext uri="{FF2B5EF4-FFF2-40B4-BE49-F238E27FC236}">
                <a16:creationId xmlns:a16="http://schemas.microsoft.com/office/drawing/2014/main" id="{1C63EA9C-17EF-75A0-075E-154BA7C4A7B6}"/>
              </a:ext>
            </a:extLst>
          </p:cNvPr>
          <p:cNvPicPr>
            <a:picLocks noChangeAspect="1"/>
          </p:cNvPicPr>
          <p:nvPr/>
        </p:nvPicPr>
        <p:blipFill>
          <a:blip r:embed="rId2"/>
          <a:stretch>
            <a:fillRect/>
          </a:stretch>
        </p:blipFill>
        <p:spPr>
          <a:xfrm>
            <a:off x="12141725" y="6959688"/>
            <a:ext cx="1232324" cy="251817"/>
          </a:xfrm>
          <a:prstGeom prst="rect">
            <a:avLst/>
          </a:prstGeom>
        </p:spPr>
      </p:pic>
    </p:spTree>
    <p:extLst>
      <p:ext uri="{BB962C8B-B14F-4D97-AF65-F5344CB8AC3E}">
        <p14:creationId xmlns:p14="http://schemas.microsoft.com/office/powerpoint/2010/main" val="2819966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C3F64B24-AC98-4D77-A255-D8B336774E8E}"/>
              </a:ext>
            </a:extLst>
          </p:cNvPr>
          <p:cNvGraphicFramePr>
            <a:graphicFrameLocks noGrp="1"/>
          </p:cNvGraphicFramePr>
          <p:nvPr>
            <p:extLst>
              <p:ext uri="{D42A27DB-BD31-4B8C-83A1-F6EECF244321}">
                <p14:modId xmlns:p14="http://schemas.microsoft.com/office/powerpoint/2010/main" val="1524289644"/>
              </p:ext>
            </p:extLst>
          </p:nvPr>
        </p:nvGraphicFramePr>
        <p:xfrm>
          <a:off x="1006476" y="904974"/>
          <a:ext cx="12219332" cy="6017636"/>
        </p:xfrm>
        <a:graphic>
          <a:graphicData uri="http://schemas.openxmlformats.org/drawingml/2006/table">
            <a:tbl>
              <a:tblPr/>
              <a:tblGrid>
                <a:gridCol w="3054833">
                  <a:extLst>
                    <a:ext uri="{9D8B030D-6E8A-4147-A177-3AD203B41FA5}">
                      <a16:colId xmlns:a16="http://schemas.microsoft.com/office/drawing/2014/main" val="1756766329"/>
                    </a:ext>
                  </a:extLst>
                </a:gridCol>
                <a:gridCol w="3054833">
                  <a:extLst>
                    <a:ext uri="{9D8B030D-6E8A-4147-A177-3AD203B41FA5}">
                      <a16:colId xmlns:a16="http://schemas.microsoft.com/office/drawing/2014/main" val="3760856283"/>
                    </a:ext>
                  </a:extLst>
                </a:gridCol>
                <a:gridCol w="3054833">
                  <a:extLst>
                    <a:ext uri="{9D8B030D-6E8A-4147-A177-3AD203B41FA5}">
                      <a16:colId xmlns:a16="http://schemas.microsoft.com/office/drawing/2014/main" val="1523447102"/>
                    </a:ext>
                  </a:extLst>
                </a:gridCol>
                <a:gridCol w="3054833">
                  <a:extLst>
                    <a:ext uri="{9D8B030D-6E8A-4147-A177-3AD203B41FA5}">
                      <a16:colId xmlns:a16="http://schemas.microsoft.com/office/drawing/2014/main" val="3841324537"/>
                    </a:ext>
                  </a:extLst>
                </a:gridCol>
              </a:tblGrid>
              <a:tr h="699851">
                <a:tc gridSpan="4">
                  <a:txBody>
                    <a:bodyPr/>
                    <a:lstStyle/>
                    <a:p>
                      <a:pPr fontAlgn="t">
                        <a:lnSpc>
                          <a:spcPts val="1500"/>
                        </a:lnSpc>
                        <a:buNone/>
                      </a:pPr>
                      <a:endParaRPr lang="cs-CZ" sz="1800" b="1" i="0" dirty="0">
                        <a:effectLst/>
                        <a:latin typeface="Segoe UI" panose="020B0502040204020203" pitchFamily="34" charset="0"/>
                      </a:endParaRPr>
                    </a:p>
                    <a:p>
                      <a:pPr fontAlgn="t">
                        <a:lnSpc>
                          <a:spcPts val="1500"/>
                        </a:lnSpc>
                        <a:buNone/>
                      </a:pPr>
                      <a:r>
                        <a:rPr lang="cs-CZ" sz="2400" b="1" i="0" dirty="0">
                          <a:solidFill>
                            <a:srgbClr val="FF0000"/>
                          </a:solidFill>
                          <a:effectLst/>
                          <a:latin typeface="Segoe UI" panose="020B0502040204020203" pitchFamily="34" charset="0"/>
                        </a:rPr>
                        <a:t>Příklad ocenění stroje při pořízení IFRS vs. ČÚP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hMerge="1">
                  <a:txBody>
                    <a:bodyPr/>
                    <a:lstStyle/>
                    <a:p>
                      <a:endParaRPr lang="cs-CZ" sz="1800"/>
                    </a:p>
                  </a:txBody>
                  <a:tcPr>
                    <a:lnL w="9525" cap="flat" cmpd="sng" algn="ctr">
                      <a:solidFill>
                        <a:srgbClr val="E6E6E6"/>
                      </a:solidFill>
                      <a:prstDash val="solid"/>
                      <a:round/>
                      <a:headEnd type="none" w="med" len="med"/>
                      <a:tailEnd type="none" w="med" len="med"/>
                    </a:lnL>
                    <a:lnB w="9525" cap="flat" cmpd="sng" algn="ctr">
                      <a:solidFill>
                        <a:srgbClr val="E6E6E6"/>
                      </a:solidFill>
                      <a:prstDash val="solid"/>
                      <a:round/>
                      <a:headEnd type="none" w="med" len="med"/>
                      <a:tailEnd type="none" w="med" len="med"/>
                    </a:lnB>
                  </a:tcPr>
                </a:tc>
                <a:tc hMerge="1">
                  <a:txBody>
                    <a:bodyPr/>
                    <a:lstStyle/>
                    <a:p>
                      <a:endParaRPr lang="cs-CZ" sz="1800" dirty="0"/>
                    </a:p>
                  </a:txBody>
                  <a:tcPr>
                    <a:lnB w="9525" cap="flat" cmpd="sng" algn="ctr">
                      <a:solidFill>
                        <a:srgbClr val="E6E6E6"/>
                      </a:solidFill>
                      <a:prstDash val="solid"/>
                      <a:round/>
                      <a:headEnd type="none" w="med" len="med"/>
                      <a:tailEnd type="none" w="med" len="med"/>
                    </a:lnB>
                  </a:tcPr>
                </a:tc>
                <a:tc hMerge="1">
                  <a:txBody>
                    <a:bodyPr/>
                    <a:lstStyle/>
                    <a:p>
                      <a:endParaRPr lang="cs-CZ" sz="1800" dirty="0"/>
                    </a:p>
                  </a:txBody>
                  <a:tcPr>
                    <a:lnB w="9525" cap="flat" cmpd="sng" algn="ctr">
                      <a:solidFill>
                        <a:srgbClr val="E6E6E6"/>
                      </a:solidFill>
                      <a:prstDash val="solid"/>
                      <a:round/>
                      <a:headEnd type="none" w="med" len="med"/>
                      <a:tailEnd type="none" w="med" len="med"/>
                    </a:lnB>
                  </a:tcPr>
                </a:tc>
                <a:extLst>
                  <a:ext uri="{0D108BD9-81ED-4DB2-BD59-A6C34878D82A}">
                    <a16:rowId xmlns:a16="http://schemas.microsoft.com/office/drawing/2014/main" val="1880880245"/>
                  </a:ext>
                </a:extLst>
              </a:tr>
              <a:tr h="518808">
                <a:tc>
                  <a:txBody>
                    <a:bodyPr/>
                    <a:lstStyle/>
                    <a:p>
                      <a:pPr>
                        <a:buNone/>
                      </a:pPr>
                      <a:r>
                        <a:rPr lang="cs-CZ" sz="1800" b="1" dirty="0">
                          <a:effectLst/>
                        </a:rPr>
                        <a:t>Položka</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a:effectLst/>
                        </a:rPr>
                        <a:t>IFRS – zahrnuje se?</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a:effectLst/>
                        </a:rPr>
                        <a:t>ČÚP – zahrnuje se?</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a:effectLst/>
                        </a:rPr>
                        <a:t>Poznámka</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2308577013"/>
                  </a:ext>
                </a:extLst>
              </a:tr>
              <a:tr h="518808">
                <a:tc>
                  <a:txBody>
                    <a:bodyPr/>
                    <a:lstStyle/>
                    <a:p>
                      <a:pPr>
                        <a:buNone/>
                      </a:pPr>
                      <a:r>
                        <a:rPr lang="cs-CZ" sz="1800" dirty="0">
                          <a:effectLst/>
                        </a:rPr>
                        <a:t>Kupní cena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Základní vstupní cena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411079081"/>
                  </a:ext>
                </a:extLst>
              </a:tr>
              <a:tr h="518808">
                <a:tc>
                  <a:txBody>
                    <a:bodyPr/>
                    <a:lstStyle/>
                    <a:p>
                      <a:pPr>
                        <a:buNone/>
                      </a:pPr>
                      <a:r>
                        <a:rPr lang="cs-CZ" sz="1800" dirty="0">
                          <a:effectLst/>
                        </a:rPr>
                        <a:t>Doprava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Vedlejší pořizovací náklad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602072726"/>
                  </a:ext>
                </a:extLst>
              </a:tr>
              <a:tr h="518808">
                <a:tc>
                  <a:txBody>
                    <a:bodyPr/>
                    <a:lstStyle/>
                    <a:p>
                      <a:pPr>
                        <a:buNone/>
                      </a:pPr>
                      <a:r>
                        <a:rPr lang="cs-CZ" sz="1800" dirty="0">
                          <a:effectLst/>
                        </a:rPr>
                        <a:t>Montáž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Vedlejší pořizovací náklad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2739164470"/>
                  </a:ext>
                </a:extLst>
              </a:tr>
              <a:tr h="518808">
                <a:tc>
                  <a:txBody>
                    <a:bodyPr/>
                    <a:lstStyle/>
                    <a:p>
                      <a:pPr>
                        <a:buNone/>
                      </a:pPr>
                      <a:r>
                        <a:rPr lang="cs-CZ" sz="1800" dirty="0">
                          <a:effectLst/>
                        </a:rPr>
                        <a:t>Testování funkčnosti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pt-BR" sz="1800" dirty="0">
                          <a:effectLst/>
                        </a:rPr>
                        <a:t>Souvisí s uvedením do provozu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2319649035"/>
                  </a:ext>
                </a:extLst>
              </a:tr>
              <a:tr h="907915">
                <a:tc>
                  <a:txBody>
                    <a:bodyPr/>
                    <a:lstStyle/>
                    <a:p>
                      <a:pPr>
                        <a:buNone/>
                      </a:pPr>
                      <a:r>
                        <a:rPr lang="cs-CZ" sz="1800" b="1">
                          <a:effectLst/>
                        </a:rPr>
                        <a:t>Odhad nákladů na likvidaci</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dirty="0">
                          <a:effectLst/>
                        </a:rPr>
                        <a:t>✔</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IFRS (IAS 16) zahrnuje budoucí závazek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1508077344"/>
                  </a:ext>
                </a:extLst>
              </a:tr>
              <a:tr h="907915">
                <a:tc>
                  <a:txBody>
                    <a:bodyPr/>
                    <a:lstStyle/>
                    <a:p>
                      <a:pPr>
                        <a:buNone/>
                      </a:pPr>
                      <a:r>
                        <a:rPr lang="cs-CZ" sz="1800" b="1">
                          <a:effectLst/>
                        </a:rPr>
                        <a:t>Úroky během pořízení</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dirty="0">
                          <a:effectLst/>
                        </a:rPr>
                        <a:t>✔</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a:effectLst/>
                        </a:rPr>
                        <a:t>IFRS umožňují kapitalizaci (IAS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1618093843"/>
                  </a:ext>
                </a:extLst>
              </a:tr>
              <a:tr h="907915">
                <a:tc>
                  <a:txBody>
                    <a:bodyPr/>
                    <a:lstStyle/>
                    <a:p>
                      <a:pPr>
                        <a:buNone/>
                      </a:pPr>
                      <a:r>
                        <a:rPr lang="cs-CZ" sz="1800" b="1">
                          <a:effectLst/>
                        </a:rPr>
                        <a:t>Celková pořizovací cena</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a:effectLst/>
                        </a:rPr>
                        <a:t>1 220 000 Kč</a:t>
                      </a:r>
                      <a:endParaRPr lang="cs-CZ" sz="18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b="1" dirty="0">
                          <a:effectLst/>
                        </a:rPr>
                        <a:t>1 140 000 Kč</a:t>
                      </a:r>
                      <a:endParaRPr lang="cs-CZ" sz="18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buNone/>
                      </a:pPr>
                      <a:r>
                        <a:rPr lang="cs-CZ" sz="1800" dirty="0">
                          <a:effectLst/>
                        </a:rPr>
                        <a:t>IFRS má širší definici pořizovací ceny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4246499963"/>
                  </a:ext>
                </a:extLst>
              </a:tr>
            </a:tbl>
          </a:graphicData>
        </a:graphic>
      </p:graphicFrame>
      <p:pic>
        <p:nvPicPr>
          <p:cNvPr id="3" name="Image 0" descr="preencoded.png">
            <a:extLst>
              <a:ext uri="{FF2B5EF4-FFF2-40B4-BE49-F238E27FC236}">
                <a16:creationId xmlns:a16="http://schemas.microsoft.com/office/drawing/2014/main" id="{F3E6D17D-C8F2-3372-4F9F-CE9954198092}"/>
              </a:ext>
            </a:extLst>
          </p:cNvPr>
          <p:cNvPicPr>
            <a:picLocks noChangeAspect="1"/>
          </p:cNvPicPr>
          <p:nvPr/>
        </p:nvPicPr>
        <p:blipFill>
          <a:blip r:embed="rId2"/>
          <a:stretch>
            <a:fillRect/>
          </a:stretch>
        </p:blipFill>
        <p:spPr>
          <a:xfrm>
            <a:off x="11993484" y="7085596"/>
            <a:ext cx="1232324" cy="251817"/>
          </a:xfrm>
          <a:prstGeom prst="rect">
            <a:avLst/>
          </a:prstGeom>
        </p:spPr>
      </p:pic>
    </p:spTree>
    <p:extLst>
      <p:ext uri="{BB962C8B-B14F-4D97-AF65-F5344CB8AC3E}">
        <p14:creationId xmlns:p14="http://schemas.microsoft.com/office/powerpoint/2010/main" val="1045907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3857</Words>
  <Application>Microsoft Office PowerPoint</Application>
  <PresentationFormat>Vlastní</PresentationFormat>
  <Paragraphs>737</Paragraphs>
  <Slides>44</Slides>
  <Notes>33</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44</vt:i4>
      </vt:variant>
    </vt:vector>
  </HeadingPairs>
  <TitlesOfParts>
    <vt:vector size="51" baseType="lpstr">
      <vt:lpstr>Oxygen Light</vt:lpstr>
      <vt:lpstr>Calibri</vt:lpstr>
      <vt:lpstr>Oxygen</vt:lpstr>
      <vt:lpstr>Arial</vt:lpstr>
      <vt:lpstr>Segoe UI</vt:lpstr>
      <vt:lpstr>Oxygen Bold</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Hrůzková Monika</dc:creator>
  <cp:lastModifiedBy>Hrůzková Monika</cp:lastModifiedBy>
  <cp:revision>26</cp:revision>
  <dcterms:created xsi:type="dcterms:W3CDTF">2026-01-21T13:14:08Z</dcterms:created>
  <dcterms:modified xsi:type="dcterms:W3CDTF">2026-09-08T09:21:23Z</dcterms:modified>
</cp:coreProperties>
</file>