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3.xml" ContentType="application/vnd.openxmlformats-officedocument.them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media/image16.svg" ContentType="image/svg"/>
  <Override PartName="/ppt/media/image12.svg" ContentType="image/svg"/>
  <Override PartName="/ppt/media/image14.svg" ContentType="image/svg"/>
  <Override PartName="/ppt/media/image25.svg" ContentType="image/svg"/>
  <Override PartName="/ppt/media/image18.svg" ContentType="image/svg"/>
  <Override PartName="/ppt/media/image23.svg" ContentType="image/svg"/>
  <Override PartName="/ppt/media/image27.svg" ContentType="image/svg"/>
  <Override PartName="/ppt/media/image29.svg" ContentType="image/svg"/>
  <Override PartName="/ppt/media/image31.svg" ContentType="image/svg"/>
  <Override PartName="/ppt/media/image39.svg" ContentType="image/svg"/>
  <Override PartName="/ppt/media/image35.svg" ContentType="image/svg"/>
  <Override PartName="/ppt/media/image37.svg" ContentType="image/svg"/>
  <Override PartName="/ppt/media/image41.svg" ContentType="image/svg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2192000" cy="6858000"/>
  <p:notesSz cx="6858000" cy="12192000"/>
  <p:embeddedFontLst>
    <p:embeddedFont>
      <p:font typeface="Source Sans 3"/>
      <p:regular r:id="rId28"/>
    </p:embeddedFont>
    <p:embeddedFont>
      <p:font typeface="MuseoModerno Light"/>
    </p:embeddedFont>
    <p:embeddedFont>
      <p:font typeface="MuseoModerno Medium"/>
    </p:embeddedFont>
    <p:embeddedFont>
      <p:font typeface="Source Sans 3 Bold"/>
    </p:embeddedFont>
    <p:embeddedFont>
      <p:font typeface="+mn-lt"/>
    </p:embeddedFont>
    <p:embeddedFont>
      <p:font typeface="+mn-ea"/>
    </p:embeddedFont>
    <p:embeddedFont>
      <p:font typeface="+mn-cs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font" Target="fonts/Font_1_Source_Sans_3_Regular.fntdata"/><Relationship Id="rId2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10E5263C-06F2-403A-8B76-C7094ABB920A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C1FE9FB-C608-4093-BD7E-370DDE7887C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42AFA68-BD11-4F62-B94F-DA36B4F090B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2A5EA20-E0E5-4512-9414-2BDF0DA067A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726796-8CC4-4334-B093-BF5BF5F0CE0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679735-B203-49F9-9837-6B2967E2627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861C3B2-DEF6-48DB-BE07-B84C0348A93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A24E5D3-0FC0-452A-B79C-DFE7010F756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FCD1677-058A-40C1-905C-A3CE47E0FB9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5647BF6-52E8-4512-B8E4-07460D8B99C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946103-2360-49CC-9315-6EA2BBFA905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4E30C96-B095-42BC-999E-1E7A77DEE35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61ECECA-4EF6-4EBC-B109-B267A2D66DD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C1B787E-9A9A-44FF-A791-B9DE30679F0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292918A-4D15-4BAC-A213-E31DFEDF037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0E9BE4D-FFA9-4FF4-A446-D8CE9DBFBC9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E9DF7C9-EBDE-4184-8DAD-D8E251B0B62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A682C1C-DF65-48F3-B4C5-7A4E8A32451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67F9E90-9C50-47AF-A90E-5A98D04A81D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CB2121F-674B-4CEE-BB89-30E936E226A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CE47EB4-4930-48BB-9268-FB208C2C713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A811936-C66E-471B-B920-A6AD4086163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C2BE23-2C05-47BA-8B87-0FEC9604845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00EE9D9-C1A0-449E-AF6E-05366C3C263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FFB1344-6711-4BDA-BD44-B376DB2287D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50738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FFC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svg"/><Relationship Id="rId3" Type="http://schemas.openxmlformats.org/officeDocument/2006/relationships/image" Target="../media/image13.png"/><Relationship Id="rId4" Type="http://schemas.openxmlformats.org/officeDocument/2006/relationships/image" Target="../media/image14.svg"/><Relationship Id="rId5" Type="http://schemas.openxmlformats.org/officeDocument/2006/relationships/image" Target="../media/image15.png"/><Relationship Id="rId6" Type="http://schemas.openxmlformats.org/officeDocument/2006/relationships/image" Target="../media/image16.svg"/><Relationship Id="rId7" Type="http://schemas.openxmlformats.org/officeDocument/2006/relationships/image" Target="../media/image17.png"/><Relationship Id="rId8" Type="http://schemas.openxmlformats.org/officeDocument/2006/relationships/image" Target="../media/image1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svg"/><Relationship Id="rId3" Type="http://schemas.openxmlformats.org/officeDocument/2006/relationships/image" Target="../media/image24.png"/><Relationship Id="rId4" Type="http://schemas.openxmlformats.org/officeDocument/2006/relationships/image" Target="../media/image25.svg"/><Relationship Id="rId5" Type="http://schemas.openxmlformats.org/officeDocument/2006/relationships/image" Target="../media/image26.png"/><Relationship Id="rId6" Type="http://schemas.openxmlformats.org/officeDocument/2006/relationships/image" Target="../media/image27.svg"/><Relationship Id="rId7" Type="http://schemas.openxmlformats.org/officeDocument/2006/relationships/image" Target="../media/image28.png"/><Relationship Id="rId8" Type="http://schemas.openxmlformats.org/officeDocument/2006/relationships/image" Target="../media/image29.svg"/><Relationship Id="rId9" Type="http://schemas.openxmlformats.org/officeDocument/2006/relationships/image" Target="../media/image30.png"/><Relationship Id="rId10" Type="http://schemas.openxmlformats.org/officeDocument/2006/relationships/image" Target="../media/image31.sv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png"/><Relationship Id="rId3" Type="http://schemas.openxmlformats.org/officeDocument/2006/relationships/image" Target="../media/image35.svg"/><Relationship Id="rId4" Type="http://schemas.openxmlformats.org/officeDocument/2006/relationships/image" Target="../media/image36.png"/><Relationship Id="rId5" Type="http://schemas.openxmlformats.org/officeDocument/2006/relationships/image" Target="../media/image37.svg"/><Relationship Id="rId6" Type="http://schemas.openxmlformats.org/officeDocument/2006/relationships/image" Target="../media/image36.png"/><Relationship Id="rId7" Type="http://schemas.openxmlformats.org/officeDocument/2006/relationships/image" Target="../media/image3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svg"/><Relationship Id="rId3" Type="http://schemas.openxmlformats.org/officeDocument/2006/relationships/image" Target="../media/image38.png"/><Relationship Id="rId4" Type="http://schemas.openxmlformats.org/officeDocument/2006/relationships/image" Target="../media/image39.svg"/><Relationship Id="rId5" Type="http://schemas.openxmlformats.org/officeDocument/2006/relationships/image" Target="../media/image40.png"/><Relationship Id="rId6" Type="http://schemas.openxmlformats.org/officeDocument/2006/relationships/image" Target="../media/image41.svg"/><Relationship Id="rId7" Type="http://schemas.openxmlformats.org/officeDocument/2006/relationships/image" Target="../media/image40.png"/><Relationship Id="rId8" Type="http://schemas.openxmlformats.org/officeDocument/2006/relationships/image" Target="../media/image41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4571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Text 0"/>
          <p:cNvSpPr/>
          <p:nvPr/>
        </p:nvSpPr>
        <p:spPr>
          <a:xfrm>
            <a:off x="5233320" y="2583000"/>
            <a:ext cx="6296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Úvod do Public Relations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1"/>
          <p:cNvSpPr/>
          <p:nvPr/>
        </p:nvSpPr>
        <p:spPr>
          <a:xfrm>
            <a:off x="5233320" y="3457440"/>
            <a:ext cx="6296400" cy="81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33000"/>
              </a:lnSpc>
              <a:spcAft>
                <a:spcPts val="1650"/>
              </a:spcAft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Jak organizace budují vztahy, důvěru a reputaci.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preencoded.png"/>
          <p:cNvPicPr/>
          <p:nvPr/>
        </p:nvPicPr>
        <p:blipFill>
          <a:blip r:embed="rId1"/>
          <a:stretch/>
        </p:blipFill>
        <p:spPr>
          <a:xfrm>
            <a:off x="7619760" y="0"/>
            <a:ext cx="4571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" name="Text 0"/>
          <p:cNvSpPr/>
          <p:nvPr/>
        </p:nvSpPr>
        <p:spPr>
          <a:xfrm>
            <a:off x="661320" y="873000"/>
            <a:ext cx="6296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Co si z přednášky odnesete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1"/>
          <p:cNvSpPr/>
          <p:nvPr/>
        </p:nvSpPr>
        <p:spPr>
          <a:xfrm>
            <a:off x="661320" y="174708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2"/>
          <p:cNvSpPr/>
          <p:nvPr/>
        </p:nvSpPr>
        <p:spPr>
          <a:xfrm>
            <a:off x="732240" y="1782360"/>
            <a:ext cx="28296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1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3"/>
          <p:cNvSpPr/>
          <p:nvPr/>
        </p:nvSpPr>
        <p:spPr>
          <a:xfrm>
            <a:off x="1275840" y="1811880"/>
            <a:ext cx="56822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Definice PR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4"/>
          <p:cNvSpPr/>
          <p:nvPr/>
        </p:nvSpPr>
        <p:spPr>
          <a:xfrm>
            <a:off x="1275840" y="2220480"/>
            <a:ext cx="56822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Vysvětlíte PR a rozlišíte je od marketingu a reklamy.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5"/>
          <p:cNvSpPr/>
          <p:nvPr/>
        </p:nvSpPr>
        <p:spPr>
          <a:xfrm>
            <a:off x="661320" y="290088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6"/>
          <p:cNvSpPr/>
          <p:nvPr/>
        </p:nvSpPr>
        <p:spPr>
          <a:xfrm>
            <a:off x="732240" y="2936520"/>
            <a:ext cx="28296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2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7"/>
          <p:cNvSpPr/>
          <p:nvPr/>
        </p:nvSpPr>
        <p:spPr>
          <a:xfrm>
            <a:off x="1275840" y="2966040"/>
            <a:ext cx="56822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Historie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8"/>
          <p:cNvSpPr/>
          <p:nvPr/>
        </p:nvSpPr>
        <p:spPr>
          <a:xfrm>
            <a:off x="1275840" y="3374640"/>
            <a:ext cx="56822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Popíšete počátky PR jako služby v USA a československý kontext.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9"/>
          <p:cNvSpPr/>
          <p:nvPr/>
        </p:nvSpPr>
        <p:spPr>
          <a:xfrm>
            <a:off x="661320" y="405504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0"/>
          <p:cNvSpPr/>
          <p:nvPr/>
        </p:nvSpPr>
        <p:spPr>
          <a:xfrm>
            <a:off x="732240" y="4090320"/>
            <a:ext cx="28296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3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1"/>
          <p:cNvSpPr/>
          <p:nvPr/>
        </p:nvSpPr>
        <p:spPr>
          <a:xfrm>
            <a:off x="1275840" y="4119840"/>
            <a:ext cx="56822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Organizace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2"/>
          <p:cNvSpPr/>
          <p:nvPr/>
        </p:nvSpPr>
        <p:spPr>
          <a:xfrm>
            <a:off x="1275840" y="4528800"/>
            <a:ext cx="56822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Srovnáte tři způsoby začlenění PR do firmy.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13"/>
          <p:cNvSpPr/>
          <p:nvPr/>
        </p:nvSpPr>
        <p:spPr>
          <a:xfrm>
            <a:off x="661320" y="520920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4"/>
          <p:cNvSpPr/>
          <p:nvPr/>
        </p:nvSpPr>
        <p:spPr>
          <a:xfrm>
            <a:off x="732240" y="5244480"/>
            <a:ext cx="28296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4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15"/>
          <p:cNvSpPr/>
          <p:nvPr/>
        </p:nvSpPr>
        <p:spPr>
          <a:xfrm>
            <a:off x="1275840" y="5274000"/>
            <a:ext cx="56822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Krize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6"/>
          <p:cNvSpPr/>
          <p:nvPr/>
        </p:nvSpPr>
        <p:spPr>
          <a:xfrm>
            <a:off x="1275840" y="5682600"/>
            <a:ext cx="56822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Navrhnete první kroky komunikace v jednoduché krizové situaci.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0"/>
          <p:cNvSpPr/>
          <p:nvPr/>
        </p:nvSpPr>
        <p:spPr>
          <a:xfrm>
            <a:off x="661320" y="1179720"/>
            <a:ext cx="10868400" cy="236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74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Proč některým organizacím věříme?</a:t>
            </a:r>
            <a:endParaRPr lang="en-US" sz="7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1"/>
          <p:cNvSpPr/>
          <p:nvPr/>
        </p:nvSpPr>
        <p:spPr>
          <a:xfrm>
            <a:off x="661320" y="3920400"/>
            <a:ext cx="1147788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Vyberte jednu organizaci, které důvěřujete.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2"/>
          <p:cNvSpPr/>
          <p:nvPr/>
        </p:nvSpPr>
        <p:spPr>
          <a:xfrm>
            <a:off x="945000" y="4648320"/>
            <a:ext cx="1119456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Jaké konkrétní jednání tuto důvěru vytvořilo?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3"/>
          <p:cNvSpPr/>
          <p:nvPr/>
        </p:nvSpPr>
        <p:spPr>
          <a:xfrm>
            <a:off x="661320" y="4435560"/>
            <a:ext cx="25200" cy="727200"/>
          </a:xfrm>
          <a:prstGeom prst="roundRect">
            <a:avLst>
              <a:gd name="adj" fmla="val 50001"/>
            </a:avLst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4"/>
          <p:cNvSpPr/>
          <p:nvPr/>
        </p:nvSpPr>
        <p:spPr>
          <a:xfrm>
            <a:off x="661320" y="5375880"/>
            <a:ext cx="1147788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Diskuse · 3 minuty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0" descr="preencoded.png"/>
          <p:cNvPicPr/>
          <p:nvPr/>
        </p:nvPicPr>
        <p:blipFill>
          <a:blip r:embed="rId1"/>
          <a:stretch/>
        </p:blipFill>
        <p:spPr>
          <a:xfrm>
            <a:off x="7619760" y="0"/>
            <a:ext cx="4571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Text 0"/>
          <p:cNvSpPr/>
          <p:nvPr/>
        </p:nvSpPr>
        <p:spPr>
          <a:xfrm>
            <a:off x="661320" y="1924200"/>
            <a:ext cx="6296400" cy="118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Modelový případ: potravinářská firma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1"/>
          <p:cNvSpPr/>
          <p:nvPr/>
        </p:nvSpPr>
        <p:spPr>
          <a:xfrm>
            <a:off x="661320" y="3388680"/>
            <a:ext cx="629640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Na sociální síti se šíří video údajně zachycující hygienický problém ve výrobě. Autenticita není ověřena. Zákazníci se ptají, média žádají odpověď.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2"/>
          <p:cNvSpPr/>
          <p:nvPr/>
        </p:nvSpPr>
        <p:spPr>
          <a:xfrm>
            <a:off x="945000" y="4419000"/>
            <a:ext cx="662256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Co udělá firma v první hodině?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Shape 3"/>
          <p:cNvSpPr/>
          <p:nvPr/>
        </p:nvSpPr>
        <p:spPr>
          <a:xfrm>
            <a:off x="661320" y="4206240"/>
            <a:ext cx="25200" cy="727200"/>
          </a:xfrm>
          <a:prstGeom prst="roundRect">
            <a:avLst>
              <a:gd name="adj" fmla="val 50001"/>
            </a:avLst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0"/>
          <p:cNvSpPr/>
          <p:nvPr/>
        </p:nvSpPr>
        <p:spPr>
          <a:xfrm>
            <a:off x="661320" y="215892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Co je Public Relations?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1"/>
          <p:cNvSpPr/>
          <p:nvPr/>
        </p:nvSpPr>
        <p:spPr>
          <a:xfrm>
            <a:off x="525240" y="3033360"/>
            <a:ext cx="5475600" cy="1665360"/>
          </a:xfrm>
          <a:prstGeom prst="roundRect">
            <a:avLst>
              <a:gd name="adj" fmla="val 1702"/>
            </a:avLst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2"/>
          <p:cNvSpPr/>
          <p:nvPr/>
        </p:nvSpPr>
        <p:spPr>
          <a:xfrm>
            <a:off x="714240" y="3222360"/>
            <a:ext cx="5097600" cy="81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5100" b="0" u="none" strike="noStrike">
                <a:solidFill>
                  <a:srgbClr val="FFFFFF"/>
                </a:solidFill>
                <a:effectLst/>
                <a:uFillTx/>
                <a:latin typeface="MuseoModerno Medium"/>
                <a:ea typeface="MuseoModerno Medium"/>
              </a:rPr>
              <a:t>PR</a:t>
            </a:r>
            <a:endParaRPr lang="en-US" sz="5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3"/>
          <p:cNvSpPr/>
          <p:nvPr/>
        </p:nvSpPr>
        <p:spPr>
          <a:xfrm>
            <a:off x="714240" y="4226400"/>
            <a:ext cx="570708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Source Sans 3"/>
              </a:rPr>
              <a:t>Cílená práce se vztahy organizace a různých skupin veřejnosti.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4"/>
          <p:cNvSpPr/>
          <p:nvPr/>
        </p:nvSpPr>
        <p:spPr>
          <a:xfrm>
            <a:off x="6332760" y="3203280"/>
            <a:ext cx="5203440" cy="107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spcAft>
                <a:spcPts val="1301"/>
              </a:spcAft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PR pomáhá organizaci </a:t>
            </a:r>
            <a:r>
              <a:rPr lang="en-US" sz="1450" b="1" u="none" strike="noStrike">
                <a:solidFill>
                  <a:srgbClr val="2B4150"/>
                </a:solidFill>
                <a:effectLst/>
                <a:uFillTx/>
                <a:latin typeface="Source Sans 3 Bold"/>
                <a:ea typeface="Source Sans 3 Bold"/>
              </a:rPr>
              <a:t>naslouchat</a:t>
            </a: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, vysvětlovat její jednání a reagovat na potřeby lidí, na nichž závisí.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Anglicky: </a:t>
            </a: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public relations</a:t>
            </a: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, zkráceně </a:t>
            </a:r>
            <a:r>
              <a:rPr lang="en-US" sz="1450" b="1" u="none" strike="noStrike">
                <a:solidFill>
                  <a:srgbClr val="2B4150"/>
                </a:solidFill>
                <a:effectLst/>
                <a:uFillTx/>
                <a:latin typeface="Source Sans 3 Bold"/>
                <a:ea typeface="Source Sans 3 Bold"/>
              </a:rPr>
              <a:t>PR</a:t>
            </a: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0"/>
          <p:cNvSpPr/>
          <p:nvPr/>
        </p:nvSpPr>
        <p:spPr>
          <a:xfrm>
            <a:off x="661320" y="524880"/>
            <a:ext cx="108684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Komu organizace odpovídá?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9" name="Image 0" descr="preencoded.png"/>
          <p:cNvPicPr/>
          <p:nvPr/>
        </p:nvPicPr>
        <p:blipFill>
          <a:blip r:embed="rId1"/>
          <a:stretch/>
        </p:blipFill>
        <p:spPr>
          <a:xfrm>
            <a:off x="661320" y="961200"/>
            <a:ext cx="5315040" cy="531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Text 1"/>
          <p:cNvSpPr/>
          <p:nvPr/>
        </p:nvSpPr>
        <p:spPr>
          <a:xfrm>
            <a:off x="6221160" y="3421800"/>
            <a:ext cx="5924880" cy="11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1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Každá skupina má odlišné potřeby a očekávání vůči organizaci.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2"/>
          <p:cNvSpPr/>
          <p:nvPr/>
        </p:nvSpPr>
        <p:spPr>
          <a:xfrm>
            <a:off x="6367320" y="3641400"/>
            <a:ext cx="5778720" cy="11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1000"/>
              </a:lnSpc>
              <a:tabLst>
                <a:tab pos="0" algn="l"/>
              </a:tabLst>
            </a:pPr>
            <a:r>
              <a:rPr lang="en-US" sz="7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Co potřebuje vědět zaměstnanec a co zákazník?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3"/>
          <p:cNvSpPr/>
          <p:nvPr/>
        </p:nvSpPr>
        <p:spPr>
          <a:xfrm>
            <a:off x="6221160" y="3596400"/>
            <a:ext cx="12240" cy="208080"/>
          </a:xfrm>
          <a:prstGeom prst="roundRect">
            <a:avLst>
              <a:gd name="adj" fmla="val 49999"/>
            </a:avLst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0"/>
          <p:cNvSpPr/>
          <p:nvPr/>
        </p:nvSpPr>
        <p:spPr>
          <a:xfrm>
            <a:off x="661320" y="196596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Veřejnost, stakeholder, publikum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Shape 1"/>
          <p:cNvSpPr/>
          <p:nvPr/>
        </p:nvSpPr>
        <p:spPr>
          <a:xfrm>
            <a:off x="661320" y="2934720"/>
            <a:ext cx="3496680" cy="1442160"/>
          </a:xfrm>
          <a:prstGeom prst="roundRect">
            <a:avLst>
              <a:gd name="adj" fmla="val 1966"/>
            </a:avLst>
          </a:prstGeom>
          <a:solidFill>
            <a:srgbClr val="FFFCF5"/>
          </a:solidFill>
          <a:ln w="25399">
            <a:solidFill>
              <a:srgbClr val="D9D4C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2"/>
          <p:cNvSpPr/>
          <p:nvPr/>
        </p:nvSpPr>
        <p:spPr>
          <a:xfrm>
            <a:off x="875880" y="3148920"/>
            <a:ext cx="306756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Veřejnost </a:t>
            </a:r>
            <a:r>
              <a:rPr lang="en-US" sz="1850" b="0" i="1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(public)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3"/>
          <p:cNvSpPr/>
          <p:nvPr/>
        </p:nvSpPr>
        <p:spPr>
          <a:xfrm>
            <a:off x="875880" y="3557520"/>
            <a:ext cx="306756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Lidé spojení určitým problémem či zájmem.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4"/>
          <p:cNvSpPr/>
          <p:nvPr/>
        </p:nvSpPr>
        <p:spPr>
          <a:xfrm>
            <a:off x="4347360" y="2934720"/>
            <a:ext cx="3496680" cy="1442160"/>
          </a:xfrm>
          <a:prstGeom prst="roundRect">
            <a:avLst>
              <a:gd name="adj" fmla="val 1966"/>
            </a:avLst>
          </a:prstGeom>
          <a:solidFill>
            <a:srgbClr val="FFFCF5"/>
          </a:solidFill>
          <a:ln w="25399">
            <a:solidFill>
              <a:srgbClr val="D9D4C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5"/>
          <p:cNvSpPr/>
          <p:nvPr/>
        </p:nvSpPr>
        <p:spPr>
          <a:xfrm>
            <a:off x="4561920" y="3148920"/>
            <a:ext cx="306756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Stakeholder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6"/>
          <p:cNvSpPr/>
          <p:nvPr/>
        </p:nvSpPr>
        <p:spPr>
          <a:xfrm>
            <a:off x="4561920" y="3557520"/>
            <a:ext cx="306756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Člověk nebo skupina, která může organizaci ovlivnit nebo je jí ovlivněna.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7"/>
          <p:cNvSpPr/>
          <p:nvPr/>
        </p:nvSpPr>
        <p:spPr>
          <a:xfrm>
            <a:off x="8033400" y="2934720"/>
            <a:ext cx="3496680" cy="1442160"/>
          </a:xfrm>
          <a:prstGeom prst="roundRect">
            <a:avLst>
              <a:gd name="adj" fmla="val 1966"/>
            </a:avLst>
          </a:prstGeom>
          <a:solidFill>
            <a:srgbClr val="FFFCF5"/>
          </a:solidFill>
          <a:ln w="25399">
            <a:solidFill>
              <a:srgbClr val="D9D4C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8"/>
          <p:cNvSpPr/>
          <p:nvPr/>
        </p:nvSpPr>
        <p:spPr>
          <a:xfrm>
            <a:off x="8247600" y="3148920"/>
            <a:ext cx="306756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Publikum </a:t>
            </a:r>
            <a:r>
              <a:rPr lang="en-US" sz="1850" b="0" i="1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(audience)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9"/>
          <p:cNvSpPr/>
          <p:nvPr/>
        </p:nvSpPr>
        <p:spPr>
          <a:xfrm>
            <a:off x="8247600" y="3557520"/>
            <a:ext cx="306756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Příjemci konkrétního sdělení.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10"/>
          <p:cNvSpPr/>
          <p:nvPr/>
        </p:nvSpPr>
        <p:spPr>
          <a:xfrm>
            <a:off x="661320" y="4589640"/>
            <a:ext cx="1147788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Příklad: zaměstnanci během stahování výrobku jsou zároveň stakeholdeři, veřejnost i publikum interní komunikace.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 0" descr="preencoded.png"/>
          <p:cNvPicPr/>
          <p:nvPr/>
        </p:nvPicPr>
        <p:blipFill>
          <a:blip r:embed="rId1"/>
          <a:stretch/>
        </p:blipFill>
        <p:spPr>
          <a:xfrm>
            <a:off x="7619760" y="0"/>
            <a:ext cx="4571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Text 0"/>
          <p:cNvSpPr/>
          <p:nvPr/>
        </p:nvSpPr>
        <p:spPr>
          <a:xfrm>
            <a:off x="661320" y="2136600"/>
            <a:ext cx="6296400" cy="118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Proč se PR profesionalizovalo?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1"/>
          <p:cNvSpPr/>
          <p:nvPr/>
        </p:nvSpPr>
        <p:spPr>
          <a:xfrm>
            <a:off x="661320" y="3601440"/>
            <a:ext cx="6296400" cy="111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spcAft>
                <a:spcPts val="1650"/>
              </a:spcAft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Velké podniky a masový tisk na přelomu 19. a 20. století změnily vztah firem k veřejnosti.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Pracovní konflikty a veřejná kritika zvýšily význam systematické komunikace.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 0"/>
          <p:cNvSpPr/>
          <p:nvPr/>
        </p:nvSpPr>
        <p:spPr>
          <a:xfrm>
            <a:off x="661320" y="61164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USA: PR jako komerční služba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1"/>
          <p:cNvSpPr/>
          <p:nvPr/>
        </p:nvSpPr>
        <p:spPr>
          <a:xfrm>
            <a:off x="6083280" y="1580400"/>
            <a:ext cx="25200" cy="4665600"/>
          </a:xfrm>
          <a:prstGeom prst="roundRect">
            <a:avLst>
              <a:gd name="adj" fmla="val 50001"/>
            </a:avLst>
          </a:prstGeom>
          <a:solidFill>
            <a:srgbClr val="D9D4C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2"/>
          <p:cNvSpPr/>
          <p:nvPr/>
        </p:nvSpPr>
        <p:spPr>
          <a:xfrm>
            <a:off x="5341680" y="1780200"/>
            <a:ext cx="566640" cy="25200"/>
          </a:xfrm>
          <a:prstGeom prst="roundRect">
            <a:avLst>
              <a:gd name="adj" fmla="val 49999"/>
            </a:avLst>
          </a:prstGeom>
          <a:solidFill>
            <a:srgbClr val="D9D4C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7000" rIns="90000" bIns="-27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3"/>
          <p:cNvSpPr/>
          <p:nvPr/>
        </p:nvSpPr>
        <p:spPr>
          <a:xfrm>
            <a:off x="5883120" y="158040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4"/>
          <p:cNvSpPr/>
          <p:nvPr/>
        </p:nvSpPr>
        <p:spPr>
          <a:xfrm>
            <a:off x="5954040" y="1615680"/>
            <a:ext cx="28296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1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5"/>
          <p:cNvSpPr/>
          <p:nvPr/>
        </p:nvSpPr>
        <p:spPr>
          <a:xfrm>
            <a:off x="661320" y="1645200"/>
            <a:ext cx="44888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algn="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1900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6"/>
          <p:cNvSpPr/>
          <p:nvPr/>
        </p:nvSpPr>
        <p:spPr>
          <a:xfrm>
            <a:off x="661320" y="2053800"/>
            <a:ext cx="448884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r"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Publicity Bureau v Bostonu — raná PR a publicity agentura.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7"/>
          <p:cNvSpPr/>
          <p:nvPr/>
        </p:nvSpPr>
        <p:spPr>
          <a:xfrm>
            <a:off x="6283080" y="2914200"/>
            <a:ext cx="566640" cy="25200"/>
          </a:xfrm>
          <a:prstGeom prst="roundRect">
            <a:avLst>
              <a:gd name="adj" fmla="val 49999"/>
            </a:avLst>
          </a:prstGeom>
          <a:solidFill>
            <a:srgbClr val="D9D4C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7000" rIns="90000" bIns="-27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8"/>
          <p:cNvSpPr/>
          <p:nvPr/>
        </p:nvSpPr>
        <p:spPr>
          <a:xfrm>
            <a:off x="5883120" y="271440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9"/>
          <p:cNvSpPr/>
          <p:nvPr/>
        </p:nvSpPr>
        <p:spPr>
          <a:xfrm>
            <a:off x="5954040" y="2749680"/>
            <a:ext cx="28296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2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0"/>
          <p:cNvSpPr/>
          <p:nvPr/>
        </p:nvSpPr>
        <p:spPr>
          <a:xfrm>
            <a:off x="7040880" y="2779200"/>
            <a:ext cx="44888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1904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11"/>
          <p:cNvSpPr/>
          <p:nvPr/>
        </p:nvSpPr>
        <p:spPr>
          <a:xfrm>
            <a:off x="7040880" y="3187800"/>
            <a:ext cx="44888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Partnerství Parker &amp; Lee.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12"/>
          <p:cNvSpPr/>
          <p:nvPr/>
        </p:nvSpPr>
        <p:spPr>
          <a:xfrm>
            <a:off x="5341680" y="3891600"/>
            <a:ext cx="566640" cy="25200"/>
          </a:xfrm>
          <a:prstGeom prst="roundRect">
            <a:avLst>
              <a:gd name="adj" fmla="val 49999"/>
            </a:avLst>
          </a:prstGeom>
          <a:solidFill>
            <a:srgbClr val="D9D4C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7000" rIns="90000" bIns="-27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13"/>
          <p:cNvSpPr/>
          <p:nvPr/>
        </p:nvSpPr>
        <p:spPr>
          <a:xfrm>
            <a:off x="5883120" y="369180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14"/>
          <p:cNvSpPr/>
          <p:nvPr/>
        </p:nvSpPr>
        <p:spPr>
          <a:xfrm>
            <a:off x="5954040" y="3727080"/>
            <a:ext cx="28296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3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15"/>
          <p:cNvSpPr/>
          <p:nvPr/>
        </p:nvSpPr>
        <p:spPr>
          <a:xfrm>
            <a:off x="661320" y="3756600"/>
            <a:ext cx="44888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algn="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1923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16"/>
          <p:cNvSpPr/>
          <p:nvPr/>
        </p:nvSpPr>
        <p:spPr>
          <a:xfrm>
            <a:off x="661320" y="4165560"/>
            <a:ext cx="44888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algn="r"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Edward Bernays vydává </a:t>
            </a: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Crystallizing Public Opinion</a:t>
            </a: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17"/>
          <p:cNvSpPr/>
          <p:nvPr/>
        </p:nvSpPr>
        <p:spPr>
          <a:xfrm>
            <a:off x="6283080" y="4869360"/>
            <a:ext cx="566640" cy="25200"/>
          </a:xfrm>
          <a:prstGeom prst="roundRect">
            <a:avLst>
              <a:gd name="adj" fmla="val 49999"/>
            </a:avLst>
          </a:prstGeom>
          <a:solidFill>
            <a:srgbClr val="D9D4C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7000" rIns="90000" bIns="-27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18"/>
          <p:cNvSpPr/>
          <p:nvPr/>
        </p:nvSpPr>
        <p:spPr>
          <a:xfrm>
            <a:off x="5883120" y="466920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9"/>
          <p:cNvSpPr/>
          <p:nvPr/>
        </p:nvSpPr>
        <p:spPr>
          <a:xfrm>
            <a:off x="5954040" y="4704840"/>
            <a:ext cx="282960" cy="35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4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20"/>
          <p:cNvSpPr/>
          <p:nvPr/>
        </p:nvSpPr>
        <p:spPr>
          <a:xfrm>
            <a:off x="7040880" y="4734360"/>
            <a:ext cx="44888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1953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21"/>
          <p:cNvSpPr/>
          <p:nvPr/>
        </p:nvSpPr>
        <p:spPr>
          <a:xfrm>
            <a:off x="7040880" y="5142960"/>
            <a:ext cx="448884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Vznik Burson-Marsteller — příklad rozmachu velkých poradenských agentur.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0"/>
          <p:cNvSpPr/>
          <p:nvPr/>
        </p:nvSpPr>
        <p:spPr>
          <a:xfrm>
            <a:off x="661320" y="204084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Lee, Bernays, Burson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1"/>
          <p:cNvSpPr/>
          <p:nvPr/>
        </p:nvSpPr>
        <p:spPr>
          <a:xfrm>
            <a:off x="661320" y="3009600"/>
            <a:ext cx="3496680" cy="1806840"/>
          </a:xfrm>
          <a:prstGeom prst="roundRect">
            <a:avLst>
              <a:gd name="adj" fmla="val 1569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"/>
          <p:cNvSpPr/>
          <p:nvPr/>
        </p:nvSpPr>
        <p:spPr>
          <a:xfrm>
            <a:off x="850320" y="3198600"/>
            <a:ext cx="31186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Ivy Lee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3"/>
          <p:cNvSpPr/>
          <p:nvPr/>
        </p:nvSpPr>
        <p:spPr>
          <a:xfrm>
            <a:off x="850320" y="3607200"/>
            <a:ext cx="3118680" cy="102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33000"/>
              </a:lnSpc>
              <a:spcAft>
                <a:spcPts val="850"/>
              </a:spcAft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Přelom 19. a 20. stol.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Systematičtější informování médií; otevřenější komunikace s veřejností.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Shape 4"/>
          <p:cNvSpPr/>
          <p:nvPr/>
        </p:nvSpPr>
        <p:spPr>
          <a:xfrm>
            <a:off x="4347360" y="3009600"/>
            <a:ext cx="3496680" cy="1806840"/>
          </a:xfrm>
          <a:prstGeom prst="roundRect">
            <a:avLst>
              <a:gd name="adj" fmla="val 1569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5"/>
          <p:cNvSpPr/>
          <p:nvPr/>
        </p:nvSpPr>
        <p:spPr>
          <a:xfrm>
            <a:off x="4536360" y="3198600"/>
            <a:ext cx="31186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Edward Bernays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4536360" y="3607200"/>
            <a:ext cx="3118680" cy="102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33000"/>
              </a:lnSpc>
              <a:spcAft>
                <a:spcPts val="850"/>
              </a:spcAft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1. polovina 20. stol.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PR counsel a práce s veřejným míněním; teoretické základy oboru.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7"/>
          <p:cNvSpPr/>
          <p:nvPr/>
        </p:nvSpPr>
        <p:spPr>
          <a:xfrm>
            <a:off x="8033400" y="3009600"/>
            <a:ext cx="3496680" cy="1806840"/>
          </a:xfrm>
          <a:prstGeom prst="roundRect">
            <a:avLst>
              <a:gd name="adj" fmla="val 1569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8"/>
          <p:cNvSpPr/>
          <p:nvPr/>
        </p:nvSpPr>
        <p:spPr>
          <a:xfrm>
            <a:off x="8222400" y="3198600"/>
            <a:ext cx="31186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Harold Burson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9"/>
          <p:cNvSpPr/>
          <p:nvPr/>
        </p:nvSpPr>
        <p:spPr>
          <a:xfrm>
            <a:off x="8222400" y="3607200"/>
            <a:ext cx="3118680" cy="102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33000"/>
              </a:lnSpc>
              <a:spcAft>
                <a:spcPts val="850"/>
              </a:spcAft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2. polovina 20. stol.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Rozvoj globálního poradenského byznysu a práce s vedením organizací.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Image 0" descr="preencoded.png"/>
          <p:cNvPicPr/>
          <p:nvPr/>
        </p:nvPicPr>
        <p:blipFill>
          <a:blip r:embed="rId1"/>
          <a:stretch/>
        </p:blipFill>
        <p:spPr>
          <a:xfrm>
            <a:off x="7619760" y="0"/>
            <a:ext cx="4571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Text 0"/>
          <p:cNvSpPr/>
          <p:nvPr/>
        </p:nvSpPr>
        <p:spPr>
          <a:xfrm>
            <a:off x="661320" y="1350000"/>
            <a:ext cx="6296400" cy="118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Československo: praxe před názvem PR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"/>
          <p:cNvSpPr/>
          <p:nvPr/>
        </p:nvSpPr>
        <p:spPr>
          <a:xfrm>
            <a:off x="661320" y="2814840"/>
            <a:ext cx="6296400" cy="142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spcAft>
                <a:spcPts val="1650"/>
              </a:spcAft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 meziválečném Československu firmy pracovaly s tiskem, výstavami, firemními médii i zaměstnanci.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Baťa může ilustrovat rozsáhlou firemní komunikaci — od podnikových novin po systematickou práci s veřejností.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Shape 2"/>
          <p:cNvSpPr/>
          <p:nvPr/>
        </p:nvSpPr>
        <p:spPr>
          <a:xfrm>
            <a:off x="661320" y="4449600"/>
            <a:ext cx="6296400" cy="1058040"/>
          </a:xfrm>
          <a:prstGeom prst="roundRect">
            <a:avLst>
              <a:gd name="adj" fmla="val 2679"/>
            </a:avLst>
          </a:prstGeom>
          <a:solidFill>
            <a:srgbClr val="DBE8F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3" name="Image 1" descr="preencoded.png"/>
          <p:cNvPicPr/>
          <p:nvPr/>
        </p:nvPicPr>
        <p:blipFill>
          <a:blip r:embed="rId2"/>
          <a:stretch/>
        </p:blipFill>
        <p:spPr>
          <a:xfrm>
            <a:off x="850320" y="4717440"/>
            <a:ext cx="235800" cy="188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Text 3"/>
          <p:cNvSpPr/>
          <p:nvPr/>
        </p:nvSpPr>
        <p:spPr>
          <a:xfrm>
            <a:off x="1275840" y="4685760"/>
            <a:ext cx="549324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000000"/>
                </a:solidFill>
                <a:effectLst/>
                <a:uFillTx/>
                <a:latin typeface="Source Sans 3"/>
                <a:ea typeface="Source Sans 3"/>
              </a:rPr>
              <a:t>Tyto praktiky nelze automaticky vydávat za specializované PR agentury v dnešním slova smyslu.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 0"/>
          <p:cNvSpPr/>
          <p:nvPr/>
        </p:nvSpPr>
        <p:spPr>
          <a:xfrm>
            <a:off x="661320" y="187092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Český trh PR služeb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6" name="Image 0" descr="preencoded.png"/>
          <p:cNvPicPr/>
          <p:nvPr/>
        </p:nvPicPr>
        <p:blipFill>
          <a:blip r:embed="rId1"/>
          <a:stretch/>
        </p:blipFill>
        <p:spPr>
          <a:xfrm>
            <a:off x="661320" y="2839680"/>
            <a:ext cx="3622680" cy="75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Text 1"/>
          <p:cNvSpPr/>
          <p:nvPr/>
        </p:nvSpPr>
        <p:spPr>
          <a:xfrm>
            <a:off x="850320" y="3784680"/>
            <a:ext cx="32446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1918–1938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2"/>
          <p:cNvSpPr/>
          <p:nvPr/>
        </p:nvSpPr>
        <p:spPr>
          <a:xfrm>
            <a:off x="850320" y="4193280"/>
            <a:ext cx="324468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Publicita, podniková a tisková komunikace v demokratickém prostředí.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9" name="Image 1" descr="preencoded.png"/>
          <p:cNvPicPr/>
          <p:nvPr/>
        </p:nvPicPr>
        <p:blipFill>
          <a:blip r:embed="rId2"/>
          <a:stretch/>
        </p:blipFill>
        <p:spPr>
          <a:xfrm>
            <a:off x="4284360" y="2839680"/>
            <a:ext cx="3622680" cy="75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3"/>
          <p:cNvSpPr/>
          <p:nvPr/>
        </p:nvSpPr>
        <p:spPr>
          <a:xfrm>
            <a:off x="4473360" y="3784680"/>
            <a:ext cx="32446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Po roce 1948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4"/>
          <p:cNvSpPr/>
          <p:nvPr/>
        </p:nvSpPr>
        <p:spPr>
          <a:xfrm>
            <a:off x="4473360" y="4193280"/>
            <a:ext cx="324468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Státní propagace a propagační podniky v odlišném ekonomickém systému.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2" name="Image 2" descr="preencoded.png"/>
          <p:cNvPicPr/>
          <p:nvPr/>
        </p:nvPicPr>
        <p:blipFill>
          <a:blip r:embed="rId3"/>
          <a:stretch/>
        </p:blipFill>
        <p:spPr>
          <a:xfrm>
            <a:off x="7907400" y="2839680"/>
            <a:ext cx="3622680" cy="75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Text 5"/>
          <p:cNvSpPr/>
          <p:nvPr/>
        </p:nvSpPr>
        <p:spPr>
          <a:xfrm>
            <a:off x="8096400" y="3784680"/>
            <a:ext cx="32446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Po roce 1989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6"/>
          <p:cNvSpPr/>
          <p:nvPr/>
        </p:nvSpPr>
        <p:spPr>
          <a:xfrm>
            <a:off x="8096400" y="4193280"/>
            <a:ext cx="324468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Rozvoj trhu specializovaných PR služeb v tržním prostředí.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0"/>
          <p:cNvSpPr/>
          <p:nvPr/>
        </p:nvSpPr>
        <p:spPr>
          <a:xfrm>
            <a:off x="661320" y="113364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PR, marketing a reklama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16" name="Table 0"/>
          <p:cNvGraphicFramePr/>
          <p:nvPr/>
        </p:nvGraphicFramePr>
        <p:xfrm>
          <a:off x="661320" y="2102400"/>
          <a:ext cx="10868400" cy="3093840"/>
        </p:xfrm>
        <a:graphic>
          <a:graphicData uri="http://schemas.openxmlformats.org/drawingml/2006/table">
            <a:tbl>
              <a:tblPr/>
              <a:tblGrid>
                <a:gridCol w="3622680"/>
                <a:gridCol w="3622680"/>
                <a:gridCol w="3622680"/>
              </a:tblGrid>
              <a:tr h="545040"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Oblast</a:t>
                      </a:r>
                      <a:endParaRPr lang="en-US" sz="14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D9D4C9"/>
                      </a:solidFill>
                      <a:prstDash val="solid"/>
                    </a:lnL>
                    <a:lnR w="12240">
                      <a:solidFill>
                        <a:srgbClr val="325F7B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325F7B"/>
                    </a:solidFill>
                  </a:tcPr>
                </a:tc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Těžiště</a:t>
                      </a:r>
                      <a:endParaRPr lang="en-US" sz="14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325F7B"/>
                      </a:solidFill>
                      <a:prstDash val="solid"/>
                    </a:lnL>
                    <a:lnR w="12240">
                      <a:solidFill>
                        <a:srgbClr val="325F7B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325F7B"/>
                    </a:solidFill>
                  </a:tcPr>
                </a:tc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Typické nástroje</a:t>
                      </a:r>
                      <a:endParaRPr lang="en-US" sz="14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325F7B"/>
                      </a:solidFill>
                      <a:prstDash val="solid"/>
                    </a:lnL>
                    <a:lnR w="12240">
                      <a:solidFill>
                        <a:srgbClr val="D9D4C9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325F7B"/>
                    </a:solidFill>
                  </a:tcPr>
                </a:tc>
              </a:tr>
              <a:tr h="850680"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u="none" strike="noStrike">
                          <a:solidFill>
                            <a:srgbClr val="2B4150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Marketing</a:t>
                      </a:r>
                      <a:endParaRPr lang="en-US" sz="14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D9D4C9"/>
                      </a:solidFill>
                      <a:prstDash val="solid"/>
                    </a:lnL>
                    <a:lnR w="12240">
                      <a:solidFill>
                        <a:srgbClr val="FFFCF5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u="none" strike="noStrike">
                          <a:solidFill>
                            <a:srgbClr val="2B4150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Hodnotová nabídka a vztahy se zákazníky</a:t>
                      </a:r>
                      <a:endParaRPr lang="en-US" sz="14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FFFCF5"/>
                      </a:solidFill>
                      <a:prstDash val="solid"/>
                    </a:lnL>
                    <a:lnR w="12240">
                      <a:solidFill>
                        <a:srgbClr val="FFFCF5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u="none" strike="noStrike">
                          <a:solidFill>
                            <a:srgbClr val="2B4150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Průzkum trhu, produktová strategie, cena, distribuce</a:t>
                      </a:r>
                      <a:endParaRPr lang="en-US" sz="14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FFFCF5"/>
                      </a:solidFill>
                      <a:prstDash val="solid"/>
                    </a:lnL>
                    <a:lnR w="12240">
                      <a:solidFill>
                        <a:srgbClr val="D9D4C9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850680"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u="none" strike="noStrike">
                          <a:solidFill>
                            <a:srgbClr val="2B4150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Reklama</a:t>
                      </a:r>
                      <a:endParaRPr lang="en-US" sz="14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D9D4C9"/>
                      </a:solidFill>
                      <a:prstDash val="solid"/>
                    </a:lnL>
                    <a:lnR w="12240">
                      <a:solidFill>
                        <a:srgbClr val="FFFCF5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u="none" strike="noStrike">
                          <a:solidFill>
                            <a:srgbClr val="2B4150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Placený prostor či čas pro sdělení</a:t>
                      </a:r>
                      <a:endParaRPr lang="en-US" sz="14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FFFCF5"/>
                      </a:solidFill>
                      <a:prstDash val="solid"/>
                    </a:lnL>
                    <a:lnR w="12240">
                      <a:solidFill>
                        <a:srgbClr val="FFFCF5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u="none" strike="noStrike">
                          <a:solidFill>
                            <a:srgbClr val="2B4150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TV spoty, online reklama, billboardy, sponzoring</a:t>
                      </a:r>
                      <a:endParaRPr lang="en-US" sz="14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FFFCF5"/>
                      </a:solidFill>
                      <a:prstDash val="solid"/>
                    </a:lnL>
                    <a:lnR w="12240">
                      <a:solidFill>
                        <a:srgbClr val="D9D4C9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847440"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u="none" strike="noStrike">
                          <a:solidFill>
                            <a:srgbClr val="2B4150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PR</a:t>
                      </a:r>
                      <a:endParaRPr lang="en-US" sz="14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D9D4C9"/>
                      </a:solidFill>
                      <a:prstDash val="solid"/>
                    </a:lnL>
                    <a:lnR w="12240">
                      <a:solidFill>
                        <a:srgbClr val="FFFCF5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u="none" strike="noStrike">
                          <a:solidFill>
                            <a:srgbClr val="2B4150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Vztahy organizace s různými stakeholdery</a:t>
                      </a:r>
                      <a:endParaRPr lang="en-US" sz="14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FFFCF5"/>
                      </a:solidFill>
                      <a:prstDash val="solid"/>
                    </a:lnL>
                    <a:lnR w="12240">
                      <a:solidFill>
                        <a:srgbClr val="FFFCF5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lIns="189000" tIns="6120" rIns="189000" bIns="61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u="none" strike="noStrike">
                          <a:solidFill>
                            <a:srgbClr val="2B4150"/>
                          </a:solidFill>
                          <a:effectLst/>
                          <a:uFillTx/>
                          <a:latin typeface="Source Sans 3"/>
                          <a:ea typeface="Source Sans 3"/>
                        </a:rPr>
                        <a:t>Media relations, krizová komunikace, public affairs</a:t>
                      </a:r>
                      <a:endParaRPr lang="en-US" sz="14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89000" marR="189000" marT="6120" marB="6120">
                    <a:lnL w="12240">
                      <a:solidFill>
                        <a:srgbClr val="FFFCF5"/>
                      </a:solidFill>
                      <a:prstDash val="solid"/>
                    </a:lnL>
                    <a:lnR w="12240">
                      <a:solidFill>
                        <a:srgbClr val="D9D4C9"/>
                      </a:solidFill>
                      <a:prstDash val="solid"/>
                    </a:lnR>
                    <a:lnT w="12240">
                      <a:solidFill>
                        <a:srgbClr val="D9D4C9"/>
                      </a:solidFill>
                      <a:prstDash val="solid"/>
                    </a:lnT>
                    <a:lnB w="12240">
                      <a:solidFill>
                        <a:srgbClr val="D9D4C9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  <p:sp>
        <p:nvSpPr>
          <p:cNvPr id="117" name="Text 1"/>
          <p:cNvSpPr/>
          <p:nvPr/>
        </p:nvSpPr>
        <p:spPr>
          <a:xfrm>
            <a:off x="661320" y="5421960"/>
            <a:ext cx="1147788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Funkce se překrývají a v praxi se vzájemně doplňují.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 0"/>
          <p:cNvSpPr/>
          <p:nvPr/>
        </p:nvSpPr>
        <p:spPr>
          <a:xfrm>
            <a:off x="661320" y="53496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Čtyři druhy médií: PESO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1"/>
          <p:cNvSpPr/>
          <p:nvPr/>
        </p:nvSpPr>
        <p:spPr>
          <a:xfrm>
            <a:off x="661320" y="1503360"/>
            <a:ext cx="5339520" cy="1844640"/>
          </a:xfrm>
          <a:prstGeom prst="roundRect">
            <a:avLst>
              <a:gd name="adj" fmla="val 153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Shape 2"/>
          <p:cNvSpPr/>
          <p:nvPr/>
        </p:nvSpPr>
        <p:spPr>
          <a:xfrm>
            <a:off x="850320" y="1692360"/>
            <a:ext cx="566640" cy="566640"/>
          </a:xfrm>
          <a:prstGeom prst="ellipse">
            <a:avLst/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1" name="Image 0" descr="preencoded.png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006560" y="1848240"/>
            <a:ext cx="254880" cy="25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 3"/>
          <p:cNvSpPr/>
          <p:nvPr/>
        </p:nvSpPr>
        <p:spPr>
          <a:xfrm>
            <a:off x="850320" y="2448360"/>
            <a:ext cx="496152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Paid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4"/>
          <p:cNvSpPr/>
          <p:nvPr/>
        </p:nvSpPr>
        <p:spPr>
          <a:xfrm>
            <a:off x="850320" y="2857320"/>
            <a:ext cx="496152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Placená reklama — organizace platí za prostor nebo čas.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5"/>
          <p:cNvSpPr/>
          <p:nvPr/>
        </p:nvSpPr>
        <p:spPr>
          <a:xfrm>
            <a:off x="6190200" y="1503360"/>
            <a:ext cx="5339520" cy="1844640"/>
          </a:xfrm>
          <a:prstGeom prst="roundRect">
            <a:avLst>
              <a:gd name="adj" fmla="val 153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Shape 6"/>
          <p:cNvSpPr/>
          <p:nvPr/>
        </p:nvSpPr>
        <p:spPr>
          <a:xfrm>
            <a:off x="6379200" y="1692360"/>
            <a:ext cx="566640" cy="566640"/>
          </a:xfrm>
          <a:prstGeom prst="ellipse">
            <a:avLst/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6" name="Image 1" descr="preencoded.png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535440" y="1848240"/>
            <a:ext cx="254880" cy="25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Text 7"/>
          <p:cNvSpPr/>
          <p:nvPr/>
        </p:nvSpPr>
        <p:spPr>
          <a:xfrm>
            <a:off x="6379200" y="2448360"/>
            <a:ext cx="496152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Earned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8"/>
          <p:cNvSpPr/>
          <p:nvPr/>
        </p:nvSpPr>
        <p:spPr>
          <a:xfrm>
            <a:off x="6379200" y="2857320"/>
            <a:ext cx="496152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Mediální pozornost získaná redakčním rozhodnutím.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9"/>
          <p:cNvSpPr/>
          <p:nvPr/>
        </p:nvSpPr>
        <p:spPr>
          <a:xfrm>
            <a:off x="661320" y="3537720"/>
            <a:ext cx="5339520" cy="1844640"/>
          </a:xfrm>
          <a:prstGeom prst="roundRect">
            <a:avLst>
              <a:gd name="adj" fmla="val 153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10"/>
          <p:cNvSpPr/>
          <p:nvPr/>
        </p:nvSpPr>
        <p:spPr>
          <a:xfrm>
            <a:off x="850320" y="3726720"/>
            <a:ext cx="566640" cy="566640"/>
          </a:xfrm>
          <a:prstGeom prst="ellipse">
            <a:avLst/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1" name="Image 2" descr="preencoded.png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006560" y="3882600"/>
            <a:ext cx="254880" cy="25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2" name="Text 11"/>
          <p:cNvSpPr/>
          <p:nvPr/>
        </p:nvSpPr>
        <p:spPr>
          <a:xfrm>
            <a:off x="850320" y="4482720"/>
            <a:ext cx="496152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Shared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12"/>
          <p:cNvSpPr/>
          <p:nvPr/>
        </p:nvSpPr>
        <p:spPr>
          <a:xfrm>
            <a:off x="850320" y="4891320"/>
            <a:ext cx="496152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Komunikace sdílená na sociálních platformách.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13"/>
          <p:cNvSpPr/>
          <p:nvPr/>
        </p:nvSpPr>
        <p:spPr>
          <a:xfrm>
            <a:off x="6190200" y="3537720"/>
            <a:ext cx="5339520" cy="1844640"/>
          </a:xfrm>
          <a:prstGeom prst="roundRect">
            <a:avLst>
              <a:gd name="adj" fmla="val 153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14"/>
          <p:cNvSpPr/>
          <p:nvPr/>
        </p:nvSpPr>
        <p:spPr>
          <a:xfrm>
            <a:off x="6379200" y="3726720"/>
            <a:ext cx="566640" cy="566640"/>
          </a:xfrm>
          <a:prstGeom prst="ellipse">
            <a:avLst/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6" name="Image 3" descr="preencoded.png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6535440" y="3882600"/>
            <a:ext cx="254880" cy="25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7" name="Text 15"/>
          <p:cNvSpPr/>
          <p:nvPr/>
        </p:nvSpPr>
        <p:spPr>
          <a:xfrm>
            <a:off x="6379200" y="4482720"/>
            <a:ext cx="496152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Owned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16"/>
          <p:cNvSpPr/>
          <p:nvPr/>
        </p:nvSpPr>
        <p:spPr>
          <a:xfrm>
            <a:off x="6379200" y="4891320"/>
            <a:ext cx="496152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Vlastní web, newsletter a další kanály.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17"/>
          <p:cNvSpPr/>
          <p:nvPr/>
        </p:nvSpPr>
        <p:spPr>
          <a:xfrm>
            <a:off x="945000" y="5808240"/>
            <a:ext cx="1119456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Co má firma pod vlastní kontrolou a co ovlivňuje jen nepřímo?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Shape 18"/>
          <p:cNvSpPr/>
          <p:nvPr/>
        </p:nvSpPr>
        <p:spPr>
          <a:xfrm>
            <a:off x="661320" y="5595480"/>
            <a:ext cx="25200" cy="727200"/>
          </a:xfrm>
          <a:prstGeom prst="roundRect">
            <a:avLst>
              <a:gd name="adj" fmla="val 50001"/>
            </a:avLst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 0"/>
          <p:cNvSpPr/>
          <p:nvPr/>
        </p:nvSpPr>
        <p:spPr>
          <a:xfrm>
            <a:off x="661320" y="542160"/>
            <a:ext cx="10868400" cy="47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295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Kam patří PR ve firmě?</a:t>
            </a:r>
            <a:endParaRPr lang="en-US" sz="2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1"/>
          <p:cNvSpPr/>
          <p:nvPr/>
        </p:nvSpPr>
        <p:spPr>
          <a:xfrm>
            <a:off x="661320" y="1256400"/>
            <a:ext cx="11477880" cy="21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Stejná aktivita může v různých firmách spadat pod marketing, přímo pod vedení nebo být rozdělena mezi oba útvary.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3" name="Image 0" descr="preencoded.png"/>
          <p:cNvPicPr/>
          <p:nvPr/>
        </p:nvPicPr>
        <p:blipFill>
          <a:blip r:embed="rId1"/>
          <a:stretch/>
        </p:blipFill>
        <p:spPr>
          <a:xfrm>
            <a:off x="1748520" y="1610280"/>
            <a:ext cx="8694720" cy="4351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4" name="Text 2"/>
          <p:cNvSpPr/>
          <p:nvPr/>
        </p:nvSpPr>
        <p:spPr>
          <a:xfrm>
            <a:off x="1787400" y="3481200"/>
            <a:ext cx="1632600" cy="48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Nižší operativní zodpovědnost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3"/>
          <p:cNvSpPr/>
          <p:nvPr/>
        </p:nvSpPr>
        <p:spPr>
          <a:xfrm>
            <a:off x="5056920" y="5591520"/>
            <a:ext cx="208152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algn="ct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Menší strategický vliv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4"/>
          <p:cNvSpPr/>
          <p:nvPr/>
        </p:nvSpPr>
        <p:spPr>
          <a:xfrm>
            <a:off x="8762400" y="3481200"/>
            <a:ext cx="1632600" cy="48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Vyšší operativní zodpovědnost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5"/>
          <p:cNvSpPr/>
          <p:nvPr/>
        </p:nvSpPr>
        <p:spPr>
          <a:xfrm>
            <a:off x="4870440" y="1788840"/>
            <a:ext cx="244476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algn="ct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Větší strategická kontrola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6"/>
          <p:cNvSpPr/>
          <p:nvPr/>
        </p:nvSpPr>
        <p:spPr>
          <a:xfrm>
            <a:off x="4185000" y="4644000"/>
            <a:ext cx="1676160" cy="35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ct val="9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Variant C: PR rozdělené mezi týmy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7"/>
          <p:cNvSpPr/>
          <p:nvPr/>
        </p:nvSpPr>
        <p:spPr>
          <a:xfrm>
            <a:off x="6486840" y="4652640"/>
            <a:ext cx="1676160" cy="35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ct val="9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Porovnání: kontrola vs. koordinace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8"/>
          <p:cNvSpPr/>
          <p:nvPr/>
        </p:nvSpPr>
        <p:spPr>
          <a:xfrm>
            <a:off x="6486840" y="3045600"/>
            <a:ext cx="1676160" cy="35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ct val="9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Variant B: PR pod vedením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9"/>
          <p:cNvSpPr/>
          <p:nvPr/>
        </p:nvSpPr>
        <p:spPr>
          <a:xfrm>
            <a:off x="4132800" y="3045600"/>
            <a:ext cx="1676160" cy="35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ct val="9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Variant A: PR v rámci marketingu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10"/>
          <p:cNvSpPr/>
          <p:nvPr/>
        </p:nvSpPr>
        <p:spPr>
          <a:xfrm>
            <a:off x="661320" y="6098040"/>
            <a:ext cx="11477880" cy="21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2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Následující tři snímky ukážou každou variantu podrobněji.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 0"/>
          <p:cNvSpPr/>
          <p:nvPr/>
        </p:nvSpPr>
        <p:spPr>
          <a:xfrm>
            <a:off x="661320" y="102888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Model A: PR v marketingu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4" name="Image 0" descr="preencoded.png"/>
          <p:cNvPicPr/>
          <p:nvPr/>
        </p:nvPicPr>
        <p:blipFill>
          <a:blip r:embed="rId1"/>
          <a:stretch/>
        </p:blipFill>
        <p:spPr>
          <a:xfrm>
            <a:off x="661320" y="2286360"/>
            <a:ext cx="6903000" cy="315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5" name="Text 1"/>
          <p:cNvSpPr/>
          <p:nvPr/>
        </p:nvSpPr>
        <p:spPr>
          <a:xfrm>
            <a:off x="5718240" y="2667600"/>
            <a:ext cx="1682640" cy="38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Marketingová komunikace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2"/>
          <p:cNvSpPr/>
          <p:nvPr/>
        </p:nvSpPr>
        <p:spPr>
          <a:xfrm>
            <a:off x="5718240" y="3103920"/>
            <a:ext cx="1682640" cy="15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Komunikace a PR aktivity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3"/>
          <p:cNvSpPr/>
          <p:nvPr/>
        </p:nvSpPr>
        <p:spPr>
          <a:xfrm>
            <a:off x="844920" y="3801600"/>
            <a:ext cx="1526760" cy="19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algn="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Marketing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4"/>
          <p:cNvSpPr/>
          <p:nvPr/>
        </p:nvSpPr>
        <p:spPr>
          <a:xfrm>
            <a:off x="824760" y="4046760"/>
            <a:ext cx="1546920" cy="15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algn="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Produkty, značka a kampaně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5"/>
          <p:cNvSpPr/>
          <p:nvPr/>
        </p:nvSpPr>
        <p:spPr>
          <a:xfrm>
            <a:off x="5718240" y="4337640"/>
            <a:ext cx="1526760" cy="19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Vedení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6"/>
          <p:cNvSpPr/>
          <p:nvPr/>
        </p:nvSpPr>
        <p:spPr>
          <a:xfrm>
            <a:off x="5718240" y="4583160"/>
            <a:ext cx="1682640" cy="15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Strategické řízení a rozhodování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7"/>
          <p:cNvSpPr/>
          <p:nvPr/>
        </p:nvSpPr>
        <p:spPr>
          <a:xfrm>
            <a:off x="8032320" y="2091960"/>
            <a:ext cx="35038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Těžiště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8"/>
          <p:cNvSpPr/>
          <p:nvPr/>
        </p:nvSpPr>
        <p:spPr>
          <a:xfrm>
            <a:off x="8032320" y="2576160"/>
            <a:ext cx="350388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Produkty, značka, kampaně, eventy a zákazníci.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9"/>
          <p:cNvSpPr/>
          <p:nvPr/>
        </p:nvSpPr>
        <p:spPr>
          <a:xfrm>
            <a:off x="8032320" y="3369960"/>
            <a:ext cx="35038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Výhoda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10"/>
          <p:cNvSpPr/>
          <p:nvPr/>
        </p:nvSpPr>
        <p:spPr>
          <a:xfrm>
            <a:off x="8032320" y="3854160"/>
            <a:ext cx="350388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Úzké propojení s obchodními cíli a marketingovou strategií.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11"/>
          <p:cNvSpPr/>
          <p:nvPr/>
        </p:nvSpPr>
        <p:spPr>
          <a:xfrm>
            <a:off x="8315640" y="4841640"/>
            <a:ext cx="322056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Kdo řeší zaměstnance, regulátora a krizi výrobku?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Shape 12"/>
          <p:cNvSpPr/>
          <p:nvPr/>
        </p:nvSpPr>
        <p:spPr>
          <a:xfrm>
            <a:off x="8032320" y="4671720"/>
            <a:ext cx="25200" cy="944640"/>
          </a:xfrm>
          <a:prstGeom prst="roundRect">
            <a:avLst>
              <a:gd name="adj" fmla="val 50001"/>
            </a:avLst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 0"/>
          <p:cNvSpPr/>
          <p:nvPr/>
        </p:nvSpPr>
        <p:spPr>
          <a:xfrm>
            <a:off x="661320" y="98712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Model B: PR pod vedením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68" name="Image 0" descr="preencoded.png"/>
          <p:cNvPicPr/>
          <p:nvPr/>
        </p:nvPicPr>
        <p:blipFill>
          <a:blip r:embed="rId1"/>
          <a:stretch/>
        </p:blipFill>
        <p:spPr>
          <a:xfrm>
            <a:off x="661320" y="2073600"/>
            <a:ext cx="6903000" cy="358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9" name="Text 1"/>
          <p:cNvSpPr/>
          <p:nvPr/>
        </p:nvSpPr>
        <p:spPr>
          <a:xfrm>
            <a:off x="3680280" y="3478680"/>
            <a:ext cx="851400" cy="76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MuseoModerno Medium"/>
                <a:ea typeface="MuseoModerno Medium"/>
              </a:rPr>
              <a:t>PR s přímou linkou na vedení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2"/>
          <p:cNvSpPr/>
          <p:nvPr/>
        </p:nvSpPr>
        <p:spPr>
          <a:xfrm>
            <a:off x="824760" y="2813400"/>
            <a:ext cx="149220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Vedení (CEO)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3"/>
          <p:cNvSpPr/>
          <p:nvPr/>
        </p:nvSpPr>
        <p:spPr>
          <a:xfrm>
            <a:off x="824760" y="3059640"/>
            <a:ext cx="1492200" cy="30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Strategické rozhodování a dohled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4"/>
          <p:cNvSpPr/>
          <p:nvPr/>
        </p:nvSpPr>
        <p:spPr>
          <a:xfrm>
            <a:off x="5908680" y="3631320"/>
            <a:ext cx="149220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Corporate Communication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5"/>
          <p:cNvSpPr/>
          <p:nvPr/>
        </p:nvSpPr>
        <p:spPr>
          <a:xfrm>
            <a:off x="5908680" y="4069080"/>
            <a:ext cx="1492200" cy="30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Reputace, interní a externí komunikace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6"/>
          <p:cNvSpPr/>
          <p:nvPr/>
        </p:nvSpPr>
        <p:spPr>
          <a:xfrm>
            <a:off x="824760" y="4408200"/>
            <a:ext cx="1492200" cy="1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PR / Public Affairs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7"/>
          <p:cNvSpPr/>
          <p:nvPr/>
        </p:nvSpPr>
        <p:spPr>
          <a:xfrm>
            <a:off x="824760" y="4654440"/>
            <a:ext cx="1492200" cy="30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Média, krizová komunikace, vztahy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8"/>
          <p:cNvSpPr/>
          <p:nvPr/>
        </p:nvSpPr>
        <p:spPr>
          <a:xfrm>
            <a:off x="8032320" y="2206440"/>
            <a:ext cx="35038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Těžiště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9"/>
          <p:cNvSpPr/>
          <p:nvPr/>
        </p:nvSpPr>
        <p:spPr>
          <a:xfrm>
            <a:off x="8032320" y="2690640"/>
            <a:ext cx="3503880" cy="177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marL="294480" indent="-294480" defTabSz="914400">
              <a:lnSpc>
                <a:spcPct val="133000"/>
              </a:lnSpc>
              <a:buClr>
                <a:srgbClr val="2B4150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Reputace celé organizace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94480" indent="-294480" defTabSz="914400">
              <a:lnSpc>
                <a:spcPct val="133000"/>
              </a:lnSpc>
              <a:buClr>
                <a:srgbClr val="2B4150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Interní komunikace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94480" indent="-294480" defTabSz="914400">
              <a:lnSpc>
                <a:spcPct val="133000"/>
              </a:lnSpc>
              <a:buClr>
                <a:srgbClr val="2B4150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Vztahy s médii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94480" indent="-294480" defTabSz="914400">
              <a:lnSpc>
                <a:spcPct val="133000"/>
              </a:lnSpc>
              <a:buClr>
                <a:srgbClr val="2B4150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Public affairs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94480" indent="-294480" defTabSz="914400">
              <a:lnSpc>
                <a:spcPct val="133000"/>
              </a:lnSpc>
              <a:buClr>
                <a:srgbClr val="2B4150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Krizová komunikace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0"/>
          <p:cNvSpPr/>
          <p:nvPr/>
        </p:nvSpPr>
        <p:spPr>
          <a:xfrm>
            <a:off x="8032320" y="4637160"/>
            <a:ext cx="3503880" cy="90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PR má přímou linku k nejvyššímu vedení a může reagovat na strategické výzvy bez zprostředkování.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 0"/>
          <p:cNvSpPr/>
          <p:nvPr/>
        </p:nvSpPr>
        <p:spPr>
          <a:xfrm>
            <a:off x="661320" y="166068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Model C: rozdělené kompetence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1"/>
          <p:cNvSpPr/>
          <p:nvPr/>
        </p:nvSpPr>
        <p:spPr>
          <a:xfrm>
            <a:off x="525240" y="2534760"/>
            <a:ext cx="5475600" cy="2147040"/>
          </a:xfrm>
          <a:prstGeom prst="roundRect">
            <a:avLst>
              <a:gd name="adj" fmla="val 1320"/>
            </a:avLst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2"/>
          <p:cNvSpPr/>
          <p:nvPr/>
        </p:nvSpPr>
        <p:spPr>
          <a:xfrm>
            <a:off x="714240" y="2723760"/>
            <a:ext cx="509760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FFFFFF"/>
                </a:solidFill>
                <a:effectLst/>
                <a:uFillTx/>
                <a:latin typeface="MuseoModerno Medium"/>
                <a:ea typeface="MuseoModerno Medium"/>
              </a:rPr>
              <a:t>Marketing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3"/>
          <p:cNvSpPr/>
          <p:nvPr/>
        </p:nvSpPr>
        <p:spPr>
          <a:xfrm>
            <a:off x="714240" y="3207960"/>
            <a:ext cx="5097600" cy="67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marL="294480" indent="-294480" defTabSz="914400">
              <a:lnSpc>
                <a:spcPct val="133000"/>
              </a:lnSpc>
              <a:buClr>
                <a:srgbClr val="FFFFFF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Source Sans 3"/>
              </a:rPr>
              <a:t>Produktové PR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94480" indent="-294480" defTabSz="914400">
              <a:lnSpc>
                <a:spcPct val="133000"/>
              </a:lnSpc>
              <a:buClr>
                <a:srgbClr val="FFFFFF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Source Sans 3"/>
              </a:rPr>
              <a:t>Komunikace značky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4"/>
          <p:cNvSpPr/>
          <p:nvPr/>
        </p:nvSpPr>
        <p:spPr>
          <a:xfrm>
            <a:off x="6332760" y="2723760"/>
            <a:ext cx="52034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Corporate Communication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5"/>
          <p:cNvSpPr/>
          <p:nvPr/>
        </p:nvSpPr>
        <p:spPr>
          <a:xfrm>
            <a:off x="6332760" y="3207960"/>
            <a:ext cx="5203440" cy="140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marL="294480" indent="-294480" defTabSz="914400">
              <a:lnSpc>
                <a:spcPct val="133000"/>
              </a:lnSpc>
              <a:buClr>
                <a:srgbClr val="2B4150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Firemní reputace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94480" indent="-294480" defTabSz="914400">
              <a:lnSpc>
                <a:spcPct val="133000"/>
              </a:lnSpc>
              <a:buClr>
                <a:srgbClr val="2B4150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Interní komunikace se zaměstnanci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94480" indent="-294480" defTabSz="914400">
              <a:lnSpc>
                <a:spcPct val="133000"/>
              </a:lnSpc>
              <a:buClr>
                <a:srgbClr val="2B4150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Vztahy se státní správou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94480" indent="-294480" defTabSz="914400">
              <a:lnSpc>
                <a:spcPct val="133000"/>
              </a:lnSpc>
              <a:buClr>
                <a:srgbClr val="2B4150"/>
              </a:buClr>
              <a:buFont typeface="Symbol" charset="2"/>
              <a:buChar char=""/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Krizová komunikace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6"/>
          <p:cNvSpPr/>
          <p:nvPr/>
        </p:nvSpPr>
        <p:spPr>
          <a:xfrm>
            <a:off x="661320" y="4894920"/>
            <a:ext cx="1147788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Oba útvary sdílejí společný plán a jasné rozhodovací pravomoci, aby nedocházelo k překryvům ani mezerám.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 0"/>
          <p:cNvSpPr/>
          <p:nvPr/>
        </p:nvSpPr>
        <p:spPr>
          <a:xfrm>
            <a:off x="661320" y="214236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Dvě otázky, dvě perspektivy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1"/>
          <p:cNvSpPr/>
          <p:nvPr/>
        </p:nvSpPr>
        <p:spPr>
          <a:xfrm>
            <a:off x="661320" y="3111120"/>
            <a:ext cx="10868400" cy="1088640"/>
          </a:xfrm>
          <a:prstGeom prst="roundRect">
            <a:avLst>
              <a:gd name="adj" fmla="val 2603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2"/>
          <p:cNvSpPr/>
          <p:nvPr/>
        </p:nvSpPr>
        <p:spPr>
          <a:xfrm>
            <a:off x="661320" y="3111120"/>
            <a:ext cx="5433840" cy="1088640"/>
          </a:xfrm>
          <a:custGeom>
            <a:avLst/>
            <a:gdLst>
              <a:gd name="textAreaLeft" fmla="*/ 0 w 5433840"/>
              <a:gd name="textAreaRight" fmla="*/ 5434200 w 5433840"/>
              <a:gd name="textAreaTop" fmla="*/ 0 h 1088640"/>
              <a:gd name="textAreaBottom" fmla="*/ 1089000 h 1088640"/>
            </a:gdLst>
            <a:ahLst/>
            <a:cxnLst/>
            <a:rect l="textAreaLeft" t="textAreaTop" r="textAreaRight" b="textAreaBottom"/>
            <a:pathLst>
              <a:path w="5434373" h="1089124">
                <a:moveTo>
                  <a:pt x="23627" y="0"/>
                </a:moveTo>
                <a:lnTo>
                  <a:pt x="5434373" y="0"/>
                </a:lnTo>
                <a:lnTo>
                  <a:pt x="5434373" y="1089124"/>
                </a:lnTo>
                <a:lnTo>
                  <a:pt x="23627" y="1089124"/>
                </a:lnTo>
                <a:arcTo wR="23627" hR="23628" stAng="5400000" swAng="5400000"/>
                <a:lnTo>
                  <a:pt x="0" y="23628"/>
                </a:lnTo>
                <a:arcTo wR="23627" hR="23628" stAng="10800000" swAng="5400000"/>
                <a:close/>
              </a:path>
            </a:pathLst>
          </a:cu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3"/>
          <p:cNvSpPr/>
          <p:nvPr/>
        </p:nvSpPr>
        <p:spPr>
          <a:xfrm>
            <a:off x="850320" y="3300120"/>
            <a:ext cx="50558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Marketing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4"/>
          <p:cNvSpPr/>
          <p:nvPr/>
        </p:nvSpPr>
        <p:spPr>
          <a:xfrm>
            <a:off x="850320" y="3708720"/>
            <a:ext cx="50558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Jak vytváříme hodnotu pro zákazníky a získáváme jejich zájem?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5"/>
          <p:cNvSpPr/>
          <p:nvPr/>
        </p:nvSpPr>
        <p:spPr>
          <a:xfrm>
            <a:off x="6095880" y="3111120"/>
            <a:ext cx="5433840" cy="1088640"/>
          </a:xfrm>
          <a:custGeom>
            <a:avLst/>
            <a:gdLst>
              <a:gd name="textAreaLeft" fmla="*/ 0 w 5433840"/>
              <a:gd name="textAreaRight" fmla="*/ 5434200 w 5433840"/>
              <a:gd name="textAreaTop" fmla="*/ 0 h 1088640"/>
              <a:gd name="textAreaBottom" fmla="*/ 1089000 h 1088640"/>
            </a:gdLst>
            <a:ahLst/>
            <a:cxnLst/>
            <a:rect l="textAreaLeft" t="textAreaTop" r="textAreaRight" b="textAreaBottom"/>
            <a:pathLst>
              <a:path w="5434373" h="1089124">
                <a:moveTo>
                  <a:pt x="0" y="0"/>
                </a:moveTo>
                <a:lnTo>
                  <a:pt x="5410745" y="0"/>
                </a:lnTo>
                <a:arcTo wR="23627" hR="23628" stAng="16200000" swAng="5400000"/>
                <a:lnTo>
                  <a:pt x="5434373" y="1065496"/>
                </a:lnTo>
                <a:arcTo wR="23627" hR="23628" stAng="0" swAng="5400000"/>
                <a:lnTo>
                  <a:pt x="0" y="1089124"/>
                </a:lnTo>
                <a:lnTo>
                  <a:pt x="0" y="0"/>
                </a:lnTo>
                <a:close/>
              </a:path>
            </a:pathLst>
          </a:cu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6"/>
          <p:cNvSpPr/>
          <p:nvPr/>
        </p:nvSpPr>
        <p:spPr>
          <a:xfrm>
            <a:off x="6095880" y="3111120"/>
            <a:ext cx="25200" cy="1088640"/>
          </a:xfrm>
          <a:prstGeom prst="roundRect">
            <a:avLst>
              <a:gd name="adj" fmla="val 50001"/>
            </a:avLst>
          </a:prstGeom>
          <a:solidFill>
            <a:srgbClr val="D9D4C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7"/>
          <p:cNvSpPr/>
          <p:nvPr/>
        </p:nvSpPr>
        <p:spPr>
          <a:xfrm>
            <a:off x="6284880" y="3300120"/>
            <a:ext cx="50558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PR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8"/>
          <p:cNvSpPr/>
          <p:nvPr/>
        </p:nvSpPr>
        <p:spPr>
          <a:xfrm>
            <a:off x="6284880" y="3708720"/>
            <a:ext cx="505584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Na čí důvěře a spolupráci závisí fungování organizace?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9"/>
          <p:cNvSpPr/>
          <p:nvPr/>
        </p:nvSpPr>
        <p:spPr>
          <a:xfrm>
            <a:off x="661320" y="4412880"/>
            <a:ext cx="1147788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Jde o zjednodušení — v praxi se obě perspektivy vzájemně doplňují a prolínají.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 0"/>
          <p:cNvSpPr/>
          <p:nvPr/>
        </p:nvSpPr>
        <p:spPr>
          <a:xfrm>
            <a:off x="661320" y="143964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Co PR ve firmě dělá?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97" name="Image 0" descr="preencoded.png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61320" y="2408400"/>
            <a:ext cx="471960" cy="471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8" name="Text 1"/>
          <p:cNvSpPr/>
          <p:nvPr/>
        </p:nvSpPr>
        <p:spPr>
          <a:xfrm>
            <a:off x="1370160" y="2408400"/>
            <a:ext cx="275652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Vztahy s médii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2"/>
          <p:cNvSpPr/>
          <p:nvPr/>
        </p:nvSpPr>
        <p:spPr>
          <a:xfrm>
            <a:off x="1370160" y="2817000"/>
            <a:ext cx="275652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Media relations</a:t>
            </a: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 — systematická spolupráce s novináři a redakcemi.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0" name="Image 1" descr="preencoded.png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363200" y="2408400"/>
            <a:ext cx="471960" cy="471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1" name="Text 3"/>
          <p:cNvSpPr/>
          <p:nvPr/>
        </p:nvSpPr>
        <p:spPr>
          <a:xfrm>
            <a:off x="5071680" y="2408400"/>
            <a:ext cx="275652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Interní komunikace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4"/>
          <p:cNvSpPr/>
          <p:nvPr/>
        </p:nvSpPr>
        <p:spPr>
          <a:xfrm>
            <a:off x="5071680" y="2817000"/>
            <a:ext cx="2756520" cy="90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Internal communication</a:t>
            </a: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 — informování a zapojení zaměstnanců.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3" name="Image 2" descr="preencoded.png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064720" y="2408400"/>
            <a:ext cx="471960" cy="471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4" name="Text 5"/>
          <p:cNvSpPr/>
          <p:nvPr/>
        </p:nvSpPr>
        <p:spPr>
          <a:xfrm>
            <a:off x="8773560" y="2408400"/>
            <a:ext cx="275652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Veřejná správa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6"/>
          <p:cNvSpPr/>
          <p:nvPr/>
        </p:nvSpPr>
        <p:spPr>
          <a:xfrm>
            <a:off x="8773560" y="2817000"/>
            <a:ext cx="275652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Public affairs</a:t>
            </a: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 — komunikace s regulátory a státními institucemi.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6" name="Image 3" descr="preencoded.png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661320" y="4102200"/>
            <a:ext cx="471960" cy="471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7" name="Text 7"/>
          <p:cNvSpPr/>
          <p:nvPr/>
        </p:nvSpPr>
        <p:spPr>
          <a:xfrm>
            <a:off x="1370160" y="4102200"/>
            <a:ext cx="275652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Krizová komunikace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8"/>
          <p:cNvSpPr/>
          <p:nvPr/>
        </p:nvSpPr>
        <p:spPr>
          <a:xfrm>
            <a:off x="1370160" y="4511160"/>
            <a:ext cx="2756520" cy="6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Crisis communication</a:t>
            </a: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 — řízení komunikace v náročných situacích.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9" name="Image 4" descr="preencoded.png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4363200" y="4102200"/>
            <a:ext cx="471960" cy="471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0" name="Text 9"/>
          <p:cNvSpPr/>
          <p:nvPr/>
        </p:nvSpPr>
        <p:spPr>
          <a:xfrm>
            <a:off x="5071680" y="4102200"/>
            <a:ext cx="275652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Řízení reputace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10"/>
          <p:cNvSpPr/>
          <p:nvPr/>
        </p:nvSpPr>
        <p:spPr>
          <a:xfrm>
            <a:off x="5071680" y="4511160"/>
            <a:ext cx="2756520" cy="90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Reputation management</a:t>
            </a: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 — dlouhodobá péče o obraz organizace.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 0"/>
          <p:cNvSpPr/>
          <p:nvPr/>
        </p:nvSpPr>
        <p:spPr>
          <a:xfrm>
            <a:off x="661320" y="642600"/>
            <a:ext cx="10868400" cy="4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26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Jak PR postupuje</a:t>
            </a:r>
            <a:endParaRPr lang="en-US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13" name="Image 0" descr="preencoded.png"/>
          <p:cNvPicPr/>
          <p:nvPr/>
        </p:nvPicPr>
        <p:blipFill>
          <a:blip r:embed="rId1"/>
          <a:stretch/>
        </p:blipFill>
        <p:spPr>
          <a:xfrm>
            <a:off x="1704240" y="2751480"/>
            <a:ext cx="4865760" cy="190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Text 1"/>
          <p:cNvSpPr/>
          <p:nvPr/>
        </p:nvSpPr>
        <p:spPr>
          <a:xfrm>
            <a:off x="1820880" y="2844720"/>
            <a:ext cx="890280" cy="14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algn="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Výzkum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2"/>
          <p:cNvSpPr/>
          <p:nvPr/>
        </p:nvSpPr>
        <p:spPr>
          <a:xfrm>
            <a:off x="5563080" y="2844720"/>
            <a:ext cx="890280" cy="14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Cíle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3"/>
          <p:cNvSpPr/>
          <p:nvPr/>
        </p:nvSpPr>
        <p:spPr>
          <a:xfrm>
            <a:off x="5563080" y="4422240"/>
            <a:ext cx="890280" cy="14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Strategie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4"/>
          <p:cNvSpPr/>
          <p:nvPr/>
        </p:nvSpPr>
        <p:spPr>
          <a:xfrm>
            <a:off x="1820880" y="4422240"/>
            <a:ext cx="890280" cy="14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algn="r"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Komunikace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5"/>
          <p:cNvSpPr/>
          <p:nvPr/>
        </p:nvSpPr>
        <p:spPr>
          <a:xfrm>
            <a:off x="7942320" y="1299240"/>
            <a:ext cx="264240" cy="16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B4150"/>
                </a:solidFill>
                <a:effectLst/>
                <a:uFillTx/>
                <a:latin typeface="MuseoModerno Light"/>
                <a:ea typeface="MuseoModerno Light"/>
              </a:rPr>
              <a:t>01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6"/>
          <p:cNvSpPr/>
          <p:nvPr/>
        </p:nvSpPr>
        <p:spPr>
          <a:xfrm>
            <a:off x="7942320" y="1504800"/>
            <a:ext cx="3593880" cy="18720"/>
          </a:xfrm>
          <a:prstGeom prst="rect">
            <a:avLst/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5920" rIns="90000" bIns="-2592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7"/>
          <p:cNvSpPr/>
          <p:nvPr/>
        </p:nvSpPr>
        <p:spPr>
          <a:xfrm>
            <a:off x="7942320" y="1609200"/>
            <a:ext cx="359388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Výzkum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8"/>
          <p:cNvSpPr/>
          <p:nvPr/>
        </p:nvSpPr>
        <p:spPr>
          <a:xfrm>
            <a:off x="7942320" y="1908360"/>
            <a:ext cx="3593880" cy="1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13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Co se děje a koho se to týká.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9"/>
          <p:cNvSpPr/>
          <p:nvPr/>
        </p:nvSpPr>
        <p:spPr>
          <a:xfrm>
            <a:off x="7942320" y="2280240"/>
            <a:ext cx="264240" cy="16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B4150"/>
                </a:solidFill>
                <a:effectLst/>
                <a:uFillTx/>
                <a:latin typeface="MuseoModerno Light"/>
                <a:ea typeface="MuseoModerno Light"/>
              </a:rPr>
              <a:t>02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Shape 10"/>
          <p:cNvSpPr/>
          <p:nvPr/>
        </p:nvSpPr>
        <p:spPr>
          <a:xfrm>
            <a:off x="7942320" y="2485800"/>
            <a:ext cx="3593880" cy="18720"/>
          </a:xfrm>
          <a:prstGeom prst="rect">
            <a:avLst/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5920" rIns="90000" bIns="-2592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11"/>
          <p:cNvSpPr/>
          <p:nvPr/>
        </p:nvSpPr>
        <p:spPr>
          <a:xfrm>
            <a:off x="7942320" y="2589840"/>
            <a:ext cx="359388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Cíle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12"/>
          <p:cNvSpPr/>
          <p:nvPr/>
        </p:nvSpPr>
        <p:spPr>
          <a:xfrm>
            <a:off x="7942320" y="2889360"/>
            <a:ext cx="3593880" cy="1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13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Co se má změnit.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13"/>
          <p:cNvSpPr/>
          <p:nvPr/>
        </p:nvSpPr>
        <p:spPr>
          <a:xfrm>
            <a:off x="7942320" y="3260880"/>
            <a:ext cx="264240" cy="16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B4150"/>
                </a:solidFill>
                <a:effectLst/>
                <a:uFillTx/>
                <a:latin typeface="MuseoModerno Light"/>
                <a:ea typeface="MuseoModerno Light"/>
              </a:rPr>
              <a:t>03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" name="Shape 14"/>
          <p:cNvSpPr/>
          <p:nvPr/>
        </p:nvSpPr>
        <p:spPr>
          <a:xfrm>
            <a:off x="7942320" y="3466800"/>
            <a:ext cx="3593880" cy="18720"/>
          </a:xfrm>
          <a:prstGeom prst="rect">
            <a:avLst/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5920" rIns="90000" bIns="-2592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5"/>
          <p:cNvSpPr/>
          <p:nvPr/>
        </p:nvSpPr>
        <p:spPr>
          <a:xfrm>
            <a:off x="7942320" y="3570840"/>
            <a:ext cx="359388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Strategie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16"/>
          <p:cNvSpPr/>
          <p:nvPr/>
        </p:nvSpPr>
        <p:spPr>
          <a:xfrm>
            <a:off x="7942320" y="3870000"/>
            <a:ext cx="3593880" cy="1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13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Jaký přístup zvolit.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17"/>
          <p:cNvSpPr/>
          <p:nvPr/>
        </p:nvSpPr>
        <p:spPr>
          <a:xfrm>
            <a:off x="7942320" y="4241880"/>
            <a:ext cx="264240" cy="16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B4150"/>
                </a:solidFill>
                <a:effectLst/>
                <a:uFillTx/>
                <a:latin typeface="MuseoModerno Light"/>
                <a:ea typeface="MuseoModerno Light"/>
              </a:rPr>
              <a:t>04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" name="Shape 18"/>
          <p:cNvSpPr/>
          <p:nvPr/>
        </p:nvSpPr>
        <p:spPr>
          <a:xfrm>
            <a:off x="7942320" y="4447440"/>
            <a:ext cx="3593880" cy="18720"/>
          </a:xfrm>
          <a:prstGeom prst="rect">
            <a:avLst/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5920" rIns="90000" bIns="-2592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19"/>
          <p:cNvSpPr/>
          <p:nvPr/>
        </p:nvSpPr>
        <p:spPr>
          <a:xfrm>
            <a:off x="7942320" y="4551840"/>
            <a:ext cx="359388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Komunikace a jednání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20"/>
          <p:cNvSpPr/>
          <p:nvPr/>
        </p:nvSpPr>
        <p:spPr>
          <a:xfrm>
            <a:off x="7942320" y="4851000"/>
            <a:ext cx="3593880" cy="1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13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Provedení plánu.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21"/>
          <p:cNvSpPr/>
          <p:nvPr/>
        </p:nvSpPr>
        <p:spPr>
          <a:xfrm>
            <a:off x="7942320" y="5222880"/>
            <a:ext cx="264240" cy="16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B4150"/>
                </a:solidFill>
                <a:effectLst/>
                <a:uFillTx/>
                <a:latin typeface="MuseoModerno Light"/>
                <a:ea typeface="MuseoModerno Light"/>
              </a:rPr>
              <a:t>05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22"/>
          <p:cNvSpPr/>
          <p:nvPr/>
        </p:nvSpPr>
        <p:spPr>
          <a:xfrm>
            <a:off x="7942320" y="5428440"/>
            <a:ext cx="3593880" cy="18720"/>
          </a:xfrm>
          <a:prstGeom prst="rect">
            <a:avLst/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5920" rIns="90000" bIns="-2592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23"/>
          <p:cNvSpPr/>
          <p:nvPr/>
        </p:nvSpPr>
        <p:spPr>
          <a:xfrm>
            <a:off x="7942320" y="5532480"/>
            <a:ext cx="359388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Evaluace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24"/>
          <p:cNvSpPr/>
          <p:nvPr/>
        </p:nvSpPr>
        <p:spPr>
          <a:xfrm>
            <a:off x="7942320" y="5832000"/>
            <a:ext cx="3593880" cy="17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13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Co se podařilo.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Image 0" descr="preencoded.png"/>
          <p:cNvPicPr/>
          <p:nvPr/>
        </p:nvPicPr>
        <p:blipFill>
          <a:blip r:embed="rId1"/>
          <a:stretch/>
        </p:blipFill>
        <p:spPr>
          <a:xfrm>
            <a:off x="7619760" y="0"/>
            <a:ext cx="45716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Text 0"/>
          <p:cNvSpPr/>
          <p:nvPr/>
        </p:nvSpPr>
        <p:spPr>
          <a:xfrm>
            <a:off x="661320" y="724680"/>
            <a:ext cx="6296400" cy="5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5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Digitální prostředí</a:t>
            </a:r>
            <a:endParaRPr lang="en-US" sz="3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1"/>
          <p:cNvSpPr/>
          <p:nvPr/>
        </p:nvSpPr>
        <p:spPr>
          <a:xfrm>
            <a:off x="661320" y="1541880"/>
            <a:ext cx="6296400" cy="55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O organizaci veřejně mluví také zaměstnanci, zákazníci a online komunity. Platformy zrychlují šíření informací i chybných tvrzení.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1" name="Image 1" descr="preencoded.png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61320" y="2293920"/>
            <a:ext cx="6296400" cy="1352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2" name="Text 2"/>
          <p:cNvSpPr/>
          <p:nvPr/>
        </p:nvSpPr>
        <p:spPr>
          <a:xfrm>
            <a:off x="968040" y="2498760"/>
            <a:ext cx="5785200" cy="28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Naslouchat</a:t>
            </a:r>
            <a:endParaRPr lang="en-US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3"/>
          <p:cNvSpPr/>
          <p:nvPr/>
        </p:nvSpPr>
        <p:spPr>
          <a:xfrm>
            <a:off x="968040" y="2881440"/>
            <a:ext cx="5785200" cy="55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Sledovat, co se o organizaci říká na různých platformách a v různých komunitách.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4" name="Image 2" descr="preencoded.png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661320" y="3817080"/>
            <a:ext cx="6296400" cy="1072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5" name="Text 4"/>
          <p:cNvSpPr/>
          <p:nvPr/>
        </p:nvSpPr>
        <p:spPr>
          <a:xfrm>
            <a:off x="968040" y="4022280"/>
            <a:ext cx="5785200" cy="28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Ověřovat</a:t>
            </a:r>
            <a:endParaRPr lang="en-US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5"/>
          <p:cNvSpPr/>
          <p:nvPr/>
        </p:nvSpPr>
        <p:spPr>
          <a:xfrm>
            <a:off x="968040" y="4404960"/>
            <a:ext cx="578520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Rychle a důsledně ověřovat fakta před jakýmkoliv veřejným vyjádřením.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7" name="Image 3" descr="preencoded.png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661320" y="5060520"/>
            <a:ext cx="6296400" cy="1072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8" name="Text 6"/>
          <p:cNvSpPr/>
          <p:nvPr/>
        </p:nvSpPr>
        <p:spPr>
          <a:xfrm>
            <a:off x="968040" y="5265360"/>
            <a:ext cx="5785200" cy="28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Udržovat soulad</a:t>
            </a:r>
            <a:endParaRPr lang="en-US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7"/>
          <p:cNvSpPr/>
          <p:nvPr/>
        </p:nvSpPr>
        <p:spPr>
          <a:xfrm>
            <a:off x="968040" y="5648040"/>
            <a:ext cx="578520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Zajistit konzistenci mezi rozhodnutími organizace a jejími sděleními navenek.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 0"/>
          <p:cNvSpPr/>
          <p:nvPr/>
        </p:nvSpPr>
        <p:spPr>
          <a:xfrm>
            <a:off x="661320" y="563040"/>
            <a:ext cx="10868400" cy="58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65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Skupinový úkol: první hodina krize</a:t>
            </a:r>
            <a:endParaRPr lang="en-US" sz="3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1"/>
          <p:cNvSpPr/>
          <p:nvPr/>
        </p:nvSpPr>
        <p:spPr>
          <a:xfrm>
            <a:off x="661320" y="1510920"/>
            <a:ext cx="114778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2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Vraťte se k videu z potravinářské firmy.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2" name="Image 0" descr="preencoded.png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61320" y="2012040"/>
            <a:ext cx="5342400" cy="1650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3" name="Text 2"/>
          <p:cNvSpPr/>
          <p:nvPr/>
        </p:nvSpPr>
        <p:spPr>
          <a:xfrm>
            <a:off x="3221280" y="2151720"/>
            <a:ext cx="222840" cy="27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FFFFFF"/>
                </a:solidFill>
                <a:effectLst/>
                <a:uFillTx/>
                <a:latin typeface="MuseoModerno Medium"/>
                <a:ea typeface="MuseoModerno Medium"/>
              </a:rPr>
              <a:t>1</a:t>
            </a:r>
            <a:endParaRPr lang="en-US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3"/>
          <p:cNvSpPr/>
          <p:nvPr/>
        </p:nvSpPr>
        <p:spPr>
          <a:xfrm>
            <a:off x="873000" y="2756520"/>
            <a:ext cx="491940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Priorita informací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4"/>
          <p:cNvSpPr/>
          <p:nvPr/>
        </p:nvSpPr>
        <p:spPr>
          <a:xfrm>
            <a:off x="873000" y="3156840"/>
            <a:ext cx="491940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2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Kdo potřebuje informaci jako první?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6" name="Image 1" descr="preencoded.png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187320" y="2012040"/>
            <a:ext cx="5342400" cy="1650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7" name="Text 5"/>
          <p:cNvSpPr/>
          <p:nvPr/>
        </p:nvSpPr>
        <p:spPr>
          <a:xfrm>
            <a:off x="8747280" y="2151720"/>
            <a:ext cx="222840" cy="27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FFFFFF"/>
                </a:solidFill>
                <a:effectLst/>
                <a:uFillTx/>
                <a:latin typeface="MuseoModerno Medium"/>
                <a:ea typeface="MuseoModerno Medium"/>
              </a:rPr>
              <a:t>2</a:t>
            </a:r>
            <a:endParaRPr lang="en-US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6"/>
          <p:cNvSpPr/>
          <p:nvPr/>
        </p:nvSpPr>
        <p:spPr>
          <a:xfrm>
            <a:off x="6399000" y="2756520"/>
            <a:ext cx="491940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Fakta vs. nejistota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7"/>
          <p:cNvSpPr/>
          <p:nvPr/>
        </p:nvSpPr>
        <p:spPr>
          <a:xfrm>
            <a:off x="6399000" y="3156840"/>
            <a:ext cx="491940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2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Co firma ví a co musí ověřit?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0" name="Image 2" descr="preencoded.png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661320" y="3846960"/>
            <a:ext cx="5342400" cy="1946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Text 8"/>
          <p:cNvSpPr/>
          <p:nvPr/>
        </p:nvSpPr>
        <p:spPr>
          <a:xfrm>
            <a:off x="3221280" y="3986280"/>
            <a:ext cx="222840" cy="27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FFFFFF"/>
                </a:solidFill>
                <a:effectLst/>
                <a:uFillTx/>
                <a:latin typeface="MuseoModerno Medium"/>
                <a:ea typeface="MuseoModerno Medium"/>
              </a:rPr>
              <a:t>3</a:t>
            </a:r>
            <a:endParaRPr lang="en-US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9"/>
          <p:cNvSpPr/>
          <p:nvPr/>
        </p:nvSpPr>
        <p:spPr>
          <a:xfrm>
            <a:off x="873000" y="4591080"/>
            <a:ext cx="491940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Rozhodování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10"/>
          <p:cNvSpPr/>
          <p:nvPr/>
        </p:nvSpPr>
        <p:spPr>
          <a:xfrm>
            <a:off x="873000" y="4991760"/>
            <a:ext cx="491940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2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Kdo rozhodne o dalším postupu?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4" name="Image 3" descr="preencoded.png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6187320" y="3846960"/>
            <a:ext cx="5342400" cy="1946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5" name="Text 11"/>
          <p:cNvSpPr/>
          <p:nvPr/>
        </p:nvSpPr>
        <p:spPr>
          <a:xfrm>
            <a:off x="8747280" y="3986280"/>
            <a:ext cx="222840" cy="27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50" b="0" u="none" strike="noStrike">
                <a:solidFill>
                  <a:srgbClr val="FFFFFF"/>
                </a:solidFill>
                <a:effectLst/>
                <a:uFillTx/>
                <a:latin typeface="MuseoModerno Medium"/>
                <a:ea typeface="MuseoModerno Medium"/>
              </a:rPr>
              <a:t>4</a:t>
            </a:r>
            <a:endParaRPr lang="en-US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2"/>
          <p:cNvSpPr/>
          <p:nvPr/>
        </p:nvSpPr>
        <p:spPr>
          <a:xfrm>
            <a:off x="6399000" y="4591080"/>
            <a:ext cx="4919400" cy="29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První vyjádření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13"/>
          <p:cNvSpPr/>
          <p:nvPr/>
        </p:nvSpPr>
        <p:spPr>
          <a:xfrm>
            <a:off x="6399000" y="4991760"/>
            <a:ext cx="4919400" cy="59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32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Jak formulovat první veřejné vyjádření bez nepodložených závěrů?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14"/>
          <p:cNvSpPr/>
          <p:nvPr/>
        </p:nvSpPr>
        <p:spPr>
          <a:xfrm>
            <a:off x="661320" y="5999400"/>
            <a:ext cx="1147788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2000"/>
              </a:lnSpc>
              <a:tabLst>
                <a:tab pos="0" algn="l"/>
              </a:tabLst>
            </a:pPr>
            <a:r>
              <a:rPr lang="en-US" sz="1450" b="0" i="1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Práce ve skupinách · 7 minut · Společná reflexe · 5 minut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ext 0"/>
          <p:cNvSpPr/>
          <p:nvPr/>
        </p:nvSpPr>
        <p:spPr>
          <a:xfrm>
            <a:off x="661320" y="655200"/>
            <a:ext cx="10868400" cy="5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3700" b="0" u="none" strike="noStrike">
                <a:solidFill>
                  <a:srgbClr val="124E73"/>
                </a:solidFill>
                <a:effectLst/>
                <a:uFillTx/>
                <a:latin typeface="MuseoModerno Medium"/>
                <a:ea typeface="MuseoModerno Medium"/>
              </a:rPr>
              <a:t>Pět principů PR</a:t>
            </a:r>
            <a:endParaRPr lang="en-US" sz="3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1"/>
          <p:cNvSpPr/>
          <p:nvPr/>
        </p:nvSpPr>
        <p:spPr>
          <a:xfrm>
            <a:off x="661320" y="162396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2"/>
          <p:cNvSpPr/>
          <p:nvPr/>
        </p:nvSpPr>
        <p:spPr>
          <a:xfrm>
            <a:off x="1275840" y="1688760"/>
            <a:ext cx="102542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Vztahy vznikají dlouhodobě.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3"/>
          <p:cNvSpPr/>
          <p:nvPr/>
        </p:nvSpPr>
        <p:spPr>
          <a:xfrm>
            <a:off x="661320" y="242712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4"/>
          <p:cNvSpPr/>
          <p:nvPr/>
        </p:nvSpPr>
        <p:spPr>
          <a:xfrm>
            <a:off x="1275840" y="2492280"/>
            <a:ext cx="102542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Různé skupiny potřebují různé informace.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" name="Shape 5"/>
          <p:cNvSpPr/>
          <p:nvPr/>
        </p:nvSpPr>
        <p:spPr>
          <a:xfrm>
            <a:off x="661320" y="323064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6"/>
          <p:cNvSpPr/>
          <p:nvPr/>
        </p:nvSpPr>
        <p:spPr>
          <a:xfrm>
            <a:off x="1275840" y="3295440"/>
            <a:ext cx="102542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Důvěra závisí také na jednání organizace.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Shape 7"/>
          <p:cNvSpPr/>
          <p:nvPr/>
        </p:nvSpPr>
        <p:spPr>
          <a:xfrm>
            <a:off x="661320" y="403380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8"/>
          <p:cNvSpPr/>
          <p:nvPr/>
        </p:nvSpPr>
        <p:spPr>
          <a:xfrm>
            <a:off x="1275840" y="4098600"/>
            <a:ext cx="102542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Reputaci ovlivňují i lidé mimo firmu.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" name="Shape 9"/>
          <p:cNvSpPr/>
          <p:nvPr/>
        </p:nvSpPr>
        <p:spPr>
          <a:xfrm>
            <a:off x="661320" y="4836960"/>
            <a:ext cx="424800" cy="424800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10"/>
          <p:cNvSpPr/>
          <p:nvPr/>
        </p:nvSpPr>
        <p:spPr>
          <a:xfrm>
            <a:off x="1275840" y="4902120"/>
            <a:ext cx="10254240" cy="2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04000"/>
              </a:lnSpc>
              <a:tabLst>
                <a:tab pos="0" algn="l"/>
              </a:tabLst>
            </a:pPr>
            <a:r>
              <a:rPr lang="en-US" sz="1850" b="0" u="none" strike="noStrike">
                <a:solidFill>
                  <a:srgbClr val="2B4150"/>
                </a:solidFill>
                <a:effectLst/>
                <a:uFillTx/>
                <a:latin typeface="MuseoModerno Medium"/>
                <a:ea typeface="MuseoModerno Medium"/>
              </a:rPr>
              <a:t>Úspěch komunikace je třeba vyhodnocovat.</a:t>
            </a:r>
            <a:endParaRPr lang="en-US" sz="1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11"/>
          <p:cNvSpPr/>
          <p:nvPr/>
        </p:nvSpPr>
        <p:spPr>
          <a:xfrm>
            <a:off x="945000" y="5687640"/>
            <a:ext cx="11194560" cy="30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Autofit/>
          </a:bodyPr>
          <a:p>
            <a:pPr defTabSz="914400">
              <a:lnSpc>
                <a:spcPct val="133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2B4150"/>
                </a:solidFill>
                <a:effectLst/>
                <a:uFillTx/>
                <a:latin typeface="Source Sans 3"/>
                <a:ea typeface="Source Sans 3"/>
              </a:rPr>
              <a:t>Kam byste ve své firmě zařadili PR a proč?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Shape 12"/>
          <p:cNvSpPr/>
          <p:nvPr/>
        </p:nvSpPr>
        <p:spPr>
          <a:xfrm>
            <a:off x="661320" y="5474880"/>
            <a:ext cx="25200" cy="727200"/>
          </a:xfrm>
          <a:prstGeom prst="roundRect">
            <a:avLst>
              <a:gd name="adj" fmla="val 50001"/>
            </a:avLst>
          </a:prstGeom>
          <a:solidFill>
            <a:srgbClr val="325F7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</TotalTime>
  <Application>LibreOffice/26.2.5.2$Windows_X86_64 LibreOffice_project/cd7284b4cbbfeb507e630c1aac019f4157393acb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2026-09-20T13:50:45Z</dcterms:created>
  <dc:creator/>
  <dc:description/>
  <dc:language>en-US</dc:language>
  <cp:lastModifiedBy/>
  <dcterms:modified xsi:type="dcterms:W3CDTF">2026-09-20T21:18:16Z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24</vt:i4>
  </property>
  <property fmtid="{D5CDD505-2E9C-101B-9397-08002B2CF9AE}" pid="3" name="PresentationFormat">
    <vt:lpwstr>On-screen Show (16:9)</vt:lpwstr>
  </property>
  <property fmtid="{D5CDD505-2E9C-101B-9397-08002B2CF9AE}" pid="4" name="Slides">
    <vt:i4>24</vt:i4>
  </property>
</Properties>
</file>