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7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613" autoAdjust="0"/>
  </p:normalViewPr>
  <p:slideViewPr>
    <p:cSldViewPr snapToGrid="0">
      <p:cViewPr varScale="1">
        <p:scale>
          <a:sx n="77" d="100"/>
          <a:sy n="77" d="100"/>
        </p:scale>
        <p:origin x="18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CHOVANCOVÁ, </a:t>
            </a:r>
            <a:r>
              <a:rPr dirty="0" err="1"/>
              <a:t>Miloslava</a:t>
            </a:r>
            <a:r>
              <a:rPr dirty="0"/>
              <a:t>. </a:t>
            </a:r>
            <a:r>
              <a:rPr dirty="0" err="1"/>
              <a:t>Marketingový</a:t>
            </a:r>
            <a:r>
              <a:rPr dirty="0"/>
              <a:t> </a:t>
            </a:r>
            <a:r>
              <a:rPr dirty="0" err="1"/>
              <a:t>výzkum</a:t>
            </a:r>
            <a:r>
              <a:rPr dirty="0"/>
              <a:t>. </a:t>
            </a:r>
            <a:r>
              <a:rPr dirty="0" err="1"/>
              <a:t>Studijní</a:t>
            </a:r>
            <a:r>
              <a:rPr dirty="0"/>
              <a:t> </a:t>
            </a:r>
            <a:r>
              <a:rPr dirty="0" err="1"/>
              <a:t>opora</a:t>
            </a:r>
            <a:r>
              <a:rPr dirty="0"/>
              <a:t> pro </a:t>
            </a:r>
            <a:r>
              <a:rPr dirty="0" err="1"/>
              <a:t>kombinované</a:t>
            </a:r>
            <a:r>
              <a:rPr dirty="0"/>
              <a:t> studium. </a:t>
            </a:r>
            <a:r>
              <a:rPr dirty="0" err="1"/>
              <a:t>Moravská</a:t>
            </a:r>
            <a:r>
              <a:rPr dirty="0"/>
              <a:t> </a:t>
            </a:r>
            <a:r>
              <a:rPr dirty="0" err="1"/>
              <a:t>vysoká</a:t>
            </a:r>
            <a:r>
              <a:rPr dirty="0"/>
              <a:t> </a:t>
            </a:r>
            <a:r>
              <a:rPr dirty="0" err="1"/>
              <a:t>škola</a:t>
            </a:r>
            <a:r>
              <a:rPr dirty="0"/>
              <a:t> Olomouc, 2018. </a:t>
            </a:r>
            <a:r>
              <a:rPr dirty="0" err="1"/>
              <a:t>Kapitola</a:t>
            </a:r>
            <a:r>
              <a:rPr dirty="0"/>
              <a:t> 3, s. 30–39.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470CF097-F548-4D7D-B95F-F0F565F501ED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61912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MARKETINGOVÝ VÝZKUM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37A068C-7335-4E31-907D-994411951DBA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7048500" cy="2343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4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Informační systémy</a:t>
            </a:r>
          </a:p>
          <a:p>
            <a:pPr>
              <a:buNone/>
              <a:defRPr sz="4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znalostní</a:t>
            </a:r>
          </a:p>
          <a:p>
            <a:pPr>
              <a:buNone/>
              <a:defRPr sz="4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management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0D4FB1C-1896-48E5-A6B7-FD49898977E1}"/>
              </a:ext>
            </a:extLst>
          </p:cNvPr>
          <p:cNvSpPr>
            <a:spLocks noGrp="1"/>
          </p:cNvSpPr>
          <p:nvPr/>
        </p:nvSpPr>
        <p:spPr>
          <a:xfrm>
            <a:off x="647700" y="4352925"/>
            <a:ext cx="60007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D6E5E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D6E5E8"/>
                </a:solidFill>
                <a:latin typeface="Aptos"/>
                <a:ea typeface="Aptos"/>
                <a:cs typeface="Aptos"/>
              </a:rPr>
              <a:t>Jak využít zjištění o trhu při rozhodování firmy?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C7D3828-3A60-4E9C-B2FE-362FB02D2B40}"/>
              </a:ext>
            </a:extLst>
          </p:cNvPr>
          <p:cNvSpPr>
            <a:spLocks noGrp="1"/>
          </p:cNvSpPr>
          <p:nvPr/>
        </p:nvSpPr>
        <p:spPr>
          <a:xfrm>
            <a:off x="647700" y="5819775"/>
            <a:ext cx="10096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0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9D8CE"/>
                </a:solidFill>
                <a:latin typeface="Aptos"/>
                <a:ea typeface="Aptos"/>
                <a:cs typeface="Aptos"/>
              </a:rPr>
              <a:t>Data a informace   /   Znalosti   /   Informační systémy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0A7264B-99E7-46A3-9ED6-B7326A64A797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B6CBD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7362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A3DB054-2C68-4B27-A33D-9DA5241F4947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Data jako záznamy o skutečnosti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51E4BFB-C1C6-475F-8102-4845CD1B53EF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Data zachycují zjištěné hodnoty, odpovědi nebo události.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03455C3-08A4-4300-983C-02FCEAAE9FF9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Co zaznamenáváme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28A714F-EC12-409C-8C8D-0A33F541F0EC}"/>
              </a:ext>
            </a:extLst>
          </p:cNvPr>
          <p:cNvSpPr>
            <a:spLocks noGrp="1"/>
          </p:cNvSpPr>
          <p:nvPr/>
        </p:nvSpPr>
        <p:spPr>
          <a:xfrm>
            <a:off x="6667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Prodej, odpověď zákazníka, pozorované chování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FFAE563-E545-44E9-9A2E-33C064047767}"/>
              </a:ext>
            </a:extLst>
          </p:cNvPr>
          <p:cNvSpPr>
            <a:spLocks noGrp="1"/>
          </p:cNvSpPr>
          <p:nvPr/>
        </p:nvSpPr>
        <p:spPr>
          <a:xfrm>
            <a:off x="438150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Co potřebujeme znát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F6B3838-C2B1-44A1-8F26-B831A98C2896}"/>
              </a:ext>
            </a:extLst>
          </p:cNvPr>
          <p:cNvSpPr>
            <a:spLocks noGrp="1"/>
          </p:cNvSpPr>
          <p:nvPr/>
        </p:nvSpPr>
        <p:spPr>
          <a:xfrm>
            <a:off x="438150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Jednotku, období, způsob získání a význam záznamu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8E7A97E-620C-4F73-9A1F-904184F78BD2}"/>
              </a:ext>
            </a:extLst>
          </p:cNvPr>
          <p:cNvSpPr>
            <a:spLocks noGrp="1"/>
          </p:cNvSpPr>
          <p:nvPr/>
        </p:nvSpPr>
        <p:spPr>
          <a:xfrm>
            <a:off x="80962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Na co dát pozor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1A73CB8-35FA-4193-9AB9-F8C2D556C9B1}"/>
              </a:ext>
            </a:extLst>
          </p:cNvPr>
          <p:cNvSpPr>
            <a:spLocks noGrp="1"/>
          </p:cNvSpPr>
          <p:nvPr/>
        </p:nvSpPr>
        <p:spPr>
          <a:xfrm>
            <a:off x="80962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Chyby měření, chybějící údaje a omezení výběru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4D17002-45ED-49E1-BBAF-1095B6B27D1F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5699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F4CC8B48-14AD-40C7-8A43-BC349A689545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Informace dává datům význam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B5D80EC-2337-467D-A6DD-C8D6AA199973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Informace je uspořádání dat v kontextu užitečném pro rozhodnutí.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93A9479-3EF8-4FED-8940-7D412051E2BE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6321D8E-5903-40E9-9316-847FE5F6E2E4}"/>
              </a:ext>
            </a:extLst>
          </p:cNvPr>
          <p:cNvSpPr>
            <a:spLocks noGrp="1"/>
          </p:cNvSpPr>
          <p:nvPr/>
        </p:nvSpPr>
        <p:spPr>
          <a:xfrm>
            <a:off x="6667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Srpen: 300 kusů. Září: 240 kusů.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F14E804-D8D8-4A3E-A201-8492E82FF6C1}"/>
              </a:ext>
            </a:extLst>
          </p:cNvPr>
          <p:cNvSpPr>
            <a:spLocks noGrp="1"/>
          </p:cNvSpPr>
          <p:nvPr/>
        </p:nvSpPr>
        <p:spPr>
          <a:xfrm>
            <a:off x="438150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Informace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DCC8FCB-745B-4625-8FEB-143A3C91156A}"/>
              </a:ext>
            </a:extLst>
          </p:cNvPr>
          <p:cNvSpPr>
            <a:spLocks noGrp="1"/>
          </p:cNvSpPr>
          <p:nvPr/>
        </p:nvSpPr>
        <p:spPr>
          <a:xfrm>
            <a:off x="438150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Prodej v září klesl proti srpnu o 20 %.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31544C9-933D-41E5-9F0B-BF056B016B77}"/>
              </a:ext>
            </a:extLst>
          </p:cNvPr>
          <p:cNvSpPr>
            <a:spLocks noGrp="1"/>
          </p:cNvSpPr>
          <p:nvPr/>
        </p:nvSpPr>
        <p:spPr>
          <a:xfrm>
            <a:off x="80962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Otevřená otázka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D36B334-E87F-4B49-A1D7-DBEB54202B30}"/>
              </a:ext>
            </a:extLst>
          </p:cNvPr>
          <p:cNvSpPr>
            <a:spLocks noGrp="1"/>
          </p:cNvSpPr>
          <p:nvPr/>
        </p:nvSpPr>
        <p:spPr>
          <a:xfrm>
            <a:off x="80962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Proč prodej klesl a jak má firma reagovat?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636D861-D83B-4BC7-A04D-C9D4BB108A8A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DAB7197-590E-4033-B81E-F7955278485F}"/>
              </a:ext>
            </a:extLst>
          </p:cNvPr>
          <p:cNvSpPr>
            <a:spLocks noGrp="1"/>
          </p:cNvSpPr>
          <p:nvPr/>
        </p:nvSpPr>
        <p:spPr>
          <a:xfrm>
            <a:off x="666750" y="5934075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Modelová situace</a:t>
            </a:r>
          </a:p>
        </p:txBody>
      </p:sp>
    </p:spTree>
    <p:extLst>
      <p:ext uri="{BB962C8B-B14F-4D97-AF65-F5344CB8AC3E}">
        <p14:creationId xmlns:p14="http://schemas.microsoft.com/office/powerpoint/2010/main" val="129973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64BF663B-5E01-4F3B-8EC8-4E4F14E5BFEC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Znalost a její použití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D226AA3-5DE0-48EE-851B-C60135D1058D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Znalost umožňuje informace interpretovat a použít v konkrétní situaci.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0FB6972-30DF-4348-9739-91A083134791}"/>
              </a:ext>
            </a:extLst>
          </p:cNvPr>
          <p:cNvSpPr>
            <a:spLocks noGrp="1"/>
          </p:cNvSpPr>
          <p:nvPr/>
        </p:nvSpPr>
        <p:spPr>
          <a:xfrm>
            <a:off x="66675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29AE352-E4D3-4348-8D37-33CD743FDBFA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Záznamy jednotlivých událostí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28EAAD5-2D0A-4A9D-B06C-C40C7CC35B06}"/>
              </a:ext>
            </a:extLst>
          </p:cNvPr>
          <p:cNvSpPr>
            <a:spLocks noGrp="1"/>
          </p:cNvSpPr>
          <p:nvPr/>
        </p:nvSpPr>
        <p:spPr>
          <a:xfrm>
            <a:off x="628650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Informace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94A8E81-751A-4D63-A057-989EFD80246F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Význam a vztahy mezi záznamy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7AC3A1A-E099-42C9-A341-42A547F206BC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Znalost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86BCF06-4867-46C0-88DC-51E662468CC3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Porozumění opřené o informace a zkušenost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9109B87-3884-4A86-89B9-99051C840880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Rozhodnutí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840D0D0-61E9-4969-96D2-503A327EF2CF}"/>
              </a:ext>
            </a:extLst>
          </p:cNvPr>
          <p:cNvSpPr>
            <a:spLocks noGrp="1"/>
          </p:cNvSpPr>
          <p:nvPr/>
        </p:nvSpPr>
        <p:spPr>
          <a:xfrm>
            <a:off x="628650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Volba postupu s ohledem na podmínky a cíl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C8A764C-5D09-4F4F-A8DA-DACB9F334CC4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0128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4A396DDF-0BD2-4B0B-88A5-A9E1D4F4686E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Prostředí a původ informací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8E8C4FB-C504-4977-8416-2115A076471B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Jde o dvě samostatná hlediska. Rozhoduje také účel sběru.</a:t>
            </a:r>
          </a:p>
        </p:txBody>
      </p:sp>
      <p:graphicFrame>
        <p:nvGraphicFramePr>
          <p:cNvPr id="10" name="Tabulka 9"/>
          <p:cNvGraphicFramePr/>
          <p:nvPr/>
        </p:nvGraphicFramePr>
        <p:xfrm>
          <a:off x="647700" y="2238375"/>
          <a:ext cx="10896600" cy="3286125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Hledisko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Kategorie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Rozlišující otázka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Prostředí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Interní / externí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Vznikají uvnitř firmy, nebo mimo ni?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Původ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Primární / sekundární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Sbíráme je pro tento problém, nebo už existují?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18ECD9F8-B829-4B9E-A9E8-3B93A874D643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86786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8BFDA60F-AF2C-43DD-A7A0-2E4CEC89234D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Kvantitativní a kvalitativní charakter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283C4AA-58E1-4E8F-A0A1-EE2A589FCF62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Charakter informace se liší od prostředí i původu.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9513139-4745-45B9-9130-8D257A2EF63A}"/>
              </a:ext>
            </a:extLst>
          </p:cNvPr>
          <p:cNvSpPr>
            <a:spLocks noGrp="1"/>
          </p:cNvSpPr>
          <p:nvPr/>
        </p:nvSpPr>
        <p:spPr>
          <a:xfrm>
            <a:off x="66675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Kvantitativní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090A271-D4B0-4944-8056-E0703A6E8C6D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Vyjadřuje množství, četnost nebo číselně zachycenou míru.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E7302A6-91D3-4339-B8BF-AE0B2FB6F294}"/>
              </a:ext>
            </a:extLst>
          </p:cNvPr>
          <p:cNvSpPr>
            <a:spLocks noGrp="1"/>
          </p:cNvSpPr>
          <p:nvPr/>
        </p:nvSpPr>
        <p:spPr>
          <a:xfrm>
            <a:off x="628650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Kvalitativní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6CAD96D-F62B-46B1-9DA0-62486F647FA9}"/>
              </a:ext>
            </a:extLst>
          </p:cNvPr>
          <p:cNvSpPr>
            <a:spLocks noGrp="1"/>
          </p:cNvSpPr>
          <p:nvPr/>
        </p:nvSpPr>
        <p:spPr>
          <a:xfrm>
            <a:off x="628650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Zachycuje významy, zkušenosti a popisy prostřednictvím slov a kategorií.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0CA4CC0-E665-46C3-91A1-109A463D1583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Společné využití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5350FDF-6078-493A-BD8B-939075A10697}"/>
              </a:ext>
            </a:extLst>
          </p:cNvPr>
          <p:cNvSpPr>
            <a:spLocks noGrp="1"/>
          </p:cNvSpPr>
          <p:nvPr/>
        </p:nvSpPr>
        <p:spPr>
          <a:xfrm>
            <a:off x="3571875" y="5219700"/>
            <a:ext cx="7905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Počet popisuje rozsah. Slovní výpověď pomáhá pochopit souvislosti.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7080BAB-3C08-4A0E-AB8C-1CCA73BD5887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0951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BFEC245F-9E16-45C8-8027-E0C9E6D4E121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Pět kategorií podle obsahu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D689F78-1491-4D3C-BED0-B10201420F8E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Stejný zákazník může poskytnout různé druhy informací.</a:t>
            </a:r>
          </a:p>
        </p:txBody>
      </p:sp>
      <p:graphicFrame>
        <p:nvGraphicFramePr>
          <p:cNvPr id="9" name="Tabulka 8"/>
          <p:cNvGraphicFramePr/>
          <p:nvPr/>
        </p:nvGraphicFramePr>
        <p:xfrm>
          <a:off x="647700" y="2238375"/>
          <a:ext cx="10896600" cy="361950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9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Obsah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Co zjišťujeme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Modelová otázka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Fakta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Události a skutečnosti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Kdy jste naposledy nakoupil/a?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Znalosti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Co respondent ví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Znáte podmínky vrácení?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Mínění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Hodnocení a vnímání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Jak hodnotíte nabídku?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Záměry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Plánované jednání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Plánujete další návštěvu?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Motivy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Důvody jednání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Proč jste si prodejnu vybral/a?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23444393-4438-4565-BC72-9D1113363F8B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0320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F643B546-5A3F-4F0F-A4C1-D14B459775C2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Čtyři znaky hodnotné informace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134AC44-ED8A-4534-95D1-BFA98116D746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Užitečnost posuzujeme vzhledem ke konkrétnímu rozhodnutí.</a:t>
            </a:r>
          </a:p>
        </p:txBody>
      </p:sp>
      <p:graphicFrame>
        <p:nvGraphicFramePr>
          <p:cNvPr id="9" name="Tabulka 8"/>
          <p:cNvGraphicFramePr/>
          <p:nvPr/>
        </p:nvGraphicFramePr>
        <p:xfrm>
          <a:off x="647700" y="2238375"/>
          <a:ext cx="10896600" cy="3286125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Znak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Kontrolní otázka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Relevance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Pomůže vyřešit právě tento problém?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Kvalita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Jak věrně zachycuje skutečnou situaci?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Rychlost a včasnost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Máme ji v době, kdy lze ještě rozhodnout?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Kompletnost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Zahrnuje podstatné aspekty rozhodnutí?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834D801D-4AFF-4A44-AF0B-47EB0B9659C3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8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7630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806132B3-6D92-4DEB-908E-2C4B30C761B8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Znalostní management v organizaci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86DEB96-1D1B-43C5-BC9F-74C0853ED907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B6CBD1"/>
                </a:solidFill>
                <a:latin typeface="Aptos"/>
                <a:ea typeface="Aptos"/>
                <a:cs typeface="Aptos"/>
              </a:rPr>
              <a:t>Organizovaná paměť firmy umožňuje poznatky znovu použít.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1A7BB1E-D5D8-43D6-AA94-65AD2CC87E99}"/>
              </a:ext>
            </a:extLst>
          </p:cNvPr>
          <p:cNvSpPr>
            <a:spLocks noGrp="1"/>
          </p:cNvSpPr>
          <p:nvPr/>
        </p:nvSpPr>
        <p:spPr>
          <a:xfrm>
            <a:off x="66675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Uchování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923C0A4-F89F-4141-8EFB-0946088C907F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Výsledky výzkumu, postupy, zkušenosti a jejich kontext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2CC0616-92D0-4700-9F1A-1D98F76386D2}"/>
              </a:ext>
            </a:extLst>
          </p:cNvPr>
          <p:cNvSpPr>
            <a:spLocks noGrp="1"/>
          </p:cNvSpPr>
          <p:nvPr/>
        </p:nvSpPr>
        <p:spPr>
          <a:xfrm>
            <a:off x="628650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Dostupnost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F850C91-AC22-4D05-9B00-EE7A8DE1DA88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Dohledání správného podkladu správným pracovníkem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88B76F6-3437-421C-B16C-FBE1DBB00E32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Využití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09C4DB8-4FA3-47AE-A7D7-E7ACBCA288E1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Předání poznatků a použití v dalším rozhodnutí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BB0EE87-D3C5-4398-905E-C669FE4D6327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Péče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61C6D1E-9550-49B0-9E47-58BB95B2FAAB}"/>
              </a:ext>
            </a:extLst>
          </p:cNvPr>
          <p:cNvSpPr>
            <a:spLocks noGrp="1"/>
          </p:cNvSpPr>
          <p:nvPr/>
        </p:nvSpPr>
        <p:spPr>
          <a:xfrm>
            <a:off x="628650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Aktualizace obsahu a odpovědnost za jeho správnost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A4068BF-D9AF-402C-823A-E0C68D9174F7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lang="cs-CZ" sz="1425" dirty="0">
                <a:solidFill>
                  <a:srgbClr val="B6CBD1"/>
                </a:solidFill>
                <a:latin typeface="Aptos"/>
                <a:ea typeface="Aptos"/>
                <a:cs typeface="Aptos"/>
              </a:rPr>
              <a:t>09</a:t>
            </a:r>
            <a:endParaRPr sz="1425" b="0" dirty="0">
              <a:solidFill>
                <a:srgbClr val="B6CBD1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61758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7C86DACB-D357-4C4F-A31F-D88E6628C7C2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Globální informační systém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BAFCDDF-4D77-4C5A-BD8C-104BD0FB8313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Propojuje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informační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zázemí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firmy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působící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na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více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557080"/>
                </a:solidFill>
                <a:latin typeface="Aptos"/>
                <a:ea typeface="Aptos"/>
                <a:cs typeface="Aptos"/>
              </a:rPr>
              <a:t>trzích</a:t>
            </a:r>
            <a:r>
              <a:rPr sz="2100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D5EFA32-3914-4EE4-AE0B-82397688F143}"/>
              </a:ext>
            </a:extLst>
          </p:cNvPr>
          <p:cNvSpPr>
            <a:spLocks noGrp="1"/>
          </p:cNvSpPr>
          <p:nvPr/>
        </p:nvSpPr>
        <p:spPr>
          <a:xfrm>
            <a:off x="66675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Součásti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8A56175-BA60-4D1A-AC80-B1F6DBC9213B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Hardware, software, data, lidé a postupy práce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888089E-8E31-4857-AD6A-721B333B03C7}"/>
              </a:ext>
            </a:extLst>
          </p:cNvPr>
          <p:cNvSpPr>
            <a:spLocks noGrp="1"/>
          </p:cNvSpPr>
          <p:nvPr/>
        </p:nvSpPr>
        <p:spPr>
          <a:xfrm>
            <a:off x="628650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Funkce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49A340E-6C6A-4891-8197-24D8A2339A74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Sběr, uspořádání, analýza a zpřístupnění informací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5AD639C-39CA-44C9-BF4D-F134E1B25DEC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Rozsah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FFD87F3-8F36-4A6D-94FB-E682A50F615A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Podnikatelské aktivity v různých zemích a regionech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9AAAB3C-808F-4DF1-9FA1-AAE019BB8105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Podmínka srovnání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022CAD2-AE2C-463A-9B4A-277578412032}"/>
              </a:ext>
            </a:extLst>
          </p:cNvPr>
          <p:cNvSpPr>
            <a:spLocks noGrp="1"/>
          </p:cNvSpPr>
          <p:nvPr/>
        </p:nvSpPr>
        <p:spPr>
          <a:xfrm>
            <a:off x="628650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Shodný význam ukazatelů a známý kontext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1F24D10-126A-4EC3-964F-2565DAB96B83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0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65110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1B7194C3-C755-4AAA-85B4-753C2705CDE6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Systém k podpoře rozhodování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12546A8-C250-4DAF-8B65-9A05ECA95DCE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Propojuje vstupy, databázi a analytický software s výstupem pro manažera.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FC25DCB-FB27-414F-A87A-150606973E3D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274A794-65AB-7F2D-78DE-2D51E9962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659053"/>
            <a:ext cx="11125200" cy="226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29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924B0850-6A4C-46F0-A476-97B540FBE35D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Databáze a software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5B4D958-C9C1-44A7-AAA0-8161DC5071D3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Uložení dat a jejich zpracování mají odlišnou úlohu.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126E0B4-6C75-4E5D-BCD1-976A76430666}"/>
              </a:ext>
            </a:extLst>
          </p:cNvPr>
          <p:cNvSpPr>
            <a:spLocks noGrp="1"/>
          </p:cNvSpPr>
          <p:nvPr/>
        </p:nvSpPr>
        <p:spPr>
          <a:xfrm>
            <a:off x="66675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Databáze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73995C2-B68F-4C63-96CB-DDF6E03C4489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Logicky organizovaná kolekce dat pro uchování a zpracování.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9FFA394-0DDB-4C36-AB3A-16AF16DA677D}"/>
              </a:ext>
            </a:extLst>
          </p:cNvPr>
          <p:cNvSpPr>
            <a:spLocks noGrp="1"/>
          </p:cNvSpPr>
          <p:nvPr/>
        </p:nvSpPr>
        <p:spPr>
          <a:xfrm>
            <a:off x="628650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Software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1C45F45-D95C-451B-922D-FBABF1001F9C}"/>
              </a:ext>
            </a:extLst>
          </p:cNvPr>
          <p:cNvSpPr>
            <a:spLocks noGrp="1"/>
          </p:cNvSpPr>
          <p:nvPr/>
        </p:nvSpPr>
        <p:spPr>
          <a:xfrm>
            <a:off x="628650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Programy, které provádějí operace a řídí práci počítače.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E9BFA4D-4026-4D39-A9DF-BFF62DB73928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Obsah databází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5AB0520-C33F-4C04-94A8-9D3D15B5A204}"/>
              </a:ext>
            </a:extLst>
          </p:cNvPr>
          <p:cNvSpPr>
            <a:spLocks noGrp="1"/>
          </p:cNvSpPr>
          <p:nvPr/>
        </p:nvSpPr>
        <p:spPr>
          <a:xfrm>
            <a:off x="3571875" y="5219700"/>
            <a:ext cx="7905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Zákaznická a transakční data, výsledky výzkumu, externí tržní údaje.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1944220-80B4-41C9-A22E-C386D5156E05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2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6732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CB05E847-68B8-4EFF-870D-55BDFD276B8F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Čtyři zdroje marketingových vstupů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C021D81-EE24-4D82-BFC0-7977EF6FFDEA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Vstup zahrnuje číselná data, texty i další relevantní záznamy.</a:t>
            </a:r>
          </a:p>
        </p:txBody>
      </p:sp>
      <p:graphicFrame>
        <p:nvGraphicFramePr>
          <p:cNvPr id="10" name="Tabulka 9"/>
          <p:cNvGraphicFramePr/>
          <p:nvPr>
            <p:extLst>
              <p:ext uri="{D42A27DB-BD31-4B8C-83A1-F6EECF244321}">
                <p14:modId xmlns:p14="http://schemas.microsoft.com/office/powerpoint/2010/main" val="3940926503"/>
              </p:ext>
            </p:extLst>
          </p:nvPr>
        </p:nvGraphicFramePr>
        <p:xfrm>
          <a:off x="647700" y="2238375"/>
          <a:ext cx="10896600" cy="3571875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187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Zdroj</a:t>
                      </a:r>
                      <a:endParaRPr sz="1875" b="1" dirty="0">
                        <a:solidFill>
                          <a:srgbClr val="FFFFFF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Význam pro rozhodování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Interní záznamy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Dosavadní činnost a výsledky firmy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Chráněný marketingový výzkum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Vlastní či zakázkové neveřejné výzkumné podklady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Marketingová inteligence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Průběžné poznatky o trhu a konkurenci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Prodejci a externí distributoři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 dirty="0" err="1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Poznatky</a:t>
                      </a:r>
                      <a:r>
                        <a:rPr sz="1875" b="0" dirty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 z </a:t>
                      </a:r>
                      <a:r>
                        <a:rPr sz="1875" b="0" dirty="0" err="1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kontaktu</a:t>
                      </a:r>
                      <a:r>
                        <a:rPr sz="1875" b="0" dirty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 s </a:t>
                      </a:r>
                      <a:r>
                        <a:rPr sz="1875" b="0" dirty="0" err="1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trhem</a:t>
                      </a:r>
                      <a:r>
                        <a:rPr sz="1875" b="0" dirty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 a </a:t>
                      </a:r>
                      <a:r>
                        <a:rPr sz="1875" b="0" dirty="0" err="1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prodeje</a:t>
                      </a:r>
                      <a:endParaRPr sz="1875" b="0" dirty="0">
                        <a:solidFill>
                          <a:srgbClr val="163446"/>
                        </a:solidFill>
                        <a:latin typeface="Aptos"/>
                        <a:ea typeface="Aptos"/>
                        <a:cs typeface="Aptos"/>
                      </a:endParaRP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82786186-3D2C-4BAD-B6F9-CFBBE96BE8F2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3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7722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0143C67-1B46-484D-9F4F-0178F1C11D3A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CRM a vztah se zákazníkem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FBEDED8-34AA-4803-9480-E95810FF5B9B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CRM podporuje práci s informacemi o zákaznících a jejich interakcích s firmou.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A1ED9B2-F6F2-48B2-B6BE-AD81BB106327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Co propojuje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F1B3D6C-3716-4B60-907E-4B0998FDF0A6}"/>
              </a:ext>
            </a:extLst>
          </p:cNvPr>
          <p:cNvSpPr>
            <a:spLocks noGrp="1"/>
          </p:cNvSpPr>
          <p:nvPr/>
        </p:nvSpPr>
        <p:spPr>
          <a:xfrm>
            <a:off x="6667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Kontakty, nákupy, komunikaci a požadavky zákazníků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E8DF837-D6F1-4A6D-9F38-A805C8E3D635}"/>
              </a:ext>
            </a:extLst>
          </p:cNvPr>
          <p:cNvSpPr>
            <a:spLocks noGrp="1"/>
          </p:cNvSpPr>
          <p:nvPr/>
        </p:nvSpPr>
        <p:spPr>
          <a:xfrm>
            <a:off x="438150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K čemu slouží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7148E1D-25E1-48CB-9835-A521ECFA4076}"/>
              </a:ext>
            </a:extLst>
          </p:cNvPr>
          <p:cNvSpPr>
            <a:spLocks noGrp="1"/>
          </p:cNvSpPr>
          <p:nvPr/>
        </p:nvSpPr>
        <p:spPr>
          <a:xfrm>
            <a:off x="438150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Koordinace péče a podklady pro rozhodování o vztazích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221895F-3D28-431C-B102-0D227E0CB1C6}"/>
              </a:ext>
            </a:extLst>
          </p:cNvPr>
          <p:cNvSpPr>
            <a:spLocks noGrp="1"/>
          </p:cNvSpPr>
          <p:nvPr/>
        </p:nvSpPr>
        <p:spPr>
          <a:xfrm>
            <a:off x="8096250" y="2457450"/>
            <a:ext cx="338137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Vazba na výzkum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557AF3A8-C9A7-40F5-854D-764A08682A0B}"/>
              </a:ext>
            </a:extLst>
          </p:cNvPr>
          <p:cNvSpPr>
            <a:spLocks noGrp="1"/>
          </p:cNvSpPr>
          <p:nvPr/>
        </p:nvSpPr>
        <p:spPr>
          <a:xfrm>
            <a:off x="8096250" y="3533775"/>
            <a:ext cx="3305175" cy="2124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Záznamy mohou odhalit problém, jehož důvody ověříme výzkumem.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82892AF-F782-4B21-9AB5-303D0AA6F60E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4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508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ADDA619C-9106-4E0F-B31C-D342F6FEC4B7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Marketingová inteligence a BI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522A31D-3DB9-421A-AD5A-D399E281DD8C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Podobné názvy vyjadřují odlišné zaměření.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1B84C7A-D5FA-47C6-941A-E9685E6ECC51}"/>
              </a:ext>
            </a:extLst>
          </p:cNvPr>
          <p:cNvSpPr>
            <a:spLocks noGrp="1"/>
          </p:cNvSpPr>
          <p:nvPr/>
        </p:nvSpPr>
        <p:spPr>
          <a:xfrm>
            <a:off x="66675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Marketingová inteligence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B434F30-454C-402B-8C61-B4D5EB5DFBCE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Průběžné získávání poznatků o trhu a okolí firmy.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074348-15AE-48A8-8565-2912CCB86CBF}"/>
              </a:ext>
            </a:extLst>
          </p:cNvPr>
          <p:cNvSpPr>
            <a:spLocks noGrp="1"/>
          </p:cNvSpPr>
          <p:nvPr/>
        </p:nvSpPr>
        <p:spPr>
          <a:xfrm>
            <a:off x="6286500" y="2514600"/>
            <a:ext cx="50292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Business intelligence (BI)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7D66CA0-A67C-4964-BFBE-64279A01DBFC}"/>
              </a:ext>
            </a:extLst>
          </p:cNvPr>
          <p:cNvSpPr>
            <a:spLocks noGrp="1"/>
          </p:cNvSpPr>
          <p:nvPr/>
        </p:nvSpPr>
        <p:spPr>
          <a:xfrm>
            <a:off x="6286500" y="3476625"/>
            <a:ext cx="4953000" cy="1600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3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Zpracování a analýza dat pro přehledy a rozhodování.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E997FB6-A230-4490-A944-030199557770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Vztah k systému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A493820-8B6C-4878-A500-0045DE356918}"/>
              </a:ext>
            </a:extLst>
          </p:cNvPr>
          <p:cNvSpPr>
            <a:spLocks noGrp="1"/>
          </p:cNvSpPr>
          <p:nvPr/>
        </p:nvSpPr>
        <p:spPr>
          <a:xfrm>
            <a:off x="3571875" y="5219700"/>
            <a:ext cx="7905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Poznatky o trhu mohou vstupovat do analýz BI i podpory rozhodování.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17045DC-4CBA-42A3-ADCF-C97EFC4A6C9E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5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65027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E5EF5C6-9DDF-4A53-A757-ADF6E8887069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Internet, web, server a intranet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4E85255-8CDA-4A01-B1DF-9A555AB60C6B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Jednotlivé pojmy popisují různé části informačního prostředí.</a:t>
            </a:r>
          </a:p>
        </p:txBody>
      </p:sp>
      <p:graphicFrame>
        <p:nvGraphicFramePr>
          <p:cNvPr id="10" name="Tabulka 9"/>
          <p:cNvGraphicFramePr/>
          <p:nvPr/>
        </p:nvGraphicFramePr>
        <p:xfrm>
          <a:off x="647700" y="2238375"/>
          <a:ext cx="10896600" cy="3816350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Pojem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Význam</a:t>
                      </a:r>
                    </a:p>
                  </a:txBody>
                  <a:tcPr marL="152400" marR="152400" marT="114300" marB="114300" anchor="ctr">
                    <a:solidFill>
                      <a:srgbClr val="102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Internet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Celosvětové propojení počítačových sítí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Web (WWW)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Propojené stránky a zdroje dostupné prostřednictvím webových technologií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Server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Počítač nebo software poskytující služby klientům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Intranet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Soukromé firemní prostředí využívající internetové technologie</a:t>
                      </a:r>
                    </a:p>
                  </a:txBody>
                  <a:tcPr marL="152400" marR="152400" marT="114300" marB="114300" anchor="ctr">
                    <a:solidFill>
                      <a:srgbClr val="E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7F83"/>
                          </a:solidFill>
                          <a:latin typeface="Aptos"/>
                          <a:ea typeface="Aptos"/>
                          <a:cs typeface="Aptos"/>
                        </a:rPr>
                        <a:t>E-mail</a:t>
                      </a:r>
                    </a:p>
                  </a:txBody>
                  <a:tcPr marL="152400" marR="152400" marT="114300" marB="114300" anchor="ctr">
                    <a:solidFill>
                      <a:srgbClr val="E1EE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63446"/>
                          </a:solidFill>
                          <a:latin typeface="Aptos"/>
                          <a:ea typeface="Aptos"/>
                          <a:cs typeface="Aptos"/>
                        </a:rPr>
                        <a:t>Služba pro výměnu elektronických zpráv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délník 3">
            <a:extLst>
              <a:ext uri="{FF2B5EF4-FFF2-40B4-BE49-F238E27FC236}">
                <a16:creationId xmlns:a16="http://schemas.microsoft.com/office/drawing/2014/main" id="{2D325FA0-6126-4558-AE28-F32357DA5CDD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6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87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0EDD4FFF-611C-4AED-A575-9D5F1A2F8771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Online zdroje a jejich posouzení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15F6490-C27B-47E7-A247-4BAF50404877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Snadná dostupnost informace nezaručuje její použitelnost.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DC10EFD-59A6-4107-8B45-FAF901287D58}"/>
              </a:ext>
            </a:extLst>
          </p:cNvPr>
          <p:cNvSpPr>
            <a:spLocks noGrp="1"/>
          </p:cNvSpPr>
          <p:nvPr/>
        </p:nvSpPr>
        <p:spPr>
          <a:xfrm>
            <a:off x="66675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Online přístup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5F214E5-2DC7-462B-8043-ADDD0342EBD1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Informace nebo databázi využíváme prostřednictvím sítě.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303DCBF-E8E8-4B38-BDCE-E4DB2B7BD4D6}"/>
              </a:ext>
            </a:extLst>
          </p:cNvPr>
          <p:cNvSpPr>
            <a:spLocks noGrp="1"/>
          </p:cNvSpPr>
          <p:nvPr/>
        </p:nvSpPr>
        <p:spPr>
          <a:xfrm>
            <a:off x="628650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Dohledání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B9F0D85-F7F2-47FA-831A-9302D50C10D1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Vyhledávač pomáhá najít zdroj, jeho kvalitu musíme posoudit.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AC1DED6-AD92-4ABA-992F-B78D2B3A9A70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Kontrola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3C99EE4-12EB-458E-8561-73EA72FBB234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Autor, původ dat, datum, metoda a soulad s naší otázkou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07ECAE7-CFC2-42E4-97EA-D9803A35E67F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Uchování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A15512B-412B-49AF-B066-85D9DB698E91}"/>
              </a:ext>
            </a:extLst>
          </p:cNvPr>
          <p:cNvSpPr>
            <a:spLocks noGrp="1"/>
          </p:cNvSpPr>
          <p:nvPr/>
        </p:nvSpPr>
        <p:spPr>
          <a:xfrm>
            <a:off x="628650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Poznamenáme zdroj a podmínky, za kterých údaj vznikl.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4B6D7D2-91BD-4093-AB09-A0C2E2CE5D8D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</a:t>
            </a:r>
            <a:r>
              <a:rPr lang="cs-CZ" sz="1425" b="0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7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56466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D7F547B-4307-4455-B2DC-CBCC82E32266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3446"/>
                </a:solidFill>
                <a:latin typeface="Aptos"/>
                <a:ea typeface="Aptos"/>
                <a:cs typeface="Aptos"/>
              </a:rPr>
              <a:t>Pull a push při přenosu informací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C4E0184-EA7A-4AE0-A5C1-056E42BA3042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557080"/>
                </a:solidFill>
                <a:latin typeface="Aptos"/>
                <a:ea typeface="Aptos"/>
                <a:cs typeface="Aptos"/>
              </a:rPr>
              <a:t>Rozdíl spočívá v tom, kdo iniciuje konkrétní doručení.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CD69B24-0539-422D-AE52-1E58EA654AC2}"/>
              </a:ext>
            </a:extLst>
          </p:cNvPr>
          <p:cNvSpPr>
            <a:spLocks noGrp="1"/>
          </p:cNvSpPr>
          <p:nvPr/>
        </p:nvSpPr>
        <p:spPr>
          <a:xfrm>
            <a:off x="666750" y="2476500"/>
            <a:ext cx="50958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9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Pull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EBC0148-449E-459E-9DD7-104CAA5844C1}"/>
              </a:ext>
            </a:extLst>
          </p:cNvPr>
          <p:cNvSpPr>
            <a:spLocks noGrp="1"/>
          </p:cNvSpPr>
          <p:nvPr/>
        </p:nvSpPr>
        <p:spPr>
          <a:xfrm>
            <a:off x="666750" y="3371850"/>
            <a:ext cx="4857750" cy="2114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Klient si informaci vyžádá.</a:t>
            </a:r>
          </a:p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Modelově: otevření aktuálního přehledu.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64A55D8-E429-476B-9C4F-420180BF22DB}"/>
              </a:ext>
            </a:extLst>
          </p:cNvPr>
          <p:cNvSpPr>
            <a:spLocks noGrp="1"/>
          </p:cNvSpPr>
          <p:nvPr/>
        </p:nvSpPr>
        <p:spPr>
          <a:xfrm>
            <a:off x="6286500" y="2476500"/>
            <a:ext cx="50958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900" b="1">
                <a:solidFill>
                  <a:srgbClr val="007F83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007F83"/>
                </a:solidFill>
                <a:latin typeface="Aptos"/>
                <a:ea typeface="Aptos"/>
                <a:cs typeface="Aptos"/>
              </a:rPr>
              <a:t>Push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F9DD967-7A4A-412A-A2B8-B066CCEE11AA}"/>
              </a:ext>
            </a:extLst>
          </p:cNvPr>
          <p:cNvSpPr>
            <a:spLocks noGrp="1"/>
          </p:cNvSpPr>
          <p:nvPr/>
        </p:nvSpPr>
        <p:spPr>
          <a:xfrm>
            <a:off x="6286500" y="3371850"/>
            <a:ext cx="4857750" cy="2114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Server odešle novou zprávu bez jednotlivého dotazu klienta.</a:t>
            </a:r>
          </a:p>
          <a:p>
            <a:pPr>
              <a:buNone/>
              <a:defRPr sz="2475" b="0">
                <a:solidFill>
                  <a:srgbClr val="163446"/>
                </a:solidFill>
                <a:latin typeface="Aptos"/>
                <a:ea typeface="Aptos"/>
                <a:cs typeface="Aptos"/>
              </a:defRPr>
            </a:pPr>
            <a:r>
              <a:rPr sz="2475" b="0">
                <a:solidFill>
                  <a:srgbClr val="163446"/>
                </a:solidFill>
                <a:latin typeface="Aptos"/>
                <a:ea typeface="Aptos"/>
                <a:cs typeface="Aptos"/>
              </a:rPr>
              <a:t>Modelově: sjednané upozornění.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D4B0379-B32D-4AC0-8733-7A9C7D8F791A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57080"/>
                </a:solidFill>
                <a:latin typeface="Aptos"/>
                <a:ea typeface="Aptos"/>
                <a:cs typeface="Aptos"/>
              </a:defRPr>
            </a:pPr>
            <a:r>
              <a:rPr lang="cs-CZ" sz="1425" dirty="0">
                <a:solidFill>
                  <a:srgbClr val="557080"/>
                </a:solidFill>
                <a:latin typeface="Aptos"/>
                <a:ea typeface="Aptos"/>
                <a:cs typeface="Aptos"/>
              </a:rPr>
              <a:t>18</a:t>
            </a:r>
            <a:endParaRPr sz="1425" b="0" dirty="0">
              <a:solidFill>
                <a:srgbClr val="55708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35820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857F66B1-71AB-444C-BAD1-B074A93B2911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1095375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Využití poznatků při rozhodování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E1C3F21-1327-4050-ABBF-FB447C49A7D6}"/>
              </a:ext>
            </a:extLst>
          </p:cNvPr>
          <p:cNvSpPr>
            <a:spLocks noGrp="1"/>
          </p:cNvSpPr>
          <p:nvPr/>
        </p:nvSpPr>
        <p:spPr>
          <a:xfrm>
            <a:off x="647700" y="1304925"/>
            <a:ext cx="108394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B6CBD1"/>
                </a:solidFill>
                <a:latin typeface="Aptos"/>
                <a:ea typeface="Aptos"/>
                <a:cs typeface="Aptos"/>
              </a:rPr>
              <a:t>Jedna marketingová otázka propojí obsah celé kapitoly.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850425E-4759-44C1-8BF5-120D38160C6B}"/>
              </a:ext>
            </a:extLst>
          </p:cNvPr>
          <p:cNvSpPr>
            <a:spLocks noGrp="1"/>
          </p:cNvSpPr>
          <p:nvPr/>
        </p:nvSpPr>
        <p:spPr>
          <a:xfrm>
            <a:off x="66675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1  Problém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479A39D-C0E7-46AE-B854-5DC65D0BDBA0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Klesá opakovaný nákup. Co potřebujeme zjistit?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F58A3CE-273E-44D9-AAD5-422FE3DEF2AB}"/>
              </a:ext>
            </a:extLst>
          </p:cNvPr>
          <p:cNvSpPr>
            <a:spLocks noGrp="1"/>
          </p:cNvSpPr>
          <p:nvPr/>
        </p:nvSpPr>
        <p:spPr>
          <a:xfrm>
            <a:off x="6286500" y="2314575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2  Podklady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682018B-6A23-412D-B925-63A9227A9488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Interní záznamy, CRM a případně nový výzkum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B0AC7E0-0FE2-4740-8710-8F0285CA9684}"/>
              </a:ext>
            </a:extLst>
          </p:cNvPr>
          <p:cNvSpPr>
            <a:spLocks noGrp="1"/>
          </p:cNvSpPr>
          <p:nvPr/>
        </p:nvSpPr>
        <p:spPr>
          <a:xfrm>
            <a:off x="66675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3  Posouzení a analýza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9753930-8966-4F29-BE9A-08672F104EB9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Kvalita informací, databáze a analytický software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2C77895-1ED3-4F6F-9182-10E6DE3543D4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5048250" cy="657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00" b="1">
                <a:solidFill>
                  <a:srgbClr val="69D8CE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69D8CE"/>
                </a:solidFill>
                <a:latin typeface="Aptos"/>
                <a:ea typeface="Aptos"/>
                <a:cs typeface="Aptos"/>
              </a:rPr>
              <a:t>4  Využití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BC7FC50-1C97-4737-BEFA-34DE313D58C5}"/>
              </a:ext>
            </a:extLst>
          </p:cNvPr>
          <p:cNvSpPr>
            <a:spLocks noGrp="1"/>
          </p:cNvSpPr>
          <p:nvPr/>
        </p:nvSpPr>
        <p:spPr>
          <a:xfrm>
            <a:off x="6286500" y="4867275"/>
            <a:ext cx="5000625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2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Rozhodnutí, uchování poznatků a jejich další ověření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C2ACE78-98A9-421C-9A1D-10ACAEA53435}"/>
              </a:ext>
            </a:extLst>
          </p:cNvPr>
          <p:cNvSpPr>
            <a:spLocks noGrp="1"/>
          </p:cNvSpPr>
          <p:nvPr/>
        </p:nvSpPr>
        <p:spPr>
          <a:xfrm>
            <a:off x="11125200" y="6343650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lang="cs-CZ" sz="1425" dirty="0">
                <a:solidFill>
                  <a:srgbClr val="B6CBD1"/>
                </a:solidFill>
                <a:latin typeface="Aptos"/>
                <a:ea typeface="Aptos"/>
                <a:cs typeface="Aptos"/>
              </a:rPr>
              <a:t>19</a:t>
            </a:r>
            <a:endParaRPr sz="1425" b="0" dirty="0">
              <a:solidFill>
                <a:srgbClr val="B6CBD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6702409-46F4-4280-B1B1-BF41B6C0B2B5}"/>
              </a:ext>
            </a:extLst>
          </p:cNvPr>
          <p:cNvSpPr>
            <a:spLocks noGrp="1"/>
          </p:cNvSpPr>
          <p:nvPr/>
        </p:nvSpPr>
        <p:spPr>
          <a:xfrm>
            <a:off x="666750" y="5934075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B6CBD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B6CBD1"/>
                </a:solidFill>
                <a:latin typeface="Aptos"/>
                <a:ea typeface="Aptos"/>
                <a:cs typeface="Aptos"/>
              </a:rPr>
              <a:t>Modelová situace</a:t>
            </a:r>
          </a:p>
        </p:txBody>
      </p:sp>
    </p:spTree>
    <p:extLst>
      <p:ext uri="{BB962C8B-B14F-4D97-AF65-F5344CB8AC3E}">
        <p14:creationId xmlns:p14="http://schemas.microsoft.com/office/powerpoint/2010/main" val="15497777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935</Words>
  <Application>Microsoft Office PowerPoint</Application>
  <DocSecurity>0</DocSecurity>
  <PresentationFormat>Širokoúhlá obrazovka</PresentationFormat>
  <Paragraphs>205</Paragraphs>
  <Slides>19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1" baseType="lpstr">
      <vt:lpstr>Aptos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Michael Fafílek</cp:lastModifiedBy>
  <cp:revision>2</cp:revision>
  <dcterms:created xsi:type="dcterms:W3CDTF">2026-09-28T07:42:17Z</dcterms:created>
  <dcterms:modified xsi:type="dcterms:W3CDTF">2026-10-09T11:33:57Z</dcterms:modified>
</cp:coreProperties>
</file>