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</p:sldMasterIdLst>
  <p:notesMasterIdLst>
    <p:notesMasterId r:id="rId25"/>
  </p:notesMasterIdLst>
  <p:sldIdLst>
    <p:sldId id="338" r:id="rId3"/>
    <p:sldId id="327" r:id="rId4"/>
    <p:sldId id="425" r:id="rId5"/>
    <p:sldId id="424" r:id="rId6"/>
    <p:sldId id="390" r:id="rId7"/>
    <p:sldId id="406" r:id="rId8"/>
    <p:sldId id="407" r:id="rId9"/>
    <p:sldId id="391" r:id="rId10"/>
    <p:sldId id="408" r:id="rId11"/>
    <p:sldId id="392" r:id="rId12"/>
    <p:sldId id="409" r:id="rId13"/>
    <p:sldId id="410" r:id="rId14"/>
    <p:sldId id="411" r:id="rId15"/>
    <p:sldId id="393" r:id="rId16"/>
    <p:sldId id="394" r:id="rId17"/>
    <p:sldId id="413" r:id="rId18"/>
    <p:sldId id="402" r:id="rId19"/>
    <p:sldId id="414" r:id="rId20"/>
    <p:sldId id="404" r:id="rId21"/>
    <p:sldId id="304" r:id="rId22"/>
    <p:sldId id="375" r:id="rId23"/>
    <p:sldId id="376" r:id="rId24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0202"/>
    <a:srgbClr val="D5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4737"/>
  </p:normalViewPr>
  <p:slideViewPr>
    <p:cSldViewPr snapToGrid="0" snapToObjects="1">
      <p:cViewPr varScale="1">
        <p:scale>
          <a:sx n="104" d="100"/>
          <a:sy n="104" d="100"/>
        </p:scale>
        <p:origin x="1782" y="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63C9E-6383-4CC2-8393-47C4D1E8A408}" type="datetimeFigureOut">
              <a:rPr lang="cs-CZ" smtClean="0"/>
              <a:pPr/>
              <a:t>14.10.2025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3E3B7-5112-44D2-8974-0B2B09F277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0920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A844A-5018-4ED4-A990-470714FDF812}" type="datetime1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24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C157-F299-40C4-AC90-6F408E5B5A87}" type="datetime1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07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F5EF-284F-438A-A1C5-CAD56CB73475}" type="datetime1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23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4DEA-1707-477A-AED3-CEAFF620A72D}" type="datetime1">
              <a:rPr lang="en-US" smtClean="0"/>
              <a:pPr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74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BE440-C081-4EE5-9B98-2D804D04A044}" type="datetime1">
              <a:rPr lang="en-US" smtClean="0"/>
              <a:pPr/>
              <a:t>10/14/2025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2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8EA8B-E900-47DE-9C82-7AE22AB9AEC6}" type="datetime1">
              <a:rPr lang="en-US" smtClean="0"/>
              <a:pPr/>
              <a:t>10/14/2025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51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8825A-FE3D-4A43-9560-7A60F3D26427}" type="datetime1">
              <a:rPr lang="en-US" smtClean="0"/>
              <a:pPr/>
              <a:t>10/14/2025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0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070B-4562-4774-AB5D-5268194F28AC}" type="datetime1">
              <a:rPr lang="en-US" smtClean="0"/>
              <a:pPr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7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5166-59FF-4FAE-9C0B-7277F655552A}" type="datetime1">
              <a:rPr lang="en-US" smtClean="0"/>
              <a:pPr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0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7DD62-1D39-4025-AD06-5D937752F0D7}" type="datetime1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822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1B3E-B9E8-4F0E-ABAE-FEBE6F3DE70F}" type="datetime1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58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/>
          <p:cNvSpPr/>
          <p:nvPr/>
        </p:nvSpPr>
        <p:spPr>
          <a:xfrm>
            <a:off x="4371278" y="6138250"/>
            <a:ext cx="4776297" cy="63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013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16" b="5584"/>
          <a:stretch/>
        </p:blipFill>
        <p:spPr>
          <a:xfrm>
            <a:off x="5187843" y="1423285"/>
            <a:ext cx="3964866" cy="544777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28650" y="2362672"/>
            <a:ext cx="7886700" cy="2387600"/>
          </a:xfrm>
        </p:spPr>
        <p:txBody>
          <a:bodyPr anchor="b">
            <a:normAutofit/>
          </a:bodyPr>
          <a:lstStyle>
            <a:lvl1pPr algn="l">
              <a:defRPr sz="4500" b="0" cap="all" baseline="0">
                <a:solidFill>
                  <a:srgbClr val="CF1F28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28650" y="4762110"/>
            <a:ext cx="7886700" cy="821602"/>
          </a:xfrm>
        </p:spPr>
        <p:txBody>
          <a:bodyPr/>
          <a:lstStyle>
            <a:lvl1pPr marL="40499" indent="0" algn="l">
              <a:buNone/>
              <a:defRPr sz="1350">
                <a:solidFill>
                  <a:srgbClr val="313131"/>
                </a:solidFill>
                <a:latin typeface="+mj-lt"/>
              </a:defRPr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558" y="6267816"/>
            <a:ext cx="4571343" cy="2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94951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ctrTitle"/>
          </p:nvPr>
        </p:nvSpPr>
        <p:spPr>
          <a:xfrm>
            <a:off x="628650" y="2362672"/>
            <a:ext cx="7886700" cy="2387600"/>
          </a:xfrm>
        </p:spPr>
        <p:txBody>
          <a:bodyPr anchor="b">
            <a:normAutofit/>
          </a:bodyPr>
          <a:lstStyle>
            <a:lvl1pPr algn="l">
              <a:defRPr sz="3094" b="0" cap="all" baseline="0">
                <a:solidFill>
                  <a:srgbClr val="CF1F28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628650" y="4762110"/>
            <a:ext cx="7886700" cy="821602"/>
          </a:xfrm>
        </p:spPr>
        <p:txBody>
          <a:bodyPr/>
          <a:lstStyle>
            <a:lvl1pPr marL="40499" indent="0" algn="l">
              <a:buNone/>
              <a:defRPr sz="1350">
                <a:solidFill>
                  <a:srgbClr val="313131"/>
                </a:solidFill>
                <a:latin typeface="+mj-lt"/>
              </a:defRPr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8709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46150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25177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131610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288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6663233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69" indent="0">
              <a:buNone/>
              <a:defRPr sz="1575"/>
            </a:lvl2pPr>
            <a:lvl3pPr marL="514337" indent="0">
              <a:buNone/>
              <a:defRPr sz="1350"/>
            </a:lvl3pPr>
            <a:lvl4pPr marL="771506" indent="0">
              <a:buNone/>
              <a:defRPr sz="1125"/>
            </a:lvl4pPr>
            <a:lvl5pPr marL="1028675" indent="0">
              <a:buNone/>
              <a:defRPr sz="1125"/>
            </a:lvl5pPr>
            <a:lvl6pPr marL="1285843" indent="0">
              <a:buNone/>
              <a:defRPr sz="1125"/>
            </a:lvl6pPr>
            <a:lvl7pPr marL="1543011" indent="0">
              <a:buNone/>
              <a:defRPr sz="1125"/>
            </a:lvl7pPr>
            <a:lvl8pPr marL="1800180" indent="0">
              <a:buNone/>
              <a:defRPr sz="1125"/>
            </a:lvl8pPr>
            <a:lvl9pPr marL="2057349" indent="0">
              <a:buNone/>
              <a:defRPr sz="1125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8971342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9416025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023231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395E2-2A89-4958-AF32-532736FFFDE4}" type="datetime1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920" y="6267815"/>
            <a:ext cx="3846981" cy="2304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40000" y="365129"/>
            <a:ext cx="8064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40000" y="1825625"/>
            <a:ext cx="8064000" cy="4081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Obdélník 6"/>
          <p:cNvSpPr/>
          <p:nvPr/>
        </p:nvSpPr>
        <p:spPr>
          <a:xfrm>
            <a:off x="0" y="7"/>
            <a:ext cx="9144000" cy="123825"/>
          </a:xfrm>
          <a:prstGeom prst="rect">
            <a:avLst/>
          </a:prstGeom>
          <a:solidFill>
            <a:srgbClr val="CF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1013"/>
          </a:p>
        </p:txBody>
      </p:sp>
    </p:spTree>
    <p:extLst>
      <p:ext uri="{BB962C8B-B14F-4D97-AF65-F5344CB8AC3E}">
        <p14:creationId xmlns:p14="http://schemas.microsoft.com/office/powerpoint/2010/main" val="2606712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sz="3094" b="0" kern="1200" cap="none" baseline="0">
          <a:solidFill>
            <a:srgbClr val="CF1F28"/>
          </a:solidFill>
          <a:latin typeface="+mn-lt"/>
          <a:ea typeface="+mj-ea"/>
          <a:cs typeface="+mj-cs"/>
        </a:defRPr>
      </a:lvl1pPr>
    </p:titleStyle>
    <p:bodyStyle>
      <a:lvl1pPr marL="128585" indent="-128585" algn="l" defTabSz="514337" rtl="0" eaLnBrk="1" latinLnBrk="0" hangingPunct="1">
        <a:lnSpc>
          <a:spcPct val="100000"/>
        </a:lnSpc>
        <a:spcBef>
          <a:spcPts val="563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575" kern="1200">
          <a:solidFill>
            <a:srgbClr val="313131"/>
          </a:solidFill>
          <a:latin typeface="+mj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100000"/>
        </a:lnSpc>
        <a:spcBef>
          <a:spcPts val="563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350" kern="1200">
          <a:solidFill>
            <a:srgbClr val="313131"/>
          </a:solidFill>
          <a:latin typeface="+mj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100000"/>
        </a:lnSpc>
        <a:spcBef>
          <a:spcPts val="563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350" kern="1200">
          <a:solidFill>
            <a:srgbClr val="313131"/>
          </a:solidFill>
          <a:latin typeface="+mj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100000"/>
        </a:lnSpc>
        <a:spcBef>
          <a:spcPts val="563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125" kern="1200">
          <a:solidFill>
            <a:srgbClr val="313131"/>
          </a:solidFill>
          <a:latin typeface="+mj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100000"/>
        </a:lnSpc>
        <a:spcBef>
          <a:spcPts val="563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125" kern="1200">
          <a:solidFill>
            <a:srgbClr val="313131"/>
          </a:solidFill>
          <a:latin typeface="+mj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7886" y="2893157"/>
            <a:ext cx="8128322" cy="1071686"/>
          </a:xfrm>
        </p:spPr>
        <p:txBody>
          <a:bodyPr lIns="0" tIns="0" rIns="0" bIns="0" anchor="t" anchorCtr="0">
            <a:noAutofit/>
          </a:bodyPr>
          <a:lstStyle/>
          <a:p>
            <a:pPr algn="l"/>
            <a:r>
              <a:rPr lang="cs-CZ" dirty="0"/>
              <a:t>Model ISO/OSI, protokol TCP/IP</a:t>
            </a:r>
            <a:endParaRPr lang="en-US" sz="6600" b="1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9B7D8D9-CB29-4C3B-93A9-38F44BCBDFD8}"/>
              </a:ext>
            </a:extLst>
          </p:cNvPr>
          <p:cNvSpPr txBox="1"/>
          <p:nvPr/>
        </p:nvSpPr>
        <p:spPr>
          <a:xfrm>
            <a:off x="6276513" y="5592932"/>
            <a:ext cx="3284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Ing. Vladimír Horák</a:t>
            </a:r>
          </a:p>
        </p:txBody>
      </p:sp>
    </p:spTree>
    <p:extLst>
      <p:ext uri="{BB962C8B-B14F-4D97-AF65-F5344CB8AC3E}">
        <p14:creationId xmlns:p14="http://schemas.microsoft.com/office/powerpoint/2010/main" val="2234708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Opakování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Počítačová síť – systém který vznikne vzájemným propojením počítačů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Server – počítač, který poskytuje ostatním určité služby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Dělení počítačových sítí – na základě rozsahu, vztahu mezi uzly, topologie</a:t>
            </a:r>
          </a:p>
        </p:txBody>
      </p:sp>
    </p:spTree>
    <p:extLst>
      <p:ext uri="{BB962C8B-B14F-4D97-AF65-F5344CB8AC3E}">
        <p14:creationId xmlns:p14="http://schemas.microsoft.com/office/powerpoint/2010/main" val="3558755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7B328-CD46-0124-4BEE-3728535E5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9FDA4C-95E4-1DF2-91DD-C5F8E7A9F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Opakování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F6C8D8-2E99-AE35-4D49-8398DB87E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Dělení na základě rozsahu – PAN&lt;LAN&lt;MAN&lt;WAN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Dělení podle vztahu mezi uzly – podle nadřazenosti / rovnosti zařízení v síti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Dělení podle topologie – fyzické / logické uspořádání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Router – rozšíření pokrytí sítě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Modem – převod signálu do jiného formátu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</a:t>
            </a:r>
            <a:r>
              <a:rPr lang="cs-CZ" sz="2800" dirty="0" err="1">
                <a:latin typeface="Calibri "/>
              </a:rPr>
              <a:t>Bridge</a:t>
            </a:r>
            <a:r>
              <a:rPr lang="cs-CZ" sz="2800" dirty="0">
                <a:latin typeface="Calibri "/>
              </a:rPr>
              <a:t> – propojení sítí různých standardů </a:t>
            </a:r>
          </a:p>
        </p:txBody>
      </p:sp>
    </p:spTree>
    <p:extLst>
      <p:ext uri="{BB962C8B-B14F-4D97-AF65-F5344CB8AC3E}">
        <p14:creationId xmlns:p14="http://schemas.microsoft.com/office/powerpoint/2010/main" val="3227786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C7B9E-9633-A5C7-2D3E-85C8804EC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3F3451-61AF-7DF1-8BE3-56BCE6FEE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Obsah dnešní přednášky 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3D5D927-C5AC-2444-3B5B-8F5B247D2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Síťové modely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Model ISO/OSI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Model TCP/IP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Příkazový řádek</a:t>
            </a:r>
          </a:p>
        </p:txBody>
      </p:sp>
    </p:spTree>
    <p:extLst>
      <p:ext uri="{BB962C8B-B14F-4D97-AF65-F5344CB8AC3E}">
        <p14:creationId xmlns:p14="http://schemas.microsoft.com/office/powerpoint/2010/main" val="4122965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CCE3E-5DEC-B3BD-51F9-965C8ED23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B5E3A9-D104-5518-75BE-CADC25CEA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Vrstvové síťové modely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9416374-2F67-A951-5F31-7B541085E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Jakoukoliv síť si můžeme rozdělit na pomyslné vrstvy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Každá vrstva plní nějakou funkci a je nějak řízena</a:t>
            </a: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C0FC0FF-CD55-CFBA-E39F-0917FF425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97" y="3268087"/>
            <a:ext cx="3941403" cy="3224784"/>
          </a:xfrm>
          <a:prstGeom prst="rect">
            <a:avLst/>
          </a:prstGeom>
        </p:spPr>
      </p:pic>
      <p:sp>
        <p:nvSpPr>
          <p:cNvPr id="6" name="Šipka: doprava 5">
            <a:extLst>
              <a:ext uri="{FF2B5EF4-FFF2-40B4-BE49-F238E27FC236}">
                <a16:creationId xmlns:a16="http://schemas.microsoft.com/office/drawing/2014/main" id="{3BDB5988-17BB-BB56-9C91-7D711858D4DB}"/>
              </a:ext>
            </a:extLst>
          </p:cNvPr>
          <p:cNvSpPr/>
          <p:nvPr/>
        </p:nvSpPr>
        <p:spPr>
          <a:xfrm>
            <a:off x="2529555" y="4824101"/>
            <a:ext cx="888763" cy="2649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6102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3F06D-B791-3E9A-D64F-071626CE6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FAADF1-5093-2BEF-56CD-5C075DD43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Vrstvové síťové modely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6240E3C-C332-9396-4EE2-E5BA26123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Protokol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Jak má fungovat vrstva jednoho uzlu při komunikaci se stejnou vrstvou druhého uzlu 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Jakým způsobem komunikují stejné vrstvy dvou propojených zařízení</a:t>
            </a: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2557162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82C27-F6DF-9870-A4D8-DE2C67180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B02387-4CA3-8730-30DA-E1D5F0991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Komunikace mezi vrstvami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F9E979D-C354-51A8-CE1D-E42D67C86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 Komunikace probíhá pouze mezi stejnými vrstvami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„Polidštěný“ příklad:</a:t>
            </a:r>
          </a:p>
        </p:txBody>
      </p:sp>
      <p:pic>
        <p:nvPicPr>
          <p:cNvPr id="4" name="Obrázek 3" descr="Obsah obrázku text, Písmo, řada/pruh, diagram&#10;&#10;Popis byl vytvořen automaticky">
            <a:extLst>
              <a:ext uri="{FF2B5EF4-FFF2-40B4-BE49-F238E27FC236}">
                <a16:creationId xmlns:a16="http://schemas.microsoft.com/office/drawing/2014/main" id="{3D0A7717-D539-BA92-0FA8-1531E75FB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040" y="3317076"/>
            <a:ext cx="5008208" cy="23702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3587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817CB-977A-99E4-58D0-B772F2491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B69C9B-40A6-93C8-864F-C78126589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Vrstvové síťové modely - historie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F2FA6A9-5804-0CB2-81FD-745A2160F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Při zavádění počítačových sítí vznikl požadavek na sjednocení -&gt; když ji vytvoříme kdekoliv na světě, aby vše fungovalo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Využití ISO normy  (mezinárodní organizace pro normalizaci)</a:t>
            </a:r>
          </a:p>
          <a:p>
            <a:pPr marL="0" indent="0" algn="just">
              <a:buClrTx/>
              <a:buNone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733227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E70CC-01F5-17B4-D860-4B7CBD87F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5E58FC-82B7-17FA-543E-98A41F549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Vrstvové síťové modely - historie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E9BD40F-3946-0BF1-F82F-13D370B49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Roku 1984 vznik modelu ISO/OSI -&gt; standardu popisujícího jakým způsobem by sítě měly fungovat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Dle modelu jsou jednotlivé vrstvy nezávislé, snadno nahraditelné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Počet vrstev stanovil na 7 </a:t>
            </a:r>
          </a:p>
        </p:txBody>
      </p:sp>
    </p:spTree>
    <p:extLst>
      <p:ext uri="{BB962C8B-B14F-4D97-AF65-F5344CB8AC3E}">
        <p14:creationId xmlns:p14="http://schemas.microsoft.com/office/powerpoint/2010/main" val="4063392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5B72E-715C-89D1-574F-FA002C027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454A40-FEAF-46FF-4F86-3E268A86D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Charakteristika vrstev modelu ISO/OSI – související termíny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AA717E4-A3E3-F055-ACB0-CFD23579A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ClrTx/>
            </a:pPr>
            <a:r>
              <a:rPr lang="cs-CZ" sz="2800" b="1" dirty="0">
                <a:latin typeface="Calibri "/>
              </a:rPr>
              <a:t> Vrstva 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Dána vymezením funkcí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Kromě nejvyšší a nejnižší vrstvy vždy sousedí s bezprostředně nižší a vyšší vrstvou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Nejvyšší vrstva má rozhraní s aplikací 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Nejnižší vrstva s fyzickým médiem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</a:t>
            </a:r>
            <a:r>
              <a:rPr lang="cs-CZ" sz="2800" b="1" dirty="0">
                <a:latin typeface="Calibri "/>
              </a:rPr>
              <a:t>Entita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Objekt, který v dané vrstvě vykonává nějakou činnost (např. HW – Router, SW - Brána)</a:t>
            </a:r>
          </a:p>
        </p:txBody>
      </p:sp>
    </p:spTree>
    <p:extLst>
      <p:ext uri="{BB962C8B-B14F-4D97-AF65-F5344CB8AC3E}">
        <p14:creationId xmlns:p14="http://schemas.microsoft.com/office/powerpoint/2010/main" val="4187819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946AF-129C-E47E-468C-39D2084EF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A500FA-EC9C-D36B-079C-A25A33251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Charakteristika vrstev modelu ISO/OSI – související termíny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077BF39-8D90-7DDE-FF8D-BD38BAD0C4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</a:t>
            </a:r>
            <a:r>
              <a:rPr lang="cs-CZ" sz="2800" b="1" dirty="0">
                <a:latin typeface="Calibri "/>
              </a:rPr>
              <a:t>Protokol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Sada dohodnutých pravidel, pomocí kterých objekty mezi sebou komunikují v odpovídajících vrstvách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</a:t>
            </a:r>
            <a:r>
              <a:rPr lang="cs-CZ" sz="2800" b="1" dirty="0">
                <a:latin typeface="Calibri "/>
              </a:rPr>
              <a:t>Služba</a:t>
            </a:r>
            <a:endParaRPr lang="cs-CZ" sz="2575" b="1" dirty="0">
              <a:latin typeface="Calibri "/>
            </a:endParaRPr>
          </a:p>
          <a:p>
            <a:pPr lvl="1" algn="just">
              <a:buClrTx/>
            </a:pPr>
            <a:r>
              <a:rPr lang="cs-CZ" sz="2580" dirty="0">
                <a:latin typeface="Calibri "/>
              </a:rPr>
              <a:t> Entity vykonávají ve vrstvách určitou funkci, k tomu využívají služeb bezprostředně nižší vrstvy a poskytují službu bezprostředně vyšší vrstvě </a:t>
            </a:r>
          </a:p>
        </p:txBody>
      </p:sp>
    </p:spTree>
    <p:extLst>
      <p:ext uri="{BB962C8B-B14F-4D97-AF65-F5344CB8AC3E}">
        <p14:creationId xmlns:p14="http://schemas.microsoft.com/office/powerpoint/2010/main" val="3169423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BB074-DF5A-3918-FD08-5B8A59727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72A246-A0C1-D145-D2FD-8D71090ED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Dělení služeb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D087F2B-EEAA-AD44-43C8-20C60CA69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</a:t>
            </a:r>
            <a:r>
              <a:rPr lang="cs-CZ" sz="2800" b="1" dirty="0">
                <a:latin typeface="Calibri "/>
              </a:rPr>
              <a:t>Spojované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Naváže se spojení a poté začne přenos dat od odesílatele k příjemci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Analogie – telefonní hovor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</a:t>
            </a:r>
            <a:r>
              <a:rPr lang="cs-CZ" sz="2800" b="1" dirty="0">
                <a:latin typeface="Calibri "/>
              </a:rPr>
              <a:t>Nespojované</a:t>
            </a:r>
            <a:endParaRPr lang="cs-CZ" sz="2575" b="1" dirty="0">
              <a:latin typeface="Calibri "/>
            </a:endParaRPr>
          </a:p>
          <a:p>
            <a:pPr lvl="1" algn="just">
              <a:buClrTx/>
            </a:pPr>
            <a:r>
              <a:rPr lang="cs-CZ" sz="2580" dirty="0">
                <a:latin typeface="Calibri "/>
              </a:rPr>
              <a:t> Neexistuje stálé spojení </a:t>
            </a:r>
          </a:p>
          <a:p>
            <a:pPr lvl="1" algn="just">
              <a:buClrTx/>
            </a:pPr>
            <a:r>
              <a:rPr lang="cs-CZ" sz="2580" dirty="0">
                <a:latin typeface="Calibri "/>
              </a:rPr>
              <a:t> Data se rozdělují na části opatřené adresou a mohou putovat různými cestami, není zachované pořadí zpráv</a:t>
            </a:r>
          </a:p>
          <a:p>
            <a:pPr lvl="1" algn="just">
              <a:buClrTx/>
            </a:pPr>
            <a:r>
              <a:rPr lang="cs-CZ" sz="2580" dirty="0">
                <a:latin typeface="Calibri "/>
              </a:rPr>
              <a:t> Analogie – SMS </a:t>
            </a:r>
          </a:p>
        </p:txBody>
      </p:sp>
    </p:spTree>
    <p:extLst>
      <p:ext uri="{BB962C8B-B14F-4D97-AF65-F5344CB8AC3E}">
        <p14:creationId xmlns:p14="http://schemas.microsoft.com/office/powerpoint/2010/main" val="692625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81EBA-9DDC-C887-E03E-ED61D51EE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802738-3AFD-0735-8F9B-3112264E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Dělení služeb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96DEB23-776F-EDF0-2B44-88E13FB08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</a:t>
            </a:r>
            <a:r>
              <a:rPr lang="cs-CZ" sz="2800" b="1" dirty="0">
                <a:latin typeface="Calibri "/>
              </a:rPr>
              <a:t>Spolehlivé 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100% záruka doručení zprávy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Existence systému, pomocí kterého se potvrdí úspěšné doručení zprávy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Pomalejší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</a:t>
            </a:r>
            <a:r>
              <a:rPr lang="cs-CZ" sz="2800" b="1" dirty="0">
                <a:latin typeface="Calibri "/>
              </a:rPr>
              <a:t>Nespolehlivé</a:t>
            </a:r>
            <a:endParaRPr lang="cs-CZ" sz="2575" b="1" dirty="0">
              <a:latin typeface="Calibri "/>
            </a:endParaRPr>
          </a:p>
          <a:p>
            <a:pPr lvl="1" algn="just">
              <a:buClrTx/>
            </a:pPr>
            <a:r>
              <a:rPr lang="cs-CZ" sz="2580" dirty="0">
                <a:latin typeface="Calibri "/>
              </a:rPr>
              <a:t> &lt; </a:t>
            </a:r>
            <a:r>
              <a:rPr lang="cs-CZ" sz="2800" dirty="0">
                <a:latin typeface="Calibri "/>
              </a:rPr>
              <a:t>100% záruka doručení zprávy</a:t>
            </a:r>
          </a:p>
          <a:p>
            <a:pPr lvl="1" algn="just">
              <a:buClrTx/>
            </a:pPr>
            <a:r>
              <a:rPr lang="cs-CZ" sz="2800" dirty="0">
                <a:latin typeface="Calibri "/>
              </a:rPr>
              <a:t>Bez systému potvrzování, rychlejší </a:t>
            </a:r>
          </a:p>
          <a:p>
            <a:pPr lvl="1" algn="just">
              <a:buClrTx/>
            </a:pPr>
            <a:endParaRPr lang="cs-CZ" sz="258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3376569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812EB-554E-E68B-2D67-469D0117F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7976E3-47C1-3A34-C350-0771ABD65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Charakteristika vrstev modelu ISO/OSI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69FBC03-5241-55A5-6DDF-5E09B9F20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Rozděleny do 2 skupin</a:t>
            </a:r>
          </a:p>
          <a:p>
            <a:pPr algn="just">
              <a:buClrTx/>
            </a:pPr>
            <a:endParaRPr lang="cs-CZ" sz="2800" dirty="0">
              <a:latin typeface="Calibri "/>
            </a:endParaRP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Orientované na podporu</a:t>
            </a:r>
          </a:p>
          <a:p>
            <a:pPr marL="257168" lvl="1" indent="0" algn="just">
              <a:buClrTx/>
              <a:buNone/>
            </a:pPr>
            <a:r>
              <a:rPr lang="cs-CZ" sz="2575" dirty="0">
                <a:latin typeface="Calibri "/>
              </a:rPr>
              <a:t>   aplikací  </a:t>
            </a:r>
          </a:p>
          <a:p>
            <a:pPr marL="257168" lvl="1" indent="0" algn="just">
              <a:buClrTx/>
              <a:buNone/>
            </a:pPr>
            <a:endParaRPr lang="cs-CZ" sz="2575" dirty="0">
              <a:latin typeface="Calibri "/>
            </a:endParaRP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Přenos dat -&gt; jak budou</a:t>
            </a:r>
          </a:p>
          <a:p>
            <a:pPr marL="257168" lvl="1" indent="0" algn="just">
              <a:buClrTx/>
              <a:buNone/>
            </a:pPr>
            <a:r>
              <a:rPr lang="cs-CZ" sz="2575" dirty="0">
                <a:latin typeface="Calibri "/>
              </a:rPr>
              <a:t>  data putovat</a:t>
            </a:r>
          </a:p>
          <a:p>
            <a:pPr marL="257168" lvl="1" indent="0" algn="just">
              <a:buClrTx/>
              <a:buNone/>
            </a:pPr>
            <a:r>
              <a:rPr lang="cs-CZ" sz="2575" dirty="0">
                <a:latin typeface="Calibri "/>
              </a:rPr>
              <a:t> 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AEBA7098-E9AB-4DD6-45CF-64BD97437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45099"/>
            <a:ext cx="3910080" cy="3761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688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CC2ED-0828-CD47-D627-E40A02104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0B006F-BDE8-0C1B-163D-E11CCE2FD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Paralela ISO/OSI a posílání dopisů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D59D36F-EEED-3837-7484-9C3AF0581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7EEA4A5-B5C5-B608-685C-495AC16A6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88" y="1783628"/>
            <a:ext cx="8973312" cy="4885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594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B2311-6148-FE5A-C4F6-93C11D4F1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80BDF2-B117-CB67-AC62-A4245BA2E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Paralela ISO/OSI a posílání dopisů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62F952-60D5-7B81-FA22-463CCDE69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1FEA899-454F-994E-242C-63BFB6DD1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614"/>
            <a:ext cx="9144000" cy="672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32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DCC1D-E24E-C2FC-02A6-A6BD81726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6DE751-2026-E77F-4F97-271CF0E29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Protokol ISO/OSI vs TCP/IP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746F275-8266-8D70-A1BF-519559723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Vznik modelu ISO/OSI před vznikem samotného internetu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Teoretický model, který je zbytečně složitý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Při vzniku internetu zaveden nový model TCP/IP</a:t>
            </a:r>
          </a:p>
        </p:txBody>
      </p:sp>
    </p:spTree>
    <p:extLst>
      <p:ext uri="{BB962C8B-B14F-4D97-AF65-F5344CB8AC3E}">
        <p14:creationId xmlns:p14="http://schemas.microsoft.com/office/powerpoint/2010/main" val="3920536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422AC-A479-AF42-E818-07751D3F6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F7647C-F629-7869-7070-D1B6733ED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Protokol ISO/OSI vs TCP/IP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211E7BA-F7F9-BB35-A28D-A9EE0EA9EA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36"/>
          <a:stretch/>
        </p:blipFill>
        <p:spPr bwMode="auto">
          <a:xfrm>
            <a:off x="2094611" y="1402080"/>
            <a:ext cx="4954778" cy="459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5299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33078-4166-ECF2-AAA2-193FAA82D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F82CC9-2B4B-2A27-49D4-2206337EE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Příkazový řádek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D2A7A61-4CFE-2A6A-C7B9-713A2E89B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Při práci se sítí lze využít nástroje tzv. příkazového řádku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Pomocí příkazů můžeme provádět diagnostiku sítě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Nejznámější příkaz „PING“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Testuje funkčnost spojení a délku komunikace  </a:t>
            </a:r>
          </a:p>
        </p:txBody>
      </p:sp>
    </p:spTree>
    <p:extLst>
      <p:ext uri="{BB962C8B-B14F-4D97-AF65-F5344CB8AC3E}">
        <p14:creationId xmlns:p14="http://schemas.microsoft.com/office/powerpoint/2010/main" val="1542932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BF5B5-8D24-285E-3BF2-39BE1F04C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3D3F96-0A46-6EA5-F7BA-7254DA1B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90" y="2766218"/>
            <a:ext cx="8064000" cy="1325563"/>
          </a:xfrm>
        </p:spPr>
        <p:txBody>
          <a:bodyPr/>
          <a:lstStyle/>
          <a:p>
            <a:pPr algn="ctr"/>
            <a:r>
              <a:rPr lang="cs-CZ" sz="4400" dirty="0">
                <a:solidFill>
                  <a:schemeClr val="tx1"/>
                </a:solidFill>
              </a:rPr>
              <a:t>Nějaké otázky?</a:t>
            </a:r>
          </a:p>
        </p:txBody>
      </p:sp>
    </p:spTree>
    <p:extLst>
      <p:ext uri="{BB962C8B-B14F-4D97-AF65-F5344CB8AC3E}">
        <p14:creationId xmlns:p14="http://schemas.microsoft.com/office/powerpoint/2010/main" val="758830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BF5B5-8D24-285E-3BF2-39BE1F04C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3D3F96-0A46-6EA5-F7BA-7254DA1B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90" y="2766218"/>
            <a:ext cx="8064000" cy="1325563"/>
          </a:xfrm>
        </p:spPr>
        <p:txBody>
          <a:bodyPr/>
          <a:lstStyle/>
          <a:p>
            <a:pPr algn="ctr"/>
            <a:r>
              <a:rPr lang="cs-CZ" sz="4400" dirty="0">
                <a:solidFill>
                  <a:schemeClr val="tx1"/>
                </a:solidFill>
              </a:rPr>
              <a:t>Děkuji Vám za pozornost</a:t>
            </a:r>
          </a:p>
        </p:txBody>
      </p:sp>
    </p:spTree>
    <p:extLst>
      <p:ext uri="{BB962C8B-B14F-4D97-AF65-F5344CB8AC3E}">
        <p14:creationId xmlns:p14="http://schemas.microsoft.com/office/powerpoint/2010/main" val="12524105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Kvíz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68" lvl="1" indent="0" algn="just">
              <a:buClrTx/>
              <a:buNone/>
            </a:pPr>
            <a:r>
              <a:rPr lang="cs-CZ" sz="2575" dirty="0">
                <a:latin typeface="Calibri "/>
              </a:rPr>
              <a:t> </a:t>
            </a:r>
          </a:p>
          <a:p>
            <a:pPr algn="just">
              <a:buClrTx/>
            </a:pPr>
            <a:endParaRPr lang="cs-CZ" sz="280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2116037416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 MVŠ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ablona PPT_základní_CZ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2" id="{42B34AD4-CC8C-42C8-A123-A24A28B23F52}" vid="{CAA84E04-F411-4E5F-9AFE-C1503F826B3B}"/>
    </a:ext>
  </a:extLst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MVŠO</Template>
  <TotalTime>3242</TotalTime>
  <Words>592</Words>
  <Application>Microsoft Office PowerPoint</Application>
  <PresentationFormat>Předvádění na obrazovce (4:3)</PresentationFormat>
  <Paragraphs>92</Paragraphs>
  <Slides>22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</vt:lpstr>
      <vt:lpstr>Calibri Light</vt:lpstr>
      <vt:lpstr>Prezentace MVŠO</vt:lpstr>
      <vt:lpstr>Sablona PPT_základní_CZ</vt:lpstr>
      <vt:lpstr>Model ISO/OSI, protokol TCP/IP</vt:lpstr>
      <vt:lpstr>Opakování</vt:lpstr>
      <vt:lpstr>Opakování</vt:lpstr>
      <vt:lpstr>Obsah dnešní přednášky  </vt:lpstr>
      <vt:lpstr>Vrstvové síťové modely</vt:lpstr>
      <vt:lpstr>Vrstvové síťové modely</vt:lpstr>
      <vt:lpstr>Komunikace mezi vrstvami</vt:lpstr>
      <vt:lpstr>Vrstvové síťové modely - historie</vt:lpstr>
      <vt:lpstr>Vrstvové síťové modely - historie</vt:lpstr>
      <vt:lpstr>Charakteristika vrstev modelu ISO/OSI – související termíny</vt:lpstr>
      <vt:lpstr>Charakteristika vrstev modelu ISO/OSI – související termíny</vt:lpstr>
      <vt:lpstr>Dělení služeb </vt:lpstr>
      <vt:lpstr>Dělení služeb </vt:lpstr>
      <vt:lpstr>Charakteristika vrstev modelu ISO/OSI</vt:lpstr>
      <vt:lpstr>Paralela ISO/OSI a posílání dopisů </vt:lpstr>
      <vt:lpstr>Paralela ISO/OSI a posílání dopisů </vt:lpstr>
      <vt:lpstr>Protokol ISO/OSI vs TCP/IP</vt:lpstr>
      <vt:lpstr>Protokol ISO/OSI vs TCP/IP</vt:lpstr>
      <vt:lpstr>Příkazový řádek</vt:lpstr>
      <vt:lpstr>Nějaké otázky?</vt:lpstr>
      <vt:lpstr>Děkuji Vám za pozornost</vt:lpstr>
      <vt:lpstr>Kvíz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 sit amet pellentesque</dc:title>
  <dc:creator>NavratilovaD</dc:creator>
  <cp:lastModifiedBy>Vladimír Horák</cp:lastModifiedBy>
  <cp:revision>145</cp:revision>
  <cp:lastPrinted>2016-09-27T08:46:52Z</cp:lastPrinted>
  <dcterms:created xsi:type="dcterms:W3CDTF">2013-10-07T10:19:46Z</dcterms:created>
  <dcterms:modified xsi:type="dcterms:W3CDTF">2025-10-14T19:42:39Z</dcterms:modified>
</cp:coreProperties>
</file>