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344" r:id="rId4"/>
    <p:sldId id="377" r:id="rId5"/>
    <p:sldId id="343" r:id="rId6"/>
    <p:sldId id="378" r:id="rId7"/>
    <p:sldId id="342" r:id="rId8"/>
    <p:sldId id="379" r:id="rId9"/>
    <p:sldId id="380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1" r:id="rId18"/>
    <p:sldId id="372" r:id="rId19"/>
    <p:sldId id="374" r:id="rId20"/>
    <p:sldId id="304" r:id="rId21"/>
    <p:sldId id="375" r:id="rId22"/>
    <p:sldId id="376" r:id="rId23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202"/>
    <a:srgbClr val="D5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737"/>
  </p:normalViewPr>
  <p:slideViewPr>
    <p:cSldViewPr snapToGrid="0" snapToObjects="1">
      <p:cViewPr varScale="1">
        <p:scale>
          <a:sx n="65" d="100"/>
          <a:sy n="65" d="100"/>
        </p:scale>
        <p:origin x="1740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63C9E-6383-4CC2-8393-47C4D1E8A408}" type="datetimeFigureOut">
              <a:rPr lang="cs-CZ" smtClean="0"/>
              <a:pPr/>
              <a:t>07.10.2025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3E3B7-5112-44D2-8974-0B2B09F277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92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A844A-5018-4ED4-A990-470714FDF812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C157-F299-40C4-AC90-6F408E5B5A87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F5EF-284F-438A-A1C5-CAD56CB73475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4DEA-1707-477A-AED3-CEAFF620A72D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BE440-C081-4EE5-9B98-2D804D04A044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8EA8B-E900-47DE-9C82-7AE22AB9AEC6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825A-FE3D-4A43-9560-7A60F3D26427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070B-4562-4774-AB5D-5268194F28AC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85166-59FF-4FAE-9C0B-7277F655552A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7DD62-1D39-4025-AD06-5D937752F0D7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1B3E-B9E8-4F0E-ABAE-FEBE6F3DE70F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4371278" y="6138250"/>
            <a:ext cx="4776297" cy="633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013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6" b="5584"/>
          <a:stretch/>
        </p:blipFill>
        <p:spPr>
          <a:xfrm>
            <a:off x="5187843" y="1423285"/>
            <a:ext cx="3964866" cy="54477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4500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40499" indent="0" algn="l">
              <a:buNone/>
              <a:defRPr sz="1350">
                <a:solidFill>
                  <a:srgbClr val="313131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558" y="6267816"/>
            <a:ext cx="4571343" cy="2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495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ctrTitle"/>
          </p:nvPr>
        </p:nvSpPr>
        <p:spPr>
          <a:xfrm>
            <a:off x="628650" y="2362672"/>
            <a:ext cx="7886700" cy="2387600"/>
          </a:xfrm>
        </p:spPr>
        <p:txBody>
          <a:bodyPr anchor="b">
            <a:normAutofit/>
          </a:bodyPr>
          <a:lstStyle>
            <a:lvl1pPr algn="l">
              <a:defRPr sz="3094" b="0" cap="all" baseline="0">
                <a:solidFill>
                  <a:srgbClr val="CF1F28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628650" y="4762110"/>
            <a:ext cx="7886700" cy="821602"/>
          </a:xfrm>
        </p:spPr>
        <p:txBody>
          <a:bodyPr/>
          <a:lstStyle>
            <a:lvl1pPr marL="40499" indent="0" algn="l">
              <a:buNone/>
              <a:defRPr sz="1350">
                <a:solidFill>
                  <a:srgbClr val="313131"/>
                </a:solidFill>
                <a:latin typeface="+mj-lt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709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6150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517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131610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28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666323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8971342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941602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2323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395E2-2A89-4958-AF32-532736FFFDE4}" type="datetime1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Management 2 - cvičení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920" y="6267815"/>
            <a:ext cx="3846981" cy="2304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40000" y="365129"/>
            <a:ext cx="806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8064000" cy="4081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Obdélník 6"/>
          <p:cNvSpPr/>
          <p:nvPr/>
        </p:nvSpPr>
        <p:spPr>
          <a:xfrm>
            <a:off x="0" y="7"/>
            <a:ext cx="9144000" cy="123825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1013"/>
          </a:p>
        </p:txBody>
      </p:sp>
    </p:spTree>
    <p:extLst>
      <p:ext uri="{BB962C8B-B14F-4D97-AF65-F5344CB8AC3E}">
        <p14:creationId xmlns:p14="http://schemas.microsoft.com/office/powerpoint/2010/main" val="260671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3094" b="0" kern="1200" cap="none" baseline="0">
          <a:solidFill>
            <a:srgbClr val="CF1F28"/>
          </a:solidFill>
          <a:latin typeface="+mn-lt"/>
          <a:ea typeface="+mj-ea"/>
          <a:cs typeface="+mj-cs"/>
        </a:defRPr>
      </a:lvl1pPr>
    </p:titleStyle>
    <p:bodyStyle>
      <a:lvl1pPr marL="128585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575" kern="1200">
          <a:solidFill>
            <a:srgbClr val="313131"/>
          </a:solidFill>
          <a:latin typeface="+mj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350" kern="1200">
          <a:solidFill>
            <a:srgbClr val="313131"/>
          </a:solidFill>
          <a:latin typeface="+mj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350" kern="1200">
          <a:solidFill>
            <a:srgbClr val="313131"/>
          </a:solidFill>
          <a:latin typeface="+mj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125" kern="1200">
          <a:solidFill>
            <a:srgbClr val="313131"/>
          </a:solidFill>
          <a:latin typeface="+mj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100000"/>
        </a:lnSpc>
        <a:spcBef>
          <a:spcPts val="563"/>
        </a:spcBef>
        <a:buClr>
          <a:srgbClr val="CF1F28"/>
        </a:buClr>
        <a:buSzPct val="75000"/>
        <a:buFont typeface="Arial" panose="020B0604020202020204" pitchFamily="34" charset="0"/>
        <a:buChar char="•"/>
        <a:defRPr sz="1125" kern="1200">
          <a:solidFill>
            <a:srgbClr val="313131"/>
          </a:solidFill>
          <a:latin typeface="+mj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7886" y="2893157"/>
            <a:ext cx="8128322" cy="1071686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cs-CZ" dirty="0"/>
              <a:t>Počítačové sítě</a:t>
            </a:r>
            <a:endParaRPr lang="en-US" sz="6600" b="1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9B7D8D9-CB29-4C3B-93A9-38F44BCBDFD8}"/>
              </a:ext>
            </a:extLst>
          </p:cNvPr>
          <p:cNvSpPr txBox="1"/>
          <p:nvPr/>
        </p:nvSpPr>
        <p:spPr>
          <a:xfrm>
            <a:off x="6276513" y="5592932"/>
            <a:ext cx="3284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Ing. Vladimír Horák</a:t>
            </a:r>
          </a:p>
        </p:txBody>
      </p:sp>
    </p:spTree>
    <p:extLst>
      <p:ext uri="{BB962C8B-B14F-4D97-AF65-F5344CB8AC3E}">
        <p14:creationId xmlns:p14="http://schemas.microsoft.com/office/powerpoint/2010/main" val="1735084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Opakování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Architektura počítače – logická struktura, kterou je počítač tvořen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Hardware – veškerá fyzická zařízení počítače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Software – veškeré programové vybavení počítače</a:t>
            </a:r>
          </a:p>
          <a:p>
            <a:pPr algn="just">
              <a:buClrTx/>
            </a:pPr>
            <a:r>
              <a:rPr lang="cs-CZ" sz="2800" dirty="0" err="1">
                <a:latin typeface="Calibri "/>
              </a:rPr>
              <a:t>Peopleware</a:t>
            </a:r>
            <a:r>
              <a:rPr lang="cs-CZ" sz="2800" dirty="0">
                <a:latin typeface="Calibri "/>
              </a:rPr>
              <a:t> – lidský faktor v technologiích</a:t>
            </a:r>
          </a:p>
          <a:p>
            <a:pPr algn="just">
              <a:buClrTx/>
            </a:pPr>
            <a:r>
              <a:rPr lang="cs-CZ" sz="2800" dirty="0" err="1">
                <a:latin typeface="Calibri "/>
              </a:rPr>
              <a:t>Orgware</a:t>
            </a:r>
            <a:r>
              <a:rPr lang="cs-CZ" sz="2800" dirty="0">
                <a:latin typeface="Calibri "/>
              </a:rPr>
              <a:t> – pravidla a nařízení vázané k využívání technologií</a:t>
            </a:r>
          </a:p>
        </p:txBody>
      </p:sp>
    </p:spTree>
    <p:extLst>
      <p:ext uri="{BB962C8B-B14F-4D97-AF65-F5344CB8AC3E}">
        <p14:creationId xmlns:p14="http://schemas.microsoft.com/office/powerpoint/2010/main" val="3235075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Opakování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Komponenty počítače – počítačová skříň, </a:t>
            </a:r>
            <a:r>
              <a:rPr lang="cs-CZ" sz="2800" dirty="0">
                <a:latin typeface="Calibri "/>
                <a:cs typeface="Times New Roman" panose="02020603050405020304" pitchFamily="18" charset="0"/>
              </a:rPr>
              <a:t>základní deska, procesor, RAM, disk, grafická karta, zdroj</a:t>
            </a: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Vstupní zařízení – zařízení, pomocí kterého zadáváme počítači pokyny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Výstupní zařízení – zařízení, pomocí kterého nám počítač poskytuje zpětnou vazbu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91746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Obsah dnešní přednášky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Počítačové sítě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Dělení počítačových sítí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Síťová zařízení</a:t>
            </a:r>
          </a:p>
        </p:txBody>
      </p:sp>
    </p:spTree>
    <p:extLst>
      <p:ext uri="{BB962C8B-B14F-4D97-AF65-F5344CB8AC3E}">
        <p14:creationId xmlns:p14="http://schemas.microsoft.com/office/powerpoint/2010/main" val="385311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Počítačová síť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„Systém“, který vznikne vzájemným propojením počítačů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 Skládá se z: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Stanice (počítače)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Síťový hardware (síťové karty, kabely,…)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Síťový software (programy pro práci v síti)</a:t>
            </a: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73064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Počítačová síť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Podle úlohy, kterou daný počítač v síti plní, dělíme počítače na:</a:t>
            </a:r>
          </a:p>
          <a:p>
            <a:pPr lvl="1" algn="just">
              <a:buClrTx/>
            </a:pPr>
            <a:r>
              <a:rPr lang="cs-CZ" sz="2400" dirty="0">
                <a:latin typeface="Calibri "/>
              </a:rPr>
              <a:t> </a:t>
            </a:r>
            <a:r>
              <a:rPr lang="cs-CZ" sz="2580" dirty="0">
                <a:latin typeface="Calibri "/>
              </a:rPr>
              <a:t>Servery</a:t>
            </a:r>
          </a:p>
          <a:p>
            <a:pPr lvl="1" algn="just">
              <a:buClrTx/>
            </a:pPr>
            <a:r>
              <a:rPr lang="cs-CZ" sz="2580" dirty="0">
                <a:latin typeface="Calibri "/>
              </a:rPr>
              <a:t> Pracovní stanice (Workstation)</a:t>
            </a: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8571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Servery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Počítač, který poskytuje ostatním určité služby (souborové, aplikační, poštovní,… )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Plní funkci řídící stanice 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V síti může „neomezeně“ serverů</a:t>
            </a:r>
          </a:p>
          <a:p>
            <a:pPr marL="0" indent="0" algn="just">
              <a:buClrTx/>
              <a:buNone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580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  <p:pic>
        <p:nvPicPr>
          <p:cNvPr id="1026" name="Picture 2" descr="What Is A Server? Everything You Need To Know">
            <a:extLst>
              <a:ext uri="{FF2B5EF4-FFF2-40B4-BE49-F238E27FC236}">
                <a16:creationId xmlns:a16="http://schemas.microsoft.com/office/drawing/2014/main" id="{1789BE3F-3547-AC10-E42A-99AEBCAEA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220" y="3699880"/>
            <a:ext cx="3630780" cy="234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879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Pracovní stanice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Počítač, u kterého pracuje uživatel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Využívá služeb poskytovaných serverem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Zpravidla výkonnější zařízení, než běžné PC</a:t>
            </a:r>
            <a:endParaRPr lang="cs-CZ" sz="2580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55682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Dělení počítačových sítí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Na základě rozsahu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Podle vztahu mezi uzly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Podle topologie  </a:t>
            </a:r>
            <a:endParaRPr lang="cs-CZ" sz="2575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689074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Dělení na základě rozsahu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PAN - </a:t>
            </a:r>
            <a:r>
              <a:rPr lang="en-US" sz="2800" dirty="0">
                <a:latin typeface="Calibri "/>
              </a:rPr>
              <a:t>Personal Area Network, </a:t>
            </a:r>
            <a:r>
              <a:rPr lang="en-US" sz="2800" dirty="0" err="1">
                <a:latin typeface="Calibri "/>
              </a:rPr>
              <a:t>osobní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síť</a:t>
            </a:r>
            <a:r>
              <a:rPr lang="cs-CZ" sz="2800" dirty="0">
                <a:latin typeface="Calibri "/>
              </a:rPr>
              <a:t> (</a:t>
            </a:r>
            <a:r>
              <a:rPr lang="cs-CZ" sz="2800" dirty="0" err="1">
                <a:latin typeface="Calibri "/>
              </a:rPr>
              <a:t>bluetooth</a:t>
            </a:r>
            <a:r>
              <a:rPr lang="cs-CZ" sz="2800" dirty="0">
                <a:latin typeface="Calibri "/>
              </a:rPr>
              <a:t>)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LAN - </a:t>
            </a:r>
            <a:r>
              <a:rPr lang="en-US" sz="2800" dirty="0">
                <a:latin typeface="Calibri "/>
              </a:rPr>
              <a:t>Local Area Network</a:t>
            </a:r>
            <a:r>
              <a:rPr lang="cs-CZ" sz="2800" dirty="0">
                <a:latin typeface="Calibri "/>
              </a:rPr>
              <a:t>,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lokální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sí</a:t>
            </a:r>
            <a:r>
              <a:rPr lang="cs-CZ" sz="2800" dirty="0">
                <a:latin typeface="Calibri "/>
              </a:rPr>
              <a:t>ť (wifi)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MAN - </a:t>
            </a:r>
            <a:r>
              <a:rPr lang="it-IT" sz="2800" dirty="0">
                <a:latin typeface="Calibri "/>
              </a:rPr>
              <a:t>Metropolitan Area Network, metropolitní sítě</a:t>
            </a: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 WAN - </a:t>
            </a:r>
            <a:r>
              <a:rPr lang="en-US" sz="2800" dirty="0">
                <a:latin typeface="Calibri "/>
              </a:rPr>
              <a:t>Wide Area Network – </a:t>
            </a:r>
            <a:r>
              <a:rPr lang="en-US" sz="2800" dirty="0" err="1">
                <a:latin typeface="Calibri "/>
              </a:rPr>
              <a:t>rozsáhlé</a:t>
            </a:r>
            <a:r>
              <a:rPr lang="en-US" sz="2800" dirty="0">
                <a:latin typeface="Calibri "/>
              </a:rPr>
              <a:t> </a:t>
            </a:r>
            <a:r>
              <a:rPr lang="en-US" sz="2800" dirty="0" err="1">
                <a:latin typeface="Calibri "/>
              </a:rPr>
              <a:t>sítě</a:t>
            </a:r>
            <a:endParaRPr lang="cs-CZ" sz="2575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D534B9-BCDF-9565-E237-16CF80D83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2"/>
          <a:stretch/>
        </p:blipFill>
        <p:spPr bwMode="auto">
          <a:xfrm>
            <a:off x="2550695" y="3851801"/>
            <a:ext cx="6368032" cy="2421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96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Dělení podle vztahu mezi uzly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Peer-to-Peer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„rovný s rovným“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PC se připojí k tiskárně a lokálně ji sdílí dalším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Klient – Server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Jeden počítač nabízí své služby ostatním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SAN – </a:t>
            </a:r>
            <a:r>
              <a:rPr lang="cs-CZ" sz="2800" dirty="0" err="1">
                <a:latin typeface="Calibri "/>
              </a:rPr>
              <a:t>Storage</a:t>
            </a:r>
            <a:r>
              <a:rPr lang="cs-CZ" sz="2800" dirty="0">
                <a:latin typeface="Calibri "/>
              </a:rPr>
              <a:t> Area Network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Síť uložišť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Specializovaná pro přenos velkých množství dat</a:t>
            </a:r>
            <a:endParaRPr lang="cs-CZ" sz="2350" dirty="0">
              <a:latin typeface="Calibri "/>
            </a:endParaRPr>
          </a:p>
          <a:p>
            <a:pPr lvl="1" algn="just">
              <a:buClrTx/>
            </a:pP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274413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Dělení podle topologie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Fyzická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Podle reálného propojení zařízení v síti </a:t>
            </a:r>
          </a:p>
          <a:p>
            <a:pPr lvl="1" algn="just">
              <a:buClrTx/>
            </a:pPr>
            <a:r>
              <a:rPr lang="cs-CZ" sz="2575" dirty="0">
                <a:latin typeface="Calibri "/>
              </a:rPr>
              <a:t> Kruhové, hvězdicové, … </a:t>
            </a:r>
          </a:p>
          <a:p>
            <a:pPr marL="0" indent="0" algn="just">
              <a:buClrTx/>
              <a:buNone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r>
              <a:rPr lang="cs-CZ" sz="2800" dirty="0">
                <a:latin typeface="Calibri "/>
              </a:rPr>
              <a:t> Logická </a:t>
            </a:r>
            <a:endParaRPr lang="cs-CZ" sz="2350" dirty="0">
              <a:latin typeface="Calibri "/>
            </a:endParaRPr>
          </a:p>
          <a:p>
            <a:pPr lvl="1" algn="just">
              <a:buClrTx/>
            </a:pPr>
            <a:r>
              <a:rPr lang="cs-CZ" sz="2350" dirty="0">
                <a:latin typeface="Calibri "/>
              </a:rPr>
              <a:t> Na základě komunikace jednotlivých prvků</a:t>
            </a:r>
          </a:p>
          <a:p>
            <a:pPr lvl="1" algn="just">
              <a:buClrTx/>
            </a:pPr>
            <a:r>
              <a:rPr lang="cs-CZ" sz="2350" dirty="0">
                <a:latin typeface="Calibri "/>
              </a:rPr>
              <a:t> Sběrnice, kruh, …  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673763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Síťová zařízení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Umožňují připojení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Rozšiřují síť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Upravují její vlastnosti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580309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Síťová karta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Zprostředkovává komunikaci mezi počítačem a kabelem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Převádí data z podoby, které rozumí počítač, tak aby mohla být přenesena po médiu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Každá síťová karta má svou unikátní MAC adresu 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82413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 err="1">
                <a:solidFill>
                  <a:schemeClr val="tx1"/>
                </a:solidFill>
              </a:rPr>
              <a:t>Repeater</a:t>
            </a:r>
            <a:r>
              <a:rPr lang="cs-CZ" sz="4400" dirty="0">
                <a:solidFill>
                  <a:schemeClr val="tx1"/>
                </a:solidFill>
              </a:rPr>
              <a:t> (opakovač)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Slouží k lepšímu pokrytí signálem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Signál přijme, zesílí a odešle dál</a:t>
            </a:r>
          </a:p>
          <a:p>
            <a:pPr>
              <a:buClrTx/>
            </a:pPr>
            <a:r>
              <a:rPr lang="cs-CZ" sz="2800" dirty="0">
                <a:latin typeface="Calibri "/>
              </a:rPr>
              <a:t> Jeho pomocí dostaneme signál do dříve nedostupných oblastí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272776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HUB (rozbočovač)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Slouží k větvení signálu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Dokáže signál jak zesílit, tak upravit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189621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 err="1">
                <a:solidFill>
                  <a:schemeClr val="tx1"/>
                </a:solidFill>
              </a:rPr>
              <a:t>Bridge</a:t>
            </a:r>
            <a:r>
              <a:rPr lang="cs-CZ" sz="4400" dirty="0">
                <a:solidFill>
                  <a:schemeClr val="tx1"/>
                </a:solidFill>
              </a:rPr>
              <a:t> (most)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Zařízení, které propojuje sítě různých standardů</a:t>
            </a:r>
          </a:p>
          <a:p>
            <a:pPr>
              <a:buClrTx/>
            </a:pPr>
            <a:r>
              <a:rPr lang="cs-CZ" sz="2800" dirty="0">
                <a:latin typeface="Calibri "/>
              </a:rPr>
              <a:t> Můžeme se setkat například u prvků chytré domácnosti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06041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Router (směrovač)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r>
              <a:rPr lang="cs-CZ" sz="2800" dirty="0">
                <a:latin typeface="Calibri "/>
              </a:rPr>
              <a:t> Zařízení sloužící k distribuci samotného připojení </a:t>
            </a:r>
          </a:p>
          <a:p>
            <a:pPr algn="just">
              <a:buClrTx/>
            </a:pPr>
            <a:r>
              <a:rPr lang="cs-CZ" sz="2800" dirty="0">
                <a:latin typeface="Calibri "/>
              </a:rPr>
              <a:t> Z domácnosti známe WIFI routery – „krabičky“, které vytváří WIFI síť a umožňují připojení jednotlivým zařízením k internetu </a:t>
            </a:r>
            <a:endParaRPr lang="cs-CZ" sz="235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217106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F5B5-8D24-285E-3BF2-39BE1F04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3D3F96-0A46-6EA5-F7BA-7254DA1B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0" y="2766218"/>
            <a:ext cx="8064000" cy="1325563"/>
          </a:xfrm>
        </p:spPr>
        <p:txBody>
          <a:bodyPr/>
          <a:lstStyle/>
          <a:p>
            <a:pPr algn="ctr"/>
            <a:r>
              <a:rPr lang="cs-CZ" sz="4400" dirty="0">
                <a:solidFill>
                  <a:schemeClr val="tx1"/>
                </a:solidFill>
              </a:rPr>
              <a:t>Nějaké otázky?</a:t>
            </a:r>
          </a:p>
        </p:txBody>
      </p:sp>
    </p:spTree>
    <p:extLst>
      <p:ext uri="{BB962C8B-B14F-4D97-AF65-F5344CB8AC3E}">
        <p14:creationId xmlns:p14="http://schemas.microsoft.com/office/powerpoint/2010/main" val="75883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F5B5-8D24-285E-3BF2-39BE1F04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3D3F96-0A46-6EA5-F7BA-7254DA1B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90" y="2766218"/>
            <a:ext cx="8064000" cy="1325563"/>
          </a:xfrm>
        </p:spPr>
        <p:txBody>
          <a:bodyPr/>
          <a:lstStyle/>
          <a:p>
            <a:pPr algn="ctr"/>
            <a:r>
              <a:rPr lang="cs-CZ" sz="4400" dirty="0">
                <a:solidFill>
                  <a:schemeClr val="tx1"/>
                </a:solidFill>
              </a:rPr>
              <a:t>Děkuji Vám za pozornost</a:t>
            </a:r>
          </a:p>
        </p:txBody>
      </p:sp>
    </p:spTree>
    <p:extLst>
      <p:ext uri="{BB962C8B-B14F-4D97-AF65-F5344CB8AC3E}">
        <p14:creationId xmlns:p14="http://schemas.microsoft.com/office/powerpoint/2010/main" val="1252410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1BD-9419-1037-FBFC-91EE6679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5E761-E1A4-128F-BDDC-728DD1E27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>
                <a:solidFill>
                  <a:schemeClr val="tx1"/>
                </a:solidFill>
              </a:rPr>
              <a:t>Kvíz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383564-94F0-E460-CB40-144F55BD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Tx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68" lvl="1" indent="0" algn="just">
              <a:buClrTx/>
              <a:buNone/>
            </a:pPr>
            <a:r>
              <a:rPr lang="cs-CZ" sz="2575" dirty="0">
                <a:latin typeface="Calibri "/>
              </a:rPr>
              <a:t> </a:t>
            </a:r>
          </a:p>
          <a:p>
            <a:pPr algn="just">
              <a:buClrTx/>
            </a:pPr>
            <a:endParaRPr lang="cs-CZ" sz="2800" dirty="0">
              <a:latin typeface="Calibri "/>
            </a:endParaRPr>
          </a:p>
          <a:p>
            <a:pPr algn="just">
              <a:buClrTx/>
            </a:pPr>
            <a:endParaRPr lang="cs-CZ" sz="2800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116037416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VŠ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ablona PPT_základní_CZ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42B34AD4-CC8C-42C8-A123-A24A28B23F52}" vid="{CAA84E04-F411-4E5F-9AFE-C1503F826B3B}"/>
    </a:ext>
  </a:ext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MVŠO</Template>
  <TotalTime>3020</TotalTime>
  <Words>511</Words>
  <Application>Microsoft Office PowerPoint</Application>
  <PresentationFormat>Předvádění na obrazovce (4:3)</PresentationFormat>
  <Paragraphs>90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</vt:lpstr>
      <vt:lpstr>Calibri Light</vt:lpstr>
      <vt:lpstr>Prezentace MVŠO</vt:lpstr>
      <vt:lpstr>Sablona PPT_základní_CZ</vt:lpstr>
      <vt:lpstr>Počítačové sítě</vt:lpstr>
      <vt:lpstr>Opakování</vt:lpstr>
      <vt:lpstr>Opakování</vt:lpstr>
      <vt:lpstr>Obsah dnešní přednášky  </vt:lpstr>
      <vt:lpstr>Počítačová síť</vt:lpstr>
      <vt:lpstr>Počítačová síť</vt:lpstr>
      <vt:lpstr>Servery</vt:lpstr>
      <vt:lpstr>Pracovní stanice</vt:lpstr>
      <vt:lpstr>Dělení počítačových sítí</vt:lpstr>
      <vt:lpstr>Dělení na základě rozsahu </vt:lpstr>
      <vt:lpstr>Dělení podle vztahu mezi uzly</vt:lpstr>
      <vt:lpstr>Dělení podle topologie</vt:lpstr>
      <vt:lpstr>Síťová zařízení </vt:lpstr>
      <vt:lpstr>Síťová karta </vt:lpstr>
      <vt:lpstr>Repeater (opakovač)</vt:lpstr>
      <vt:lpstr>HUB (rozbočovač)</vt:lpstr>
      <vt:lpstr>Bridge (most)</vt:lpstr>
      <vt:lpstr>Router (směrovač)</vt:lpstr>
      <vt:lpstr>Nějaké otázky?</vt:lpstr>
      <vt:lpstr>Děkuji Vám za pozornost</vt:lpstr>
      <vt:lpstr>Kvíz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 sit amet pellentesque</dc:title>
  <dc:creator>NavratilovaD</dc:creator>
  <cp:lastModifiedBy>Vladimír Horák</cp:lastModifiedBy>
  <cp:revision>136</cp:revision>
  <cp:lastPrinted>2016-09-27T08:46:52Z</cp:lastPrinted>
  <dcterms:created xsi:type="dcterms:W3CDTF">2013-10-07T10:19:46Z</dcterms:created>
  <dcterms:modified xsi:type="dcterms:W3CDTF">2025-10-07T20:28:39Z</dcterms:modified>
</cp:coreProperties>
</file>