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972" r:id="rId2"/>
    <p:sldMasterId id="2147483984" r:id="rId3"/>
  </p:sldMasterIdLst>
  <p:notesMasterIdLst>
    <p:notesMasterId r:id="rId21"/>
  </p:notesMasterIdLst>
  <p:sldIdLst>
    <p:sldId id="347" r:id="rId4"/>
    <p:sldId id="286" r:id="rId5"/>
    <p:sldId id="398" r:id="rId6"/>
    <p:sldId id="381" r:id="rId7"/>
    <p:sldId id="396" r:id="rId8"/>
    <p:sldId id="393" r:id="rId9"/>
    <p:sldId id="392" r:id="rId10"/>
    <p:sldId id="391" r:id="rId11"/>
    <p:sldId id="390" r:id="rId12"/>
    <p:sldId id="388" r:id="rId13"/>
    <p:sldId id="387" r:id="rId14"/>
    <p:sldId id="386" r:id="rId15"/>
    <p:sldId id="385" r:id="rId16"/>
    <p:sldId id="384" r:id="rId17"/>
    <p:sldId id="383" r:id="rId18"/>
    <p:sldId id="370" r:id="rId19"/>
    <p:sldId id="39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FCC66"/>
    <a:srgbClr val="00FF99"/>
    <a:srgbClr val="66FF99"/>
    <a:srgbClr val="00B0F0"/>
    <a:srgbClr val="0091EA"/>
    <a:srgbClr val="FF0000"/>
    <a:srgbClr val="00B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4660"/>
  </p:normalViewPr>
  <p:slideViewPr>
    <p:cSldViewPr>
      <p:cViewPr varScale="1">
        <p:scale>
          <a:sx n="121" d="100"/>
          <a:sy n="121" d="100"/>
        </p:scale>
        <p:origin x="14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9EEE-EFE9-451A-B73A-EB483F45342C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7A4B-AEB0-48B8-9CE9-D60EB5319C8F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923C-A237-4859-A244-E4320EB159FB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D60E-FAB5-4475-BFB8-73DD6AF0A8C8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89DC-051C-4614-AADB-7AB687CC25D7}" type="datetime1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2E31-8B7D-4882-A2D5-CB5DC66F5AD6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17364-3BD0-4126-AF21-5BFEA776EC08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8200-E02C-4097-958F-E8838AA77DC6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E8AC-50D7-49BE-BCD3-A49E53520B9A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E20B-DBCE-4E6F-8544-933CD4BB2FED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126D-4692-4F6B-BAAE-D648064A9970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A6549-8FB2-4D15-BD2D-F2DCE531A14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04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3AF8-82E4-40D6-A4DC-65EEB6B228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31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BA699-330E-4E04-ADFC-9AB0A74F72D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5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B336A-7E71-4873-8133-110B45DDF87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481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9530-1B66-472F-9234-E95EB93CE3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91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B75CF-000F-48E3-B420-44733EC323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53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5E6A-D6E2-4935-A462-25789A095C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257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89365-1AA9-4117-A2BF-F0E2A4C1AA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38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523D-565B-49FD-9608-115B9F1CF1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628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9FBAC-59F0-4789-9546-FCD3B5F67F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77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DA7E-275E-4283-B67C-DD7CFE4D5D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135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A9EEE-EFE9-451A-B73A-EB483F45342C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4340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7A4B-AEB0-48B8-9CE9-D60EB5319C8F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612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923C-A237-4859-A244-E4320EB159FB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62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D60E-FAB5-4475-BFB8-73DD6AF0A8C8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39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89DC-051C-4614-AADB-7AB687CC25D7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824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E2E31-8B7D-4882-A2D5-CB5DC66F5AD6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4092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17364-3BD0-4126-AF21-5BFEA776EC08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657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78200-E02C-4097-958F-E8838AA77DC6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56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E8AC-50D7-49BE-BCD3-A49E53520B9A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4441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E20B-DBCE-4E6F-8544-933CD4BB2FED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9546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B126D-4692-4F6B-BAAE-D648064A9970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39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68584-69AF-4748-832E-7827BF52FBC9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A98AE-8906-4FEE-8AD1-3ABE928D75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6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68584-69AF-4748-832E-7827BF52FBC9}" type="datetime1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9/29/2026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07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228600" y="2209800"/>
            <a:ext cx="5486400" cy="144486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Význam a trendy EVENT MARKETINGU</a:t>
            </a:r>
            <a:endParaRPr lang="ru-RU" sz="4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227610" y="3847621"/>
            <a:ext cx="3963390" cy="45921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sz="1800" dirty="0">
                <a:solidFill>
                  <a:srgbClr val="FFC000"/>
                </a:solidFill>
              </a:rPr>
              <a:t>PhDr. Ing. Mgr. Renáta Pavlíčková, MBA</a:t>
            </a:r>
          </a:p>
          <a:p>
            <a:pPr marL="0" indent="0" algn="just">
              <a:buFont typeface="Arial" pitchFamily="34" charset="0"/>
              <a:buNone/>
            </a:pP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95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838200"/>
            <a:ext cx="6553200" cy="715963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 marketing</a:t>
            </a:r>
            <a:r>
              <a:rPr lang="cs-CZ" sz="3200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(EVM)</a:t>
            </a:r>
            <a:endParaRPr lang="en-US" sz="3200" dirty="0">
              <a:solidFill>
                <a:srgbClr val="4D4D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1752600"/>
            <a:ext cx="6096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cs-CZ" sz="2000" dirty="0" err="1">
                <a:solidFill>
                  <a:schemeClr val="bg2"/>
                </a:solidFill>
              </a:rPr>
              <a:t>Event</a:t>
            </a:r>
            <a:r>
              <a:rPr lang="cs-CZ" sz="2000" dirty="0">
                <a:solidFill>
                  <a:schemeClr val="bg2"/>
                </a:solidFill>
              </a:rPr>
              <a:t> marketing je komunikované sdělení spojené </a:t>
            </a:r>
            <a:br>
              <a:rPr lang="cs-CZ" sz="2000" dirty="0">
                <a:solidFill>
                  <a:schemeClr val="bg2"/>
                </a:solidFill>
              </a:rPr>
            </a:br>
            <a:r>
              <a:rPr lang="cs-CZ" sz="2000" dirty="0">
                <a:solidFill>
                  <a:schemeClr val="bg2"/>
                </a:solidFill>
              </a:rPr>
              <a:t>s formou zvláštního představení, prožitkem, který je vnímán více smysly najednou. </a:t>
            </a:r>
          </a:p>
          <a:p>
            <a:pPr algn="just"/>
            <a:endParaRPr lang="cs-CZ" sz="2000" dirty="0">
              <a:solidFill>
                <a:schemeClr val="bg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cs-CZ" sz="2000" dirty="0">
                <a:solidFill>
                  <a:schemeClr val="bg2"/>
                </a:solidFill>
              </a:rPr>
              <a:t>Propagační strategie, která zahrnuje (osobní) kontakt mezi značkami a jejich zákazníky na akcích, mezi které se řadí například konference, veletrhy a semináře.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cs-CZ" sz="2000" dirty="0">
              <a:solidFill>
                <a:schemeClr val="bg2"/>
              </a:solidFill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cs-CZ" sz="2000" dirty="0">
                <a:solidFill>
                  <a:schemeClr val="bg2"/>
                </a:solidFill>
              </a:rPr>
              <a:t>Každá událost je jiná, má jiné publikum, jiný obsah a jinou kulturu, tomu je nezbytné podřídit formální náležitosti </a:t>
            </a:r>
            <a:r>
              <a:rPr lang="cs-CZ" sz="2000" dirty="0" err="1">
                <a:solidFill>
                  <a:schemeClr val="bg2"/>
                </a:solidFill>
              </a:rPr>
              <a:t>eventu</a:t>
            </a:r>
            <a:r>
              <a:rPr lang="cs-CZ" sz="20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37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Historie EVM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Pojem </a:t>
            </a:r>
            <a:r>
              <a:rPr lang="cs-CZ" sz="2000" dirty="0" err="1"/>
              <a:t>event</a:t>
            </a:r>
            <a:r>
              <a:rPr lang="cs-CZ" sz="2000" dirty="0"/>
              <a:t> marketing se poprvé objevil v marketingové literatuře </a:t>
            </a:r>
            <a:br>
              <a:rPr lang="cs-CZ" sz="2000" dirty="0"/>
            </a:br>
            <a:r>
              <a:rPr lang="cs-CZ" sz="2000" dirty="0"/>
              <a:t>v 90. letech 20. století, přičemž byl znám jako forma komunikace již </a:t>
            </a:r>
            <a:br>
              <a:rPr lang="cs-CZ" sz="2000" dirty="0"/>
            </a:br>
            <a:r>
              <a:rPr lang="cs-CZ" sz="2000" dirty="0"/>
              <a:t>v antickém Římě.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Například když se významní vojevůdci vraceli z úspěšného válečného tažení, tak bývaly na jejich počest uspořádávány několikadenní slavnosti s náboženskými rituály, které vyvolávaly silné prožitky. Zároveň se také slavnosti stávaly významnými komunikačními nástroji.</a:t>
            </a: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3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5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Charakteristika EVM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V rámci </a:t>
            </a:r>
            <a:r>
              <a:rPr lang="cs-CZ" sz="2000" dirty="0" err="1"/>
              <a:t>event</a:t>
            </a:r>
            <a:r>
              <a:rPr lang="cs-CZ" sz="2000" dirty="0"/>
              <a:t> marketingu je využíváno </a:t>
            </a:r>
            <a:r>
              <a:rPr lang="cs-CZ" sz="2000" b="1" dirty="0"/>
              <a:t>emocí</a:t>
            </a:r>
            <a:r>
              <a:rPr lang="cs-CZ" sz="2000" dirty="0"/>
              <a:t> v marketingové komunikaci a je vycházeno z faktu, že si lidé nejlépe zapamatují to, co reálně prožijí.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b="1" dirty="0"/>
              <a:t>Emocionální podněty</a:t>
            </a:r>
            <a:r>
              <a:rPr lang="cs-CZ" sz="2000" dirty="0"/>
              <a:t>, které </a:t>
            </a:r>
            <a:r>
              <a:rPr lang="cs-CZ" sz="2000" dirty="0" err="1"/>
              <a:t>event</a:t>
            </a:r>
            <a:r>
              <a:rPr lang="cs-CZ" sz="2000" dirty="0"/>
              <a:t> vyvolává, pak velmi dobře působí na image nabízené služby či produktu.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 err="1"/>
              <a:t>Event</a:t>
            </a:r>
            <a:r>
              <a:rPr lang="cs-CZ" sz="2000" dirty="0"/>
              <a:t> marketing nezahrnuje pouze </a:t>
            </a:r>
            <a:r>
              <a:rPr lang="cs-CZ" sz="2000" b="1" dirty="0"/>
              <a:t>komunikaci externí</a:t>
            </a:r>
            <a:r>
              <a:rPr lang="cs-CZ" sz="2000" dirty="0"/>
              <a:t>, ale také </a:t>
            </a:r>
            <a:r>
              <a:rPr lang="cs-CZ" sz="2000" b="1" dirty="0"/>
              <a:t>interní</a:t>
            </a:r>
            <a:r>
              <a:rPr lang="cs-CZ" sz="2000" dirty="0"/>
              <a:t> </a:t>
            </a:r>
            <a:br>
              <a:rPr lang="cs-CZ" sz="2000" dirty="0"/>
            </a:br>
            <a:r>
              <a:rPr lang="cs-CZ" sz="2000" dirty="0"/>
              <a:t>v rámci společnosti.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Základem </a:t>
            </a:r>
            <a:r>
              <a:rPr lang="cs-CZ" sz="2000" dirty="0" err="1"/>
              <a:t>event</a:t>
            </a:r>
            <a:r>
              <a:rPr lang="cs-CZ" sz="2000" dirty="0"/>
              <a:t> marketingu je </a:t>
            </a:r>
            <a:r>
              <a:rPr lang="cs-CZ" sz="2000" b="1" dirty="0"/>
              <a:t>slovo </a:t>
            </a:r>
            <a:r>
              <a:rPr lang="cs-CZ" sz="2000" b="1" dirty="0" err="1"/>
              <a:t>event</a:t>
            </a:r>
            <a:r>
              <a:rPr lang="cs-CZ" sz="2000" dirty="0"/>
              <a:t>, které se překládá jako událost, prožitek, zážitek, příhoda nebo představení.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Ale ne každé představení může být považováno za </a:t>
            </a:r>
            <a:r>
              <a:rPr lang="cs-CZ" sz="2000" dirty="0" err="1"/>
              <a:t>event</a:t>
            </a:r>
            <a:r>
              <a:rPr lang="cs-CZ" sz="2000" dirty="0"/>
              <a:t> a zároveň ne každý, kdo </a:t>
            </a:r>
            <a:r>
              <a:rPr lang="cs-CZ" sz="2000" dirty="0" err="1"/>
              <a:t>event</a:t>
            </a:r>
            <a:r>
              <a:rPr lang="cs-CZ" sz="2000" dirty="0"/>
              <a:t> organizuje, dělá právě </a:t>
            </a:r>
            <a:r>
              <a:rPr lang="cs-CZ" sz="2000" dirty="0" err="1"/>
              <a:t>event</a:t>
            </a:r>
            <a:r>
              <a:rPr lang="cs-CZ" sz="2000" dirty="0"/>
              <a:t> marketing.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b="1" dirty="0" err="1"/>
              <a:t>Event</a:t>
            </a:r>
            <a:r>
              <a:rPr lang="cs-CZ" sz="2000" dirty="0"/>
              <a:t> se většinou chápe jako </a:t>
            </a:r>
            <a:r>
              <a:rPr lang="cs-CZ" sz="2000" b="1" dirty="0"/>
              <a:t>konkrétní nástroj komunikace</a:t>
            </a:r>
            <a:r>
              <a:rPr lang="cs-CZ" sz="2000" dirty="0"/>
              <a:t>, zatímco </a:t>
            </a:r>
            <a:r>
              <a:rPr lang="cs-CZ" sz="2000" b="1" dirty="0" err="1"/>
              <a:t>event</a:t>
            </a:r>
            <a:r>
              <a:rPr lang="cs-CZ" sz="2000" b="1" dirty="0"/>
              <a:t> marketing </a:t>
            </a:r>
            <a:r>
              <a:rPr lang="cs-CZ" sz="2000" dirty="0"/>
              <a:t>je považován za </a:t>
            </a:r>
            <a:r>
              <a:rPr lang="cs-CZ" sz="2000" b="1" dirty="0"/>
              <a:t>dlouhodobější formu komunikace</a:t>
            </a:r>
            <a:r>
              <a:rPr lang="cs-CZ" sz="2000" dirty="0"/>
              <a:t>, která vychází z předem stanovené firemní strategie.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cs-CZ" sz="2000" dirty="0"/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4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98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Charakteristika EVM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Pro </a:t>
            </a:r>
            <a:r>
              <a:rPr lang="cs-CZ" sz="2000" dirty="0" err="1"/>
              <a:t>event</a:t>
            </a:r>
            <a:r>
              <a:rPr lang="cs-CZ" sz="2000" dirty="0"/>
              <a:t> marketing je někdy používáno označení zážitkový marketing.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Tento pojem označuje aktivity, při kterých se firma snaží zprostředkovat cílové skupině zákazníků emocionální zážitky spojené se svou značkou, přičemž se očekává, že prožitek z těchto aktivit bude mít pozitivní dopad na emoce jednotlivců, což se následně odrazí v trvalejší a intenzivnější příchylnosti k značce.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Pomocí </a:t>
            </a:r>
            <a:r>
              <a:rPr lang="cs-CZ" sz="2000" dirty="0" err="1"/>
              <a:t>eventu</a:t>
            </a:r>
            <a:r>
              <a:rPr lang="cs-CZ" sz="2000" dirty="0"/>
              <a:t> tak lze upoutat nové potenciální klienty a zároveň motivovat a ovlivňovat obchodní partnery, upevňovat jejich loajalitu, prezentovat produkty, služby a vize.</a:t>
            </a: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5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363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Vnímání EVM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000" dirty="0"/>
              <a:t>Marketingoví odborníci vnímají </a:t>
            </a:r>
            <a:r>
              <a:rPr lang="cs-CZ" sz="2000" dirty="0" err="1"/>
              <a:t>event</a:t>
            </a:r>
            <a:r>
              <a:rPr lang="cs-CZ" sz="2000" dirty="0"/>
              <a:t> marketing jako: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/>
              <a:t>jakoukoli akci prováděnou na veřejnosti;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/>
              <a:t>propojení marketingového cíle a události;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/>
              <a:t>propojení značky a události;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/>
              <a:t>organizování akcí posilujících vztah mezi zákazníkem a firmou;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/>
              <a:t>prostředek přiblížení výrobku nebo služby zákazníkovi;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cs-CZ" sz="2000" dirty="0"/>
              <a:t>působení na určitou skupinu osob prostřednictvím kulturních akcí.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6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33631"/>
            <a:ext cx="2895600" cy="192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01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Znaky EVM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cs-CZ" sz="2000" b="1" i="1" dirty="0"/>
              <a:t>Důraz na </a:t>
            </a:r>
            <a:r>
              <a:rPr lang="cs-CZ" sz="2000" b="1" i="1" dirty="0" err="1"/>
              <a:t>zážitkovost</a:t>
            </a:r>
            <a:r>
              <a:rPr lang="cs-CZ" sz="2000" b="1" i="1" dirty="0"/>
              <a:t> </a:t>
            </a:r>
            <a:r>
              <a:rPr lang="cs-CZ" sz="2000" dirty="0"/>
              <a:t>– osobně prožitý zážitek působí na zákazníka a jeho pozdější vnímání reálného světa mnohem účinněji než neosobní sdělení, které vnímá z klasických médií.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cs-CZ" sz="2000" b="1" i="1" dirty="0"/>
              <a:t>Interaktivita </a:t>
            </a:r>
            <a:r>
              <a:rPr lang="cs-CZ" sz="2000" dirty="0"/>
              <a:t>– jedná se o interaktivní osobní dialog mezi zákazníkem </a:t>
            </a:r>
            <a:br>
              <a:rPr lang="cs-CZ" sz="2000" dirty="0"/>
            </a:br>
            <a:r>
              <a:rPr lang="cs-CZ" sz="2000" dirty="0"/>
              <a:t>a zástupci firmy, kdy individuální přístup umožňuje zajistit velmi dobré zacházení se zákazníky.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cs-CZ" sz="2000" b="1" i="1" dirty="0"/>
              <a:t>Vlastní režie</a:t>
            </a:r>
            <a:r>
              <a:rPr lang="cs-CZ" sz="2000" dirty="0"/>
              <a:t> – firemní </a:t>
            </a:r>
            <a:r>
              <a:rPr lang="cs-CZ" sz="2000" dirty="0" err="1"/>
              <a:t>event</a:t>
            </a:r>
            <a:r>
              <a:rPr lang="cs-CZ" sz="2000" dirty="0"/>
              <a:t> je společností koordinován tak, aby došlo </a:t>
            </a:r>
            <a:br>
              <a:rPr lang="cs-CZ" sz="2000" dirty="0"/>
            </a:br>
            <a:r>
              <a:rPr lang="cs-CZ" sz="2000" dirty="0"/>
              <a:t>k úspěšnému naplnění zvolených marketingových cílů a aby byly </a:t>
            </a:r>
            <a:br>
              <a:rPr lang="cs-CZ" sz="2000" dirty="0"/>
            </a:br>
            <a:r>
              <a:rPr lang="cs-CZ" sz="2000" dirty="0"/>
              <a:t>v zákaznících vyvolány požadované emoce.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cs-CZ" sz="2000" b="1" i="1" dirty="0"/>
              <a:t>Dramaturgie</a:t>
            </a:r>
            <a:r>
              <a:rPr lang="cs-CZ" sz="2000" dirty="0"/>
              <a:t> – jedinečnost a kreativita pomáhá zákazníkům nechat se pohltit novými prožitky a oprostit se od každodenních starostí.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7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019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Integrovaný </a:t>
            </a:r>
            <a:r>
              <a:rPr lang="cs-CZ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</a:t>
            </a:r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marketing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cs-CZ" sz="2000" dirty="0" err="1"/>
              <a:t>Event</a:t>
            </a:r>
            <a:r>
              <a:rPr lang="cs-CZ" sz="2000" dirty="0"/>
              <a:t> marketing je součástí marketingového mixu, a to nástroje „marketingová komunikace“.</a:t>
            </a:r>
          </a:p>
          <a:p>
            <a:pPr algn="just">
              <a:spcAft>
                <a:spcPts val="600"/>
              </a:spcAft>
            </a:pPr>
            <a:r>
              <a:rPr lang="cs-CZ" sz="2000" dirty="0" err="1"/>
              <a:t>Event</a:t>
            </a:r>
            <a:r>
              <a:rPr lang="cs-CZ" sz="2000" dirty="0"/>
              <a:t> marketingová politika firmy úspěšně realizována. </a:t>
            </a:r>
          </a:p>
          <a:p>
            <a:pPr algn="just">
              <a:spcAft>
                <a:spcPts val="600"/>
              </a:spcAft>
            </a:pPr>
            <a:r>
              <a:rPr lang="cs-CZ" sz="2000" dirty="0"/>
              <a:t>Integrovaný </a:t>
            </a:r>
            <a:r>
              <a:rPr lang="cs-CZ" sz="2000" dirty="0" err="1"/>
              <a:t>event</a:t>
            </a:r>
            <a:r>
              <a:rPr lang="cs-CZ" sz="2000" dirty="0"/>
              <a:t> marketing je proto chápán jako nástroj, který zahrnuje všechny prvky moderní komunikace pomáhající vytvářet či zprostředkovávat inscenované zážitky. </a:t>
            </a:r>
          </a:p>
          <a:p>
            <a:pPr algn="just">
              <a:spcAft>
                <a:spcPts val="600"/>
              </a:spcAft>
            </a:pPr>
            <a:r>
              <a:rPr lang="cs-CZ" sz="2000" dirty="0"/>
              <a:t>Dochází k přechodu od reklamního monologu k dialogu se zákazníky a tím pádem se pasivní marketingový prožitek mění na aktivní.</a:t>
            </a: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8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384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Integrovaný </a:t>
            </a:r>
            <a:r>
              <a:rPr lang="cs-CZ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</a:t>
            </a:r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marketing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000" dirty="0"/>
              <a:t>Integrovaný </a:t>
            </a:r>
            <a:r>
              <a:rPr lang="cs-CZ" sz="2000" dirty="0" err="1"/>
              <a:t>event</a:t>
            </a:r>
            <a:r>
              <a:rPr lang="cs-CZ" sz="2000" dirty="0"/>
              <a:t> marketing zahrnuje: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cs-CZ" sz="2000" b="1" i="1" dirty="0"/>
              <a:t>Přípravné aktivity</a:t>
            </a:r>
            <a:r>
              <a:rPr lang="cs-CZ" sz="2000" i="1" dirty="0"/>
              <a:t> </a:t>
            </a:r>
            <a:r>
              <a:rPr lang="cs-CZ" sz="2000" dirty="0"/>
              <a:t>– klasická reklama, direct marketing, public relations.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cs-CZ" sz="2000" b="1" i="1" dirty="0"/>
              <a:t>Doprovodné aktivity </a:t>
            </a:r>
            <a:r>
              <a:rPr lang="cs-CZ" sz="2000" dirty="0"/>
              <a:t>– POS, multimediální komunikace.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cs-CZ" sz="2000" b="1" i="1" dirty="0"/>
              <a:t>Následné aktivity</a:t>
            </a:r>
            <a:r>
              <a:rPr lang="cs-CZ" sz="2000" i="1" dirty="0"/>
              <a:t> </a:t>
            </a:r>
            <a:r>
              <a:rPr lang="cs-CZ" sz="2000" dirty="0"/>
              <a:t>– direct marketing, public relations.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9</a:t>
            </a:fld>
            <a:endParaRPr lang="en-US" dirty="0">
              <a:solidFill>
                <a:srgbClr val="343434">
                  <a:tint val="75000"/>
                </a:srgb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038600"/>
            <a:ext cx="3401786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2384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Typologie </a:t>
            </a:r>
            <a:r>
              <a:rPr lang="cs-CZ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</a:t>
            </a:r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marketingových aktivit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cs-CZ" sz="2000" dirty="0"/>
              <a:t>Podle obsahu využití </a:t>
            </a:r>
            <a:r>
              <a:rPr lang="cs-CZ" sz="2000" dirty="0" err="1"/>
              <a:t>event</a:t>
            </a:r>
            <a:r>
              <a:rPr lang="cs-CZ" sz="2000" dirty="0"/>
              <a:t> marketingu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cs-CZ" sz="2000" dirty="0"/>
              <a:t>Podle cílových skupin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cs-CZ" sz="2000" dirty="0"/>
              <a:t>Podle konceptu akce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cs-CZ" sz="2000" dirty="0"/>
              <a:t>Podle doprovodného zážitku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cs-CZ" sz="2000" dirty="0"/>
              <a:t>Podle místa realizace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10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9727"/>
            <a:ext cx="385347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164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Podle obsahu využití </a:t>
            </a:r>
            <a:r>
              <a:rPr lang="cs-CZ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</a:t>
            </a:r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marketingu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cs-CZ" sz="2000" dirty="0"/>
              <a:t>Podle obsahu využití </a:t>
            </a:r>
            <a:r>
              <a:rPr lang="cs-CZ" sz="2000" dirty="0" err="1"/>
              <a:t>event</a:t>
            </a:r>
            <a:r>
              <a:rPr lang="cs-CZ" sz="2000" dirty="0"/>
              <a:t> marketingu rozdělujeme na: </a:t>
            </a:r>
          </a:p>
          <a:p>
            <a:pPr algn="just">
              <a:spcAft>
                <a:spcPts val="1200"/>
              </a:spcAft>
            </a:pPr>
            <a:r>
              <a:rPr lang="cs-CZ" sz="2000" b="1" i="1" dirty="0"/>
              <a:t>pracovně orientované </a:t>
            </a:r>
            <a:r>
              <a:rPr lang="cs-CZ" sz="2000" b="1" i="1" dirty="0" err="1"/>
              <a:t>eventy</a:t>
            </a:r>
            <a:r>
              <a:rPr lang="cs-CZ" sz="2000" i="1" dirty="0"/>
              <a:t> </a:t>
            </a:r>
            <a:r>
              <a:rPr lang="cs-CZ" sz="2000" dirty="0"/>
              <a:t>– akce pro interní cílové skupiny firmy a obchodní partnery, např. produktové školení na nový výrobek nebo službu;</a:t>
            </a:r>
          </a:p>
          <a:p>
            <a:pPr algn="just">
              <a:spcAft>
                <a:spcPts val="1200"/>
              </a:spcAft>
            </a:pPr>
            <a:r>
              <a:rPr lang="cs-CZ" sz="2000" b="1" i="1" dirty="0"/>
              <a:t>informativní </a:t>
            </a:r>
            <a:r>
              <a:rPr lang="cs-CZ" sz="2000" b="1" i="1" dirty="0" err="1"/>
              <a:t>eventy</a:t>
            </a:r>
            <a:r>
              <a:rPr lang="cs-CZ" sz="2000" b="1" i="1" dirty="0"/>
              <a:t> </a:t>
            </a:r>
            <a:r>
              <a:rPr lang="cs-CZ" sz="2000" dirty="0"/>
              <a:t>– hlavním cílem je zprostředkovávat informace, které jsou však „zabaleny“ do zábavného programu, např. představení nového produktu (služby) prostřednictvím multimediální show;</a:t>
            </a:r>
          </a:p>
          <a:p>
            <a:pPr algn="just">
              <a:spcAft>
                <a:spcPts val="1200"/>
              </a:spcAft>
            </a:pPr>
            <a:r>
              <a:rPr lang="cs-CZ" sz="2000" b="1" i="1" dirty="0"/>
              <a:t>zábavně orientované </a:t>
            </a:r>
            <a:r>
              <a:rPr lang="cs-CZ" sz="2000" b="1" i="1" dirty="0" err="1"/>
              <a:t>eventy</a:t>
            </a:r>
            <a:r>
              <a:rPr lang="cs-CZ" sz="2000" b="1" dirty="0"/>
              <a:t> </a:t>
            </a:r>
            <a:r>
              <a:rPr lang="cs-CZ" sz="2000" dirty="0"/>
              <a:t>– v popředí stojí především zábava, využívá se k dlouhodobému budování image značky prostřednictvím emocionálního přemostění mezi danou aktivitou a značky, jde o koncerty, incentivní cesty, trendové sporty a pod.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11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64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Podle cílových skupin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cs-CZ" sz="2000" dirty="0"/>
              <a:t>Podle cílových skupin rozdělujeme zaměření </a:t>
            </a:r>
            <a:r>
              <a:rPr lang="cs-CZ" sz="2000" dirty="0" err="1"/>
              <a:t>event</a:t>
            </a:r>
            <a:r>
              <a:rPr lang="cs-CZ" sz="2000" dirty="0"/>
              <a:t> marketingu na dvě oblasti:</a:t>
            </a:r>
          </a:p>
          <a:p>
            <a:pPr algn="just">
              <a:spcAft>
                <a:spcPts val="1200"/>
              </a:spcAft>
            </a:pPr>
            <a:r>
              <a:rPr lang="cs-CZ" sz="2000" b="1" i="1" dirty="0"/>
              <a:t>veřejné </a:t>
            </a:r>
            <a:r>
              <a:rPr lang="cs-CZ" sz="2000" b="1" i="1" dirty="0" err="1"/>
              <a:t>eventy</a:t>
            </a:r>
            <a:r>
              <a:rPr lang="cs-CZ" sz="2000" b="1" i="1" dirty="0"/>
              <a:t> </a:t>
            </a:r>
            <a:r>
              <a:rPr lang="cs-CZ" sz="2000" dirty="0"/>
              <a:t>– určeny pro externí cílovou skupinu, heterogenní skupinu, zahrnující stávající nebo potenciální zákazníky, novináře, názorové vůdce </a:t>
            </a:r>
            <a:br>
              <a:rPr lang="cs-CZ" sz="2000" dirty="0"/>
            </a:br>
            <a:r>
              <a:rPr lang="cs-CZ" sz="2000" dirty="0"/>
              <a:t>a širokou veřejnost, např. zapojení </a:t>
            </a:r>
            <a:r>
              <a:rPr lang="cs-CZ" sz="2000" dirty="0" err="1"/>
              <a:t>event</a:t>
            </a:r>
            <a:r>
              <a:rPr lang="cs-CZ" sz="2000" dirty="0"/>
              <a:t> marketingu do veletrhů, výstav </a:t>
            </a:r>
            <a:br>
              <a:rPr lang="cs-CZ" sz="2000" dirty="0"/>
            </a:br>
            <a:r>
              <a:rPr lang="cs-CZ" sz="2000" dirty="0"/>
              <a:t>a doprovodných akcí v jejich průběhu;</a:t>
            </a:r>
          </a:p>
          <a:p>
            <a:pPr algn="just">
              <a:spcAft>
                <a:spcPts val="1200"/>
              </a:spcAft>
            </a:pPr>
            <a:r>
              <a:rPr lang="cs-CZ" sz="2000" b="1" i="1" dirty="0"/>
              <a:t>firemní </a:t>
            </a:r>
            <a:r>
              <a:rPr lang="cs-CZ" sz="2000" b="1" i="1" dirty="0" err="1"/>
              <a:t>eventy</a:t>
            </a:r>
            <a:r>
              <a:rPr lang="cs-CZ" sz="2000" dirty="0"/>
              <a:t> – určeny pro interní cílové skupiny firmy, hlavně zaměstnanci, klíčoví dodavatelé, akcionáři, </a:t>
            </a:r>
            <a:r>
              <a:rPr lang="cs-CZ" sz="2000" dirty="0" err="1"/>
              <a:t>frančízami</a:t>
            </a:r>
            <a:r>
              <a:rPr lang="cs-CZ" sz="2000" dirty="0"/>
              <a:t>, protože organizátor dobře zná cílové skupiny, lze maximalizovat komunikační efekt, např. firemní jubileum, valná hromada, interní školení.</a:t>
            </a: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12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64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Podle konceptu akce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cs-CZ" sz="1600" dirty="0"/>
              <a:t>Podle konceptu se člení </a:t>
            </a:r>
            <a:r>
              <a:rPr lang="cs-CZ" sz="1600" dirty="0" err="1"/>
              <a:t>event</a:t>
            </a:r>
            <a:r>
              <a:rPr lang="cs-CZ" sz="1600" dirty="0"/>
              <a:t> marketing do pěti základních kategorií: 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cs-CZ" sz="1600" b="1" i="1" dirty="0" err="1"/>
              <a:t>event</a:t>
            </a:r>
            <a:r>
              <a:rPr lang="cs-CZ" sz="1600" b="1" i="1" dirty="0"/>
              <a:t> marketing využívající příležitosti </a:t>
            </a:r>
            <a:r>
              <a:rPr lang="cs-CZ" sz="1600" dirty="0"/>
              <a:t>– spojuje komunikaci firmy příležitostně buď se zavedenými a respektovanými oslavami, výročími, anebo s dosaženými významnými událostmi, např. oslavy milénia, položení základního kamene, Den otevřených dveří;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cs-CZ" sz="1600" b="1" i="1" dirty="0"/>
              <a:t>značkový (produktový) </a:t>
            </a:r>
            <a:r>
              <a:rPr lang="cs-CZ" sz="1600" b="1" i="1" dirty="0" err="1"/>
              <a:t>event</a:t>
            </a:r>
            <a:r>
              <a:rPr lang="cs-CZ" sz="1600" b="1" i="1" dirty="0"/>
              <a:t> marketing </a:t>
            </a:r>
            <a:r>
              <a:rPr lang="cs-CZ" sz="1600" dirty="0"/>
              <a:t>– aktivity směřující k zasazování značky (produktu) do zvolené emocionální roviny a budující dlouhodobý emocionální vztah k značce, např. podpora adrenalinových sportů firmou vyrábějící energetickou výživu;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cs-CZ" sz="1600" b="1" i="1" dirty="0" err="1"/>
              <a:t>imagový</a:t>
            </a:r>
            <a:r>
              <a:rPr lang="cs-CZ" sz="1600" b="1" i="1" dirty="0"/>
              <a:t> </a:t>
            </a:r>
            <a:r>
              <a:rPr lang="cs-CZ" sz="1600" b="1" i="1" dirty="0" err="1"/>
              <a:t>event</a:t>
            </a:r>
            <a:r>
              <a:rPr lang="cs-CZ" sz="1600" b="1" i="1" dirty="0"/>
              <a:t> marketing </a:t>
            </a:r>
            <a:r>
              <a:rPr lang="cs-CZ" sz="1600" dirty="0"/>
              <a:t>– image zvoleného místa nebo hlavní náplň </a:t>
            </a:r>
            <a:r>
              <a:rPr lang="cs-CZ" sz="1600" dirty="0" err="1"/>
              <a:t>eventu</a:t>
            </a:r>
            <a:r>
              <a:rPr lang="cs-CZ" sz="1600" dirty="0"/>
              <a:t> zcela koresponduje s hodnotami spojovanými se značkou, jde o příležitosti uměle vytvořené nebo o využití již existujících akcí či lokalit;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cs-CZ" sz="1600" b="1" i="1" dirty="0" err="1"/>
              <a:t>event</a:t>
            </a:r>
            <a:r>
              <a:rPr lang="cs-CZ" sz="1600" b="1" i="1" dirty="0"/>
              <a:t> marketing vztažený k know-how </a:t>
            </a:r>
            <a:r>
              <a:rPr lang="cs-CZ" sz="1600" dirty="0"/>
              <a:t>– objektem je jedinečné know-how, které firma vlastní, ať jde o převratnou technologii, nebo o konkrétní výrobek na trhu, který zatím žádný jiný výrobce nenabízí;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cs-CZ" sz="1600" b="1" i="1" dirty="0"/>
              <a:t>kombinovaný </a:t>
            </a:r>
            <a:r>
              <a:rPr lang="cs-CZ" sz="1600" b="1" i="1" dirty="0" err="1"/>
              <a:t>event</a:t>
            </a:r>
            <a:r>
              <a:rPr lang="cs-CZ" sz="1600" b="1" i="1" dirty="0"/>
              <a:t> marketing</a:t>
            </a:r>
            <a:r>
              <a:rPr lang="cs-CZ" sz="1600" dirty="0"/>
              <a:t> – přizpůsoben z hlediska času, místa a příležitosti, příkladem může být propojení </a:t>
            </a:r>
            <a:r>
              <a:rPr lang="cs-CZ" sz="1600" dirty="0" err="1"/>
              <a:t>event</a:t>
            </a:r>
            <a:r>
              <a:rPr lang="cs-CZ" sz="1600" dirty="0"/>
              <a:t> marketingu využívající příležitost a značkový (produktový) </a:t>
            </a:r>
            <a:r>
              <a:rPr lang="cs-CZ" sz="1600" dirty="0" err="1"/>
              <a:t>event</a:t>
            </a:r>
            <a:r>
              <a:rPr lang="cs-CZ" sz="1600" dirty="0"/>
              <a:t> marketing – konkrétně využití vánočních svátků pro komerční účely u firmy Coca-Cola a jejích vánočních trucků.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13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64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Podle doprovodného zážitku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Podle doprovodného zážitku – zážitky, které vyvolávají nebo doprovázejí vlastní komunikaci klíčového sdělení.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Jde o cílený přenos emocí a pocitů mezi danou aktivitou a značkou, obecně pak o využívání sportu, kultury, přírody či jiné společenské aktivity.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U téhle typologie je zřejmé, že se jedná o jedinečné a neopakovatelné akce, proto tu není možné další dělení kategorie. </a:t>
            </a: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14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64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Podle místa realizace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2000" dirty="0"/>
              <a:t>Podle místa můžeme </a:t>
            </a:r>
            <a:r>
              <a:rPr lang="cs-CZ" sz="2000" dirty="0" err="1"/>
              <a:t>event</a:t>
            </a:r>
            <a:r>
              <a:rPr lang="cs-CZ" sz="2000" dirty="0"/>
              <a:t> marketing rozdělit na: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b="1" i="1" dirty="0"/>
              <a:t>venkovní aktivity (open-air) </a:t>
            </a:r>
            <a:r>
              <a:rPr lang="cs-CZ" sz="2000" dirty="0"/>
              <a:t>– akce hromadného typu určené pro širokou cílovou skupinu, které se konají na otevřeném prostranství, </a:t>
            </a:r>
            <a:r>
              <a:rPr lang="cs-CZ" sz="2000" dirty="0" err="1"/>
              <a:t>eventy</a:t>
            </a:r>
            <a:r>
              <a:rPr lang="cs-CZ" sz="2000" dirty="0"/>
              <a:t> spojené s koncertem, sportovní událostí apod.;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b="1" i="1" dirty="0" err="1"/>
              <a:t>eventy</a:t>
            </a:r>
            <a:r>
              <a:rPr lang="cs-CZ" sz="2000" b="1" i="1" dirty="0"/>
              <a:t> pod střechou </a:t>
            </a:r>
            <a:r>
              <a:rPr lang="cs-CZ" sz="2000" dirty="0"/>
              <a:t>– </a:t>
            </a:r>
            <a:r>
              <a:rPr lang="cs-CZ" sz="2000" dirty="0" err="1"/>
              <a:t>eventy</a:t>
            </a:r>
            <a:r>
              <a:rPr lang="cs-CZ" sz="2000" dirty="0"/>
              <a:t> uspořádávány v budovách a zastřešených areálech, využívají se hotelové prostory, divadla, koncertní sály, ledové plochy, ale třeba i hrady, katakomby, výrobní haly a opuštěné průmyslové objekty.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15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64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Aktivity </a:t>
            </a:r>
            <a:r>
              <a:rPr lang="cs-CZ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</a:t>
            </a:r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marketingu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cs-CZ" dirty="0"/>
              <a:t>konference</a:t>
            </a:r>
          </a:p>
          <a:p>
            <a:r>
              <a:rPr lang="cs-CZ" dirty="0"/>
              <a:t>semináře</a:t>
            </a:r>
          </a:p>
          <a:p>
            <a:r>
              <a:rPr lang="cs-CZ" dirty="0"/>
              <a:t>společenské akce</a:t>
            </a:r>
          </a:p>
          <a:p>
            <a:r>
              <a:rPr lang="cs-CZ" dirty="0"/>
              <a:t>firemní prezentace</a:t>
            </a:r>
          </a:p>
          <a:p>
            <a:r>
              <a:rPr lang="cs-CZ" dirty="0"/>
              <a:t>grand </a:t>
            </a:r>
            <a:r>
              <a:rPr lang="cs-CZ" dirty="0" err="1"/>
              <a:t>openingy</a:t>
            </a:r>
            <a:endParaRPr lang="cs-CZ" dirty="0"/>
          </a:p>
          <a:p>
            <a:r>
              <a:rPr lang="cs-CZ" dirty="0" err="1"/>
              <a:t>promotion</a:t>
            </a:r>
            <a:endParaRPr lang="cs-CZ" dirty="0"/>
          </a:p>
          <a:p>
            <a:r>
              <a:rPr lang="cs-CZ" dirty="0"/>
              <a:t>slavnostní rauty, bankety</a:t>
            </a:r>
          </a:p>
          <a:p>
            <a:r>
              <a:rPr lang="cs-CZ" dirty="0"/>
              <a:t>slavnostní otevření poboček, filiálek</a:t>
            </a:r>
          </a:p>
          <a:p>
            <a:r>
              <a:rPr lang="cs-CZ" dirty="0"/>
              <a:t>vánoční večírky</a:t>
            </a:r>
          </a:p>
          <a:p>
            <a:r>
              <a:rPr lang="cs-CZ" dirty="0"/>
              <a:t>módní přehlídky</a:t>
            </a:r>
          </a:p>
          <a:p>
            <a:r>
              <a:rPr lang="cs-CZ" dirty="0"/>
              <a:t>slavnostní premiéry (divadlo, film)</a:t>
            </a:r>
          </a:p>
          <a:p>
            <a:r>
              <a:rPr lang="cs-CZ" dirty="0"/>
              <a:t>obědy, večeře</a:t>
            </a:r>
          </a:p>
          <a:p>
            <a:r>
              <a:rPr lang="cs-CZ" dirty="0"/>
              <a:t>firemní párty</a:t>
            </a:r>
          </a:p>
          <a:p>
            <a:r>
              <a:rPr lang="cs-CZ" dirty="0"/>
              <a:t>atd.</a:t>
            </a:r>
          </a:p>
          <a:p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733800"/>
            <a:ext cx="3316791" cy="229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522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3974523" y="2133600"/>
            <a:ext cx="4114800" cy="715963"/>
          </a:xfrm>
        </p:spPr>
        <p:txBody>
          <a:bodyPr>
            <a:normAutofit/>
          </a:bodyPr>
          <a:lstStyle/>
          <a:p>
            <a:pPr algn="l"/>
            <a:r>
              <a:rPr lang="cs-CZ" sz="3200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Děkuji za pozornost</a:t>
            </a:r>
            <a:endParaRPr lang="en-US" sz="3200" dirty="0">
              <a:solidFill>
                <a:srgbClr val="4D4D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343434">
                    <a:tint val="75000"/>
                  </a:srgbClr>
                </a:solidFill>
              </a:rPr>
              <a:t>EVENT MARKETING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srgbClr val="343434">
                    <a:tint val="75000"/>
                  </a:srgbClr>
                </a:solidFill>
              </a:rPr>
              <a:pPr/>
              <a:t>17</a:t>
            </a:fld>
            <a:endParaRPr lang="en-US">
              <a:solidFill>
                <a:srgbClr val="343434">
                  <a:tint val="75000"/>
                </a:srgb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8081"/>
            <a:ext cx="5184000" cy="2939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3718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02">
      <a:dk1>
        <a:srgbClr val="343434"/>
      </a:dk1>
      <a:lt1>
        <a:srgbClr val="FFFFFF"/>
      </a:lt1>
      <a:dk2>
        <a:srgbClr val="343434"/>
      </a:dk2>
      <a:lt2>
        <a:srgbClr val="626262"/>
      </a:lt2>
      <a:accent1>
        <a:srgbClr val="506078"/>
      </a:accent1>
      <a:accent2>
        <a:srgbClr val="4081B6"/>
      </a:accent2>
      <a:accent3>
        <a:srgbClr val="7B85B1"/>
      </a:accent3>
      <a:accent4>
        <a:srgbClr val="80ADD6"/>
      </a:accent4>
      <a:accent5>
        <a:srgbClr val="017AB2"/>
      </a:accent5>
      <a:accent6>
        <a:srgbClr val="055CBB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Office Theme">
  <a:themeElements>
    <a:clrScheme name="Custom 202">
      <a:dk1>
        <a:srgbClr val="343434"/>
      </a:dk1>
      <a:lt1>
        <a:srgbClr val="FFFFFF"/>
      </a:lt1>
      <a:dk2>
        <a:srgbClr val="343434"/>
      </a:dk2>
      <a:lt2>
        <a:srgbClr val="626262"/>
      </a:lt2>
      <a:accent1>
        <a:srgbClr val="506078"/>
      </a:accent1>
      <a:accent2>
        <a:srgbClr val="4081B6"/>
      </a:accent2>
      <a:accent3>
        <a:srgbClr val="7B85B1"/>
      </a:accent3>
      <a:accent4>
        <a:srgbClr val="80ADD6"/>
      </a:accent4>
      <a:accent5>
        <a:srgbClr val="017AB2"/>
      </a:accent5>
      <a:accent6>
        <a:srgbClr val="055CBB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Custom 202">
      <a:dk1>
        <a:srgbClr val="343434"/>
      </a:dk1>
      <a:lt1>
        <a:srgbClr val="FFFFFF"/>
      </a:lt1>
      <a:dk2>
        <a:srgbClr val="343434"/>
      </a:dk2>
      <a:lt2>
        <a:srgbClr val="626262"/>
      </a:lt2>
      <a:accent1>
        <a:srgbClr val="506078"/>
      </a:accent1>
      <a:accent2>
        <a:srgbClr val="4081B6"/>
      </a:accent2>
      <a:accent3>
        <a:srgbClr val="7B85B1"/>
      </a:accent3>
      <a:accent4>
        <a:srgbClr val="80ADD6"/>
      </a:accent4>
      <a:accent5>
        <a:srgbClr val="017AB2"/>
      </a:accent5>
      <a:accent6>
        <a:srgbClr val="055CBB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2245</TotalTime>
  <Words>1319</Words>
  <Application>Microsoft Office PowerPoint</Application>
  <PresentationFormat>Předvádění na obrazovce (4:3)</PresentationFormat>
  <Paragraphs>123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Calibri</vt:lpstr>
      <vt:lpstr>1_Office Theme</vt:lpstr>
      <vt:lpstr>15_Office Theme</vt:lpstr>
      <vt:lpstr>2_Office Theme</vt:lpstr>
      <vt:lpstr>Prezentace aplikace PowerPoint</vt:lpstr>
      <vt:lpstr>Event marketing (EVM)</vt:lpstr>
      <vt:lpstr>Historie EVM</vt:lpstr>
      <vt:lpstr>Charakteristika EVM</vt:lpstr>
      <vt:lpstr>Charakteristika EVM</vt:lpstr>
      <vt:lpstr>Vnímání EVM</vt:lpstr>
      <vt:lpstr>Znaky EVM</vt:lpstr>
      <vt:lpstr>Integrovaný event marketing</vt:lpstr>
      <vt:lpstr>Integrovaný event marketing</vt:lpstr>
      <vt:lpstr>Typologie event marketingových aktivit</vt:lpstr>
      <vt:lpstr>1) Podle obsahu využití event marketingu</vt:lpstr>
      <vt:lpstr>2) Podle cílových skupin </vt:lpstr>
      <vt:lpstr>3) Podle konceptu akce</vt:lpstr>
      <vt:lpstr>4) Podle doprovodného zážitku </vt:lpstr>
      <vt:lpstr>5) Podle místa realizace</vt:lpstr>
      <vt:lpstr>Aktivity event marketingu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Pavlíčková Renáta</cp:lastModifiedBy>
  <cp:revision>339</cp:revision>
  <dcterms:created xsi:type="dcterms:W3CDTF">2012-04-26T17:06:14Z</dcterms:created>
  <dcterms:modified xsi:type="dcterms:W3CDTF">2026-09-29T13:44:57Z</dcterms:modified>
</cp:coreProperties>
</file>