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2" roundtripDataSignature="AMtx7mgwfNzEceL4L43JKiJfG1UAExxo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asociace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bdbde1791_0_0:notes"/>
          <p:cNvSpPr/>
          <p:nvPr>
            <p:ph idx="2" type="sldImg"/>
          </p:nvPr>
        </p:nvSpPr>
        <p:spPr>
          <a:xfrm>
            <a:off x="685727" y="857273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3fbdbde1791_0_0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Toto je klíčový oslnivý slide. Zastavte se u čísla 54,4 %. Řekněte: více než polovina manažerů uvedla komunikaci sama od sebe, bez nápovědy. To je důvod, proč tento předmět není výplň.</a:t>
            </a:r>
            <a:endParaRPr/>
          </a:p>
        </p:txBody>
      </p:sp>
      <p:sp>
        <p:nvSpPr>
          <p:cNvPr id="85" name="Google Shape;85;g3fbdbde1791_0_0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c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bdbde1791_0_37:notes"/>
          <p:cNvSpPr/>
          <p:nvPr>
            <p:ph idx="2" type="sldImg"/>
          </p:nvPr>
        </p:nvSpPr>
        <p:spPr>
          <a:xfrm>
            <a:off x="685727" y="857273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fbdbde1791_0_37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Toto je klíčový oslnivý slide. Zastavte se u čísla 54,4 %. Řekněte: více než polovina manažerů uvedla komunikaci sama od sebe, bez nápovědy. To je důvod, proč tento předmět není výplň.</a:t>
            </a:r>
            <a:endParaRPr/>
          </a:p>
        </p:txBody>
      </p:sp>
      <p:sp>
        <p:nvSpPr>
          <p:cNvPr id="118" name="Google Shape;118;g3fbdbde1791_0_37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c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bdbde1791_0_83:notes"/>
          <p:cNvSpPr/>
          <p:nvPr>
            <p:ph idx="2" type="sldImg"/>
          </p:nvPr>
        </p:nvSpPr>
        <p:spPr>
          <a:xfrm>
            <a:off x="685727" y="857273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fbdbde1791_0_83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Toto je klíčový oslnivý slide. Zastavte se u čísla 54,4 %. Řekněte: více než polovina manažerů uvedla komunikaci sama od sebe, bez nápovědy. To je důvod, proč tento předmět není výplň.</a:t>
            </a:r>
            <a:endParaRPr/>
          </a:p>
        </p:txBody>
      </p:sp>
      <p:sp>
        <p:nvSpPr>
          <p:cNvPr id="144" name="Google Shape;144;g3fbdbde1791_0_83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c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bdbde1791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3fbdbde1791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bdbde1791_0_357:notes"/>
          <p:cNvSpPr/>
          <p:nvPr>
            <p:ph idx="2" type="sldImg"/>
          </p:nvPr>
        </p:nvSpPr>
        <p:spPr>
          <a:xfrm>
            <a:off x="685727" y="857273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3fbdbde1791_0_357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Tady propojte téma kultury s pracovním listem. Studenti příště nebudou vyplňovat definice kvůli definicím, ale aby uměli pojmenovat hodnoty a dopad komunikace.</a:t>
            </a:r>
            <a:endParaRPr/>
          </a:p>
        </p:txBody>
      </p:sp>
      <p:sp>
        <p:nvSpPr>
          <p:cNvPr id="176" name="Google Shape;176;g3fbdbde1791_0_357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c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bdbde1791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g3fbdbde1791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>
                <a:solidFill>
                  <a:schemeClr val="dk1"/>
                </a:solidFill>
              </a:rPr>
              <a:t>https://youtube.com/shorts/EJmxu4ENJ50?si=NbRvfF2BjaYs3--e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800">
                <a:solidFill>
                  <a:srgbClr val="595959"/>
                </a:solidFill>
              </a:rPr>
              <a:t>https://www.instagram.com/flowrehabcare/reels/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bdbde1791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g3fbdbde1791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Akustický kanál je pro člověk vzhledem k jeho fylogenetickému vývoji (vývoji druhu homo sapiens sapiens) nejdůležitější. Utváří strukturu jeho porozumění světu. V současnosti, kdy výrazným způsobem dochází k převládnutí vizuálního kanálu, dochází k výrazným posunům řeči. V kombinaci s textovými zprávami, které stále více pracují s předjímáním kontextu a zkracováním slov, dochází podle některých teorií u mladších lidí k výraznému úbytku schopností formulovat náležitě vystavěné věty, a tedy i náležitě komunikovat složitější informace. John McWorter dokonce mluví (možná s jistou nadsázkou, přesto s jistým vhledem do problematiky užívání symbolických kódů) o popravě či zabíjení (killing) jazyka. 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bdbde1791_0_114:notes"/>
          <p:cNvSpPr/>
          <p:nvPr>
            <p:ph idx="2" type="sldImg"/>
          </p:nvPr>
        </p:nvSpPr>
        <p:spPr>
          <a:xfrm>
            <a:off x="685727" y="857273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g3fbdbde1791_0_114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Tento slide použijte jako jazyk pro zpětnou vazbu. Nehodnotíme osoby, hodnotíme sdělení. Když něco nefunguje, ptáme se: je to nesrozumitelné, nepřiměřené, neúčelné?</a:t>
            </a:r>
            <a:endParaRPr/>
          </a:p>
        </p:txBody>
      </p:sp>
      <p:sp>
        <p:nvSpPr>
          <p:cNvPr id="331" name="Google Shape;331;g3fbdbde1791_0_114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c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bdbde1791_0_164:notes"/>
          <p:cNvSpPr/>
          <p:nvPr>
            <p:ph idx="2" type="sldImg"/>
          </p:nvPr>
        </p:nvSpPr>
        <p:spPr>
          <a:xfrm>
            <a:off x="685727" y="857273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g3fbdbde1791_0_164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Tento slide může být krátce interaktivní: nechte zaznít jeden příklad. Není třeba diskusi protahovat. Cílem je ukázat, že srozumitelnost není estetika, ale práce pro příjemce.</a:t>
            </a:r>
            <a:endParaRPr/>
          </a:p>
        </p:txBody>
      </p:sp>
      <p:sp>
        <p:nvSpPr>
          <p:cNvPr id="369" name="Google Shape;369;g3fbdbde1791_0_164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c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bdbde1791_0_220:notes"/>
          <p:cNvSpPr/>
          <p:nvPr>
            <p:ph idx="2" type="sldImg"/>
          </p:nvPr>
        </p:nvSpPr>
        <p:spPr>
          <a:xfrm>
            <a:off x="685727" y="857273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g3fbdbde1791_0_220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Můžete dát jeden příklad: To je úplná hloupost versus Nerozumím tomu stejně, pojďme si říct, z čeho vycházíte. Důležité: respekt neznamená slabost, ale kontrolu nad dopadem sdělení.</a:t>
            </a:r>
            <a:endParaRPr/>
          </a:p>
        </p:txBody>
      </p:sp>
      <p:sp>
        <p:nvSpPr>
          <p:cNvPr id="401" name="Google Shape;401;g3fbdbde1791_0_220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c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5" name="Google Shape;42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0" i="0" lang="c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https://www.ted.com/talks/john_mcwhorter_txtng_is_killing_language_jk</a:t>
            </a:r>
            <a:endParaRPr b="0"/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br>
              <a:rPr lang="cs"/>
            </a:b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0"/>
          <p:cNvSpPr txBox="1"/>
          <p:nvPr>
            <p:ph type="title"/>
          </p:nvPr>
        </p:nvSpPr>
        <p:spPr>
          <a:xfrm>
            <a:off x="484583" y="339539"/>
            <a:ext cx="70536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0"/>
          <p:cNvSpPr txBox="1"/>
          <p:nvPr>
            <p:ph idx="1" type="body"/>
          </p:nvPr>
        </p:nvSpPr>
        <p:spPr>
          <a:xfrm>
            <a:off x="827484" y="1539689"/>
            <a:ext cx="6710100" cy="3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98450" lvl="0" marL="457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0" name="Google Shape;20;p40"/>
          <p:cNvSpPr txBox="1"/>
          <p:nvPr>
            <p:ph idx="10" type="dt"/>
          </p:nvPr>
        </p:nvSpPr>
        <p:spPr>
          <a:xfrm rot="5400000">
            <a:off x="7616654" y="1343101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40"/>
          <p:cNvSpPr txBox="1"/>
          <p:nvPr>
            <p:ph idx="11" type="ftr"/>
          </p:nvPr>
        </p:nvSpPr>
        <p:spPr>
          <a:xfrm rot="5400000">
            <a:off x="6713603" y="2419050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40"/>
          <p:cNvSpPr txBox="1"/>
          <p:nvPr>
            <p:ph idx="12" type="sldNum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4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4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4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4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4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4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0" name="Google Shape;50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4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youtube.com/shorts/EJmxu4ENJ50?si=NbRvfF2BjaYs3--e" TargetMode="External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cs" sz="2800">
                <a:solidFill>
                  <a:srgbClr val="262626"/>
                </a:solidFill>
              </a:rPr>
              <a:t>Dovednosti profesionální komunikace</a:t>
            </a:r>
            <a:endParaRPr/>
          </a:p>
        </p:txBody>
      </p:sp>
      <p:sp>
        <p:nvSpPr>
          <p:cNvPr id="62" name="Google Shape;62;p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" sz="1500">
                <a:solidFill>
                  <a:srgbClr val="646464"/>
                </a:solidFill>
                <a:latin typeface="Arial"/>
                <a:ea typeface="Arial"/>
                <a:cs typeface="Arial"/>
                <a:sym typeface="Arial"/>
              </a:rPr>
              <a:t>Ing. Martina Sasínková, Ph.D.</a:t>
            </a:r>
            <a:endParaRPr/>
          </a:p>
        </p:txBody>
      </p:sp>
      <p:sp>
        <p:nvSpPr>
          <p:cNvPr id="63" name="Google Shape;63;p1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6" title="Návrh bez názvu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680" y="668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6"/>
          <p:cNvSpPr txBox="1"/>
          <p:nvPr>
            <p:ph type="title"/>
          </p:nvPr>
        </p:nvSpPr>
        <p:spPr>
          <a:xfrm rot="-5400000">
            <a:off x="-2846710" y="-590111"/>
            <a:ext cx="70536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Vaše očekávání?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0" y="0"/>
            <a:ext cx="9150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91440" y="5088636"/>
            <a:ext cx="9052500" cy="54900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</p:txBody>
      </p:sp>
      <p:pic>
        <p:nvPicPr>
          <p:cNvPr id="78" name="Google Shape;78;p7" title="Návrh bez názvu (3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7231" y="-91100"/>
            <a:ext cx="9261232" cy="52346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7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7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7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bdbde1791_0_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3fbdbde1791_0_0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3fbdbde1791_0_0"/>
          <p:cNvSpPr/>
          <p:nvPr/>
        </p:nvSpPr>
        <p:spPr>
          <a:xfrm>
            <a:off x="377200" y="219456"/>
            <a:ext cx="713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Arial"/>
              <a:buNone/>
            </a:pPr>
            <a:r>
              <a:rPr b="1" i="0" lang="cs" sz="20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Komunikace vyšla jako klíčová kompetence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fbdbde1791_0_0"/>
          <p:cNvSpPr/>
          <p:nvPr/>
        </p:nvSpPr>
        <p:spPr>
          <a:xfrm>
            <a:off x="384058" y="582930"/>
            <a:ext cx="71325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" name="Google Shape;91;g3fbdbde1791_0_0"/>
          <p:cNvCxnSpPr/>
          <p:nvPr/>
        </p:nvCxnSpPr>
        <p:spPr>
          <a:xfrm>
            <a:off x="377200" y="802386"/>
            <a:ext cx="8332500" cy="0"/>
          </a:xfrm>
          <a:prstGeom prst="straightConnector1">
            <a:avLst/>
          </a:prstGeom>
          <a:noFill/>
          <a:ln cap="flat" cmpd="sng" w="9525">
            <a:solidFill>
              <a:srgbClr val="D8DE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" name="Google Shape;92;g3fbdbde1791_0_0"/>
          <p:cNvSpPr/>
          <p:nvPr/>
        </p:nvSpPr>
        <p:spPr>
          <a:xfrm>
            <a:off x="617236" y="1062990"/>
            <a:ext cx="1851900" cy="788700"/>
          </a:xfrm>
          <a:prstGeom prst="roundRect">
            <a:avLst>
              <a:gd fmla="val 10435" name="adj"/>
            </a:avLst>
          </a:prstGeom>
          <a:solidFill>
            <a:srgbClr val="F8FAFC"/>
          </a:solidFill>
          <a:ln cap="flat" cmpd="sng" w="9525">
            <a:solidFill>
              <a:srgbClr val="E8ED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3fbdbde1791_0_0"/>
          <p:cNvSpPr/>
          <p:nvPr/>
        </p:nvSpPr>
        <p:spPr>
          <a:xfrm>
            <a:off x="617236" y="1062990"/>
            <a:ext cx="54900" cy="788700"/>
          </a:xfrm>
          <a:prstGeom prst="rect">
            <a:avLst/>
          </a:prstGeom>
          <a:solidFill>
            <a:srgbClr val="14213D"/>
          </a:solidFill>
          <a:ln cap="flat" cmpd="sng" w="9525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fbdbde1791_0_0"/>
          <p:cNvSpPr/>
          <p:nvPr/>
        </p:nvSpPr>
        <p:spPr>
          <a:xfrm>
            <a:off x="795549" y="1172718"/>
            <a:ext cx="1577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Arial"/>
              <a:buNone/>
            </a:pPr>
            <a:r>
              <a:rPr b="1" i="0" lang="cs" sz="18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171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3fbdbde1791_0_0"/>
          <p:cNvSpPr/>
          <p:nvPr/>
        </p:nvSpPr>
        <p:spPr>
          <a:xfrm>
            <a:off x="795549" y="1529334"/>
            <a:ext cx="1563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7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manažerů malých a středních podniků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3fbdbde1791_0_0"/>
          <p:cNvSpPr/>
          <p:nvPr/>
        </p:nvSpPr>
        <p:spPr>
          <a:xfrm>
            <a:off x="2708982" y="1062990"/>
            <a:ext cx="2263200" cy="788700"/>
          </a:xfrm>
          <a:prstGeom prst="roundRect">
            <a:avLst>
              <a:gd fmla="val 10435" name="adj"/>
            </a:avLst>
          </a:prstGeom>
          <a:solidFill>
            <a:srgbClr val="F8FAFC"/>
          </a:solidFill>
          <a:ln cap="flat" cmpd="sng" w="9525">
            <a:solidFill>
              <a:srgbClr val="E8ED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3fbdbde1791_0_0"/>
          <p:cNvSpPr/>
          <p:nvPr/>
        </p:nvSpPr>
        <p:spPr>
          <a:xfrm>
            <a:off x="2708982" y="1062990"/>
            <a:ext cx="54900" cy="7887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3fbdbde1791_0_0"/>
          <p:cNvSpPr/>
          <p:nvPr/>
        </p:nvSpPr>
        <p:spPr>
          <a:xfrm>
            <a:off x="2887295" y="1172718"/>
            <a:ext cx="19887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800"/>
              <a:buFont typeface="Arial"/>
              <a:buNone/>
            </a:pPr>
            <a:r>
              <a:rPr b="1" i="0" lang="cs" sz="18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54,4 %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fbdbde1791_0_0"/>
          <p:cNvSpPr/>
          <p:nvPr/>
        </p:nvSpPr>
        <p:spPr>
          <a:xfrm>
            <a:off x="2887295" y="1529334"/>
            <a:ext cx="19752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7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spontánně uvedlo komunikaci mezi klíčovými kompetencemi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3fbdbde1791_0_0"/>
          <p:cNvSpPr/>
          <p:nvPr/>
        </p:nvSpPr>
        <p:spPr>
          <a:xfrm>
            <a:off x="5212219" y="1062990"/>
            <a:ext cx="2400300" cy="788700"/>
          </a:xfrm>
          <a:prstGeom prst="roundRect">
            <a:avLst>
              <a:gd fmla="val 10435" name="adj"/>
            </a:avLst>
          </a:prstGeom>
          <a:solidFill>
            <a:srgbClr val="F8FAFC"/>
          </a:solidFill>
          <a:ln cap="flat" cmpd="sng" w="9525">
            <a:solidFill>
              <a:srgbClr val="E8ED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3fbdbde1791_0_0"/>
          <p:cNvSpPr/>
          <p:nvPr/>
        </p:nvSpPr>
        <p:spPr>
          <a:xfrm>
            <a:off x="5212219" y="1062990"/>
            <a:ext cx="54900" cy="788700"/>
          </a:xfrm>
          <a:prstGeom prst="rect">
            <a:avLst/>
          </a:prstGeom>
          <a:solidFill>
            <a:srgbClr val="2F8F83"/>
          </a:solidFill>
          <a:ln cap="flat" cmpd="sng" w="9525">
            <a:solidFill>
              <a:srgbClr val="2F8F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3fbdbde1791_0_0"/>
          <p:cNvSpPr/>
          <p:nvPr/>
        </p:nvSpPr>
        <p:spPr>
          <a:xfrm>
            <a:off x="5390532" y="1172718"/>
            <a:ext cx="21261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8F83"/>
              </a:buClr>
              <a:buSzPts val="1800"/>
              <a:buFont typeface="Arial"/>
              <a:buNone/>
            </a:pPr>
            <a:r>
              <a:rPr b="1" i="0" lang="cs" sz="1800" u="none" cap="none" strike="noStrike">
                <a:solidFill>
                  <a:srgbClr val="2F8F83"/>
                </a:solidFill>
                <a:latin typeface="Arial"/>
                <a:ea typeface="Arial"/>
                <a:cs typeface="Arial"/>
                <a:sym typeface="Arial"/>
              </a:rPr>
              <a:t>4,75 / 5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3fbdbde1791_0_0"/>
          <p:cNvSpPr/>
          <p:nvPr/>
        </p:nvSpPr>
        <p:spPr>
          <a:xfrm>
            <a:off x="5390532" y="1529334"/>
            <a:ext cx="21123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7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nejvyšší průměrné hodnocení komunikace ze sledovaných kompetencí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3fbdbde1791_0_0"/>
          <p:cNvSpPr/>
          <p:nvPr/>
        </p:nvSpPr>
        <p:spPr>
          <a:xfrm>
            <a:off x="685818" y="2798064"/>
            <a:ext cx="123600" cy="123600"/>
          </a:xfrm>
          <a:prstGeom prst="ellipse">
            <a:avLst/>
          </a:prstGeom>
          <a:solidFill>
            <a:srgbClr val="E97824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3fbdbde1791_0_0"/>
          <p:cNvSpPr/>
          <p:nvPr/>
        </p:nvSpPr>
        <p:spPr>
          <a:xfrm>
            <a:off x="925855" y="2777490"/>
            <a:ext cx="2949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Komunikace není „měkká zbytečnost“.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3fbdbde1791_0_0"/>
          <p:cNvSpPr/>
          <p:nvPr/>
        </p:nvSpPr>
        <p:spPr>
          <a:xfrm>
            <a:off x="925855" y="2996946"/>
            <a:ext cx="576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V profesní praxi ovlivňuje vedení lidí, spolupráci i vyjednávání.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3fbdbde1791_0_0"/>
          <p:cNvSpPr/>
          <p:nvPr/>
        </p:nvSpPr>
        <p:spPr>
          <a:xfrm>
            <a:off x="685818" y="3291840"/>
            <a:ext cx="123600" cy="123600"/>
          </a:xfrm>
          <a:prstGeom prst="ellipse">
            <a:avLst/>
          </a:prstGeom>
          <a:solidFill>
            <a:srgbClr val="2F8F83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fbdbde1791_0_0"/>
          <p:cNvSpPr/>
          <p:nvPr/>
        </p:nvSpPr>
        <p:spPr>
          <a:xfrm>
            <a:off x="925855" y="3271266"/>
            <a:ext cx="2949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Nestačí informaci odeslat.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fbdbde1791_0_0"/>
          <p:cNvSpPr/>
          <p:nvPr/>
        </p:nvSpPr>
        <p:spPr>
          <a:xfrm>
            <a:off x="925855" y="3490722"/>
            <a:ext cx="576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Příjemce musí vědět, co je cílem, co se od něj čeká a proč.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fbdbde1791_0_0"/>
          <p:cNvSpPr/>
          <p:nvPr/>
        </p:nvSpPr>
        <p:spPr>
          <a:xfrm>
            <a:off x="685818" y="3785616"/>
            <a:ext cx="123600" cy="123600"/>
          </a:xfrm>
          <a:prstGeom prst="ellipse">
            <a:avLst/>
          </a:prstGeom>
          <a:solidFill>
            <a:srgbClr val="14213D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3fbdbde1791_0_0"/>
          <p:cNvSpPr/>
          <p:nvPr/>
        </p:nvSpPr>
        <p:spPr>
          <a:xfrm>
            <a:off x="925855" y="3765042"/>
            <a:ext cx="2949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Budeme trénovat prakticky.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fbdbde1791_0_0"/>
          <p:cNvSpPr/>
          <p:nvPr/>
        </p:nvSpPr>
        <p:spPr>
          <a:xfrm>
            <a:off x="925855" y="3984498"/>
            <a:ext cx="576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E-mail, mluvený projev, prezentaci, reakci v obtížné situaci i práci s AI.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fbdbde1791_0_0"/>
          <p:cNvSpPr/>
          <p:nvPr/>
        </p:nvSpPr>
        <p:spPr>
          <a:xfrm>
            <a:off x="651527" y="4649724"/>
            <a:ext cx="74067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Zdroj: vlastní výzkum Sasínková &amp; Fafílek, ICFE 2026; interní data KMPK.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3fbdbde1791_0_0"/>
          <p:cNvSpPr/>
          <p:nvPr/>
        </p:nvSpPr>
        <p:spPr>
          <a:xfrm>
            <a:off x="377200" y="4903470"/>
            <a:ext cx="58296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KMPK • Kultura mluvené a psané komunikace • FaME UTB ve Zlíně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bdbde1791_0_37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3fbdbde1791_0_37"/>
          <p:cNvSpPr/>
          <p:nvPr/>
        </p:nvSpPr>
        <p:spPr>
          <a:xfrm>
            <a:off x="377200" y="219456"/>
            <a:ext cx="713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Arial"/>
              <a:buNone/>
            </a:pPr>
            <a:r>
              <a:rPr b="1" i="0" lang="cs" sz="20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Web of science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3fbdbde1791_0_37"/>
          <p:cNvSpPr/>
          <p:nvPr/>
        </p:nvSpPr>
        <p:spPr>
          <a:xfrm>
            <a:off x="384058" y="582930"/>
            <a:ext cx="71325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3fbdbde1791_0_37"/>
          <p:cNvSpPr/>
          <p:nvPr/>
        </p:nvSpPr>
        <p:spPr>
          <a:xfrm>
            <a:off x="8332692" y="219456"/>
            <a:ext cx="5487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g3fbdbde1791_0_37"/>
          <p:cNvCxnSpPr/>
          <p:nvPr/>
        </p:nvCxnSpPr>
        <p:spPr>
          <a:xfrm>
            <a:off x="377200" y="802386"/>
            <a:ext cx="8332500" cy="0"/>
          </a:xfrm>
          <a:prstGeom prst="straightConnector1">
            <a:avLst/>
          </a:prstGeom>
          <a:noFill/>
          <a:ln cap="flat" cmpd="sng" w="9525">
            <a:solidFill>
              <a:srgbClr val="D8DE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5" name="Google Shape;125;g3fbdbde1791_0_37"/>
          <p:cNvSpPr/>
          <p:nvPr/>
        </p:nvSpPr>
        <p:spPr>
          <a:xfrm>
            <a:off x="651527" y="4649724"/>
            <a:ext cx="74067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Zdroj: vlastní výzkum Sasínková &amp; Fafílek, ICFE 2026; interní data KMPK.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3fbdbde1791_0_37"/>
          <p:cNvSpPr/>
          <p:nvPr/>
        </p:nvSpPr>
        <p:spPr>
          <a:xfrm>
            <a:off x="377200" y="4903470"/>
            <a:ext cx="58296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KMPK • Kultura mluvené a psané komunikace • FaME UTB ve Zlíně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fbdbde1791_0_37"/>
          <p:cNvSpPr/>
          <p:nvPr/>
        </p:nvSpPr>
        <p:spPr>
          <a:xfrm>
            <a:off x="-28550" y="-8695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3fbdbde1791_0_37"/>
          <p:cNvSpPr/>
          <p:nvPr/>
        </p:nvSpPr>
        <p:spPr>
          <a:xfrm>
            <a:off x="468693" y="1098114"/>
            <a:ext cx="123600" cy="123600"/>
          </a:xfrm>
          <a:prstGeom prst="ellipse">
            <a:avLst/>
          </a:prstGeom>
          <a:solidFill>
            <a:srgbClr val="E97824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3fbdbde1791_0_37"/>
          <p:cNvSpPr/>
          <p:nvPr/>
        </p:nvSpPr>
        <p:spPr>
          <a:xfrm>
            <a:off x="708730" y="1077540"/>
            <a:ext cx="2949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of Science je odborná citační databáze</a:t>
            </a:r>
            <a:r>
              <a:rPr b="0" i="0" lang="c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3fbdbde1791_0_37"/>
          <p:cNvSpPr/>
          <p:nvPr/>
        </p:nvSpPr>
        <p:spPr>
          <a:xfrm>
            <a:off x="708730" y="1296996"/>
            <a:ext cx="576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Umožňuje vyhledávat vědecké články, studie a další publikace z recenzovaných odborných zdrojů.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fbdbde1791_0_37"/>
          <p:cNvSpPr/>
          <p:nvPr/>
        </p:nvSpPr>
        <p:spPr>
          <a:xfrm>
            <a:off x="468693" y="1591890"/>
            <a:ext cx="123600" cy="123600"/>
          </a:xfrm>
          <a:prstGeom prst="ellipse">
            <a:avLst/>
          </a:prstGeom>
          <a:solidFill>
            <a:srgbClr val="2F8F83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3fbdbde1791_0_37"/>
          <p:cNvSpPr/>
          <p:nvPr/>
        </p:nvSpPr>
        <p:spPr>
          <a:xfrm>
            <a:off x="708730" y="1571316"/>
            <a:ext cx="2949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Pomáhá ověřit kvalitu a význam zdrojů</a:t>
            </a:r>
            <a:r>
              <a:rPr b="0" i="0" lang="c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fbdbde1791_0_37"/>
          <p:cNvSpPr/>
          <p:nvPr/>
        </p:nvSpPr>
        <p:spPr>
          <a:xfrm>
            <a:off x="708730" y="1790772"/>
            <a:ext cx="576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Můžete zjistit, kde byl článek publikován, kolikrát byl citován a jaké další práce na něj navazují.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3fbdbde1791_0_37"/>
          <p:cNvSpPr/>
          <p:nvPr/>
        </p:nvSpPr>
        <p:spPr>
          <a:xfrm>
            <a:off x="468693" y="2085666"/>
            <a:ext cx="123600" cy="123600"/>
          </a:xfrm>
          <a:prstGeom prst="ellipse">
            <a:avLst/>
          </a:prstGeom>
          <a:solidFill>
            <a:srgbClr val="14213D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3fbdbde1791_0_37"/>
          <p:cNvSpPr/>
          <p:nvPr/>
        </p:nvSpPr>
        <p:spPr>
          <a:xfrm>
            <a:off x="708730" y="2065092"/>
            <a:ext cx="2949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9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Je užitečná při psaní seminárních a závěrečných prací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3fbdbde1791_0_37"/>
          <p:cNvSpPr/>
          <p:nvPr/>
        </p:nvSpPr>
        <p:spPr>
          <a:xfrm>
            <a:off x="708725" y="2284550"/>
            <a:ext cx="47115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Pracujte s důvěryhodnými zdroji a zorientujte se v tom, co už bylo k danému tématu publikováno.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g3fbdbde1791_0_37"/>
          <p:cNvPicPr preferRelativeResize="0"/>
          <p:nvPr/>
        </p:nvPicPr>
        <p:blipFill rotWithShape="1">
          <a:blip r:embed="rId3">
            <a:alphaModFix/>
          </a:blip>
          <a:srcRect b="21763" l="39964" r="23648" t="17966"/>
          <a:stretch/>
        </p:blipFill>
        <p:spPr>
          <a:xfrm>
            <a:off x="5637507" y="1004638"/>
            <a:ext cx="3327298" cy="309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3fbdbde1791_0_37"/>
          <p:cNvSpPr/>
          <p:nvPr/>
        </p:nvSpPr>
        <p:spPr>
          <a:xfrm>
            <a:off x="377200" y="219456"/>
            <a:ext cx="713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Arial"/>
              <a:buNone/>
            </a:pPr>
            <a:r>
              <a:rPr b="1" i="0" lang="cs" sz="20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Web of science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" name="Google Shape;139;g3fbdbde1791_0_37"/>
          <p:cNvCxnSpPr/>
          <p:nvPr/>
        </p:nvCxnSpPr>
        <p:spPr>
          <a:xfrm>
            <a:off x="377200" y="802386"/>
            <a:ext cx="8332500" cy="0"/>
          </a:xfrm>
          <a:prstGeom prst="straightConnector1">
            <a:avLst/>
          </a:prstGeom>
          <a:noFill/>
          <a:ln cap="flat" cmpd="sng" w="9525">
            <a:solidFill>
              <a:srgbClr val="D8DE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g3fbdbde1791_0_37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bdbde1791_0_83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3fbdbde1791_0_83"/>
          <p:cNvSpPr/>
          <p:nvPr/>
        </p:nvSpPr>
        <p:spPr>
          <a:xfrm>
            <a:off x="377200" y="219456"/>
            <a:ext cx="713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Arial"/>
              <a:buNone/>
            </a:pPr>
            <a:r>
              <a:rPr b="1" i="0" lang="cs" sz="20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Web of science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3fbdbde1791_0_83"/>
          <p:cNvSpPr/>
          <p:nvPr/>
        </p:nvSpPr>
        <p:spPr>
          <a:xfrm>
            <a:off x="384058" y="582930"/>
            <a:ext cx="71325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3fbdbde1791_0_83"/>
          <p:cNvSpPr/>
          <p:nvPr/>
        </p:nvSpPr>
        <p:spPr>
          <a:xfrm>
            <a:off x="8332692" y="219456"/>
            <a:ext cx="5487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0" name="Google Shape;150;g3fbdbde1791_0_83"/>
          <p:cNvCxnSpPr/>
          <p:nvPr/>
        </p:nvCxnSpPr>
        <p:spPr>
          <a:xfrm>
            <a:off x="377200" y="802386"/>
            <a:ext cx="8332500" cy="0"/>
          </a:xfrm>
          <a:prstGeom prst="straightConnector1">
            <a:avLst/>
          </a:prstGeom>
          <a:noFill/>
          <a:ln cap="flat" cmpd="sng" w="9525">
            <a:solidFill>
              <a:srgbClr val="D8DE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1" name="Google Shape;151;g3fbdbde1791_0_83"/>
          <p:cNvSpPr/>
          <p:nvPr/>
        </p:nvSpPr>
        <p:spPr>
          <a:xfrm>
            <a:off x="651527" y="4649724"/>
            <a:ext cx="74067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Zdroj: vlastní výzkum Sasínková &amp; Fafílek, ICFE 2026; interní data KMPK.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3fbdbde1791_0_83"/>
          <p:cNvSpPr/>
          <p:nvPr/>
        </p:nvSpPr>
        <p:spPr>
          <a:xfrm>
            <a:off x="377200" y="4903470"/>
            <a:ext cx="58296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KMPK • Kultura mluvené a psané komunikace • FaME UTB ve Zlíně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3fbdbde1791_0_8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fbdbde1791_0_83"/>
          <p:cNvSpPr/>
          <p:nvPr/>
        </p:nvSpPr>
        <p:spPr>
          <a:xfrm>
            <a:off x="685818" y="2798064"/>
            <a:ext cx="123600" cy="123600"/>
          </a:xfrm>
          <a:prstGeom prst="ellipse">
            <a:avLst/>
          </a:prstGeom>
          <a:solidFill>
            <a:srgbClr val="E97824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3fbdbde1791_0_83"/>
          <p:cNvSpPr/>
          <p:nvPr/>
        </p:nvSpPr>
        <p:spPr>
          <a:xfrm>
            <a:off x="925855" y="2777490"/>
            <a:ext cx="2949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9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Komunikace není „měkká zbytečnost“.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g3fbdbde1791_0_83"/>
          <p:cNvSpPr/>
          <p:nvPr/>
        </p:nvSpPr>
        <p:spPr>
          <a:xfrm>
            <a:off x="925855" y="2996946"/>
            <a:ext cx="576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V profesní praxi ovlivňuje vedení lidí, spolupráci i vyjednávání.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3fbdbde1791_0_83"/>
          <p:cNvSpPr/>
          <p:nvPr/>
        </p:nvSpPr>
        <p:spPr>
          <a:xfrm>
            <a:off x="685818" y="3291840"/>
            <a:ext cx="123600" cy="123600"/>
          </a:xfrm>
          <a:prstGeom prst="ellipse">
            <a:avLst/>
          </a:prstGeom>
          <a:solidFill>
            <a:srgbClr val="2F8F83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3fbdbde1791_0_83"/>
          <p:cNvSpPr/>
          <p:nvPr/>
        </p:nvSpPr>
        <p:spPr>
          <a:xfrm>
            <a:off x="925855" y="3271266"/>
            <a:ext cx="2949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9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Nestačí informaci odeslat.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3fbdbde1791_0_83"/>
          <p:cNvSpPr/>
          <p:nvPr/>
        </p:nvSpPr>
        <p:spPr>
          <a:xfrm>
            <a:off x="925855" y="3490722"/>
            <a:ext cx="576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Příjemce musí vědět, co je cílem, co se od něj čeká a proč.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3fbdbde1791_0_83"/>
          <p:cNvSpPr/>
          <p:nvPr/>
        </p:nvSpPr>
        <p:spPr>
          <a:xfrm>
            <a:off x="685818" y="3785616"/>
            <a:ext cx="123600" cy="123600"/>
          </a:xfrm>
          <a:prstGeom prst="ellipse">
            <a:avLst/>
          </a:prstGeom>
          <a:solidFill>
            <a:srgbClr val="14213D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3fbdbde1791_0_83"/>
          <p:cNvSpPr/>
          <p:nvPr/>
        </p:nvSpPr>
        <p:spPr>
          <a:xfrm>
            <a:off x="925855" y="3765042"/>
            <a:ext cx="2949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9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Budeme trénovat prakticky.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3fbdbde1791_0_83"/>
          <p:cNvSpPr/>
          <p:nvPr/>
        </p:nvSpPr>
        <p:spPr>
          <a:xfrm>
            <a:off x="925855" y="3984498"/>
            <a:ext cx="57609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E-mail, mluvený projev, prezentaci, reakci v obtížné situaci i práci s AI.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g3fbdbde1791_0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3fbdbde1791_0_83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bdbde1791_0_3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70" name="Google Shape;170;g3fbdbde1791_0_3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71" name="Google Shape;171;g3fbdbde1791_0_3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6887"/>
            <a:ext cx="9143999" cy="498972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fbdbde1791_0_333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bdbde1791_0_35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fbdbde1791_0_357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fbdbde1791_0_357"/>
          <p:cNvSpPr/>
          <p:nvPr/>
        </p:nvSpPr>
        <p:spPr>
          <a:xfrm>
            <a:off x="377200" y="219456"/>
            <a:ext cx="713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Arial"/>
              <a:buNone/>
            </a:pPr>
            <a:r>
              <a:rPr b="1" i="0" lang="cs" sz="20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Kultura → jazyk → komunikace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3fbdbde1791_0_357"/>
          <p:cNvSpPr/>
          <p:nvPr/>
        </p:nvSpPr>
        <p:spPr>
          <a:xfrm>
            <a:off x="384058" y="582930"/>
            <a:ext cx="71325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Způsob komunikace je součástí kultury a zároveň kulturu vytváří.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2" name="Google Shape;182;g3fbdbde1791_0_357"/>
          <p:cNvCxnSpPr/>
          <p:nvPr/>
        </p:nvCxnSpPr>
        <p:spPr>
          <a:xfrm>
            <a:off x="377200" y="802386"/>
            <a:ext cx="8332500" cy="0"/>
          </a:xfrm>
          <a:prstGeom prst="straightConnector1">
            <a:avLst/>
          </a:prstGeom>
          <a:noFill/>
          <a:ln cap="flat" cmpd="sng" w="9525">
            <a:solidFill>
              <a:srgbClr val="D8DE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3" name="Google Shape;183;g3fbdbde1791_0_357"/>
          <p:cNvSpPr/>
          <p:nvPr/>
        </p:nvSpPr>
        <p:spPr>
          <a:xfrm>
            <a:off x="651527" y="1062990"/>
            <a:ext cx="2297400" cy="2057400"/>
          </a:xfrm>
          <a:prstGeom prst="roundRect">
            <a:avLst>
              <a:gd fmla="val 4667" name="adj"/>
            </a:avLst>
          </a:prstGeom>
          <a:solidFill>
            <a:srgbClr val="FFF8F1"/>
          </a:solidFill>
          <a:ln cap="flat" cmpd="sng" w="9525">
            <a:solidFill>
              <a:srgbClr val="F2D6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3fbdbde1791_0_357"/>
          <p:cNvSpPr/>
          <p:nvPr/>
        </p:nvSpPr>
        <p:spPr>
          <a:xfrm>
            <a:off x="836698" y="1114134"/>
            <a:ext cx="19203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400"/>
              <a:buFont typeface="Arial"/>
              <a:buNone/>
            </a:pPr>
            <a:r>
              <a:rPr b="1" i="0" lang="cs" sz="14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KULTURA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fbdbde1791_0_357"/>
          <p:cNvSpPr/>
          <p:nvPr/>
        </p:nvSpPr>
        <p:spPr>
          <a:xfrm>
            <a:off x="857273" y="1748790"/>
            <a:ext cx="1886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800"/>
              <a:buFont typeface="Arial"/>
              <a:buNone/>
            </a:pPr>
            <a:r>
              <a:rPr b="0" i="0" lang="cs" sz="12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Soubor naučených způsobů chování, hodnot a zvyklostí.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800"/>
              <a:buFont typeface="Arial"/>
              <a:buNone/>
            </a:pPr>
            <a:r>
              <a:rPr b="0" i="0" lang="cs" sz="12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V komunikaci se projevuje tím, co považujeme za vhodné, slušné nebo samozřejmé.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fbdbde1791_0_357"/>
          <p:cNvSpPr/>
          <p:nvPr/>
        </p:nvSpPr>
        <p:spPr>
          <a:xfrm>
            <a:off x="3394800" y="1062990"/>
            <a:ext cx="2297400" cy="2057400"/>
          </a:xfrm>
          <a:prstGeom prst="roundRect">
            <a:avLst>
              <a:gd fmla="val 4667" name="adj"/>
            </a:avLst>
          </a:prstGeom>
          <a:solidFill>
            <a:srgbClr val="F8FAFC"/>
          </a:solidFill>
          <a:ln cap="flat" cmpd="sng" w="9525">
            <a:solidFill>
              <a:srgbClr val="E7EB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fbdbde1791_0_357"/>
          <p:cNvSpPr/>
          <p:nvPr/>
        </p:nvSpPr>
        <p:spPr>
          <a:xfrm>
            <a:off x="3579971" y="1303020"/>
            <a:ext cx="19203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Arial"/>
              <a:buNone/>
            </a:pPr>
            <a:r>
              <a:rPr b="1" i="0" lang="cs" sz="14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JAZYK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3fbdbde1791_0_357"/>
          <p:cNvSpPr/>
          <p:nvPr/>
        </p:nvSpPr>
        <p:spPr>
          <a:xfrm>
            <a:off x="3600546" y="1817370"/>
            <a:ext cx="18861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800"/>
              <a:buFont typeface="Arial"/>
              <a:buNone/>
            </a:pPr>
            <a:r>
              <a:rPr b="0" i="0" lang="cs" sz="12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Není jen soubor pravidel.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800"/>
              <a:buFont typeface="Arial"/>
              <a:buNone/>
            </a:pPr>
            <a:r>
              <a:rPr b="0" i="0" lang="cs" sz="12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Pomocí jazyka sdílíme významy, vztahy, normy a očekávání.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fbdbde1791_0_357"/>
          <p:cNvSpPr/>
          <p:nvPr/>
        </p:nvSpPr>
        <p:spPr>
          <a:xfrm>
            <a:off x="6138074" y="1062990"/>
            <a:ext cx="2297400" cy="2057400"/>
          </a:xfrm>
          <a:prstGeom prst="roundRect">
            <a:avLst>
              <a:gd fmla="val 4667" name="adj"/>
            </a:avLst>
          </a:prstGeom>
          <a:solidFill>
            <a:srgbClr val="EAF7F4"/>
          </a:solidFill>
          <a:ln cap="flat" cmpd="sng" w="9525">
            <a:solidFill>
              <a:srgbClr val="C7E8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fbdbde1791_0_357"/>
          <p:cNvSpPr/>
          <p:nvPr/>
        </p:nvSpPr>
        <p:spPr>
          <a:xfrm>
            <a:off x="6323245" y="1303020"/>
            <a:ext cx="19203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8F83"/>
              </a:buClr>
              <a:buSzPts val="1400"/>
              <a:buFont typeface="Arial"/>
              <a:buNone/>
            </a:pPr>
            <a:r>
              <a:rPr b="1" i="0" lang="cs" sz="1400" u="none" cap="none" strike="noStrike">
                <a:solidFill>
                  <a:srgbClr val="2F8F83"/>
                </a:solidFill>
                <a:latin typeface="Arial"/>
                <a:ea typeface="Arial"/>
                <a:cs typeface="Arial"/>
                <a:sym typeface="Arial"/>
              </a:rPr>
              <a:t>KOMUNIKACE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fbdbde1791_0_357"/>
          <p:cNvSpPr/>
          <p:nvPr/>
        </p:nvSpPr>
        <p:spPr>
          <a:xfrm>
            <a:off x="6343819" y="1817370"/>
            <a:ext cx="18861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800"/>
              <a:buFont typeface="Arial"/>
              <a:buNone/>
            </a:pPr>
            <a:r>
              <a:rPr b="0" i="0" lang="cs" sz="12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Není jen výměna slov.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800"/>
              <a:buFont typeface="Arial"/>
              <a:buNone/>
            </a:pPr>
            <a:r>
              <a:rPr b="0" i="0" lang="cs" sz="12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Je to chování, které ovlivňuje vztah, atmosféru a další jednání.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fbdbde1791_0_357"/>
          <p:cNvSpPr/>
          <p:nvPr/>
        </p:nvSpPr>
        <p:spPr>
          <a:xfrm>
            <a:off x="822982" y="3703320"/>
            <a:ext cx="7475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300"/>
              <a:buFont typeface="Arial"/>
              <a:buNone/>
            </a:pPr>
            <a:r>
              <a:rPr b="1" i="0" lang="cs" sz="13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Proto budeme v semináři řešit nejen „co je správně“, ale také „co je vhodné, funkční a odpovědné“.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fbdbde1791_0_357"/>
          <p:cNvSpPr/>
          <p:nvPr/>
        </p:nvSpPr>
        <p:spPr>
          <a:xfrm>
            <a:off x="377200" y="4903470"/>
            <a:ext cx="58296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KMPK • Kultura mluvené a psané komunikace • FaME UTB ve Zlíně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Kultura</a:t>
            </a:r>
            <a:endParaRPr b="1" sz="20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Celý systém naučeného lidského chování, předávaného z generace na generaci (Salzmann, 1997)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Středoevropani: kulturní člověk je ten, který chodí na koncerty, do divadel, vyjadřuje se dostatečně sofistikovaně, čte.. ;) (přenesená forma)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Souhrn veškerých produktů lidské aktivity zahrnujících sociální instituce, jazyk, vědu, morálku a zvyky. Samuel von Pufendorf, 17. století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Antropologické pojetí: Kultura je vnímána jako specifický nástroj lidské adaptace na přírodní prostředí (Budil, 2003)</a:t>
            </a:r>
            <a:endParaRPr/>
          </a:p>
          <a:p>
            <a:pPr indent="-228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SzPts val="1800"/>
              <a:buNone/>
            </a:pPr>
            <a:r>
              <a:t/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311700" y="1045157"/>
            <a:ext cx="1828800" cy="32004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9" title="Návrh bez názvu (2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210" name="Google Shape;210;p9"/>
          <p:cNvSpPr txBox="1"/>
          <p:nvPr>
            <p:ph idx="1" type="body"/>
          </p:nvPr>
        </p:nvSpPr>
        <p:spPr>
          <a:xfrm>
            <a:off x="289700" y="26281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SzPts val="1800"/>
              <a:buNone/>
            </a:pPr>
            <a:r>
              <a:rPr lang="c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Kultura žije a mění se. Má minulost a snad i budoucnost.</a:t>
            </a:r>
            <a:endParaRPr sz="1100">
              <a:solidFill>
                <a:schemeClr val="lt1"/>
              </a:solidFill>
            </a:endParaRPr>
          </a:p>
        </p:txBody>
      </p:sp>
      <p:pic>
        <p:nvPicPr>
          <p:cNvPr id="211" name="Google Shape;211;p9" title="Návrh bez názvu (1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655425" y="-3330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9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9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22"/>
              <a:buNone/>
            </a:pPr>
            <a:r>
              <a:rPr b="1"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Kultura</a:t>
            </a:r>
            <a:endParaRPr/>
          </a:p>
        </p:txBody>
      </p:sp>
      <p:sp>
        <p:nvSpPr>
          <p:cNvPr id="220" name="Google Shape;220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Je součástí lidské komunity stejně jako lidská rozmanitost, která je znakem lidského života. 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SzPts val="1800"/>
              <a:buNone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Např. životní styl, způsob oblékání, stravování, návyky, zlozvyky, vyjadřovací prostředky, způsob komunikace mohou být typické pro konkrétní skupinu jedinců.</a:t>
            </a:r>
            <a:endParaRPr/>
          </a:p>
        </p:txBody>
      </p:sp>
      <p:sp>
        <p:nvSpPr>
          <p:cNvPr id="221" name="Google Shape;221;p10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311700" y="1045157"/>
            <a:ext cx="1828800" cy="32004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Charakteristika kultury</a:t>
            </a:r>
            <a:endParaRPr/>
          </a:p>
        </p:txBody>
      </p:sp>
      <p:sp>
        <p:nvSpPr>
          <p:cNvPr id="230" name="Google Shape;230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Produkt učení, který se učíme od narození.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Přenáší se mezi lidmi a generacemi.</a:t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Hlavním nositelem je jazyk.</a:t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b="1" lang="cs">
                <a:solidFill>
                  <a:srgbClr val="262626"/>
                </a:solidFill>
              </a:rPr>
              <a:t>Sociální </a:t>
            </a: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(Rozvíjí se v rámci vztahů mezi lidmi.) a </a:t>
            </a:r>
            <a:r>
              <a:rPr b="1" lang="cs">
                <a:solidFill>
                  <a:srgbClr val="262626"/>
                </a:solidFill>
              </a:rPr>
              <a:t>adaptabilní </a:t>
            </a: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(Zvyky, přesvědčení, hodnoty se mění v souvislosti se sociálním prostředím a s potřebami lidí.)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500"/>
              </a:spcBef>
              <a:spcAft>
                <a:spcPts val="1200"/>
              </a:spcAft>
              <a:buSzPts val="1800"/>
              <a:buChar char="●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Souhrn určitých představ. Jednotlivé činnosti osob nemusí vždy odpovídat zvykům a normám společnosti, protože odpovídají odlišným představám toho či onoho jedince. </a:t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311700" y="1045157"/>
            <a:ext cx="1828800" cy="32004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bdbde1791_0_3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240" name="Google Shape;240;g3fbdbde1791_0_37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" sz="2200">
                <a:solidFill>
                  <a:schemeClr val="dk1"/>
                </a:solidFill>
              </a:rPr>
              <a:t>Mají šimpanzi kulturu kulturu komunikace?</a:t>
            </a:r>
            <a:endParaRPr/>
          </a:p>
        </p:txBody>
      </p:sp>
      <p:pic>
        <p:nvPicPr>
          <p:cNvPr id="241" name="Google Shape;241;g3fbdbde1791_0_37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49118" y="0"/>
            <a:ext cx="3241290" cy="567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Jazyk</a:t>
            </a:r>
            <a:endParaRPr/>
          </a:p>
        </p:txBody>
      </p:sp>
      <p:sp>
        <p:nvSpPr>
          <p:cNvPr id="247" name="Google Shape;24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Centrální součást kultury a hlavní prostředek sociálního života.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umožňuje sdílet </a:t>
            </a:r>
            <a:r>
              <a:rPr lang="cs">
                <a:solidFill>
                  <a:srgbClr val="262626"/>
                </a:solidFill>
              </a:rPr>
              <a:t>význam</a:t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vytváří a přenáší kulturní normy</a:t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souvisí se sociální identitou</a:t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○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mění se spolu se společností</a:t>
            </a:r>
            <a:endParaRPr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3"/>
          <p:cNvSpPr/>
          <p:nvPr/>
        </p:nvSpPr>
        <p:spPr>
          <a:xfrm>
            <a:off x="311700" y="1045157"/>
            <a:ext cx="1828800" cy="32004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3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3"/>
          <p:cNvSpPr/>
          <p:nvPr/>
        </p:nvSpPr>
        <p:spPr>
          <a:xfrm>
            <a:off x="976393" y="1635698"/>
            <a:ext cx="123600" cy="123600"/>
          </a:xfrm>
          <a:prstGeom prst="ellipse">
            <a:avLst/>
          </a:prstGeom>
          <a:solidFill>
            <a:srgbClr val="E97824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976393" y="1940590"/>
            <a:ext cx="123600" cy="123600"/>
          </a:xfrm>
          <a:prstGeom prst="ellipse">
            <a:avLst/>
          </a:prstGeom>
          <a:solidFill>
            <a:srgbClr val="2F8F83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976393" y="2259741"/>
            <a:ext cx="123600" cy="123600"/>
          </a:xfrm>
          <a:prstGeom prst="ellipse">
            <a:avLst/>
          </a:prstGeom>
          <a:solidFill>
            <a:srgbClr val="14213D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3"/>
          <p:cNvSpPr/>
          <p:nvPr/>
        </p:nvSpPr>
        <p:spPr>
          <a:xfrm>
            <a:off x="983497" y="2514581"/>
            <a:ext cx="123600" cy="123600"/>
          </a:xfrm>
          <a:prstGeom prst="ellipse">
            <a:avLst/>
          </a:prstGeom>
          <a:solidFill>
            <a:srgbClr val="E97824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Jazyk</a:t>
            </a:r>
            <a:endParaRPr/>
          </a:p>
        </p:txBody>
      </p:sp>
      <p:sp>
        <p:nvSpPr>
          <p:cNvPr id="261" name="Google Shape;26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b="1" i="0" lang="c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Kontinuitní teorie</a:t>
            </a:r>
            <a:r>
              <a:rPr b="0" i="0" lang="c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- jazyk se vyvinul z primitivnějších forem komunikace během vývoje jednotlivých druhů. Lidský jazyk se liší od zvířecí komunikace jen kvantitativně, tzn. lidé dokáží vyjádřit větší množství myšlenek</a:t>
            </a:r>
            <a:endParaRPr b="1" i="0" sz="1800" u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b="1" i="0" lang="c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Diskontinuitní teorie</a:t>
            </a:r>
            <a:r>
              <a:rPr b="0" i="0" lang="c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- lidská řeč je jedinečná forma, bez předešlých vývojových stupňů. </a:t>
            </a:r>
            <a:endParaRPr b="1" i="0" sz="1800" u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2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2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2"/>
          <p:cNvSpPr/>
          <p:nvPr/>
        </p:nvSpPr>
        <p:spPr>
          <a:xfrm>
            <a:off x="311700" y="1045157"/>
            <a:ext cx="1828800" cy="32004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270" name="Google Shape;2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Skutečnými lidmi jsme se stali až poté, co jsme začali používat jazyk. </a:t>
            </a:r>
            <a:endParaRPr sz="3500"/>
          </a:p>
          <a:p>
            <a:pPr indent="0" lvl="0" marL="0" rtl="0" algn="ctr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800"/>
              <a:buNone/>
            </a:pPr>
            <a:r>
              <a:rPr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(Murphy, 2004)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800"/>
              <a:buNone/>
            </a:pPr>
            <a:r>
              <a:rPr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„Kultura je poznávání toho nejlepšího, co je na světě známo a co bylo vysloveno.“ 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500"/>
              </a:spcBef>
              <a:spcAft>
                <a:spcPts val="300"/>
              </a:spcAft>
              <a:buSzPts val="1800"/>
              <a:buNone/>
            </a:pPr>
            <a:r>
              <a:rPr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Matthew Arnold </a:t>
            </a:r>
            <a:endParaRPr sz="20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278" name="Google Shape;2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9" name="Google Shape;27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875"/>
            <a:ext cx="9143999" cy="515726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6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6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22"/>
              <a:buNone/>
            </a:pPr>
            <a:r>
              <a:rPr b="1"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Komunikace</a:t>
            </a:r>
            <a:endParaRPr/>
          </a:p>
        </p:txBody>
      </p:sp>
      <p:sp>
        <p:nvSpPr>
          <p:cNvPr id="287" name="Google Shape;28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Mezi členy živočišných druhů je univerzální, protože je důležitá pro jejich prožití; uskutečňuje se vždy, kdykoliv jeden organismus dostane signál, který vznikl u druhého.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VERBÁLNÍ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NEVERBÁLNÍ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300"/>
              </a:spcAft>
              <a:buSzPts val="1800"/>
              <a:buNone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Hlas, rychlost řeči, gesta, mimika, oční kontakt, haptika (dotyk), posturika (držení těla), proxemika (vzdálenost mezi komunikujícími) </a:t>
            </a:r>
            <a:endParaRPr/>
          </a:p>
        </p:txBody>
      </p:sp>
      <p:sp>
        <p:nvSpPr>
          <p:cNvPr id="288" name="Google Shape;288;p17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311700" y="1045157"/>
            <a:ext cx="1828800" cy="32004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296" name="Google Shape;29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97" name="Google Shape;29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50876"/>
            <a:ext cx="896666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8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8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305" name="Google Shape;30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06" name="Google Shape;3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588" y="823913"/>
            <a:ext cx="7362825" cy="3495675"/>
          </a:xfrm>
          <a:prstGeom prst="rect">
            <a:avLst/>
          </a:prstGeom>
          <a:noFill/>
          <a:ln cap="flat" cmpd="sng" w="12700">
            <a:solidFill>
              <a:srgbClr val="E2ECF8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7" name="Google Shape;307;p19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9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fbdbde1791_0_1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314" name="Google Shape;314;g3fbdbde1791_0_1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15" name="Google Shape;315;g3fbdbde1791_0_154"/>
          <p:cNvSpPr/>
          <p:nvPr/>
        </p:nvSpPr>
        <p:spPr>
          <a:xfrm>
            <a:off x="0" y="0"/>
            <a:ext cx="9150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3fbdbde1791_0_154"/>
          <p:cNvSpPr/>
          <p:nvPr/>
        </p:nvSpPr>
        <p:spPr>
          <a:xfrm>
            <a:off x="91440" y="5088636"/>
            <a:ext cx="9052500" cy="54900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3fbdbde1791_0_154"/>
          <p:cNvSpPr/>
          <p:nvPr/>
        </p:nvSpPr>
        <p:spPr>
          <a:xfrm>
            <a:off x="411525" y="3312750"/>
            <a:ext cx="8200500" cy="1022400"/>
          </a:xfrm>
          <a:prstGeom prst="roundRect">
            <a:avLst>
              <a:gd fmla="val 10435" name="adj"/>
            </a:avLst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3fbdbde1791_0_154"/>
          <p:cNvSpPr/>
          <p:nvPr/>
        </p:nvSpPr>
        <p:spPr>
          <a:xfrm>
            <a:off x="411530" y="3651078"/>
            <a:ext cx="9144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c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SLYŠET NEZNAMENÁ POCHOPIT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22"/>
              <a:buNone/>
            </a:pPr>
            <a:r>
              <a:rPr b="1" lang="cs" sz="2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Komunikační kanály</a:t>
            </a:r>
            <a:endParaRPr/>
          </a:p>
        </p:txBody>
      </p:sp>
      <p:sp>
        <p:nvSpPr>
          <p:cNvPr id="324" name="Google Shape;32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Akustický kanál - zvuk. uši. nejdůležitější, tvoří strukturu porozumění světu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AutoNum type="arabicPeriod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Optický kanál - zrak. běžná gesta, znakový jazyk a písmo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AutoNum type="arabicPeriod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Taktilní kanál - hmatový kanál. Braillovo písmo. Pohlazení, facka.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AutoNum type="arabicPeriod"/>
            </a:pPr>
            <a:r>
              <a:rPr lang="cs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Olfaktorický kanál - čich. feromony =  látky, které produkují a vylučují živé organismy a slouží k mezidruhové komunikaci.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3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25" name="Google Shape;325;p20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0"/>
          <p:cNvSpPr/>
          <p:nvPr/>
        </p:nvSpPr>
        <p:spPr>
          <a:xfrm>
            <a:off x="91440" y="5088636"/>
            <a:ext cx="9052560" cy="54864"/>
          </a:xfrm>
          <a:prstGeom prst="rect">
            <a:avLst/>
          </a:prstGeom>
          <a:solidFill>
            <a:srgbClr val="E2ECF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0"/>
          <p:cNvSpPr/>
          <p:nvPr/>
        </p:nvSpPr>
        <p:spPr>
          <a:xfrm>
            <a:off x="311700" y="1045157"/>
            <a:ext cx="1828800" cy="32004"/>
          </a:xfrm>
          <a:prstGeom prst="rect">
            <a:avLst/>
          </a:prstGeom>
          <a:solidFill>
            <a:srgbClr val="2F559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bdbde1791_0_1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g3fbdbde1791_0_114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3fbdbde1791_0_114"/>
          <p:cNvSpPr/>
          <p:nvPr/>
        </p:nvSpPr>
        <p:spPr>
          <a:xfrm>
            <a:off x="377200" y="219456"/>
            <a:ext cx="713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Arial"/>
              <a:buNone/>
            </a:pPr>
            <a:r>
              <a:rPr b="1" i="0" lang="cs" sz="20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Jak poznáme, že komunikace funguje?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3fbdbde1791_0_114"/>
          <p:cNvSpPr/>
          <p:nvPr/>
        </p:nvSpPr>
        <p:spPr>
          <a:xfrm>
            <a:off x="384058" y="582930"/>
            <a:ext cx="71325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Šest kritérií bude naším „měřicím pravítkem“ v celém semestru.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3fbdbde1791_0_114"/>
          <p:cNvSpPr/>
          <p:nvPr/>
        </p:nvSpPr>
        <p:spPr>
          <a:xfrm>
            <a:off x="8332692" y="219456"/>
            <a:ext cx="5487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8" name="Google Shape;338;g3fbdbde1791_0_114"/>
          <p:cNvCxnSpPr/>
          <p:nvPr/>
        </p:nvCxnSpPr>
        <p:spPr>
          <a:xfrm>
            <a:off x="377200" y="802386"/>
            <a:ext cx="8332500" cy="0"/>
          </a:xfrm>
          <a:prstGeom prst="straightConnector1">
            <a:avLst/>
          </a:prstGeom>
          <a:noFill/>
          <a:ln cap="flat" cmpd="sng" w="9525">
            <a:solidFill>
              <a:srgbClr val="D8DE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9" name="Google Shape;339;g3fbdbde1791_0_114"/>
          <p:cNvSpPr/>
          <p:nvPr/>
        </p:nvSpPr>
        <p:spPr>
          <a:xfrm>
            <a:off x="651527" y="1062990"/>
            <a:ext cx="2160300" cy="905100"/>
          </a:xfrm>
          <a:prstGeom prst="roundRect">
            <a:avLst>
              <a:gd fmla="val 9091" name="adj"/>
            </a:avLst>
          </a:prstGeom>
          <a:solidFill>
            <a:srgbClr val="F8FAFC"/>
          </a:solidFill>
          <a:ln cap="flat" cmpd="sng" w="9525">
            <a:solidFill>
              <a:srgbClr val="E7EB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3fbdbde1791_0_114"/>
          <p:cNvSpPr/>
          <p:nvPr/>
        </p:nvSpPr>
        <p:spPr>
          <a:xfrm>
            <a:off x="774975" y="1186434"/>
            <a:ext cx="274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8F83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2F8F83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3fbdbde1791_0_114"/>
          <p:cNvSpPr/>
          <p:nvPr/>
        </p:nvSpPr>
        <p:spPr>
          <a:xfrm>
            <a:off x="1145317" y="1172718"/>
            <a:ext cx="14403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Srozumitelnost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3fbdbde1791_0_114"/>
          <p:cNvSpPr/>
          <p:nvPr/>
        </p:nvSpPr>
        <p:spPr>
          <a:xfrm>
            <a:off x="1145317" y="1488186"/>
            <a:ext cx="1474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667A"/>
              </a:buClr>
              <a:buSzPts val="700"/>
              <a:buFont typeface="Arial"/>
              <a:buNone/>
            </a:pPr>
            <a:r>
              <a:rPr b="0" i="0" lang="cs" sz="1100" u="none" cap="none" strike="noStrike">
                <a:solidFill>
                  <a:srgbClr val="5B667A"/>
                </a:solidFill>
                <a:latin typeface="Arial"/>
                <a:ea typeface="Arial"/>
                <a:cs typeface="Arial"/>
                <a:sym typeface="Arial"/>
              </a:rPr>
              <a:t>Je jasné, co chci říct?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3fbdbde1791_0_114"/>
          <p:cNvSpPr/>
          <p:nvPr/>
        </p:nvSpPr>
        <p:spPr>
          <a:xfrm>
            <a:off x="3189055" y="1062990"/>
            <a:ext cx="2160300" cy="905100"/>
          </a:xfrm>
          <a:prstGeom prst="roundRect">
            <a:avLst>
              <a:gd fmla="val 9091" name="adj"/>
            </a:avLst>
          </a:prstGeom>
          <a:solidFill>
            <a:srgbClr val="FFF8F1"/>
          </a:solidFill>
          <a:ln cap="flat" cmpd="sng" w="9525">
            <a:solidFill>
              <a:srgbClr val="E7EB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g3fbdbde1791_0_114"/>
          <p:cNvSpPr/>
          <p:nvPr/>
        </p:nvSpPr>
        <p:spPr>
          <a:xfrm>
            <a:off x="3312502" y="1186434"/>
            <a:ext cx="274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3fbdbde1791_0_114"/>
          <p:cNvSpPr/>
          <p:nvPr/>
        </p:nvSpPr>
        <p:spPr>
          <a:xfrm>
            <a:off x="3682844" y="1172718"/>
            <a:ext cx="14403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Struktura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3fbdbde1791_0_114"/>
          <p:cNvSpPr/>
          <p:nvPr/>
        </p:nvSpPr>
        <p:spPr>
          <a:xfrm>
            <a:off x="3682844" y="1488186"/>
            <a:ext cx="1474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667A"/>
              </a:buClr>
              <a:buSzPts val="700"/>
              <a:buFont typeface="Arial"/>
              <a:buNone/>
            </a:pPr>
            <a:r>
              <a:rPr b="0" i="0" lang="cs" sz="1100" u="none" cap="none" strike="noStrike">
                <a:solidFill>
                  <a:srgbClr val="5B667A"/>
                </a:solidFill>
                <a:latin typeface="Arial"/>
                <a:ea typeface="Arial"/>
                <a:cs typeface="Arial"/>
                <a:sym typeface="Arial"/>
              </a:rPr>
              <a:t>Má sdělení začátek, logiku a závěr?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3fbdbde1791_0_114"/>
          <p:cNvSpPr/>
          <p:nvPr/>
        </p:nvSpPr>
        <p:spPr>
          <a:xfrm>
            <a:off x="5726583" y="1062990"/>
            <a:ext cx="2160300" cy="905100"/>
          </a:xfrm>
          <a:prstGeom prst="roundRect">
            <a:avLst>
              <a:gd fmla="val 9091" name="adj"/>
            </a:avLst>
          </a:prstGeom>
          <a:solidFill>
            <a:srgbClr val="F8FAFC"/>
          </a:solidFill>
          <a:ln cap="flat" cmpd="sng" w="9525">
            <a:solidFill>
              <a:srgbClr val="E7EB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fbdbde1791_0_114"/>
          <p:cNvSpPr/>
          <p:nvPr/>
        </p:nvSpPr>
        <p:spPr>
          <a:xfrm>
            <a:off x="5850030" y="1186434"/>
            <a:ext cx="274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8F83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2F8F83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g3fbdbde1791_0_114"/>
          <p:cNvSpPr/>
          <p:nvPr/>
        </p:nvSpPr>
        <p:spPr>
          <a:xfrm>
            <a:off x="6220372" y="1172718"/>
            <a:ext cx="14403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Přiměřenost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3fbdbde1791_0_114"/>
          <p:cNvSpPr/>
          <p:nvPr/>
        </p:nvSpPr>
        <p:spPr>
          <a:xfrm>
            <a:off x="6220372" y="1488186"/>
            <a:ext cx="1474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667A"/>
              </a:buClr>
              <a:buSzPts val="700"/>
              <a:buFont typeface="Arial"/>
              <a:buNone/>
            </a:pPr>
            <a:r>
              <a:rPr b="0" i="0" lang="cs" sz="1100" u="none" cap="none" strike="noStrike">
                <a:solidFill>
                  <a:srgbClr val="5B667A"/>
                </a:solidFill>
                <a:latin typeface="Arial"/>
                <a:ea typeface="Arial"/>
                <a:cs typeface="Arial"/>
                <a:sym typeface="Arial"/>
              </a:rPr>
              <a:t>Odpovídá forma situaci a příjemci?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3fbdbde1791_0_114"/>
          <p:cNvSpPr/>
          <p:nvPr/>
        </p:nvSpPr>
        <p:spPr>
          <a:xfrm>
            <a:off x="651527" y="2434590"/>
            <a:ext cx="2160300" cy="905100"/>
          </a:xfrm>
          <a:prstGeom prst="roundRect">
            <a:avLst>
              <a:gd fmla="val 9091" name="adj"/>
            </a:avLst>
          </a:prstGeom>
          <a:solidFill>
            <a:srgbClr val="FFF8F1"/>
          </a:solidFill>
          <a:ln cap="flat" cmpd="sng" w="9525">
            <a:solidFill>
              <a:srgbClr val="E7EB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fbdbde1791_0_114"/>
          <p:cNvSpPr/>
          <p:nvPr/>
        </p:nvSpPr>
        <p:spPr>
          <a:xfrm>
            <a:off x="774975" y="2558034"/>
            <a:ext cx="274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3fbdbde1791_0_114"/>
          <p:cNvSpPr/>
          <p:nvPr/>
        </p:nvSpPr>
        <p:spPr>
          <a:xfrm>
            <a:off x="1145317" y="2544318"/>
            <a:ext cx="14403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Respekt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3fbdbde1791_0_114"/>
          <p:cNvSpPr/>
          <p:nvPr/>
        </p:nvSpPr>
        <p:spPr>
          <a:xfrm>
            <a:off x="1145317" y="2859786"/>
            <a:ext cx="1474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667A"/>
              </a:buClr>
              <a:buSzPts val="700"/>
              <a:buFont typeface="Arial"/>
              <a:buNone/>
            </a:pPr>
            <a:r>
              <a:rPr b="0" i="0" lang="cs" sz="1100" u="none" cap="none" strike="noStrike">
                <a:solidFill>
                  <a:srgbClr val="5B667A"/>
                </a:solidFill>
                <a:latin typeface="Arial"/>
                <a:ea typeface="Arial"/>
                <a:cs typeface="Arial"/>
                <a:sym typeface="Arial"/>
              </a:rPr>
              <a:t>Zůstává komunikace profesionální?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g3fbdbde1791_0_114"/>
          <p:cNvSpPr/>
          <p:nvPr/>
        </p:nvSpPr>
        <p:spPr>
          <a:xfrm>
            <a:off x="3189055" y="2434590"/>
            <a:ext cx="2160300" cy="905100"/>
          </a:xfrm>
          <a:prstGeom prst="roundRect">
            <a:avLst>
              <a:gd fmla="val 9091" name="adj"/>
            </a:avLst>
          </a:prstGeom>
          <a:solidFill>
            <a:srgbClr val="F8FAFC"/>
          </a:solidFill>
          <a:ln cap="flat" cmpd="sng" w="9525">
            <a:solidFill>
              <a:srgbClr val="E7EB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3fbdbde1791_0_114"/>
          <p:cNvSpPr/>
          <p:nvPr/>
        </p:nvSpPr>
        <p:spPr>
          <a:xfrm>
            <a:off x="3312502" y="2558034"/>
            <a:ext cx="274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8F83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2F8F83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3fbdbde1791_0_114"/>
          <p:cNvSpPr/>
          <p:nvPr/>
        </p:nvSpPr>
        <p:spPr>
          <a:xfrm>
            <a:off x="3682844" y="2544318"/>
            <a:ext cx="14403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Účelnost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3fbdbde1791_0_114"/>
          <p:cNvSpPr/>
          <p:nvPr/>
        </p:nvSpPr>
        <p:spPr>
          <a:xfrm>
            <a:off x="3682844" y="2859786"/>
            <a:ext cx="1474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667A"/>
              </a:buClr>
              <a:buSzPts val="700"/>
              <a:buFont typeface="Arial"/>
              <a:buNone/>
            </a:pPr>
            <a:r>
              <a:rPr b="0" i="0" lang="cs" sz="1100" u="none" cap="none" strike="noStrike">
                <a:solidFill>
                  <a:srgbClr val="5B667A"/>
                </a:solidFill>
                <a:latin typeface="Arial"/>
                <a:ea typeface="Arial"/>
                <a:cs typeface="Arial"/>
                <a:sym typeface="Arial"/>
              </a:rPr>
              <a:t>Vede sdělení k dalšímu kroku?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3fbdbde1791_0_114"/>
          <p:cNvSpPr/>
          <p:nvPr/>
        </p:nvSpPr>
        <p:spPr>
          <a:xfrm>
            <a:off x="5726583" y="2434590"/>
            <a:ext cx="2160300" cy="905100"/>
          </a:xfrm>
          <a:prstGeom prst="roundRect">
            <a:avLst>
              <a:gd fmla="val 9091" name="adj"/>
            </a:avLst>
          </a:prstGeom>
          <a:solidFill>
            <a:srgbClr val="FFF8F1"/>
          </a:solidFill>
          <a:ln cap="flat" cmpd="sng" w="9525">
            <a:solidFill>
              <a:srgbClr val="E7EB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3fbdbde1791_0_114"/>
          <p:cNvSpPr/>
          <p:nvPr/>
        </p:nvSpPr>
        <p:spPr>
          <a:xfrm>
            <a:off x="5850030" y="2558034"/>
            <a:ext cx="2742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g3fbdbde1791_0_114"/>
          <p:cNvSpPr/>
          <p:nvPr/>
        </p:nvSpPr>
        <p:spPr>
          <a:xfrm>
            <a:off x="6220372" y="2544318"/>
            <a:ext cx="1440300" cy="1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9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Důvěryhodnost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3fbdbde1791_0_114"/>
          <p:cNvSpPr/>
          <p:nvPr/>
        </p:nvSpPr>
        <p:spPr>
          <a:xfrm>
            <a:off x="6220372" y="2859786"/>
            <a:ext cx="1474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667A"/>
              </a:buClr>
              <a:buSzPts val="700"/>
              <a:buFont typeface="Arial"/>
              <a:buNone/>
            </a:pPr>
            <a:r>
              <a:rPr b="0" i="0" lang="cs" sz="1100" u="none" cap="none" strike="noStrike">
                <a:solidFill>
                  <a:srgbClr val="5B667A"/>
                </a:solidFill>
                <a:latin typeface="Arial"/>
                <a:ea typeface="Arial"/>
                <a:cs typeface="Arial"/>
                <a:sym typeface="Arial"/>
              </a:rPr>
              <a:t>Je sdělení věcné, přesné a férové?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3fbdbde1791_0_114"/>
          <p:cNvSpPr/>
          <p:nvPr/>
        </p:nvSpPr>
        <p:spPr>
          <a:xfrm>
            <a:off x="377200" y="4903470"/>
            <a:ext cx="58296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KMPK • Kultura mluvené a psané komunikace • FaME UTB ve Zlíně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g3fbdbde1791_0_114"/>
          <p:cNvSpPr/>
          <p:nvPr/>
        </p:nvSpPr>
        <p:spPr>
          <a:xfrm>
            <a:off x="384050" y="3675975"/>
            <a:ext cx="8200500" cy="1022400"/>
          </a:xfrm>
          <a:prstGeom prst="roundRect">
            <a:avLst>
              <a:gd fmla="val 10435" name="adj"/>
            </a:avLst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g3fbdbde1791_0_114"/>
          <p:cNvSpPr/>
          <p:nvPr/>
        </p:nvSpPr>
        <p:spPr>
          <a:xfrm>
            <a:off x="950730" y="4039228"/>
            <a:ext cx="9144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c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Řešíme sdělení, nikoli osobu.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fbdbde1791_0_16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g3fbdbde1791_0_164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g3fbdbde1791_0_164"/>
          <p:cNvSpPr/>
          <p:nvPr/>
        </p:nvSpPr>
        <p:spPr>
          <a:xfrm>
            <a:off x="377200" y="219456"/>
            <a:ext cx="713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Arial"/>
              <a:buNone/>
            </a:pPr>
            <a:r>
              <a:rPr b="1" i="0" lang="cs" sz="20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Srozumitelnost je spolupráce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g3fbdbde1791_0_164"/>
          <p:cNvSpPr/>
          <p:nvPr/>
        </p:nvSpPr>
        <p:spPr>
          <a:xfrm>
            <a:off x="384058" y="582930"/>
            <a:ext cx="71325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Dobré sdělení pomáhá příjemci pochopit význam bez zbytečných překážek.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g3fbdbde1791_0_164"/>
          <p:cNvSpPr/>
          <p:nvPr/>
        </p:nvSpPr>
        <p:spPr>
          <a:xfrm>
            <a:off x="8332692" y="219456"/>
            <a:ext cx="5487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6" name="Google Shape;376;g3fbdbde1791_0_164"/>
          <p:cNvCxnSpPr/>
          <p:nvPr/>
        </p:nvCxnSpPr>
        <p:spPr>
          <a:xfrm>
            <a:off x="377200" y="802386"/>
            <a:ext cx="8332500" cy="0"/>
          </a:xfrm>
          <a:prstGeom prst="straightConnector1">
            <a:avLst/>
          </a:prstGeom>
          <a:noFill/>
          <a:ln cap="flat" cmpd="sng" w="9525">
            <a:solidFill>
              <a:srgbClr val="D8DE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7" name="Google Shape;377;g3fbdbde1791_0_164"/>
          <p:cNvSpPr/>
          <p:nvPr/>
        </p:nvSpPr>
        <p:spPr>
          <a:xfrm>
            <a:off x="651527" y="1062990"/>
            <a:ext cx="54900" cy="823200"/>
          </a:xfrm>
          <a:prstGeom prst="rect">
            <a:avLst/>
          </a:prstGeom>
          <a:solidFill>
            <a:srgbClr val="2F8F83"/>
          </a:solidFill>
          <a:ln cap="flat" cmpd="sng" w="9525">
            <a:solidFill>
              <a:srgbClr val="2F8F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3fbdbde1791_0_164"/>
          <p:cNvSpPr/>
          <p:nvPr/>
        </p:nvSpPr>
        <p:spPr>
          <a:xfrm>
            <a:off x="706393" y="1062990"/>
            <a:ext cx="3819900" cy="823200"/>
          </a:xfrm>
          <a:prstGeom prst="roundRect">
            <a:avLst>
              <a:gd fmla="val 6667" name="adj"/>
            </a:avLst>
          </a:prstGeom>
          <a:solidFill>
            <a:srgbClr val="F8FAFC"/>
          </a:solidFill>
          <a:ln cap="flat" cmpd="sng" w="9525">
            <a:solidFill>
              <a:srgbClr val="E7EB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g3fbdbde1791_0_164"/>
          <p:cNvSpPr/>
          <p:nvPr/>
        </p:nvSpPr>
        <p:spPr>
          <a:xfrm>
            <a:off x="891564" y="1186434"/>
            <a:ext cx="3497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0" lIns="200" spcFirstLastPara="1" rIns="200" wrap="square" tIns="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B36"/>
              </a:buClr>
              <a:buSzPts val="1000"/>
              <a:buFont typeface="Arial"/>
              <a:buNone/>
            </a:pPr>
            <a:r>
              <a:rPr b="0" i="0" lang="cs" sz="1000" u="none" cap="none" strike="noStrike">
                <a:solidFill>
                  <a:srgbClr val="222B36"/>
                </a:solidFill>
                <a:latin typeface="Arial"/>
                <a:ea typeface="Arial"/>
                <a:cs typeface="Arial"/>
                <a:sym typeface="Arial"/>
              </a:rPr>
              <a:t>Griceův princip spolupráce: říkej tolik, kolik je potřeba; říkej pravdivě; buď relevantní; vyjadřuj se jasně.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g3fbdbde1791_0_164"/>
          <p:cNvSpPr/>
          <p:nvPr/>
        </p:nvSpPr>
        <p:spPr>
          <a:xfrm>
            <a:off x="4869310" y="1062990"/>
            <a:ext cx="2743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Arial"/>
              <a:buNone/>
            </a:pPr>
            <a:r>
              <a:rPr b="1" i="0" lang="cs" sz="14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Prakticky: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g3fbdbde1791_0_164"/>
          <p:cNvSpPr/>
          <p:nvPr/>
        </p:nvSpPr>
        <p:spPr>
          <a:xfrm>
            <a:off x="4883026" y="1440180"/>
            <a:ext cx="24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g3fbdbde1791_0_164"/>
          <p:cNvSpPr/>
          <p:nvPr/>
        </p:nvSpPr>
        <p:spPr>
          <a:xfrm>
            <a:off x="5177928" y="1426464"/>
            <a:ext cx="11316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Nejdřív cíl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3fbdbde1791_0_164"/>
          <p:cNvSpPr/>
          <p:nvPr/>
        </p:nvSpPr>
        <p:spPr>
          <a:xfrm>
            <a:off x="6412401" y="1426464"/>
            <a:ext cx="1886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700"/>
              <a:buFont typeface="Arial"/>
              <a:buNone/>
            </a:pPr>
            <a:r>
              <a:rPr b="0" i="0" lang="cs" sz="7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Co má příjemce vědět nebo udělat?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g3fbdbde1791_0_164"/>
          <p:cNvSpPr/>
          <p:nvPr/>
        </p:nvSpPr>
        <p:spPr>
          <a:xfrm>
            <a:off x="4883026" y="1817370"/>
            <a:ext cx="24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g3fbdbde1791_0_164"/>
          <p:cNvSpPr/>
          <p:nvPr/>
        </p:nvSpPr>
        <p:spPr>
          <a:xfrm>
            <a:off x="5177928" y="1803654"/>
            <a:ext cx="11316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Krátké věty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g3fbdbde1791_0_164"/>
          <p:cNvSpPr/>
          <p:nvPr/>
        </p:nvSpPr>
        <p:spPr>
          <a:xfrm>
            <a:off x="6412401" y="1803654"/>
            <a:ext cx="1886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700"/>
              <a:buFont typeface="Arial"/>
              <a:buNone/>
            </a:pPr>
            <a:r>
              <a:rPr b="0" i="0" lang="cs" sz="7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Jedna myšlenka v jedné větě.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3fbdbde1791_0_164"/>
          <p:cNvSpPr/>
          <p:nvPr/>
        </p:nvSpPr>
        <p:spPr>
          <a:xfrm>
            <a:off x="4883026" y="2194560"/>
            <a:ext cx="24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g3fbdbde1791_0_164"/>
          <p:cNvSpPr/>
          <p:nvPr/>
        </p:nvSpPr>
        <p:spPr>
          <a:xfrm>
            <a:off x="5177928" y="2180844"/>
            <a:ext cx="11316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Slovesa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3fbdbde1791_0_164"/>
          <p:cNvSpPr/>
          <p:nvPr/>
        </p:nvSpPr>
        <p:spPr>
          <a:xfrm>
            <a:off x="6412401" y="2180844"/>
            <a:ext cx="1886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700"/>
              <a:buFont typeface="Arial"/>
              <a:buNone/>
            </a:pPr>
            <a:r>
              <a:rPr b="0" i="0" lang="cs" sz="7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Děj je čitelnější než hromada podstatných jmen.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3fbdbde1791_0_164"/>
          <p:cNvSpPr/>
          <p:nvPr/>
        </p:nvSpPr>
        <p:spPr>
          <a:xfrm>
            <a:off x="4883026" y="2571750"/>
            <a:ext cx="24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3fbdbde1791_0_164"/>
          <p:cNvSpPr/>
          <p:nvPr/>
        </p:nvSpPr>
        <p:spPr>
          <a:xfrm>
            <a:off x="5177928" y="2558034"/>
            <a:ext cx="11316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Struktura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3fbdbde1791_0_164"/>
          <p:cNvSpPr/>
          <p:nvPr/>
        </p:nvSpPr>
        <p:spPr>
          <a:xfrm>
            <a:off x="6412401" y="2558034"/>
            <a:ext cx="1886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700"/>
              <a:buFont typeface="Arial"/>
              <a:buNone/>
            </a:pPr>
            <a:r>
              <a:rPr b="0" i="0" lang="cs" sz="7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Nejdůležitější informace dopředu.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g3fbdbde1791_0_164"/>
          <p:cNvSpPr/>
          <p:nvPr/>
        </p:nvSpPr>
        <p:spPr>
          <a:xfrm>
            <a:off x="4883026" y="2948940"/>
            <a:ext cx="240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g3fbdbde1791_0_164"/>
          <p:cNvSpPr/>
          <p:nvPr/>
        </p:nvSpPr>
        <p:spPr>
          <a:xfrm>
            <a:off x="5177928" y="2935224"/>
            <a:ext cx="11316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800"/>
              <a:buFont typeface="Arial"/>
              <a:buNone/>
            </a:pPr>
            <a:r>
              <a:rPr b="1" i="0" lang="cs" sz="8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Příklad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3fbdbde1791_0_164"/>
          <p:cNvSpPr/>
          <p:nvPr/>
        </p:nvSpPr>
        <p:spPr>
          <a:xfrm>
            <a:off x="6412401" y="2935224"/>
            <a:ext cx="18861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6579"/>
              </a:buClr>
              <a:buSzPts val="700"/>
              <a:buFont typeface="Arial"/>
              <a:buNone/>
            </a:pPr>
            <a:r>
              <a:rPr b="0" i="0" lang="cs" sz="700" u="none" cap="none" strike="noStrike">
                <a:solidFill>
                  <a:srgbClr val="596579"/>
                </a:solidFill>
                <a:latin typeface="Arial"/>
                <a:ea typeface="Arial"/>
                <a:cs typeface="Arial"/>
                <a:sym typeface="Arial"/>
              </a:rPr>
              <a:t>Když hrozí nejasnost, ukažte konkrétní situaci.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3fbdbde1791_0_164"/>
          <p:cNvSpPr/>
          <p:nvPr/>
        </p:nvSpPr>
        <p:spPr>
          <a:xfrm>
            <a:off x="822982" y="3806190"/>
            <a:ext cx="75441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Kdy naposledy jste něčemu nerozuměli ne proto, že by informace chyběla, ale protože byla špatně formulovaná?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3fbdbde1791_0_164"/>
          <p:cNvSpPr/>
          <p:nvPr/>
        </p:nvSpPr>
        <p:spPr>
          <a:xfrm>
            <a:off x="377200" y="4903470"/>
            <a:ext cx="58296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KMPK • Kultura mluvené a psané komunikace • FaME UTB ve Zlíně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fbdbde1791_0_2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g3fbdbde1791_0_220"/>
          <p:cNvSpPr/>
          <p:nvPr/>
        </p:nvSpPr>
        <p:spPr>
          <a:xfrm>
            <a:off x="0" y="0"/>
            <a:ext cx="82500" cy="5143500"/>
          </a:xfrm>
          <a:prstGeom prst="rect">
            <a:avLst/>
          </a:prstGeom>
          <a:solidFill>
            <a:srgbClr val="E97824"/>
          </a:solidFill>
          <a:ln cap="flat" cmpd="sng" w="9525">
            <a:solidFill>
              <a:srgbClr val="E978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3fbdbde1791_0_220"/>
          <p:cNvSpPr/>
          <p:nvPr/>
        </p:nvSpPr>
        <p:spPr>
          <a:xfrm>
            <a:off x="377200" y="219456"/>
            <a:ext cx="71325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Arial"/>
              <a:buNone/>
            </a:pPr>
            <a:r>
              <a:rPr b="1" i="0" lang="cs" sz="20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Slova mají dopad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3fbdbde1791_0_220"/>
          <p:cNvSpPr/>
          <p:nvPr/>
        </p:nvSpPr>
        <p:spPr>
          <a:xfrm>
            <a:off x="384058" y="582930"/>
            <a:ext cx="71325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800"/>
              <a:buFont typeface="Arial"/>
              <a:buNone/>
            </a:pPr>
            <a:r>
              <a:rPr b="0" i="0" lang="cs" sz="800" u="none" cap="none" strike="noStrike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Stejná informace může vyznít podpůrně, neutrálně nebo útočně.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g3fbdbde1791_0_220"/>
          <p:cNvSpPr/>
          <p:nvPr/>
        </p:nvSpPr>
        <p:spPr>
          <a:xfrm>
            <a:off x="8332692" y="219456"/>
            <a:ext cx="5487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100"/>
              <a:buFont typeface="Arial"/>
              <a:buNone/>
            </a:pPr>
            <a:r>
              <a:rPr b="1" i="0" lang="cs" sz="11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8" name="Google Shape;408;g3fbdbde1791_0_220"/>
          <p:cNvCxnSpPr/>
          <p:nvPr/>
        </p:nvCxnSpPr>
        <p:spPr>
          <a:xfrm>
            <a:off x="377200" y="802386"/>
            <a:ext cx="8332500" cy="0"/>
          </a:xfrm>
          <a:prstGeom prst="straightConnector1">
            <a:avLst/>
          </a:prstGeom>
          <a:noFill/>
          <a:ln cap="flat" cmpd="sng" w="9525">
            <a:solidFill>
              <a:srgbClr val="D8DEE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9" name="Google Shape;409;g3fbdbde1791_0_220"/>
          <p:cNvSpPr/>
          <p:nvPr/>
        </p:nvSpPr>
        <p:spPr>
          <a:xfrm>
            <a:off x="617236" y="1062990"/>
            <a:ext cx="2503200" cy="2331600"/>
          </a:xfrm>
          <a:prstGeom prst="roundRect">
            <a:avLst>
              <a:gd fmla="val 4118" name="adj"/>
            </a:avLst>
          </a:prstGeom>
          <a:solidFill>
            <a:srgbClr val="F8FAFC"/>
          </a:solidFill>
          <a:ln cap="flat" cmpd="sng" w="9525">
            <a:solidFill>
              <a:srgbClr val="E7EB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3fbdbde1791_0_220"/>
          <p:cNvSpPr/>
          <p:nvPr/>
        </p:nvSpPr>
        <p:spPr>
          <a:xfrm>
            <a:off x="857273" y="1337310"/>
            <a:ext cx="20574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2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Obsahová rovina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3fbdbde1791_0_220"/>
          <p:cNvSpPr/>
          <p:nvPr/>
        </p:nvSpPr>
        <p:spPr>
          <a:xfrm>
            <a:off x="857273" y="1783080"/>
            <a:ext cx="20574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000"/>
              <a:buFont typeface="Arial"/>
              <a:buNone/>
            </a:pPr>
            <a:r>
              <a:rPr b="1" i="0" lang="cs" sz="10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Co říkám?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3fbdbde1791_0_220"/>
          <p:cNvSpPr/>
          <p:nvPr/>
        </p:nvSpPr>
        <p:spPr>
          <a:xfrm>
            <a:off x="857273" y="2160270"/>
            <a:ext cx="2057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9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Termín se mění.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9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Úkol není hotový.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9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Potřebuji reakci.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g3fbdbde1791_0_220"/>
          <p:cNvSpPr/>
          <p:nvPr/>
        </p:nvSpPr>
        <p:spPr>
          <a:xfrm>
            <a:off x="3463382" y="1062990"/>
            <a:ext cx="2503200" cy="2331600"/>
          </a:xfrm>
          <a:prstGeom prst="roundRect">
            <a:avLst>
              <a:gd fmla="val 4118" name="adj"/>
            </a:avLst>
          </a:prstGeom>
          <a:solidFill>
            <a:srgbClr val="FFF8F1"/>
          </a:solidFill>
          <a:ln cap="flat" cmpd="sng" w="9525">
            <a:solidFill>
              <a:srgbClr val="F2D6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g3fbdbde1791_0_220"/>
          <p:cNvSpPr/>
          <p:nvPr/>
        </p:nvSpPr>
        <p:spPr>
          <a:xfrm>
            <a:off x="3703419" y="1337310"/>
            <a:ext cx="20574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2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Vztahová rovina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g3fbdbde1791_0_220"/>
          <p:cNvSpPr/>
          <p:nvPr/>
        </p:nvSpPr>
        <p:spPr>
          <a:xfrm>
            <a:off x="3703419" y="1783080"/>
            <a:ext cx="20574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7824"/>
              </a:buClr>
              <a:buSzPts val="1000"/>
              <a:buFont typeface="Arial"/>
              <a:buNone/>
            </a:pPr>
            <a:r>
              <a:rPr b="1" i="0" lang="cs" sz="1000" u="none" cap="none" strike="noStrike">
                <a:solidFill>
                  <a:srgbClr val="E97824"/>
                </a:solidFill>
                <a:latin typeface="Arial"/>
                <a:ea typeface="Arial"/>
                <a:cs typeface="Arial"/>
                <a:sym typeface="Arial"/>
              </a:rPr>
              <a:t>Jak to říkám?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g3fbdbde1791_0_220"/>
          <p:cNvSpPr/>
          <p:nvPr/>
        </p:nvSpPr>
        <p:spPr>
          <a:xfrm>
            <a:off x="3703419" y="2160270"/>
            <a:ext cx="20574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9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S respektem?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9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S tlakem?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9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S obviněním?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g3fbdbde1791_0_220"/>
          <p:cNvSpPr/>
          <p:nvPr/>
        </p:nvSpPr>
        <p:spPr>
          <a:xfrm>
            <a:off x="6309528" y="1062990"/>
            <a:ext cx="2263200" cy="2331600"/>
          </a:xfrm>
          <a:prstGeom prst="roundRect">
            <a:avLst>
              <a:gd fmla="val 4242" name="adj"/>
            </a:avLst>
          </a:prstGeom>
          <a:solidFill>
            <a:srgbClr val="EAF7F4"/>
          </a:solidFill>
          <a:ln cap="flat" cmpd="sng" w="9525">
            <a:solidFill>
              <a:srgbClr val="C7E8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g3fbdbde1791_0_220"/>
          <p:cNvSpPr/>
          <p:nvPr/>
        </p:nvSpPr>
        <p:spPr>
          <a:xfrm>
            <a:off x="6515274" y="1337310"/>
            <a:ext cx="18861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2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Dopad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g3fbdbde1791_0_220"/>
          <p:cNvSpPr/>
          <p:nvPr/>
        </p:nvSpPr>
        <p:spPr>
          <a:xfrm>
            <a:off x="6515274" y="1783080"/>
            <a:ext cx="18861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8F83"/>
              </a:buClr>
              <a:buSzPts val="1000"/>
              <a:buFont typeface="Arial"/>
              <a:buNone/>
            </a:pPr>
            <a:r>
              <a:rPr b="1" i="0" lang="cs" sz="1000" u="none" cap="none" strike="noStrike">
                <a:solidFill>
                  <a:srgbClr val="2F8F83"/>
                </a:solidFill>
                <a:latin typeface="Arial"/>
                <a:ea typeface="Arial"/>
                <a:cs typeface="Arial"/>
                <a:sym typeface="Arial"/>
              </a:rPr>
              <a:t>Co se stane potom?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g3fbdbde1791_0_220"/>
          <p:cNvSpPr/>
          <p:nvPr/>
        </p:nvSpPr>
        <p:spPr>
          <a:xfrm>
            <a:off x="6515274" y="2160270"/>
            <a:ext cx="18861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9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Porozumění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9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Spolupráce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D3D"/>
              </a:buClr>
              <a:buSzPts val="900"/>
              <a:buFont typeface="Arial"/>
              <a:buNone/>
            </a:pPr>
            <a:r>
              <a:rPr b="0" i="0" lang="cs" sz="900" u="none" cap="none" strike="noStrike">
                <a:solidFill>
                  <a:srgbClr val="1F2D3D"/>
                </a:solidFill>
                <a:latin typeface="Arial"/>
                <a:ea typeface="Arial"/>
                <a:cs typeface="Arial"/>
                <a:sym typeface="Arial"/>
              </a:rPr>
              <a:t>Konflikt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g3fbdbde1791_0_220"/>
          <p:cNvSpPr/>
          <p:nvPr/>
        </p:nvSpPr>
        <p:spPr>
          <a:xfrm>
            <a:off x="754400" y="3806190"/>
            <a:ext cx="754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200"/>
              <a:buFont typeface="Arial"/>
              <a:buNone/>
            </a:pPr>
            <a:r>
              <a:rPr b="1" i="0" lang="cs" sz="1200" u="none" cap="none" strike="noStrike">
                <a:solidFill>
                  <a:srgbClr val="14213D"/>
                </a:solidFill>
                <a:latin typeface="Arial"/>
                <a:ea typeface="Arial"/>
                <a:cs typeface="Arial"/>
                <a:sym typeface="Arial"/>
              </a:rPr>
              <a:t>V KMPK budeme nesouhlas, kritiku i omluvu formulovat tak, aby zůstaly jasné – ale nebyly ponižující.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3fbdbde1791_0_220"/>
          <p:cNvSpPr/>
          <p:nvPr/>
        </p:nvSpPr>
        <p:spPr>
          <a:xfrm>
            <a:off x="377200" y="4903470"/>
            <a:ext cx="5829600" cy="12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4A6"/>
              </a:buClr>
              <a:buSzPts val="600"/>
              <a:buFont typeface="Arial"/>
              <a:buNone/>
            </a:pPr>
            <a:r>
              <a:rPr b="0" i="0" lang="cs" sz="600" u="none" cap="none" strike="noStrike">
                <a:solidFill>
                  <a:srgbClr val="8A94A6"/>
                </a:solidFill>
                <a:latin typeface="Arial"/>
                <a:ea typeface="Arial"/>
                <a:cs typeface="Arial"/>
                <a:sym typeface="Arial"/>
              </a:rPr>
              <a:t>KMPK • Kultura mluvené a psané komunikace • FaME UTB ve Zlíně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428" name="Google Shape;42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29" name="Google Shape;42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63"/>
            <a:ext cx="9144000" cy="513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Martina Sasínková</dc:creator>
</cp:coreProperties>
</file>