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344" r:id="rId4"/>
    <p:sldId id="377" r:id="rId5"/>
    <p:sldId id="343" r:id="rId6"/>
    <p:sldId id="378" r:id="rId7"/>
    <p:sldId id="342" r:id="rId8"/>
    <p:sldId id="379" r:id="rId9"/>
    <p:sldId id="380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1" r:id="rId18"/>
    <p:sldId id="372" r:id="rId19"/>
    <p:sldId id="374" r:id="rId20"/>
    <p:sldId id="304" r:id="rId21"/>
    <p:sldId id="381" r:id="rId22"/>
    <p:sldId id="375" r:id="rId23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202"/>
    <a:srgbClr val="D5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737"/>
  </p:normalViewPr>
  <p:slideViewPr>
    <p:cSldViewPr snapToGrid="0" snapToObjects="1">
      <p:cViewPr varScale="1">
        <p:scale>
          <a:sx n="112" d="100"/>
          <a:sy n="112" d="100"/>
        </p:scale>
        <p:origin x="16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63C9E-6383-4CC2-8393-47C4D1E8A408}" type="datetimeFigureOut">
              <a:rPr lang="cs-CZ" smtClean="0"/>
              <a:pPr/>
              <a:t>06.10.2026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E3B7-5112-44D2-8974-0B2B09F277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92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A844A-5018-4ED4-A990-470714FDF812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C157-F299-40C4-AC90-6F408E5B5A87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0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F5EF-284F-438A-A1C5-CAD56CB73475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2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4DEA-1707-477A-AED3-CEAFF620A72D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7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BE440-C081-4EE5-9B98-2D804D04A044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2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8EA8B-E900-47DE-9C82-7AE22AB9AEC6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5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825A-FE3D-4A43-9560-7A60F3D26427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070B-4562-4774-AB5D-5268194F28AC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7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5166-59FF-4FAE-9C0B-7277F655552A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0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7DD62-1D39-4025-AD06-5D937752F0D7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2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1B3E-B9E8-4F0E-ABAE-FEBE6F3DE70F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5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/>
        </p:nvSpPr>
        <p:spPr>
          <a:xfrm>
            <a:off x="4371278" y="6138250"/>
            <a:ext cx="4776297" cy="63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013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16" b="5584"/>
          <a:stretch/>
        </p:blipFill>
        <p:spPr>
          <a:xfrm>
            <a:off x="5187843" y="1423285"/>
            <a:ext cx="3964866" cy="54477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8650" y="2362672"/>
            <a:ext cx="7886700" cy="2387600"/>
          </a:xfrm>
        </p:spPr>
        <p:txBody>
          <a:bodyPr anchor="b">
            <a:normAutofit/>
          </a:bodyPr>
          <a:lstStyle>
            <a:lvl1pPr algn="l">
              <a:defRPr sz="4500" b="0" cap="all" baseline="0">
                <a:solidFill>
                  <a:srgbClr val="CF1F28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28650" y="4762110"/>
            <a:ext cx="7886700" cy="821602"/>
          </a:xfrm>
        </p:spPr>
        <p:txBody>
          <a:bodyPr/>
          <a:lstStyle>
            <a:lvl1pPr marL="40499" indent="0" algn="l">
              <a:buNone/>
              <a:defRPr sz="1350">
                <a:solidFill>
                  <a:srgbClr val="313131"/>
                </a:solidFill>
                <a:latin typeface="+mj-lt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558" y="6267816"/>
            <a:ext cx="4571343" cy="2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4951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ctrTitle"/>
          </p:nvPr>
        </p:nvSpPr>
        <p:spPr>
          <a:xfrm>
            <a:off x="628650" y="2362672"/>
            <a:ext cx="7886700" cy="2387600"/>
          </a:xfrm>
        </p:spPr>
        <p:txBody>
          <a:bodyPr anchor="b">
            <a:normAutofit/>
          </a:bodyPr>
          <a:lstStyle>
            <a:lvl1pPr algn="l">
              <a:defRPr sz="3094" b="0" cap="all" baseline="0">
                <a:solidFill>
                  <a:srgbClr val="CF1F28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628650" y="4762110"/>
            <a:ext cx="7886700" cy="821602"/>
          </a:xfrm>
        </p:spPr>
        <p:txBody>
          <a:bodyPr/>
          <a:lstStyle>
            <a:lvl1pPr marL="40499" indent="0" algn="l">
              <a:buNone/>
              <a:defRPr sz="1350">
                <a:solidFill>
                  <a:srgbClr val="313131"/>
                </a:solidFill>
                <a:latin typeface="+mj-lt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8709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6150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517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31610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288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666323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7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8971342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941602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02323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395E2-2A89-4958-AF32-532736FFFDE4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920" y="6267815"/>
            <a:ext cx="3846981" cy="2304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40000" y="365129"/>
            <a:ext cx="8064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8064000" cy="4081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Obdélník 6"/>
          <p:cNvSpPr/>
          <p:nvPr/>
        </p:nvSpPr>
        <p:spPr>
          <a:xfrm>
            <a:off x="0" y="7"/>
            <a:ext cx="9144000" cy="123825"/>
          </a:xfrm>
          <a:prstGeom prst="rect">
            <a:avLst/>
          </a:prstGeom>
          <a:solidFill>
            <a:srgbClr val="CF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1013"/>
          </a:p>
        </p:txBody>
      </p:sp>
    </p:spTree>
    <p:extLst>
      <p:ext uri="{BB962C8B-B14F-4D97-AF65-F5344CB8AC3E}">
        <p14:creationId xmlns:p14="http://schemas.microsoft.com/office/powerpoint/2010/main" val="260671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3094" b="0" kern="1200" cap="none" baseline="0">
          <a:solidFill>
            <a:srgbClr val="CF1F28"/>
          </a:solidFill>
          <a:latin typeface="+mn-lt"/>
          <a:ea typeface="+mj-ea"/>
          <a:cs typeface="+mj-cs"/>
        </a:defRPr>
      </a:lvl1pPr>
    </p:titleStyle>
    <p:bodyStyle>
      <a:lvl1pPr marL="128585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575" kern="1200">
          <a:solidFill>
            <a:srgbClr val="313131"/>
          </a:solidFill>
          <a:latin typeface="+mj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350" kern="1200">
          <a:solidFill>
            <a:srgbClr val="313131"/>
          </a:solidFill>
          <a:latin typeface="+mj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350" kern="1200">
          <a:solidFill>
            <a:srgbClr val="313131"/>
          </a:solidFill>
          <a:latin typeface="+mj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125" kern="1200">
          <a:solidFill>
            <a:srgbClr val="313131"/>
          </a:solidFill>
          <a:latin typeface="+mj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125" kern="1200">
          <a:solidFill>
            <a:srgbClr val="313131"/>
          </a:solidFill>
          <a:latin typeface="+mj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7886" y="2893157"/>
            <a:ext cx="8128322" cy="1071686"/>
          </a:xfrm>
        </p:spPr>
        <p:txBody>
          <a:bodyPr lIns="0" tIns="0" rIns="0" bIns="0" anchor="t" anchorCtr="0">
            <a:noAutofit/>
          </a:bodyPr>
          <a:lstStyle/>
          <a:p>
            <a:pPr algn="l"/>
            <a:r>
              <a:rPr lang="cs-CZ" dirty="0"/>
              <a:t>Computer Networks</a:t>
            </a:r>
            <a:endParaRPr lang="en-US" sz="6600" b="1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9B7D8D9-CB29-4C3B-93A9-38F44BCBDFD8}"/>
              </a:ext>
            </a:extLst>
          </p:cNvPr>
          <p:cNvSpPr txBox="1"/>
          <p:nvPr/>
        </p:nvSpPr>
        <p:spPr>
          <a:xfrm>
            <a:off x="6276513" y="5592932"/>
            <a:ext cx="3284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Ing. Vladimír Horák</a:t>
            </a:r>
          </a:p>
        </p:txBody>
      </p:sp>
    </p:spTree>
    <p:extLst>
      <p:ext uri="{BB962C8B-B14F-4D97-AF65-F5344CB8AC3E}">
        <p14:creationId xmlns:p14="http://schemas.microsoft.com/office/powerpoint/2010/main" val="1735084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Computer architecture – the logical structure that a computer is made up of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Hardware – all physical components of a computer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Software – all computer programs and applications</a:t>
            </a:r>
          </a:p>
          <a:p>
            <a:pPr algn="just">
              <a:buClrTx/>
            </a:pPr>
            <a:r>
              <a:rPr lang="cs-CZ" sz="2800" dirty="0" err="1">
                <a:latin typeface="Calibri "/>
              </a:rPr>
              <a:t>Peopleware</a:t>
            </a:r>
            <a:r>
              <a:rPr lang="cs-CZ" sz="2800" dirty="0">
                <a:latin typeface="Calibri "/>
              </a:rPr>
              <a:t> – the human factor in technology</a:t>
            </a:r>
          </a:p>
          <a:p>
            <a:pPr algn="just">
              <a:buClrTx/>
            </a:pPr>
            <a:r>
              <a:rPr lang="cs-CZ" sz="2800" dirty="0" err="1">
                <a:latin typeface="Calibri "/>
              </a:rPr>
              <a:t>Orgware</a:t>
            </a:r>
            <a:r>
              <a:rPr lang="cs-CZ" sz="2800" dirty="0">
                <a:latin typeface="Calibri "/>
              </a:rPr>
              <a:t> – rules and regulations related to the use of technology</a:t>
            </a:r>
          </a:p>
        </p:txBody>
      </p:sp>
    </p:spTree>
    <p:extLst>
      <p:ext uri="{BB962C8B-B14F-4D97-AF65-F5344CB8AC3E}">
        <p14:creationId xmlns:p14="http://schemas.microsoft.com/office/powerpoint/2010/main" val="3235075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Review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Computer components – computer case, </a:t>
            </a:r>
            <a:r>
              <a:rPr lang="cs-CZ" sz="2800" dirty="0">
                <a:latin typeface="Calibri "/>
                <a:cs typeface="Times New Roman" panose="02020603050405020304" pitchFamily="18" charset="0"/>
              </a:rPr>
              <a:t>motherboard, CPU, RAM, drive, graphics card, power supply</a:t>
            </a:r>
            <a:endParaRPr lang="cs-CZ" sz="2800" dirty="0">
              <a:latin typeface="Calibri "/>
            </a:endParaRPr>
          </a:p>
          <a:p>
            <a:pPr algn="just">
              <a:buClrTx/>
            </a:pPr>
            <a:r>
              <a:rPr lang="cs-CZ" sz="2800" dirty="0">
                <a:latin typeface="Calibri "/>
              </a:rPr>
              <a:t>Input devices – devices used to give the computer instructions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Output devices – devices used by the computer to provide feedback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917466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Today's lecture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Computer networks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Classification of computer networks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Network devices</a:t>
            </a:r>
          </a:p>
        </p:txBody>
      </p:sp>
    </p:spTree>
    <p:extLst>
      <p:ext uri="{BB962C8B-B14F-4D97-AF65-F5344CB8AC3E}">
        <p14:creationId xmlns:p14="http://schemas.microsoft.com/office/powerpoint/2010/main" val="385311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Computer Network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A “system” created by interconnecting computers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r>
              <a:rPr lang="cs-CZ" sz="2800" dirty="0">
                <a:latin typeface="Calibri "/>
              </a:rPr>
              <a:t> It consists of: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Stations (computers)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Network hardware (network cards, cables, ...)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Network software (programs for working on a network)</a:t>
            </a: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73064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Computer Network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Depending on the role a computer performs in the network, computers are divided into:</a:t>
            </a:r>
          </a:p>
          <a:p>
            <a:pPr lvl="1" algn="just">
              <a:buClrTx/>
            </a:pPr>
            <a:r>
              <a:rPr lang="cs-CZ" sz="2400" dirty="0">
                <a:latin typeface="Calibri "/>
              </a:rPr>
              <a:t> </a:t>
            </a:r>
            <a:r>
              <a:rPr lang="cs-CZ" sz="2580" dirty="0">
                <a:latin typeface="Calibri "/>
              </a:rPr>
              <a:t>Servers</a:t>
            </a:r>
          </a:p>
          <a:p>
            <a:pPr lvl="1" algn="just">
              <a:buClrTx/>
            </a:pPr>
            <a:r>
              <a:rPr lang="cs-CZ" sz="2580" dirty="0">
                <a:latin typeface="Calibri "/>
              </a:rPr>
              <a:t> Workstations (Workstation)</a:t>
            </a: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85715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Servers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A computer that provides certain services to others (file, application, mail, ...)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Acts as a control station 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There can be an “unlimited” number of servers on the network</a:t>
            </a:r>
          </a:p>
          <a:p>
            <a:pPr marL="0" indent="0" algn="just">
              <a:buClrTx/>
              <a:buNone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endParaRPr lang="cs-CZ" sz="2580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  <p:pic>
        <p:nvPicPr>
          <p:cNvPr id="1026" name="Picture 2" descr="What Is A Server? Everything You Need To Know">
            <a:extLst>
              <a:ext uri="{FF2B5EF4-FFF2-40B4-BE49-F238E27FC236}">
                <a16:creationId xmlns:a16="http://schemas.microsoft.com/office/drawing/2014/main" id="{1789BE3F-3547-AC10-E42A-99AEBCAEA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220" y="3699880"/>
            <a:ext cx="3630780" cy="234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879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Workstation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A computer used by a user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Uses services provided by a server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Generally a more powerful device than a standard PC</a:t>
            </a:r>
            <a:endParaRPr lang="cs-CZ" sz="2580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556825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Classification of Computer Networks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Based on scope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Based on the relationship between nodes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Based on topology  </a:t>
            </a:r>
            <a:endParaRPr lang="cs-CZ" sz="2575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689074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Classification by Scope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PAN - </a:t>
            </a:r>
            <a:r>
              <a:rPr lang="en-US" sz="2800" dirty="0">
                <a:latin typeface="Calibri "/>
              </a:rPr>
              <a:t>Personal Area Network, </a:t>
            </a:r>
            <a:r>
              <a:rPr lang="en-US" sz="2800" dirty="0" err="1">
                <a:latin typeface="Calibri "/>
              </a:rPr>
              <a:t>personal</a:t>
            </a:r>
            <a:r>
              <a:rPr lang="en-US" sz="2800" dirty="0">
                <a:latin typeface="Calibri "/>
              </a:rPr>
              <a:t> </a:t>
            </a:r>
            <a:r>
              <a:rPr lang="en-US" sz="2800" dirty="0" err="1">
                <a:latin typeface="Calibri "/>
              </a:rPr>
              <a:t> network</a:t>
            </a:r>
            <a:r>
              <a:rPr lang="cs-CZ" sz="2800" dirty="0">
                <a:latin typeface="Calibri "/>
              </a:rPr>
              <a:t> (</a:t>
            </a:r>
            <a:r>
              <a:rPr lang="cs-CZ" sz="2800" dirty="0" err="1">
                <a:latin typeface="Calibri "/>
              </a:rPr>
              <a:t>bluetooth</a:t>
            </a:r>
            <a:r>
              <a:rPr lang="cs-CZ" sz="2800" dirty="0">
                <a:latin typeface="Calibri "/>
              </a:rPr>
              <a:t>)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LAN - </a:t>
            </a:r>
            <a:r>
              <a:rPr lang="en-US" sz="2800" dirty="0">
                <a:latin typeface="Calibri "/>
              </a:rPr>
              <a:t>Local Area Network</a:t>
            </a:r>
            <a:r>
              <a:rPr lang="cs-CZ" sz="2800" dirty="0">
                <a:latin typeface="Calibri "/>
              </a:rPr>
              <a:t>,</a:t>
            </a:r>
            <a:r>
              <a:rPr lang="en-US" sz="2800" dirty="0">
                <a:latin typeface="Calibri "/>
              </a:rPr>
              <a:t> </a:t>
            </a:r>
            <a:r>
              <a:rPr lang="en-US" sz="2800" dirty="0" err="1">
                <a:latin typeface="Calibri "/>
              </a:rPr>
              <a:t>local</a:t>
            </a:r>
            <a:r>
              <a:rPr lang="en-US" sz="2800" dirty="0">
                <a:latin typeface="Calibri "/>
              </a:rPr>
              <a:t> </a:t>
            </a:r>
            <a:r>
              <a:rPr lang="en-US" sz="2800" dirty="0" err="1">
                <a:latin typeface="Calibri "/>
              </a:rPr>
              <a:t>net</a:t>
            </a:r>
            <a:r>
              <a:rPr lang="cs-CZ" sz="2800" dirty="0">
                <a:latin typeface="Calibri "/>
              </a:rPr>
              <a:t>work (Wi-Fi)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MAN - </a:t>
            </a:r>
            <a:r>
              <a:rPr lang="it-IT" sz="2800" dirty="0">
                <a:latin typeface="Calibri "/>
              </a:rPr>
              <a:t>Metropolitan Area Network, metropolitan networks</a:t>
            </a:r>
            <a:endParaRPr lang="cs-CZ" sz="2800" dirty="0">
              <a:latin typeface="Calibri "/>
            </a:endParaRPr>
          </a:p>
          <a:p>
            <a:pPr algn="just">
              <a:buClrTx/>
            </a:pPr>
            <a:r>
              <a:rPr lang="cs-CZ" sz="2800" dirty="0">
                <a:latin typeface="Calibri "/>
              </a:rPr>
              <a:t> WAN - </a:t>
            </a:r>
            <a:r>
              <a:rPr lang="en-US" sz="2800" dirty="0">
                <a:latin typeface="Calibri "/>
              </a:rPr>
              <a:t>Wide Area Network – </a:t>
            </a:r>
            <a:r>
              <a:rPr lang="en-US" sz="2800" dirty="0" err="1">
                <a:latin typeface="Calibri "/>
              </a:rPr>
              <a:t>wide-area</a:t>
            </a:r>
            <a:r>
              <a:rPr lang="en-US" sz="2800" dirty="0">
                <a:latin typeface="Calibri "/>
              </a:rPr>
              <a:t> </a:t>
            </a:r>
            <a:r>
              <a:rPr lang="en-US" sz="2800" dirty="0" err="1">
                <a:latin typeface="Calibri "/>
              </a:rPr>
              <a:t>sítě</a:t>
            </a:r>
            <a:endParaRPr lang="cs-CZ" sz="2575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DD534B9-BCDF-9565-E237-16CF80D83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2"/>
          <a:stretch/>
        </p:blipFill>
        <p:spPr bwMode="auto">
          <a:xfrm>
            <a:off x="2550695" y="3851801"/>
            <a:ext cx="6368032" cy="2421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1960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Classification by Node Relationship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Peer-to-Peer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“equal to equal”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A PC connects to a printer and shares it locally with others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Client – Server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One computer offers its services to others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SAN – </a:t>
            </a:r>
            <a:r>
              <a:rPr lang="cs-CZ" sz="2800" dirty="0" err="1">
                <a:latin typeface="Calibri "/>
              </a:rPr>
              <a:t>Storage</a:t>
            </a:r>
            <a:r>
              <a:rPr lang="cs-CZ" sz="2800" dirty="0">
                <a:latin typeface="Calibri "/>
              </a:rPr>
              <a:t> Area Network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Storage network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Specialized for transferring large amounts of data</a:t>
            </a:r>
            <a:endParaRPr lang="cs-CZ" sz="2350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274413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Classification by Topology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Physical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Based on the actual interconnection of devices in the network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Ring, star, ... </a:t>
            </a:r>
          </a:p>
          <a:p>
            <a:pPr marL="0" indent="0" algn="just">
              <a:buClrTx/>
              <a:buNone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r>
              <a:rPr lang="cs-CZ" sz="2800" dirty="0">
                <a:latin typeface="Calibri "/>
              </a:rPr>
              <a:t> Logical </a:t>
            </a:r>
            <a:endParaRPr lang="cs-CZ" sz="2350" dirty="0">
              <a:latin typeface="Calibri "/>
            </a:endParaRPr>
          </a:p>
          <a:p>
            <a:pPr lvl="1" algn="just">
              <a:buClrTx/>
            </a:pPr>
            <a:r>
              <a:rPr lang="cs-CZ" sz="2350" dirty="0">
                <a:latin typeface="Calibri "/>
              </a:rPr>
              <a:t> Based on the communication of individual elements</a:t>
            </a:r>
          </a:p>
          <a:p>
            <a:pPr lvl="1" algn="just">
              <a:buClrTx/>
            </a:pPr>
            <a:r>
              <a:rPr lang="cs-CZ" sz="2350" dirty="0">
                <a:latin typeface="Calibri "/>
              </a:rPr>
              <a:t> Bus, ring, ...  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673763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Network Devices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Enable connections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Extend the network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Modify its properties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580309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Network Card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Facilitates communication between the computer and the cable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Converts data from a form understood by the computer so that it can be transmitted over the medium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Each network card has its own unique MAC address 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824135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 err="1">
                <a:solidFill>
                  <a:schemeClr val="tx1"/>
                </a:solidFill>
              </a:rPr>
              <a:t>Repeater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Used for better signal coverage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Receives the signal, amplifies it, and sends it on</a:t>
            </a:r>
          </a:p>
          <a:p>
            <a:pPr>
              <a:buClrTx/>
            </a:pPr>
            <a:r>
              <a:rPr lang="cs-CZ" sz="2800" dirty="0">
                <a:latin typeface="Calibri "/>
              </a:rPr>
              <a:t> It helps extend the signal into previously inaccessible areas 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272776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HUB (network hub)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Used to branch the signal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It can both amplify and modify the signal 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189621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 err="1">
                <a:solidFill>
                  <a:schemeClr val="tx1"/>
                </a:solidFill>
              </a:rPr>
              <a:t>Bridge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A device that connects networks using different standards</a:t>
            </a:r>
          </a:p>
          <a:p>
            <a:pPr>
              <a:buClrTx/>
            </a:pPr>
            <a:r>
              <a:rPr lang="cs-CZ" sz="2800" dirty="0">
                <a:latin typeface="Calibri "/>
              </a:rPr>
              <a:t> It can be found, for example, in smart-home devices 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06041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Router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A device used to distribute the connection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From home use, we know Wi-Fi routers – “boxes” that create a Wi-Fi network and allow individual devices to connect to the internet 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217106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F5B5-8D24-285E-3BF2-39BE1F04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3D3F96-0A46-6EA5-F7BA-7254DA1B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90" y="2766218"/>
            <a:ext cx="8064000" cy="1325563"/>
          </a:xfrm>
        </p:spPr>
        <p:txBody>
          <a:bodyPr/>
          <a:lstStyle/>
          <a:p>
            <a:pPr algn="ctr"/>
            <a:r>
              <a:rPr lang="cs-CZ" sz="4400" dirty="0">
                <a:solidFill>
                  <a:schemeClr val="tx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758830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230C1-912B-B4B3-5E60-AE6EF3DFC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A432D5-78AE-C2D7-F89C-686C0DEC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 err="1">
                <a:solidFill>
                  <a:schemeClr val="tx1"/>
                </a:solidFill>
              </a:rPr>
              <a:t>Final</a:t>
            </a:r>
            <a:r>
              <a:rPr lang="cs-CZ" sz="4400" dirty="0">
                <a:solidFill>
                  <a:schemeClr val="tx1"/>
                </a:solidFill>
              </a:rPr>
              <a:t> </a:t>
            </a:r>
            <a:r>
              <a:rPr lang="cs-CZ" sz="4400" dirty="0" err="1">
                <a:solidFill>
                  <a:schemeClr val="tx1"/>
                </a:solidFill>
              </a:rPr>
              <a:t>assignment</a:t>
            </a:r>
            <a:endParaRPr lang="cs-CZ" sz="4400" dirty="0">
              <a:solidFill>
                <a:schemeClr val="tx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A089CD-F680-7212-9095-61356E8C1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  <a:r>
              <a:rPr lang="cs-CZ" sz="2800" b="1" dirty="0" err="1"/>
              <a:t>We</a:t>
            </a:r>
            <a:r>
              <a:rPr lang="cs-CZ" sz="2800" b="1" dirty="0"/>
              <a:t> </a:t>
            </a:r>
            <a:r>
              <a:rPr lang="cs-CZ" sz="2800" b="1" dirty="0" err="1"/>
              <a:t>have</a:t>
            </a:r>
            <a:r>
              <a:rPr lang="cs-CZ" sz="2800" b="1" dirty="0"/>
              <a:t> </a:t>
            </a:r>
            <a:r>
              <a:rPr lang="cs-CZ" sz="2800" b="1" dirty="0" err="1"/>
              <a:t>been</a:t>
            </a:r>
            <a:r>
              <a:rPr lang="cs-CZ" sz="2800" b="1" dirty="0"/>
              <a:t> </a:t>
            </a:r>
            <a:r>
              <a:rPr lang="cs-CZ" sz="2800" b="1" dirty="0" err="1"/>
              <a:t>talking</a:t>
            </a:r>
            <a:r>
              <a:rPr lang="cs-CZ" sz="2800" b="1" dirty="0"/>
              <a:t> </a:t>
            </a:r>
            <a:r>
              <a:rPr lang="cs-CZ" sz="2800" b="1" dirty="0" err="1"/>
              <a:t>about</a:t>
            </a:r>
            <a:r>
              <a:rPr lang="cs-CZ" sz="2800" b="1" dirty="0"/>
              <a:t> </a:t>
            </a:r>
            <a:r>
              <a:rPr lang="cs-CZ" sz="2800" b="1" dirty="0" err="1"/>
              <a:t>networks</a:t>
            </a:r>
            <a:r>
              <a:rPr lang="cs-CZ" sz="2800" b="1" dirty="0"/>
              <a:t> </a:t>
            </a:r>
            <a:r>
              <a:rPr lang="cs-CZ" sz="2800" b="1" dirty="0" err="1"/>
              <a:t>all</a:t>
            </a:r>
            <a:r>
              <a:rPr lang="cs-CZ" sz="2800" b="1" dirty="0"/>
              <a:t> </a:t>
            </a:r>
            <a:r>
              <a:rPr lang="cs-CZ" sz="2800" b="1" dirty="0" err="1"/>
              <a:t>this</a:t>
            </a:r>
            <a:r>
              <a:rPr lang="cs-CZ" sz="2800" b="1" dirty="0"/>
              <a:t> </a:t>
            </a:r>
            <a:r>
              <a:rPr lang="cs-CZ" sz="2800" b="1" dirty="0" err="1"/>
              <a:t>time</a:t>
            </a:r>
            <a:r>
              <a:rPr lang="cs-CZ" sz="2800" b="1" dirty="0"/>
              <a:t> </a:t>
            </a:r>
            <a:r>
              <a:rPr lang="cs-CZ" sz="2800" b="1" dirty="0" err="1"/>
              <a:t>today</a:t>
            </a:r>
            <a:r>
              <a:rPr lang="cs-CZ" sz="2800" b="1" dirty="0"/>
              <a:t>. </a:t>
            </a:r>
            <a:r>
              <a:rPr lang="cs-CZ" sz="2800" b="1" dirty="0" err="1"/>
              <a:t>Networks</a:t>
            </a:r>
            <a:r>
              <a:rPr lang="cs-CZ" sz="2800" b="1" dirty="0"/>
              <a:t> </a:t>
            </a:r>
            <a:r>
              <a:rPr lang="cs-CZ" sz="2800" b="1" dirty="0" err="1"/>
              <a:t>allow</a:t>
            </a:r>
            <a:r>
              <a:rPr lang="cs-CZ" sz="2800" b="1" dirty="0"/>
              <a:t> </a:t>
            </a:r>
            <a:r>
              <a:rPr lang="cs-CZ" sz="2800" b="1" dirty="0" err="1"/>
              <a:t>us</a:t>
            </a:r>
            <a:r>
              <a:rPr lang="cs-CZ" sz="2800" b="1" dirty="0"/>
              <a:t> to do many positive </a:t>
            </a:r>
            <a:r>
              <a:rPr lang="cs-CZ" sz="2800" b="1" dirty="0" err="1"/>
              <a:t>things</a:t>
            </a:r>
            <a:r>
              <a:rPr lang="cs-CZ" sz="2800" b="1" dirty="0"/>
              <a:t>, but </a:t>
            </a:r>
            <a:r>
              <a:rPr lang="cs-CZ" sz="2800" b="1" dirty="0" err="1"/>
              <a:t>there</a:t>
            </a:r>
            <a:r>
              <a:rPr lang="cs-CZ" sz="2800" b="1" dirty="0"/>
              <a:t> are </a:t>
            </a:r>
            <a:r>
              <a:rPr lang="cs-CZ" sz="2800" b="1" dirty="0" err="1"/>
              <a:t>also</a:t>
            </a:r>
            <a:r>
              <a:rPr lang="cs-CZ" sz="2800" b="1" dirty="0"/>
              <a:t> </a:t>
            </a:r>
            <a:r>
              <a:rPr lang="cs-CZ" sz="2800" b="1" dirty="0" err="1"/>
              <a:t>negatives</a:t>
            </a:r>
            <a:r>
              <a:rPr lang="cs-CZ" sz="2800" b="1" dirty="0"/>
              <a:t> </a:t>
            </a:r>
            <a:r>
              <a:rPr lang="cs-CZ" sz="2800" b="1" dirty="0" err="1"/>
              <a:t>associated</a:t>
            </a:r>
            <a:r>
              <a:rPr lang="cs-CZ" sz="2800" b="1" dirty="0"/>
              <a:t> </a:t>
            </a:r>
            <a:r>
              <a:rPr lang="cs-CZ" sz="2800" b="1" dirty="0" err="1"/>
              <a:t>with</a:t>
            </a:r>
            <a:r>
              <a:rPr lang="cs-CZ" sz="2800" b="1" dirty="0"/>
              <a:t> </a:t>
            </a:r>
            <a:r>
              <a:rPr lang="cs-CZ" sz="2800" b="1" dirty="0" err="1"/>
              <a:t>them</a:t>
            </a:r>
            <a:r>
              <a:rPr lang="cs-CZ" sz="2800" b="1" dirty="0"/>
              <a:t>. </a:t>
            </a:r>
          </a:p>
          <a:p>
            <a:pPr algn="just">
              <a:buClrTx/>
            </a:pPr>
            <a:endParaRPr lang="cs-CZ" sz="2800" b="1" dirty="0"/>
          </a:p>
          <a:p>
            <a:pPr algn="just">
              <a:buClrTx/>
            </a:pPr>
            <a:r>
              <a:rPr lang="cs-CZ" sz="2800" b="1" dirty="0"/>
              <a:t> </a:t>
            </a:r>
            <a:r>
              <a:rPr lang="cs-CZ" sz="2800" b="1" dirty="0" err="1"/>
              <a:t>Write</a:t>
            </a:r>
            <a:r>
              <a:rPr lang="cs-CZ" sz="2800" b="1" dirty="0"/>
              <a:t> </a:t>
            </a:r>
            <a:r>
              <a:rPr lang="cs-CZ" sz="2800" b="1" dirty="0" err="1"/>
              <a:t>down</a:t>
            </a:r>
            <a:r>
              <a:rPr lang="cs-CZ" sz="2800" b="1" dirty="0"/>
              <a:t> </a:t>
            </a:r>
            <a:r>
              <a:rPr lang="cs-CZ" sz="2800" b="1" dirty="0" err="1"/>
              <a:t>at</a:t>
            </a:r>
            <a:r>
              <a:rPr lang="cs-CZ" sz="2800" b="1" dirty="0"/>
              <a:t> least 10 </a:t>
            </a:r>
            <a:r>
              <a:rPr lang="cs-CZ" sz="2800" b="1" dirty="0" err="1"/>
              <a:t>different</a:t>
            </a:r>
            <a:r>
              <a:rPr lang="cs-CZ" sz="2800" b="1" dirty="0"/>
              <a:t> </a:t>
            </a:r>
            <a:r>
              <a:rPr lang="cs-CZ" sz="2800" b="1" dirty="0" err="1"/>
              <a:t>types</a:t>
            </a:r>
            <a:r>
              <a:rPr lang="cs-CZ" sz="2800" b="1" dirty="0"/>
              <a:t> </a:t>
            </a:r>
            <a:r>
              <a:rPr lang="cs-CZ" sz="2800" b="1" dirty="0" err="1"/>
              <a:t>of</a:t>
            </a:r>
            <a:r>
              <a:rPr lang="cs-CZ" sz="2800" b="1" dirty="0"/>
              <a:t> </a:t>
            </a:r>
            <a:r>
              <a:rPr lang="cs-CZ" sz="2800" b="1" dirty="0" err="1"/>
              <a:t>threats</a:t>
            </a:r>
            <a:r>
              <a:rPr lang="cs-CZ" sz="2800" b="1" dirty="0"/>
              <a:t> </a:t>
            </a:r>
            <a:r>
              <a:rPr lang="cs-CZ" sz="2800" b="1" dirty="0" err="1"/>
              <a:t>that</a:t>
            </a:r>
            <a:r>
              <a:rPr lang="cs-CZ" sz="2800" b="1" dirty="0"/>
              <a:t> </a:t>
            </a:r>
            <a:r>
              <a:rPr lang="cs-CZ" sz="2800" b="1" dirty="0" err="1"/>
              <a:t>can</a:t>
            </a:r>
            <a:r>
              <a:rPr lang="cs-CZ" sz="2800" b="1" dirty="0"/>
              <a:t> </a:t>
            </a:r>
            <a:r>
              <a:rPr lang="cs-CZ" sz="2800" b="1" dirty="0" err="1"/>
              <a:t>attack</a:t>
            </a:r>
            <a:r>
              <a:rPr lang="cs-CZ" sz="2800" b="1" dirty="0"/>
              <a:t> </a:t>
            </a:r>
            <a:r>
              <a:rPr lang="cs-CZ" sz="2800" b="1" dirty="0" err="1"/>
              <a:t>us</a:t>
            </a:r>
            <a:r>
              <a:rPr lang="cs-CZ" sz="2800" b="1" dirty="0"/>
              <a:t> </a:t>
            </a:r>
            <a:r>
              <a:rPr lang="cs-CZ" sz="2800" b="1" dirty="0" err="1"/>
              <a:t>over</a:t>
            </a:r>
            <a:r>
              <a:rPr lang="cs-CZ" sz="2800" b="1" dirty="0"/>
              <a:t> </a:t>
            </a:r>
            <a:r>
              <a:rPr lang="cs-CZ" sz="2800" b="1" dirty="0" err="1"/>
              <a:t>the</a:t>
            </a:r>
            <a:r>
              <a:rPr lang="cs-CZ" sz="2800" b="1" dirty="0"/>
              <a:t> network.</a:t>
            </a:r>
            <a:endParaRPr lang="cs-CZ" sz="2800" dirty="0"/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868669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F5B5-8D24-285E-3BF2-39BE1F04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3D3F96-0A46-6EA5-F7BA-7254DA1B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90" y="2766218"/>
            <a:ext cx="8064000" cy="1325563"/>
          </a:xfrm>
        </p:spPr>
        <p:txBody>
          <a:bodyPr/>
          <a:lstStyle/>
          <a:p>
            <a:pPr algn="ctr"/>
            <a:r>
              <a:rPr lang="cs-CZ" sz="4400" dirty="0">
                <a:solidFill>
                  <a:schemeClr val="tx1"/>
                </a:solidFill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252410504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MVŠ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ablona PPT_základní_CZ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2" id="{42B34AD4-CC8C-42C8-A123-A24A28B23F52}" vid="{CAA84E04-F411-4E5F-9AFE-C1503F826B3B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MVŠO</Template>
  <TotalTime>3029</TotalTime>
  <Words>610</Words>
  <Application>Microsoft Office PowerPoint</Application>
  <PresentationFormat>Předvádění na obrazovce (4:3)</PresentationFormat>
  <Paragraphs>91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</vt:lpstr>
      <vt:lpstr>Calibri Light</vt:lpstr>
      <vt:lpstr>Prezentace MVŠO</vt:lpstr>
      <vt:lpstr>Sablona PPT_základní_CZ</vt:lpstr>
      <vt:lpstr>Computer Networks</vt:lpstr>
      <vt:lpstr>Review</vt:lpstr>
      <vt:lpstr>Review</vt:lpstr>
      <vt:lpstr>Today's lecture</vt:lpstr>
      <vt:lpstr>Computer Network</vt:lpstr>
      <vt:lpstr>Computer Network</vt:lpstr>
      <vt:lpstr>Servers</vt:lpstr>
      <vt:lpstr>Workstation</vt:lpstr>
      <vt:lpstr>Classification of Computer Networks</vt:lpstr>
      <vt:lpstr>Classification by Scope </vt:lpstr>
      <vt:lpstr>Classification by Node Relationship</vt:lpstr>
      <vt:lpstr>Classification by Topology</vt:lpstr>
      <vt:lpstr>Network Devices </vt:lpstr>
      <vt:lpstr>Network Card </vt:lpstr>
      <vt:lpstr>Repeater</vt:lpstr>
      <vt:lpstr>HUB (network hub)</vt:lpstr>
      <vt:lpstr>Bridge</vt:lpstr>
      <vt:lpstr>Router</vt:lpstr>
      <vt:lpstr>Any questions?</vt:lpstr>
      <vt:lpstr>Final assignment</vt:lpstr>
      <vt:lpstr>Thank you for your attention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 sit amet pellentesque</dc:title>
  <dc:creator>NavratilovaD</dc:creator>
  <cp:lastModifiedBy>Vladimír Horák</cp:lastModifiedBy>
  <cp:revision>137</cp:revision>
  <cp:lastPrinted>2016-09-27T08:46:52Z</cp:lastPrinted>
  <dcterms:created xsi:type="dcterms:W3CDTF">2013-10-07T10:19:46Z</dcterms:created>
  <dcterms:modified xsi:type="dcterms:W3CDTF">2026-10-06T18:09:25Z</dcterms:modified>
</cp:coreProperties>
</file>