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82" r:id="rId2"/>
    <p:sldId id="256"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1" r:id="rId61"/>
    <p:sldId id="342" r:id="rId62"/>
    <p:sldId id="343" r:id="rId63"/>
    <p:sldId id="344" r:id="rId64"/>
    <p:sldId id="345" r:id="rId65"/>
    <p:sldId id="346" r:id="rId66"/>
    <p:sldId id="347" r:id="rId67"/>
    <p:sldId id="349" r:id="rId68"/>
    <p:sldId id="350" r:id="rId69"/>
    <p:sldId id="351" r:id="rId70"/>
    <p:sldId id="340" r:id="rId71"/>
    <p:sldId id="352" r:id="rId7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08CCEE-D4B2-4D31-8617-B167DC371928}" type="datetimeFigureOut">
              <a:rPr lang="cs-CZ" smtClean="0"/>
              <a:t>07.10.2026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D87C8-0881-4DF6-B035-D0C7F089C39E}" type="slidenum">
              <a:rPr lang="cs-CZ" smtClean="0"/>
              <a:t>‹#›</a:t>
            </a:fld>
            <a:endParaRPr lang="cs-CZ"/>
          </a:p>
        </p:txBody>
      </p:sp>
    </p:spTree>
    <p:extLst>
      <p:ext uri="{BB962C8B-B14F-4D97-AF65-F5344CB8AC3E}">
        <p14:creationId xmlns:p14="http://schemas.microsoft.com/office/powerpoint/2010/main" val="310004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s-CZ"/>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789F9-8675-3778-7945-C64F919B16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cs-CZ"/>
          </a:p>
        </p:txBody>
      </p:sp>
      <p:sp>
        <p:nvSpPr>
          <p:cNvPr id="3" name="Subtitle 2">
            <a:extLst>
              <a:ext uri="{FF2B5EF4-FFF2-40B4-BE49-F238E27FC236}">
                <a16:creationId xmlns:a16="http://schemas.microsoft.com/office/drawing/2014/main" id="{D4C958CF-74F0-6F9B-10D8-5ABD47E5C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cs-CZ"/>
          </a:p>
        </p:txBody>
      </p:sp>
      <p:sp>
        <p:nvSpPr>
          <p:cNvPr id="4" name="Date Placeholder 3">
            <a:extLst>
              <a:ext uri="{FF2B5EF4-FFF2-40B4-BE49-F238E27FC236}">
                <a16:creationId xmlns:a16="http://schemas.microsoft.com/office/drawing/2014/main" id="{D030DBA9-881B-E219-29C7-2014946E39B1}"/>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9A56EEB5-32E2-F24B-753D-3C0819A482C2}"/>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BB6A00E3-69AD-100D-7631-CF37DDD2BB5F}"/>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1589437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4D80B-A5AD-C557-6A4F-6F32FFF0C336}"/>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D5C539BA-783F-4CC2-124C-DAB6529A98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AEA01BC4-251E-4B47-25B0-93E1471660A1}"/>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7B3A8310-A119-86C3-5F56-4CEEC8E46A97}"/>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E99146C4-8A01-7096-CB65-B2A8E6BC2A18}"/>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3092223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9DED1-CCBF-8478-8A67-3E7E359BDA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cs-CZ"/>
          </a:p>
        </p:txBody>
      </p:sp>
      <p:sp>
        <p:nvSpPr>
          <p:cNvPr id="3" name="Text Placeholder 2">
            <a:extLst>
              <a:ext uri="{FF2B5EF4-FFF2-40B4-BE49-F238E27FC236}">
                <a16:creationId xmlns:a16="http://schemas.microsoft.com/office/drawing/2014/main" id="{2B57583D-2BD6-96B1-64D0-B5035208C1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D9E528-2510-8C93-156F-78A06E9C183E}"/>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91EF47C7-6B84-D608-0C85-E6ED88DD7EEC}"/>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B4C5F696-1391-6BD3-A0E4-B4A38F85E158}"/>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2648522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45939-F915-931B-1343-3B5498513162}"/>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7EB67F7B-EF89-EDD4-4957-F7BAFBEF2A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Content Placeholder 3">
            <a:extLst>
              <a:ext uri="{FF2B5EF4-FFF2-40B4-BE49-F238E27FC236}">
                <a16:creationId xmlns:a16="http://schemas.microsoft.com/office/drawing/2014/main" id="{07D75C63-0EF6-4B3E-5B47-690FF443F8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Date Placeholder 4">
            <a:extLst>
              <a:ext uri="{FF2B5EF4-FFF2-40B4-BE49-F238E27FC236}">
                <a16:creationId xmlns:a16="http://schemas.microsoft.com/office/drawing/2014/main" id="{79C0DFAD-4563-AFA2-9C31-6291D49CD8CE}"/>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6" name="Footer Placeholder 5">
            <a:extLst>
              <a:ext uri="{FF2B5EF4-FFF2-40B4-BE49-F238E27FC236}">
                <a16:creationId xmlns:a16="http://schemas.microsoft.com/office/drawing/2014/main" id="{96E8521C-CF9B-E60C-6FA3-620A4326B54D}"/>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2770B300-1844-9FFB-8731-2E28E6A668FC}"/>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803087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69095-C9AC-FC16-1F1C-5EB720585333}"/>
              </a:ext>
            </a:extLst>
          </p:cNvPr>
          <p:cNvSpPr>
            <a:spLocks noGrp="1"/>
          </p:cNvSpPr>
          <p:nvPr>
            <p:ph type="title"/>
          </p:nvPr>
        </p:nvSpPr>
        <p:spPr>
          <a:xfrm>
            <a:off x="839788" y="365125"/>
            <a:ext cx="10515600" cy="1325563"/>
          </a:xfrm>
        </p:spPr>
        <p:txBody>
          <a:bodyPr/>
          <a:lstStyle/>
          <a:p>
            <a:r>
              <a:rPr lang="en-US"/>
              <a:t>Click to edit Master title style</a:t>
            </a:r>
            <a:endParaRPr lang="cs-CZ"/>
          </a:p>
        </p:txBody>
      </p:sp>
      <p:sp>
        <p:nvSpPr>
          <p:cNvPr id="3" name="Text Placeholder 2">
            <a:extLst>
              <a:ext uri="{FF2B5EF4-FFF2-40B4-BE49-F238E27FC236}">
                <a16:creationId xmlns:a16="http://schemas.microsoft.com/office/drawing/2014/main" id="{E89C2405-571F-1A7B-3A78-2853F55100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945B3E-9FE5-33C9-0C8B-918AB65BD2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Text Placeholder 4">
            <a:extLst>
              <a:ext uri="{FF2B5EF4-FFF2-40B4-BE49-F238E27FC236}">
                <a16:creationId xmlns:a16="http://schemas.microsoft.com/office/drawing/2014/main" id="{637AB662-1F58-CAD7-4504-D385138633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6E01E7-957E-CEA6-B9EA-A9937B35AC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7" name="Date Placeholder 6">
            <a:extLst>
              <a:ext uri="{FF2B5EF4-FFF2-40B4-BE49-F238E27FC236}">
                <a16:creationId xmlns:a16="http://schemas.microsoft.com/office/drawing/2014/main" id="{419B3015-F726-08B6-B419-D53060F01B93}"/>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8" name="Footer Placeholder 7">
            <a:extLst>
              <a:ext uri="{FF2B5EF4-FFF2-40B4-BE49-F238E27FC236}">
                <a16:creationId xmlns:a16="http://schemas.microsoft.com/office/drawing/2014/main" id="{0D50891E-F49F-BE78-C490-40D2F085E57B}"/>
              </a:ext>
            </a:extLst>
          </p:cNvPr>
          <p:cNvSpPr>
            <a:spLocks noGrp="1"/>
          </p:cNvSpPr>
          <p:nvPr>
            <p:ph type="ftr" sz="quarter" idx="11"/>
          </p:nvPr>
        </p:nvSpPr>
        <p:spPr/>
        <p:txBody>
          <a:bodyPr/>
          <a:lstStyle/>
          <a:p>
            <a:endParaRPr lang="cs-CZ"/>
          </a:p>
        </p:txBody>
      </p:sp>
      <p:sp>
        <p:nvSpPr>
          <p:cNvPr id="9" name="Slide Number Placeholder 8">
            <a:extLst>
              <a:ext uri="{FF2B5EF4-FFF2-40B4-BE49-F238E27FC236}">
                <a16:creationId xmlns:a16="http://schemas.microsoft.com/office/drawing/2014/main" id="{4BCF7BBF-C5E7-FAFF-2EF6-4E94E2C93AC2}"/>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588452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388C-7B61-180D-2493-EF8C96FB8C0E}"/>
              </a:ext>
            </a:extLst>
          </p:cNvPr>
          <p:cNvSpPr>
            <a:spLocks noGrp="1"/>
          </p:cNvSpPr>
          <p:nvPr>
            <p:ph type="title"/>
          </p:nvPr>
        </p:nvSpPr>
        <p:spPr/>
        <p:txBody>
          <a:bodyPr/>
          <a:lstStyle/>
          <a:p>
            <a:r>
              <a:rPr lang="en-US"/>
              <a:t>Click to edit Master title style</a:t>
            </a:r>
            <a:endParaRPr lang="cs-CZ"/>
          </a:p>
        </p:txBody>
      </p:sp>
      <p:sp>
        <p:nvSpPr>
          <p:cNvPr id="3" name="Date Placeholder 2">
            <a:extLst>
              <a:ext uri="{FF2B5EF4-FFF2-40B4-BE49-F238E27FC236}">
                <a16:creationId xmlns:a16="http://schemas.microsoft.com/office/drawing/2014/main" id="{EA74D4FC-D1CA-60FC-ABD0-B84F0A22B895}"/>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4" name="Footer Placeholder 3">
            <a:extLst>
              <a:ext uri="{FF2B5EF4-FFF2-40B4-BE49-F238E27FC236}">
                <a16:creationId xmlns:a16="http://schemas.microsoft.com/office/drawing/2014/main" id="{D155396F-1B2F-8157-065F-1D8FC3FED591}"/>
              </a:ext>
            </a:extLst>
          </p:cNvPr>
          <p:cNvSpPr>
            <a:spLocks noGrp="1"/>
          </p:cNvSpPr>
          <p:nvPr>
            <p:ph type="ftr" sz="quarter" idx="11"/>
          </p:nvPr>
        </p:nvSpPr>
        <p:spPr/>
        <p:txBody>
          <a:bodyPr/>
          <a:lstStyle/>
          <a:p>
            <a:endParaRPr lang="cs-CZ"/>
          </a:p>
        </p:txBody>
      </p:sp>
      <p:sp>
        <p:nvSpPr>
          <p:cNvPr id="5" name="Slide Number Placeholder 4">
            <a:extLst>
              <a:ext uri="{FF2B5EF4-FFF2-40B4-BE49-F238E27FC236}">
                <a16:creationId xmlns:a16="http://schemas.microsoft.com/office/drawing/2014/main" id="{8612BD91-B2C5-187D-A2FF-FAD4D882DBD4}"/>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596873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B558FF-EC23-3AE2-F393-FF448FF74F13}"/>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3" name="Footer Placeholder 2">
            <a:extLst>
              <a:ext uri="{FF2B5EF4-FFF2-40B4-BE49-F238E27FC236}">
                <a16:creationId xmlns:a16="http://schemas.microsoft.com/office/drawing/2014/main" id="{2AC81343-0B4A-E6CF-1F90-3EE3B8C33D18}"/>
              </a:ext>
            </a:extLst>
          </p:cNvPr>
          <p:cNvSpPr>
            <a:spLocks noGrp="1"/>
          </p:cNvSpPr>
          <p:nvPr>
            <p:ph type="ftr" sz="quarter" idx="11"/>
          </p:nvPr>
        </p:nvSpPr>
        <p:spPr/>
        <p:txBody>
          <a:bodyPr/>
          <a:lstStyle/>
          <a:p>
            <a:endParaRPr lang="cs-CZ"/>
          </a:p>
        </p:txBody>
      </p:sp>
      <p:sp>
        <p:nvSpPr>
          <p:cNvPr id="4" name="Slide Number Placeholder 3">
            <a:extLst>
              <a:ext uri="{FF2B5EF4-FFF2-40B4-BE49-F238E27FC236}">
                <a16:creationId xmlns:a16="http://schemas.microsoft.com/office/drawing/2014/main" id="{767EEBB2-530B-C7D8-40CB-19FBC24D92CD}"/>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308420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D1DE-17CD-CF47-4DCE-A37B734F4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Content Placeholder 2">
            <a:extLst>
              <a:ext uri="{FF2B5EF4-FFF2-40B4-BE49-F238E27FC236}">
                <a16:creationId xmlns:a16="http://schemas.microsoft.com/office/drawing/2014/main" id="{C7F2E601-7ED5-80B4-573F-5569540597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Text Placeholder 3">
            <a:extLst>
              <a:ext uri="{FF2B5EF4-FFF2-40B4-BE49-F238E27FC236}">
                <a16:creationId xmlns:a16="http://schemas.microsoft.com/office/drawing/2014/main" id="{398DF65B-EA0F-901A-4189-459B2E4D9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4E4D23-F25F-A740-6362-4216D4D8609C}"/>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6" name="Footer Placeholder 5">
            <a:extLst>
              <a:ext uri="{FF2B5EF4-FFF2-40B4-BE49-F238E27FC236}">
                <a16:creationId xmlns:a16="http://schemas.microsoft.com/office/drawing/2014/main" id="{5A536385-E33D-E5B4-1600-554E86F6372A}"/>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8D46D25B-3EFE-8852-44AF-B92BAABF3529}"/>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205067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50B5D-36F1-65A9-2996-B1A1150A9D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Picture Placeholder 2">
            <a:extLst>
              <a:ext uri="{FF2B5EF4-FFF2-40B4-BE49-F238E27FC236}">
                <a16:creationId xmlns:a16="http://schemas.microsoft.com/office/drawing/2014/main" id="{D0574C23-192A-8401-DE69-FBD459576F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a:extLst>
              <a:ext uri="{FF2B5EF4-FFF2-40B4-BE49-F238E27FC236}">
                <a16:creationId xmlns:a16="http://schemas.microsoft.com/office/drawing/2014/main" id="{26112402-5FD0-75B4-E662-D4FC60D12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39E75F-0340-D503-6C39-E58C40303E0F}"/>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6" name="Footer Placeholder 5">
            <a:extLst>
              <a:ext uri="{FF2B5EF4-FFF2-40B4-BE49-F238E27FC236}">
                <a16:creationId xmlns:a16="http://schemas.microsoft.com/office/drawing/2014/main" id="{512F5FC1-821B-2A8F-D0AA-98A8AEAB8CE6}"/>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CAB05A0A-5CB5-E62F-3732-EBD67A5711F6}"/>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46747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0492-E3EC-C30D-F720-DA43DB5C540F}"/>
              </a:ext>
            </a:extLst>
          </p:cNvPr>
          <p:cNvSpPr>
            <a:spLocks noGrp="1"/>
          </p:cNvSpPr>
          <p:nvPr>
            <p:ph type="title"/>
          </p:nvPr>
        </p:nvSpPr>
        <p:spPr/>
        <p:txBody>
          <a:bodyPr/>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289E895F-23FE-1144-9A48-3F38663F3C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95906B0B-5CB7-EB88-2388-C3FC95BB609C}"/>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172BAE56-FEA5-74EB-414A-D709F99D0313}"/>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77D9079A-BEF5-92E9-ED3C-6DF69AF90E9F}"/>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4093347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FA0045-B60D-D681-1633-C348C5EB7AA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E560DC3C-EB83-812D-BC3B-0AB80B426C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D1BAC22D-7A15-2096-4E80-60AE6716BD5B}"/>
              </a:ext>
            </a:extLst>
          </p:cNvPr>
          <p:cNvSpPr>
            <a:spLocks noGrp="1"/>
          </p:cNvSpPr>
          <p:nvPr>
            <p:ph type="dt" sz="half" idx="10"/>
          </p:nvPr>
        </p:nvSpPr>
        <p:spPr/>
        <p:txBody>
          <a:body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36FADA20-2469-450A-CA69-B8482D9FFF7F}"/>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80D08B4B-0D7F-4121-A064-65DF217BEBCF}"/>
              </a:ext>
            </a:extLst>
          </p:cNvPr>
          <p:cNvSpPr>
            <a:spLocks noGrp="1"/>
          </p:cNvSpPr>
          <p:nvPr>
            <p:ph type="sldNum" sz="quarter" idx="12"/>
          </p:nvPr>
        </p:nvSpPr>
        <p:spPr/>
        <p:txBody>
          <a:bodyPr/>
          <a:lstStyle/>
          <a:p>
            <a:fld id="{A8C3593D-7DAF-4F55-96DD-99C4EAC63088}" type="slidenum">
              <a:rPr lang="cs-CZ" smtClean="0"/>
              <a:t>‹#›</a:t>
            </a:fld>
            <a:endParaRPr lang="cs-CZ"/>
          </a:p>
        </p:txBody>
      </p:sp>
    </p:spTree>
    <p:extLst>
      <p:ext uri="{BB962C8B-B14F-4D97-AF65-F5344CB8AC3E}">
        <p14:creationId xmlns:p14="http://schemas.microsoft.com/office/powerpoint/2010/main" val="1775303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293663-0F47-C076-CA02-218AAC59D1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cs-CZ"/>
          </a:p>
        </p:txBody>
      </p:sp>
      <p:sp>
        <p:nvSpPr>
          <p:cNvPr id="3" name="Text Placeholder 2">
            <a:extLst>
              <a:ext uri="{FF2B5EF4-FFF2-40B4-BE49-F238E27FC236}">
                <a16:creationId xmlns:a16="http://schemas.microsoft.com/office/drawing/2014/main" id="{13C74C48-D8AF-B3E3-95A0-EC25A23723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EAEB39EA-20D1-8F33-B93E-AC8B741DA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44DC3-F9AA-46D0-933A-4DF03B51A6AC}" type="datetimeFigureOut">
              <a:rPr lang="cs-CZ" smtClean="0"/>
              <a:t>07.10.2026</a:t>
            </a:fld>
            <a:endParaRPr lang="cs-CZ"/>
          </a:p>
        </p:txBody>
      </p:sp>
      <p:sp>
        <p:nvSpPr>
          <p:cNvPr id="5" name="Footer Placeholder 4">
            <a:extLst>
              <a:ext uri="{FF2B5EF4-FFF2-40B4-BE49-F238E27FC236}">
                <a16:creationId xmlns:a16="http://schemas.microsoft.com/office/drawing/2014/main" id="{7F77FCD5-FA46-9103-7D09-061B43CDA8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a:extLst>
              <a:ext uri="{FF2B5EF4-FFF2-40B4-BE49-F238E27FC236}">
                <a16:creationId xmlns:a16="http://schemas.microsoft.com/office/drawing/2014/main" id="{15C43826-34F8-CB09-4DF9-CBBB66E767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3593D-7DAF-4F55-96DD-99C4EAC63088}" type="slidenum">
              <a:rPr lang="cs-CZ" smtClean="0"/>
              <a:t>‹#›</a:t>
            </a:fld>
            <a:endParaRPr lang="cs-CZ"/>
          </a:p>
        </p:txBody>
      </p:sp>
    </p:spTree>
    <p:extLst>
      <p:ext uri="{BB962C8B-B14F-4D97-AF65-F5344CB8AC3E}">
        <p14:creationId xmlns:p14="http://schemas.microsoft.com/office/powerpoint/2010/main" val="1257225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google.com/search?sca_esv=8436e30913f223ae&amp;cs=0&amp;q=SWOT+anal%C3%BDza&amp;sa=X&amp;ved=2ahUKEwiqyN_e_P-PAxVI-AIHHefnONQQxccNegQICBAB&amp;mstk=AUtExfBI7yFAsOTP_gL1V7hHEqmXGVR7w5qd9Bm0KDpr9Q9JIWqcSTURmjV7MY3plMCRZgB7Bbg2IUdBcrnCgUlWqaMS4pcdCv9Yrtv_AMqd8VV3sp6C3mBv-Wj740vcIXQuqrw&amp;csui=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google.com/search?sca_esv=8436e30913f223ae&amp;cs=0&amp;q=PESTLE+anal%C3%BDza&amp;sa=X&amp;ved=2ahUKEwiqyN_e_P-PAxVI-AIHHefnONQQxccNegQIGBAB&amp;mstk=AUtExfBI7yFAsOTP_gL1V7hHEqmXGVR7w5qd9Bm0KDpr9Q9JIWqcSTURmjV7MY3plMCRZgB7Bbg2IUdBcrnCgUlWqaMS4pcdCv9Yrtv_AMqd8VV3sp6C3mBv-Wj740vcIXQuqrw&amp;csui=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search?sca_esv=8436e30913f223ae&amp;cs=0&amp;q=PESTLE+anal%C3%BDza&amp;sa=X&amp;ved=2ahUKEwiqyN_e_P-PAxVI-AIHHefnONQQxccNegQIHxAB&amp;mstk=AUtExfBI7yFAsOTP_gL1V7hHEqmXGVR7w5qd9Bm0KDpr9Q9JIWqcSTURmjV7MY3plMCRZgB7Bbg2IUdBcrnCgUlWqaMS4pcdCv9Yrtv_AMqd8VV3sp6C3mBv-Wj740vcIXQuqrw&amp;csui=3" TargetMode="External"/><Relationship Id="rId2" Type="http://schemas.openxmlformats.org/officeDocument/2006/relationships/hyperlink" Target="https://www.google.com/search?sca_esv=8436e30913f223ae&amp;cs=0&amp;q=SWOT+anal%C3%BDza&amp;sa=X&amp;ved=2ahUKEwiqyN_e_P-PAxVI-AIHHefnONQQxccNegQIHhAB&amp;mstk=AUtExfBI7yFAsOTP_gL1V7hHEqmXGVR7w5qd9Bm0KDpr9Q9JIWqcSTURmjV7MY3plMCRZgB7Bbg2IUdBcrnCgUlWqaMS4pcdCv9Yrtv_AMqd8VV3sp6C3mBv-Wj740vcIXQuqrw&amp;csui=3" TargetMode="External"/><Relationship Id="rId1" Type="http://schemas.openxmlformats.org/officeDocument/2006/relationships/slideLayout" Target="../slideLayouts/slideLayout2.xml"/><Relationship Id="rId4" Type="http://schemas.openxmlformats.org/officeDocument/2006/relationships/hyperlink" Target="https://www.google.com/search?sca_esv=8436e30913f223ae&amp;cs=0&amp;q=Anal%C3%BDza+konkurence&amp;sa=X&amp;ved=2ahUKEwiqyN_e_P-PAxVI-AIHHefnONQQxccNegQIIRAB&amp;mstk=AUtExfBI7yFAsOTP_gL1V7hHEqmXGVR7w5qd9Bm0KDpr9Q9JIWqcSTURmjV7MY3plMCRZgB7Bbg2IUdBcrnCgUlWqaMS4pcdCv9Yrtv_AMqd8VV3sp6C3mBv-Wj740vcIXQuqrw&amp;csui=3"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eneraliceskaprofi.cz/-/jak-vytvorit-financni-plan-pro-podnikani" TargetMode="External"/><Relationship Id="rId2" Type="http://schemas.openxmlformats.org/officeDocument/2006/relationships/hyperlink" Target="https://www.generaliceskaprofi.cz/-/jak-byt-uspesnym-pri-vyjednavani"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eneraliceska.cz/podnikatele-firmy#vozidla" TargetMode="External"/><Relationship Id="rId2" Type="http://schemas.openxmlformats.org/officeDocument/2006/relationships/hyperlink" Target="https://www.generaliceskaprofi.cz/-/nejcastejsi-chyby-podnikatelu-a-jak-se-jim-vyhnou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generaliceskaprofi.cz/-/podnikatelsky-plan-jak-ho-zpracovat-co-nejlepe-" TargetMode="External"/><Relationship Id="rId2" Type="http://schemas.openxmlformats.org/officeDocument/2006/relationships/hyperlink" Target="https://www.generaliceskaprofi.cz/-/pruzkum-trhu-proc-je-pro-firmu-nezbytn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neraliceskaprofi.cz/-/jak-poznat-vhodny-cas-pro-zalozeni-nove-pobocky-firmy" TargetMode="External"/><Relationship Id="rId2" Type="http://schemas.openxmlformats.org/officeDocument/2006/relationships/hyperlink" Target="https://www.generaliceskaprofi.cz/-/kde-mohou-ziskat-dotace-zacinajici-podnikatel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taci-malo.cz/detail/moznosti-jak-chranit-podnikani-pred-krizi" TargetMode="External"/><Relationship Id="rId2" Type="http://schemas.openxmlformats.org/officeDocument/2006/relationships/hyperlink" Target="https://www.staci-malo.cz/detail/digitalizace-podnikani"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generaliceskaprofi.cz/ze-zivota/jak-efektivne-delegovat-ukoly-a-zlepsit-produktivitu-tymu" TargetMode="External"/><Relationship Id="rId2" Type="http://schemas.openxmlformats.org/officeDocument/2006/relationships/hyperlink" Target="https://www.generaliceskaprofi.cz/ze-zivota/nastup-noveho-zamestnance-na-co-nezapomenout-" TargetMode="External"/><Relationship Id="rId1" Type="http://schemas.openxmlformats.org/officeDocument/2006/relationships/slideLayout" Target="../slideLayouts/slideLayout2.xml"/><Relationship Id="rId4" Type="http://schemas.openxmlformats.org/officeDocument/2006/relationships/hyperlink" Target="https://www.generaliceskaprofi.cz/-/analyza-konkurence-v-cem-spociva-a-jak-ji-proves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staci-malo.cz/detail/pojisteni-byznysu-pro-klidnejsi-spanek-podnikatelu" TargetMode="External"/><Relationship Id="rId2" Type="http://schemas.openxmlformats.org/officeDocument/2006/relationships/hyperlink" Target="https://www.generaliceskaprofi.cz/-/osm-tipu-jak-se-stat-lepsim-leaderem" TargetMode="External"/><Relationship Id="rId1" Type="http://schemas.openxmlformats.org/officeDocument/2006/relationships/slideLayout" Target="../slideLayouts/slideLayout2.xml"/><Relationship Id="rId4" Type="http://schemas.openxmlformats.org/officeDocument/2006/relationships/hyperlink" Target="https://www.generaliceskaprofi.cz/-/investice-versus-dotace-vyplati-se-firma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generaliceskaprofi.cz/-/proc-a-jak-zaridit-digitalizaci-firemnich-financi" TargetMode="External"/><Relationship Id="rId2" Type="http://schemas.openxmlformats.org/officeDocument/2006/relationships/hyperlink" Target="https://www.generaliceskaprofi.cz/-/podnikatelsky-plan-jak-ho-zpracovat-co-nejlepe-" TargetMode="External"/><Relationship Id="rId1" Type="http://schemas.openxmlformats.org/officeDocument/2006/relationships/slideLayout" Target="../slideLayouts/slideLayout2.xml"/><Relationship Id="rId5" Type="http://schemas.openxmlformats.org/officeDocument/2006/relationships/hyperlink" Target="https://www.generaliceskaprofi.cz/-/10-tipu-jak-vhodne-nastavit-cenu-svych-vyrobku-a-sluzeb" TargetMode="External"/><Relationship Id="rId4" Type="http://schemas.openxmlformats.org/officeDocument/2006/relationships/hyperlink" Target="https://www.generaliceskaprofi.cz/-/druhy-reklamy-aneb-jak-muzete-propagovat-svou-firmu"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staci-malo.cz/detail/technologie-ktere-vam-pomohou-s-praci-na-dalku" TargetMode="External"/><Relationship Id="rId2" Type="http://schemas.openxmlformats.org/officeDocument/2006/relationships/hyperlink" Target="https://www.generaliceskaprofi.cz/ze-zivota/prakticke-rady-kde-hledat-konkurenci-ve-vasem-podnikani"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generaliceskaprofi.cz/-/podnikatelsky-plan-jak-ho-zpracovat-co-nejlepe" TargetMode="External"/><Relationship Id="rId2" Type="http://schemas.openxmlformats.org/officeDocument/2006/relationships/hyperlink" Target="https://www.generaliceskaprofi.cz/-/pruzkum-trhu-proc-je-pro-firmu-nezbytny-" TargetMode="External"/><Relationship Id="rId1" Type="http://schemas.openxmlformats.org/officeDocument/2006/relationships/slideLayout" Target="../slideLayouts/slideLayout2.xml"/><Relationship Id="rId4" Type="http://schemas.openxmlformats.org/officeDocument/2006/relationships/hyperlink" Target="https://www.generaliceskaprofi.cz/-/jak-vytvorit-financni-plan-pro-podnikani"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managementmania.com/cs/okolni-prostredi" TargetMode="External"/><Relationship Id="rId2" Type="http://schemas.openxmlformats.org/officeDocument/2006/relationships/hyperlink" Target="https://managementmania.com/cs/analyzy-analyticke-techniky" TargetMode="External"/><Relationship Id="rId1" Type="http://schemas.openxmlformats.org/officeDocument/2006/relationships/slideLayout" Target="../slideLayouts/slideLayout2.xml"/><Relationship Id="rId4" Type="http://schemas.openxmlformats.org/officeDocument/2006/relationships/hyperlink" Target="https://managementmania.com/cs/organizac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managementmania.com/cs/kultura" TargetMode="External"/><Relationship Id="rId2" Type="http://schemas.openxmlformats.org/officeDocument/2006/relationships/hyperlink" Target="https://managementmania.com/cs/ekonomika" TargetMode="External"/><Relationship Id="rId1" Type="http://schemas.openxmlformats.org/officeDocument/2006/relationships/slideLayout" Target="../slideLayouts/slideLayout2.xml"/><Relationship Id="rId6" Type="http://schemas.openxmlformats.org/officeDocument/2006/relationships/hyperlink" Target="https://managementmania.com/cs/zivotni-prostredi" TargetMode="External"/><Relationship Id="rId5" Type="http://schemas.openxmlformats.org/officeDocument/2006/relationships/hyperlink" Target="https://managementmania.com/cs/legislativa" TargetMode="External"/><Relationship Id="rId4" Type="http://schemas.openxmlformats.org/officeDocument/2006/relationships/hyperlink" Target="https://managementmania.com/cs/technologi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managementmania.com/cs/dopadove-analyzy" TargetMode="External"/><Relationship Id="rId2" Type="http://schemas.openxmlformats.org/officeDocument/2006/relationships/hyperlink" Target="https://managementmania.com/cs/rizika" TargetMode="External"/><Relationship Id="rId1" Type="http://schemas.openxmlformats.org/officeDocument/2006/relationships/slideLayout" Target="../slideLayouts/slideLayout2.xml"/><Relationship Id="rId4" Type="http://schemas.openxmlformats.org/officeDocument/2006/relationships/hyperlink" Target="https://managementmania.com/cs/swot-analyza"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zsf.cz/slovnik/seo-report"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zsf.cz/slovnik/swot"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shopify.com/blog/ecommerce-business-blueprint"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shopify.com/cz/blog/unique-selling-proposition"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shopify.com/cz/blog/podnikatelsky-plan"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ahrefs.com/" TargetMode="External"/><Relationship Id="rId2" Type="http://schemas.openxmlformats.org/officeDocument/2006/relationships/hyperlink" Target="https://www.shopify.com/blog/ecommerce-keyword-research" TargetMode="External"/><Relationship Id="rId1" Type="http://schemas.openxmlformats.org/officeDocument/2006/relationships/slideLayout" Target="../slideLayouts/slideLayout2.xml"/><Relationship Id="rId4" Type="http://schemas.openxmlformats.org/officeDocument/2006/relationships/hyperlink" Target="http://seranking.com/"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followerwonk.com/" TargetMode="External"/><Relationship Id="rId2" Type="http://schemas.openxmlformats.org/officeDocument/2006/relationships/hyperlink" Target="https://www.rivaliq.com/" TargetMode="External"/><Relationship Id="rId1" Type="http://schemas.openxmlformats.org/officeDocument/2006/relationships/slideLayout" Target="../slideLayouts/slideLayout2.xml"/><Relationship Id="rId4" Type="http://schemas.openxmlformats.org/officeDocument/2006/relationships/hyperlink" Target="https://sproutsocial.com/"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mailcharts.com/" TargetMode="External"/><Relationship Id="rId2" Type="http://schemas.openxmlformats.org/officeDocument/2006/relationships/hyperlink" Target="https://www.owletter.com/"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monitorbacklinks.com/" TargetMode="External"/><Relationship Id="rId2" Type="http://schemas.openxmlformats.org/officeDocument/2006/relationships/hyperlink" Target="http://buzzsumo.com/"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shopify.com/blog/how-to-start-a-business"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zsf.cz/slovnik/analyza-konkurence" TargetMode="External"/><Relationship Id="rId2" Type="http://schemas.openxmlformats.org/officeDocument/2006/relationships/hyperlink" Target="https://www.shopify.com/cz/blog/analyza-konkurence" TargetMode="External"/><Relationship Id="rId1" Type="http://schemas.openxmlformats.org/officeDocument/2006/relationships/slideLayout" Target="../slideLayouts/slideLayout2.xml"/><Relationship Id="rId5" Type="http://schemas.openxmlformats.org/officeDocument/2006/relationships/hyperlink" Target="https://www.generaliceskaprofi.cz/-/co-je-swot-analyza-a-jak-ji-vypracovat" TargetMode="External"/><Relationship Id="rId4" Type="http://schemas.openxmlformats.org/officeDocument/2006/relationships/hyperlink" Target="https://managementmania.com/cs/pestle-analy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1743600" y="1194860"/>
            <a:ext cx="8704800" cy="3258600"/>
          </a:xfrm>
          <a:prstGeom prst="rect">
            <a:avLst/>
          </a:prstGeom>
          <a:noFill/>
          <a:ln>
            <a:noFill/>
          </a:ln>
        </p:spPr>
        <p:txBody>
          <a:bodyPr spcFirstLastPara="1" vert="horz" wrap="square" lIns="0" tIns="0" rIns="0" bIns="0" rtlCol="0" anchor="t" anchorCtr="0">
            <a:noAutofit/>
          </a:bodyPr>
          <a:lstStyle/>
          <a:p>
            <a:pPr>
              <a:lnSpc>
                <a:spcPct val="200000"/>
              </a:lnSpc>
              <a:spcBef>
                <a:spcPts val="0"/>
              </a:spcBef>
              <a:buClr>
                <a:srgbClr val="D10202"/>
              </a:buClr>
              <a:buSzPts val="4400"/>
            </a:pPr>
            <a:r>
              <a:rPr lang="cs-CZ" b="1" dirty="0">
                <a:solidFill>
                  <a:srgbClr val="D10202"/>
                </a:solidFill>
              </a:rPr>
              <a:t>Strategický management</a:t>
            </a:r>
            <a:br>
              <a:rPr lang="cs-CZ" b="1" dirty="0">
                <a:solidFill>
                  <a:srgbClr val="D10202"/>
                </a:solidFill>
              </a:rPr>
            </a:br>
            <a:r>
              <a:rPr lang="cs-CZ" b="1" dirty="0">
                <a:solidFill>
                  <a:srgbClr val="D10202"/>
                </a:solidFill>
              </a:rPr>
              <a:t>XSM</a:t>
            </a:r>
            <a:endParaRPr b="1" dirty="0"/>
          </a:p>
        </p:txBody>
      </p:sp>
      <p:sp>
        <p:nvSpPr>
          <p:cNvPr id="90" name="Google Shape;90;p13"/>
          <p:cNvSpPr txBox="1"/>
          <p:nvPr/>
        </p:nvSpPr>
        <p:spPr>
          <a:xfrm>
            <a:off x="380151" y="5907867"/>
            <a:ext cx="4894206" cy="534096"/>
          </a:xfrm>
          <a:prstGeom prst="rect">
            <a:avLst/>
          </a:prstGeom>
          <a:noFill/>
          <a:ln>
            <a:noFill/>
          </a:ln>
        </p:spPr>
        <p:txBody>
          <a:bodyPr spcFirstLastPara="1" wrap="square" lIns="0" tIns="0" rIns="0" bIns="0" anchor="t" anchorCtr="0">
            <a:normAutofit/>
          </a:bodyPr>
          <a:lstStyle/>
          <a:p>
            <a:pPr>
              <a:buClr>
                <a:schemeClr val="dk1"/>
              </a:buClr>
              <a:buSzPts val="1800"/>
            </a:pPr>
            <a:r>
              <a:rPr lang="cs-CZ" b="1" dirty="0">
                <a:solidFill>
                  <a:schemeClr val="dk1"/>
                </a:solidFill>
                <a:latin typeface="Calibri"/>
                <a:ea typeface="Calibri"/>
                <a:cs typeface="Calibri"/>
                <a:sym typeface="Calibri"/>
              </a:rPr>
              <a:t>Autor: Ing. Martin Hart, Ph.D.</a:t>
            </a:r>
            <a:endParaRPr dirty="0"/>
          </a:p>
          <a:p>
            <a:pPr>
              <a:buClr>
                <a:schemeClr val="dk1"/>
              </a:buClr>
              <a:buSzPts val="1600"/>
            </a:pPr>
            <a:endParaRPr sz="1600" dirty="0">
              <a:solidFill>
                <a:schemeClr val="dk1"/>
              </a:solidFill>
              <a:latin typeface="Calibri"/>
              <a:ea typeface="Calibri"/>
              <a:cs typeface="Calibri"/>
              <a:sym typeface="Calibri"/>
            </a:endParaRPr>
          </a:p>
        </p:txBody>
      </p:sp>
      <p:sp>
        <p:nvSpPr>
          <p:cNvPr id="91" name="Google Shape;91;p13" descr="Výsledek obrázku pro ikea logo"/>
          <p:cNvSpPr/>
          <p:nvPr/>
        </p:nvSpPr>
        <p:spPr>
          <a:xfrm>
            <a:off x="5943600" y="1703718"/>
            <a:ext cx="1877683" cy="1877683"/>
          </a:xfrm>
          <a:prstGeom prst="rect">
            <a:avLst/>
          </a:prstGeom>
          <a:noFill/>
          <a:ln>
            <a:noFill/>
          </a:ln>
        </p:spPr>
        <p:txBody>
          <a:bodyPr spcFirstLastPara="1" wrap="square" lIns="91425" tIns="45700" rIns="91425" bIns="45700" anchor="t" anchorCtr="0">
            <a:noAutofit/>
          </a:bodyPr>
          <a:lstStyle/>
          <a:p>
            <a:endParaRPr>
              <a:solidFill>
                <a:schemeClr val="dk1"/>
              </a:solidFill>
              <a:latin typeface="Calibri"/>
              <a:ea typeface="Calibri"/>
              <a:cs typeface="Calibri"/>
              <a:sym typeface="Calibri"/>
            </a:endParaRPr>
          </a:p>
        </p:txBody>
      </p:sp>
      <p:sp>
        <p:nvSpPr>
          <p:cNvPr id="92" name="Google Shape;92;p13"/>
          <p:cNvSpPr txBox="1"/>
          <p:nvPr/>
        </p:nvSpPr>
        <p:spPr>
          <a:xfrm>
            <a:off x="7821283" y="5907867"/>
            <a:ext cx="3878824" cy="725593"/>
          </a:xfrm>
          <a:prstGeom prst="rect">
            <a:avLst/>
          </a:prstGeom>
          <a:noFill/>
          <a:ln>
            <a:noFill/>
          </a:ln>
        </p:spPr>
        <p:txBody>
          <a:bodyPr spcFirstLastPara="1" wrap="square" lIns="0" tIns="0" rIns="0" bIns="0" anchor="t" anchorCtr="0">
            <a:normAutofit/>
          </a:bodyPr>
          <a:lstStyle/>
          <a:p>
            <a:pPr algn="r">
              <a:buClr>
                <a:schemeClr val="dk1"/>
              </a:buClr>
              <a:buSzPts val="1800"/>
            </a:pPr>
            <a:r>
              <a:rPr lang="cs-CZ" b="1" dirty="0">
                <a:solidFill>
                  <a:schemeClr val="dk1"/>
                </a:solidFill>
                <a:latin typeface="Calibri"/>
                <a:ea typeface="Calibri"/>
                <a:cs typeface="Calibri"/>
                <a:sym typeface="Calibri"/>
              </a:rPr>
              <a:t>01. 10. 2025</a:t>
            </a:r>
            <a:endParaRPr dirty="0"/>
          </a:p>
          <a:p>
            <a:pPr algn="r">
              <a:buClr>
                <a:schemeClr val="dk1"/>
              </a:buClr>
              <a:buSzPts val="1800"/>
            </a:pPr>
            <a:r>
              <a:rPr lang="cs-CZ" b="1" dirty="0">
                <a:solidFill>
                  <a:schemeClr val="dk1"/>
                </a:solidFill>
                <a:latin typeface="Calibri"/>
                <a:ea typeface="Calibri"/>
                <a:cs typeface="Calibri"/>
                <a:sym typeface="Calibri"/>
              </a:rPr>
              <a:t>Olomouc</a:t>
            </a:r>
            <a:endParaRPr dirty="0"/>
          </a:p>
          <a:p>
            <a:pPr>
              <a:buClr>
                <a:schemeClr val="dk1"/>
              </a:buClr>
              <a:buSzPts val="1600"/>
            </a:pPr>
            <a:endParaRPr sz="1600"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52E48-7AD2-6A52-9202-9FAB484C3B4D}"/>
              </a:ext>
            </a:extLst>
          </p:cNvPr>
          <p:cNvSpPr txBox="1"/>
          <p:nvPr/>
        </p:nvSpPr>
        <p:spPr>
          <a:xfrm>
            <a:off x="471340" y="329938"/>
            <a:ext cx="11331019" cy="523220"/>
          </a:xfrm>
          <a:prstGeom prst="rect">
            <a:avLst/>
          </a:prstGeom>
          <a:noFill/>
        </p:spPr>
        <p:txBody>
          <a:bodyPr wrap="square" rtlCol="0">
            <a:spAutoFit/>
          </a:bodyPr>
          <a:lstStyle/>
          <a:p>
            <a:r>
              <a:rPr lang="cs-CZ" sz="2800" dirty="0"/>
              <a:t>Strategická analýza</a:t>
            </a:r>
          </a:p>
        </p:txBody>
      </p:sp>
    </p:spTree>
    <p:extLst>
      <p:ext uri="{BB962C8B-B14F-4D97-AF65-F5344CB8AC3E}">
        <p14:creationId xmlns:p14="http://schemas.microsoft.com/office/powerpoint/2010/main" val="1691705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043B1F31-F540-371B-BC85-FB84D04246D2}"/>
              </a:ext>
            </a:extLst>
          </p:cNvPr>
          <p:cNvSpPr txBox="1"/>
          <p:nvPr/>
        </p:nvSpPr>
        <p:spPr>
          <a:xfrm>
            <a:off x="368520" y="461948"/>
            <a:ext cx="11581742" cy="3969933"/>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Strategická analýza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je proces hodnocení vnitřního a vnějšího prostředí podniku, který slouží k identifikaci klíčových faktorů ovlivňujících jeho současnou pozici a budoucí úspěch.</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Jejím cílem je shromáždit informace pro vytvoření efektivní dlouhodobé strategie, která pomůže podniku dosáhnout svých cílů. Mezi běžné nástroje strategické analýzy patří například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SWOT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která pomáhá identifikovat silné a slabé stránky podniku, příležitosti a hrozby. </a:t>
            </a:r>
          </a:p>
        </p:txBody>
      </p:sp>
    </p:spTree>
    <p:extLst>
      <p:ext uri="{BB962C8B-B14F-4D97-AF65-F5344CB8AC3E}">
        <p14:creationId xmlns:p14="http://schemas.microsoft.com/office/powerpoint/2010/main" val="1448317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9C2AE-24B2-EFEB-58EC-5066071A2BB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31796B44-8FF5-66DF-EBF2-1EA3FF41CABF}"/>
              </a:ext>
            </a:extLst>
          </p:cNvPr>
          <p:cNvSpPr txBox="1"/>
          <p:nvPr/>
        </p:nvSpPr>
        <p:spPr>
          <a:xfrm>
            <a:off x="376401" y="359239"/>
            <a:ext cx="11542329" cy="4277709"/>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Klíčové aspekty strategické analýzy: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Vnitřní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Zkoumá silné a slabé stránky podniku, jeho zdroje, schopnosti a procesy. </a:t>
            </a:r>
          </a:p>
          <a:p>
            <a:pPr algn="just">
              <a:lnSpc>
                <a:spcPct val="107000"/>
              </a:lnSpc>
              <a:spcAft>
                <a:spcPts val="800"/>
              </a:spcAft>
              <a:buNone/>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Vnější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Posuzuje vnější prostředí podniku, včetně konkurence, trhu, zákazníků, ale i obecných faktorů, jako jsou politické, ekonomické, sociální, technologické a legislativní vlivy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PESTLE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1336078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EB8F4-8532-02F0-3BA8-351EA1FC816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6D5353DB-EE48-2817-3170-A1729AC3C857}"/>
              </a:ext>
            </a:extLst>
          </p:cNvPr>
          <p:cNvSpPr txBox="1"/>
          <p:nvPr/>
        </p:nvSpPr>
        <p:spPr>
          <a:xfrm>
            <a:off x="415816" y="276529"/>
            <a:ext cx="11471384" cy="4636141"/>
          </a:xfrm>
          <a:prstGeom prst="rect">
            <a:avLst/>
          </a:prstGeom>
          <a:noFill/>
        </p:spPr>
        <p:txBody>
          <a:bodyPr wrap="square">
            <a:spAutoFit/>
          </a:bodyPr>
          <a:lstStyle/>
          <a:p>
            <a:pPr algn="just">
              <a:lnSpc>
                <a:spcPct val="107000"/>
              </a:lnSpc>
              <a:spcAft>
                <a:spcPts val="800"/>
              </a:spcAft>
              <a:buNone/>
            </a:pPr>
            <a:r>
              <a:rPr lang="cs-CZ" sz="2800" b="1" u="sng" kern="100" dirty="0">
                <a:effectLst/>
                <a:latin typeface="Aptos" panose="020B0004020202020204" pitchFamily="34" charset="0"/>
                <a:ea typeface="Aptos" panose="020B0004020202020204" pitchFamily="34" charset="0"/>
                <a:cs typeface="Times New Roman" panose="02020603050405020304" pitchFamily="18" charset="0"/>
              </a:rPr>
              <a:t>Nástroje a metody:</a:t>
            </a:r>
          </a:p>
          <a:p>
            <a:pPr algn="just">
              <a:lnSpc>
                <a:spcPct val="107000"/>
              </a:lnSpc>
              <a:spcAft>
                <a:spcPts val="800"/>
              </a:spcAft>
              <a:buNone/>
            </a:pPr>
            <a:endParaRPr lang="cs-CZ" sz="2800" b="1" u="sng"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SWOT analýza</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Posuzuje silné stránky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Strengths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slabé stránky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Weaknesses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příležitosti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Opportunities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hrozby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Threats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PESTLE analýza</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Analyzuje politické, ekonomické, sociální, technologické, legislativní a environmentální faktory, které ovlivňují firmu. </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Analýza konkurence</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Zkoumá silné a slabé stránky konkurentů a jejich strategie. </a:t>
            </a:r>
          </a:p>
        </p:txBody>
      </p:sp>
    </p:spTree>
    <p:extLst>
      <p:ext uri="{BB962C8B-B14F-4D97-AF65-F5344CB8AC3E}">
        <p14:creationId xmlns:p14="http://schemas.microsoft.com/office/powerpoint/2010/main" val="4290923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A6325-D91D-DC1B-AC0E-25D04DE18A65}"/>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D7F933B-D298-0D34-71AC-2C46FB7743B7}"/>
              </a:ext>
            </a:extLst>
          </p:cNvPr>
          <p:cNvSpPr txBox="1"/>
          <p:nvPr/>
        </p:nvSpPr>
        <p:spPr>
          <a:xfrm>
            <a:off x="384284" y="224458"/>
            <a:ext cx="11526563" cy="3253070"/>
          </a:xfrm>
          <a:prstGeom prst="rect">
            <a:avLst/>
          </a:prstGeom>
          <a:noFill/>
        </p:spPr>
        <p:txBody>
          <a:bodyPr wrap="square">
            <a:spAutoFit/>
          </a:bodyPr>
          <a:lstStyle/>
          <a:p>
            <a:pPr algn="just">
              <a:lnSpc>
                <a:spcPct val="107000"/>
              </a:lnSpc>
              <a:spcAft>
                <a:spcPts val="800"/>
              </a:spcAft>
              <a:buNone/>
            </a:pPr>
            <a:r>
              <a:rPr lang="cs-CZ" sz="2800" b="1" u="sng" kern="100" dirty="0">
                <a:effectLst/>
                <a:latin typeface="Aptos" panose="020B0004020202020204" pitchFamily="34" charset="0"/>
                <a:ea typeface="Aptos" panose="020B0004020202020204" pitchFamily="34" charset="0"/>
                <a:cs typeface="Times New Roman" panose="02020603050405020304" pitchFamily="18" charset="0"/>
              </a:rPr>
              <a:t>Výstup strategické analýzy: </a:t>
            </a:r>
          </a:p>
          <a:p>
            <a:pPr algn="just">
              <a:lnSpc>
                <a:spcPct val="107000"/>
              </a:lnSpc>
              <a:spcAft>
                <a:spcPts val="800"/>
              </a:spcAft>
              <a:buNone/>
            </a:pPr>
            <a:endParaRPr lang="cs-CZ" sz="2800" b="1" u="sng"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Strategické cíle: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Dlouhodobé záměry, kterých chce podnik dosáhnout.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Strategie: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Plány a opatření k dosažení strategických cílů.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Strategický plán:</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Celkový plán zahrnující cíle a strategie pro jejich realizaci.</a:t>
            </a:r>
          </a:p>
        </p:txBody>
      </p:sp>
    </p:spTree>
    <p:extLst>
      <p:ext uri="{BB962C8B-B14F-4D97-AF65-F5344CB8AC3E}">
        <p14:creationId xmlns:p14="http://schemas.microsoft.com/office/powerpoint/2010/main" val="225644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C2C4-7506-509A-D030-552B999EE74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8D23781-1527-C117-DC15-BF793C76ECBE}"/>
              </a:ext>
            </a:extLst>
          </p:cNvPr>
          <p:cNvSpPr txBox="1"/>
          <p:nvPr/>
        </p:nvSpPr>
        <p:spPr>
          <a:xfrm>
            <a:off x="384283" y="269161"/>
            <a:ext cx="11573861" cy="4277709"/>
          </a:xfrm>
          <a:prstGeom prst="rect">
            <a:avLst/>
          </a:prstGeom>
          <a:noFill/>
        </p:spPr>
        <p:txBody>
          <a:bodyPr wrap="square">
            <a:spAutoFit/>
          </a:bodyPr>
          <a:lstStyle/>
          <a:p>
            <a:pPr algn="just">
              <a:lnSpc>
                <a:spcPct val="107000"/>
              </a:lnSpc>
              <a:spcAft>
                <a:spcPts val="800"/>
              </a:spcAft>
              <a:buNone/>
            </a:pPr>
            <a:r>
              <a:rPr lang="cs-CZ" sz="2800" b="1" u="sng" kern="100" dirty="0">
                <a:effectLst/>
                <a:latin typeface="Aptos" panose="020B0004020202020204" pitchFamily="34" charset="0"/>
                <a:ea typeface="Aptos" panose="020B0004020202020204" pitchFamily="34" charset="0"/>
                <a:cs typeface="Times New Roman" panose="02020603050405020304" pitchFamily="18" charset="0"/>
              </a:rPr>
              <a:t>Proč je strategická analýza důležitá: </a:t>
            </a:r>
          </a:p>
          <a:p>
            <a:pPr algn="just">
              <a:lnSpc>
                <a:spcPct val="107000"/>
              </a:lnSpc>
              <a:spcAft>
                <a:spcPts val="800"/>
              </a:spcAft>
              <a:buNone/>
            </a:pPr>
            <a:endParaRPr lang="cs-CZ" sz="2800" b="1" u="sng"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Poskytuje podklad pro informované strategické rozhodování managementu.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Pomáhá identifikovat a pochopit faktory ovlivňující budoucnost podniku.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Zvyšuje pravděpodobnost dosažení dlouhodobých cílů a úspěchu.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Je to kontinuální proces, který umožňuje podniku reagovat na měnící se podmínky.</a:t>
            </a:r>
          </a:p>
        </p:txBody>
      </p:sp>
    </p:spTree>
    <p:extLst>
      <p:ext uri="{BB962C8B-B14F-4D97-AF65-F5344CB8AC3E}">
        <p14:creationId xmlns:p14="http://schemas.microsoft.com/office/powerpoint/2010/main" val="3802262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5D1EF-8983-0D33-8539-77C9E1B7DA8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A161ADF5-5542-F8CB-9945-CC9667F44E7C}"/>
              </a:ext>
            </a:extLst>
          </p:cNvPr>
          <p:cNvSpPr txBox="1"/>
          <p:nvPr/>
        </p:nvSpPr>
        <p:spPr>
          <a:xfrm>
            <a:off x="258161" y="320760"/>
            <a:ext cx="11723632" cy="2945293"/>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SWOT analýza je oblíbený strategický nástroj, který používá velké množství podnikatelů a manažerů.</a:t>
            </a:r>
          </a:p>
          <a:p>
            <a:pPr algn="just">
              <a:lnSpc>
                <a:spcPct val="107000"/>
              </a:lnSpc>
              <a:spcAft>
                <a:spcPts val="800"/>
              </a:spcAft>
            </a:pP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Úspěch</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vaší firmy není náhoda. Zatímco některé faktory jsou mimo vaši kontrolu, máte moc změnit mnoho z těch, které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rozhodují o její budoucnosti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Jak na to? Pomocí důkladné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analýzy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firemních procesů</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která vám odhalí, co funguje a co potřebuje vylepšit.</a:t>
            </a:r>
          </a:p>
        </p:txBody>
      </p:sp>
    </p:spTree>
    <p:extLst>
      <p:ext uri="{BB962C8B-B14F-4D97-AF65-F5344CB8AC3E}">
        <p14:creationId xmlns:p14="http://schemas.microsoft.com/office/powerpoint/2010/main" val="307583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0D18A-7B90-8E5A-C752-8F10FF0B506F}"/>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4FBB213-941D-8BD1-7807-336A6152B4B3}"/>
              </a:ext>
            </a:extLst>
          </p:cNvPr>
          <p:cNvSpPr txBox="1"/>
          <p:nvPr/>
        </p:nvSpPr>
        <p:spPr>
          <a:xfrm>
            <a:off x="368519" y="228575"/>
            <a:ext cx="11550212" cy="2381678"/>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Tato analýza vám nejen ukáže, zda vaše firma skutečně využívá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svůj potenciál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ale také vám umožní najít cesty k dalšímu zrychlení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růstu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Jedním z nejsilnějších nástrojů pro tento úkol je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SWOT analýza – osvědčená metoda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která vám pomůže získat jasný přehled o všech aspektech vašeho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podnikání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93797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8A8B-B8AC-359E-A792-E975CF6DAFD1}"/>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C4FCE8F2-A2EC-17C3-F8A4-BC9B373F9EAA}"/>
              </a:ext>
            </a:extLst>
          </p:cNvPr>
          <p:cNvSpPr txBox="1"/>
          <p:nvPr/>
        </p:nvSpPr>
        <p:spPr>
          <a:xfrm>
            <a:off x="439463" y="354700"/>
            <a:ext cx="11479267" cy="2381678"/>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SWOT analýza je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univerzální metoda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která se běžně používá ke zmapování a zhodnocení vnějších a vnitřních faktorů ovlivňujících chod firmy. Název vznikl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podle počátečních písmen</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čtyř anglických slov: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Strenghts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(silné stránky),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Weaknesses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(slabé stránky),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Opportunities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(příležitosti) a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Threats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(hrozby).</a:t>
            </a:r>
          </a:p>
        </p:txBody>
      </p:sp>
    </p:spTree>
    <p:extLst>
      <p:ext uri="{BB962C8B-B14F-4D97-AF65-F5344CB8AC3E}">
        <p14:creationId xmlns:p14="http://schemas.microsoft.com/office/powerpoint/2010/main" val="4201205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1F0ED-EDF8-EEDA-DA1A-F907ECB94341}"/>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4176305-C070-7F88-C243-9FC5868C0F93}"/>
              </a:ext>
            </a:extLst>
          </p:cNvPr>
          <p:cNvSpPr txBox="1"/>
          <p:nvPr/>
        </p:nvSpPr>
        <p:spPr>
          <a:xfrm>
            <a:off x="297574" y="250632"/>
            <a:ext cx="11565978" cy="1920654"/>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Hlavním cílem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SWOT analýzy je pomoci firmě získat co nejlepší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přehled o všech okolnostech</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které ovlivňují její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chod</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o jejích silných a slabých stránkách. SWOT analýza pomáhá překonávat problémy a naznačuje, jakým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směrem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se má firma dále vydat.</a:t>
            </a:r>
          </a:p>
        </p:txBody>
      </p:sp>
    </p:spTree>
    <p:extLst>
      <p:ext uri="{BB962C8B-B14F-4D97-AF65-F5344CB8AC3E}">
        <p14:creationId xmlns:p14="http://schemas.microsoft.com/office/powerpoint/2010/main" val="3998517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17AB8-203E-074D-17EC-60F52761495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CAA3409B-F49B-37EF-4B77-3178C5E86FAA}"/>
              </a:ext>
            </a:extLst>
          </p:cNvPr>
          <p:cNvSpPr txBox="1"/>
          <p:nvPr/>
        </p:nvSpPr>
        <p:spPr>
          <a:xfrm>
            <a:off x="352752" y="268762"/>
            <a:ext cx="11660571" cy="4994572"/>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Kdy provést SWOT analýzu?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SWOT analýzu můžete vypracovat hned na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začátku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podnikání a také pokaždé, když se chystáte udělat jakýkoliv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zásadní krok ve vývoji společnosti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Typicky když zkoumáte další obchodní příležitosti a chcete uvést na trh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nový produkt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nebo službu. SWOT analýza se hodí i k pravidelné kontrole stavu vašeho podnikání a následnému vylepšení procesů. Analýza vždy upozorní na klíčové oblasti, kterým byste měli věnovat zvýšenou pozornost.</a:t>
            </a:r>
          </a:p>
        </p:txBody>
      </p:sp>
    </p:spTree>
    <p:extLst>
      <p:ext uri="{BB962C8B-B14F-4D97-AF65-F5344CB8AC3E}">
        <p14:creationId xmlns:p14="http://schemas.microsoft.com/office/powerpoint/2010/main" val="3782469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9FFF-5A31-0F31-7792-A9FB16614D6E}"/>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E042F03-C63D-5CE5-A443-3650F9EC61BD}"/>
              </a:ext>
            </a:extLst>
          </p:cNvPr>
          <p:cNvSpPr txBox="1"/>
          <p:nvPr/>
        </p:nvSpPr>
        <p:spPr>
          <a:xfrm>
            <a:off x="289691" y="211991"/>
            <a:ext cx="11652687" cy="2945293"/>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Jak připravit SWOT analýzu?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Pro vypracování SWOT analýzy si vytvořte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jednoduchou tabulku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rozdělenou do čtyř oddílů – dva řádky a dva sloupce. Můžete pracovat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digitálně</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nebo klidně jen na papíře. Do levé horní části patří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silné stránky</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vaší firmy a pod ně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příležitosti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Do pravé horní části náleží slabé stránky a pod ně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hrozby</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Postupně si tabulku vyplňte konkrétními fakty:</a:t>
            </a:r>
          </a:p>
        </p:txBody>
      </p:sp>
    </p:spTree>
    <p:extLst>
      <p:ext uri="{BB962C8B-B14F-4D97-AF65-F5344CB8AC3E}">
        <p14:creationId xmlns:p14="http://schemas.microsoft.com/office/powerpoint/2010/main" val="3331311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87BA-4692-C193-2927-8FEB04C81241}"/>
            </a:ext>
          </a:extLst>
        </p:cNvPr>
        <p:cNvGrpSpPr/>
        <p:nvPr/>
      </p:nvGrpSpPr>
      <p:grpSpPr>
        <a:xfrm>
          <a:off x="0" y="0"/>
          <a:ext cx="0" cy="0"/>
          <a:chOff x="0" y="0"/>
          <a:chExt cx="0" cy="0"/>
        </a:xfrm>
      </p:grpSpPr>
      <p:pic>
        <p:nvPicPr>
          <p:cNvPr id="4" name="Obrázek 3" descr="Obsah obrázku text, snímek obrazovky, Písmo, Značka&#10;&#10;Obsah vygenerovaný umělou inteligencí může být nesprávný.">
            <a:extLst>
              <a:ext uri="{FF2B5EF4-FFF2-40B4-BE49-F238E27FC236}">
                <a16:creationId xmlns:a16="http://schemas.microsoft.com/office/drawing/2014/main" id="{C7C97A63-5477-EA64-49ED-3A7309D7D60A}"/>
              </a:ext>
            </a:extLst>
          </p:cNvPr>
          <p:cNvPicPr>
            <a:picLocks noChangeAspect="1"/>
          </p:cNvPicPr>
          <p:nvPr/>
        </p:nvPicPr>
        <p:blipFill>
          <a:blip r:embed="rId2">
            <a:extLst>
              <a:ext uri="{28A0092B-C50C-407E-A947-70E740481C1C}">
                <a14:useLocalDpi xmlns:a14="http://schemas.microsoft.com/office/drawing/2010/main" val="0"/>
              </a:ext>
            </a:extLst>
          </a:blip>
          <a:srcRect t="13901"/>
          <a:stretch/>
        </p:blipFill>
        <p:spPr bwMode="auto">
          <a:xfrm>
            <a:off x="1621352" y="1156774"/>
            <a:ext cx="8949295" cy="4167739"/>
          </a:xfrm>
          <a:prstGeom prst="rect">
            <a:avLst/>
          </a:prstGeom>
          <a:noFill/>
          <a:ln>
            <a:noFill/>
          </a:ln>
        </p:spPr>
      </p:pic>
    </p:spTree>
    <p:extLst>
      <p:ext uri="{BB962C8B-B14F-4D97-AF65-F5344CB8AC3E}">
        <p14:creationId xmlns:p14="http://schemas.microsoft.com/office/powerpoint/2010/main" val="1909563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1874-B02B-35E7-708C-EEE0A094ADF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D8BCA45F-1E7D-AFDE-49D0-3276E3FE91D8}"/>
              </a:ext>
            </a:extLst>
          </p:cNvPr>
          <p:cNvSpPr txBox="1"/>
          <p:nvPr/>
        </p:nvSpPr>
        <p:spPr>
          <a:xfrm>
            <a:off x="368518" y="393064"/>
            <a:ext cx="11495033" cy="5693866"/>
          </a:xfrm>
          <a:prstGeom prst="rect">
            <a:avLst/>
          </a:prstGeom>
          <a:noFill/>
        </p:spPr>
        <p:txBody>
          <a:bodyPr wrap="square">
            <a:spAutoFit/>
          </a:bodyPr>
          <a:lstStyle/>
          <a:p>
            <a:pPr algn="just"/>
            <a:r>
              <a:rPr lang="cs-CZ" sz="2800" dirty="0">
                <a:effectLst/>
                <a:latin typeface="Aptos" panose="020B0004020202020204" pitchFamily="34" charset="0"/>
                <a:ea typeface="Aptos" panose="020B0004020202020204" pitchFamily="34" charset="0"/>
                <a:cs typeface="Times New Roman" panose="02020603050405020304" pitchFamily="18" charset="0"/>
              </a:rPr>
              <a:t>Do </a:t>
            </a:r>
            <a:r>
              <a:rPr lang="cs-CZ" sz="2800" b="1" dirty="0">
                <a:effectLst/>
                <a:latin typeface="Aptos" panose="020B0004020202020204" pitchFamily="34" charset="0"/>
                <a:ea typeface="Aptos" panose="020B0004020202020204" pitchFamily="34" charset="0"/>
                <a:cs typeface="Times New Roman" panose="02020603050405020304" pitchFamily="18" charset="0"/>
              </a:rPr>
              <a:t>silných stránek</a:t>
            </a:r>
            <a:r>
              <a:rPr lang="cs-CZ" sz="2800" dirty="0">
                <a:effectLst/>
                <a:latin typeface="Aptos" panose="020B0004020202020204" pitchFamily="34" charset="0"/>
                <a:ea typeface="Aptos" panose="020B0004020202020204" pitchFamily="34" charset="0"/>
                <a:cs typeface="Times New Roman" panose="02020603050405020304" pitchFamily="18" charset="0"/>
              </a:rPr>
              <a:t> napište </a:t>
            </a:r>
            <a:r>
              <a:rPr lang="cs-CZ" sz="2800" b="1" dirty="0">
                <a:effectLst/>
                <a:latin typeface="Aptos" panose="020B0004020202020204" pitchFamily="34" charset="0"/>
                <a:ea typeface="Aptos" panose="020B0004020202020204" pitchFamily="34" charset="0"/>
                <a:cs typeface="Times New Roman" panose="02020603050405020304" pitchFamily="18" charset="0"/>
              </a:rPr>
              <a:t>vlastnosti vaší firmy</a:t>
            </a:r>
            <a:r>
              <a:rPr lang="cs-CZ" sz="2800" dirty="0">
                <a:effectLst/>
                <a:latin typeface="Aptos" panose="020B0004020202020204" pitchFamily="34" charset="0"/>
                <a:ea typeface="Aptos" panose="020B0004020202020204" pitchFamily="34" charset="0"/>
                <a:cs typeface="Times New Roman" panose="02020603050405020304" pitchFamily="18" charset="0"/>
              </a:rPr>
              <a:t> (také vás a vašich </a:t>
            </a:r>
            <a:r>
              <a:rPr lang="cs-CZ" sz="2800" b="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zaměstnanců</a:t>
            </a:r>
            <a:r>
              <a:rPr lang="cs-CZ" sz="2800" dirty="0">
                <a:effectLst/>
                <a:latin typeface="Aptos" panose="020B0004020202020204" pitchFamily="34" charset="0"/>
                <a:ea typeface="Aptos" panose="020B0004020202020204" pitchFamily="34" charset="0"/>
                <a:cs typeface="Times New Roman" panose="02020603050405020304" pitchFamily="18" charset="0"/>
              </a:rPr>
              <a:t>), které vám poskytují výhodu na trhu a pomáhají dosáhnout vašich cílů. Odpovězte si především na následující otázky:</a:t>
            </a:r>
          </a:p>
          <a:p>
            <a:pPr algn="just"/>
            <a:endParaRPr lang="cs-CZ" sz="2800" dirty="0">
              <a:latin typeface="Aptos" panose="020B0004020202020204" pitchFamily="34" charset="0"/>
              <a:cs typeface="Times New Roman" panose="02020603050405020304" pitchFamily="18" charset="0"/>
            </a:endParaRPr>
          </a:p>
          <a:p>
            <a:pPr marL="457200" lvl="0" indent="-457200" algn="just">
              <a:buFont typeface="Arial" panose="020B0604020202020204" pitchFamily="34" charset="0"/>
              <a:buChar char="•"/>
            </a:pPr>
            <a:r>
              <a:rPr lang="cs-CZ" sz="2800" dirty="0"/>
              <a:t>V čem vaše firma vyniká?</a:t>
            </a:r>
          </a:p>
          <a:p>
            <a:pPr marL="457200" lvl="0" indent="-457200" algn="just">
              <a:buFont typeface="Arial" panose="020B0604020202020204" pitchFamily="34" charset="0"/>
              <a:buChar char="•"/>
            </a:pPr>
            <a:r>
              <a:rPr lang="cs-CZ" sz="2800" dirty="0"/>
              <a:t>Jaké jsou jedinečné dovednosti, které má váš </a:t>
            </a:r>
            <a:r>
              <a:rPr lang="cs-CZ" sz="2800" b="1" u="sng" dirty="0">
                <a:hlinkClick r:id="rId3"/>
              </a:rPr>
              <a:t>tým</a:t>
            </a:r>
            <a:r>
              <a:rPr lang="cs-CZ" sz="2800" dirty="0"/>
              <a:t>?</a:t>
            </a:r>
          </a:p>
          <a:p>
            <a:pPr marL="457200" lvl="0" indent="-457200" algn="just">
              <a:buFont typeface="Arial" panose="020B0604020202020204" pitchFamily="34" charset="0"/>
              <a:buChar char="•"/>
            </a:pPr>
            <a:r>
              <a:rPr lang="cs-CZ" sz="2800" dirty="0"/>
              <a:t>Jaké máte odborné nebo specializované znalosti?</a:t>
            </a:r>
          </a:p>
          <a:p>
            <a:pPr marL="457200" lvl="0" indent="-457200" algn="just">
              <a:buFont typeface="Arial" panose="020B0604020202020204" pitchFamily="34" charset="0"/>
              <a:buChar char="•"/>
            </a:pPr>
            <a:r>
              <a:rPr lang="cs-CZ" sz="2800" dirty="0"/>
              <a:t>Jaké máte zkušenosti?</a:t>
            </a:r>
          </a:p>
          <a:p>
            <a:pPr marL="457200" lvl="0" indent="-457200" algn="just">
              <a:buFont typeface="Arial" panose="020B0604020202020204" pitchFamily="34" charset="0"/>
              <a:buChar char="•"/>
            </a:pPr>
            <a:r>
              <a:rPr lang="cs-CZ" sz="2800" dirty="0"/>
              <a:t>Co děláte lépe než </a:t>
            </a:r>
            <a:r>
              <a:rPr lang="cs-CZ" sz="2800" b="1" u="sng" dirty="0">
                <a:hlinkClick r:id="rId4"/>
              </a:rPr>
              <a:t>konkurence</a:t>
            </a:r>
            <a:r>
              <a:rPr lang="cs-CZ" sz="2800" dirty="0"/>
              <a:t>?</a:t>
            </a:r>
          </a:p>
          <a:p>
            <a:pPr marL="457200" lvl="0" indent="-457200" algn="just">
              <a:buFont typeface="Arial" panose="020B0604020202020204" pitchFamily="34" charset="0"/>
              <a:buChar char="•"/>
            </a:pPr>
            <a:r>
              <a:rPr lang="cs-CZ" sz="2800" dirty="0"/>
              <a:t>Co vaši zákazníci vnímají jako vaše silné stránky a proč se k vám vracejí?</a:t>
            </a:r>
          </a:p>
          <a:p>
            <a:pPr marL="457200" lvl="0" indent="-457200" algn="just">
              <a:buFont typeface="Arial" panose="020B0604020202020204" pitchFamily="34" charset="0"/>
              <a:buChar char="•"/>
            </a:pPr>
            <a:r>
              <a:rPr lang="cs-CZ" sz="2800" dirty="0"/>
              <a:t>Jakých zdrojů máte dostatek nebo dokonce nadbytek?</a:t>
            </a:r>
          </a:p>
          <a:p>
            <a:pPr marL="457200" lvl="0" indent="-457200" algn="just">
              <a:buFont typeface="Arial" panose="020B0604020202020204" pitchFamily="34" charset="0"/>
              <a:buChar char="•"/>
            </a:pPr>
            <a:r>
              <a:rPr lang="cs-CZ" sz="2800" dirty="0"/>
              <a:t>Co vám přináší nejvyšší zisk?</a:t>
            </a:r>
          </a:p>
          <a:p>
            <a:pPr algn="just"/>
            <a:endParaRPr lang="cs-CZ" sz="2800" dirty="0"/>
          </a:p>
        </p:txBody>
      </p:sp>
    </p:spTree>
    <p:extLst>
      <p:ext uri="{BB962C8B-B14F-4D97-AF65-F5344CB8AC3E}">
        <p14:creationId xmlns:p14="http://schemas.microsoft.com/office/powerpoint/2010/main" val="2285036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4896B-7E89-11C9-1B7D-1DF6F6572ABE}"/>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38B9F987-CDE0-B81F-15CD-3BDBC0354991}"/>
              </a:ext>
            </a:extLst>
          </p:cNvPr>
          <p:cNvSpPr txBox="1"/>
          <p:nvPr/>
        </p:nvSpPr>
        <p:spPr>
          <a:xfrm>
            <a:off x="447347" y="347357"/>
            <a:ext cx="11550212" cy="3816686"/>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Do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slabých stránek</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zapište všechny faktory, které by vás mohly zpomalit při dosahování vašich cílů. Položte si typicky tyto otázky: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 jakých oblastech podnikání byste se potřebovali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zlepšit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Jaké zdroje vám schází?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Která část vašeho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podnikání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vám nepřináší zisk?</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 čem potřebujete doplnit své vzdělání nebo zkušenosti?</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Do čeho musíte nejvíce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investovat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2163890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2E8D-A9D5-99BC-1B89-8BCAAA683D7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EEAE57FB-9E34-9446-B6E0-EAEEFFB3EA24}"/>
              </a:ext>
            </a:extLst>
          </p:cNvPr>
          <p:cNvSpPr txBox="1"/>
          <p:nvPr/>
        </p:nvSpPr>
        <p:spPr>
          <a:xfrm>
            <a:off x="447347" y="240180"/>
            <a:ext cx="11392556" cy="5199757"/>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Do třetího pole tabulky, věnovaného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příležitostem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vepište vnější podmínky (mimo vaši firmu), které vám můžou pomoct dosáhnout vašich cílů. Zamyslete se hlavně nad těmito otázkami:</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Jaké jsou byznysové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cíle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které se aktuálně snažíte splnit nebo následovat?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Co víc můžete udělat pro vaše stávající zákazníky?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Jaké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technologie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můžete využít pro vaši firmu?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Existují další cílové skupiny, které můžete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oslovit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Víte o produktech nebo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službách</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které byste mohli přidat do své nabídky?</a:t>
            </a:r>
          </a:p>
        </p:txBody>
      </p:sp>
    </p:spTree>
    <p:extLst>
      <p:ext uri="{BB962C8B-B14F-4D97-AF65-F5344CB8AC3E}">
        <p14:creationId xmlns:p14="http://schemas.microsoft.com/office/powerpoint/2010/main" val="2094841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E2581-7997-3EE8-AAE9-6CD857466E8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98295CD4-CE1A-40B9-F583-17A924F7A287}"/>
              </a:ext>
            </a:extLst>
          </p:cNvPr>
          <p:cNvSpPr txBox="1"/>
          <p:nvPr/>
        </p:nvSpPr>
        <p:spPr>
          <a:xfrm>
            <a:off x="407933" y="278003"/>
            <a:ext cx="11510798" cy="4738733"/>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Poslední část tabulky věnujte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hrozbám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Sem patří všechny vnější podmínky, které by mohly uškodit vývoji vaší firmy. Odpovězte si zejména na otázky: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Jakým překážkám musíte čelit?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Jaké jsou silné stránky vaší hlavní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konkurence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(co dělá konkurence lépe)?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Jaké procesy a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technologie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používá vaše konkurence a vy ne?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Jaký je stav ekonomiky na vašem trhu?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Co se děje ve vašem průmyslovém odvětví?</a:t>
            </a:r>
          </a:p>
        </p:txBody>
      </p:sp>
    </p:spTree>
    <p:extLst>
      <p:ext uri="{BB962C8B-B14F-4D97-AF65-F5344CB8AC3E}">
        <p14:creationId xmlns:p14="http://schemas.microsoft.com/office/powerpoint/2010/main" val="467520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1B0A9-8DBA-7CF3-3F4A-70EC93E2954B}"/>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660A044D-B974-6B44-263F-A5B0EAE584A7}"/>
              </a:ext>
            </a:extLst>
          </p:cNvPr>
          <p:cNvSpPr txBox="1"/>
          <p:nvPr/>
        </p:nvSpPr>
        <p:spPr>
          <a:xfrm>
            <a:off x="336988" y="436637"/>
            <a:ext cx="11534446" cy="1459630"/>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Do tabulky se vždy snažte zahrnout jen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stěžejní fakta a objektivní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(podložené)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informace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vyhněte se domněnkám a spekulacím, které vás stejně nikam neposunou.</a:t>
            </a:r>
          </a:p>
        </p:txBody>
      </p:sp>
    </p:spTree>
    <p:extLst>
      <p:ext uri="{BB962C8B-B14F-4D97-AF65-F5344CB8AC3E}">
        <p14:creationId xmlns:p14="http://schemas.microsoft.com/office/powerpoint/2010/main" val="2213414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7AE71-C69D-8CA7-4EE8-F4F0BCE5340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5D8232C4-20AE-CC69-92BA-AE17BBF87901}"/>
              </a:ext>
            </a:extLst>
          </p:cNvPr>
          <p:cNvSpPr txBox="1"/>
          <p:nvPr/>
        </p:nvSpPr>
        <p:spPr>
          <a:xfrm>
            <a:off x="463112" y="280574"/>
            <a:ext cx="11400440" cy="4328364"/>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Data ze SWOT analýzy využijte</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Poté, co tabulku pro SWOT analýzu naplníte informacemi, byste měli získaná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data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naplno využít a na jejich základě vytvořit nové strategie pro váš byznys. Můžete si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naplánovat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jak posílit vaše silné stránky, jak zapracovat na těch slabých, vyhnout se možným nástrahám a stanovit si cíle pro využití příležitostí. Jednotlivé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kvadranty také zkuste propojit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zkuste se zamyslet třeba nad tím,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jak můžete zkombinovat vaše silné stránky s příležitostmi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vytvořit tak úplně nové </a:t>
            </a:r>
            <a:r>
              <a:rPr lang="cs-CZ" sz="28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strategie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o kterých jste dosud nepřemýšleli.</a:t>
            </a:r>
          </a:p>
        </p:txBody>
      </p:sp>
    </p:spTree>
    <p:extLst>
      <p:ext uri="{BB962C8B-B14F-4D97-AF65-F5344CB8AC3E}">
        <p14:creationId xmlns:p14="http://schemas.microsoft.com/office/powerpoint/2010/main" val="574818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6E0F5-BCB2-5CF4-930E-B1A59D25D6E6}"/>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ED2D9902-47E9-F573-6BA4-CC082AA80B67}"/>
              </a:ext>
            </a:extLst>
          </p:cNvPr>
          <p:cNvSpPr txBox="1"/>
          <p:nvPr/>
        </p:nvSpPr>
        <p:spPr>
          <a:xfrm>
            <a:off x="344870" y="338935"/>
            <a:ext cx="11439853" cy="2381678"/>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Jakmile zjistíte, jak využít SWOT analýzu naplno, stane se vaším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neocenitelným partnerem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na cestě za úspěchem. Každý její výstup vám otevře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nové možnosti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které okamžitě můžete aplikovat na růst a rozvoj vaší firmy. S každým novým přehledem budete přesně vědět, kam směřovat, abyste neustále posouvali hranice toho, co je možné.</a:t>
            </a:r>
          </a:p>
        </p:txBody>
      </p:sp>
    </p:spTree>
    <p:extLst>
      <p:ext uri="{BB962C8B-B14F-4D97-AF65-F5344CB8AC3E}">
        <p14:creationId xmlns:p14="http://schemas.microsoft.com/office/powerpoint/2010/main" val="1544350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657EE-5D5B-4356-3BCA-8FADAA7843AE}"/>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1C00C60-CC0E-73F3-194C-B24C826D10C6}"/>
              </a:ext>
            </a:extLst>
          </p:cNvPr>
          <p:cNvSpPr txBox="1"/>
          <p:nvPr/>
        </p:nvSpPr>
        <p:spPr>
          <a:xfrm>
            <a:off x="368518" y="290046"/>
            <a:ext cx="11668453" cy="5404941"/>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PESTLE analýza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je analytická technika sloužící ke strategické analýze okolního prostředí organizace. PESTLE je akronym počátečních písmen různých typů vnějších faktorů: </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politické, </a:t>
            </a: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ekonomické,</a:t>
            </a: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sociální, </a:t>
            </a: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technologické,</a:t>
            </a: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legislativní, </a:t>
            </a:r>
          </a:p>
          <a:p>
            <a:pPr marL="457200" indent="-457200" algn="just">
              <a:lnSpc>
                <a:spcPct val="107000"/>
              </a:lnSpc>
              <a:spcAft>
                <a:spcPts val="800"/>
              </a:spcAft>
              <a:buFont typeface="Arial" panose="020B0604020202020204" pitchFamily="34" charset="0"/>
              <a:buChar char="•"/>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ekologické.</a:t>
            </a:r>
          </a:p>
        </p:txBody>
      </p:sp>
    </p:spTree>
    <p:extLst>
      <p:ext uri="{BB962C8B-B14F-4D97-AF65-F5344CB8AC3E}">
        <p14:creationId xmlns:p14="http://schemas.microsoft.com/office/powerpoint/2010/main" val="2391253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F6A43-7227-6671-0CF6-437BEE0E2CB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93107000-5409-33E7-E132-AE56D8AB7D02}"/>
              </a:ext>
            </a:extLst>
          </p:cNvPr>
          <p:cNvSpPr txBox="1"/>
          <p:nvPr/>
        </p:nvSpPr>
        <p:spPr>
          <a:xfrm>
            <a:off x="415815" y="414580"/>
            <a:ext cx="11424088" cy="1459630"/>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PESTLE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je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Analytické techniky (Analytical techniques)"/>
              </a:rPr>
              <a:t>analytická technika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sloužící ke strategické analýze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Okolní prostředí"/>
              </a:rPr>
              <a:t>okolního prostředí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tooltip="Organizace (Organization)"/>
              </a:rPr>
              <a:t>organizace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PESTLE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(někdy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PESTEL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je akronym a jednotlivá písmena znamenají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různé typy vnějších faktorů</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4031119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77F11-369B-33CE-BE25-94E44EA0594B}"/>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E29F4EF-CF4E-284C-B806-8063E470ABCF}"/>
              </a:ext>
            </a:extLst>
          </p:cNvPr>
          <p:cNvSpPr txBox="1"/>
          <p:nvPr/>
        </p:nvSpPr>
        <p:spPr>
          <a:xfrm>
            <a:off x="502525" y="260718"/>
            <a:ext cx="11416206" cy="6121804"/>
          </a:xfrm>
          <a:prstGeom prst="rect">
            <a:avLst/>
          </a:prstGeom>
          <a:noFill/>
        </p:spPr>
        <p:txBody>
          <a:bodyPr wrap="square">
            <a:spAutoFit/>
          </a:bodyPr>
          <a:lstStyle/>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Political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politické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existující a potenciální působení politických vlivů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Economical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ekonomické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působení a vliv místní, národní a světové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Ekonomika (Economy)"/>
              </a:rPr>
              <a:t>ekonomiky</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Social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sociální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průmět sociálních změn dovnitř organizace, součástí jsou i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Kultura (Culture)"/>
              </a:rPr>
              <a:t>kulturní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vlivy (lokální, národní, regionální, světové)</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Technological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technologické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dopady stávajících, nových a vyspělých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tooltip="Technologie (Technology)"/>
              </a:rPr>
              <a:t>technologií</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Legal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legislativní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vlivy národní, evropské a mezinárodní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tooltip="Legislativa (Legislation)"/>
              </a:rPr>
              <a:t>legislativy</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Ecological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ekologické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(environmentální) – místní, národní a světová problematika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tooltip="Životní prostředí (Environment)"/>
              </a:rPr>
              <a:t>životního prostředí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otázky jejího řešení</a:t>
            </a:r>
          </a:p>
        </p:txBody>
      </p:sp>
    </p:spTree>
    <p:extLst>
      <p:ext uri="{BB962C8B-B14F-4D97-AF65-F5344CB8AC3E}">
        <p14:creationId xmlns:p14="http://schemas.microsoft.com/office/powerpoint/2010/main" val="477877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61DA5-56BE-E005-F96C-337510A56A33}"/>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EB88278-23A5-660C-31CA-92047FE25F0F}"/>
              </a:ext>
            </a:extLst>
          </p:cNvPr>
          <p:cNvSpPr txBox="1"/>
          <p:nvPr/>
        </p:nvSpPr>
        <p:spPr>
          <a:xfrm>
            <a:off x="463112" y="496590"/>
            <a:ext cx="11463502" cy="2381678"/>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Podstatou PESTLE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analýzy je identifikovat pro každou skupinu faktorů ty nejvýznamnější jevy, události,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Rizika (Risks)"/>
              </a:rPr>
              <a:t>rizika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vlivy, které ovlivňují nebo budou ovlivňovat organizaci. Metoda PESTLE je součástí metod používaných v oblasti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Dopadové analýzy (Impact Analysis)"/>
              </a:rPr>
              <a:t>analýzy dopadů</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Někdy bývá použita jako vstup analýzy vnějšího prostředí do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tooltip="SWOT analýza"/>
              </a:rPr>
              <a:t>SWOT analýzy</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513546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CFA4-5E16-7AC1-22CA-A8B470B95B3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D8BA368B-68BE-CBBA-0EFD-DC66A35203D7}"/>
              </a:ext>
            </a:extLst>
          </p:cNvPr>
          <p:cNvSpPr txBox="1"/>
          <p:nvPr/>
        </p:nvSpPr>
        <p:spPr>
          <a:xfrm>
            <a:off x="510407" y="352947"/>
            <a:ext cx="11408323" cy="3253070"/>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Někdy se používá také podobná zjednodušená varianta nazývaná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 analýza:</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politické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existující a potenciální působení politických vlivů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ekonomické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působení a vliv místní, národní a světové ekonomiky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sociální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průmět sociálních změn dovnitř organizace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technologické</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dopady nových a vyspělých technologií</a:t>
            </a:r>
          </a:p>
        </p:txBody>
      </p:sp>
    </p:spTree>
    <p:extLst>
      <p:ext uri="{BB962C8B-B14F-4D97-AF65-F5344CB8AC3E}">
        <p14:creationId xmlns:p14="http://schemas.microsoft.com/office/powerpoint/2010/main" val="564410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49675-01EC-2E5E-BDB2-282634476C33}"/>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6334667B-6CC7-6D81-F378-29AE0C907C9F}"/>
              </a:ext>
            </a:extLst>
          </p:cNvPr>
          <p:cNvSpPr txBox="1"/>
          <p:nvPr/>
        </p:nvSpPr>
        <p:spPr>
          <a:xfrm>
            <a:off x="494642" y="405105"/>
            <a:ext cx="11408323" cy="1459630"/>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Někdy se používá název/zkratka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STEEPLED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kdy jsou faktory identické jako u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PESTLE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ale jsou přidány etické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Ethics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demografické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Demographic</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faktory.</a:t>
            </a:r>
          </a:p>
        </p:txBody>
      </p:sp>
    </p:spTree>
    <p:extLst>
      <p:ext uri="{BB962C8B-B14F-4D97-AF65-F5344CB8AC3E}">
        <p14:creationId xmlns:p14="http://schemas.microsoft.com/office/powerpoint/2010/main" val="3662840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C05AE-F05F-006D-149A-C5E668170D95}"/>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BAB9B42B-3945-1C0D-4722-B95E028845BE}"/>
              </a:ext>
            </a:extLst>
          </p:cNvPr>
          <p:cNvSpPr txBox="1"/>
          <p:nvPr/>
        </p:nvSpPr>
        <p:spPr>
          <a:xfrm>
            <a:off x="534056" y="323892"/>
            <a:ext cx="11163957" cy="5404941"/>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Alternativně se používá také název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STEER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kdy jsou v podstatě identické faktory uspořádány takto:</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 - socio-</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cultural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socio-kulturní faktory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 -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technological</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 technologické faktory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E - </a:t>
            </a:r>
            <a:r>
              <a:rPr lang="cs-CZ" sz="2800" kern="0" dirty="0" err="1">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economic</a:t>
            </a: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 - ekonomické faktory</a:t>
            </a:r>
            <a:endParaRPr lang="cs-CZ" sz="2800" kern="100" dirty="0">
              <a:solidFill>
                <a:srgbClr val="282D32"/>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E - </a:t>
            </a:r>
            <a:r>
              <a:rPr lang="cs-CZ" sz="2800" kern="0" dirty="0" err="1">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ecological</a:t>
            </a: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 - ekologické faktory</a:t>
            </a:r>
            <a:endParaRPr lang="cs-CZ" sz="2800" kern="100" dirty="0">
              <a:solidFill>
                <a:srgbClr val="282D32"/>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R - </a:t>
            </a:r>
            <a:r>
              <a:rPr lang="cs-CZ" sz="2800" kern="0" dirty="0" err="1">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regulatory</a:t>
            </a:r>
            <a:r>
              <a:rPr lang="cs-CZ" sz="2800" kern="0" dirty="0">
                <a:solidFill>
                  <a:srgbClr val="282D32"/>
                </a:solidFill>
                <a:effectLst/>
                <a:latin typeface="Roboto" panose="02000000000000000000" pitchFamily="2" charset="0"/>
                <a:ea typeface="Times New Roman" panose="02020603050405020304" pitchFamily="18" charset="0"/>
                <a:cs typeface="Times New Roman" panose="02020603050405020304" pitchFamily="18" charset="0"/>
              </a:rPr>
              <a:t> - regulující faktory (legislativa jako regulace)</a:t>
            </a:r>
            <a:endParaRPr lang="cs-CZ" sz="2800" kern="100" dirty="0">
              <a:solidFill>
                <a:srgbClr val="282D32"/>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Jsou známy i další varianty jsou známy pod názvy jako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SLEPT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nebo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STEP</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1229655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6F48-47AA-D058-4E9B-3191CD5BB56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6B59965-52A6-D132-B74F-38743BD0044A}"/>
              </a:ext>
            </a:extLst>
          </p:cNvPr>
          <p:cNvSpPr txBox="1"/>
          <p:nvPr/>
        </p:nvSpPr>
        <p:spPr>
          <a:xfrm>
            <a:off x="447347" y="267989"/>
            <a:ext cx="11495032" cy="2381678"/>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Analýza konkurence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je systematické hodnocení konkurentů na trhu s cílem získat porozumění o jejich strategiích, produktech, silných a slabých stránkách. Tento proces může zahrnovat sledování jejich marketingových taktik, cenových strategií, cílových skupin a dalších klíčových aspektů jejich podnikání.</a:t>
            </a:r>
          </a:p>
        </p:txBody>
      </p:sp>
    </p:spTree>
    <p:extLst>
      <p:ext uri="{BB962C8B-B14F-4D97-AF65-F5344CB8AC3E}">
        <p14:creationId xmlns:p14="http://schemas.microsoft.com/office/powerpoint/2010/main" val="3683943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FA561-3165-BA1B-1469-7BF3F2D2BF63}"/>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F3C99272-CED4-B6B2-8C78-BD34EECC2B0A}"/>
              </a:ext>
            </a:extLst>
          </p:cNvPr>
          <p:cNvSpPr txBox="1"/>
          <p:nvPr/>
        </p:nvSpPr>
        <p:spPr>
          <a:xfrm>
            <a:off x="392167" y="290046"/>
            <a:ext cx="11361025" cy="2381678"/>
          </a:xfrm>
          <a:prstGeom prst="rect">
            <a:avLst/>
          </a:prstGeom>
          <a:noFill/>
        </p:spPr>
        <p:txBody>
          <a:bodyPr wrap="square">
            <a:spAutoFit/>
          </a:bodyPr>
          <a:lstStyle/>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Analýza konkurence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je pro marketéry důležitá, protože jim umožňuje identifikovat tržní mezery, předvídat konkurenční akce a najít jedinečné způsoby, jak se diferencovat. Také pomáhá podnikům lépe porozumět svému postavení na trhu a najít způsoby, jak zvýšit svou konkurenceschopnost.</a:t>
            </a:r>
          </a:p>
        </p:txBody>
      </p:sp>
    </p:spTree>
    <p:extLst>
      <p:ext uri="{BB962C8B-B14F-4D97-AF65-F5344CB8AC3E}">
        <p14:creationId xmlns:p14="http://schemas.microsoft.com/office/powerpoint/2010/main" val="3612571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829E2-230E-DB18-230D-8032AFAEAC3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F6AE0D70-B8D7-DF61-9B9D-6F5C1B0243CB}"/>
              </a:ext>
            </a:extLst>
          </p:cNvPr>
          <p:cNvSpPr txBox="1"/>
          <p:nvPr/>
        </p:nvSpPr>
        <p:spPr>
          <a:xfrm>
            <a:off x="368519" y="227055"/>
            <a:ext cx="11487150" cy="3764749"/>
          </a:xfrm>
          <a:prstGeom prst="rect">
            <a:avLst/>
          </a:prstGeom>
          <a:noFill/>
        </p:spPr>
        <p:txBody>
          <a:bodyPr wrap="square">
            <a:spAutoFit/>
          </a:bodyPr>
          <a:lstStyle/>
          <a:p>
            <a:pPr algn="just">
              <a:lnSpc>
                <a:spcPct val="107000"/>
              </a:lnSpc>
              <a:spcAft>
                <a:spcPts val="800"/>
              </a:spcAft>
            </a:pP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Mystery</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 shopping</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je efektivní metoda, která doplňuje analýzu konkurence o zjištění kvality služeb a zákaznické zkušenosti poskytované konkurenčními firmami. Tím, že vyškolení „tajní zákazníci“ hodnotí služby a produkty konkurence, mohou firmy získat cenné informace o tom, jak konkurenční podniky obsluhují své zákazníky, jaké procesy používají a kde mají slabiny. Tento praktický přístup umožňuje firmám nejen lépe porozumět konkurenčním standardům, ale také identifikovat příležitosti k vylepšení vlastních služeb a posílení vztahu se zákazníky.</a:t>
            </a:r>
          </a:p>
        </p:txBody>
      </p:sp>
    </p:spTree>
    <p:extLst>
      <p:ext uri="{BB962C8B-B14F-4D97-AF65-F5344CB8AC3E}">
        <p14:creationId xmlns:p14="http://schemas.microsoft.com/office/powerpoint/2010/main" val="616342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2C217-14B1-2C31-DA3D-6135A0EF9849}"/>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99E1506-CCF0-672A-7EA1-3959143E1A96}"/>
              </a:ext>
            </a:extLst>
          </p:cNvPr>
          <p:cNvSpPr txBox="1"/>
          <p:nvPr/>
        </p:nvSpPr>
        <p:spPr>
          <a:xfrm>
            <a:off x="407933" y="264062"/>
            <a:ext cx="11487150" cy="4430957"/>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SEO analýza jako součást konkurenceschopnosti</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 moderním digitálním prostředí je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SEO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nezbytnou součástí analýzy konkurence. Sleduje viditelnost konkurenčních webových stránek ve vyhledávačích, analyzuje používaná klíčová slova a zkoumá obsahové strategie, které konkurence využívá k přilákání návštěvníků na své stránky. </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Tento typ analýzy může firmám odhalit, jaké techniky optimalizace pro vyhledávače (SEO) konkurence používá, což jim umožňuje přizpůsobit vlastní digitální strategii, zlepšit své postavení ve vyhledávání a oslovit cílové publikum efektivněji než konkurence.</a:t>
            </a:r>
          </a:p>
        </p:txBody>
      </p:sp>
    </p:spTree>
    <p:extLst>
      <p:ext uri="{BB962C8B-B14F-4D97-AF65-F5344CB8AC3E}">
        <p14:creationId xmlns:p14="http://schemas.microsoft.com/office/powerpoint/2010/main" val="1467112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D927-A6DF-288E-0BE0-084101558BC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DA6781B-70E4-7307-A291-41B5CE5F7914}"/>
              </a:ext>
            </a:extLst>
          </p:cNvPr>
          <p:cNvSpPr txBox="1"/>
          <p:nvPr/>
        </p:nvSpPr>
        <p:spPr>
          <a:xfrm>
            <a:off x="415816" y="398068"/>
            <a:ext cx="11368908" cy="5455596"/>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SWOT analýza jako nástroj pro zhodnocení pozice na trhu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SWOT analýza</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je další klíčový nástroj, který by měl být součástí komplexní analýzy konkurence. Umožňuje firmám identifikovat jejich vlastní silné stránky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Strengths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slabiny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Weaknesses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příležitosti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Opportunities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hrozby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Threats</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v kontextu jejich konkurenčního prostředí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Porovnáním SWOT analýz své firmy a konkurentů mohou podniky lépe pochopit, kde mají konkurenční výhody, a kde je třeba provést zlepšení. </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Tento nástroj pomáhá nejen identifikovat oblasti pro růst, ale také připravit se na potenciální rizika na trhu.</a:t>
            </a:r>
          </a:p>
        </p:txBody>
      </p:sp>
    </p:spTree>
    <p:extLst>
      <p:ext uri="{BB962C8B-B14F-4D97-AF65-F5344CB8AC3E}">
        <p14:creationId xmlns:p14="http://schemas.microsoft.com/office/powerpoint/2010/main" val="1845057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9F892-F6D4-6379-52A7-EAE9FD87ED3A}"/>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346F68F1-D8DD-7FAC-89C1-F93F1261FD47}"/>
              </a:ext>
            </a:extLst>
          </p:cNvPr>
          <p:cNvSpPr txBox="1"/>
          <p:nvPr/>
        </p:nvSpPr>
        <p:spPr>
          <a:xfrm>
            <a:off x="423697" y="309695"/>
            <a:ext cx="11345261" cy="2023246"/>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Analýza konkurence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pomáhá podniku odhalit silné a slabé stránky společností v jejich odvětví.</a:t>
            </a:r>
          </a:p>
          <a:p>
            <a:pPr algn="just">
              <a:lnSpc>
                <a:spcPct val="107000"/>
              </a:lnSpc>
              <a:spcAft>
                <a:spcPts val="800"/>
              </a:spcAf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Analýza konkurence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poskytuje podnikatelům přehled o tom, co dělají jejich konkurenti, a identifikuje příležitosti, jak je překonat.</a:t>
            </a:r>
          </a:p>
        </p:txBody>
      </p:sp>
    </p:spTree>
    <p:extLst>
      <p:ext uri="{BB962C8B-B14F-4D97-AF65-F5344CB8AC3E}">
        <p14:creationId xmlns:p14="http://schemas.microsoft.com/office/powerpoint/2010/main" val="2371225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E6D49-63EB-B417-E9E8-F311F56DB4A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5775B2B-2B14-F102-AB8B-2BED89F6E77A}"/>
              </a:ext>
            </a:extLst>
          </p:cNvPr>
          <p:cNvSpPr txBox="1"/>
          <p:nvPr/>
        </p:nvSpPr>
        <p:spPr>
          <a:xfrm>
            <a:off x="384284" y="267171"/>
            <a:ext cx="11487149" cy="3406317"/>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Provádění analýzy konkurence spočívá v nalezení silných a slabých stránek firem ve vašem odvětví.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Je to takový průzkum konkurence, kde zkoumáte produkty, prodeje a marketing konkurentů.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Díky tomuto průzkumu konkurence se můžete rozhodnout, jak pokračovat ve své podnikatelské strategii.</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Analýza konkurence je cenná v každé fázi podnikání. Jak ale takovou analýzu konkurence provést?</a:t>
            </a:r>
          </a:p>
        </p:txBody>
      </p:sp>
    </p:spTree>
    <p:extLst>
      <p:ext uri="{BB962C8B-B14F-4D97-AF65-F5344CB8AC3E}">
        <p14:creationId xmlns:p14="http://schemas.microsoft.com/office/powerpoint/2010/main" val="2707570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83610-AF9B-3ED5-0904-209C1D1BFD7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B68B09F-5FFD-739B-983B-1F5CA7326A1A}"/>
              </a:ext>
            </a:extLst>
          </p:cNvPr>
          <p:cNvSpPr txBox="1"/>
          <p:nvPr/>
        </p:nvSpPr>
        <p:spPr>
          <a:xfrm>
            <a:off x="273926" y="289228"/>
            <a:ext cx="11597508" cy="2484270"/>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Co je analýza konkurence?</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Analýza konkurence je typem tržního výzkumu. Jde o proces hodnocení a porozumění silným a slabým stránkám konkurentů na trhu. Zahrnuje sběr a analýzu dat o konkurentech. Tato data se týkají produktů, cen, marketingových strategií, distribučních kanálů a zákaznické základny.</a:t>
            </a:r>
          </a:p>
        </p:txBody>
      </p:sp>
    </p:spTree>
    <p:extLst>
      <p:ext uri="{BB962C8B-B14F-4D97-AF65-F5344CB8AC3E}">
        <p14:creationId xmlns:p14="http://schemas.microsoft.com/office/powerpoint/2010/main" val="642140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05798-142A-9C7A-B624-D9BB30E03E9B}"/>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5797E844-0A92-C7A4-2668-85F1E3B34503}"/>
              </a:ext>
            </a:extLst>
          </p:cNvPr>
          <p:cNvSpPr txBox="1"/>
          <p:nvPr/>
        </p:nvSpPr>
        <p:spPr>
          <a:xfrm>
            <a:off x="486759" y="461876"/>
            <a:ext cx="11329495" cy="1920654"/>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Provádění analýzy konkurence pomůže najít potenciální výhody a překážky ve vašem cílovém trhu nebo produktech. Umožňuje značkám sledovat, jak přímí a nepřímí konkurenti zvládají marketing, cenotvorbu a distribuci.</a:t>
            </a:r>
          </a:p>
        </p:txBody>
      </p:sp>
    </p:spTree>
    <p:extLst>
      <p:ext uri="{BB962C8B-B14F-4D97-AF65-F5344CB8AC3E}">
        <p14:creationId xmlns:p14="http://schemas.microsoft.com/office/powerpoint/2010/main" val="200376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CDF52-50EA-1D43-21F5-965FA2B944DC}"/>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F06A166E-C1BE-12EC-1068-1D86B27979B8}"/>
              </a:ext>
            </a:extLst>
          </p:cNvPr>
          <p:cNvSpPr txBox="1"/>
          <p:nvPr/>
        </p:nvSpPr>
        <p:spPr>
          <a:xfrm>
            <a:off x="463111" y="315988"/>
            <a:ext cx="11368909" cy="4636141"/>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Příklad analýzy konkurence: jak vypadá?</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Neexistuje jediný způsob, jak provést analýzu konkurence. Jak bude vypadat, závisí na tom, co se snažíte zjistit o svých konkurentech.</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dirty="0"/>
              <a:t>Můžete provést analýzu konkurence na konkrétní část operací konkurentů - například jejich webové stránky - nebo můžete provést kompletní analýzu celého jejich marketingového a prodejního týmu. Cílem je pomoci vám pochopit akce konkurentů a jak by na ně měla vaše firma reagovat.</a:t>
            </a:r>
          </a:p>
          <a:p>
            <a:pPr algn="just">
              <a:lnSpc>
                <a:spcPct val="107000"/>
              </a:lnSpc>
              <a:spcAft>
                <a:spcPts val="800"/>
              </a:spcAft>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0744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93915-5BBB-3835-8069-FE865879A0E1}"/>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9995EC77-3F89-7729-6B4E-4C9854352B95}"/>
              </a:ext>
            </a:extLst>
          </p:cNvPr>
          <p:cNvSpPr txBox="1"/>
          <p:nvPr/>
        </p:nvSpPr>
        <p:spPr>
          <a:xfrm>
            <a:off x="258161" y="278982"/>
            <a:ext cx="11676336" cy="5470344"/>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Existuje více než jeden způsob, jak strukturovat analýzu konkurence. Zde jsou některé typy informací, které jsou často zahrnuty v analýze konkurence:</a:t>
            </a:r>
          </a:p>
          <a:p>
            <a:pPr algn="just"/>
            <a:r>
              <a:rPr lang="cs-CZ" sz="2800" dirty="0"/>
              <a:t>Pro širokou analýzu konkurence můžete zkoumat:</a:t>
            </a:r>
          </a:p>
          <a:p>
            <a:pPr algn="just"/>
            <a:endParaRPr lang="cs-CZ" sz="2800" dirty="0"/>
          </a:p>
          <a:p>
            <a:pPr marL="457200" lvl="0" indent="-457200" algn="just">
              <a:buFont typeface="Arial" panose="020B0604020202020204" pitchFamily="34" charset="0"/>
              <a:buChar char="•"/>
            </a:pPr>
            <a:r>
              <a:rPr lang="cs-CZ" sz="2800" dirty="0"/>
              <a:t>Cílové zákazníky</a:t>
            </a:r>
          </a:p>
          <a:p>
            <a:pPr marL="457200" lvl="0" indent="-457200" algn="just">
              <a:buFont typeface="Arial" panose="020B0604020202020204" pitchFamily="34" charset="0"/>
              <a:buChar char="•"/>
            </a:pPr>
            <a:r>
              <a:rPr lang="cs-CZ" sz="2800" dirty="0"/>
              <a:t>Jedinečnou hodnotu nebo to, co odlišuje jejich produkty</a:t>
            </a:r>
          </a:p>
          <a:p>
            <a:pPr marL="457200" lvl="0" indent="-457200" algn="just">
              <a:buFont typeface="Arial" panose="020B0604020202020204" pitchFamily="34" charset="0"/>
              <a:buChar char="•"/>
            </a:pPr>
            <a:r>
              <a:rPr lang="cs-CZ" sz="2800" dirty="0"/>
              <a:t>Prodejní argumenty</a:t>
            </a:r>
          </a:p>
          <a:p>
            <a:pPr marL="457200" lvl="0" indent="-457200" algn="just">
              <a:buFont typeface="Arial" panose="020B0604020202020204" pitchFamily="34" charset="0"/>
              <a:buChar char="•"/>
            </a:pPr>
            <a:r>
              <a:rPr lang="cs-CZ" sz="2800" dirty="0"/>
              <a:t>Cenové hladiny produktů</a:t>
            </a:r>
          </a:p>
          <a:p>
            <a:pPr marL="457200" lvl="0" indent="-457200" algn="just">
              <a:buFont typeface="Arial" panose="020B0604020202020204" pitchFamily="34" charset="0"/>
              <a:buChar char="•"/>
            </a:pPr>
            <a:r>
              <a:rPr lang="cs-CZ" sz="2800" dirty="0"/>
              <a:t>Politiku dopravy</a:t>
            </a:r>
          </a:p>
          <a:p>
            <a:pPr marL="457200" lvl="0" indent="-457200" algn="just">
              <a:buFont typeface="Arial" panose="020B0604020202020204" pitchFamily="34" charset="0"/>
              <a:buChar char="•"/>
            </a:pPr>
            <a:r>
              <a:rPr lang="cs-CZ" sz="2800" dirty="0"/>
              <a:t>Financování</a:t>
            </a:r>
          </a:p>
          <a:p>
            <a:pPr algn="just">
              <a:lnSpc>
                <a:spcPct val="107000"/>
              </a:lnSpc>
              <a:spcAft>
                <a:spcPts val="800"/>
              </a:spcAft>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52274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574DF-1698-C15B-53D1-401F7D2E5D7D}"/>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3FA2F652-394D-1EE0-30A5-A272A673D752}"/>
              </a:ext>
            </a:extLst>
          </p:cNvPr>
          <p:cNvSpPr txBox="1"/>
          <p:nvPr/>
        </p:nvSpPr>
        <p:spPr>
          <a:xfrm>
            <a:off x="439464" y="225889"/>
            <a:ext cx="11408322" cy="5404941"/>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Vysoké úrovně informací vám mohou pomoci pochopit základní rozdíly mezi vašimi konkurenty. </a:t>
            </a:r>
            <a:r>
              <a:rPr lang="cs-CZ" sz="2800" b="1" u="sng" kern="100" dirty="0">
                <a:effectLst/>
                <a:latin typeface="Aptos" panose="020B0004020202020204" pitchFamily="34" charset="0"/>
                <a:ea typeface="Aptos" panose="020B0004020202020204" pitchFamily="34" charset="0"/>
                <a:cs typeface="Times New Roman" panose="02020603050405020304" pitchFamily="18" charset="0"/>
              </a:rPr>
              <a:t>Pro konkrétnější analýzu konkurence se zaměřte na:</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Funkce webových stránek (design, obsah)</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Zákaznickou zkušenost (průběh nákupu, zákaznická podpora)</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Marketingový obsah (popisy produktů, blogové příspěvky)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Sociální sítě (frekvence příspěvků, míra zapojení)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Akce (slevy, výprodeje)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Komunikaci (e-maily opuštěných košíků, newslettery)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Recenze (zpětná vazba zákazníků, stížnosti)</a:t>
            </a:r>
          </a:p>
        </p:txBody>
      </p:sp>
    </p:spTree>
    <p:extLst>
      <p:ext uri="{BB962C8B-B14F-4D97-AF65-F5344CB8AC3E}">
        <p14:creationId xmlns:p14="http://schemas.microsoft.com/office/powerpoint/2010/main" val="3044498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915E0-9857-5AD6-C800-B17594B923D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D25E5C8-2DCD-FD66-6784-659C74CB27A7}"/>
              </a:ext>
            </a:extLst>
          </p:cNvPr>
          <p:cNvSpPr txBox="1"/>
          <p:nvPr/>
        </p:nvSpPr>
        <p:spPr>
          <a:xfrm>
            <a:off x="384283" y="273463"/>
            <a:ext cx="11558095" cy="2945293"/>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Co je zahrnuto v analýze konkurence, je na vás. Využijte svůj výzkum k odpovědi na konkrétní otázky, které pomohou vaší firmě podniknout kroky k budoucímu růstu.</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Je snazší soutěžit, když rozumíte konkurenci. Znáte-li činnost svých konkurentů, můžete lépe reagovat.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Můžete upravit cenovou strategii, změnit cílovou skupinu nebo převzít dobrou praxi.</a:t>
            </a:r>
          </a:p>
        </p:txBody>
      </p:sp>
    </p:spTree>
    <p:extLst>
      <p:ext uri="{BB962C8B-B14F-4D97-AF65-F5344CB8AC3E}">
        <p14:creationId xmlns:p14="http://schemas.microsoft.com/office/powerpoint/2010/main" val="909083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37554-248D-64C0-D00D-45FB2F1543A2}"/>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ADEA73E7-423D-C9EB-39EA-C44EBB2D04ED}"/>
              </a:ext>
            </a:extLst>
          </p:cNvPr>
          <p:cNvSpPr txBox="1"/>
          <p:nvPr/>
        </p:nvSpPr>
        <p:spPr>
          <a:xfrm>
            <a:off x="518291" y="307009"/>
            <a:ext cx="11274316" cy="5968557"/>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Širší pohled na váš e-</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commerce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prostor vám také pomůže vidět, co vaši firmu odlišuje.</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Pokud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zakládáte e-</a:t>
            </a:r>
            <a:r>
              <a:rPr lang="cs-CZ" sz="28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commerce</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 podnikání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analýza konkurentů vám pomůže: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Činit informovaná marketingová rozhodnutí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Identifikovat trendy v oboru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Stanovit benchmark proti konkurentům</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Najít svou jedinečnou hodnotovou nabídku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Stanovit ceny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Objevit nové způsoby, jak oslovit zákazníky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Najít mezery v marketingu nebo produktové řadě</a:t>
            </a:r>
          </a:p>
        </p:txBody>
      </p:sp>
    </p:spTree>
    <p:extLst>
      <p:ext uri="{BB962C8B-B14F-4D97-AF65-F5344CB8AC3E}">
        <p14:creationId xmlns:p14="http://schemas.microsoft.com/office/powerpoint/2010/main" val="2013512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27CA1-07CB-93EC-D6FE-93A1C2DA4D4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5B336CAA-9A90-DF88-5BEF-263702AB8973}"/>
              </a:ext>
            </a:extLst>
          </p:cNvPr>
          <p:cNvSpPr txBox="1"/>
          <p:nvPr/>
        </p:nvSpPr>
        <p:spPr>
          <a:xfrm>
            <a:off x="455228" y="373529"/>
            <a:ext cx="11518681" cy="3508909"/>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Analýza konkurence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je živý dokument, který by měl být aktualizován, jak firma roste.</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Jakmile vyvíjíte nové produkty, aktualizujete marketingovou strategii nebo se rozšiřujete do nových oblastí, aktuální dokument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analýzy konkurence je mocným zdrojem informací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Může odhalit příležitosti k získání výhody nad konkurenty a zároveň zvýraznit oblasti, kde je konkurence intenzivní.</a:t>
            </a:r>
          </a:p>
        </p:txBody>
      </p:sp>
    </p:spTree>
    <p:extLst>
      <p:ext uri="{BB962C8B-B14F-4D97-AF65-F5344CB8AC3E}">
        <p14:creationId xmlns:p14="http://schemas.microsoft.com/office/powerpoint/2010/main" val="7007266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2282C-2B36-7210-BBF6-EFE7ADBCB2D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B4AC4BB7-3734-6A2D-142E-6DCCB34B00A7}"/>
              </a:ext>
            </a:extLst>
          </p:cNvPr>
          <p:cNvSpPr txBox="1"/>
          <p:nvPr/>
        </p:nvSpPr>
        <p:spPr>
          <a:xfrm>
            <a:off x="352754" y="178052"/>
            <a:ext cx="11550212" cy="3508909"/>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Kdy provádět analýzu konkurence</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Při budování podnikání je důkladná analýza konkurence skvělým způsobem, jak prohloubit své </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porozumění tržním faktorům</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 rostete, opakujte svou analýzu konkurence, abyste byli v obraze o nejnovějších produktech, funkcích a marketingových taktikách v oboru. Pravidelné zprávy vám také pomohou porovnat, jak vaše firma reaguje na širší trendy.</a:t>
            </a:r>
          </a:p>
        </p:txBody>
      </p:sp>
    </p:spTree>
    <p:extLst>
      <p:ext uri="{BB962C8B-B14F-4D97-AF65-F5344CB8AC3E}">
        <p14:creationId xmlns:p14="http://schemas.microsoft.com/office/powerpoint/2010/main" val="3345548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6FE38-5236-C5F8-395B-9EC5B428421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F713EDC-B1D8-0174-3B96-3835FF35D38D}"/>
              </a:ext>
            </a:extLst>
          </p:cNvPr>
          <p:cNvSpPr txBox="1"/>
          <p:nvPr/>
        </p:nvSpPr>
        <p:spPr>
          <a:xfrm>
            <a:off x="486759" y="398814"/>
            <a:ext cx="11290081" cy="1920654"/>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Obnovte svou analýzu konkurence kdykoliv se vaše firma nebo odvětví výrazně změní. Náhlý nárůst poptávky po produktu nebo aktualizace algoritmu Google jsou dobré důvody k přehodnocení toho, co vaši konkurenti dělají.</a:t>
            </a:r>
          </a:p>
        </p:txBody>
      </p:sp>
    </p:spTree>
    <p:extLst>
      <p:ext uri="{BB962C8B-B14F-4D97-AF65-F5344CB8AC3E}">
        <p14:creationId xmlns:p14="http://schemas.microsoft.com/office/powerpoint/2010/main" val="8568384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230B1-6C25-E940-71C6-C676DC0F9961}"/>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F956C77-4ED1-1C42-A876-BA91F2115050}"/>
              </a:ext>
            </a:extLst>
          </p:cNvPr>
          <p:cNvSpPr txBox="1"/>
          <p:nvPr/>
        </p:nvSpPr>
        <p:spPr>
          <a:xfrm>
            <a:off x="329104" y="290046"/>
            <a:ext cx="11495033" cy="1920654"/>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Při rozhodování, jak často se vracet k analýze konkurence, zvažte, jak rychle se vaše odvětví mění. Budete mít data zastaralá za měsíc, čtvrtletí nebo rok? Pokud na váš trh vstoupí nový konkurent, pamatujte, že pravděpodobně také analyzují vaše aktivity.</a:t>
            </a:r>
          </a:p>
        </p:txBody>
      </p:sp>
    </p:spTree>
    <p:extLst>
      <p:ext uri="{BB962C8B-B14F-4D97-AF65-F5344CB8AC3E}">
        <p14:creationId xmlns:p14="http://schemas.microsoft.com/office/powerpoint/2010/main" val="2898570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6DA8-4EA7-2098-6510-D9DBA62028F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1E281946-A9CD-6A6B-5B15-716C81C15758}"/>
              </a:ext>
            </a:extLst>
          </p:cNvPr>
          <p:cNvSpPr txBox="1"/>
          <p:nvPr/>
        </p:nvSpPr>
        <p:spPr>
          <a:xfrm>
            <a:off x="470995" y="353810"/>
            <a:ext cx="11282198" cy="2689454"/>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Jak provést analýzu konkurence</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Udržujte svůj výzkum konkurentů organizovaný podle těchto sedmi kroků:</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48409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AA2F5-C781-BF20-0CA1-885401CCF2AC}"/>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3797EC7B-FC20-C7F5-345D-F96DEEF94CDB}"/>
              </a:ext>
            </a:extLst>
          </p:cNvPr>
          <p:cNvSpPr txBox="1"/>
          <p:nvPr/>
        </p:nvSpPr>
        <p:spPr>
          <a:xfrm>
            <a:off x="313340" y="188195"/>
            <a:ext cx="11723632" cy="5693866"/>
          </a:xfrm>
          <a:prstGeom prst="rect">
            <a:avLst/>
          </a:prstGeom>
          <a:noFill/>
        </p:spPr>
        <p:txBody>
          <a:bodyPr wrap="square">
            <a:spAutoFit/>
          </a:bodyPr>
          <a:lstStyle/>
          <a:p>
            <a:pPr algn="just"/>
            <a:r>
              <a:rPr lang="cs-CZ" sz="2800" b="1" dirty="0"/>
              <a:t>1. Vyberte 7–10 konkurentů</a:t>
            </a:r>
            <a:endParaRPr lang="cs-CZ" sz="2800" dirty="0"/>
          </a:p>
          <a:p>
            <a:pPr algn="just"/>
            <a:r>
              <a:rPr lang="cs-CZ" sz="2800" dirty="0"/>
              <a:t>Pokud neznáte své konkurenty, postavte se do role zákazníka a vyhledejte své produkty nebo služby na Googlu, na Heurece nebo na relevantních tržištích.</a:t>
            </a:r>
          </a:p>
          <a:p>
            <a:pPr algn="just"/>
            <a:endParaRPr lang="cs-CZ" sz="2800" dirty="0"/>
          </a:p>
          <a:p>
            <a:pPr algn="just"/>
            <a:r>
              <a:rPr lang="cs-CZ" sz="2800" u="sng" dirty="0"/>
              <a:t>Identifikujte konkurenty, kteří:</a:t>
            </a:r>
          </a:p>
          <a:p>
            <a:pPr marL="457200" lvl="0" indent="-457200" algn="just">
              <a:buFont typeface="Arial" panose="020B0604020202020204" pitchFamily="34" charset="0"/>
              <a:buChar char="•"/>
            </a:pPr>
            <a:r>
              <a:rPr lang="cs-CZ" sz="2800" dirty="0"/>
              <a:t>Prodávají podobné produkty</a:t>
            </a:r>
          </a:p>
          <a:p>
            <a:pPr marL="457200" lvl="0" indent="-457200" algn="just">
              <a:buFont typeface="Arial" panose="020B0604020202020204" pitchFamily="34" charset="0"/>
              <a:buChar char="•"/>
            </a:pPr>
            <a:r>
              <a:rPr lang="cs-CZ" sz="2800" dirty="0"/>
              <a:t>Mají podobnou filozofii nebo misi</a:t>
            </a:r>
          </a:p>
          <a:p>
            <a:pPr marL="457200" lvl="0" indent="-457200" algn="just">
              <a:buFont typeface="Arial" panose="020B0604020202020204" pitchFamily="34" charset="0"/>
              <a:buChar char="•"/>
            </a:pPr>
            <a:r>
              <a:rPr lang="cs-CZ" sz="2800" dirty="0" err="1"/>
              <a:t>Marketingují</a:t>
            </a:r>
            <a:r>
              <a:rPr lang="cs-CZ" sz="2800" dirty="0"/>
              <a:t> k vaší cílové skupině</a:t>
            </a:r>
          </a:p>
          <a:p>
            <a:pPr marL="457200" lvl="0" indent="-457200" algn="just">
              <a:buFont typeface="Arial" panose="020B0604020202020204" pitchFamily="34" charset="0"/>
              <a:buChar char="•"/>
            </a:pPr>
            <a:r>
              <a:rPr lang="cs-CZ" sz="2800" dirty="0"/>
              <a:t>Jsou noví na trhu</a:t>
            </a:r>
          </a:p>
          <a:p>
            <a:pPr marL="457200" lvl="0" indent="-457200" algn="just">
              <a:buFont typeface="Arial" panose="020B0604020202020204" pitchFamily="34" charset="0"/>
              <a:buChar char="•"/>
            </a:pPr>
            <a:r>
              <a:rPr lang="cs-CZ" sz="2800" dirty="0"/>
              <a:t>Jsou na trhu známí</a:t>
            </a:r>
          </a:p>
          <a:p>
            <a:pPr algn="just"/>
            <a:endParaRPr lang="cs-CZ" sz="2800" dirty="0"/>
          </a:p>
          <a:p>
            <a:pPr algn="just"/>
            <a:r>
              <a:rPr lang="cs-CZ" sz="2800" dirty="0"/>
              <a:t>Diverzifikovaný seznam konkurentů vám poskytne přehled o tom, jak se různé firmy vyrovnávají s výzvami ve vašem trhu.</a:t>
            </a:r>
          </a:p>
        </p:txBody>
      </p:sp>
    </p:spTree>
    <p:extLst>
      <p:ext uri="{BB962C8B-B14F-4D97-AF65-F5344CB8AC3E}">
        <p14:creationId xmlns:p14="http://schemas.microsoft.com/office/powerpoint/2010/main" val="3270581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1D0C2-B5E0-6055-C1DC-C3CFB4C60BEB}"/>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C852DC01-B687-0A14-5D36-CB43CD51B59A}"/>
              </a:ext>
            </a:extLst>
          </p:cNvPr>
          <p:cNvSpPr txBox="1"/>
          <p:nvPr/>
        </p:nvSpPr>
        <p:spPr>
          <a:xfrm>
            <a:off x="455229" y="186476"/>
            <a:ext cx="11376791" cy="5865965"/>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2. Vytvořte tabulku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Když shromáždíte data o konkurentech, ukládejte je do tabulky nebo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spreadsheetu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Pokud je design tabulky přehledný, získáte bonusové body. To usnadní aktualizace v budoucnu.</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Ve svém dokumentu vytvořte sekce pro porovnání konkurentů na základě vašich výzkumných cílů, jako jsou: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Cenové rozpětí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Nabídka produktů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Zapojení na sociálních sítích</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Strategie generování leadů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Nabídky pro první návštěvníky</a:t>
            </a:r>
          </a:p>
        </p:txBody>
      </p:sp>
    </p:spTree>
    <p:extLst>
      <p:ext uri="{BB962C8B-B14F-4D97-AF65-F5344CB8AC3E}">
        <p14:creationId xmlns:p14="http://schemas.microsoft.com/office/powerpoint/2010/main" val="1170771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6FC94-4D58-188D-D39D-459374FF909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2900D343-2F6F-8598-708B-3FB7A5FA50CA}"/>
              </a:ext>
            </a:extLst>
          </p:cNvPr>
          <p:cNvSpPr txBox="1"/>
          <p:nvPr/>
        </p:nvSpPr>
        <p:spPr>
          <a:xfrm>
            <a:off x="439463" y="195363"/>
            <a:ext cx="11518681" cy="6019212"/>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3. Zvolte přímé a nepřímé konkurenty</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Kategorizujte každou firmu ve svém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spreadsheetu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jako přímého, nepřímého nebo terciárního konkurenta. To vám pomůže určit, jak se k vám vztahují.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Přímí konkurenti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prodávají podobný produkt nebo službu podobnému publiku. Nike a Adidas jsou hlavními konkurenty.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Nepřímí konkurenti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nabízejí vysokou nebo nízkou verzi produktu různým publikům. Pietro Filipi a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Pepco</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jsou sekundárními konkurenty.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Terciární konkurenti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jsou značky, které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marketingují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k vašemu publiku, ale neprodávají podobné produkty nebo s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svámi</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přímo nekonkurují. Například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Intersport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a Birell, které obě cílí na aktivní životní styl, ale jedna prodává sportovní vybavení a druhá nealkoholické nápoje.</a:t>
            </a:r>
          </a:p>
        </p:txBody>
      </p:sp>
    </p:spTree>
    <p:extLst>
      <p:ext uri="{BB962C8B-B14F-4D97-AF65-F5344CB8AC3E}">
        <p14:creationId xmlns:p14="http://schemas.microsoft.com/office/powerpoint/2010/main" val="40411064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2C11D-4A9F-3D19-28AF-A82E6547215C}"/>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D94971E4-53D3-9A91-A93E-82C7942D5EA6}"/>
              </a:ext>
            </a:extLst>
          </p:cNvPr>
          <p:cNvSpPr txBox="1"/>
          <p:nvPr/>
        </p:nvSpPr>
        <p:spPr>
          <a:xfrm>
            <a:off x="478878" y="253698"/>
            <a:ext cx="11392556" cy="3508909"/>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4. Identifikujte pozici svých konkurentů</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Pozice je nejpřesvědčivějším marketingovým nástrojem firmy. Dobrá pozice vás spojuje s cílovým publikem a informuje o vašem sdělení a hodnotách.</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Pochopení pozice vašich konkurentů je zásadní. Můžete se naučit, jak ostatní firmy komunikují se svými zákazníky a najít jedinečný, relevantní hlas pro vaši značku.</a:t>
            </a:r>
          </a:p>
        </p:txBody>
      </p:sp>
    </p:spTree>
    <p:extLst>
      <p:ext uri="{BB962C8B-B14F-4D97-AF65-F5344CB8AC3E}">
        <p14:creationId xmlns:p14="http://schemas.microsoft.com/office/powerpoint/2010/main" val="1351689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4F487-617E-7D2F-1AF4-DBDE5880F17D}"/>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BAA1885D-C3EA-F3DF-1EC7-B70471844DD9}"/>
              </a:ext>
            </a:extLst>
          </p:cNvPr>
          <p:cNvSpPr txBox="1"/>
          <p:nvPr/>
        </p:nvSpPr>
        <p:spPr>
          <a:xfrm>
            <a:off x="486761" y="262939"/>
            <a:ext cx="11266432" cy="3919278"/>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Analyzujte tyto kanály, abyste viděli, jak se konkurenti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pozicionují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Sociální sítě</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Tiskové zprávy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Obsah webových stránek</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Akce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Rozhovory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Popis produktů</a:t>
            </a:r>
          </a:p>
        </p:txBody>
      </p:sp>
    </p:spTree>
    <p:extLst>
      <p:ext uri="{BB962C8B-B14F-4D97-AF65-F5344CB8AC3E}">
        <p14:creationId xmlns:p14="http://schemas.microsoft.com/office/powerpoint/2010/main" val="3416799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29191-576C-0EDA-9803-83C5C80D02F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9CBD32B-E2AB-8DAE-6C02-4EB7189BD758}"/>
              </a:ext>
            </a:extLst>
          </p:cNvPr>
          <p:cNvSpPr txBox="1"/>
          <p:nvPr/>
        </p:nvSpPr>
        <p:spPr>
          <a:xfrm>
            <a:off x="518292" y="313462"/>
            <a:ext cx="11337378" cy="2792046"/>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Při identifikaci pozice konkurentů se ptejte: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Jaký příběh se vypráví?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 jsou produkty popsány?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 je firma popsána?</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Jaká je jedinečná hodnotová nabídka?</a:t>
            </a:r>
          </a:p>
        </p:txBody>
      </p:sp>
    </p:spTree>
    <p:extLst>
      <p:ext uri="{BB962C8B-B14F-4D97-AF65-F5344CB8AC3E}">
        <p14:creationId xmlns:p14="http://schemas.microsoft.com/office/powerpoint/2010/main" val="2420080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09400-B7DD-DA4C-8BEF-B24663315C1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079BB61-DAAB-3254-119E-CA5CC60947FC}"/>
              </a:ext>
            </a:extLst>
          </p:cNvPr>
          <p:cNvSpPr txBox="1"/>
          <p:nvPr/>
        </p:nvSpPr>
        <p:spPr>
          <a:xfrm>
            <a:off x="447346" y="375166"/>
            <a:ext cx="11479268" cy="1459630"/>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Pochopte, jak konkurenti komunikují se svými sledujícími, zákazníky a dalšími zúčastněnými stranami. Pokud dokážete určit jejich komunikační rámec, budete schopni se jasně </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pozicionovat</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na trhu.</a:t>
            </a:r>
          </a:p>
        </p:txBody>
      </p:sp>
    </p:spTree>
    <p:extLst>
      <p:ext uri="{BB962C8B-B14F-4D97-AF65-F5344CB8AC3E}">
        <p14:creationId xmlns:p14="http://schemas.microsoft.com/office/powerpoint/2010/main" val="30544821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6E258-1D5B-E689-0BD3-9D2B7209B68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0BED751-6C07-BA41-6C07-48751F33F91E}"/>
              </a:ext>
            </a:extLst>
          </p:cNvPr>
          <p:cNvSpPr txBox="1"/>
          <p:nvPr/>
        </p:nvSpPr>
        <p:spPr>
          <a:xfrm>
            <a:off x="439463" y="252108"/>
            <a:ext cx="11416206" cy="3047886"/>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5. Určete konkurenční výhodu a nabídky</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Většina úspěšných firem prodává jedinečné produkty nebo nabízí výjimečné zážitky. Může to být inovativní funkce, tajný recept nebo bezkonkurenční zákaznický servis.</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Považujte tyto nabídky za konkurenční výhodu nebo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jedinečnou prodejní nabídku (USP)</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14333710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48AA-6488-0C2A-1D04-6D816809C989}"/>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9BBE4BD6-6DE2-139F-08F4-25CCAE26B73F}"/>
              </a:ext>
            </a:extLst>
          </p:cNvPr>
          <p:cNvSpPr txBox="1"/>
          <p:nvPr/>
        </p:nvSpPr>
        <p:spPr>
          <a:xfrm>
            <a:off x="407932" y="226121"/>
            <a:ext cx="11495033" cy="4994572"/>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Konkurenční výhoda </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módního prodejce může být kvalitní produkty prodávané s expresní dopravou. </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Podívejte se na zboží a služby svých konkurentů a rozhodněte, kde spočívá jejich výhoda. Jejich značka bude pravděpodobně úzce spjata s jejich jedinečnou nabídkou.</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Přečtěte si zákaznické recenze a zjistěte, proč vaše cílové publikum nakupuje u konkurenčních firem. Mohou preferovat nižší ceny, prémiové materiály nebo udržitelné praktiky.</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Pochopení konkurenčních výhod ve vašem oboru vám pomůže zjistit, kde byste měli a kde neměli soutěžit.</a:t>
            </a:r>
          </a:p>
        </p:txBody>
      </p:sp>
    </p:spTree>
    <p:extLst>
      <p:ext uri="{BB962C8B-B14F-4D97-AF65-F5344CB8AC3E}">
        <p14:creationId xmlns:p14="http://schemas.microsoft.com/office/powerpoint/2010/main" val="9564802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5DA3D-1C21-85E8-936B-873B25DC1D0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077CAD60-D576-EC5E-82AD-A8A6AF2FE369}"/>
              </a:ext>
            </a:extLst>
          </p:cNvPr>
          <p:cNvSpPr txBox="1"/>
          <p:nvPr/>
        </p:nvSpPr>
        <p:spPr>
          <a:xfrm>
            <a:off x="455229" y="252881"/>
            <a:ext cx="11361026" cy="3611501"/>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6. Pochopte, jak konkurenti </a:t>
            </a:r>
            <a:r>
              <a:rPr lang="cs-CZ" sz="2800" b="1" kern="100" dirty="0" err="1">
                <a:effectLst/>
                <a:latin typeface="Aptos" panose="020B0004020202020204" pitchFamily="34" charset="0"/>
                <a:ea typeface="Aptos" panose="020B0004020202020204" pitchFamily="34" charset="0"/>
                <a:cs typeface="Times New Roman" panose="02020603050405020304" pitchFamily="18" charset="0"/>
              </a:rPr>
              <a:t>marketingují</a:t>
            </a:r>
            <a:r>
              <a:rPr lang="cs-CZ" sz="2800" b="1" kern="100" dirty="0">
                <a:effectLst/>
                <a:latin typeface="Aptos" panose="020B0004020202020204" pitchFamily="34" charset="0"/>
                <a:ea typeface="Aptos" panose="020B0004020202020204" pitchFamily="34" charset="0"/>
                <a:cs typeface="Times New Roman" panose="02020603050405020304" pitchFamily="18" charset="0"/>
              </a:rPr>
              <a:t> své produkty</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Úspěšné e-</a:t>
            </a:r>
            <a:r>
              <a:rPr lang="cs-CZ" sz="2800" kern="100" dirty="0" err="1">
                <a:effectLst/>
                <a:latin typeface="Aptos" panose="020B0004020202020204" pitchFamily="34" charset="0"/>
                <a:ea typeface="Aptos" panose="020B0004020202020204" pitchFamily="34" charset="0"/>
                <a:cs typeface="Times New Roman" panose="02020603050405020304" pitchFamily="18" charset="0"/>
              </a:rPr>
              <a:t>commerce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obchody často předčí konkurenci marketingem, nejen svými produkty.</a:t>
            </a: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Ale nepředpokládejte, že musíte soutěžit ve všech marketingových kanálech, abyste zůstali na očích zákazníků.</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Využijte svou analýzu konkurence. Zjistěte, jak konkurenti oslovují zákazníky a na co se zaměřují ve svých marketingových zdrojích.</a:t>
            </a:r>
          </a:p>
        </p:txBody>
      </p:sp>
    </p:spTree>
    <p:extLst>
      <p:ext uri="{BB962C8B-B14F-4D97-AF65-F5344CB8AC3E}">
        <p14:creationId xmlns:p14="http://schemas.microsoft.com/office/powerpoint/2010/main" val="6375539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6AAB0-88DF-02EE-EBC4-A39A03BF677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6B055BA2-A7CD-74DC-D087-76778035C5A9}"/>
              </a:ext>
            </a:extLst>
          </p:cNvPr>
          <p:cNvSpPr txBox="1"/>
          <p:nvPr/>
        </p:nvSpPr>
        <p:spPr>
          <a:xfrm>
            <a:off x="620766" y="382231"/>
            <a:ext cx="11242785" cy="2484270"/>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Vaši konkurenti se možná soustředí na cílení zákazníků přes Instagram. Také mohou získávat návštěvnost díky užitečným blogům.</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Využijte softwarové nástroje (uvedené níže) k shromáždění marketingových dat. Pak se na chvíli postavte do role zákazníka a zažijte marketing konkurentů z první ruky.</a:t>
            </a:r>
          </a:p>
        </p:txBody>
      </p:sp>
    </p:spTree>
    <p:extLst>
      <p:ext uri="{BB962C8B-B14F-4D97-AF65-F5344CB8AC3E}">
        <p14:creationId xmlns:p14="http://schemas.microsoft.com/office/powerpoint/2010/main" val="5518527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106E-843F-13A5-CCA2-3A402EB864F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92297130-ECEB-17E6-3A0B-3D140E766751}"/>
              </a:ext>
            </a:extLst>
          </p:cNvPr>
          <p:cNvSpPr txBox="1"/>
          <p:nvPr/>
        </p:nvSpPr>
        <p:spPr>
          <a:xfrm>
            <a:off x="526173" y="386615"/>
            <a:ext cx="11242785" cy="3341299"/>
          </a:xfrm>
          <a:prstGeom prst="rect">
            <a:avLst/>
          </a:prstGeom>
          <a:noFill/>
        </p:spPr>
        <p:txBody>
          <a:bodyPr wrap="square">
            <a:spAutoFit/>
          </a:bodyPr>
          <a:lstStyle/>
          <a:p>
            <a:pPr algn="just">
              <a:lnSpc>
                <a:spcPct val="107000"/>
              </a:lnSpc>
              <a:spcAft>
                <a:spcPts val="800"/>
              </a:spcAft>
              <a:buNone/>
            </a:pPr>
            <a:r>
              <a:rPr lang="cs-CZ" sz="2800" u="sng" kern="100" dirty="0">
                <a:effectLst/>
                <a:latin typeface="Aptos" panose="020B0004020202020204" pitchFamily="34" charset="0"/>
                <a:ea typeface="Aptos" panose="020B0004020202020204" pitchFamily="34" charset="0"/>
                <a:cs typeface="Times New Roman" panose="02020603050405020304" pitchFamily="18" charset="0"/>
              </a:rPr>
              <a:t>Můžete zkusit:</a:t>
            </a:r>
          </a:p>
          <a:p>
            <a:pPr marL="457200" lvl="0" indent="-457200" algn="just">
              <a:lnSpc>
                <a:spcPct val="107000"/>
              </a:lnSpc>
              <a:spcAft>
                <a:spcPts val="800"/>
              </a:spcAft>
              <a:buSzPts val="1000"/>
              <a:buFont typeface="Arial" panose="020B0604020202020204" pitchFamily="34" charset="0"/>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Přihlásit se k newsletterům</a:t>
            </a:r>
          </a:p>
          <a:p>
            <a:pPr marL="457200" lvl="0" indent="-457200" algn="just">
              <a:lnSpc>
                <a:spcPct val="107000"/>
              </a:lnSpc>
              <a:spcAft>
                <a:spcPts val="800"/>
              </a:spcAft>
              <a:buSzPts val="1000"/>
              <a:buFont typeface="Arial" panose="020B0604020202020204" pitchFamily="34" charset="0"/>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Odebírat blogy</a:t>
            </a:r>
          </a:p>
          <a:p>
            <a:pPr marL="457200" lvl="0" indent="-457200" algn="just">
              <a:lnSpc>
                <a:spcPct val="107000"/>
              </a:lnSpc>
              <a:spcAft>
                <a:spcPts val="800"/>
              </a:spcAft>
              <a:buSzPts val="1000"/>
              <a:buFont typeface="Arial" panose="020B0604020202020204" pitchFamily="34" charset="0"/>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Sledovat konkurenty na sociálních sítích</a:t>
            </a:r>
          </a:p>
          <a:p>
            <a:pPr marL="457200" lvl="0" indent="-457200" algn="just">
              <a:lnSpc>
                <a:spcPct val="107000"/>
              </a:lnSpc>
              <a:spcAft>
                <a:spcPts val="800"/>
              </a:spcAft>
              <a:buSzPts val="1000"/>
              <a:buFont typeface="Arial" panose="020B0604020202020204" pitchFamily="34" charset="0"/>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Opustit produkty v nákupním košíku</a:t>
            </a:r>
          </a:p>
          <a:p>
            <a:pPr marL="457200" indent="-457200">
              <a:buFont typeface="Arial" panose="020B0604020202020204" pitchFamily="34" charset="0"/>
              <a:buChar char="•"/>
            </a:pPr>
            <a:r>
              <a:rPr lang="cs-CZ" sz="2800" dirty="0">
                <a:effectLst/>
                <a:latin typeface="Aptos" panose="020B0004020202020204" pitchFamily="34" charset="0"/>
                <a:ea typeface="Aptos" panose="020B0004020202020204" pitchFamily="34" charset="0"/>
                <a:cs typeface="Times New Roman" panose="02020603050405020304" pitchFamily="18" charset="0"/>
              </a:rPr>
              <a:t>Koupit produkt</a:t>
            </a:r>
            <a:endParaRPr lang="cs-CZ" sz="2800" dirty="0"/>
          </a:p>
        </p:txBody>
      </p:sp>
    </p:spTree>
    <p:extLst>
      <p:ext uri="{BB962C8B-B14F-4D97-AF65-F5344CB8AC3E}">
        <p14:creationId xmlns:p14="http://schemas.microsoft.com/office/powerpoint/2010/main" val="24972674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3703-7557-F10C-CAD5-85963B6DEDE7}"/>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89399B52-EF72-A71B-7B43-40213E011275}"/>
              </a:ext>
            </a:extLst>
          </p:cNvPr>
          <p:cNvSpPr txBox="1"/>
          <p:nvPr/>
        </p:nvSpPr>
        <p:spPr>
          <a:xfrm>
            <a:off x="400050" y="342817"/>
            <a:ext cx="11408322" cy="2484270"/>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Jakmile studujete marketing konkurentů a dokumentujete své zjištění, můžete se rozhodnout, zda soutěžit v populárních marketingových kanálech nebo oslovit své zákazníky méně používanými cestami.</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Informace shromážděné v této fázi budou užitečné pro týmy prodeje a marketingu.</a:t>
            </a:r>
          </a:p>
        </p:txBody>
      </p:sp>
    </p:spTree>
    <p:extLst>
      <p:ext uri="{BB962C8B-B14F-4D97-AF65-F5344CB8AC3E}">
        <p14:creationId xmlns:p14="http://schemas.microsoft.com/office/powerpoint/2010/main" val="3051629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1955-FED3-6429-13D6-E9D33A09B5E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13775380-AAF1-1F6C-E150-04BA8C951EAD}"/>
              </a:ext>
            </a:extLst>
          </p:cNvPr>
          <p:cNvSpPr txBox="1"/>
          <p:nvPr/>
        </p:nvSpPr>
        <p:spPr>
          <a:xfrm>
            <a:off x="478878" y="267873"/>
            <a:ext cx="11282198" cy="3047886"/>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7. Proveďte SWOT analýzu</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Zvažte SWOT analýzu, která doplní data, která shromáždíte.</a:t>
            </a: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SWOT je rámec pro analýzu konkurence, který uvádí silné stránky, slabé stránky, příležitosti a hrozby vaší firmy. SWOT se zaměřuje na silné stránky konkurentů a porovnává je s vaším podnikáním. Nachází tak silné a slabé stránky.</a:t>
            </a:r>
          </a:p>
        </p:txBody>
      </p:sp>
    </p:spTree>
    <p:extLst>
      <p:ext uri="{BB962C8B-B14F-4D97-AF65-F5344CB8AC3E}">
        <p14:creationId xmlns:p14="http://schemas.microsoft.com/office/powerpoint/2010/main" val="27949675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369C8-15E7-162C-A1E9-777F2EA68F2F}"/>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80B37E3-CB95-845E-A606-1E254AEF04BB}"/>
              </a:ext>
            </a:extLst>
          </p:cNvPr>
          <p:cNvSpPr txBox="1"/>
          <p:nvPr/>
        </p:nvSpPr>
        <p:spPr>
          <a:xfrm>
            <a:off x="455229" y="360339"/>
            <a:ext cx="11376792" cy="4380302"/>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Silné a slabé stránky jsou prvky vaší firmy, které můžete kontrolovat a měnit v průběhu času. Sem patří například:</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Nabídka produktů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Partnerství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Duševní vlastnictví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Počet zaměstnanců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Podíl na trhu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Aktiva</a:t>
            </a:r>
          </a:p>
        </p:txBody>
      </p:sp>
    </p:spTree>
    <p:extLst>
      <p:ext uri="{BB962C8B-B14F-4D97-AF65-F5344CB8AC3E}">
        <p14:creationId xmlns:p14="http://schemas.microsoft.com/office/powerpoint/2010/main" val="2710272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C356F-FF50-8CED-DCB2-6ACAE0950A6A}"/>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A6EE62B3-42EC-1066-6701-805870B33A2B}"/>
              </a:ext>
            </a:extLst>
          </p:cNvPr>
          <p:cNvSpPr txBox="1"/>
          <p:nvPr/>
        </p:nvSpPr>
        <p:spPr>
          <a:xfrm>
            <a:off x="478877" y="278704"/>
            <a:ext cx="11337377" cy="4380302"/>
          </a:xfrm>
          <a:prstGeom prst="rect">
            <a:avLst/>
          </a:prstGeom>
          <a:noFill/>
        </p:spPr>
        <p:txBody>
          <a:bodyPr wrap="square">
            <a:spAutoFit/>
          </a:bodyPr>
          <a:lstStyle/>
          <a:p>
            <a:pPr algn="just">
              <a:lnSpc>
                <a:spcPct val="107000"/>
              </a:lnSpc>
              <a:spcAft>
                <a:spcPts val="800"/>
              </a:spcAft>
              <a:buNone/>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Příležitosti a hrozby jsou mimo vaši kontrolu. Můžete plánovat změny, ale nemůžete tyto prvky ovlivnit, například:</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Produkty konkurentů</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Ekonomika</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Spotřebitelské trendy</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Regulace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Velikost trhu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Poptávka na trhu</a:t>
            </a:r>
          </a:p>
        </p:txBody>
      </p:sp>
    </p:spTree>
    <p:extLst>
      <p:ext uri="{BB962C8B-B14F-4D97-AF65-F5344CB8AC3E}">
        <p14:creationId xmlns:p14="http://schemas.microsoft.com/office/powerpoint/2010/main" val="37447952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F826-A4D5-2C29-11BB-6CBF5062F0CA}"/>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45DE3176-19C9-F61D-4A2C-DF2D77B2BC4F}"/>
              </a:ext>
            </a:extLst>
          </p:cNvPr>
          <p:cNvSpPr txBox="1"/>
          <p:nvPr/>
        </p:nvSpPr>
        <p:spPr>
          <a:xfrm>
            <a:off x="423697" y="337343"/>
            <a:ext cx="11431971" cy="1920654"/>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Snažte se provádět SWOT analýzu každoročně. Pomáhá při analýze rentability a sleduje konkurenční prostředí a bod zvratu. Pokud hledáte financování, měli byste zahrnout aktualizovanou SWOT analýzu do svého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podnikatelského plánu</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39833251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D89E2-CE9C-57CF-82E2-638E797DAAF1}"/>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C2BD378F-8B3B-BA6E-982C-A240B9917BF6}"/>
              </a:ext>
            </a:extLst>
          </p:cNvPr>
          <p:cNvSpPr txBox="1"/>
          <p:nvPr/>
        </p:nvSpPr>
        <p:spPr>
          <a:xfrm>
            <a:off x="392167" y="390114"/>
            <a:ext cx="11487149" cy="2484270"/>
          </a:xfrm>
          <a:prstGeom prst="rect">
            <a:avLst/>
          </a:prstGeom>
          <a:noFill/>
        </p:spPr>
        <p:txBody>
          <a:bodyPr wrap="square">
            <a:spAutoFit/>
          </a:bodyPr>
          <a:lstStyle/>
          <a:p>
            <a:pPr algn="just">
              <a:lnSpc>
                <a:spcPct val="107000"/>
              </a:lnSpc>
              <a:spcAft>
                <a:spcPts val="800"/>
              </a:spcAft>
              <a:buNone/>
            </a:pPr>
            <a:r>
              <a:rPr lang="cs-CZ" sz="2800" b="1" kern="100" dirty="0">
                <a:effectLst/>
                <a:latin typeface="Aptos" panose="020B0004020202020204" pitchFamily="34" charset="0"/>
                <a:ea typeface="Aptos" panose="020B0004020202020204" pitchFamily="34" charset="0"/>
                <a:cs typeface="Times New Roman" panose="02020603050405020304" pitchFamily="18" charset="0"/>
              </a:rPr>
              <a:t>Shromážděte data pomocí těchto nástrojů pro analýzu konkurence</a:t>
            </a: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Jakmile víte, které konkurenty studovat, je čas provést průzkum konkurence a shromáždit data pro svou analýzu konkurence. Dobrou zprávou je, že existuje mnoho nástrojů a softwaru, které usnadňují shromažďování dat.</a:t>
            </a:r>
          </a:p>
        </p:txBody>
      </p:sp>
    </p:spTree>
    <p:extLst>
      <p:ext uri="{BB962C8B-B14F-4D97-AF65-F5344CB8AC3E}">
        <p14:creationId xmlns:p14="http://schemas.microsoft.com/office/powerpoint/2010/main" val="37473008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88B88-806D-82A6-7629-017296F4AEC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8FFAC564-93F6-3F6C-D364-7AFB5963664A}"/>
              </a:ext>
            </a:extLst>
          </p:cNvPr>
          <p:cNvSpPr txBox="1"/>
          <p:nvPr/>
        </p:nvSpPr>
        <p:spPr>
          <a:xfrm>
            <a:off x="384284" y="375166"/>
            <a:ext cx="11542329" cy="4741298"/>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Pojďme se podívat na několik zdrojů, které vám mohou pomoci shromáždit informace o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klíčových slovech konkurence</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obsahovém marketingu, strategii na sociálních sítích a dalších oblastech.</a:t>
            </a:r>
          </a:p>
          <a:p>
            <a:pPr algn="just">
              <a:lnSpc>
                <a:spcPct val="107000"/>
              </a:lnSpc>
              <a:spcAft>
                <a:spcPts val="800"/>
              </a:spcAft>
            </a:pPr>
            <a:endParaRPr lang="cs-CZ" sz="2800" kern="100" dirty="0">
              <a:latin typeface="Aptos" panose="020B0004020202020204" pitchFamily="34" charset="0"/>
              <a:ea typeface="Aptos" panose="020B0004020202020204" pitchFamily="34" charset="0"/>
              <a:cs typeface="Times New Roman" panose="02020603050405020304" pitchFamily="18" charset="0"/>
            </a:endParaRPr>
          </a:p>
          <a:p>
            <a:pPr algn="just"/>
            <a:r>
              <a:rPr lang="cs-CZ" sz="2800" dirty="0"/>
              <a:t>SEO analýza</a:t>
            </a:r>
          </a:p>
          <a:p>
            <a:pPr algn="just"/>
            <a:endParaRPr lang="cs-CZ" sz="2800" dirty="0"/>
          </a:p>
          <a:p>
            <a:pPr algn="just"/>
            <a:r>
              <a:rPr lang="cs-CZ" sz="2800" dirty="0" err="1">
                <a:hlinkClick r:id="rId3"/>
              </a:rPr>
              <a:t>Ahrefs</a:t>
            </a:r>
            <a:r>
              <a:rPr lang="cs-CZ" sz="2800" dirty="0"/>
              <a:t>: Najděte nejlepší klíčová slova a odhadovaný provoz vašich konkurentů.</a:t>
            </a:r>
          </a:p>
          <a:p>
            <a:pPr algn="just"/>
            <a:r>
              <a:rPr lang="cs-CZ" sz="2800" dirty="0">
                <a:hlinkClick r:id="rId4"/>
              </a:rPr>
              <a:t>SE </a:t>
            </a:r>
            <a:r>
              <a:rPr lang="cs-CZ" sz="2800" dirty="0" err="1">
                <a:hlinkClick r:id="rId4"/>
              </a:rPr>
              <a:t>Ranking</a:t>
            </a:r>
            <a:r>
              <a:rPr lang="cs-CZ" sz="2800" dirty="0"/>
              <a:t>: Zjistěte výkon placeného a organického vyhledávání vašich konkurentů.</a:t>
            </a:r>
          </a:p>
          <a:p>
            <a:pPr algn="just">
              <a:lnSpc>
                <a:spcPct val="107000"/>
              </a:lnSpc>
              <a:spcAft>
                <a:spcPts val="800"/>
              </a:spcAft>
            </a:pPr>
            <a:endParaRPr lang="cs-CZ"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745984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D6490-0C68-203A-4E0A-6B005C9B3169}"/>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DCAC5D91-7297-DB4C-217F-EC2566D4D810}"/>
              </a:ext>
            </a:extLst>
          </p:cNvPr>
          <p:cNvSpPr txBox="1"/>
          <p:nvPr/>
        </p:nvSpPr>
        <p:spPr>
          <a:xfrm>
            <a:off x="470995" y="184522"/>
            <a:ext cx="11384674" cy="3182923"/>
          </a:xfrm>
          <a:prstGeom prst="rect">
            <a:avLst/>
          </a:prstGeom>
          <a:noFill/>
        </p:spPr>
        <p:txBody>
          <a:bodyPr wrap="square">
            <a:spAutoFit/>
          </a:bodyPr>
          <a:lstStyle/>
          <a:p>
            <a:pPr algn="l">
              <a:lnSpc>
                <a:spcPts val="2520"/>
              </a:lnSpc>
              <a:spcBef>
                <a:spcPts val="3600"/>
              </a:spcBef>
              <a:spcAft>
                <a:spcPts val="1200"/>
              </a:spcAft>
              <a:buNone/>
            </a:pPr>
            <a:r>
              <a:rPr lang="cs-CZ" sz="2800" b="0" i="0" dirty="0">
                <a:solidFill>
                  <a:srgbClr val="000000"/>
                </a:solidFill>
                <a:effectLst/>
                <a:latin typeface="aktiv-grotesk-extended"/>
              </a:rPr>
              <a:t>Výkon na sociálních sítích</a:t>
            </a:r>
          </a:p>
          <a:p>
            <a:pPr algn="l">
              <a:spcAft>
                <a:spcPts val="1800"/>
              </a:spcAft>
              <a:buFont typeface="Arial" panose="020B0604020202020204" pitchFamily="34" charset="0"/>
              <a:buChar char="•"/>
            </a:pPr>
            <a:r>
              <a:rPr lang="cs-CZ" sz="2800" b="0" i="0" dirty="0" err="1">
                <a:solidFill>
                  <a:srgbClr val="000000"/>
                </a:solidFill>
                <a:effectLst/>
                <a:latin typeface="Inter-Variable"/>
                <a:hlinkClick r:id="rId2"/>
              </a:rPr>
              <a:t>RivalIQ</a:t>
            </a:r>
            <a:r>
              <a:rPr lang="cs-CZ" sz="2800" b="0" i="0" dirty="0">
                <a:solidFill>
                  <a:srgbClr val="3F3F46"/>
                </a:solidFill>
                <a:effectLst/>
                <a:latin typeface="Inter-Variable"/>
              </a:rPr>
              <a:t>: Zjistěte, jak často konkurenti publikují na sociálních sítích, jejich průměrné míry zapojení a jejich nejúspěšnější obsah.</a:t>
            </a:r>
          </a:p>
          <a:p>
            <a:pPr algn="l">
              <a:spcAft>
                <a:spcPts val="1800"/>
              </a:spcAft>
              <a:buFont typeface="Arial" panose="020B0604020202020204" pitchFamily="34" charset="0"/>
              <a:buChar char="•"/>
            </a:pPr>
            <a:r>
              <a:rPr lang="cs-CZ" sz="2800" b="0" i="0" dirty="0" err="1">
                <a:solidFill>
                  <a:srgbClr val="000000"/>
                </a:solidFill>
                <a:effectLst/>
                <a:latin typeface="Inter-Variable"/>
                <a:hlinkClick r:id="rId3"/>
              </a:rPr>
              <a:t>Followerwonk</a:t>
            </a:r>
            <a:r>
              <a:rPr lang="cs-CZ" sz="2800" b="0" i="0" dirty="0">
                <a:solidFill>
                  <a:srgbClr val="3F3F46"/>
                </a:solidFill>
                <a:effectLst/>
                <a:latin typeface="Inter-Variable"/>
              </a:rPr>
              <a:t>: Získejte informace o demografii sledujících, klíčových vlivných osobách a metrikách výkonu na Twitteru (nyní X).</a:t>
            </a:r>
          </a:p>
          <a:p>
            <a:pPr algn="l">
              <a:spcAft>
                <a:spcPts val="1800"/>
              </a:spcAft>
              <a:buFont typeface="Arial" panose="020B0604020202020204" pitchFamily="34" charset="0"/>
              <a:buChar char="•"/>
            </a:pPr>
            <a:r>
              <a:rPr lang="cs-CZ" sz="2800" b="0" i="0" dirty="0" err="1">
                <a:solidFill>
                  <a:srgbClr val="000000"/>
                </a:solidFill>
                <a:effectLst/>
                <a:latin typeface="Inter-Variable"/>
                <a:hlinkClick r:id="rId4"/>
              </a:rPr>
              <a:t>Sprout</a:t>
            </a:r>
            <a:r>
              <a:rPr lang="cs-CZ" sz="2800" b="0" i="0" dirty="0">
                <a:solidFill>
                  <a:srgbClr val="000000"/>
                </a:solidFill>
                <a:effectLst/>
                <a:latin typeface="Inter-Variable"/>
                <a:hlinkClick r:id="rId4"/>
              </a:rPr>
              <a:t> </a:t>
            </a:r>
            <a:r>
              <a:rPr lang="cs-CZ" sz="2800" b="0" i="0" dirty="0" err="1">
                <a:solidFill>
                  <a:srgbClr val="000000"/>
                </a:solidFill>
                <a:effectLst/>
                <a:latin typeface="Inter-Variable"/>
                <a:hlinkClick r:id="rId4"/>
              </a:rPr>
              <a:t>Social</a:t>
            </a:r>
            <a:r>
              <a:rPr lang="cs-CZ" sz="2800" b="0" i="0" dirty="0">
                <a:solidFill>
                  <a:srgbClr val="3F3F46"/>
                </a:solidFill>
                <a:effectLst/>
                <a:latin typeface="Inter-Variable"/>
              </a:rPr>
              <a:t>: Měřte výkon konkurentů napříč sociálními kanály.</a:t>
            </a:r>
          </a:p>
        </p:txBody>
      </p:sp>
    </p:spTree>
    <p:extLst>
      <p:ext uri="{BB962C8B-B14F-4D97-AF65-F5344CB8AC3E}">
        <p14:creationId xmlns:p14="http://schemas.microsoft.com/office/powerpoint/2010/main" val="42424301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37A5-B295-9C65-9938-BF060A79F343}"/>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E6388BC4-835A-6489-3062-83F3938801B0}"/>
              </a:ext>
            </a:extLst>
          </p:cNvPr>
          <p:cNvSpPr txBox="1"/>
          <p:nvPr/>
        </p:nvSpPr>
        <p:spPr>
          <a:xfrm>
            <a:off x="305457" y="185683"/>
            <a:ext cx="11408322" cy="2521203"/>
          </a:xfrm>
          <a:prstGeom prst="rect">
            <a:avLst/>
          </a:prstGeom>
          <a:noFill/>
        </p:spPr>
        <p:txBody>
          <a:bodyPr wrap="square">
            <a:spAutoFit/>
          </a:bodyPr>
          <a:lstStyle/>
          <a:p>
            <a:pPr algn="just">
              <a:lnSpc>
                <a:spcPts val="2520"/>
              </a:lnSpc>
              <a:spcBef>
                <a:spcPts val="3600"/>
              </a:spcBef>
              <a:spcAft>
                <a:spcPts val="1200"/>
              </a:spcAft>
              <a:buNone/>
            </a:pPr>
            <a:r>
              <a:rPr lang="cs-CZ" sz="2800" b="0" i="0" dirty="0">
                <a:solidFill>
                  <a:srgbClr val="000000"/>
                </a:solidFill>
                <a:effectLst/>
                <a:latin typeface="aktiv-grotesk-extended"/>
              </a:rPr>
              <a:t>E-mail marketing</a:t>
            </a:r>
          </a:p>
          <a:p>
            <a:pPr algn="just">
              <a:spcAft>
                <a:spcPts val="1800"/>
              </a:spcAft>
              <a:buFont typeface="Arial" panose="020B0604020202020204" pitchFamily="34" charset="0"/>
              <a:buChar char="•"/>
            </a:pPr>
            <a:r>
              <a:rPr lang="cs-CZ" sz="2800" b="0" i="0" dirty="0" err="1">
                <a:solidFill>
                  <a:srgbClr val="000000"/>
                </a:solidFill>
                <a:effectLst/>
                <a:latin typeface="Inter-Variable"/>
                <a:hlinkClick r:id="rId2"/>
              </a:rPr>
              <a:t>Owletter</a:t>
            </a:r>
            <a:r>
              <a:rPr lang="cs-CZ" sz="2800" b="0" i="0" dirty="0">
                <a:solidFill>
                  <a:srgbClr val="3F3F46"/>
                </a:solidFill>
                <a:effectLst/>
                <a:latin typeface="Inter-Variable"/>
              </a:rPr>
              <a:t>: Analyzujte změny a sledujte trendy v e-mailové strategii vašich konkurentů.</a:t>
            </a:r>
          </a:p>
          <a:p>
            <a:pPr algn="just">
              <a:spcAft>
                <a:spcPts val="1800"/>
              </a:spcAft>
              <a:buFont typeface="Arial" panose="020B0604020202020204" pitchFamily="34" charset="0"/>
              <a:buChar char="•"/>
            </a:pPr>
            <a:r>
              <a:rPr lang="cs-CZ" sz="2800" b="0" i="0" dirty="0" err="1">
                <a:solidFill>
                  <a:srgbClr val="000000"/>
                </a:solidFill>
                <a:effectLst/>
                <a:latin typeface="Inter-Variable"/>
                <a:hlinkClick r:id="rId3"/>
              </a:rPr>
              <a:t>MailCharts</a:t>
            </a:r>
            <a:r>
              <a:rPr lang="cs-CZ" sz="2800" b="0" i="0" dirty="0">
                <a:solidFill>
                  <a:srgbClr val="3F3F46"/>
                </a:solidFill>
                <a:effectLst/>
                <a:latin typeface="Inter-Variable"/>
              </a:rPr>
              <a:t>: Agregujte e-maily, abyste získali přehled o frekvenci e-mailů, taktice předmětových řádků a dalších aspektech.</a:t>
            </a:r>
          </a:p>
        </p:txBody>
      </p:sp>
    </p:spTree>
    <p:extLst>
      <p:ext uri="{BB962C8B-B14F-4D97-AF65-F5344CB8AC3E}">
        <p14:creationId xmlns:p14="http://schemas.microsoft.com/office/powerpoint/2010/main" val="11937008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F879-0043-ABE6-C26E-01318F2BF378}"/>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D4762049-0F31-7684-5F13-CA60BBB40104}"/>
              </a:ext>
            </a:extLst>
          </p:cNvPr>
          <p:cNvSpPr txBox="1"/>
          <p:nvPr/>
        </p:nvSpPr>
        <p:spPr>
          <a:xfrm>
            <a:off x="400049" y="184522"/>
            <a:ext cx="11392557" cy="3613810"/>
          </a:xfrm>
          <a:prstGeom prst="rect">
            <a:avLst/>
          </a:prstGeom>
          <a:noFill/>
        </p:spPr>
        <p:txBody>
          <a:bodyPr wrap="square">
            <a:spAutoFit/>
          </a:bodyPr>
          <a:lstStyle/>
          <a:p>
            <a:pPr algn="just">
              <a:lnSpc>
                <a:spcPts val="2520"/>
              </a:lnSpc>
              <a:spcBef>
                <a:spcPts val="3600"/>
              </a:spcBef>
              <a:spcAft>
                <a:spcPts val="1200"/>
              </a:spcAft>
              <a:buNone/>
            </a:pPr>
            <a:r>
              <a:rPr lang="cs-CZ" sz="2800" b="0" i="0" dirty="0">
                <a:solidFill>
                  <a:srgbClr val="000000"/>
                </a:solidFill>
                <a:effectLst/>
                <a:latin typeface="aktiv-grotesk-extended"/>
              </a:rPr>
              <a:t>Výkon obsahového marketingu</a:t>
            </a:r>
          </a:p>
          <a:p>
            <a:pPr algn="just">
              <a:spcAft>
                <a:spcPts val="1800"/>
              </a:spcAft>
              <a:buFont typeface="Arial" panose="020B0604020202020204" pitchFamily="34" charset="0"/>
              <a:buChar char="•"/>
            </a:pPr>
            <a:r>
              <a:rPr lang="cs-CZ" sz="2800" b="0" i="0" dirty="0" err="1">
                <a:solidFill>
                  <a:srgbClr val="000000"/>
                </a:solidFill>
                <a:effectLst/>
                <a:latin typeface="Inter-Variable"/>
                <a:hlinkClick r:id="rId2"/>
              </a:rPr>
              <a:t>BuzzSumo</a:t>
            </a:r>
            <a:r>
              <a:rPr lang="cs-CZ" sz="2800" b="0" i="0" dirty="0">
                <a:solidFill>
                  <a:srgbClr val="3F3F46"/>
                </a:solidFill>
                <a:effectLst/>
                <a:latin typeface="Inter-Variable"/>
              </a:rPr>
              <a:t>: Zjistěte nejlepší obsah pro obecná témata a konkrétní konkurenty.</a:t>
            </a:r>
          </a:p>
          <a:p>
            <a:pPr algn="just">
              <a:spcAft>
                <a:spcPts val="1800"/>
              </a:spcAft>
              <a:buFont typeface="Arial" panose="020B0604020202020204" pitchFamily="34" charset="0"/>
              <a:buChar char="•"/>
            </a:pPr>
            <a:r>
              <a:rPr lang="cs-CZ" sz="2800" b="0" i="0" dirty="0">
                <a:solidFill>
                  <a:srgbClr val="000000"/>
                </a:solidFill>
                <a:effectLst/>
                <a:latin typeface="Inter-Variable"/>
                <a:hlinkClick r:id="rId3"/>
              </a:rPr>
              <a:t>Monitor </a:t>
            </a:r>
            <a:r>
              <a:rPr lang="cs-CZ" sz="2800" b="0" i="0" dirty="0" err="1">
                <a:solidFill>
                  <a:srgbClr val="000000"/>
                </a:solidFill>
                <a:effectLst/>
                <a:latin typeface="Inter-Variable"/>
                <a:hlinkClick r:id="rId3"/>
              </a:rPr>
              <a:t>Backlinks</a:t>
            </a:r>
            <a:r>
              <a:rPr lang="cs-CZ" sz="2800" b="0" i="0" dirty="0">
                <a:solidFill>
                  <a:srgbClr val="3F3F46"/>
                </a:solidFill>
                <a:effectLst/>
                <a:latin typeface="Inter-Variable"/>
              </a:rPr>
              <a:t>: Sledujte zpětné odkazy a dostávejte upozornění pokaždé, když někdo odkazuje na váš obsah nebo obsah konkurence.</a:t>
            </a:r>
          </a:p>
          <a:p>
            <a:pPr algn="just">
              <a:spcAft>
                <a:spcPts val="1800"/>
              </a:spcAft>
            </a:pPr>
            <a:r>
              <a:rPr lang="cs-CZ" sz="2800" b="0" i="0" dirty="0">
                <a:solidFill>
                  <a:srgbClr val="3F3F46"/>
                </a:solidFill>
                <a:effectLst/>
                <a:latin typeface="Inter-Variable"/>
              </a:rPr>
              <a:t>Využijte tyto zdroje k shromáždění dat a vložte je do svého </a:t>
            </a:r>
            <a:r>
              <a:rPr lang="cs-CZ" sz="2800" b="0" i="0" dirty="0" err="1">
                <a:solidFill>
                  <a:srgbClr val="3F3F46"/>
                </a:solidFill>
                <a:effectLst/>
                <a:latin typeface="Inter-Variable"/>
              </a:rPr>
              <a:t>spreadsheetu</a:t>
            </a:r>
            <a:r>
              <a:rPr lang="cs-CZ" sz="2800" b="0" i="0" dirty="0">
                <a:solidFill>
                  <a:srgbClr val="3F3F46"/>
                </a:solidFill>
                <a:effectLst/>
                <a:latin typeface="Inter-Variable"/>
              </a:rPr>
              <a:t> pro analýzu konkurence, abyste uložili svá zjištění na jedno organizované místo.</a:t>
            </a:r>
          </a:p>
        </p:txBody>
      </p:sp>
    </p:spTree>
    <p:extLst>
      <p:ext uri="{BB962C8B-B14F-4D97-AF65-F5344CB8AC3E}">
        <p14:creationId xmlns:p14="http://schemas.microsoft.com/office/powerpoint/2010/main" val="567248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5AB77-B075-FE8F-7B65-13E8CE9D86B4}"/>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7B96069B-831D-F561-C2E2-A9C162A361EB}"/>
              </a:ext>
            </a:extLst>
          </p:cNvPr>
          <p:cNvSpPr txBox="1"/>
          <p:nvPr/>
        </p:nvSpPr>
        <p:spPr>
          <a:xfrm>
            <a:off x="463111" y="354700"/>
            <a:ext cx="11353143" cy="2381678"/>
          </a:xfrm>
          <a:prstGeom prst="rect">
            <a:avLst/>
          </a:prstGeom>
          <a:noFill/>
        </p:spPr>
        <p:txBody>
          <a:bodyPr wrap="square">
            <a:spAutoFit/>
          </a:bodyPr>
          <a:lstStyle/>
          <a:p>
            <a:pPr algn="just">
              <a:lnSpc>
                <a:spcPct val="107000"/>
              </a:lnSpc>
              <a:spcAft>
                <a:spcPts val="800"/>
              </a:spcAft>
            </a:pPr>
            <a:r>
              <a:rPr lang="cs-CZ" sz="2800" kern="100" dirty="0">
                <a:effectLst/>
                <a:latin typeface="Aptos" panose="020B0004020202020204" pitchFamily="34" charset="0"/>
                <a:ea typeface="Aptos" panose="020B0004020202020204" pitchFamily="34" charset="0"/>
                <a:cs typeface="Times New Roman" panose="02020603050405020304" pitchFamily="18" charset="0"/>
              </a:rPr>
              <a:t>Konkurenční inteligence je zásadní při </a:t>
            </a:r>
            <a:r>
              <a:rPr lang="cs-CZ"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zakládání podnikání</a:t>
            </a:r>
            <a:r>
              <a:rPr lang="cs-CZ" sz="2800" kern="100" dirty="0">
                <a:effectLst/>
                <a:latin typeface="Aptos" panose="020B0004020202020204" pitchFamily="34" charset="0"/>
                <a:ea typeface="Aptos" panose="020B0004020202020204" pitchFamily="34" charset="0"/>
                <a:cs typeface="Times New Roman" panose="02020603050405020304" pitchFamily="18" charset="0"/>
              </a:rPr>
              <a:t>. Pravidelným prováděním analýzy konkurence můžete zůstat na vrcholu své konkurence. Budete schopni proniknout na nové trhy, uvést nové produkty a sledovat zákazníky svých konkurentů - což vám poskytne moderní přístup, který udrží vaši firmu nebo startup agilní.</a:t>
            </a:r>
          </a:p>
        </p:txBody>
      </p:sp>
    </p:spTree>
    <p:extLst>
      <p:ext uri="{BB962C8B-B14F-4D97-AF65-F5344CB8AC3E}">
        <p14:creationId xmlns:p14="http://schemas.microsoft.com/office/powerpoint/2010/main" val="23392343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5A81C08A-9EBC-C0C0-2FDC-2C55C7873083}"/>
              </a:ext>
            </a:extLst>
          </p:cNvPr>
          <p:cNvSpPr txBox="1"/>
          <p:nvPr/>
        </p:nvSpPr>
        <p:spPr>
          <a:xfrm>
            <a:off x="512379" y="370490"/>
            <a:ext cx="9207062" cy="2862322"/>
          </a:xfrm>
          <a:prstGeom prst="rect">
            <a:avLst/>
          </a:prstGeom>
          <a:noFill/>
        </p:spPr>
        <p:txBody>
          <a:bodyPr wrap="square" rtlCol="0">
            <a:spAutoFit/>
          </a:bodyPr>
          <a:lstStyle/>
          <a:p>
            <a:r>
              <a:rPr lang="cs-CZ" b="1" u="sng" dirty="0"/>
              <a:t>Použité zdroje:</a:t>
            </a:r>
          </a:p>
          <a:p>
            <a:endParaRPr lang="cs-CZ" dirty="0"/>
          </a:p>
          <a:p>
            <a:r>
              <a:rPr lang="cs-CZ" dirty="0">
                <a:hlinkClick r:id="rId2"/>
              </a:rPr>
              <a:t>https://www.shopify.com/cz/blog/analyza-konkurence</a:t>
            </a:r>
            <a:r>
              <a:rPr lang="cs-CZ" dirty="0"/>
              <a:t> 30.09.2025</a:t>
            </a:r>
          </a:p>
          <a:p>
            <a:endParaRPr lang="cs-CZ" dirty="0"/>
          </a:p>
          <a:p>
            <a:r>
              <a:rPr lang="cs-CZ" u="sng" dirty="0">
                <a:hlinkClick r:id="rId3"/>
              </a:rPr>
              <a:t>https://zsf.cz/slovnik/analyza-konkurence</a:t>
            </a:r>
            <a:r>
              <a:rPr lang="cs-CZ" dirty="0"/>
              <a:t> 30.09.2025</a:t>
            </a:r>
          </a:p>
          <a:p>
            <a:endParaRPr lang="cs-CZ" dirty="0"/>
          </a:p>
          <a:p>
            <a:r>
              <a:rPr lang="cs-CZ" u="sng" dirty="0">
                <a:hlinkClick r:id="rId4"/>
              </a:rPr>
              <a:t>https://managementmania.com/cs/pestle-analyza</a:t>
            </a:r>
            <a:r>
              <a:rPr lang="cs-CZ" dirty="0"/>
              <a:t> 30.09.2025</a:t>
            </a:r>
          </a:p>
          <a:p>
            <a:endParaRPr lang="cs-CZ" dirty="0"/>
          </a:p>
          <a:p>
            <a:r>
              <a:rPr lang="cs-CZ" u="sng" dirty="0">
                <a:hlinkClick r:id="rId5"/>
              </a:rPr>
              <a:t>https://www.generaliceskaprofi.cz/-/co-je-swot-analyza-a-jak-ji-vypracovat</a:t>
            </a:r>
            <a:r>
              <a:rPr lang="cs-CZ" dirty="0"/>
              <a:t> 30.09.2025</a:t>
            </a:r>
          </a:p>
          <a:p>
            <a:endParaRPr lang="cs-CZ" dirty="0"/>
          </a:p>
        </p:txBody>
      </p:sp>
    </p:spTree>
    <p:extLst>
      <p:ext uri="{BB962C8B-B14F-4D97-AF65-F5344CB8AC3E}">
        <p14:creationId xmlns:p14="http://schemas.microsoft.com/office/powerpoint/2010/main" val="1807741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TotalTime>
  <Words>3749</Words>
  <Application>Microsoft Office PowerPoint</Application>
  <PresentationFormat>Širokoúhlá obrazovka</PresentationFormat>
  <Paragraphs>271</Paragraphs>
  <Slides>71</Slides>
  <Notes>1</Notes>
  <HiddenSlides>0</HiddenSlides>
  <MMClips>0</MMClips>
  <ScaleCrop>false</ScaleCrop>
  <HeadingPairs>
    <vt:vector size="6" baseType="variant">
      <vt:variant>
        <vt:lpstr>Použitá písma</vt:lpstr>
      </vt:variant>
      <vt:variant>
        <vt:i4>8</vt:i4>
      </vt:variant>
      <vt:variant>
        <vt:lpstr>Motiv</vt:lpstr>
      </vt:variant>
      <vt:variant>
        <vt:i4>1</vt:i4>
      </vt:variant>
      <vt:variant>
        <vt:lpstr>Nadpisy snímků</vt:lpstr>
      </vt:variant>
      <vt:variant>
        <vt:i4>71</vt:i4>
      </vt:variant>
    </vt:vector>
  </HeadingPairs>
  <TitlesOfParts>
    <vt:vector size="80" baseType="lpstr">
      <vt:lpstr>aktiv-grotesk-extended</vt:lpstr>
      <vt:lpstr>Aptos</vt:lpstr>
      <vt:lpstr>Arial</vt:lpstr>
      <vt:lpstr>Calibri</vt:lpstr>
      <vt:lpstr>Calibri Light</vt:lpstr>
      <vt:lpstr>Inter-Variable</vt:lpstr>
      <vt:lpstr>Roboto</vt:lpstr>
      <vt:lpstr>Symbol</vt:lpstr>
      <vt:lpstr>Office Theme</vt:lpstr>
      <vt:lpstr>Strategický management XSM</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Hart</dc:creator>
  <cp:lastModifiedBy>Hart Martin</cp:lastModifiedBy>
  <cp:revision>15</cp:revision>
  <dcterms:created xsi:type="dcterms:W3CDTF">2025-05-04T08:15:56Z</dcterms:created>
  <dcterms:modified xsi:type="dcterms:W3CDTF">2026-10-07T07:02:51Z</dcterms:modified>
</cp:coreProperties>
</file>