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94" r:id="rId7"/>
    <p:sldId id="261" r:id="rId8"/>
    <p:sldId id="295" r:id="rId9"/>
    <p:sldId id="262" r:id="rId10"/>
    <p:sldId id="296" r:id="rId11"/>
    <p:sldId id="263" r:id="rId12"/>
    <p:sldId id="297" r:id="rId13"/>
    <p:sldId id="264" r:id="rId14"/>
    <p:sldId id="265" r:id="rId15"/>
    <p:sldId id="266" r:id="rId16"/>
    <p:sldId id="267" r:id="rId17"/>
    <p:sldId id="268" r:id="rId18"/>
    <p:sldId id="298" r:id="rId19"/>
    <p:sldId id="299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2000" cy="6858000"/>
  <p:notesSz cx="6858000" cy="9144000"/>
  <p:embeddedFontLs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Lato Light" panose="020F0502020204030203" pitchFamily="34" charset="0"/>
      <p:regular r:id="rId49"/>
      <p:bold r:id="rId50"/>
      <p:italic r:id="rId51"/>
      <p:boldItalic r:id="rId52"/>
    </p:embeddedFont>
    <p:embeddedFont>
      <p:font typeface="Poppins" panose="00000500000000000000" pitchFamily="2" charset="-18"/>
      <p:regular r:id="rId53"/>
      <p:bold r:id="rId54"/>
      <p:italic r:id="rId55"/>
      <p:boldItalic r:id="rId56"/>
    </p:embeddedFont>
    <p:embeddedFont>
      <p:font typeface="Poppins SemiBold" panose="00000700000000000000" pitchFamily="2" charset="-18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23AC46-0E85-440F-8E4B-0C846AFA07DF}">
  <a:tblStyle styleId="{1923AC46-0E85-440F-8E4B-0C846AFA07D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1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550556" y="2203102"/>
            <a:ext cx="7090886" cy="670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Odpovědnostní řízení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719387" y="3064073"/>
            <a:ext cx="67532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Manažerské</a:t>
            </a:r>
            <a:r>
              <a:rPr lang="en-US" sz="2400" b="0" i="0" u="none" strike="noStrike" cap="none" dirty="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0" i="0" u="none" strike="noStrike" cap="none" dirty="0" err="1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účetnictví</a:t>
            </a:r>
            <a:r>
              <a:rPr lang="en-US" sz="2400" b="0" i="0" u="none" strike="noStrike" cap="none" dirty="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dirty="0"/>
          </a:p>
        </p:txBody>
      </p:sp>
      <p:sp>
        <p:nvSpPr>
          <p:cNvPr id="88" name="Google Shape;88;p13"/>
          <p:cNvSpPr/>
          <p:nvPr/>
        </p:nvSpPr>
        <p:spPr>
          <a:xfrm>
            <a:off x="5143500" y="3997523"/>
            <a:ext cx="1905000" cy="476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2440CD-044D-34B5-C57B-0C813CDC2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1442" y="609865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33625"/>
            <a:ext cx="2471737" cy="32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8987" y="2333625"/>
            <a:ext cx="2705100" cy="32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9837" y="2333625"/>
            <a:ext cx="2543175" cy="32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8762" y="2333625"/>
            <a:ext cx="2471737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819745" y="3390900"/>
            <a:ext cx="1975246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Teoretická východiska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66775" y="4333875"/>
            <a:ext cx="1881187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Základní principy, decentralizace a organizační kontext.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3571398" y="3390900"/>
            <a:ext cx="2220277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Odpovědnostní střediska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3624262" y="4333875"/>
            <a:ext cx="21145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Typologie a rozsah pravomocí manažerů.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566296" y="3390900"/>
            <a:ext cx="2050256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Mechanismus řízení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615112" y="4333875"/>
            <a:ext cx="19526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Delegování, reporting a motivace.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9397007" y="3390900"/>
            <a:ext cx="1975246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Hodnotová kritéria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9444037" y="4333875"/>
            <a:ext cx="1881187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ROI,  EVA </a:t>
            </a: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Balanced Scorecard.</a:t>
            </a:r>
            <a:endParaRPr dirty="0"/>
          </a:p>
        </p:txBody>
      </p:sp>
      <p:pic>
        <p:nvPicPr>
          <p:cNvPr id="108" name="Google Shape;108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97818" y="2676525"/>
            <a:ext cx="4191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14837" y="2676525"/>
            <a:ext cx="5334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291387" y="2676525"/>
            <a:ext cx="6000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46506" y="2676525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OBSAH PREZENTACE</a:t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F09865-9A17-8AB3-41F0-485483FA55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52085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7700"/>
            <a:ext cx="1104900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5381625" y="2667000"/>
            <a:ext cx="1428750" cy="5715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895350" y="3009900"/>
            <a:ext cx="10401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I. Teoretická východiska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143000" y="4152900"/>
            <a:ext cx="990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Základy decentralizovaného řízení v moderní organizaci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A8CFDF-7268-7759-57A7-15567C6A8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455" y="637258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914400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Proč decentralizovat?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914400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 růstem organizace klesá schopnost top managementu řešit operativní problémy. Odpovědnostní řízení deleguje rozhodování blíže ke zdroji informací.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Výhody a rizika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6677025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Výhody: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Rychlejší reakce, motivace manažerů, uvolnění kapacity vedení.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Rizika: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Suboptimalita (středisko vs. celek).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KONCEPT DECENTRALIZACE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92E393-C2AE-7B01-F82B-30AF77CFB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2539" y="594100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24212"/>
            <a:ext cx="2998291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571500" y="2062162"/>
            <a:ext cx="52863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Systém manažerského účetnictví, který identifikuje oblasti odpovědnosti (střediska) a sleduje jejich výkonnost na základě kritérií, která jsou jimi </a:t>
            </a: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ovlivnitelná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/>
          </a:p>
        </p:txBody>
      </p:sp>
      <p:pic>
        <p:nvPicPr>
          <p:cNvPr id="147" name="Google Shape;147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857250" y="3462337"/>
            <a:ext cx="2474416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Klíčová rovnice:</a:t>
            </a:r>
            <a:endParaRPr/>
          </a:p>
        </p:txBody>
      </p:sp>
      <p:pic>
        <p:nvPicPr>
          <p:cNvPr id="149" name="Google Shape;149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7250" y="3862387"/>
            <a:ext cx="2474416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 JE ODPOVĚDNOSTNÍ ŘÍZENÍ?</a:t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66F3BB-7BEF-E957-7278-248FD35AD6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842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A4B0A1-BB1A-825D-E1F5-9C683FAD5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655" y="695763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Základní cíl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E08F284-B795-1FE1-3C56-3E7FF71C3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2641" y="1797269"/>
            <a:ext cx="8781393" cy="3783724"/>
          </a:xfrm>
        </p:spPr>
        <p:txBody>
          <a:bodyPr>
            <a:normAutofit fontScale="77500" lnSpcReduction="20000"/>
          </a:bodyPr>
          <a:lstStyle/>
          <a:p>
            <a:r>
              <a:rPr lang="cs-CZ" dirty="0">
                <a:solidFill>
                  <a:schemeClr val="tx1"/>
                </a:solidFill>
              </a:rPr>
              <a:t>Dosažení takového dlouhodobého stavu, kdy jednání každého útvaru a pracovníka v podniku přispívá </a:t>
            </a:r>
          </a:p>
          <a:p>
            <a:r>
              <a:rPr lang="cs-CZ" dirty="0">
                <a:solidFill>
                  <a:schemeClr val="tx1"/>
                </a:solidFill>
              </a:rPr>
              <a:t>k dosažení strategických cílů podniku jako celku.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pPr algn="l"/>
            <a:r>
              <a:rPr lang="cs-CZ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Principy: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Princip ovlivnitelnosti.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Transformace cílů na dílčí úkoly.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Měřitelnost kritérií.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Přínos k výkonnosti podniku  propojit s vhodnou formou zainteresovanosti.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F4E7D9ED-5C82-F290-DC04-DBEBD62B9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034" y="5909470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98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1381125" y="332898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Controllability Principle: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Manažer by měl být hodnocen pouze za náklady a výnosy, které může přímo ovlivnit.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1381125" y="3805237"/>
            <a:ext cx="10239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Problém</a:t>
            </a:r>
            <a:r>
              <a:rPr lang="en-US" sz="1500" b="1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fixních</a:t>
            </a:r>
            <a:r>
              <a:rPr lang="en-US" sz="1500" b="1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nákladů</a:t>
            </a:r>
            <a:r>
              <a:rPr lang="en-US" sz="1500" b="1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Jak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naložit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společnými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náklady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které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jsou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alokovány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shora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?</a:t>
            </a:r>
            <a:endParaRPr dirty="0"/>
          </a:p>
        </p:txBody>
      </p:sp>
      <p:sp>
        <p:nvSpPr>
          <p:cNvPr id="160" name="Google Shape;160;p18"/>
          <p:cNvSpPr txBox="1"/>
          <p:nvPr/>
        </p:nvSpPr>
        <p:spPr>
          <a:xfrm>
            <a:off x="1381125" y="428148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Cíl: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Minimalizovat demotivaci způsobenou faktory mimo kontrolu manažera střediska.</a:t>
            </a:r>
            <a:endParaRPr/>
          </a:p>
        </p:txBody>
      </p:sp>
      <p:pic>
        <p:nvPicPr>
          <p:cNvPr id="161" name="Google Shape;16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367087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84333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319587"/>
            <a:ext cx="2000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PRINCIP ŘIDITELNOSTI</a:t>
            </a:r>
            <a:endParaRPr/>
          </a:p>
        </p:txBody>
      </p:sp>
      <p:sp>
        <p:nvSpPr>
          <p:cNvPr id="165" name="Google Shape;165;p18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3811F3-E24A-5410-2B84-E354EAA4C2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8572" y="581096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0EAD53-1AAC-B8E2-F017-7964EC713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972" y="695763"/>
            <a:ext cx="10137229" cy="1470025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Úloha odpovědnostního účetnictví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1DDB9D9-AC89-45B2-312E-044C6194D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510" y="2388475"/>
            <a:ext cx="10074166" cy="2911366"/>
          </a:xfrm>
        </p:spPr>
        <p:txBody>
          <a:bodyPr>
            <a:normAutofit/>
          </a:bodyPr>
          <a:lstStyle/>
          <a:p>
            <a:pPr marL="25400" indent="0"/>
            <a:r>
              <a:rPr lang="cs-CZ" dirty="0">
                <a:solidFill>
                  <a:schemeClr val="tx1"/>
                </a:solidFill>
              </a:rPr>
              <a:t>Vyžaduje pro své úspěšné využití dostatečnou úroveň informačního zabezpečení, které můžeme rozčlenit: </a:t>
            </a:r>
          </a:p>
          <a:p>
            <a:pPr marL="25400" indent="0" algn="l"/>
            <a:r>
              <a:rPr lang="cs-CZ" dirty="0">
                <a:solidFill>
                  <a:schemeClr val="tx1"/>
                </a:solidFill>
              </a:rPr>
              <a:t>-    podle odpovědnosti,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zobrazit vztahy mezi jednotlivými středisky, </a:t>
            </a:r>
          </a:p>
          <a:p>
            <a:pPr marL="482600" indent="-457200" algn="l">
              <a:buFontTx/>
              <a:buChar char="-"/>
            </a:pPr>
            <a:r>
              <a:rPr lang="cs-CZ" dirty="0">
                <a:solidFill>
                  <a:schemeClr val="tx1"/>
                </a:solidFill>
              </a:rPr>
              <a:t>vyjádřit přímo v účetním systému rozdíly či odchylky.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E95FC528-C920-7AB2-F554-EA155C466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069" y="5962569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6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762000" y="838200"/>
            <a:ext cx="50006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STRUKTURA FIRMY</a:t>
            </a:r>
            <a:endParaRPr dirty="0"/>
          </a:p>
        </p:txBody>
      </p:sp>
      <p:sp>
        <p:nvSpPr>
          <p:cNvPr id="173" name="Google Shape;173;p19"/>
          <p:cNvSpPr/>
          <p:nvPr/>
        </p:nvSpPr>
        <p:spPr>
          <a:xfrm>
            <a:off x="571500" y="8382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7620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571500" y="1838325"/>
            <a:ext cx="49530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Odpovědnostní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řízení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musí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kopírovat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organizační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schéma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podniku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Každý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uzel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ve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schématu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představuje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odpovědnostní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středisko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400" dirty="0"/>
          </a:p>
        </p:txBody>
      </p:sp>
      <p:sp>
        <p:nvSpPr>
          <p:cNvPr id="176" name="Google Shape;176;p19"/>
          <p:cNvSpPr txBox="1"/>
          <p:nvPr/>
        </p:nvSpPr>
        <p:spPr>
          <a:xfrm>
            <a:off x="571500" y="4244537"/>
            <a:ext cx="49530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Vytváří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tak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hierarchie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"n-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tých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"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úrovní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kde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reporty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agregují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směrem</a:t>
            </a:r>
            <a:r>
              <a:rPr lang="en-US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nahoru</a:t>
            </a:r>
            <a:r>
              <a:rPr lang="cs-CZ" sz="24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EE7A75-80B5-586C-5BD5-BE4373201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0911" y="618259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635515-F7CF-D24C-CB85-2F2C88052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668" y="593287"/>
            <a:ext cx="10870325" cy="1470025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tx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Strukturální předpoklady </a:t>
            </a:r>
            <a:br>
              <a:rPr lang="cs-CZ" sz="3600" dirty="0">
                <a:solidFill>
                  <a:schemeClr val="tx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</a:br>
            <a:r>
              <a:rPr lang="cs-CZ" sz="3600" dirty="0">
                <a:solidFill>
                  <a:schemeClr val="tx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odpovědnostního řízení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5A9BF48-D87C-B7AD-A8B5-8734BAFC1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23" y="1986455"/>
            <a:ext cx="9979574" cy="1752600"/>
          </a:xfrm>
        </p:spPr>
        <p:txBody>
          <a:bodyPr>
            <a:noAutofit/>
          </a:bodyPr>
          <a:lstStyle/>
          <a:p>
            <a:pPr algn="l"/>
            <a:r>
              <a:rPr lang="cs-CZ" dirty="0">
                <a:solidFill>
                  <a:schemeClr val="tx1"/>
                </a:solidFill>
              </a:rPr>
              <a:t>3 oblasti</a:t>
            </a:r>
          </a:p>
          <a:p>
            <a:pPr marL="25400" indent="0" algn="l"/>
            <a:r>
              <a:rPr lang="cs-CZ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Řešení organizační struktury podniku</a:t>
            </a:r>
          </a:p>
          <a:p>
            <a:pPr marL="25400" indent="0" algn="l"/>
            <a:r>
              <a:rPr lang="cs-CZ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Stanovení míry centralizace a decentralizace</a:t>
            </a:r>
          </a:p>
          <a:p>
            <a:pPr marL="25400" indent="0" algn="l"/>
            <a:r>
              <a:rPr lang="cs-CZ" dirty="0">
                <a:solidFill>
                  <a:srgbClr val="C00000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Vytvoření ekonomické struktury podniku </a:t>
            </a:r>
            <a:r>
              <a:rPr lang="cs-CZ" dirty="0">
                <a:solidFill>
                  <a:schemeClr val="tx1"/>
                </a:solidFill>
              </a:rPr>
              <a:t>– je jedním ze základních prvků odpovědnostního účetnictví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AE34B6E7-CD13-E627-4B6E-3374431C8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319" y="581965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85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7700"/>
            <a:ext cx="1104900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5381625" y="2095500"/>
            <a:ext cx="1428750" cy="5715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895350" y="2438400"/>
            <a:ext cx="10401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II. Odpovědnostní střediska</a:t>
            </a:r>
            <a:endParaRPr/>
          </a:p>
        </p:txBody>
      </p:sp>
      <p:sp>
        <p:nvSpPr>
          <p:cNvPr id="186" name="Google Shape;186;p20"/>
          <p:cNvSpPr txBox="1"/>
          <p:nvPr/>
        </p:nvSpPr>
        <p:spPr>
          <a:xfrm>
            <a:off x="1143000" y="4724400"/>
            <a:ext cx="990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Typologie a specifika měření výkonnosti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B3C314-FC08-6C15-A4B7-50D047245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087" y="632567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DD4CB-38AA-DCD5-EDC4-BB405DD44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338" y="484187"/>
            <a:ext cx="9522372" cy="1470025"/>
          </a:xfrm>
        </p:spPr>
        <p:txBody>
          <a:bodyPr/>
          <a:lstStyle/>
          <a:p>
            <a:r>
              <a:rPr lang="cs-CZ" dirty="0">
                <a:latin typeface="Poppins SemiBold" panose="00000700000000000000" pitchFamily="2" charset="-18"/>
                <a:cs typeface="Poppins SemiBold" panose="00000700000000000000" pitchFamily="2" charset="-18"/>
              </a:rPr>
              <a:t>Tvorba organizační struktury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17F55C-AC3E-0F68-DC30-A649A2E03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910" y="1820918"/>
            <a:ext cx="10389476" cy="381525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cs-CZ" dirty="0">
                <a:solidFill>
                  <a:srgbClr val="C00000"/>
                </a:solidFill>
              </a:rPr>
              <a:t>Horizontální vazby</a:t>
            </a:r>
          </a:p>
          <a:p>
            <a:pPr marL="25400" indent="0"/>
            <a:r>
              <a:rPr lang="cs-CZ" dirty="0">
                <a:solidFill>
                  <a:schemeClr val="tx1"/>
                </a:solidFill>
              </a:rPr>
              <a:t>  Předmětné uspořádání – proces tvorby výkonu probíhá v rámci jednoho útvaru.</a:t>
            </a:r>
          </a:p>
          <a:p>
            <a:pPr marL="25400" indent="0"/>
            <a:r>
              <a:rPr lang="cs-CZ" dirty="0">
                <a:solidFill>
                  <a:schemeClr val="tx1"/>
                </a:solidFill>
              </a:rPr>
              <a:t>Technologické uspořádání – jednotlivé procesy probíhají v útvarech specializovaných na konkrétní druh činnosti, výkon prochází v jednotlivých etapách tvorby různými útvary.</a:t>
            </a:r>
          </a:p>
          <a:p>
            <a:pPr marL="25400" indent="0" algn="l"/>
            <a:r>
              <a:rPr lang="cs-CZ" dirty="0">
                <a:solidFill>
                  <a:srgbClr val="C00000"/>
                </a:solidFill>
              </a:rPr>
              <a:t>Vertikální vazby</a:t>
            </a:r>
          </a:p>
          <a:p>
            <a:pPr marL="25400" indent="0"/>
            <a:r>
              <a:rPr lang="cs-CZ" dirty="0">
                <a:solidFill>
                  <a:schemeClr val="tx1"/>
                </a:solidFill>
              </a:rPr>
              <a:t>Počet vertikálních úrovní řízení vyjadřuje přístup podniku k otázce míry centralizace, pravomoci a odpovědnosti na jednotlivých úrovních řízení.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DAF83729-9D36-879E-ABDE-8EC1FFFAE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201" y="597447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20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38450"/>
            <a:ext cx="2547937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2838450"/>
            <a:ext cx="2547937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838450"/>
            <a:ext cx="2547937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72562" y="2838450"/>
            <a:ext cx="2547937" cy="22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 txBox="1"/>
          <p:nvPr/>
        </p:nvSpPr>
        <p:spPr>
          <a:xfrm>
            <a:off x="817840" y="3133725"/>
            <a:ext cx="205525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100" dirty="0">
                <a:solidFill>
                  <a:srgbClr val="D32F2F"/>
                </a:solidFill>
                <a:latin typeface="Poppins SemiBold"/>
                <a:cs typeface="Poppins SemiBold"/>
                <a:sym typeface="Poppins SemiBold"/>
              </a:rPr>
              <a:t>Nákladové</a:t>
            </a:r>
            <a:endParaRPr dirty="0"/>
          </a:p>
        </p:txBody>
      </p:sp>
      <p:sp>
        <p:nvSpPr>
          <p:cNvPr id="198" name="Google Shape;198;p21"/>
          <p:cNvSpPr txBox="1"/>
          <p:nvPr/>
        </p:nvSpPr>
        <p:spPr>
          <a:xfrm>
            <a:off x="866775" y="3676650"/>
            <a:ext cx="1957387" cy="1338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Odpovídá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za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náklady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Výroba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IT).</a:t>
            </a: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8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C00000"/>
                </a:solidFill>
                <a:latin typeface="Poppins SemiBold" panose="00000700000000000000" pitchFamily="2" charset="-18"/>
                <a:ea typeface="Lato"/>
                <a:cs typeface="Poppins SemiBold" panose="00000700000000000000" pitchFamily="2" charset="-18"/>
                <a:sym typeface="Lato"/>
              </a:rPr>
              <a:t>Výdajové</a:t>
            </a:r>
            <a:endParaRPr sz="2000" dirty="0">
              <a:solidFill>
                <a:srgbClr val="C00000"/>
              </a:solidFill>
              <a:latin typeface="Poppins SemiBold" panose="00000700000000000000" pitchFamily="2" charset="-18"/>
              <a:cs typeface="Poppins SemiBold" panose="00000700000000000000" pitchFamily="2" charset="-18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3651527" y="3133725"/>
            <a:ext cx="205525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100" dirty="0">
                <a:solidFill>
                  <a:srgbClr val="D32F2F"/>
                </a:solidFill>
                <a:latin typeface="Poppins SemiBold"/>
                <a:cs typeface="Poppins SemiBold"/>
                <a:sym typeface="Poppins SemiBold"/>
              </a:rPr>
              <a:t>Výnosové</a:t>
            </a:r>
            <a:endParaRPr dirty="0"/>
          </a:p>
        </p:txBody>
      </p:sp>
      <p:sp>
        <p:nvSpPr>
          <p:cNvPr id="200" name="Google Shape;200;p21"/>
          <p:cNvSpPr txBox="1"/>
          <p:nvPr/>
        </p:nvSpPr>
        <p:spPr>
          <a:xfrm>
            <a:off x="3700462" y="4076700"/>
            <a:ext cx="1957387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Odpovídá za výnosy (Obchodní oddělení).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6485215" y="3133725"/>
            <a:ext cx="205525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100" dirty="0">
                <a:solidFill>
                  <a:srgbClr val="D32F2F"/>
                </a:solidFill>
                <a:latin typeface="Poppins SemiBold"/>
                <a:cs typeface="Poppins SemiBold"/>
                <a:sym typeface="Poppins SemiBold"/>
              </a:rPr>
              <a:t>Ziskové</a:t>
            </a:r>
            <a:endParaRPr dirty="0"/>
          </a:p>
        </p:txBody>
      </p:sp>
      <p:sp>
        <p:nvSpPr>
          <p:cNvPr id="202" name="Google Shape;202;p21"/>
          <p:cNvSpPr txBox="1"/>
          <p:nvPr/>
        </p:nvSpPr>
        <p:spPr>
          <a:xfrm>
            <a:off x="6534150" y="3676650"/>
            <a:ext cx="1957387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Náklady i výnosy (Divize, pobočky).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9318902" y="3133725"/>
            <a:ext cx="205525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 err="1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Inve</a:t>
            </a:r>
            <a:r>
              <a:rPr lang="cs-CZ" sz="2100" b="0" i="0" u="none" strike="noStrike" cap="none" dirty="0" err="1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stiční</a:t>
            </a:r>
            <a:endParaRPr dirty="0"/>
          </a:p>
        </p:txBody>
      </p:sp>
      <p:sp>
        <p:nvSpPr>
          <p:cNvPr id="204" name="Google Shape;204;p21"/>
          <p:cNvSpPr txBox="1"/>
          <p:nvPr/>
        </p:nvSpPr>
        <p:spPr>
          <a:xfrm>
            <a:off x="9367836" y="3506514"/>
            <a:ext cx="1957387" cy="1500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Zisk +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Kapitál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Strategické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divize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C00000"/>
                </a:solidFill>
                <a:latin typeface="Poppins SemiBold" panose="00000700000000000000" pitchFamily="2" charset="-18"/>
                <a:ea typeface="Lato"/>
                <a:cs typeface="Poppins SemiBold" panose="00000700000000000000" pitchFamily="2" charset="-18"/>
                <a:sym typeface="Lato"/>
              </a:rPr>
              <a:t>Rentabilní</a:t>
            </a:r>
            <a:endParaRPr sz="2000" dirty="0">
              <a:solidFill>
                <a:srgbClr val="C00000"/>
              </a:solidFill>
              <a:latin typeface="Poppins SemiBold" panose="00000700000000000000" pitchFamily="2" charset="-18"/>
              <a:cs typeface="Poppins SemiBold" panose="00000700000000000000" pitchFamily="2" charset="-18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ZÁKLADNÍ TYPY STŘEDISEK</a:t>
            </a:r>
            <a:endParaRPr/>
          </a:p>
        </p:txBody>
      </p:sp>
      <p:sp>
        <p:nvSpPr>
          <p:cNvPr id="206" name="Google Shape;206;p21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988984-8345-DBB8-427F-271C2E820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1699" y="60106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914400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Hospodárnost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914400" y="3752850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Sleduje se dodržování rozpočtu nákladů na jednotku výkonu. Často se používá systém standardních nákladů.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Kritéria hodnocení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6677025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Odchylky ve spotřebě materiálu, mzdové odchylky a variabilní režie. Cílem je minimalizace nákladů při dané kvalitě.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762000" y="647700"/>
            <a:ext cx="114014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NÁKLADOVÁ STŘEDISKA</a:t>
            </a:r>
            <a:endParaRPr lang="cs-CZ" sz="3300" b="0" i="0" u="none" strike="noStrike" cap="none" dirty="0">
              <a:solidFill>
                <a:srgbClr val="1A1A1A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Pracovníci mohou ovlivnit výši nákladů. </a:t>
            </a:r>
            <a:endParaRPr sz="2400" dirty="0"/>
          </a:p>
        </p:txBody>
      </p:sp>
      <p:sp>
        <p:nvSpPr>
          <p:cNvPr id="220" name="Google Shape;220;p22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B00E33-0A7B-858F-ADE8-20EF771C23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495" y="590163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009900"/>
            <a:ext cx="528637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3009900"/>
            <a:ext cx="52863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>
            <a:off x="914400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Zaměření na trh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914400" y="3895725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 nemá vliv na cenu pořízení (náklady), ale odpovídá za objem prodeje a prodejní cenu (výnosy).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6677025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KPI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6677025" y="3895725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Tržní podíl, objem tržeb, plnění prodejního plánu a efektivita marketingových nákladů na akvizici.</a:t>
            </a:r>
            <a:endParaRPr/>
          </a:p>
        </p:txBody>
      </p:sp>
      <p:sp>
        <p:nvSpPr>
          <p:cNvPr id="233" name="Google Shape;233;p23"/>
          <p:cNvSpPr txBox="1"/>
          <p:nvPr/>
        </p:nvSpPr>
        <p:spPr>
          <a:xfrm>
            <a:off x="762000" y="647700"/>
            <a:ext cx="10974771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VÝNOSOVÁ STŘEDISKA </a:t>
            </a:r>
            <a:endParaRPr lang="cs-CZ" sz="3300" dirty="0">
              <a:solidFill>
                <a:srgbClr val="1A1A1A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Pracovníci mohou ovlivnit výši externích výnosů (nemohou ovlivnit náklady, vstupují do vztahů se zákazníky a ovlivňují objem a strukturu prodaných výkonů).</a:t>
            </a:r>
            <a:endParaRPr sz="2000" dirty="0"/>
          </a:p>
        </p:txBody>
      </p:sp>
      <p:sp>
        <p:nvSpPr>
          <p:cNvPr id="234" name="Google Shape;234;p23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3E2A2E-7C31-743C-5143-B4BF92163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2866" y="60106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867025"/>
            <a:ext cx="52863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914400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Autonomie</a:t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914400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 rozhoduje o vstupech i výstupech. Rozdíl mezi výnosy a náklady tvoří příspěvek na úhradu fixních nákladů firmy.</a:t>
            </a:r>
            <a:endParaRPr/>
          </a:p>
        </p:txBody>
      </p:sp>
      <p:sp>
        <p:nvSpPr>
          <p:cNvPr id="245" name="Google Shape;245;p24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Ziskovost</a:t>
            </a:r>
            <a:endParaRPr/>
          </a:p>
        </p:txBody>
      </p:sp>
      <p:sp>
        <p:nvSpPr>
          <p:cNvPr id="246" name="Google Shape;246;p24"/>
          <p:cNvSpPr txBox="1"/>
          <p:nvPr/>
        </p:nvSpPr>
        <p:spPr>
          <a:xfrm>
            <a:off x="6677025" y="3752850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Kritérium: Brutto marže nebo zisk střediska. Důležité pro hodnocení divizí v decentralizovaných holdingech.</a:t>
            </a:r>
            <a:endParaRPr/>
          </a:p>
        </p:txBody>
      </p:sp>
      <p:sp>
        <p:nvSpPr>
          <p:cNvPr id="247" name="Google Shape;247;p24"/>
          <p:cNvSpPr txBox="1"/>
          <p:nvPr/>
        </p:nvSpPr>
        <p:spPr>
          <a:xfrm>
            <a:off x="762000" y="647700"/>
            <a:ext cx="1140142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ZISKOVÁ STŘEDISKA </a:t>
            </a:r>
            <a:endParaRPr lang="cs-CZ" sz="3300" dirty="0">
              <a:solidFill>
                <a:srgbClr val="1A1A1A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Pracovníci mohou ovlivnit vliv nákladů i výnosů souvisejících s činností střediska.</a:t>
            </a:r>
            <a:endParaRPr sz="2000" dirty="0"/>
          </a:p>
        </p:txBody>
      </p:sp>
      <p:sp>
        <p:nvSpPr>
          <p:cNvPr id="248" name="Google Shape;248;p24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9B5F7D-9BBB-269B-78D9-C74488559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2539" y="613616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009900"/>
            <a:ext cx="528637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3009900"/>
            <a:ext cx="52863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5"/>
          <p:cNvSpPr txBox="1"/>
          <p:nvPr/>
        </p:nvSpPr>
        <p:spPr>
          <a:xfrm>
            <a:off x="914400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Vrcholná odpovědnost</a:t>
            </a:r>
            <a:endParaRPr/>
          </a:p>
        </p:txBody>
      </p:sp>
      <p:sp>
        <p:nvSpPr>
          <p:cNvPr id="258" name="Google Shape;258;p25"/>
          <p:cNvSpPr txBox="1"/>
          <p:nvPr/>
        </p:nvSpPr>
        <p:spPr>
          <a:xfrm>
            <a:off x="914400" y="3895725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 odpovídá za zisk a zároveň za velikost investovaného kapitálu (budovy, stroje, zásoby).</a:t>
            </a:r>
            <a:endParaRPr/>
          </a:p>
        </p:txBody>
      </p:sp>
      <p:sp>
        <p:nvSpPr>
          <p:cNvPr id="259" name="Google Shape;259;p25"/>
          <p:cNvSpPr txBox="1"/>
          <p:nvPr/>
        </p:nvSpPr>
        <p:spPr>
          <a:xfrm>
            <a:off x="6677025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Komplexní metriky</a:t>
            </a:r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6677025" y="3895725"/>
            <a:ext cx="46005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Zde se již nestačí dívat na absolutní zisk, ale musí se použít poměrová kritéria jako ROI nebo EVA.</a:t>
            </a:r>
            <a:endParaRPr/>
          </a:p>
        </p:txBody>
      </p:sp>
      <p:sp>
        <p:nvSpPr>
          <p:cNvPr id="261" name="Google Shape;261;p25"/>
          <p:cNvSpPr txBox="1"/>
          <p:nvPr/>
        </p:nvSpPr>
        <p:spPr>
          <a:xfrm>
            <a:off x="762000" y="647700"/>
            <a:ext cx="11401425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INVESTIČNÍ STŘEDISKA </a:t>
            </a:r>
            <a:endParaRPr lang="cs-CZ" sz="3300" dirty="0">
              <a:solidFill>
                <a:srgbClr val="1A1A1A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Předpokladem vzniku je delegování pravomoci a odpovědnosti v investičním rozhodování z vrcholového vedení na střediska.</a:t>
            </a:r>
            <a:endParaRPr sz="2000" dirty="0"/>
          </a:p>
        </p:txBody>
      </p:sp>
      <p:sp>
        <p:nvSpPr>
          <p:cNvPr id="262" name="Google Shape;262;p25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B2F5A40-A937-2B68-EDB8-C580F473F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961" y="60106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743C2F-2574-D09F-71E9-D9BB35C77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621" y="593287"/>
            <a:ext cx="7772400" cy="1470025"/>
          </a:xfrm>
        </p:spPr>
        <p:txBody>
          <a:bodyPr/>
          <a:lstStyle/>
          <a:p>
            <a:pPr algn="l"/>
            <a:r>
              <a:rPr lang="cs-CZ" dirty="0">
                <a:latin typeface="Poppins SemiBold" panose="00000700000000000000" pitchFamily="2" charset="-18"/>
                <a:cs typeface="Poppins SemiBold" panose="00000700000000000000" pitchFamily="2" charset="-18"/>
              </a:rPr>
              <a:t>Výdajová střediska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FE36D08-F336-2ABB-7EF6-FD2AC354D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850" y="1748658"/>
            <a:ext cx="9009992" cy="175260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Jejich činnost nepřináší prospěch v současné době, ale zvyšuje budoucí potenciál rozvoje firmy.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rgbClr val="C00000"/>
                </a:solidFill>
              </a:rPr>
              <a:t>Inovační a rozvojový potenciál firmy.</a:t>
            </a:r>
          </a:p>
          <a:p>
            <a:endParaRPr lang="cs-CZ" dirty="0">
              <a:solidFill>
                <a:srgbClr val="C00000"/>
              </a:solidFill>
            </a:endParaRPr>
          </a:p>
          <a:p>
            <a:r>
              <a:rPr lang="cs-CZ" dirty="0">
                <a:solidFill>
                  <a:srgbClr val="C00000"/>
                </a:solidFill>
              </a:rPr>
              <a:t>Obtížně měřitelné, hodnocení výsledků probíhá zejména věcným posouzením.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DCD7F897-56A0-AE17-3E6F-66C33A2E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7211" y="6011033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94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B42426-D1A4-F87F-3591-AB176CAF8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496" y="624818"/>
            <a:ext cx="7772400" cy="1470025"/>
          </a:xfrm>
        </p:spPr>
        <p:txBody>
          <a:bodyPr/>
          <a:lstStyle/>
          <a:p>
            <a:pPr algn="l"/>
            <a:r>
              <a:rPr lang="cs-CZ" dirty="0">
                <a:latin typeface="Poppins SemiBold" panose="00000700000000000000" pitchFamily="2" charset="-18"/>
                <a:cs typeface="Poppins SemiBold" panose="00000700000000000000" pitchFamily="2" charset="-18"/>
              </a:rPr>
              <a:t>Rentabilní střediska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1414D40-C8BC-C941-492B-D34D42D82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496" y="2270234"/>
            <a:ext cx="10145110" cy="175260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Vstupuje do vztahů s dodavateli a zákazníky a zároveň nese odpovědnost za výši pohledávek, závazků a zásob.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0DE2B4F5-7A21-627C-1409-FF95540FD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061" y="5914780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0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9" name="Google Shape;269;p26"/>
          <p:cNvGraphicFramePr/>
          <p:nvPr/>
        </p:nvGraphicFramePr>
        <p:xfrm>
          <a:off x="571500" y="2519362"/>
          <a:ext cx="11049000" cy="2895625"/>
        </p:xfrm>
        <a:graphic>
          <a:graphicData uri="http://schemas.openxmlformats.org/drawingml/2006/table">
            <a:tbl>
              <a:tblPr firstRow="1" bandRow="1">
                <a:noFill/>
                <a:tableStyleId>{1923AC46-0E85-440F-8E4B-0C846AFA07DF}</a:tableStyleId>
              </a:tblPr>
              <a:tblGrid>
                <a:gridCol w="355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Typ střediska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Náklady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Výnosy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Investice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44444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Nákladové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7175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7175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44444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Výnosové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7175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7175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44444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Ziskové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57175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444444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Investiční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0" name="Google Shape;270;p26"/>
          <p:cNvSpPr/>
          <p:nvPr/>
        </p:nvSpPr>
        <p:spPr>
          <a:xfrm>
            <a:off x="571500" y="3657600"/>
            <a:ext cx="3559224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6"/>
          <p:cNvSpPr/>
          <p:nvPr/>
        </p:nvSpPr>
        <p:spPr>
          <a:xfrm>
            <a:off x="4130724" y="3657600"/>
            <a:ext cx="248036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6"/>
          <p:cNvSpPr/>
          <p:nvPr/>
        </p:nvSpPr>
        <p:spPr>
          <a:xfrm>
            <a:off x="6611094" y="3657600"/>
            <a:ext cx="2311896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8922990" y="3657600"/>
            <a:ext cx="269750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571500" y="4238625"/>
            <a:ext cx="3559224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4130724" y="4238625"/>
            <a:ext cx="248036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6611094" y="4238625"/>
            <a:ext cx="2311896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6"/>
          <p:cNvSpPr/>
          <p:nvPr/>
        </p:nvSpPr>
        <p:spPr>
          <a:xfrm>
            <a:off x="8922990" y="4238625"/>
            <a:ext cx="269750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6"/>
          <p:cNvSpPr/>
          <p:nvPr/>
        </p:nvSpPr>
        <p:spPr>
          <a:xfrm>
            <a:off x="571500" y="4819650"/>
            <a:ext cx="3559224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4130724" y="4819650"/>
            <a:ext cx="248036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6"/>
          <p:cNvSpPr/>
          <p:nvPr/>
        </p:nvSpPr>
        <p:spPr>
          <a:xfrm>
            <a:off x="6611094" y="4819650"/>
            <a:ext cx="2311896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6"/>
          <p:cNvSpPr/>
          <p:nvPr/>
        </p:nvSpPr>
        <p:spPr>
          <a:xfrm>
            <a:off x="8922990" y="4819650"/>
            <a:ext cx="269750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571500" y="5400675"/>
            <a:ext cx="3559224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6"/>
          <p:cNvSpPr/>
          <p:nvPr/>
        </p:nvSpPr>
        <p:spPr>
          <a:xfrm>
            <a:off x="4130724" y="5400675"/>
            <a:ext cx="248036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6"/>
          <p:cNvSpPr/>
          <p:nvPr/>
        </p:nvSpPr>
        <p:spPr>
          <a:xfrm>
            <a:off x="6611094" y="5400675"/>
            <a:ext cx="2311896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6"/>
          <p:cNvSpPr/>
          <p:nvPr/>
        </p:nvSpPr>
        <p:spPr>
          <a:xfrm>
            <a:off x="8922990" y="5400675"/>
            <a:ext cx="2697509" cy="952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3599" y="3871912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3599" y="445293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5865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3599" y="329088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5865" y="3871912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3969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53969" y="329088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3969" y="387191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5865" y="445293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73599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53969" y="445293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5865" y="329088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3599" y="329088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53969" y="329088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5865" y="329088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3599" y="3871912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3969" y="387191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5865" y="3871912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3599" y="445293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53969" y="445293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5865" y="445293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73599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3969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5865" y="5033962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6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SROVNÁNÍ PRAVOMOCÍ STŘEDISEK</a:t>
            </a:r>
            <a:endParaRPr/>
          </a:p>
        </p:txBody>
      </p:sp>
      <p:sp>
        <p:nvSpPr>
          <p:cNvPr id="311" name="Google Shape;311;p26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65169E-2F53-B797-CABC-EDBAB34880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73957" y="60106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7700"/>
            <a:ext cx="1104900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7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7"/>
          <p:cNvSpPr/>
          <p:nvPr/>
        </p:nvSpPr>
        <p:spPr>
          <a:xfrm>
            <a:off x="5381625" y="2667000"/>
            <a:ext cx="1428750" cy="5715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7"/>
          <p:cNvSpPr txBox="1"/>
          <p:nvPr/>
        </p:nvSpPr>
        <p:spPr>
          <a:xfrm>
            <a:off x="895350" y="3009900"/>
            <a:ext cx="10401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III. Mechanismus řízení</a:t>
            </a:r>
            <a:endParaRPr/>
          </a:p>
        </p:txBody>
      </p:sp>
      <p:sp>
        <p:nvSpPr>
          <p:cNvPr id="321" name="Google Shape;321;p27"/>
          <p:cNvSpPr txBox="1"/>
          <p:nvPr/>
        </p:nvSpPr>
        <p:spPr>
          <a:xfrm>
            <a:off x="1143000" y="4152900"/>
            <a:ext cx="990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Jak efektivně vést odpovědnostní celky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A9E3F6-1DE1-A17A-7BC9-AE64144C4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6955" y="635573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7812" y="2300287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7337" y="2309812"/>
            <a:ext cx="3314700" cy="33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 txBox="1"/>
          <p:nvPr/>
        </p:nvSpPr>
        <p:spPr>
          <a:xfrm>
            <a:off x="5770179" y="1838325"/>
            <a:ext cx="5982479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 err="1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Proces</a:t>
            </a:r>
            <a:r>
              <a:rPr lang="en-US" sz="2100" b="0" i="0" u="none" strike="noStrike" cap="none" dirty="0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</a:t>
            </a:r>
            <a:r>
              <a:rPr lang="en-US" sz="2100" b="0" i="0" u="none" strike="noStrike" cap="none" dirty="0" err="1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delegování</a:t>
            </a:r>
            <a:endParaRPr dirty="0"/>
          </a:p>
        </p:txBody>
      </p:sp>
      <p:sp>
        <p:nvSpPr>
          <p:cNvPr id="331" name="Google Shape;331;p28"/>
          <p:cNvSpPr txBox="1"/>
          <p:nvPr/>
        </p:nvSpPr>
        <p:spPr>
          <a:xfrm>
            <a:off x="5770179" y="2900362"/>
            <a:ext cx="571816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Nestačí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úkol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předat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musí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být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zajištěna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informační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podpora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kompetence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k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rozhodování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endParaRPr lang="cs-CZ" sz="20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Bez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pravomoci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nelze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vyžadovat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odpovědnost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332" name="Google Shape;332;p28"/>
          <p:cNvSpPr txBox="1"/>
          <p:nvPr/>
        </p:nvSpPr>
        <p:spPr>
          <a:xfrm>
            <a:off x="5770179" y="4995564"/>
            <a:ext cx="578424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Zlaté</a:t>
            </a:r>
            <a:r>
              <a:rPr lang="en-US" sz="2000" b="1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pravidlo</a:t>
            </a:r>
            <a:r>
              <a:rPr lang="en-US" sz="2000" b="1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lang="cs-CZ" sz="20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Rozsah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odpovědnosti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=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Rozsah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pravomoci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333" name="Google Shape;333;p28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DELEGOVÁNÍ PRAVOMOCÍ</a:t>
            </a:r>
            <a:endParaRPr/>
          </a:p>
        </p:txBody>
      </p:sp>
      <p:sp>
        <p:nvSpPr>
          <p:cNvPr id="334" name="Google Shape;334;p28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291250-9223-6D8C-320C-8C11518E9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1452" y="63286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9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9"/>
          <p:cNvSpPr txBox="1"/>
          <p:nvPr/>
        </p:nvSpPr>
        <p:spPr>
          <a:xfrm>
            <a:off x="914400" y="3209925"/>
            <a:ext cx="483060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 je </a:t>
            </a:r>
            <a:r>
              <a:rPr lang="cs-CZ" sz="2100" dirty="0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soulad zájmů</a:t>
            </a:r>
            <a:r>
              <a:rPr lang="en-US" sz="2100" b="0" i="0" u="none" strike="noStrike" cap="none" dirty="0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?</a:t>
            </a:r>
            <a:endParaRPr dirty="0"/>
          </a:p>
        </p:txBody>
      </p:sp>
      <p:sp>
        <p:nvSpPr>
          <p:cNvPr id="344" name="Google Shape;344;p29"/>
          <p:cNvSpPr txBox="1"/>
          <p:nvPr/>
        </p:nvSpPr>
        <p:spPr>
          <a:xfrm>
            <a:off x="914400" y="3752850"/>
            <a:ext cx="460057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Stav,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kdy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individuální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zájmy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shodují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strategickými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cíli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celé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společnosti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345" name="Google Shape;345;p29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Hrozba suboptimality</a:t>
            </a:r>
            <a:endParaRPr/>
          </a:p>
        </p:txBody>
      </p:sp>
      <p:sp>
        <p:nvSpPr>
          <p:cNvPr id="346" name="Google Shape;346;p29"/>
          <p:cNvSpPr txBox="1"/>
          <p:nvPr/>
        </p:nvSpPr>
        <p:spPr>
          <a:xfrm>
            <a:off x="6677025" y="3752850"/>
            <a:ext cx="4600575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může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maximalizovat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výsledek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svého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úkor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jiného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oddělení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např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šetření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kvalitě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výrobě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poškodí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servis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sz="2000" dirty="0"/>
          </a:p>
        </p:txBody>
      </p:sp>
      <p:sp>
        <p:nvSpPr>
          <p:cNvPr id="347" name="Google Shape;347;p29"/>
          <p:cNvSpPr txBox="1"/>
          <p:nvPr/>
        </p:nvSpPr>
        <p:spPr>
          <a:xfrm>
            <a:off x="762000" y="6477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SOULAD ZÁJMŮ </a:t>
            </a:r>
            <a:endParaRPr dirty="0"/>
          </a:p>
        </p:txBody>
      </p:sp>
      <p:sp>
        <p:nvSpPr>
          <p:cNvPr id="348" name="Google Shape;348;p29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12DD7B-6B05-4441-058B-F4A9075946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2539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19400"/>
            <a:ext cx="3492549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819400"/>
            <a:ext cx="3492549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819400"/>
            <a:ext cx="3492549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0"/>
          <p:cNvSpPr txBox="1"/>
          <p:nvPr/>
        </p:nvSpPr>
        <p:spPr>
          <a:xfrm>
            <a:off x="794225" y="3876675"/>
            <a:ext cx="3047099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Rozpočty</a:t>
            </a:r>
            <a:endParaRPr/>
          </a:p>
        </p:txBody>
      </p:sp>
      <p:sp>
        <p:nvSpPr>
          <p:cNvPr id="359" name="Google Shape;359;p30"/>
          <p:cNvSpPr txBox="1"/>
          <p:nvPr/>
        </p:nvSpPr>
        <p:spPr>
          <a:xfrm>
            <a:off x="866775" y="4419600"/>
            <a:ext cx="2901999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Plánování nákladů a výnosů.</a:t>
            </a:r>
            <a:endParaRPr/>
          </a:p>
        </p:txBody>
      </p:sp>
      <p:sp>
        <p:nvSpPr>
          <p:cNvPr id="360" name="Google Shape;360;p30"/>
          <p:cNvSpPr txBox="1"/>
          <p:nvPr/>
        </p:nvSpPr>
        <p:spPr>
          <a:xfrm>
            <a:off x="4572524" y="3876675"/>
            <a:ext cx="3047099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Reporting</a:t>
            </a:r>
            <a:endParaRPr/>
          </a:p>
        </p:txBody>
      </p:sp>
      <p:sp>
        <p:nvSpPr>
          <p:cNvPr id="361" name="Google Shape;361;p30"/>
          <p:cNvSpPr txBox="1"/>
          <p:nvPr/>
        </p:nvSpPr>
        <p:spPr>
          <a:xfrm>
            <a:off x="4645074" y="4419600"/>
            <a:ext cx="2901999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Zpětná vazba o skutečnosti.</a:t>
            </a:r>
            <a:endParaRPr/>
          </a:p>
        </p:txBody>
      </p:sp>
      <p:sp>
        <p:nvSpPr>
          <p:cNvPr id="362" name="Google Shape;362;p30"/>
          <p:cNvSpPr txBox="1"/>
          <p:nvPr/>
        </p:nvSpPr>
        <p:spPr>
          <a:xfrm>
            <a:off x="8350824" y="3876675"/>
            <a:ext cx="3047099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Odměňování</a:t>
            </a:r>
            <a:endParaRPr/>
          </a:p>
        </p:txBody>
      </p:sp>
      <p:sp>
        <p:nvSpPr>
          <p:cNvPr id="363" name="Google Shape;363;p30"/>
          <p:cNvSpPr txBox="1"/>
          <p:nvPr/>
        </p:nvSpPr>
        <p:spPr>
          <a:xfrm>
            <a:off x="8423374" y="4419600"/>
            <a:ext cx="2901999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Motivační složka mzdy.</a:t>
            </a:r>
            <a:endParaRPr/>
          </a:p>
        </p:txBody>
      </p:sp>
      <p:pic>
        <p:nvPicPr>
          <p:cNvPr id="364" name="Google Shape;364;p3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36725" y="3162300"/>
            <a:ext cx="3619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57875" y="3162300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07599" y="3162300"/>
            <a:ext cx="5334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0"/>
          <p:cNvSpPr txBox="1"/>
          <p:nvPr/>
        </p:nvSpPr>
        <p:spPr>
          <a:xfrm>
            <a:off x="762000" y="6477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NÁSTROJE ŘÍZENÍ </a:t>
            </a:r>
            <a:endParaRPr dirty="0"/>
          </a:p>
        </p:txBody>
      </p:sp>
      <p:sp>
        <p:nvSpPr>
          <p:cNvPr id="368" name="Google Shape;368;p30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1D0B7B-7B9D-9F6C-1370-70CDD07D5F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74299" y="616458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" y="3033548"/>
            <a:ext cx="528637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3009900"/>
            <a:ext cx="52863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1"/>
          <p:cNvSpPr txBox="1"/>
          <p:nvPr/>
        </p:nvSpPr>
        <p:spPr>
          <a:xfrm>
            <a:off x="914400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Plánovací funkce</a:t>
            </a:r>
            <a:endParaRPr/>
          </a:p>
        </p:txBody>
      </p:sp>
      <p:sp>
        <p:nvSpPr>
          <p:cNvPr id="378" name="Google Shape;378;p31"/>
          <p:cNvSpPr txBox="1"/>
          <p:nvPr/>
        </p:nvSpPr>
        <p:spPr>
          <a:xfrm>
            <a:off x="914400" y="3895725"/>
            <a:ext cx="460057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Rozpočet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stanovuje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"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mantinely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" pro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manažera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Slouží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jako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závazný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limit (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)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nebo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cíl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výnosy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sz="2000" dirty="0"/>
          </a:p>
        </p:txBody>
      </p:sp>
      <p:sp>
        <p:nvSpPr>
          <p:cNvPr id="379" name="Google Shape;379;p31"/>
          <p:cNvSpPr txBox="1"/>
          <p:nvPr/>
        </p:nvSpPr>
        <p:spPr>
          <a:xfrm>
            <a:off x="6677025" y="3352800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Kontrolní funkce</a:t>
            </a:r>
            <a:endParaRPr/>
          </a:p>
        </p:txBody>
      </p:sp>
      <p:sp>
        <p:nvSpPr>
          <p:cNvPr id="380" name="Google Shape;380;p31"/>
          <p:cNvSpPr txBox="1"/>
          <p:nvPr/>
        </p:nvSpPr>
        <p:spPr>
          <a:xfrm>
            <a:off x="6677025" y="3895725"/>
            <a:ext cx="460057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Porovnání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skutečnosti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plánem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Identifikace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odchylek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které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vyžadují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zásah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managementu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381" name="Google Shape;381;p31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ROZPOČTOVÁNÍ A KONTROLA</a:t>
            </a:r>
            <a:endParaRPr/>
          </a:p>
        </p:txBody>
      </p:sp>
      <p:sp>
        <p:nvSpPr>
          <p:cNvPr id="382" name="Google Shape;382;p31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D29331-343A-7E8F-3D71-4B33355BB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365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647825"/>
            <a:ext cx="11049000" cy="463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2"/>
          <p:cNvSpPr txBox="1"/>
          <p:nvPr/>
        </p:nvSpPr>
        <p:spPr>
          <a:xfrm>
            <a:off x="571500" y="4838700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Závěr: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Pružný rozpočet je spravedlivější pro hodnocení manažera, protože eliminuje vliv změny objemu výroby.</a:t>
            </a:r>
            <a:endParaRPr/>
          </a:p>
        </p:txBody>
      </p:sp>
      <p:sp>
        <p:nvSpPr>
          <p:cNvPr id="391" name="Google Shape;391;p32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PEVNÉ VS. PRUŽNÉ ROZPOČTY</a:t>
            </a:r>
            <a:endParaRPr/>
          </a:p>
        </p:txBody>
      </p:sp>
      <p:sp>
        <p:nvSpPr>
          <p:cNvPr id="392" name="Google Shape;392;p32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742859-D254-AE3D-F9C4-44025DD0B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8454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571500" y="2062162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Pravidelný tok informací zdola nahoru. Každý report musí obsahovat:</a:t>
            </a:r>
            <a:endParaRPr/>
          </a:p>
        </p:txBody>
      </p:sp>
      <p:pic>
        <p:nvPicPr>
          <p:cNvPr id="401" name="Google Shape;401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3"/>
          <p:cNvSpPr txBox="1"/>
          <p:nvPr/>
        </p:nvSpPr>
        <p:spPr>
          <a:xfrm>
            <a:off x="1000125" y="278606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Skutečné výsledky.</a:t>
            </a:r>
            <a:endParaRPr/>
          </a:p>
        </p:txBody>
      </p:sp>
      <p:sp>
        <p:nvSpPr>
          <p:cNvPr id="403" name="Google Shape;403;p33"/>
          <p:cNvSpPr txBox="1"/>
          <p:nvPr/>
        </p:nvSpPr>
        <p:spPr>
          <a:xfrm>
            <a:off x="1000125" y="326231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Plánované (rozpočtované) hodnoty.</a:t>
            </a:r>
            <a:endParaRPr/>
          </a:p>
        </p:txBody>
      </p:sp>
      <p:sp>
        <p:nvSpPr>
          <p:cNvPr id="404" name="Google Shape;404;p33"/>
          <p:cNvSpPr txBox="1"/>
          <p:nvPr/>
        </p:nvSpPr>
        <p:spPr>
          <a:xfrm>
            <a:off x="1000125" y="373856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Vyčíslené odchylky.</a:t>
            </a:r>
            <a:endParaRPr/>
          </a:p>
        </p:txBody>
      </p:sp>
      <p:sp>
        <p:nvSpPr>
          <p:cNvPr id="405" name="Google Shape;405;p33"/>
          <p:cNvSpPr txBox="1"/>
          <p:nvPr/>
        </p:nvSpPr>
        <p:spPr>
          <a:xfrm>
            <a:off x="1000125" y="421481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Komentář k příčinám.</a:t>
            </a:r>
            <a:endParaRPr/>
          </a:p>
        </p:txBody>
      </p:sp>
      <p:pic>
        <p:nvPicPr>
          <p:cNvPr id="406" name="Google Shape;406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824162"/>
            <a:ext cx="1143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00412"/>
            <a:ext cx="1143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776662"/>
            <a:ext cx="1143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252912"/>
            <a:ext cx="1143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3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ODPOVĚDNOSTNÍ REPORTING</a:t>
            </a:r>
            <a:endParaRPr/>
          </a:p>
        </p:txBody>
      </p:sp>
      <p:sp>
        <p:nvSpPr>
          <p:cNvPr id="411" name="Google Shape;411;p33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A7B539-8983-11F3-33BC-0F32A97491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5081" y="6165413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4"/>
          <p:cNvSpPr/>
          <p:nvPr/>
        </p:nvSpPr>
        <p:spPr>
          <a:xfrm>
            <a:off x="3886200" y="2924175"/>
            <a:ext cx="4419600" cy="4667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4029075" y="3067050"/>
            <a:ext cx="413385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Top Management (Agregovaná data)</a:t>
            </a:r>
            <a:endParaRPr/>
          </a:p>
        </p:txBody>
      </p:sp>
      <p:sp>
        <p:nvSpPr>
          <p:cNvPr id="420" name="Google Shape;420;p34"/>
          <p:cNvSpPr/>
          <p:nvPr/>
        </p:nvSpPr>
        <p:spPr>
          <a:xfrm>
            <a:off x="2228850" y="3724275"/>
            <a:ext cx="7734300" cy="47625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34"/>
          <p:cNvSpPr txBox="1"/>
          <p:nvPr/>
        </p:nvSpPr>
        <p:spPr>
          <a:xfrm>
            <a:off x="2371725" y="3867150"/>
            <a:ext cx="74485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Divizní manažeři (Srovnání středisek)</a:t>
            </a:r>
            <a:endParaRPr/>
          </a:p>
        </p:txBody>
      </p:sp>
      <p:sp>
        <p:nvSpPr>
          <p:cNvPr id="422" name="Google Shape;422;p34"/>
          <p:cNvSpPr/>
          <p:nvPr/>
        </p:nvSpPr>
        <p:spPr>
          <a:xfrm>
            <a:off x="571500" y="4533900"/>
            <a:ext cx="11049000" cy="47625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714375" y="4676775"/>
            <a:ext cx="10763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Vedoucí středisek (Detailní operativní data)</a:t>
            </a:r>
            <a:endParaRPr/>
          </a:p>
        </p:txBody>
      </p:sp>
      <p:sp>
        <p:nvSpPr>
          <p:cNvPr id="424" name="Google Shape;424;p34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PYRAMIDA REPORTINGU</a:t>
            </a:r>
            <a:endParaRPr/>
          </a:p>
        </p:txBody>
      </p:sp>
      <p:sp>
        <p:nvSpPr>
          <p:cNvPr id="425" name="Google Shape;425;p34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AD55FB-3029-51FC-670E-4FAF222C7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0275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5"/>
          <p:cNvSpPr txBox="1"/>
          <p:nvPr/>
        </p:nvSpPr>
        <p:spPr>
          <a:xfrm>
            <a:off x="1381125" y="3090862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Včasnost: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Informace musí přijít dříve, než problém eskaluje.</a:t>
            </a:r>
            <a:endParaRPr/>
          </a:p>
        </p:txBody>
      </p:sp>
      <p:sp>
        <p:nvSpPr>
          <p:cNvPr id="433" name="Google Shape;433;p35"/>
          <p:cNvSpPr txBox="1"/>
          <p:nvPr/>
        </p:nvSpPr>
        <p:spPr>
          <a:xfrm>
            <a:off x="1381125" y="3567112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Adresnost: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Report dostává ten, kdo má pravomoc ke změně.</a:t>
            </a:r>
            <a:endParaRPr/>
          </a:p>
        </p:txBody>
      </p:sp>
      <p:sp>
        <p:nvSpPr>
          <p:cNvPr id="434" name="Google Shape;434;p35"/>
          <p:cNvSpPr txBox="1"/>
          <p:nvPr/>
        </p:nvSpPr>
        <p:spPr>
          <a:xfrm>
            <a:off x="1381125" y="4043362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Srozumitelnost: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Přehlédnutí podstatných informací (šum).</a:t>
            </a:r>
            <a:endParaRPr/>
          </a:p>
        </p:txBody>
      </p:sp>
      <p:sp>
        <p:nvSpPr>
          <p:cNvPr id="435" name="Google Shape;435;p35"/>
          <p:cNvSpPr txBox="1"/>
          <p:nvPr/>
        </p:nvSpPr>
        <p:spPr>
          <a:xfrm>
            <a:off x="1381125" y="4519612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Konzistence: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Stejná struktura v čase pro srovnání.</a:t>
            </a:r>
            <a:endParaRPr/>
          </a:p>
        </p:txBody>
      </p:sp>
      <p:pic>
        <p:nvPicPr>
          <p:cNvPr id="436" name="Google Shape;436;p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12896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60521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08146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4557712"/>
            <a:ext cx="2000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5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POŽADAVKY NA REPORT</a:t>
            </a:r>
            <a:endParaRPr/>
          </a:p>
        </p:txBody>
      </p:sp>
      <p:sp>
        <p:nvSpPr>
          <p:cNvPr id="441" name="Google Shape;441;p35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DCCFCF-7CF2-0A2D-9751-174DD6B0DD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4449" y="619345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867025"/>
            <a:ext cx="5286375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6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6"/>
          <p:cNvSpPr txBox="1"/>
          <p:nvPr/>
        </p:nvSpPr>
        <p:spPr>
          <a:xfrm>
            <a:off x="914400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Princip výjimky</a:t>
            </a:r>
            <a:endParaRPr/>
          </a:p>
        </p:txBody>
      </p:sp>
      <p:sp>
        <p:nvSpPr>
          <p:cNvPr id="451" name="Google Shape;451;p36"/>
          <p:cNvSpPr txBox="1"/>
          <p:nvPr/>
        </p:nvSpPr>
        <p:spPr>
          <a:xfrm>
            <a:off x="914400" y="3752850"/>
            <a:ext cx="4600575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Manažeři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vyšších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úrovní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nezabývají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středisky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která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plní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plán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Soustředí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pouze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ty,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kde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je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odchylka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mimo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toleranční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mez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452" name="Google Shape;452;p36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Úspora času</a:t>
            </a:r>
            <a:endParaRPr/>
          </a:p>
        </p:txBody>
      </p:sp>
      <p:sp>
        <p:nvSpPr>
          <p:cNvPr id="453" name="Google Shape;453;p36"/>
          <p:cNvSpPr txBox="1"/>
          <p:nvPr/>
        </p:nvSpPr>
        <p:spPr>
          <a:xfrm>
            <a:off x="6677025" y="3752850"/>
            <a:ext cx="460057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Tento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přístup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brání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informačnímu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přehlcení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umožňuje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managementu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věnovat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se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strategickému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rozvoji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sp>
        <p:nvSpPr>
          <p:cNvPr id="454" name="Google Shape;454;p36"/>
          <p:cNvSpPr txBox="1"/>
          <p:nvPr/>
        </p:nvSpPr>
        <p:spPr>
          <a:xfrm>
            <a:off x="762000" y="647700"/>
            <a:ext cx="1140142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Řízení podle výjimek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Manažer řeší jen problémy, běžná činnost probíhá bez jeho zásahů.</a:t>
            </a:r>
            <a:endParaRPr sz="1800" dirty="0"/>
          </a:p>
        </p:txBody>
      </p:sp>
      <p:sp>
        <p:nvSpPr>
          <p:cNvPr id="455" name="Google Shape;455;p36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CC019C-D6B5-6986-604A-493B601C1C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740" y="621270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7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7"/>
          <p:cNvSpPr txBox="1"/>
          <p:nvPr/>
        </p:nvSpPr>
        <p:spPr>
          <a:xfrm>
            <a:off x="571500" y="2062162"/>
            <a:ext cx="5286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Klíčový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nástroj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pro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pochopení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"PROČ".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Rozlišujeme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endParaRPr dirty="0"/>
          </a:p>
        </p:txBody>
      </p:sp>
      <p:sp>
        <p:nvSpPr>
          <p:cNvPr id="464" name="Google Shape;464;p37"/>
          <p:cNvSpPr txBox="1"/>
          <p:nvPr/>
        </p:nvSpPr>
        <p:spPr>
          <a:xfrm>
            <a:off x="571500" y="3452812"/>
            <a:ext cx="5286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Příznivá odchylka (F) vs. Nepříznivá odchylka (U).</a:t>
            </a:r>
            <a:endParaRPr/>
          </a:p>
        </p:txBody>
      </p:sp>
      <p:pic>
        <p:nvPicPr>
          <p:cNvPr id="465" name="Google Shape;465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7"/>
          <p:cNvSpPr txBox="1"/>
          <p:nvPr/>
        </p:nvSpPr>
        <p:spPr>
          <a:xfrm>
            <a:off x="1000125" y="250031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Cenová odchylka: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Rozdíl v nákupních cenách vstupů.</a:t>
            </a:r>
            <a:endParaRPr/>
          </a:p>
        </p:txBody>
      </p:sp>
      <p:sp>
        <p:nvSpPr>
          <p:cNvPr id="467" name="Google Shape;467;p37"/>
          <p:cNvSpPr txBox="1"/>
          <p:nvPr/>
        </p:nvSpPr>
        <p:spPr>
          <a:xfrm>
            <a:off x="1000125" y="2976562"/>
            <a:ext cx="4857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Množstevní odchylka: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Rozdíl ve spotřebě materiálu/času.</a:t>
            </a:r>
            <a:endParaRPr/>
          </a:p>
        </p:txBody>
      </p:sp>
      <p:pic>
        <p:nvPicPr>
          <p:cNvPr id="468" name="Google Shape;468;p3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538412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3014662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7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ANALÝZA ODCHYLEK (VARIANCE)</a:t>
            </a:r>
            <a:endParaRPr/>
          </a:p>
        </p:txBody>
      </p:sp>
      <p:sp>
        <p:nvSpPr>
          <p:cNvPr id="471" name="Google Shape;471;p37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C5A50F-041F-4A0A-7088-3CED1E80FF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8454" y="626375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7700"/>
            <a:ext cx="11049000" cy="56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8"/>
          <p:cNvSpPr/>
          <p:nvPr/>
        </p:nvSpPr>
        <p:spPr>
          <a:xfrm>
            <a:off x="5381625" y="2667000"/>
            <a:ext cx="1428750" cy="5715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8"/>
          <p:cNvSpPr txBox="1"/>
          <p:nvPr/>
        </p:nvSpPr>
        <p:spPr>
          <a:xfrm>
            <a:off x="895350" y="3009900"/>
            <a:ext cx="10401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IV. Hodnotová kritéria</a:t>
            </a:r>
            <a:endParaRPr/>
          </a:p>
        </p:txBody>
      </p:sp>
      <p:sp>
        <p:nvSpPr>
          <p:cNvPr id="481" name="Google Shape;481;p38"/>
          <p:cNvSpPr txBox="1"/>
          <p:nvPr/>
        </p:nvSpPr>
        <p:spPr>
          <a:xfrm>
            <a:off x="1143000" y="4152900"/>
            <a:ext cx="990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Měření úspěšnosti a tvorby hodnoty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3EC56B-5DD7-91E8-7E34-2A6041FE08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8454" y="63154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3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867025"/>
            <a:ext cx="528637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39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9"/>
          <p:cNvSpPr txBox="1"/>
          <p:nvPr/>
        </p:nvSpPr>
        <p:spPr>
          <a:xfrm>
            <a:off x="914400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Příklad</a:t>
            </a:r>
            <a:endParaRPr/>
          </a:p>
        </p:txBody>
      </p:sp>
      <p:sp>
        <p:nvSpPr>
          <p:cNvPr id="491" name="Google Shape;491;p39"/>
          <p:cNvSpPr txBox="1"/>
          <p:nvPr/>
        </p:nvSpPr>
        <p:spPr>
          <a:xfrm>
            <a:off x="914400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Středisko A má zisk 1 mil. Kč. Středisko B má zisk 2 mil. Kč. Které je lepší? Bez znalosti velikosti kapitálu, který k tomu potřebovaly, to nevíme.</a:t>
            </a:r>
            <a:endParaRPr/>
          </a:p>
        </p:txBody>
      </p:sp>
      <p:sp>
        <p:nvSpPr>
          <p:cNvPr id="492" name="Google Shape;492;p39"/>
          <p:cNvSpPr txBox="1"/>
          <p:nvPr/>
        </p:nvSpPr>
        <p:spPr>
          <a:xfrm>
            <a:off x="6677025" y="3209925"/>
            <a:ext cx="483060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Náklady kapitálu</a:t>
            </a:r>
            <a:endParaRPr/>
          </a:p>
        </p:txBody>
      </p:sp>
      <p:sp>
        <p:nvSpPr>
          <p:cNvPr id="493" name="Google Shape;493;p39"/>
          <p:cNvSpPr txBox="1"/>
          <p:nvPr/>
        </p:nvSpPr>
        <p:spPr>
          <a:xfrm>
            <a:off x="6677025" y="3752850"/>
            <a:ext cx="460057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Peníze vložené do střediska nejsou zdarma. Musí vydělat alespoň tolik, kolik by vynesly jinde (alternativní náklady).</a:t>
            </a:r>
            <a:endParaRPr/>
          </a:p>
        </p:txBody>
      </p:sp>
      <p:sp>
        <p:nvSpPr>
          <p:cNvPr id="494" name="Google Shape;494;p39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PROČ NESTAČÍ ABSOLUTNÍ ZISK?</a:t>
            </a:r>
            <a:endParaRPr/>
          </a:p>
        </p:txBody>
      </p:sp>
      <p:sp>
        <p:nvSpPr>
          <p:cNvPr id="495" name="Google Shape;495;p39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237F9-131D-3612-A310-988048273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9203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4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0"/>
          <p:cNvSpPr txBox="1"/>
          <p:nvPr/>
        </p:nvSpPr>
        <p:spPr>
          <a:xfrm>
            <a:off x="571500" y="3300412"/>
            <a:ext cx="2333625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0" i="0" u="none" strike="noStrike" cap="none">
                <a:solidFill>
                  <a:srgbClr val="D32F2F"/>
                </a:solidFill>
                <a:latin typeface="Lato"/>
                <a:ea typeface="Lato"/>
                <a:cs typeface="Lato"/>
                <a:sym typeface="Lato"/>
              </a:rPr>
              <a:t>ROI</a:t>
            </a:r>
            <a:endParaRPr/>
          </a:p>
        </p:txBody>
      </p:sp>
      <p:sp>
        <p:nvSpPr>
          <p:cNvPr id="503" name="Google Shape;503;p40"/>
          <p:cNvSpPr txBox="1"/>
          <p:nvPr/>
        </p:nvSpPr>
        <p:spPr>
          <a:xfrm>
            <a:off x="3381375" y="3179117"/>
            <a:ext cx="5305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Základní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ukazatel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pro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investiční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střediska</a:t>
            </a:r>
            <a:r>
              <a:rPr lang="en-US" sz="20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2000" dirty="0"/>
          </a:p>
        </p:txBody>
      </p:sp>
      <p:pic>
        <p:nvPicPr>
          <p:cNvPr id="504" name="Google Shape;504;p4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7125" y="4007792"/>
            <a:ext cx="2260550" cy="31878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0"/>
          <p:cNvSpPr txBox="1"/>
          <p:nvPr/>
        </p:nvSpPr>
        <p:spPr>
          <a:xfrm>
            <a:off x="762000" y="647700"/>
            <a:ext cx="11401425" cy="152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ROI (</a:t>
            </a:r>
            <a:r>
              <a:rPr lang="cs-CZ" sz="3300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návratnost investice</a:t>
            </a:r>
            <a:r>
              <a:rPr lang="en-US" sz="3300" b="0" i="0" u="none" strike="noStrike" cap="none" dirty="0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)</a:t>
            </a:r>
            <a:endParaRPr lang="cs-CZ" sz="3300" b="0" i="0" u="none" strike="noStrike" cap="none" dirty="0">
              <a:solidFill>
                <a:srgbClr val="1A1A1A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300" dirty="0">
              <a:solidFill>
                <a:srgbClr val="1A1A1A"/>
              </a:solidFill>
              <a:latin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 dirty="0">
                <a:solidFill>
                  <a:srgbClr val="1A1A1A"/>
                </a:solidFill>
                <a:latin typeface="Poppins SemiBold"/>
                <a:cs typeface="Poppins SemiBold"/>
                <a:sym typeface="Poppins SemiBold"/>
              </a:rPr>
              <a:t>Kolik se vydělá z vložených peněz.</a:t>
            </a:r>
            <a:endParaRPr dirty="0"/>
          </a:p>
        </p:txBody>
      </p:sp>
      <p:sp>
        <p:nvSpPr>
          <p:cNvPr id="506" name="Google Shape;506;p40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A5356D-0B20-EBC6-FEC7-427B363F8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5831" y="621270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4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41"/>
          <p:cNvSpPr txBox="1"/>
          <p:nvPr/>
        </p:nvSpPr>
        <p:spPr>
          <a:xfrm>
            <a:off x="571500" y="2062162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Pomáhá identifikovat, zda je rentabilita dána vysokou marží nebo rychlým obratem majetku.</a:t>
            </a:r>
            <a:endParaRPr/>
          </a:p>
        </p:txBody>
      </p:sp>
      <p:pic>
        <p:nvPicPr>
          <p:cNvPr id="515" name="Google Shape;515;p4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4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250" y="3176587"/>
            <a:ext cx="1415057" cy="356889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1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DU PONTŮV ROZKLAD ROI</a:t>
            </a:r>
            <a:endParaRPr/>
          </a:p>
        </p:txBody>
      </p:sp>
      <p:sp>
        <p:nvSpPr>
          <p:cNvPr id="518" name="Google Shape;518;p41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34820-1E2F-201B-6151-5B312A90B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6955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42"/>
          <p:cNvSpPr txBox="1"/>
          <p:nvPr/>
        </p:nvSpPr>
        <p:spPr>
          <a:xfrm>
            <a:off x="1381125" y="3424237"/>
            <a:ext cx="10239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Podinvestování: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Manažer může odmítnout ziskový projekt, pokud má jeho ROI nižší než současný průměr střediska (i když je vyšší než náklady kapitálu firmy).</a:t>
            </a:r>
            <a:endParaRPr/>
          </a:p>
        </p:txBody>
      </p:sp>
      <p:sp>
        <p:nvSpPr>
          <p:cNvPr id="526" name="Google Shape;526;p42"/>
          <p:cNvSpPr txBox="1"/>
          <p:nvPr/>
        </p:nvSpPr>
        <p:spPr>
          <a:xfrm>
            <a:off x="1381125" y="418623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Krátkodobost: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Snaha o rychlé výsledky na úkor dlouhodobých investic.</a:t>
            </a:r>
            <a:endParaRPr/>
          </a:p>
        </p:txBody>
      </p:sp>
      <p:pic>
        <p:nvPicPr>
          <p:cNvPr id="527" name="Google Shape;527;p4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46233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4224337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2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OMEZENÍ ROI</a:t>
            </a:r>
            <a:endParaRPr/>
          </a:p>
        </p:txBody>
      </p:sp>
      <p:sp>
        <p:nvSpPr>
          <p:cNvPr id="530" name="Google Shape;530;p42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991FF4-4087-6507-08CD-4F0B180328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4707" y="615314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4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43"/>
          <p:cNvSpPr txBox="1"/>
          <p:nvPr/>
        </p:nvSpPr>
        <p:spPr>
          <a:xfrm>
            <a:off x="571500" y="2062162"/>
            <a:ext cx="5286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Absolutní vyjádření nadvýrobku. Motivuje manažery přijímat všechny projekty s výnosem vyšším než náklady kapitálu.</a:t>
            </a:r>
            <a:endParaRPr/>
          </a:p>
        </p:txBody>
      </p:sp>
      <p:pic>
        <p:nvPicPr>
          <p:cNvPr id="539" name="Google Shape;539;p4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7250" y="3176587"/>
            <a:ext cx="3316634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3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REZIDUÁLNÍ DŮCHOD (RI)</a:t>
            </a:r>
            <a:endParaRPr/>
          </a:p>
        </p:txBody>
      </p:sp>
      <p:sp>
        <p:nvSpPr>
          <p:cNvPr id="542" name="Google Shape;542;p43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544F0B2-6D60-71EA-456E-4734BDB1FF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7330" y="6165413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4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4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44"/>
          <p:cNvSpPr txBox="1"/>
          <p:nvPr/>
        </p:nvSpPr>
        <p:spPr>
          <a:xfrm>
            <a:off x="737935" y="3593433"/>
            <a:ext cx="2699845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0" i="0" u="none" strike="noStrike" cap="none" dirty="0">
                <a:solidFill>
                  <a:srgbClr val="D32F2F"/>
                </a:solidFill>
                <a:latin typeface="Lato"/>
                <a:ea typeface="Lato"/>
                <a:cs typeface="Lato"/>
                <a:sym typeface="Lato"/>
              </a:rPr>
              <a:t>EVA</a:t>
            </a:r>
            <a:endParaRPr dirty="0"/>
          </a:p>
        </p:txBody>
      </p:sp>
      <p:sp>
        <p:nvSpPr>
          <p:cNvPr id="550" name="Google Shape;550;p44"/>
          <p:cNvSpPr txBox="1"/>
          <p:nvPr/>
        </p:nvSpPr>
        <p:spPr>
          <a:xfrm>
            <a:off x="1515977" y="1915417"/>
            <a:ext cx="907181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Nejpokročilejší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kritérium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Počítá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s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ekonomickým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ziskem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váženými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průměrnými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náklady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kapitálu</a:t>
            </a:r>
            <a:r>
              <a:rPr lang="cs-CZ" sz="1500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, pro účely řízení investičních středisek.</a:t>
            </a: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EVA=ovlivnitelný výsledek střediska+(-)úpravy – zaměstnaný kapitál x požadovaná výnosnost kapitálu</a:t>
            </a:r>
            <a:endParaRPr dirty="0"/>
          </a:p>
        </p:txBody>
      </p:sp>
      <p:sp>
        <p:nvSpPr>
          <p:cNvPr id="552" name="Google Shape;552;p44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EVA (EKONOMICKÁ PŘIDANÁ HODNOTA)</a:t>
            </a:r>
            <a:endParaRPr/>
          </a:p>
        </p:txBody>
      </p:sp>
      <p:sp>
        <p:nvSpPr>
          <p:cNvPr id="553" name="Google Shape;553;p44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F69AC2-3BF4-B198-44E7-53E579004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243" y="621270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4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62162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4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45"/>
          <p:cNvSpPr txBox="1"/>
          <p:nvPr/>
        </p:nvSpPr>
        <p:spPr>
          <a:xfrm>
            <a:off x="571500" y="2062162"/>
            <a:ext cx="528637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Finanční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ukazatele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(ROI, EVA)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jsou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pohledem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do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minulosti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endParaRPr lang="cs-CZ" sz="1500" b="0" i="0" u="none" strike="noStrike" cap="none" dirty="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BSC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přidává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nefinanční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perspektivy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pro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budoucí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růst</a:t>
            </a:r>
            <a:r>
              <a:rPr lang="en-US" sz="1500" b="0" i="0" u="none" strike="noStrike" cap="none" dirty="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562" name="Google Shape;562;p45"/>
          <p:cNvSpPr txBox="1"/>
          <p:nvPr/>
        </p:nvSpPr>
        <p:spPr>
          <a:xfrm>
            <a:off x="571500" y="2747962"/>
            <a:ext cx="5286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Cíl: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Rovnováha mezi finančními cíli a hybnými silami úspěchu.</a:t>
            </a:r>
            <a:endParaRPr/>
          </a:p>
        </p:txBody>
      </p:sp>
      <p:pic>
        <p:nvPicPr>
          <p:cNvPr id="563" name="Google Shape;563;p4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71687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5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BALANCED SCORECARD (BSC)</a:t>
            </a:r>
            <a:endParaRPr/>
          </a:p>
        </p:txBody>
      </p:sp>
      <p:sp>
        <p:nvSpPr>
          <p:cNvPr id="565" name="Google Shape;565;p45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6D4563E-B651-086A-AAEE-B5CD74B4C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8454" y="626375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4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200400"/>
            <a:ext cx="2547937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5187" y="3200400"/>
            <a:ext cx="2547937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3200400"/>
            <a:ext cx="2547937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72562" y="3200400"/>
            <a:ext cx="2547937" cy="15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6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46"/>
          <p:cNvSpPr txBox="1"/>
          <p:nvPr/>
        </p:nvSpPr>
        <p:spPr>
          <a:xfrm>
            <a:off x="817840" y="3495675"/>
            <a:ext cx="205525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Finanční</a:t>
            </a:r>
            <a:endParaRPr/>
          </a:p>
        </p:txBody>
      </p:sp>
      <p:sp>
        <p:nvSpPr>
          <p:cNvPr id="577" name="Google Shape;577;p46"/>
          <p:cNvSpPr txBox="1"/>
          <p:nvPr/>
        </p:nvSpPr>
        <p:spPr>
          <a:xfrm>
            <a:off x="866775" y="4038600"/>
            <a:ext cx="195738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Jak nás vidí akcionáři?</a:t>
            </a:r>
            <a:endParaRPr/>
          </a:p>
        </p:txBody>
      </p:sp>
      <p:sp>
        <p:nvSpPr>
          <p:cNvPr id="578" name="Google Shape;578;p46"/>
          <p:cNvSpPr txBox="1"/>
          <p:nvPr/>
        </p:nvSpPr>
        <p:spPr>
          <a:xfrm>
            <a:off x="3651527" y="3495675"/>
            <a:ext cx="205525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Zákaznická</a:t>
            </a:r>
            <a:endParaRPr/>
          </a:p>
        </p:txBody>
      </p:sp>
      <p:sp>
        <p:nvSpPr>
          <p:cNvPr id="579" name="Google Shape;579;p46"/>
          <p:cNvSpPr txBox="1"/>
          <p:nvPr/>
        </p:nvSpPr>
        <p:spPr>
          <a:xfrm>
            <a:off x="3700462" y="4038600"/>
            <a:ext cx="195738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Jak nás vidí zákazníci?</a:t>
            </a:r>
            <a:endParaRPr/>
          </a:p>
        </p:txBody>
      </p:sp>
      <p:sp>
        <p:nvSpPr>
          <p:cNvPr id="580" name="Google Shape;580;p46"/>
          <p:cNvSpPr txBox="1"/>
          <p:nvPr/>
        </p:nvSpPr>
        <p:spPr>
          <a:xfrm>
            <a:off x="6485215" y="3495675"/>
            <a:ext cx="205525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Procesní</a:t>
            </a:r>
            <a:endParaRPr/>
          </a:p>
        </p:txBody>
      </p:sp>
      <p:sp>
        <p:nvSpPr>
          <p:cNvPr id="581" name="Google Shape;581;p46"/>
          <p:cNvSpPr txBox="1"/>
          <p:nvPr/>
        </p:nvSpPr>
        <p:spPr>
          <a:xfrm>
            <a:off x="6534150" y="4038600"/>
            <a:ext cx="195738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V čem musíme vynikat?</a:t>
            </a:r>
            <a:endParaRPr/>
          </a:p>
        </p:txBody>
      </p:sp>
      <p:sp>
        <p:nvSpPr>
          <p:cNvPr id="582" name="Google Shape;582;p46"/>
          <p:cNvSpPr txBox="1"/>
          <p:nvPr/>
        </p:nvSpPr>
        <p:spPr>
          <a:xfrm>
            <a:off x="9318902" y="3495675"/>
            <a:ext cx="2055256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D32F2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Učení a růst</a:t>
            </a:r>
            <a:endParaRPr/>
          </a:p>
        </p:txBody>
      </p:sp>
      <p:sp>
        <p:nvSpPr>
          <p:cNvPr id="583" name="Google Shape;583;p46"/>
          <p:cNvSpPr txBox="1"/>
          <p:nvPr/>
        </p:nvSpPr>
        <p:spPr>
          <a:xfrm>
            <a:off x="9367837" y="4038600"/>
            <a:ext cx="195738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Umíme se inovovat?</a:t>
            </a:r>
            <a:endParaRPr/>
          </a:p>
        </p:txBody>
      </p:sp>
      <p:sp>
        <p:nvSpPr>
          <p:cNvPr id="584" name="Google Shape;584;p46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ČTYŘI PERSPEKTIVY BSC</a:t>
            </a:r>
            <a:endParaRPr/>
          </a:p>
        </p:txBody>
      </p:sp>
      <p:sp>
        <p:nvSpPr>
          <p:cNvPr id="585" name="Google Shape;585;p46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FEDFD7-D638-DA7D-79E3-7D732A496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9069" y="626816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4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7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47"/>
          <p:cNvSpPr txBox="1"/>
          <p:nvPr/>
        </p:nvSpPr>
        <p:spPr>
          <a:xfrm>
            <a:off x="1381125" y="332898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Prediktivní analytika: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Reporting v reálném čase namísto měsíčních zpětných reportů.</a:t>
            </a:r>
            <a:endParaRPr/>
          </a:p>
        </p:txBody>
      </p:sp>
      <p:sp>
        <p:nvSpPr>
          <p:cNvPr id="593" name="Google Shape;593;p47"/>
          <p:cNvSpPr txBox="1"/>
          <p:nvPr/>
        </p:nvSpPr>
        <p:spPr>
          <a:xfrm>
            <a:off x="1381125" y="380523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ESG kritéria: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Odpovědnost za environmentální a sociální dopady střediska.</a:t>
            </a:r>
            <a:endParaRPr/>
          </a:p>
        </p:txBody>
      </p:sp>
      <p:sp>
        <p:nvSpPr>
          <p:cNvPr id="594" name="Google Shape;594;p47"/>
          <p:cNvSpPr txBox="1"/>
          <p:nvPr/>
        </p:nvSpPr>
        <p:spPr>
          <a:xfrm>
            <a:off x="1381125" y="4281487"/>
            <a:ext cx="10239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Agilní struktury:</a:t>
            </a:r>
            <a:r>
              <a:rPr lang="en-US" sz="1500" b="0" i="0" u="none" strike="noStrike" cap="none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 Rozpad pevných středisek do dynamických projektových týmů.</a:t>
            </a:r>
            <a:endParaRPr/>
          </a:p>
        </p:txBody>
      </p:sp>
      <p:pic>
        <p:nvPicPr>
          <p:cNvPr id="595" name="Google Shape;595;p4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367087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4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843337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319587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7"/>
          <p:cNvSpPr txBox="1"/>
          <p:nvPr/>
        </p:nvSpPr>
        <p:spPr>
          <a:xfrm>
            <a:off x="762000" y="647700"/>
            <a:ext cx="11401425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1A1A1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BUDOUCÍ TRENDY V ŘÍZENÍ</a:t>
            </a:r>
            <a:endParaRPr/>
          </a:p>
        </p:txBody>
      </p:sp>
      <p:sp>
        <p:nvSpPr>
          <p:cNvPr id="599" name="Google Shape;599;p47"/>
          <p:cNvSpPr/>
          <p:nvPr/>
        </p:nvSpPr>
        <p:spPr>
          <a:xfrm>
            <a:off x="571500" y="647700"/>
            <a:ext cx="95250" cy="619125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5145844-FF98-648C-18DB-54F698DE8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8828" y="62103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4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8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32F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48"/>
          <p:cNvSpPr txBox="1"/>
          <p:nvPr/>
        </p:nvSpPr>
        <p:spPr>
          <a:xfrm>
            <a:off x="4486275" y="2414587"/>
            <a:ext cx="338042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D32F2F"/>
                </a:solidFill>
                <a:latin typeface="Poppins"/>
                <a:ea typeface="Poppins"/>
                <a:cs typeface="Poppins"/>
                <a:sym typeface="Poppins"/>
              </a:rPr>
              <a:t>Děkuji za pozornost</a:t>
            </a:r>
            <a:endParaRPr/>
          </a:p>
        </p:txBody>
      </p:sp>
      <p:sp>
        <p:nvSpPr>
          <p:cNvPr id="607" name="Google Shape;607;p48"/>
          <p:cNvSpPr txBox="1"/>
          <p:nvPr/>
        </p:nvSpPr>
        <p:spPr>
          <a:xfrm>
            <a:off x="4486275" y="2938462"/>
            <a:ext cx="32194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rPr>
              <a:t>Prostor pro vaše dotazy a diskusi</a:t>
            </a:r>
            <a:endParaRPr/>
          </a:p>
        </p:txBody>
      </p:sp>
      <p:pic>
        <p:nvPicPr>
          <p:cNvPr id="608" name="Google Shape;608;p4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6275" y="3757612"/>
            <a:ext cx="9525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833A93E-8F44-20A6-84AF-3FAA74DFA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8079" y="625166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1412</Words>
  <Application>Microsoft Office PowerPoint</Application>
  <PresentationFormat>Širokoúhlá obrazovka</PresentationFormat>
  <Paragraphs>211</Paragraphs>
  <Slides>42</Slides>
  <Notes>36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9" baseType="lpstr">
      <vt:lpstr>Lato</vt:lpstr>
      <vt:lpstr>Calibri</vt:lpstr>
      <vt:lpstr>Lato Light</vt:lpstr>
      <vt:lpstr>Arial</vt:lpstr>
      <vt:lpstr>Poppins SemiBold</vt:lpstr>
      <vt:lpstr>Poppins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Základní cíl</vt:lpstr>
      <vt:lpstr>Prezentace aplikace PowerPoint</vt:lpstr>
      <vt:lpstr>Úloha odpovědnostního účetnictví</vt:lpstr>
      <vt:lpstr>Prezentace aplikace PowerPoint</vt:lpstr>
      <vt:lpstr>Strukturální předpoklady  odpovědnostního řízení</vt:lpstr>
      <vt:lpstr>Prezentace aplikace PowerPoint</vt:lpstr>
      <vt:lpstr>Tvorba organizační struktury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Výdajová střediska</vt:lpstr>
      <vt:lpstr>Rentabilní střediska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Hrůzková Monika</cp:lastModifiedBy>
  <cp:revision>10</cp:revision>
  <dcterms:modified xsi:type="dcterms:W3CDTF">2026-03-31T07:53:08Z</dcterms:modified>
</cp:coreProperties>
</file>