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412" r:id="rId3"/>
    <p:sldId id="593" r:id="rId4"/>
    <p:sldId id="536" r:id="rId5"/>
    <p:sldId id="537" r:id="rId6"/>
    <p:sldId id="521" r:id="rId7"/>
    <p:sldId id="538" r:id="rId8"/>
    <p:sldId id="524" r:id="rId9"/>
    <p:sldId id="540" r:id="rId10"/>
    <p:sldId id="541" r:id="rId11"/>
    <p:sldId id="542" r:id="rId12"/>
    <p:sldId id="594" r:id="rId13"/>
    <p:sldId id="544" r:id="rId14"/>
    <p:sldId id="545" r:id="rId15"/>
    <p:sldId id="595" r:id="rId16"/>
    <p:sldId id="596" r:id="rId17"/>
    <p:sldId id="597" r:id="rId18"/>
    <p:sldId id="598" r:id="rId19"/>
    <p:sldId id="3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6F5EB2-ABC4-4AB3-A5F8-1F52BB1B897C}" v="6" dt="2025-02-06T21:57:30.2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8" autoAdjust="0"/>
    <p:restoredTop sz="72994" autoAdjust="0"/>
  </p:normalViewPr>
  <p:slideViewPr>
    <p:cSldViewPr snapToGrid="0">
      <p:cViewPr varScale="1">
        <p:scale>
          <a:sx n="77" d="100"/>
          <a:sy n="77" d="100"/>
        </p:scale>
        <p:origin x="14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DA611-F100-429B-B052-9EC1F438761B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4AD3D-6C93-44BC-9123-10DDA05B8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541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020B97D7-3A94-DBBE-C8EB-10C283CE3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C25F27A3-6F4F-FF36-5EE4-1529E08CC2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https://www.footprintnetwork.org/our-work/ecological-footprint/</a:t>
            </a: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0303DEF9-7CDE-D4F2-1177-FA101056EA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6984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1956882F-7373-4C7B-E020-596CD177E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BB25AEB2-8F80-171B-1012-3E5F62BC11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https://www.footprintnetwork.org/our-work/ecological-footprint/</a:t>
            </a: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635B3C03-393E-AA01-F93B-3C9F5F9BDA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4551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00B27AEB-C2E3-7AB2-3F4B-2E5874A23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6A3CF7EA-58B8-528A-129A-30C0A18116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https://www.footprintnetwork.org/our-work/ecological-footprint/</a:t>
            </a: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EEBAE33A-AA26-BCBB-B5B4-D04BF4BA6E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6487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11413288-8227-5A0D-7E0C-A2146CF13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C7481508-406E-9047-B13E-3461A62F00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https://happyplanetindex.org/HPI_2024_report.pdf</a:t>
            </a: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CD4C1885-0283-B733-BDF6-D25E816B80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7442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94B4600-75CC-2DB1-458C-8E3A1B85B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E017651C-FDF5-836C-A2B6-34A74B3EF9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https://happyplanetindex.org/HPI_2024_report.pdf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It uses the latest UN Environment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Programme estimates for necessary global greenhouse gas emission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reductions and defines a fair maximum level of emissions of 3.17 tonnes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CO₂e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per capita – ceiling for a fair consumption space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.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C4AB95C2-703E-4CB6-FE4E-AC40238FBC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0772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E406895C-A52D-7045-FC79-BE8F18627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3659B695-7C87-8478-AEFF-240438EB5A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https://happyplanetindex.org/HPI_2024_report.pdf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It uses the latest UN Environment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Programme estimates for necessary global greenhouse gas emission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reductions and defines a fair maximum level of emissions of 3.17 tonnes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CO₂e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per capita – ceiling for a fair consumption space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.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F249AC19-5473-45CA-C1F6-474D4A5B70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8514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8218AE24-3F40-37CE-642D-A5A0FB368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64CE28D0-340C-1730-85CB-2722FDF33B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https://happyplanetindex.org/HPI_2024_report.pdf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It uses the latest UN Environment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Programme estimates for necessary global greenhouse gas emission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reductions and defines a fair maximum level of emissions of 3.17 tonnes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CO₂e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per capita – ceiling for a fair consumption space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.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1278DCDC-A96F-DF23-7713-BF2155A15F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124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DC4456E9-CAE1-6E9E-2557-14725F961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0D175787-4C70-4A66-E6B0-28BCF58D94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https://happyplanetindex.org/HPI_2024_report.pdf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It uses the latest UN Environment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Programme estimates for necessary global greenhouse gas emission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reductions and defines a fair maximum level of emissions of 3.17 tonnes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CO₂e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per capita – ceiling for a fair consumption space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.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9049757C-0D3B-7491-71DE-1A7D0AE836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78490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7F3C499B-20B3-848D-D226-FB9AAE12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2B3C2998-0260-C932-AFC4-FB8A2D550A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https://happyplanetindex.org/HPI_2024_report.pdf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It uses the latest UN Environment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Programme estimates for necessary global greenhouse gas emission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reductions and defines a fair maximum level of emissions of 3.17 tonnes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1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CO₂e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per capita – ceiling for a fair consumption space</a:t>
            </a:r>
            <a:r>
              <a:rPr lang="cs-CZ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.</a:t>
            </a:r>
          </a:p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E6B6766E-D2CD-7518-9069-7F48AFA7AA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3247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C1A53F7C-2067-6D4A-D5AA-7A4435904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AD69C727-2C7B-B8E1-4DAD-25B69F19B2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0850" indent="-450850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defRPr/>
            </a:pPr>
            <a:r>
              <a:rPr lang="en-GB" altLang="cs-CZ" sz="1200" b="1" kern="1200" dirty="0">
                <a:solidFill>
                  <a:srgbClr val="FF0000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BEVERIDGE MODEL: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Financed through taxation, with public ownership of healthcare facilities. Example: UK.</a:t>
            </a:r>
          </a:p>
          <a:p>
            <a:pPr marL="450850" indent="-450850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defRPr/>
            </a:pPr>
            <a:r>
              <a:rPr lang="en-GB" altLang="cs-CZ" sz="1200" b="1" kern="1200" dirty="0">
                <a:solidFill>
                  <a:srgbClr val="FF0000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BISMARCK MODEL: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Based on insurance schemes, financed through employer and employee contributions. Example: Germany.</a:t>
            </a:r>
          </a:p>
          <a:p>
            <a:pPr marL="450850" indent="-450850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defRPr/>
            </a:pPr>
            <a:r>
              <a:rPr lang="en-GB" altLang="cs-CZ" sz="1200" b="1" kern="1200" dirty="0">
                <a:solidFill>
                  <a:srgbClr val="FF0000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NATIONAL HEALTH INSURANCE MODEL: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Combines elements of Beveridge and Bismarck models; a single-payer system financed by taxation or premiums. Example: Canada.</a:t>
            </a:r>
          </a:p>
          <a:p>
            <a:pPr marL="450850" indent="-450850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defRPr/>
            </a:pPr>
            <a:r>
              <a:rPr lang="en-GB" altLang="cs-CZ" sz="1200" b="1" kern="1200" dirty="0">
                <a:solidFill>
                  <a:srgbClr val="FF0000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OUT-OF-POCKET MODEL: </a:t>
            </a:r>
            <a:r>
              <a:rPr lang="en-GB" altLang="cs-CZ" sz="1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Individuals pay for services directly. Common in developing countries.</a:t>
            </a: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450850" indent="-450850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defRPr/>
            </a:pPr>
            <a:endParaRPr lang="cs-CZ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r>
              <a:rPr lang="en-GB" dirty="0"/>
              <a:t>A </a:t>
            </a:r>
            <a:r>
              <a:rPr lang="en-GB" b="1" dirty="0"/>
              <a:t>single-payer system</a:t>
            </a:r>
            <a:r>
              <a:rPr lang="en-GB" dirty="0"/>
              <a:t> refers to a healthcare financing system where a single public or quasi-public agency organizes health care financing, but the delivery of care may remain largely in private hands. In this model:</a:t>
            </a:r>
          </a:p>
          <a:p>
            <a:pPr>
              <a:buFont typeface="+mj-lt"/>
              <a:buAutoNum type="arabicPeriod"/>
            </a:pPr>
            <a:r>
              <a:rPr lang="en-GB" b="1" dirty="0"/>
              <a:t>Government as the Sole Payer</a:t>
            </a:r>
            <a:r>
              <a:rPr lang="en-GB" dirty="0"/>
              <a:t>: The government collects taxes and uses the funds to pay for all healthcare services for its population.</a:t>
            </a:r>
          </a:p>
          <a:p>
            <a:pPr>
              <a:buFont typeface="+mj-lt"/>
              <a:buAutoNum type="arabicPeriod"/>
            </a:pPr>
            <a:r>
              <a:rPr lang="en-GB" b="1" dirty="0"/>
              <a:t>Universal Coverage</a:t>
            </a:r>
            <a:r>
              <a:rPr lang="en-GB" dirty="0"/>
              <a:t>: Everyone is covered under the same plan, ensuring equal access to healthcare services.</a:t>
            </a:r>
          </a:p>
          <a:p>
            <a:pPr>
              <a:buFont typeface="+mj-lt"/>
              <a:buAutoNum type="arabicPeriod"/>
            </a:pPr>
            <a:r>
              <a:rPr lang="en-GB" b="1" dirty="0"/>
              <a:t>Cost Control</a:t>
            </a:r>
            <a:r>
              <a:rPr lang="en-GB" dirty="0"/>
              <a:t>: Since there is only one payer, administrative costs are reduced, and the government can negotiate prices with providers and pharmaceutical companies.</a:t>
            </a:r>
          </a:p>
          <a:p>
            <a:pPr>
              <a:buFont typeface="+mj-lt"/>
              <a:buAutoNum type="arabicPeriod"/>
            </a:pPr>
            <a:r>
              <a:rPr lang="en-GB" b="1" dirty="0"/>
              <a:t>Examples</a:t>
            </a:r>
            <a:r>
              <a:rPr lang="en-GB" dirty="0"/>
              <a:t>: Countries like Canada, Taiwan, and South Korea use variations of the single-payer system.</a:t>
            </a:r>
          </a:p>
          <a:p>
            <a:pPr marL="450850" indent="-450850" algn="just" fontAlgn="base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Char char="•"/>
              <a:defRPr/>
            </a:pPr>
            <a:endParaRPr lang="en-GB" altLang="cs-CZ" sz="1200" b="1" kern="1200" dirty="0">
              <a:solidFill>
                <a:schemeClr val="tx1"/>
              </a:solidFill>
              <a:latin typeface="Calibri" panose="020F0502020204030204" pitchFamily="34" charset="0"/>
              <a:ea typeface="Consolas" panose="020B0609020204030204" pitchFamily="49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27AEF5A7-41C2-68B7-C4D8-C0122F92B8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6914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60C8E223-7A26-3511-BD5E-632B161F1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F83B4F4-6237-6C70-7226-DA8596D54F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9EE99971-155C-E20A-47B0-3380CB75BB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979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67472758-CE36-A339-EA57-D19908E1F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00F9537D-0052-22AB-E77F-11582713B8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2BD41A70-7EEA-F2C0-942E-1B9CE86684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1402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DD72C48A-DFA8-8853-C2CC-9019ECEC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6576EF2E-7413-7C35-A76E-661B7213ED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DFE10CA3-922B-91C9-EAA4-8B2877F446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0048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D1CA8E93-705A-A6F8-0BEC-7F6FB16E2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D85EFDC2-C0B9-5AB7-A89D-A3E181CCE5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C412069E-69D7-0596-5161-4C39E369A7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7235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68B701DD-FDA6-40B9-11F2-C280EE92F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F6F21740-9ACA-06BD-7F63-02C82F6498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https://www.un.org/sustainabledevelopment/news/communications-material/</a:t>
            </a: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4959D607-D471-FF91-7C05-B153B1C610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8322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A1A367F7-C152-CBA3-667E-F9E91F24E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934F9A67-DBF7-3111-D0D2-D507A8F6DB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https://www.footprintnetwork.org/our-work/ecological-footprint/</a:t>
            </a:r>
            <a:endParaRPr dirty="0"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2AA9FB11-3D71-1FF8-E9B7-2B77BD50B0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8552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17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1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94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 - obec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95" y="302586"/>
            <a:ext cx="1274720" cy="994283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335360" y="260650"/>
            <a:ext cx="6048672" cy="67693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sz="2400"/>
            </a:lvl1pPr>
          </a:lstStyle>
          <a:p>
            <a:pPr algn="l"/>
            <a:r>
              <a:rPr lang="cs-CZ" sz="2400" dirty="0">
                <a:solidFill>
                  <a:srgbClr val="981E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listu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335360" y="932723"/>
            <a:ext cx="9889099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335360" y="6309320"/>
            <a:ext cx="11547355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14987" y="6309321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307871"/>
                </a:solidFill>
              </a:defRPr>
            </a:lvl1pPr>
          </a:lstStyle>
          <a:p>
            <a:endParaRPr lang="cs-CZ" altLang="cs-CZ" dirty="0">
              <a:cs typeface="Times New Roman" panose="02020603050405020304" pitchFamily="18" charset="0"/>
            </a:endParaRP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10416480" y="6309321"/>
            <a:ext cx="144016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60808B9-4D1F-4069-9EB9-CD8802008F4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567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8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37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08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 - obec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95" y="302586"/>
            <a:ext cx="1274720" cy="994283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335360" y="260650"/>
            <a:ext cx="6048672" cy="67693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sz="2400"/>
            </a:lvl1pPr>
          </a:lstStyle>
          <a:p>
            <a:pPr algn="l"/>
            <a:r>
              <a:rPr lang="cs-CZ" sz="2400" dirty="0">
                <a:solidFill>
                  <a:srgbClr val="981E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listu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335360" y="932723"/>
            <a:ext cx="9889099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335360" y="6309320"/>
            <a:ext cx="11547355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14987" y="6309321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307871"/>
                </a:solidFill>
              </a:defRPr>
            </a:lvl1pPr>
          </a:lstStyle>
          <a:p>
            <a:endParaRPr lang="cs-CZ" altLang="cs-CZ" dirty="0">
              <a:cs typeface="Times New Roman" panose="02020603050405020304" pitchFamily="18" charset="0"/>
            </a:endParaRP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10416480" y="6309321"/>
            <a:ext cx="144016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60808B9-4D1F-4069-9EB9-CD8802008F4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0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6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048C7-E40B-490C-831A-CBA34959DE19}" type="slidenum">
              <a:rPr lang="cs-CZ" altLang="cs-CZ"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914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7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09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86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56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7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6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833020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94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285039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800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09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1"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6460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771645" y="928214"/>
            <a:ext cx="10648709" cy="3901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D10202"/>
              </a:buClr>
              <a:buSzPts val="4400"/>
            </a:pPr>
            <a:r>
              <a:rPr lang="en-GB" b="1" dirty="0" err="1">
                <a:solidFill>
                  <a:srgbClr val="D10202"/>
                </a:solidFill>
              </a:rPr>
              <a:t>Trh</a:t>
            </a:r>
            <a:r>
              <a:rPr lang="en-GB" b="1" dirty="0">
                <a:solidFill>
                  <a:srgbClr val="D10202"/>
                </a:solidFill>
              </a:rPr>
              <a:t> a </a:t>
            </a:r>
            <a:r>
              <a:rPr lang="en-GB" b="1" dirty="0" err="1">
                <a:solidFill>
                  <a:srgbClr val="D10202"/>
                </a:solidFill>
              </a:rPr>
              <a:t>tržní</a:t>
            </a:r>
            <a:r>
              <a:rPr lang="en-GB" b="1" dirty="0">
                <a:solidFill>
                  <a:srgbClr val="D10202"/>
                </a:solidFill>
              </a:rPr>
              <a:t> </a:t>
            </a:r>
            <a:r>
              <a:rPr lang="en-GB" b="1" dirty="0" err="1">
                <a:solidFill>
                  <a:srgbClr val="D10202"/>
                </a:solidFill>
              </a:rPr>
              <a:t>mechanismus</a:t>
            </a:r>
            <a:br>
              <a:rPr lang="cs-CZ" b="1" dirty="0">
                <a:solidFill>
                  <a:srgbClr val="D10202"/>
                </a:solidFill>
              </a:rPr>
            </a:br>
            <a:r>
              <a:rPr lang="cs-CZ" b="1" dirty="0">
                <a:solidFill>
                  <a:srgbClr val="D10202"/>
                </a:solidFill>
              </a:rPr>
              <a:t>OPAKOVÁNÍ</a:t>
            </a:r>
            <a:endParaRPr b="1" dirty="0"/>
          </a:p>
        </p:txBody>
      </p:sp>
      <p:sp>
        <p:nvSpPr>
          <p:cNvPr id="91" name="Google Shape;91;p13" descr="Výsledek obrázku pro ikea logo"/>
          <p:cNvSpPr/>
          <p:nvPr/>
        </p:nvSpPr>
        <p:spPr>
          <a:xfrm>
            <a:off x="5943600" y="1703718"/>
            <a:ext cx="1877683" cy="18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7262491" y="4994998"/>
            <a:ext cx="3878824" cy="725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algn="r">
              <a:buClr>
                <a:schemeClr val="dk1"/>
              </a:buClr>
              <a:buSzPts val="1800"/>
            </a:pPr>
            <a:r>
              <a:rPr lang="cs-CZ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2025</a:t>
            </a:r>
          </a:p>
          <a:p>
            <a:pPr algn="r">
              <a:buClr>
                <a:schemeClr val="dk1"/>
              </a:buClr>
              <a:buSzPts val="1800"/>
            </a:pPr>
            <a:r>
              <a:rPr lang="cs-CZ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Olomouc</a:t>
            </a:r>
            <a:endParaRPr dirty="0"/>
          </a:p>
          <a:p>
            <a:pPr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Google Shape;90;p13"/>
          <p:cNvSpPr txBox="1"/>
          <p:nvPr/>
        </p:nvSpPr>
        <p:spPr>
          <a:xfrm>
            <a:off x="771645" y="5186495"/>
            <a:ext cx="4970704" cy="53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cs-CZ" b="1" dirty="0" err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Author</a:t>
            </a:r>
            <a:r>
              <a:rPr lang="cs-CZ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: doc. Ing. Magdaléna Drastichová, Ph.D.</a:t>
            </a:r>
            <a:endParaRPr dirty="0"/>
          </a:p>
          <a:p>
            <a:pPr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FD8D06C1-20A4-74FE-196D-CF1DC9804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7F3F8-B0DC-881B-6BCF-659FEC11C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5567" y="331373"/>
            <a:ext cx="6893490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cs-CZ" altLang="cs-CZ" sz="36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Změny poptávky – posun celé křivky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7AB88D53-B488-FF26-280C-515BB8BBD4A8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60486B-43CD-2C6D-F4A3-DEC36A276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62" y="1215025"/>
            <a:ext cx="11373633" cy="497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1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1A103A4-480A-A86C-BA70-E62B5AD35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F2244-4456-A7BC-D563-4660F7581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7781" y="240585"/>
            <a:ext cx="7120387" cy="679917"/>
          </a:xfrm>
        </p:spPr>
        <p:txBody>
          <a:bodyPr>
            <a:noAutofit/>
          </a:bodyPr>
          <a:lstStyle/>
          <a:p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Nabídka</a:t>
            </a:r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, </a:t>
            </a:r>
            <a:r>
              <a:rPr lang="en-GB" altLang="cs-CZ" sz="3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nabízené</a:t>
            </a:r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množství</a:t>
            </a:r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,</a:t>
            </a:r>
            <a:b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</a:br>
            <a:r>
              <a:rPr lang="en-GB" altLang="cs-CZ" sz="3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zákon</a:t>
            </a:r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rostoucí</a:t>
            </a:r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nabídky</a:t>
            </a:r>
            <a:endParaRPr lang="cs-CZ" sz="32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EBEF0474-4F9D-14F4-42DE-AC54B3D7E5BE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3AE30-EBEE-DF89-5018-B6B2ED366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88" y="1236574"/>
            <a:ext cx="9745249" cy="496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9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652C643-BEC1-D45C-C7E0-1EDD9B1C6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6C57B4-0DEE-F3B3-D7F4-3807AF22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5567" y="331373"/>
            <a:ext cx="6893490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cs-CZ" altLang="cs-CZ" sz="36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Změny nabídky – posun celé křivky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BFFC85D4-026C-3EB8-966C-06135F50CD68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50CB04-AF19-558F-A9C4-3046494E3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97" y="1185329"/>
            <a:ext cx="10283869" cy="47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6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C7CF2789-BC22-CA44-DA20-6F4DE00D6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3C1F7-E125-36A0-C56A-391B4B09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54" y="671332"/>
            <a:ext cx="11462609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Tržní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cena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EFA93D51-4C1F-227B-B498-4DA9C3C62D2C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4F6B1-A1A3-C33A-4B2B-E9CB9185B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19" y="1483428"/>
            <a:ext cx="10349273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8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B14A3CE2-5F55-1851-9AB7-511203D3C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BA67BA-A099-1DE2-EDF3-86D2AAF95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88" y="671332"/>
            <a:ext cx="11712197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cs-CZ" altLang="cs-CZ" sz="36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Přebytek a nedostatek zboží při nerovnovážné ceně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9404C03C-32E4-A01D-C03B-2CFD93B5CF28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EFF571-771D-712C-C969-28260E413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68" y="1395790"/>
            <a:ext cx="10509336" cy="490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5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341D26B-DB70-60AB-77B3-25D628CC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38928481-6C03-8A00-9752-AE037D0459A1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06E45E-8C3B-ABEB-2A85-E0CFE56F8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396" y="586493"/>
            <a:ext cx="8855207" cy="56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2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6CAB4F9E-0EAD-2514-9A9D-42104BDA6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7AE81A60-10CC-29B3-6EB7-1D3BB542E054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36B974-ABC9-30C4-8603-AD2A98906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396" y="638827"/>
            <a:ext cx="8855207" cy="570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2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B18E8438-D4EE-9007-966B-9E6BAA7B0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A02B19-2E5C-2938-C165-347FA4BB6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88" y="671332"/>
            <a:ext cx="11712197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cs-CZ" altLang="cs-CZ" sz="36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Změny tržní rovnováhy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11D6EA55-62F9-D21F-25FD-2D8617DB8C65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EA78EE-ABD1-2B34-A485-E1F560034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922" y="1638234"/>
            <a:ext cx="9371298" cy="416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CAF555B4-3C1F-7074-AFFA-A19E727DB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24B7F4-3B71-0E04-E58B-BE036ED1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01" y="1298275"/>
            <a:ext cx="11712197" cy="679917"/>
          </a:xfrm>
        </p:spPr>
        <p:txBody>
          <a:bodyPr>
            <a:noAutofit/>
          </a:bodyPr>
          <a:lstStyle/>
          <a:p>
            <a:r>
              <a:rPr lang="en-GB" altLang="cs-CZ" sz="32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cs-CZ" altLang="cs-CZ" sz="32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Rozdílné síly změn nabídky a poptávky a jejich vliv na cenu a obchodované množství</a:t>
            </a:r>
            <a:br>
              <a:rPr lang="cs-CZ" altLang="cs-CZ" sz="32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</a:br>
            <a:br>
              <a:rPr lang="cs-CZ" altLang="cs-CZ" sz="32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</a:br>
            <a:endParaRPr lang="cs-CZ" sz="32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0FEA3804-86A6-246E-0112-907AE9C2C47A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A52CCA-350A-7137-159D-903690E54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27" y="1853852"/>
            <a:ext cx="10062492" cy="415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>
            <a:spLocks noGrp="1"/>
          </p:cNvSpPr>
          <p:nvPr>
            <p:ph type="title"/>
          </p:nvPr>
        </p:nvSpPr>
        <p:spPr>
          <a:xfrm>
            <a:off x="2322534" y="2747963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Clr>
                <a:srgbClr val="FF0000"/>
              </a:buClr>
              <a:buSzPts val="4400"/>
            </a:pPr>
            <a:r>
              <a:rPr lang="cs-CZ" sz="4400" dirty="0">
                <a:solidFill>
                  <a:srgbClr val="C00000"/>
                </a:solidFill>
              </a:rPr>
              <a:t>DĚKUJI ZA POZORNOST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C8B57-30B6-9EC7-FC3B-F7BFA017E595}"/>
              </a:ext>
            </a:extLst>
          </p:cNvPr>
          <p:cNvSpPr txBox="1"/>
          <p:nvPr/>
        </p:nvSpPr>
        <p:spPr>
          <a:xfrm>
            <a:off x="3319549" y="1055614"/>
            <a:ext cx="6201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DÚ: v</a:t>
            </a:r>
            <a:r>
              <a:rPr lang="en-GB" dirty="0" err="1">
                <a:solidFill>
                  <a:srgbClr val="00B050"/>
                </a:solidFill>
              </a:rPr>
              <a:t>elká</a:t>
            </a:r>
            <a:r>
              <a:rPr lang="en-GB" dirty="0">
                <a:solidFill>
                  <a:srgbClr val="00B050"/>
                </a:solidFill>
              </a:rPr>
              <a:t> </a:t>
            </a:r>
            <a:r>
              <a:rPr lang="en-GB" dirty="0" err="1">
                <a:solidFill>
                  <a:srgbClr val="00B050"/>
                </a:solidFill>
              </a:rPr>
              <a:t>hospodářská</a:t>
            </a:r>
            <a:r>
              <a:rPr lang="en-GB" dirty="0">
                <a:solidFill>
                  <a:srgbClr val="00B050"/>
                </a:solidFill>
              </a:rPr>
              <a:t> </a:t>
            </a:r>
            <a:r>
              <a:rPr lang="en-GB" dirty="0" err="1">
                <a:solidFill>
                  <a:srgbClr val="00B050"/>
                </a:solidFill>
              </a:rPr>
              <a:t>deprese</a:t>
            </a:r>
            <a:r>
              <a:rPr lang="cs-CZ" dirty="0">
                <a:solidFill>
                  <a:srgbClr val="00B050"/>
                </a:solidFill>
              </a:rPr>
              <a:t> a text a obrázky pod tím;</a:t>
            </a:r>
            <a:endParaRPr lang="en-GB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58016" y="304884"/>
            <a:ext cx="7189546" cy="631690"/>
          </a:xfrm>
        </p:spPr>
        <p:txBody>
          <a:bodyPr>
            <a:noAutofit/>
          </a:bodyPr>
          <a:lstStyle/>
          <a:p>
            <a:r>
              <a:rPr lang="cs-CZ" sz="3600" b="1" dirty="0"/>
              <a:t>Ekonomické systémy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7E2F-AF5B-1260-4D7B-0FF98A734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128FF-219F-567E-05D9-26295BD04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936574"/>
            <a:ext cx="10571967" cy="5225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F057ED34-B1DF-8B8B-6B23-690448CB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9A30CD-66A9-B2D6-E6BB-871FF8810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304" y="240585"/>
            <a:ext cx="10911809" cy="631375"/>
          </a:xfrm>
        </p:spPr>
        <p:txBody>
          <a:bodyPr>
            <a:noAutofit/>
          </a:bodyPr>
          <a:lstStyle/>
          <a:p>
            <a:r>
              <a:rPr lang="cs-CZ" sz="3600" b="1" dirty="0"/>
              <a:t>Trh</a:t>
            </a: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5145B366-23E6-8212-62E1-9B6CB38DA3C8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19/38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DE2EC-AC8D-D3AB-2BA9-84E9432C4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22" y="1010459"/>
            <a:ext cx="9382596" cy="532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5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35F00FC9-D59F-78FC-D5E1-4A49D9914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4A50A-DB71-82F8-26BD-624131BD7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6093"/>
            <a:ext cx="8229600" cy="825156"/>
          </a:xfrm>
        </p:spPr>
        <p:txBody>
          <a:bodyPr>
            <a:noAutofit/>
          </a:bodyPr>
          <a:lstStyle/>
          <a:p>
            <a:r>
              <a:rPr lang="cs-CZ" sz="4800" b="1" dirty="0"/>
              <a:t>Tržní struktury:</a:t>
            </a: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723C4CCE-361C-6A77-D54B-217B9CEE3A73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19/38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9EAB86-4D4F-FD27-A219-FAF6D353D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49" y="1529151"/>
            <a:ext cx="9129551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0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81A7DB9-90D0-AC46-A224-5A739D1C9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D7539-AD1D-AE7E-34D0-BD9BDD5C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348" y="240585"/>
            <a:ext cx="6202472" cy="373190"/>
          </a:xfrm>
        </p:spPr>
        <p:txBody>
          <a:bodyPr>
            <a:noAutofit/>
          </a:bodyPr>
          <a:lstStyle/>
          <a:p>
            <a:r>
              <a:rPr lang="en-US" b="1" dirty="0" err="1"/>
              <a:t>Tržní</a:t>
            </a:r>
            <a:r>
              <a:rPr lang="en-US" b="1" dirty="0"/>
              <a:t> </a:t>
            </a:r>
            <a:r>
              <a:rPr lang="en-US" b="1" dirty="0" err="1"/>
              <a:t>koloběh</a:t>
            </a:r>
            <a:endParaRPr lang="en-US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B8AC4678-8911-7520-F585-BCFD2FFF7D5B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19/38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CFBFA-F11E-3FE2-3B66-3FB2F8552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43" y="685886"/>
            <a:ext cx="9426757" cy="56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7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160D50F-875E-4F57-D620-8B273CFED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5E7BEE-369C-3764-EB66-29F608991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121" y="240585"/>
            <a:ext cx="8010684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Tržní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mechanismus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F4F3A683-EA08-3E9A-CCC6-23C79561F9C0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F5057F-1D30-24C1-F8BF-F1558DD01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34" y="908213"/>
            <a:ext cx="9660565" cy="543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9F339404-1ECD-C2B8-6BE5-5C283CCDA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B3CC7F26-F014-8863-AD30-4E2DB8AFD51F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6B37D3-7791-90EC-1F29-6CE226EA2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759" y="963716"/>
            <a:ext cx="9194103" cy="49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0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609E5E8-0F29-3712-C3C5-505069388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2C3AA7-2F27-FB18-8A6F-37F910D6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54" y="671332"/>
            <a:ext cx="11462609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Základní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tržní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kategorie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CC072D95-2D4E-64C8-9E32-9E7EA2B1A971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7EB7D9-258A-6133-0087-1DEC6ADA3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12" y="1791222"/>
            <a:ext cx="10854092" cy="36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3395F0D9-9DFC-B1D1-B2E8-BDEFE6149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8DD07E-0BE8-D02D-6EB9-5BDEA0EED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5254" y="270500"/>
            <a:ext cx="6945973" cy="679917"/>
          </a:xfrm>
        </p:spPr>
        <p:txBody>
          <a:bodyPr>
            <a:noAutofit/>
          </a:bodyPr>
          <a:lstStyle/>
          <a:p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Poptávka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,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poptávané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množství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,</a:t>
            </a:r>
            <a:r>
              <a:rPr lang="cs-CZ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GB" altLang="cs-CZ" sz="3600" b="1" kern="1200" dirty="0">
                <a:solidFill>
                  <a:schemeClr val="tx1"/>
                </a:solidFill>
                <a:latin typeface="Calibri" panose="020F0502020204030204" pitchFamily="34" charset="0"/>
                <a:ea typeface="Consolas" panose="020B0609020204030204" pitchFamily="49" charset="0"/>
                <a:cs typeface="Calibri" panose="020F0502020204030204" pitchFamily="34" charset="0"/>
              </a:rPr>
              <a:t>ZÁKON KLESAJÍCÍ POPTÁVKY</a:t>
            </a:r>
            <a:endParaRPr lang="cs-CZ" sz="3600" b="1" dirty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2FEA2FD7-214E-2CA1-3B38-1507E384A390}"/>
              </a:ext>
            </a:extLst>
          </p:cNvPr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28/38</a:t>
            </a:r>
            <a:endParaRPr sz="1200" b="1" kern="0" dirty="0">
              <a:solidFill>
                <a:srgbClr val="FF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71196A-133C-FD7F-7586-1A73A833F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52" y="1275600"/>
            <a:ext cx="10045874" cy="48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3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40723</TotalTime>
  <Words>671</Words>
  <Application>Microsoft Office PowerPoint</Application>
  <PresentationFormat>Widescreen</PresentationFormat>
  <Paragraphs>69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Times New Roman</vt:lpstr>
      <vt:lpstr>Wingdings</vt:lpstr>
      <vt:lpstr>1_Office Theme</vt:lpstr>
      <vt:lpstr>Trh a tržní mechanismus OPAKOVÁNÍ</vt:lpstr>
      <vt:lpstr>Ekonomické systémy</vt:lpstr>
      <vt:lpstr>Trh</vt:lpstr>
      <vt:lpstr>Tržní struktury:</vt:lpstr>
      <vt:lpstr>Tržní koloběh</vt:lpstr>
      <vt:lpstr> Tržní mechanismus</vt:lpstr>
      <vt:lpstr>PowerPoint Presentation</vt:lpstr>
      <vt:lpstr> Základní tržní kategorie</vt:lpstr>
      <vt:lpstr> Poptávka, poptávané množství, ZÁKON KLESAJÍCÍ POPTÁVKY</vt:lpstr>
      <vt:lpstr> Změny poptávky – posun celé křivky</vt:lpstr>
      <vt:lpstr> Nabídka, nabízené množství, zákon rostoucí nabídky</vt:lpstr>
      <vt:lpstr> Změny nabídky – posun celé křivky</vt:lpstr>
      <vt:lpstr> Tržní cena</vt:lpstr>
      <vt:lpstr> Přebytek a nedostatek zboží při nerovnovážné ceně</vt:lpstr>
      <vt:lpstr>PowerPoint Presentation</vt:lpstr>
      <vt:lpstr>PowerPoint Presentation</vt:lpstr>
      <vt:lpstr> Změny tržní rovnováhy</vt:lpstr>
      <vt:lpstr> Rozdílné síly změn nabídky a poptávky a jejich vliv na cenu a obchodované množství  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Drastichová Magdaléna</dc:creator>
  <cp:lastModifiedBy>Drastichová Magdaléna</cp:lastModifiedBy>
  <cp:revision>53</cp:revision>
  <dcterms:created xsi:type="dcterms:W3CDTF">2024-11-26T13:27:31Z</dcterms:created>
  <dcterms:modified xsi:type="dcterms:W3CDTF">2025-02-06T21:59:14Z</dcterms:modified>
</cp:coreProperties>
</file>