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2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11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09B85-8ECF-446A-94A4-28BACB3F12C4}" type="datetimeFigureOut">
              <a:t>06.10.2026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A937C-E9C9-450C-B47E-DD98D4C91A6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941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1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2011680"/>
            <a:ext cx="6858000" cy="6858000"/>
          </a:xfrm>
          <a:prstGeom prst="ellipse">
            <a:avLst/>
          </a:prstGeom>
          <a:solidFill>
            <a:srgbClr val="9AD4E9">
              <a:alpha val="22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Shape 1"/>
          <p:cNvSpPr/>
          <p:nvPr/>
        </p:nvSpPr>
        <p:spPr>
          <a:xfrm>
            <a:off x="9692640" y="3291840"/>
            <a:ext cx="4754880" cy="4754880"/>
          </a:xfrm>
          <a:prstGeom prst="ellipse">
            <a:avLst/>
          </a:prstGeom>
          <a:solidFill>
            <a:srgbClr val="9AD4E9">
              <a:alpha val="3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kern="0" spc="30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OBCHODOVÁNÍ NA INTERNETU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33172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Kapitola 3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880360"/>
            <a:ext cx="10058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Internetové obchody a e-shopy</a:t>
            </a:r>
            <a:endParaRPr lang="en-US" sz="4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4160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Funkční moduly, technologická řešení a klíčové pojmy prodejního procesu — kompletní podklad pro 180minutový seminář.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22960" y="5074920"/>
            <a:ext cx="3200400" cy="1051560"/>
          </a:xfrm>
          <a:prstGeom prst="roundRect">
            <a:avLst>
              <a:gd name="adj" fmla="val 12174"/>
            </a:avLst>
          </a:prstGeom>
          <a:solidFill>
            <a:srgbClr val="1331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 txBox="1"/>
          <p:nvPr/>
        </p:nvSpPr>
        <p:spPr>
          <a:xfrm>
            <a:off x="1051560" y="5193792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min</a:t>
            </a:r>
            <a:endParaRPr lang="en-US" sz="26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565099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Teoretický výklad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206240" y="5074920"/>
            <a:ext cx="3200400" cy="1051560"/>
          </a:xfrm>
          <a:prstGeom prst="roundRect">
            <a:avLst>
              <a:gd name="adj" fmla="val 12174"/>
            </a:avLst>
          </a:prstGeom>
          <a:solidFill>
            <a:srgbClr val="1331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 txBox="1"/>
          <p:nvPr/>
        </p:nvSpPr>
        <p:spPr>
          <a:xfrm>
            <a:off x="4434840" y="5193792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min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4434840" y="565099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a příklady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644652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7C99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Podklad navazuje na monografii Obchodování na internetu a na pracovní sešit s úlohami ke kapitole 3.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 SEMINÁŘE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Jedna kapitola, dva bloky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5477256" cy="4937760"/>
          </a:xfrm>
          <a:prstGeom prst="roundRect">
            <a:avLst>
              <a:gd name="adj" fmla="val 2593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768096" y="1682496"/>
            <a:ext cx="566928" cy="566928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6" name="Image 0" descr="/tmp/claude-0/-home-claude/3face0a4-eaba-5b56-b528-38841ef923c9/scratchpad/work/pptx_build/icons/boo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655" y="1810055"/>
            <a:ext cx="311810" cy="31181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63040" y="170992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5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TEORIE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463040" y="19659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minut</a:t>
            </a:r>
            <a:endParaRPr lang="en-US" sz="2200" dirty="0"/>
          </a:p>
        </p:txBody>
      </p:sp>
      <p:sp>
        <p:nvSpPr>
          <p:cNvPr id="9" name="Text 6"/>
          <p:cNvSpPr txBox="1"/>
          <p:nvPr/>
        </p:nvSpPr>
        <p:spPr>
          <a:xfrm>
            <a:off x="960120" y="2834640"/>
            <a:ext cx="4562856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1500"/>
              </a:spcAft>
              <a:buSzPct val="100000"/>
              <a:buChar char="•"/>
            </a:pPr>
            <a:r>
              <a:rPr lang="en-US" sz="14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Pojem internetového obchodu</a:t>
            </a:r>
            <a:endParaRPr lang="en-US" sz="1450" dirty="0"/>
          </a:p>
          <a:p>
            <a:pPr marL="342900" indent="-342900" algn="l">
              <a:spcAft>
                <a:spcPts val="1500"/>
              </a:spcAft>
              <a:buSzPct val="100000"/>
              <a:buChar char="•"/>
            </a:pPr>
            <a:r>
              <a:rPr lang="en-US" sz="14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Typologie internetových obchodů</a:t>
            </a:r>
            <a:endParaRPr lang="en-US" sz="1450" dirty="0"/>
          </a:p>
          <a:p>
            <a:pPr marL="342900" indent="-342900" algn="l">
              <a:spcAft>
                <a:spcPts val="1500"/>
              </a:spcAft>
              <a:buSzPct val="100000"/>
              <a:buChar char="•"/>
            </a:pPr>
            <a:r>
              <a:rPr lang="en-US" sz="14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Srovnání e-shopových řešení</a:t>
            </a:r>
            <a:endParaRPr lang="en-US" sz="1450" dirty="0"/>
          </a:p>
          <a:p>
            <a:pPr marL="342900" indent="-342900" algn="l">
              <a:spcAft>
                <a:spcPts val="1500"/>
              </a:spcAft>
              <a:buSzPct val="100000"/>
              <a:buChar char="•"/>
            </a:pPr>
            <a:r>
              <a:rPr lang="en-US" sz="14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Pojmy prodejního procesu</a:t>
            </a:r>
            <a:endParaRPr lang="en-US" sz="1450" dirty="0"/>
          </a:p>
          <a:p>
            <a:pPr marL="342900" indent="-342900" algn="l">
              <a:spcAft>
                <a:spcPts val="1500"/>
              </a:spcAft>
              <a:buSzPct val="100000"/>
              <a:buChar char="•"/>
            </a:pPr>
            <a:r>
              <a:rPr lang="en-US" sz="14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Shrnutí kapitoly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208776" y="1417320"/>
            <a:ext cx="5477256" cy="4937760"/>
          </a:xfrm>
          <a:prstGeom prst="roundRect">
            <a:avLst>
              <a:gd name="adj" fmla="val 259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6473952" y="1682496"/>
            <a:ext cx="566928" cy="566928"/>
          </a:xfrm>
          <a:prstGeom prst="ellipse">
            <a:avLst/>
          </a:prstGeom>
          <a:solidFill>
            <a:srgbClr val="9AD4E9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2" name="Image 1" descr="/tmp/claude-0/-home-claude/3face0a4-eaba-5b56-b528-38841ef923c9/scratchpad/work/pptx_build/icons/tasks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1511" y="1810055"/>
            <a:ext cx="311810" cy="31181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7168896" y="170992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5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</a:t>
            </a:r>
            <a:endParaRPr lang="en-US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7168896" y="19659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minut</a:t>
            </a:r>
            <a:endParaRPr lang="en-US" sz="2200" dirty="0"/>
          </a:p>
        </p:txBody>
      </p:sp>
      <p:sp>
        <p:nvSpPr>
          <p:cNvPr id="15" name="Text 11"/>
          <p:cNvSpPr txBox="1"/>
          <p:nvPr/>
        </p:nvSpPr>
        <p:spPr>
          <a:xfrm>
            <a:off x="6665976" y="2834640"/>
            <a:ext cx="4562856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1500"/>
              </a:spcAft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Audit reálného e-shopu · 20 min</a:t>
            </a:r>
            <a:endParaRPr lang="en-US" sz="1350" dirty="0"/>
          </a:p>
          <a:p>
            <a:pPr marL="342900" indent="-342900" algn="l">
              <a:spcAft>
                <a:spcPts val="1500"/>
              </a:spcAft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Výpočet nákladů vlastnictví (TCO) · 25 min</a:t>
            </a:r>
            <a:endParaRPr lang="en-US" sz="1350" dirty="0"/>
          </a:p>
          <a:p>
            <a:pPr marL="342900" indent="-342900" algn="l">
              <a:spcAft>
                <a:spcPts val="1500"/>
              </a:spcAft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Návrh A/B testu · 20 min</a:t>
            </a:r>
            <a:endParaRPr lang="en-US" sz="1350" dirty="0"/>
          </a:p>
          <a:p>
            <a:pPr marL="342900" indent="-342900" algn="l">
              <a:spcAft>
                <a:spcPts val="1500"/>
              </a:spcAft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Konverzní poměr a opuštěný košík · 15 min</a:t>
            </a:r>
            <a:endParaRPr lang="en-US" sz="1350" dirty="0"/>
          </a:p>
          <a:p>
            <a:pPr marL="342900" indent="-342900" algn="l">
              <a:spcAft>
                <a:spcPts val="1500"/>
              </a:spcAft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Diskuse o SEO a remarketingu · 10 min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743200" y="3840480"/>
            <a:ext cx="7315200" cy="7315200"/>
          </a:xfrm>
          <a:prstGeom prst="ellipse">
            <a:avLst/>
          </a:prstGeom>
          <a:solidFill>
            <a:srgbClr val="9AD4E9">
              <a:alpha val="1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 txBox="1"/>
          <p:nvPr/>
        </p:nvSpPr>
        <p:spPr>
          <a:xfrm>
            <a:off x="822960" y="14630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0" b="1" dirty="0">
                <a:solidFill>
                  <a:srgbClr val="133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291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kern="0" spc="30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BLOK 1 · 90 MINUT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03320"/>
            <a:ext cx="9601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Teoretický základ</a:t>
            </a:r>
            <a:endParaRPr lang="en-US" sz="4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4709160"/>
            <a:ext cx="8961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 pojmu internetového obchodu přes technologická řešení až po pojmy prodejního procesu.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METODA VÝKLADU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 softwaru k prodejnímu procesu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1183112" cy="1188720"/>
          </a:xfrm>
          <a:prstGeom prst="roundRect">
            <a:avLst>
              <a:gd name="adj" fmla="val 10769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 txBox="1"/>
          <p:nvPr/>
        </p:nvSpPr>
        <p:spPr>
          <a:xfrm>
            <a:off x="777240" y="1581912"/>
            <a:ext cx="106344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i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„Právě zde vyložené pojmy tvoří jádro odborného slovníku elektronického obchodování.“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194560"/>
            <a:ext cx="10634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Kapitola vymezuje internetový obchod, srovnává dostupná technologická řešení a vykládá soubor pojmů spjatých s vlastním procesem prodeje.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834640"/>
            <a:ext cx="2053742" cy="3520440"/>
          </a:xfrm>
          <a:prstGeom prst="roundRect">
            <a:avLst>
              <a:gd name="adj" fmla="val 62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8" name="Shape 6"/>
          <p:cNvSpPr/>
          <p:nvPr/>
        </p:nvSpPr>
        <p:spPr>
          <a:xfrm>
            <a:off x="685800" y="301752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9" name="Image 0" descr="/tmp/claude-0/-home-claude/3face0a4-eaba-5b56-b528-38841ef923c9/scratchpad/work/pptx_build/icons/cart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211" y="3103931"/>
            <a:ext cx="211226" cy="21122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685800" y="3547872"/>
            <a:ext cx="168798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</a:t>
            </a:r>
            <a:endParaRPr lang="en-US" sz="95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3785616"/>
            <a:ext cx="1687982" cy="462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Internetový obchod</a:t>
            </a:r>
            <a:endParaRPr lang="en-US" dirty="0"/>
          </a:p>
        </p:txBody>
      </p:sp>
      <p:sp>
        <p:nvSpPr>
          <p:cNvPr id="12" name="Shape 9"/>
          <p:cNvSpPr/>
          <p:nvPr/>
        </p:nvSpPr>
        <p:spPr>
          <a:xfrm>
            <a:off x="2785262" y="2834640"/>
            <a:ext cx="2053742" cy="3520440"/>
          </a:xfrm>
          <a:prstGeom prst="roundRect">
            <a:avLst>
              <a:gd name="adj" fmla="val 62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3" name="Shape 10"/>
          <p:cNvSpPr/>
          <p:nvPr/>
        </p:nvSpPr>
        <p:spPr>
          <a:xfrm>
            <a:off x="2968142" y="301752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4" name="Image 1" descr="/tmp/claude-0/-home-claude/3face0a4-eaba-5b56-b528-38841ef923c9/scratchpad/work/pptx_build/icons/layer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4553" y="3103931"/>
            <a:ext cx="211226" cy="21122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968142" y="3547872"/>
            <a:ext cx="168798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</a:t>
            </a:r>
            <a:endParaRPr lang="en-US" sz="950" dirty="0"/>
          </a:p>
        </p:txBody>
      </p:sp>
      <p:sp>
        <p:nvSpPr>
          <p:cNvPr id="16" name="Text 12"/>
          <p:cNvSpPr txBox="1"/>
          <p:nvPr/>
        </p:nvSpPr>
        <p:spPr>
          <a:xfrm>
            <a:off x="2968142" y="3785616"/>
            <a:ext cx="16879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Typologie</a:t>
            </a:r>
            <a:endParaRPr lang="en-US" dirty="0"/>
          </a:p>
        </p:txBody>
      </p:sp>
      <p:sp>
        <p:nvSpPr>
          <p:cNvPr id="17" name="Shape 13"/>
          <p:cNvSpPr/>
          <p:nvPr/>
        </p:nvSpPr>
        <p:spPr>
          <a:xfrm>
            <a:off x="5067605" y="2834640"/>
            <a:ext cx="2053742" cy="3520440"/>
          </a:xfrm>
          <a:prstGeom prst="roundRect">
            <a:avLst>
              <a:gd name="adj" fmla="val 62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8" name="Shape 14"/>
          <p:cNvSpPr/>
          <p:nvPr/>
        </p:nvSpPr>
        <p:spPr>
          <a:xfrm>
            <a:off x="5250485" y="301752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9" name="Image 2" descr="/tmp/claude-0/-home-claude/3face0a4-eaba-5b56-b528-38841ef923c9/scratchpad/work/pptx_build/icons/server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6896" y="3103931"/>
            <a:ext cx="211226" cy="211226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5250485" y="3547872"/>
            <a:ext cx="168798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</a:t>
            </a:r>
            <a:endParaRPr lang="en-US" sz="950" dirty="0"/>
          </a:p>
        </p:txBody>
      </p:sp>
      <p:sp>
        <p:nvSpPr>
          <p:cNvPr id="21" name="Text 16"/>
          <p:cNvSpPr txBox="1"/>
          <p:nvPr/>
        </p:nvSpPr>
        <p:spPr>
          <a:xfrm>
            <a:off x="5250485" y="3785616"/>
            <a:ext cx="1687982" cy="462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Technologická řešení</a:t>
            </a:r>
            <a:endParaRPr lang="en-US" dirty="0"/>
          </a:p>
        </p:txBody>
      </p:sp>
      <p:sp>
        <p:nvSpPr>
          <p:cNvPr id="22" name="Shape 17"/>
          <p:cNvSpPr/>
          <p:nvPr/>
        </p:nvSpPr>
        <p:spPr>
          <a:xfrm>
            <a:off x="7349947" y="2834640"/>
            <a:ext cx="2053742" cy="3520440"/>
          </a:xfrm>
          <a:prstGeom prst="roundRect">
            <a:avLst>
              <a:gd name="adj" fmla="val 62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3" name="Shape 18"/>
          <p:cNvSpPr/>
          <p:nvPr/>
        </p:nvSpPr>
        <p:spPr>
          <a:xfrm>
            <a:off x="7532827" y="301752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4" name="Image 3" descr="/tmp/claude-0/-home-claude/3face0a4-eaba-5b56-b528-38841ef923c9/scratchpad/work/pptx_build/icons/chart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9238" y="3103931"/>
            <a:ext cx="211226" cy="211226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7532827" y="3547872"/>
            <a:ext cx="168798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</a:t>
            </a:r>
            <a:endParaRPr lang="en-US" sz="950" dirty="0"/>
          </a:p>
        </p:txBody>
      </p:sp>
      <p:sp>
        <p:nvSpPr>
          <p:cNvPr id="26" name="Text 20"/>
          <p:cNvSpPr txBox="1"/>
          <p:nvPr/>
        </p:nvSpPr>
        <p:spPr>
          <a:xfrm>
            <a:off x="7532827" y="3785616"/>
            <a:ext cx="1687982" cy="462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Pojmy prodeje</a:t>
            </a:r>
            <a:endParaRPr lang="en-US" dirty="0"/>
          </a:p>
        </p:txBody>
      </p:sp>
      <p:sp>
        <p:nvSpPr>
          <p:cNvPr id="27" name="Shape 21"/>
          <p:cNvSpPr/>
          <p:nvPr/>
        </p:nvSpPr>
        <p:spPr>
          <a:xfrm>
            <a:off x="9632290" y="2834640"/>
            <a:ext cx="2053742" cy="3520440"/>
          </a:xfrm>
          <a:prstGeom prst="roundRect">
            <a:avLst>
              <a:gd name="adj" fmla="val 623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8" name="Shape 22"/>
          <p:cNvSpPr/>
          <p:nvPr/>
        </p:nvSpPr>
        <p:spPr>
          <a:xfrm>
            <a:off x="9815170" y="3017520"/>
            <a:ext cx="384048" cy="384048"/>
          </a:xfrm>
          <a:prstGeom prst="ellipse">
            <a:avLst/>
          </a:prstGeom>
          <a:solidFill>
            <a:srgbClr val="9AD4E9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9" name="Image 4" descr="/tmp/claude-0/-home-claude/3face0a4-eaba-5b56-b528-38841ef923c9/scratchpad/work/pptx_build/icons/check_nav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01580" y="3103931"/>
            <a:ext cx="211226" cy="211226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9815170" y="3547872"/>
            <a:ext cx="168798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</a:t>
            </a:r>
            <a:endParaRPr lang="en-US" sz="950" dirty="0"/>
          </a:p>
        </p:txBody>
      </p:sp>
      <p:sp>
        <p:nvSpPr>
          <p:cNvPr id="31" name="Text 24"/>
          <p:cNvSpPr txBox="1"/>
          <p:nvPr/>
        </p:nvSpPr>
        <p:spPr>
          <a:xfrm>
            <a:off x="9815170" y="3785616"/>
            <a:ext cx="1687982" cy="462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Shrnutí kapitoly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POJEM INTERNETOVÉHO OBCHODU</a:t>
            </a:r>
            <a:endParaRPr 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Softwarová realizace přímého prodeje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6309360" cy="4937760"/>
          </a:xfrm>
          <a:prstGeom prst="roundRect">
            <a:avLst>
              <a:gd name="adj" fmla="val 259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9AD4E9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6" name="Image 0" descr="/tmp/claude-0/-home-claude/3face0a4-eaba-5b56-b528-38841ef923c9/scratchpad/work/pptx_build/icons/cart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5943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DEFINICE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04872"/>
            <a:ext cx="5943600" cy="1457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Internetový obchod (e-shop) je softwarová aplikace, jejímž prostřednictvím podnik nabízí zboží či služby a umožňuje zákazníkovi uzavřít a realizovat kupní smlouvu.</a:t>
            </a:r>
            <a:endParaRPr lang="en-US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3935349"/>
            <a:ext cx="5943600" cy="22368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Představuje technickou a funkční realizaci konceptuálního modelu přímého prodeje (podkapitola 2.1), byť dílčí funkcionality — např. tržištní moduly — mohou zahrnovat i prvky jiných modelů.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7040880" y="1417320"/>
            <a:ext cx="4645152" cy="2331720"/>
          </a:xfrm>
          <a:prstGeom prst="roundRect">
            <a:avLst>
              <a:gd name="adj" fmla="val 5490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11" name="Shape 8"/>
          <p:cNvSpPr/>
          <p:nvPr/>
        </p:nvSpPr>
        <p:spPr>
          <a:xfrm>
            <a:off x="7223760" y="1600200"/>
            <a:ext cx="420624" cy="420624"/>
          </a:xfrm>
          <a:prstGeom prst="ellipse">
            <a:avLst/>
          </a:prstGeom>
          <a:solidFill>
            <a:srgbClr val="4FA6C9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12" name="Image 1" descr="/tmp/claude-0/-home-claude/3face0a4-eaba-5b56-b528-38841ef923c9/scratchpad/work/pptx_build/icons/stor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8400" y="1694840"/>
            <a:ext cx="231343" cy="231343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7223760" y="2167128"/>
            <a:ext cx="42793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KLÍČOVÉ ODLIŠENÍ</a:t>
            </a:r>
            <a:endParaRPr lang="en-US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7223760" y="2404872"/>
            <a:ext cx="4279392" cy="462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E-shop vs. internetové tržiště</a:t>
            </a:r>
            <a:endParaRPr lang="en-US" dirty="0"/>
          </a:p>
        </p:txBody>
      </p:sp>
      <p:sp>
        <p:nvSpPr>
          <p:cNvPr id="15" name="Text 11"/>
          <p:cNvSpPr txBox="1"/>
          <p:nvPr/>
        </p:nvSpPr>
        <p:spPr>
          <a:xfrm>
            <a:off x="7223760" y="2940939"/>
            <a:ext cx="4279392" cy="625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4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E-shop provozuje jediný prodejce s vlastním sortimentem; tržiště sdružuje nabídku více nezávislých prodejců pod jednou platformou (2.1).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7040880" y="3977640"/>
            <a:ext cx="4645152" cy="2377440"/>
          </a:xfrm>
          <a:prstGeom prst="roundRect">
            <a:avLst>
              <a:gd name="adj" fmla="val 5385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17" name="Shape 13"/>
          <p:cNvSpPr/>
          <p:nvPr/>
        </p:nvSpPr>
        <p:spPr>
          <a:xfrm>
            <a:off x="7223760" y="416052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18" name="Image 2" descr="/tmp/claude-0/-home-claude/3face0a4-eaba-5b56-b528-38841ef923c9/scratchpad/work/pptx_build/icons/chessKnigh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8400" y="4255160"/>
            <a:ext cx="231343" cy="231343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223760" y="4727448"/>
            <a:ext cx="42793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VAZBA NA STRATEGII</a:t>
            </a:r>
            <a:endParaRPr lang="en-US" sz="1100" dirty="0"/>
          </a:p>
        </p:txBody>
      </p:sp>
      <p:sp>
        <p:nvSpPr>
          <p:cNvPr id="20" name="Text 15"/>
          <p:cNvSpPr txBox="1"/>
          <p:nvPr/>
        </p:nvSpPr>
        <p:spPr>
          <a:xfrm>
            <a:off x="7223760" y="4965192"/>
            <a:ext cx="4279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Technologie navazuje na model</a:t>
            </a:r>
            <a:endParaRPr lang="en-US" dirty="0"/>
          </a:p>
        </p:txBody>
      </p:sp>
      <p:sp>
        <p:nvSpPr>
          <p:cNvPr id="21" name="Text 16"/>
          <p:cNvSpPr txBox="1"/>
          <p:nvPr/>
        </p:nvSpPr>
        <p:spPr>
          <a:xfrm>
            <a:off x="7223760" y="5312664"/>
            <a:ext cx="427939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4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Volba technologického řešení (3.3) by měla vycházet ze zvoleného konceptuálního modelu a strategie podniku (kapitola 2).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POJEM INTERNETOVÉHO OBCHODU</a:t>
            </a:r>
            <a:endParaRPr 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Pět základních funkčních modulů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5" name="Shape 3"/>
          <p:cNvSpPr/>
          <p:nvPr/>
        </p:nvSpPr>
        <p:spPr>
          <a:xfrm>
            <a:off x="685800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6" name="Image 0" descr="/tmp/claude-0/-home-claude/3face0a4-eaba-5b56-b528-38841ef923c9/scratchpad/work/pptx_build/icons/filter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211" y="1686611"/>
            <a:ext cx="211226" cy="21122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30552"/>
            <a:ext cx="1687982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Katalog zboží</a:t>
            </a:r>
            <a:endParaRPr lang="en-US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3140964"/>
            <a:ext cx="1687982" cy="352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4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Strukturovaná databáze sortimentu s kategorizací a filtrováním.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2785262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10" name="Shape 7"/>
          <p:cNvSpPr/>
          <p:nvPr/>
        </p:nvSpPr>
        <p:spPr>
          <a:xfrm>
            <a:off x="2968142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11" name="Image 1" descr="/tmp/claude-0/-home-claude/3face0a4-eaba-5b56-b528-38841ef923c9/scratchpad/work/pptx_build/icons/car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4553" y="1686611"/>
            <a:ext cx="211226" cy="21122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968142" y="2130552"/>
            <a:ext cx="1687982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Košík a checkout</a:t>
            </a:r>
            <a:endParaRPr lang="en-US" dirty="0"/>
          </a:p>
        </p:txBody>
      </p:sp>
      <p:sp>
        <p:nvSpPr>
          <p:cNvPr id="13" name="Text 9"/>
          <p:cNvSpPr txBox="1"/>
          <p:nvPr/>
        </p:nvSpPr>
        <p:spPr>
          <a:xfrm>
            <a:off x="2968142" y="3140964"/>
            <a:ext cx="1687982" cy="352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4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Dokončení objednávky — místo nejvyššího odchodu zákazníků.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5067605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15" name="Shape 11"/>
          <p:cNvSpPr/>
          <p:nvPr/>
        </p:nvSpPr>
        <p:spPr>
          <a:xfrm>
            <a:off x="5250485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16" name="Image 2" descr="/tmp/claude-0/-home-claude/3face0a4-eaba-5b56-b528-38841ef923c9/scratchpad/work/pptx_build/icons/creditCard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6896" y="1686611"/>
            <a:ext cx="211226" cy="21122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250485" y="2130552"/>
            <a:ext cx="1687982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Platební brána</a:t>
            </a:r>
            <a:endParaRPr lang="en-US" dirty="0"/>
          </a:p>
        </p:txBody>
      </p:sp>
      <p:sp>
        <p:nvSpPr>
          <p:cNvPr id="18" name="Text 13"/>
          <p:cNvSpPr txBox="1"/>
          <p:nvPr/>
        </p:nvSpPr>
        <p:spPr>
          <a:xfrm>
            <a:off x="5250485" y="3150108"/>
            <a:ext cx="1687982" cy="352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4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Zpracování platby kartou, převodem či alternativní metodou.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7349947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20" name="Shape 15"/>
          <p:cNvSpPr/>
          <p:nvPr/>
        </p:nvSpPr>
        <p:spPr>
          <a:xfrm>
            <a:off x="7532827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21" name="Image 3" descr="/tmp/claude-0/-home-claude/3face0a4-eaba-5b56-b528-38841ef923c9/scratchpad/work/pptx_build/icons/boxes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9238" y="1686611"/>
            <a:ext cx="211226" cy="211226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7532827" y="2130552"/>
            <a:ext cx="1687982" cy="668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Správa objednávek a skladu</a:t>
            </a:r>
            <a:endParaRPr lang="en-US" dirty="0"/>
          </a:p>
        </p:txBody>
      </p:sp>
      <p:sp>
        <p:nvSpPr>
          <p:cNvPr id="23" name="Text 17"/>
          <p:cNvSpPr txBox="1"/>
          <p:nvPr/>
        </p:nvSpPr>
        <p:spPr>
          <a:xfrm>
            <a:off x="7578547" y="3098444"/>
            <a:ext cx="1687982" cy="3299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4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Administrační rozhraní pro sledování objednávek a zásob.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9632290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25" name="Shape 19"/>
          <p:cNvSpPr/>
          <p:nvPr/>
        </p:nvSpPr>
        <p:spPr>
          <a:xfrm>
            <a:off x="9815170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26" name="Image 4" descr="/tmp/claude-0/-home-claude/3face0a4-eaba-5b56-b528-38841ef923c9/scratchpad/work/pptx_build/icons/user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01580" y="1686611"/>
            <a:ext cx="211226" cy="211226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9815170" y="2130552"/>
            <a:ext cx="1687982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Zákaznický účet</a:t>
            </a:r>
            <a:endParaRPr lang="en-US" dirty="0"/>
          </a:p>
        </p:txBody>
      </p:sp>
      <p:sp>
        <p:nvSpPr>
          <p:cNvPr id="28" name="Text 21"/>
          <p:cNvSpPr txBox="1"/>
          <p:nvPr/>
        </p:nvSpPr>
        <p:spPr>
          <a:xfrm>
            <a:off x="9860889" y="3098444"/>
            <a:ext cx="1687982" cy="352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4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Historie objednávek, údaje, personalizované funkce.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POJEM INTERNETOVÉHO OBCHODU</a:t>
            </a:r>
            <a:endParaRPr 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Doplňkové funkce a responzivita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477256" cy="2331720"/>
          </a:xfrm>
          <a:prstGeom prst="roundRect">
            <a:avLst>
              <a:gd name="adj" fmla="val 4314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6" name="Image 0" descr="/tmp/claude-0/-home-claude/3face0a4-eaba-5b56-b528-38841ef923c9/scratchpad/work/pptx_build/icons/star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5111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DŮVĚRA ZÁKAZNÍKŮ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04872"/>
            <a:ext cx="5111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Hodnocení a recenze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923794"/>
            <a:ext cx="5111496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Zákazníci sdílejí zkušenost s produktem a ostatní ji využívají při vlastním rozhodování o nákupu.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208776" y="1417320"/>
            <a:ext cx="5477256" cy="2331720"/>
          </a:xfrm>
          <a:prstGeom prst="roundRect">
            <a:avLst>
              <a:gd name="adj" fmla="val 4314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11" name="Shape 8"/>
          <p:cNvSpPr/>
          <p:nvPr/>
        </p:nvSpPr>
        <p:spPr>
          <a:xfrm>
            <a:off x="6391656" y="160020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12" name="Image 1" descr="/tmp/claude-0/-home-claude/3face0a4-eaba-5b56-b528-38841ef923c9/scratchpad/work/pptx_build/icons/comment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296" y="1694840"/>
            <a:ext cx="231343" cy="231343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391656" y="2167128"/>
            <a:ext cx="5111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VÍCEKANÁLOVÁ KOMUNIKACE</a:t>
            </a:r>
            <a:endParaRPr lang="en-US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6391656" y="2404872"/>
            <a:ext cx="5111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Zákaznická podpora</a:t>
            </a:r>
            <a:endParaRPr lang="en-US" sz="2000" dirty="0"/>
          </a:p>
        </p:txBody>
      </p:sp>
      <p:sp>
        <p:nvSpPr>
          <p:cNvPr id="15" name="Text 11"/>
          <p:cNvSpPr txBox="1"/>
          <p:nvPr/>
        </p:nvSpPr>
        <p:spPr>
          <a:xfrm>
            <a:off x="6391656" y="2857500"/>
            <a:ext cx="5111496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Integrace komunikačních kanálů — chat, e-mail, telefon — dnes standardní součást konkurenceschopného e-shopu.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502920" y="3977640"/>
            <a:ext cx="11183112" cy="2377440"/>
          </a:xfrm>
          <a:prstGeom prst="roundRect">
            <a:avLst>
              <a:gd name="adj" fmla="val 4231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17" name="Shape 13"/>
          <p:cNvSpPr/>
          <p:nvPr/>
        </p:nvSpPr>
        <p:spPr>
          <a:xfrm>
            <a:off x="685800" y="4160520"/>
            <a:ext cx="365760" cy="365760"/>
          </a:xfrm>
          <a:prstGeom prst="ellipse">
            <a:avLst/>
          </a:prstGeom>
          <a:solidFill>
            <a:srgbClr val="9AD4E9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18" name="Image 2" descr="/tmp/claude-0/-home-claude/3face0a4-eaba-5b56-b528-38841ef923c9/scratchpad/work/pptx_build/icons/mobileAlt_nav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096" y="4242816"/>
            <a:ext cx="201168" cy="201168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85800" y="4672584"/>
            <a:ext cx="10817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RESPONZIVITA</a:t>
            </a:r>
            <a:endParaRPr lang="en-US" sz="1100" dirty="0"/>
          </a:p>
        </p:txBody>
      </p:sp>
      <p:sp>
        <p:nvSpPr>
          <p:cNvPr id="20" name="Text 15"/>
          <p:cNvSpPr txBox="1"/>
          <p:nvPr/>
        </p:nvSpPr>
        <p:spPr>
          <a:xfrm>
            <a:off x="685800" y="4910328"/>
            <a:ext cx="10817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Mobilní verze je dnes nutná podmínka konkurenceschopnosti</a:t>
            </a:r>
            <a:endParaRPr lang="en-US" sz="2000" dirty="0"/>
          </a:p>
        </p:txBody>
      </p:sp>
      <p:sp>
        <p:nvSpPr>
          <p:cNvPr id="21" name="Text 16"/>
          <p:cNvSpPr txBox="1"/>
          <p:nvPr/>
        </p:nvSpPr>
        <p:spPr>
          <a:xfrm>
            <a:off x="672084" y="5429250"/>
            <a:ext cx="108173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Podíl nákupů z mobilních zařízení dlouhodobě roste a v řadě kategorií zboží již převažuje nad desktopem — naprostá většina moderních platforem, ať open-source, nebo SaaS, responzivní zobrazení dnes nabízí jako standard.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TYPOLOGIE INTERNETOVÝCH OBCHODŮ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Pět klasifikačních hledisek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3600"/>
          </a:p>
        </p:txBody>
      </p:sp>
      <p:sp>
        <p:nvSpPr>
          <p:cNvPr id="5" name="Shape 3"/>
          <p:cNvSpPr/>
          <p:nvPr/>
        </p:nvSpPr>
        <p:spPr>
          <a:xfrm>
            <a:off x="685800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3600"/>
          </a:p>
        </p:txBody>
      </p:sp>
      <p:pic>
        <p:nvPicPr>
          <p:cNvPr id="6" name="Image 0" descr="/tmp/claude-0/-home-claude/3face0a4-eaba-5b56-b528-38841ef923c9/scratchpad/work/pptx_build/icons/user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211" y="1686611"/>
            <a:ext cx="211226" cy="21122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30552"/>
            <a:ext cx="1687982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Podle subjektů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3367278"/>
            <a:ext cx="1687982" cy="352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B2C vs. B2B — individuální cenotvorba, hromadné objednávky, fakturace.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2785262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3600"/>
          </a:p>
        </p:txBody>
      </p:sp>
      <p:sp>
        <p:nvSpPr>
          <p:cNvPr id="10" name="Shape 7"/>
          <p:cNvSpPr/>
          <p:nvPr/>
        </p:nvSpPr>
        <p:spPr>
          <a:xfrm>
            <a:off x="2968142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3600"/>
          </a:p>
        </p:txBody>
      </p:sp>
      <p:pic>
        <p:nvPicPr>
          <p:cNvPr id="11" name="Image 1" descr="/tmp/claude-0/-home-claude/3face0a4-eaba-5b56-b528-38841ef923c9/scratchpad/work/pptx_build/icons/boxe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4553" y="1686611"/>
            <a:ext cx="211226" cy="21122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968142" y="2130552"/>
            <a:ext cx="1687982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Podle sortimentu</a:t>
            </a:r>
            <a:endParaRPr lang="en-US" sz="2400" dirty="0"/>
          </a:p>
        </p:txBody>
      </p:sp>
      <p:sp>
        <p:nvSpPr>
          <p:cNvPr id="13" name="Text 9"/>
          <p:cNvSpPr txBox="1"/>
          <p:nvPr/>
        </p:nvSpPr>
        <p:spPr>
          <a:xfrm>
            <a:off x="2968142" y="3351276"/>
            <a:ext cx="1687982" cy="352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Specializované (niche) vs. generalistické e-shopy.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5067605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3600"/>
          </a:p>
        </p:txBody>
      </p:sp>
      <p:sp>
        <p:nvSpPr>
          <p:cNvPr id="15" name="Shape 11"/>
          <p:cNvSpPr/>
          <p:nvPr/>
        </p:nvSpPr>
        <p:spPr>
          <a:xfrm>
            <a:off x="5250485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3600"/>
          </a:p>
        </p:txBody>
      </p:sp>
      <p:pic>
        <p:nvPicPr>
          <p:cNvPr id="16" name="Image 2" descr="/tmp/claude-0/-home-claude/3face0a4-eaba-5b56-b528-38841ef923c9/scratchpad/work/pptx_build/icons/car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6896" y="1686611"/>
            <a:ext cx="211226" cy="21122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250485" y="2130552"/>
            <a:ext cx="16879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Podle zboží</a:t>
            </a:r>
            <a:endParaRPr lang="en-US" sz="2400" dirty="0"/>
          </a:p>
        </p:txBody>
      </p:sp>
      <p:sp>
        <p:nvSpPr>
          <p:cNvPr id="18" name="Text 13"/>
          <p:cNvSpPr txBox="1"/>
          <p:nvPr/>
        </p:nvSpPr>
        <p:spPr>
          <a:xfrm>
            <a:off x="5250485" y="3351276"/>
            <a:ext cx="1687982" cy="3694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Hmotné zboží vs. digitální obsah a služby.</a:t>
            </a:r>
            <a:endParaRPr lang="en-US" sz="1600" dirty="0"/>
          </a:p>
        </p:txBody>
      </p:sp>
      <p:sp>
        <p:nvSpPr>
          <p:cNvPr id="19" name="Shape 14"/>
          <p:cNvSpPr/>
          <p:nvPr/>
        </p:nvSpPr>
        <p:spPr>
          <a:xfrm>
            <a:off x="7349947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3600"/>
          </a:p>
        </p:txBody>
      </p:sp>
      <p:sp>
        <p:nvSpPr>
          <p:cNvPr id="20" name="Shape 15"/>
          <p:cNvSpPr/>
          <p:nvPr/>
        </p:nvSpPr>
        <p:spPr>
          <a:xfrm>
            <a:off x="7532827" y="1600200"/>
            <a:ext cx="384048" cy="384048"/>
          </a:xfrm>
          <a:prstGeom prst="ellipse">
            <a:avLst/>
          </a:prstGeom>
          <a:solidFill>
            <a:srgbClr val="9AD4E9"/>
          </a:solidFill>
          <a:ln/>
        </p:spPr>
        <p:txBody>
          <a:bodyPr/>
          <a:lstStyle/>
          <a:p>
            <a:endParaRPr lang="cs-CZ" sz="3600"/>
          </a:p>
        </p:txBody>
      </p:sp>
      <p:pic>
        <p:nvPicPr>
          <p:cNvPr id="21" name="Image 3" descr="/tmp/claude-0/-home-claude/3face0a4-eaba-5b56-b528-38841ef923c9/scratchpad/work/pptx_build/icons/server_nav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9238" y="1686611"/>
            <a:ext cx="211226" cy="211226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7532827" y="2130552"/>
            <a:ext cx="1687982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Podle technologie</a:t>
            </a:r>
            <a:endParaRPr lang="en-US" sz="2000" dirty="0"/>
          </a:p>
        </p:txBody>
      </p:sp>
      <p:sp>
        <p:nvSpPr>
          <p:cNvPr id="23" name="Text 17"/>
          <p:cNvSpPr txBox="1"/>
          <p:nvPr/>
        </p:nvSpPr>
        <p:spPr>
          <a:xfrm>
            <a:off x="7522311" y="3335274"/>
            <a:ext cx="1687982" cy="352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Zakázkové řešení, open-source, nebo SaaS (3.3).</a:t>
            </a:r>
            <a:endParaRPr lang="en-US" sz="1600" dirty="0"/>
          </a:p>
        </p:txBody>
      </p:sp>
      <p:sp>
        <p:nvSpPr>
          <p:cNvPr id="24" name="Shape 18"/>
          <p:cNvSpPr/>
          <p:nvPr/>
        </p:nvSpPr>
        <p:spPr>
          <a:xfrm>
            <a:off x="9632290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3600"/>
          </a:p>
        </p:txBody>
      </p:sp>
      <p:sp>
        <p:nvSpPr>
          <p:cNvPr id="25" name="Shape 19"/>
          <p:cNvSpPr/>
          <p:nvPr/>
        </p:nvSpPr>
        <p:spPr>
          <a:xfrm>
            <a:off x="9815170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3600"/>
          </a:p>
        </p:txBody>
      </p:sp>
      <p:pic>
        <p:nvPicPr>
          <p:cNvPr id="26" name="Image 4" descr="/tmp/claude-0/-home-claude/3face0a4-eaba-5b56-b528-38841ef923c9/scratchpad/work/pptx_build/icons/sitemap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01580" y="1686611"/>
            <a:ext cx="211226" cy="211226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9815170" y="2130552"/>
            <a:ext cx="1687982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Podle vlastnictví</a:t>
            </a:r>
            <a:endParaRPr lang="en-US" sz="2400" dirty="0"/>
          </a:p>
        </p:txBody>
      </p:sp>
      <p:sp>
        <p:nvSpPr>
          <p:cNvPr id="28" name="Text 21"/>
          <p:cNvSpPr txBox="1"/>
          <p:nvPr/>
        </p:nvSpPr>
        <p:spPr>
          <a:xfrm>
            <a:off x="9815170" y="3289554"/>
            <a:ext cx="1687982" cy="352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Samostatné e-shopy vs. franšízová a partnerská řešení.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SROVNÁNÍ E-SHOPOVÝCH ŘEŠENÍ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kategorie technologických řešení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575304" cy="4937760"/>
          </a:xfrm>
          <a:prstGeom prst="roundRect">
            <a:avLst>
              <a:gd name="adj" fmla="val 3581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3200"/>
          </a:p>
        </p:txBody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3200"/>
          </a:p>
        </p:txBody>
      </p:sp>
      <p:pic>
        <p:nvPicPr>
          <p:cNvPr id="6" name="Image 0" descr="/tmp/claude-0/-home-claude/3face0a4-eaba-5b56-b528-38841ef923c9/scratchpad/work/pptx_build/icons/cod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32095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MAXIMÁLNÍ FLEXIBILITA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711196"/>
            <a:ext cx="3209544" cy="5314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Individuálně vyvíjené řešení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3695319"/>
            <a:ext cx="3209544" cy="3162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 na míru, napojení na podnikové systémy. Vysoké počáteční náklady a nutnost vlastní dlouhodobé údržby.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4306824" y="1417320"/>
            <a:ext cx="3575304" cy="4937760"/>
          </a:xfrm>
          <a:prstGeom prst="roundRect">
            <a:avLst>
              <a:gd name="adj" fmla="val 3581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3200"/>
          </a:p>
        </p:txBody>
      </p:sp>
      <p:sp>
        <p:nvSpPr>
          <p:cNvPr id="11" name="Shape 8"/>
          <p:cNvSpPr/>
          <p:nvPr/>
        </p:nvSpPr>
        <p:spPr>
          <a:xfrm>
            <a:off x="4489704" y="160020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3200"/>
          </a:p>
        </p:txBody>
      </p:sp>
      <p:pic>
        <p:nvPicPr>
          <p:cNvPr id="12" name="Image 1" descr="/tmp/claude-0/-home-claude/3face0a4-eaba-5b56-b528-38841ef923c9/scratchpad/work/pptx_build/icons/cog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4344" y="1694840"/>
            <a:ext cx="231343" cy="231343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489704" y="2167128"/>
            <a:ext cx="32095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WOOCOMMERCE, PRESTASHOP, MAGENTO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489704" y="2658618"/>
            <a:ext cx="3209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Open-source platformy</a:t>
            </a:r>
            <a:endParaRPr lang="en-US" sz="2400" dirty="0"/>
          </a:p>
        </p:txBody>
      </p:sp>
      <p:sp>
        <p:nvSpPr>
          <p:cNvPr id="15" name="Text 11"/>
          <p:cNvSpPr txBox="1"/>
          <p:nvPr/>
        </p:nvSpPr>
        <p:spPr>
          <a:xfrm>
            <a:off x="4489704" y="3685032"/>
            <a:ext cx="3209544" cy="3419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Nulová či nízká licenční cena a rozsáhlá komunitní podpora, ale náklady na správu, aktualizace a zabezpečení.</a:t>
            </a:r>
            <a:endParaRPr lang="en-US" dirty="0"/>
          </a:p>
        </p:txBody>
      </p:sp>
      <p:sp>
        <p:nvSpPr>
          <p:cNvPr id="16" name="Shape 12"/>
          <p:cNvSpPr/>
          <p:nvPr/>
        </p:nvSpPr>
        <p:spPr>
          <a:xfrm>
            <a:off x="8110728" y="1417320"/>
            <a:ext cx="3575304" cy="4937760"/>
          </a:xfrm>
          <a:prstGeom prst="roundRect">
            <a:avLst>
              <a:gd name="adj" fmla="val 3581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3200"/>
          </a:p>
        </p:txBody>
      </p:sp>
      <p:sp>
        <p:nvSpPr>
          <p:cNvPr id="17" name="Shape 13"/>
          <p:cNvSpPr/>
          <p:nvPr/>
        </p:nvSpPr>
        <p:spPr>
          <a:xfrm>
            <a:off x="8293608" y="1600200"/>
            <a:ext cx="420624" cy="420624"/>
          </a:xfrm>
          <a:prstGeom prst="ellipse">
            <a:avLst/>
          </a:prstGeom>
          <a:solidFill>
            <a:srgbClr val="9AD4E9"/>
          </a:solidFill>
          <a:ln/>
        </p:spPr>
        <p:txBody>
          <a:bodyPr/>
          <a:lstStyle/>
          <a:p>
            <a:endParaRPr lang="cs-CZ" sz="3200"/>
          </a:p>
        </p:txBody>
      </p:sp>
      <p:pic>
        <p:nvPicPr>
          <p:cNvPr id="18" name="Image 2" descr="/tmp/claude-0/-home-claude/3face0a4-eaba-5b56-b528-38841ef923c9/scratchpad/work/pptx_build/icons/server_nav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8248" y="1694840"/>
            <a:ext cx="231343" cy="231343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93608" y="2167128"/>
            <a:ext cx="32095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SHOPIFY, SHOPTET</a:t>
            </a:r>
            <a:endParaRPr lang="en-US" sz="1200" dirty="0"/>
          </a:p>
        </p:txBody>
      </p:sp>
      <p:sp>
        <p:nvSpPr>
          <p:cNvPr id="20" name="Text 15"/>
          <p:cNvSpPr txBox="1"/>
          <p:nvPr/>
        </p:nvSpPr>
        <p:spPr>
          <a:xfrm>
            <a:off x="8293608" y="2679192"/>
            <a:ext cx="3209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SaaS řešení</a:t>
            </a:r>
            <a:endParaRPr lang="en-US" sz="2400" dirty="0"/>
          </a:p>
        </p:txBody>
      </p:sp>
      <p:sp>
        <p:nvSpPr>
          <p:cNvPr id="21" name="Text 16"/>
          <p:cNvSpPr txBox="1"/>
          <p:nvPr/>
        </p:nvSpPr>
        <p:spPr>
          <a:xfrm>
            <a:off x="8293608" y="3682746"/>
            <a:ext cx="3209544" cy="3419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Nízká vstupní investice a rychlé nasazení, ale omezená přizpůsobitelnost a dlouhodobá závislost na poskytovateli (vendor lock-in).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SROVNÁNÍ E-SHOPOVÝCH ŘEŠENÍ</a:t>
            </a:r>
            <a:endParaRPr 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Celkové náklady vlastnictví (TCO)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6309360" cy="4937760"/>
          </a:xfrm>
          <a:prstGeom prst="roundRect">
            <a:avLst>
              <a:gd name="adj" fmla="val 259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9AD4E9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6" name="Image 0" descr="/tmp/claude-0/-home-claude/3face0a4-eaba-5b56-b528-38841ef923c9/scratchpad/work/pptx_build/icons/fileInvoice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5943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W. KIRWIN, GARTNER GROUP, 1987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594609"/>
            <a:ext cx="5943600" cy="848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Celkové náklady vlastnictví (TCO) zahrnují veškeré náklady po dobu životnosti řešení, nikoli jen pořizovací cenu.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4382833"/>
            <a:ext cx="5943600" cy="284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Licenční či pronájemní poplatky, hosting, úpravy a rozšíření, technická správa i školení personálu — teprve jejich součet dává reálný obraz nákladovosti řešení.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7040880" y="1417320"/>
            <a:ext cx="4645152" cy="2331720"/>
          </a:xfrm>
          <a:prstGeom prst="roundRect">
            <a:avLst>
              <a:gd name="adj" fmla="val 4314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11" name="Shape 8"/>
          <p:cNvSpPr/>
          <p:nvPr/>
        </p:nvSpPr>
        <p:spPr>
          <a:xfrm>
            <a:off x="7223760" y="160020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12" name="Image 1" descr="/tmp/claude-0/-home-claude/3face0a4-eaba-5b56-b528-38841ef923c9/scratchpad/work/pptx_build/icons/chessKnigh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8400" y="1694840"/>
            <a:ext cx="231343" cy="231343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7223760" y="2167128"/>
            <a:ext cx="42793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PRINCIP VOLBY</a:t>
            </a:r>
            <a:endParaRPr lang="en-US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7223760" y="2404872"/>
            <a:ext cx="4279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Soulad s modelem a strategií</a:t>
            </a:r>
            <a:endParaRPr lang="en-US" dirty="0"/>
          </a:p>
        </p:txBody>
      </p:sp>
      <p:sp>
        <p:nvSpPr>
          <p:cNvPr id="15" name="Text 11"/>
          <p:cNvSpPr txBox="1"/>
          <p:nvPr/>
        </p:nvSpPr>
        <p:spPr>
          <a:xfrm>
            <a:off x="7223760" y="2752344"/>
            <a:ext cx="427939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Volba by měla vycházet z komplexního posouzení souladu technologie se zvoleným konceptuálním modelem a strategií (kapitola 2), nikoli jen z ceny.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7040880" y="3977640"/>
            <a:ext cx="4645152" cy="2377440"/>
          </a:xfrm>
          <a:prstGeom prst="roundRect">
            <a:avLst>
              <a:gd name="adj" fmla="val 4231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17" name="Shape 13"/>
          <p:cNvSpPr/>
          <p:nvPr/>
        </p:nvSpPr>
        <p:spPr>
          <a:xfrm>
            <a:off x="7223760" y="416052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18" name="Image 2" descr="/tmp/claude-0/-home-claude/3face0a4-eaba-5b56-b528-38841ef923c9/scratchpad/work/pptx_build/icons/rocke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8400" y="4255160"/>
            <a:ext cx="231343" cy="231343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223760" y="4727448"/>
            <a:ext cx="42793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ILUSTRACE</a:t>
            </a:r>
            <a:endParaRPr lang="en-US" sz="1100" dirty="0"/>
          </a:p>
        </p:txBody>
      </p:sp>
      <p:sp>
        <p:nvSpPr>
          <p:cNvPr id="20" name="Text 15"/>
          <p:cNvSpPr txBox="1"/>
          <p:nvPr/>
        </p:nvSpPr>
        <p:spPr>
          <a:xfrm>
            <a:off x="7223760" y="4965192"/>
            <a:ext cx="4279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Startup vs. etablovaný podnik</a:t>
            </a:r>
            <a:endParaRPr lang="en-US" dirty="0"/>
          </a:p>
        </p:txBody>
      </p:sp>
      <p:sp>
        <p:nvSpPr>
          <p:cNvPr id="21" name="Text 16"/>
          <p:cNvSpPr txBox="1"/>
          <p:nvPr/>
        </p:nvSpPr>
        <p:spPr>
          <a:xfrm>
            <a:off x="7223760" y="5312664"/>
            <a:ext cx="427939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Začínající podnikatel s omezeným kapitálem racionálně volí SaaS (princip lean startupu); etablovaný podnik s vysokým obratem spíše individuální či rozsáhle upravené open-source řešení.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POJMY PRODEJNÍHO PROCESU</a:t>
            </a:r>
            <a:endParaRPr 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Cross-selling, up-selling, down-selling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575304" cy="4937760"/>
          </a:xfrm>
          <a:prstGeom prst="roundRect">
            <a:avLst>
              <a:gd name="adj" fmla="val 3581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6" name="Image 0" descr="/tmp/claude-0/-home-claude/3face0a4-eaba-5b56-b528-38841ef923c9/scratchpad/work/pptx_build/icons/boxe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32095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DOPLŇKOVÝ PRODEJ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04872"/>
            <a:ext cx="3209544" cy="2914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Cross-selling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3431286"/>
            <a:ext cx="3209544" cy="34027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Nabídka doplňkového zboží k již vybranému produktu — např. pouzdro k zakoupenému telefonu.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306824" y="1417320"/>
            <a:ext cx="3575304" cy="4937760"/>
          </a:xfrm>
          <a:prstGeom prst="roundRect">
            <a:avLst>
              <a:gd name="adj" fmla="val 3581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11" name="Shape 8"/>
          <p:cNvSpPr/>
          <p:nvPr/>
        </p:nvSpPr>
        <p:spPr>
          <a:xfrm>
            <a:off x="4489704" y="1600200"/>
            <a:ext cx="420624" cy="420624"/>
          </a:xfrm>
          <a:prstGeom prst="ellipse">
            <a:avLst/>
          </a:prstGeom>
          <a:solidFill>
            <a:srgbClr val="9AD4E9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12" name="Image 1" descr="/tmp/claude-0/-home-claude/3face0a4-eaba-5b56-b528-38841ef923c9/scratchpad/work/pptx_build/icons/arrowUp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4344" y="1694840"/>
            <a:ext cx="231343" cy="231343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489704" y="2167128"/>
            <a:ext cx="32095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NAVÝŠENÝ PRODEJ</a:t>
            </a:r>
            <a:endParaRPr lang="en-US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4489704" y="2404872"/>
            <a:ext cx="3209544" cy="2914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Up-selling</a:t>
            </a:r>
            <a:endParaRPr lang="en-US" sz="2400" dirty="0"/>
          </a:p>
        </p:txBody>
      </p:sp>
      <p:sp>
        <p:nvSpPr>
          <p:cNvPr id="15" name="Text 11"/>
          <p:cNvSpPr txBox="1"/>
          <p:nvPr/>
        </p:nvSpPr>
        <p:spPr>
          <a:xfrm>
            <a:off x="4475988" y="3419856"/>
            <a:ext cx="3209544" cy="34027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Nabídka kvalitnější a hodnotnější varianty produktu, než zákazník původně zamýšlel koupit.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8110728" y="1417320"/>
            <a:ext cx="3575304" cy="4937760"/>
          </a:xfrm>
          <a:prstGeom prst="roundRect">
            <a:avLst>
              <a:gd name="adj" fmla="val 3581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17" name="Shape 13"/>
          <p:cNvSpPr/>
          <p:nvPr/>
        </p:nvSpPr>
        <p:spPr>
          <a:xfrm>
            <a:off x="8293608" y="160020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18" name="Image 2" descr="/tmp/claude-0/-home-claude/3face0a4-eaba-5b56-b528-38841ef923c9/scratchpad/work/pptx_build/icons/arrowDown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8248" y="1694840"/>
            <a:ext cx="231343" cy="231343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93608" y="2167128"/>
            <a:ext cx="32095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OPAK UP-SELLINGU</a:t>
            </a:r>
            <a:endParaRPr lang="en-US" sz="1100" dirty="0"/>
          </a:p>
        </p:txBody>
      </p:sp>
      <p:sp>
        <p:nvSpPr>
          <p:cNvPr id="20" name="Text 15"/>
          <p:cNvSpPr txBox="1"/>
          <p:nvPr/>
        </p:nvSpPr>
        <p:spPr>
          <a:xfrm>
            <a:off x="8293608" y="2404872"/>
            <a:ext cx="3209544" cy="2914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Down-selling</a:t>
            </a:r>
            <a:endParaRPr lang="en-US" sz="2400" dirty="0"/>
          </a:p>
        </p:txBody>
      </p:sp>
      <p:sp>
        <p:nvSpPr>
          <p:cNvPr id="21" name="Text 16"/>
          <p:cNvSpPr txBox="1"/>
          <p:nvPr/>
        </p:nvSpPr>
        <p:spPr>
          <a:xfrm>
            <a:off x="8266176" y="3318129"/>
            <a:ext cx="3209544" cy="34027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Nabídka levnější alternativy váhajícímu zákazníkovi s cílem transakci přesto uskutečnit.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POJMY PRODEJNÍHO PROCESU</a:t>
            </a:r>
            <a:endParaRPr 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Konverzní poměr a průměrná hodnota objednávky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5477256" cy="4937760"/>
          </a:xfrm>
          <a:prstGeom prst="roundRect">
            <a:avLst>
              <a:gd name="adj" fmla="val 259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9AD4E9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6" name="Image 0" descr="/tmp/claude-0/-home-claude/3face0a4-eaba-5b56-b528-38841ef923c9/scratchpad/work/pptx_build/icons/target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5111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KLÍČOVÝ UKAZATEL VÝKONNOSTI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04872"/>
            <a:ext cx="5111496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Konverzní poměr (conversion rate)</a:t>
            </a:r>
            <a:endParaRPr lang="en-US" sz="28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3719322"/>
            <a:ext cx="5111496" cy="3385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Poměr počtu uskutečněných objednávek k celkovému počtu návštěvníků e-shopu za dané období — základní metrika hodnocení efektivity e-shopu i marketingových kampaní.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6208776" y="1417320"/>
            <a:ext cx="5477256" cy="4937760"/>
          </a:xfrm>
          <a:prstGeom prst="roundRect">
            <a:avLst>
              <a:gd name="adj" fmla="val 2593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11" name="Shape 8"/>
          <p:cNvSpPr/>
          <p:nvPr/>
        </p:nvSpPr>
        <p:spPr>
          <a:xfrm>
            <a:off x="6391656" y="160020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12" name="Image 1" descr="/tmp/claude-0/-home-claude/3face0a4-eaba-5b56-b528-38841ef923c9/scratchpad/work/pptx_build/icons/coin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296" y="1694840"/>
            <a:ext cx="231343" cy="231343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391656" y="2167128"/>
            <a:ext cx="5111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CÍL CROSS- A UP-SELLINGU</a:t>
            </a:r>
            <a:endParaRPr lang="en-US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6391656" y="2404872"/>
            <a:ext cx="5111496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Průměrná hodnota objednávky (AOV)</a:t>
            </a:r>
            <a:endParaRPr lang="en-US" sz="2800" dirty="0"/>
          </a:p>
        </p:txBody>
      </p:sp>
      <p:sp>
        <p:nvSpPr>
          <p:cNvPr id="15" name="Text 11"/>
          <p:cNvSpPr txBox="1"/>
          <p:nvPr/>
        </p:nvSpPr>
        <p:spPr>
          <a:xfrm>
            <a:off x="6486296" y="3689604"/>
            <a:ext cx="5111496" cy="3385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Průměrná finanční hodnota jedné uskutečněné objednávky; jeho zvyšování je typickým cílem technik cross-sellingu a up-sellingu.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POJMY PRODEJNÍHO PROCESU</a:t>
            </a:r>
            <a:endParaRPr 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Opuštěný košík (cart abandonment)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1183112" cy="4937760"/>
          </a:xfrm>
          <a:prstGeom prst="roundRect">
            <a:avLst>
              <a:gd name="adj" fmla="val 259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5" name="Shape 3"/>
          <p:cNvSpPr/>
          <p:nvPr/>
        </p:nvSpPr>
        <p:spPr>
          <a:xfrm>
            <a:off x="800100" y="1760220"/>
            <a:ext cx="685800" cy="685800"/>
          </a:xfrm>
          <a:prstGeom prst="ellipse">
            <a:avLst/>
          </a:prstGeom>
          <a:solidFill>
            <a:srgbClr val="9AD4E9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6" name="Image 0" descr="/tmp/claude-0/-home-claude/3face0a4-eaba-5b56-b528-38841ef923c9/scratchpad/work/pptx_build/icons/cart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405" y="1914525"/>
            <a:ext cx="377190" cy="37719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737360" y="1874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b="1" kern="0" spc="15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BAYMARD INSTITUTE, 2024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737360" y="2148840"/>
            <a:ext cx="9418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Průměrná míra opuštění košíku dosahuje napříč obory kolem 70 %.</a:t>
            </a:r>
            <a:endParaRPr lang="en-US" sz="2800" dirty="0"/>
          </a:p>
        </p:txBody>
      </p:sp>
      <p:sp>
        <p:nvSpPr>
          <p:cNvPr id="9" name="Text 6"/>
          <p:cNvSpPr txBox="1"/>
          <p:nvPr/>
        </p:nvSpPr>
        <p:spPr>
          <a:xfrm>
            <a:off x="1143000" y="3154680"/>
            <a:ext cx="9902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Zákazník vloží zboží do košíku, ale objednávkový proces nedokončí — patří k nejvýznamnějším ukazatelům kvality objednávkového procesu (checkoutu).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1143000" y="4160520"/>
            <a:ext cx="3148584" cy="1371600"/>
          </a:xfrm>
          <a:prstGeom prst="roundRect">
            <a:avLst>
              <a:gd name="adj" fmla="val 9333"/>
            </a:avLst>
          </a:prstGeom>
          <a:solidFill>
            <a:srgbClr val="13315C"/>
          </a:solidFill>
          <a:ln/>
        </p:spPr>
        <p:txBody>
          <a:bodyPr/>
          <a:lstStyle/>
          <a:p>
            <a:endParaRPr lang="cs-CZ" sz="2800"/>
          </a:p>
        </p:txBody>
      </p:sp>
      <p:sp>
        <p:nvSpPr>
          <p:cNvPr id="11" name="Text 8"/>
          <p:cNvSpPr txBox="1"/>
          <p:nvPr/>
        </p:nvSpPr>
        <p:spPr>
          <a:xfrm>
            <a:off x="1325880" y="4343400"/>
            <a:ext cx="27828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Neočekávané náklady (doprava, poplatky)</a:t>
            </a:r>
            <a:endParaRPr lang="en-US" dirty="0"/>
          </a:p>
        </p:txBody>
      </p:sp>
      <p:sp>
        <p:nvSpPr>
          <p:cNvPr id="12" name="Shape 9"/>
          <p:cNvSpPr/>
          <p:nvPr/>
        </p:nvSpPr>
        <p:spPr>
          <a:xfrm>
            <a:off x="4520184" y="4160520"/>
            <a:ext cx="3148584" cy="1371600"/>
          </a:xfrm>
          <a:prstGeom prst="roundRect">
            <a:avLst>
              <a:gd name="adj" fmla="val 9333"/>
            </a:avLst>
          </a:prstGeom>
          <a:solidFill>
            <a:srgbClr val="13315C"/>
          </a:solidFill>
          <a:ln/>
        </p:spPr>
        <p:txBody>
          <a:bodyPr/>
          <a:lstStyle/>
          <a:p>
            <a:endParaRPr lang="cs-CZ" sz="2800"/>
          </a:p>
        </p:txBody>
      </p:sp>
      <p:sp>
        <p:nvSpPr>
          <p:cNvPr id="13" name="Text 10"/>
          <p:cNvSpPr txBox="1"/>
          <p:nvPr/>
        </p:nvSpPr>
        <p:spPr>
          <a:xfrm>
            <a:off x="4703064" y="4343400"/>
            <a:ext cx="27828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Nutná registrace před objednávkou</a:t>
            </a:r>
            <a:endParaRPr lang="en-US" dirty="0"/>
          </a:p>
        </p:txBody>
      </p:sp>
      <p:sp>
        <p:nvSpPr>
          <p:cNvPr id="14" name="Shape 11"/>
          <p:cNvSpPr/>
          <p:nvPr/>
        </p:nvSpPr>
        <p:spPr>
          <a:xfrm>
            <a:off x="7897368" y="4160520"/>
            <a:ext cx="3148584" cy="1371600"/>
          </a:xfrm>
          <a:prstGeom prst="roundRect">
            <a:avLst>
              <a:gd name="adj" fmla="val 9333"/>
            </a:avLst>
          </a:prstGeom>
          <a:solidFill>
            <a:srgbClr val="13315C"/>
          </a:solidFill>
          <a:ln/>
        </p:spPr>
        <p:txBody>
          <a:bodyPr/>
          <a:lstStyle/>
          <a:p>
            <a:endParaRPr lang="cs-CZ" sz="2800"/>
          </a:p>
        </p:txBody>
      </p:sp>
      <p:sp>
        <p:nvSpPr>
          <p:cNvPr id="15" name="Text 12"/>
          <p:cNvSpPr txBox="1"/>
          <p:nvPr/>
        </p:nvSpPr>
        <p:spPr>
          <a:xfrm>
            <a:off x="8080248" y="4343400"/>
            <a:ext cx="27828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Komplikovaný objednávkový proces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POJMY PRODEJNÍHO PROCESU</a:t>
            </a:r>
            <a:endParaRPr 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Personalizace a dlouhodobá hodnota zákazníka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5477256" cy="4937760"/>
          </a:xfrm>
          <a:prstGeom prst="roundRect">
            <a:avLst>
              <a:gd name="adj" fmla="val 259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6" name="Image 0" descr="/tmp/claude-0/-home-claude/3face0a4-eaba-5b56-b528-38841ef923c9/scratchpad/work/pptx_build/icons/ey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5111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PŘIZPŮSOBENÍ NABÍDKY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04872"/>
            <a:ext cx="511149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Personalizace</a:t>
            </a:r>
            <a:endParaRPr lang="en-US" sz="32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3429000"/>
            <a:ext cx="5111496" cy="3351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Přizpůsobování obsahu, nabídky či uživatelského rozhraní konkrétnímu zákazníkovi na základě jeho chování, nákupní historie a demografických charakteristik.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6208776" y="1417320"/>
            <a:ext cx="5477256" cy="4937760"/>
          </a:xfrm>
          <a:prstGeom prst="roundRect">
            <a:avLst>
              <a:gd name="adj" fmla="val 259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11" name="Shape 8"/>
          <p:cNvSpPr/>
          <p:nvPr/>
        </p:nvSpPr>
        <p:spPr>
          <a:xfrm>
            <a:off x="6391656" y="1600200"/>
            <a:ext cx="420624" cy="420624"/>
          </a:xfrm>
          <a:prstGeom prst="ellipse">
            <a:avLst/>
          </a:prstGeom>
          <a:solidFill>
            <a:srgbClr val="9AD4E9"/>
          </a:solidFill>
          <a:ln/>
        </p:spPr>
        <p:txBody>
          <a:bodyPr/>
          <a:lstStyle/>
          <a:p>
            <a:endParaRPr lang="cs-CZ" sz="2800"/>
          </a:p>
        </p:txBody>
      </p:sp>
      <p:pic>
        <p:nvPicPr>
          <p:cNvPr id="12" name="Image 1" descr="/tmp/claude-0/-home-claude/3face0a4-eaba-5b56-b528-38841ef923c9/scratchpad/work/pptx_build/icons/infinity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296" y="1694840"/>
            <a:ext cx="231343" cy="231343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391656" y="2167128"/>
            <a:ext cx="5111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DLOUHODOBÁ UDRŽITELNOST</a:t>
            </a:r>
            <a:endParaRPr lang="en-US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6391656" y="2404872"/>
            <a:ext cx="511149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Opakovaný nákup a CLV</a:t>
            </a:r>
            <a:endParaRPr lang="en-US" sz="3200" dirty="0"/>
          </a:p>
        </p:txBody>
      </p:sp>
      <p:sp>
        <p:nvSpPr>
          <p:cNvPr id="15" name="Text 11"/>
          <p:cNvSpPr txBox="1"/>
          <p:nvPr/>
        </p:nvSpPr>
        <p:spPr>
          <a:xfrm>
            <a:off x="6486296" y="3335274"/>
            <a:ext cx="5111496" cy="3351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Míra opakovaného nákupu a hodnota zákazníka v čase vyjadřují, zda se počáteční, zpravidla nákladná akvizice zákazníka (CAC) podniku dlouhodobě vyplatí.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POJMY PRODEJNÍHO PROCESU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Prodejní trychtýř (sales funnel)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2624328" cy="3108960"/>
          </a:xfrm>
          <a:prstGeom prst="roundRect">
            <a:avLst>
              <a:gd name="adj" fmla="val 38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685800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6" name="Image 0" descr="/tmp/claude-0/-home-claude/3face0a4-eaba-5b56-b528-38841ef923c9/scratchpad/work/pptx_build/icons/user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211" y="1686611"/>
            <a:ext cx="211226" cy="21122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286000"/>
            <a:ext cx="22585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100 000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926080"/>
            <a:ext cx="22585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4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Návštěvníci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355848" y="1417320"/>
            <a:ext cx="2624328" cy="3108960"/>
          </a:xfrm>
          <a:prstGeom prst="roundRect">
            <a:avLst>
              <a:gd name="adj" fmla="val 38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0" name="Shape 7"/>
          <p:cNvSpPr/>
          <p:nvPr/>
        </p:nvSpPr>
        <p:spPr>
          <a:xfrm>
            <a:off x="3538728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1" name="Image 1" descr="/tmp/claude-0/-home-claude/3face0a4-eaba-5b56-b528-38841ef923c9/scratchpad/work/pptx_build/icons/car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5139" y="1686611"/>
            <a:ext cx="211226" cy="21122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538728" y="2286000"/>
            <a:ext cx="22585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15 000</a:t>
            </a:r>
            <a:endParaRPr lang="en-US" sz="3000" dirty="0"/>
          </a:p>
        </p:txBody>
      </p:sp>
      <p:sp>
        <p:nvSpPr>
          <p:cNvPr id="13" name="Text 9"/>
          <p:cNvSpPr txBox="1"/>
          <p:nvPr/>
        </p:nvSpPr>
        <p:spPr>
          <a:xfrm>
            <a:off x="3538728" y="2926080"/>
            <a:ext cx="22585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4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Vložili do košíku (15 %)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208776" y="1417320"/>
            <a:ext cx="2624328" cy="3108960"/>
          </a:xfrm>
          <a:prstGeom prst="roundRect">
            <a:avLst>
              <a:gd name="adj" fmla="val 38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5" name="Shape 11"/>
          <p:cNvSpPr/>
          <p:nvPr/>
        </p:nvSpPr>
        <p:spPr>
          <a:xfrm>
            <a:off x="6391656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6" name="Image 2" descr="/tmp/claude-0/-home-claude/3face0a4-eaba-5b56-b528-38841ef923c9/scratchpad/work/pptx_build/icons/clipboard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067" y="1686611"/>
            <a:ext cx="211226" cy="21122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391656" y="2286000"/>
            <a:ext cx="22585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4 500</a:t>
            </a:r>
            <a:endParaRPr lang="en-US" sz="3000" dirty="0"/>
          </a:p>
        </p:txBody>
      </p:sp>
      <p:sp>
        <p:nvSpPr>
          <p:cNvPr id="18" name="Text 13"/>
          <p:cNvSpPr txBox="1"/>
          <p:nvPr/>
        </p:nvSpPr>
        <p:spPr>
          <a:xfrm>
            <a:off x="6391656" y="2914650"/>
            <a:ext cx="22585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4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Zahájili objednávku (30 %)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9061704" y="1417320"/>
            <a:ext cx="2624328" cy="3108960"/>
          </a:xfrm>
          <a:prstGeom prst="roundRect">
            <a:avLst>
              <a:gd name="adj" fmla="val 383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0" name="Shape 15"/>
          <p:cNvSpPr/>
          <p:nvPr/>
        </p:nvSpPr>
        <p:spPr>
          <a:xfrm>
            <a:off x="9244584" y="1600200"/>
            <a:ext cx="384048" cy="384048"/>
          </a:xfrm>
          <a:prstGeom prst="ellipse">
            <a:avLst/>
          </a:prstGeom>
          <a:solidFill>
            <a:srgbClr val="9AD4E9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1" name="Image 3" descr="/tmp/claude-0/-home-claude/3face0a4-eaba-5b56-b528-38841ef923c9/scratchpad/work/pptx_build/icons/check_nav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0995" y="1686611"/>
            <a:ext cx="211226" cy="211226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244584" y="2286000"/>
            <a:ext cx="22585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3 000</a:t>
            </a:r>
            <a:endParaRPr lang="en-US" sz="3000" dirty="0"/>
          </a:p>
        </p:txBody>
      </p:sp>
      <p:sp>
        <p:nvSpPr>
          <p:cNvPr id="23" name="Text 17"/>
          <p:cNvSpPr txBox="1"/>
          <p:nvPr/>
        </p:nvSpPr>
        <p:spPr>
          <a:xfrm>
            <a:off x="9244584" y="2926080"/>
            <a:ext cx="22585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6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Dokončili objednávku</a:t>
            </a:r>
            <a:endParaRPr lang="en-US" sz="1600" dirty="0"/>
          </a:p>
        </p:txBody>
      </p:sp>
      <p:sp>
        <p:nvSpPr>
          <p:cNvPr id="24" name="Shape 18"/>
          <p:cNvSpPr/>
          <p:nvPr/>
        </p:nvSpPr>
        <p:spPr>
          <a:xfrm>
            <a:off x="502920" y="4754880"/>
            <a:ext cx="11183112" cy="1600200"/>
          </a:xfrm>
          <a:prstGeom prst="roundRect">
            <a:avLst>
              <a:gd name="adj" fmla="val 6286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5" name="Shape 19"/>
          <p:cNvSpPr/>
          <p:nvPr/>
        </p:nvSpPr>
        <p:spPr>
          <a:xfrm>
            <a:off x="685800" y="4937760"/>
            <a:ext cx="365760" cy="365760"/>
          </a:xfrm>
          <a:prstGeom prst="ellipse">
            <a:avLst/>
          </a:prstGeom>
          <a:solidFill>
            <a:srgbClr val="9AD4E9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6" name="Image 4" descr="/tmp/claude-0/-home-claude/3face0a4-eaba-5b56-b528-38841ef923c9/scratchpad/work/pptx_build/icons/target_nav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096" y="5020056"/>
            <a:ext cx="201168" cy="201168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685800" y="5449824"/>
            <a:ext cx="10817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VÝSLEDNÝ KONVERZNÍ POMĚR: 3 %</a:t>
            </a:r>
            <a:endParaRPr lang="en-US" sz="950" dirty="0"/>
          </a:p>
        </p:txBody>
      </p:sp>
      <p:sp>
        <p:nvSpPr>
          <p:cNvPr id="28" name="Text 21"/>
          <p:cNvSpPr txBox="1"/>
          <p:nvPr/>
        </p:nvSpPr>
        <p:spPr>
          <a:xfrm>
            <a:off x="685800" y="5687568"/>
            <a:ext cx="10817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Nejvýznamnější ztráta nastává ve fázi dokončování objednávky</a:t>
            </a:r>
            <a:endParaRPr lang="en-US" sz="1350" dirty="0"/>
          </a:p>
        </p:txBody>
      </p:sp>
      <p:sp>
        <p:nvSpPr>
          <p:cNvPr id="29" name="Text 22"/>
          <p:cNvSpPr txBox="1"/>
          <p:nvPr/>
        </p:nvSpPr>
        <p:spPr>
          <a:xfrm>
            <a:off x="685800" y="6035040"/>
            <a:ext cx="108173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4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Provozovatel by měl investovat do zjednodušení checkoutu, nikoli plošně navyšovat investice do přilákání nové návštěvnosti.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POJMY PRODEJNÍHO PROCESU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A/B testování (split testing)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1183112" cy="4937760"/>
          </a:xfrm>
          <a:prstGeom prst="roundRect">
            <a:avLst>
              <a:gd name="adj" fmla="val 259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800100" y="1760220"/>
            <a:ext cx="685800" cy="685800"/>
          </a:xfrm>
          <a:prstGeom prst="ellipse">
            <a:avLst/>
          </a:prstGeom>
          <a:solidFill>
            <a:srgbClr val="9AD4E9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6" name="Image 0" descr="/tmp/claude-0/-home-claude/3face0a4-eaba-5b56-b528-38841ef923c9/scratchpad/work/pptx_build/icons/flas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405" y="1914525"/>
            <a:ext cx="377190" cy="37719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737360" y="1874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5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DATOVĚ ŘÍZENÉ ROZHODOVÁNÍ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737360" y="21488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A/B testování</a:t>
            </a:r>
            <a:endParaRPr lang="en-US" sz="2600" dirty="0"/>
          </a:p>
        </p:txBody>
      </p:sp>
      <p:sp>
        <p:nvSpPr>
          <p:cNvPr id="9" name="Text 6"/>
          <p:cNvSpPr txBox="1"/>
          <p:nvPr/>
        </p:nvSpPr>
        <p:spPr>
          <a:xfrm>
            <a:off x="1143000" y="3154680"/>
            <a:ext cx="9902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Náhodné rozdělení návštěvníků do dvou (či více) skupin, z nichž každé je zobrazena odlišná varianta prvku e-shopu — statistické vyhodnocení objektivně určí, která varianta dosahuje vyššího konverzního poměru.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143000" y="4160520"/>
            <a:ext cx="3148584" cy="1371600"/>
          </a:xfrm>
          <a:prstGeom prst="roundRect">
            <a:avLst>
              <a:gd name="adj" fmla="val 9333"/>
            </a:avLst>
          </a:prstGeom>
          <a:solidFill>
            <a:srgbClr val="1331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 txBox="1"/>
          <p:nvPr/>
        </p:nvSpPr>
        <p:spPr>
          <a:xfrm>
            <a:off x="1325880" y="4343400"/>
            <a:ext cx="27828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Hypotéza — co a proč očekáváme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520184" y="4160520"/>
            <a:ext cx="3148584" cy="1371600"/>
          </a:xfrm>
          <a:prstGeom prst="roundRect">
            <a:avLst>
              <a:gd name="adj" fmla="val 9333"/>
            </a:avLst>
          </a:prstGeom>
          <a:solidFill>
            <a:srgbClr val="1331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0"/>
          <p:cNvSpPr txBox="1"/>
          <p:nvPr/>
        </p:nvSpPr>
        <p:spPr>
          <a:xfrm>
            <a:off x="4703064" y="4343400"/>
            <a:ext cx="27828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Varianty A a B — přesně vymezené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7897368" y="4160520"/>
            <a:ext cx="3148584" cy="1371600"/>
          </a:xfrm>
          <a:prstGeom prst="roundRect">
            <a:avLst>
              <a:gd name="adj" fmla="val 9333"/>
            </a:avLst>
          </a:prstGeom>
          <a:solidFill>
            <a:srgbClr val="1331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2"/>
          <p:cNvSpPr txBox="1"/>
          <p:nvPr/>
        </p:nvSpPr>
        <p:spPr>
          <a:xfrm>
            <a:off x="8080248" y="4343400"/>
            <a:ext cx="27828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Metrika a dostatečná doba běhu testu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POJMY PRODEJNÍHO PROCESU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Dlouhodobě udržitelné marketingové kanály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5477256" cy="4937760"/>
          </a:xfrm>
          <a:prstGeom prst="roundRect">
            <a:avLst>
              <a:gd name="adj" fmla="val 259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3200"/>
          </a:p>
        </p:txBody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 sz="3200"/>
          </a:p>
        </p:txBody>
      </p:sp>
      <p:pic>
        <p:nvPicPr>
          <p:cNvPr id="6" name="Image 0" descr="/tmp/claude-0/-home-claude/3face0a4-eaba-5b56-b528-38841ef923c9/scratchpad/work/pptx_build/icons/searc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5111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ORGANICKÉ VYHLEDÁVÁNÍ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87168"/>
            <a:ext cx="5111496" cy="2914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 (search engine optimization)</a:t>
            </a:r>
            <a:endParaRPr lang="en-US" sz="2800" dirty="0"/>
          </a:p>
        </p:txBody>
      </p:sp>
      <p:sp>
        <p:nvSpPr>
          <p:cNvPr id="9" name="Text 6"/>
          <p:cNvSpPr txBox="1"/>
          <p:nvPr/>
        </p:nvSpPr>
        <p:spPr>
          <a:xfrm>
            <a:off x="780440" y="3739324"/>
            <a:ext cx="5111496" cy="34027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Struktura katalogu, rychlost načítání, jedinečnost popisů a bezchybnost checkoutu zlepšují pozici ve vyhledávání — dlouhodobě udržitelný kanál bez průběžných nákladů za proklik.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6208776" y="1417320"/>
            <a:ext cx="5477256" cy="4937760"/>
          </a:xfrm>
          <a:prstGeom prst="roundRect">
            <a:avLst>
              <a:gd name="adj" fmla="val 259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3200"/>
          </a:p>
        </p:txBody>
      </p:sp>
      <p:sp>
        <p:nvSpPr>
          <p:cNvPr id="11" name="Shape 8"/>
          <p:cNvSpPr/>
          <p:nvPr/>
        </p:nvSpPr>
        <p:spPr>
          <a:xfrm>
            <a:off x="6391656" y="1600200"/>
            <a:ext cx="420624" cy="420624"/>
          </a:xfrm>
          <a:prstGeom prst="ellipse">
            <a:avLst/>
          </a:prstGeom>
          <a:solidFill>
            <a:srgbClr val="9AD4E9"/>
          </a:solidFill>
          <a:ln/>
        </p:spPr>
        <p:txBody>
          <a:bodyPr/>
          <a:lstStyle/>
          <a:p>
            <a:endParaRPr lang="cs-CZ" sz="3200"/>
          </a:p>
        </p:txBody>
      </p:sp>
      <p:pic>
        <p:nvPicPr>
          <p:cNvPr id="12" name="Image 1" descr="/tmp/claude-0/-home-claude/3face0a4-eaba-5b56-b528-38841ef923c9/scratchpad/work/pptx_build/icons/target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296" y="1694840"/>
            <a:ext cx="231343" cy="231343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391656" y="2167128"/>
            <a:ext cx="5111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CÍLENÉ OSLOVENÍ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6391656" y="2530602"/>
            <a:ext cx="5111496" cy="2914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Remarketing (retargeting)</a:t>
            </a:r>
            <a:endParaRPr lang="en-US" sz="2800" dirty="0"/>
          </a:p>
        </p:txBody>
      </p:sp>
      <p:sp>
        <p:nvSpPr>
          <p:cNvPr id="15" name="Text 11"/>
          <p:cNvSpPr txBox="1"/>
          <p:nvPr/>
        </p:nvSpPr>
        <p:spPr>
          <a:xfrm>
            <a:off x="6497726" y="3702177"/>
            <a:ext cx="5111496" cy="34027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Opětovné oslovení návštěvníků, kteří e-shop navštívili, ale nenakoupili (např. opustili košík) — díky projevenému zájmu dosahuje vyššího konverzního poměru než plošná reklama.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SHRNUTÍ KAPITOLY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516636" y="770382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Devět pojmů, které je třeba umět definovat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575304" cy="1493520"/>
          </a:xfrm>
          <a:prstGeom prst="roundRect">
            <a:avLst>
              <a:gd name="adj" fmla="val 6735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3200"/>
          </a:p>
        </p:txBody>
      </p:sp>
      <p:sp>
        <p:nvSpPr>
          <p:cNvPr id="5" name="Text 3"/>
          <p:cNvSpPr txBox="1"/>
          <p:nvPr/>
        </p:nvSpPr>
        <p:spPr>
          <a:xfrm>
            <a:off x="685800" y="1563624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E-shop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965960"/>
            <a:ext cx="3209544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Softwarová realizace přímého prodeje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306824" y="1417320"/>
            <a:ext cx="3575304" cy="1493520"/>
          </a:xfrm>
          <a:prstGeom prst="roundRect">
            <a:avLst>
              <a:gd name="adj" fmla="val 6735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3200"/>
          </a:p>
        </p:txBody>
      </p:sp>
      <p:sp>
        <p:nvSpPr>
          <p:cNvPr id="8" name="Text 6"/>
          <p:cNvSpPr txBox="1"/>
          <p:nvPr/>
        </p:nvSpPr>
        <p:spPr>
          <a:xfrm>
            <a:off x="4489704" y="1563624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Katalog a checkout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4489704" y="1965960"/>
            <a:ext cx="3209544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Klíčové funkční moduly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110728" y="1417320"/>
            <a:ext cx="3575304" cy="1493520"/>
          </a:xfrm>
          <a:prstGeom prst="roundRect">
            <a:avLst>
              <a:gd name="adj" fmla="val 6735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3200"/>
          </a:p>
        </p:txBody>
      </p:sp>
      <p:sp>
        <p:nvSpPr>
          <p:cNvPr id="11" name="Text 9"/>
          <p:cNvSpPr txBox="1"/>
          <p:nvPr/>
        </p:nvSpPr>
        <p:spPr>
          <a:xfrm>
            <a:off x="8293608" y="1563624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TCO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8293608" y="1965960"/>
            <a:ext cx="3209544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Celkové náklady vlastnictví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02920" y="3139440"/>
            <a:ext cx="3575304" cy="1493520"/>
          </a:xfrm>
          <a:prstGeom prst="roundRect">
            <a:avLst>
              <a:gd name="adj" fmla="val 6735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3200"/>
          </a:p>
        </p:txBody>
      </p:sp>
      <p:sp>
        <p:nvSpPr>
          <p:cNvPr id="14" name="Text 12"/>
          <p:cNvSpPr txBox="1"/>
          <p:nvPr/>
        </p:nvSpPr>
        <p:spPr>
          <a:xfrm>
            <a:off x="685800" y="3285744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Cross-/up-/down-selling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85800" y="3688080"/>
            <a:ext cx="3209544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Techniky navýšení hodnoty objednávky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306824" y="3139440"/>
            <a:ext cx="3575304" cy="1493520"/>
          </a:xfrm>
          <a:prstGeom prst="roundRect">
            <a:avLst>
              <a:gd name="adj" fmla="val 6735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3200"/>
          </a:p>
        </p:txBody>
      </p:sp>
      <p:sp>
        <p:nvSpPr>
          <p:cNvPr id="17" name="Text 15"/>
          <p:cNvSpPr txBox="1"/>
          <p:nvPr/>
        </p:nvSpPr>
        <p:spPr>
          <a:xfrm>
            <a:off x="4489704" y="3285744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Konverzní poměr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4489704" y="3688080"/>
            <a:ext cx="3209544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Objednávky děleno návštěvníky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110728" y="3139440"/>
            <a:ext cx="3575304" cy="1493520"/>
          </a:xfrm>
          <a:prstGeom prst="roundRect">
            <a:avLst>
              <a:gd name="adj" fmla="val 6735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3200"/>
          </a:p>
        </p:txBody>
      </p:sp>
      <p:sp>
        <p:nvSpPr>
          <p:cNvPr id="20" name="Text 18"/>
          <p:cNvSpPr txBox="1"/>
          <p:nvPr/>
        </p:nvSpPr>
        <p:spPr>
          <a:xfrm>
            <a:off x="8293608" y="3285744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Opuštěný košík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8293608" y="3688080"/>
            <a:ext cx="3209544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Míra kolem 70 % (Baymard)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02920" y="4861560"/>
            <a:ext cx="3575304" cy="1493520"/>
          </a:xfrm>
          <a:prstGeom prst="roundRect">
            <a:avLst>
              <a:gd name="adj" fmla="val 6735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3200"/>
          </a:p>
        </p:txBody>
      </p:sp>
      <p:sp>
        <p:nvSpPr>
          <p:cNvPr id="23" name="Text 21"/>
          <p:cNvSpPr txBox="1"/>
          <p:nvPr/>
        </p:nvSpPr>
        <p:spPr>
          <a:xfrm>
            <a:off x="685800" y="5007864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Prodejní trychtýř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685800" y="5410200"/>
            <a:ext cx="3209544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Postupné zužování počtu zákazníků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306824" y="4861560"/>
            <a:ext cx="3575304" cy="1493520"/>
          </a:xfrm>
          <a:prstGeom prst="roundRect">
            <a:avLst>
              <a:gd name="adj" fmla="val 6735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3200"/>
          </a:p>
        </p:txBody>
      </p:sp>
      <p:sp>
        <p:nvSpPr>
          <p:cNvPr id="26" name="Text 24"/>
          <p:cNvSpPr txBox="1"/>
          <p:nvPr/>
        </p:nvSpPr>
        <p:spPr>
          <a:xfrm>
            <a:off x="4489704" y="5007864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A/B testování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4489704" y="5410200"/>
            <a:ext cx="3209544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Datově řízené rozhodování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110728" y="4861560"/>
            <a:ext cx="3575304" cy="1493520"/>
          </a:xfrm>
          <a:prstGeom prst="roundRect">
            <a:avLst>
              <a:gd name="adj" fmla="val 6735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3200"/>
          </a:p>
        </p:txBody>
      </p:sp>
      <p:sp>
        <p:nvSpPr>
          <p:cNvPr id="29" name="Text 27"/>
          <p:cNvSpPr txBox="1"/>
          <p:nvPr/>
        </p:nvSpPr>
        <p:spPr>
          <a:xfrm>
            <a:off x="8293608" y="5007864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 a remarketing</a:t>
            </a:r>
            <a:endParaRPr lang="en-US" sz="2000" dirty="0"/>
          </a:p>
        </p:txBody>
      </p:sp>
      <p:sp>
        <p:nvSpPr>
          <p:cNvPr id="30" name="Text 28"/>
          <p:cNvSpPr txBox="1"/>
          <p:nvPr/>
        </p:nvSpPr>
        <p:spPr>
          <a:xfrm>
            <a:off x="8293608" y="5410200"/>
            <a:ext cx="3209544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Udržitelné marketingové kanály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KAPITOLA 3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Literatura (ČSN ISO 690)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1183112" cy="4937760"/>
          </a:xfrm>
          <a:prstGeom prst="roundRect">
            <a:avLst>
              <a:gd name="adj" fmla="val 259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754380" y="1623060"/>
            <a:ext cx="502920" cy="502920"/>
          </a:xfrm>
          <a:prstGeom prst="ellipse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6" name="Image 0" descr="/tmp/claude-0/-home-claude/3face0a4-eaba-5b56-b528-38841ef923c9/scratchpad/work/pptx_build/icons/boo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537" y="1736217"/>
            <a:ext cx="276606" cy="27660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91640" y="1737360"/>
            <a:ext cx="4951476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1400"/>
              </a:spcAft>
              <a:buSzPct val="100000"/>
              <a:buChar char="•"/>
            </a:pPr>
            <a:r>
              <a:rPr lang="en-US" sz="1100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Baymard Institute. 49 Cart Abandonment Rate Statistics. 2024.</a:t>
            </a:r>
            <a:endParaRPr lang="en-US" sz="1100" dirty="0"/>
          </a:p>
          <a:p>
            <a:pPr marL="342900" indent="-342900" algn="l">
              <a:spcAft>
                <a:spcPts val="1400"/>
              </a:spcAft>
              <a:buSzPct val="100000"/>
              <a:buChar char="•"/>
            </a:pPr>
            <a:r>
              <a:rPr lang="en-US" sz="1100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EGER, L. a kol. Marketing na internetu. ZČU, 2015.</a:t>
            </a:r>
            <a:endParaRPr lang="en-US" sz="1100" dirty="0"/>
          </a:p>
          <a:p>
            <a:pPr marL="342900" indent="-342900" algn="l">
              <a:spcAft>
                <a:spcPts val="1400"/>
              </a:spcAft>
              <a:buSzPct val="100000"/>
              <a:buChar char="•"/>
            </a:pPr>
            <a:r>
              <a:rPr lang="en-US" sz="1100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KIRWIN, W. TCO: The Total Cost of Ownership Model. Gartner Group, 1987.</a:t>
            </a:r>
            <a:endParaRPr lang="en-US" sz="1100" dirty="0"/>
          </a:p>
          <a:p>
            <a:pPr marL="342900" indent="-342900" algn="l">
              <a:spcAft>
                <a:spcPts val="1400"/>
              </a:spcAft>
              <a:buSzPct val="100000"/>
              <a:buChar char="•"/>
            </a:pPr>
            <a:r>
              <a:rPr lang="en-US" sz="1100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KOTLER, P., KELLER, K. L. Marketing Management. 15. vyd. Pearson, 2016.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917436" y="1737360"/>
            <a:ext cx="4951476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1400"/>
              </a:spcAft>
              <a:buSzPct val="100000"/>
              <a:buChar char="•"/>
            </a:pPr>
            <a:r>
              <a:rPr lang="en-US" sz="1100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LAUDON, K. C., TRAVER, C. G. E-commerce 2021–2022. Pearson, 2021.</a:t>
            </a:r>
            <a:endParaRPr lang="en-US" sz="1100" dirty="0"/>
          </a:p>
          <a:p>
            <a:pPr marL="342900" indent="-342900" algn="l">
              <a:spcAft>
                <a:spcPts val="1400"/>
              </a:spcAft>
              <a:buSzPct val="100000"/>
              <a:buChar char="•"/>
            </a:pPr>
            <a:r>
              <a:rPr lang="en-US" sz="1100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SUCHÁNEK, P. Podnikání na Internetu. Slezská univerzita, 2019.</a:t>
            </a:r>
            <a:endParaRPr lang="en-US" sz="1100" dirty="0"/>
          </a:p>
          <a:p>
            <a:pPr marL="342900" indent="-342900" algn="l">
              <a:spcAft>
                <a:spcPts val="1400"/>
              </a:spcAft>
              <a:buSzPct val="100000"/>
              <a:buChar char="•"/>
            </a:pPr>
            <a:r>
              <a:rPr lang="en-US" sz="1100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TURBAN, E. et al. Electronic Commerce 2018. Springer, 2018.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743200" y="3840480"/>
            <a:ext cx="7315200" cy="7315200"/>
          </a:xfrm>
          <a:prstGeom prst="ellipse">
            <a:avLst/>
          </a:prstGeom>
          <a:solidFill>
            <a:srgbClr val="9AD4E9">
              <a:alpha val="1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 txBox="1"/>
          <p:nvPr/>
        </p:nvSpPr>
        <p:spPr>
          <a:xfrm>
            <a:off x="822960" y="14630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0" b="1" dirty="0">
                <a:solidFill>
                  <a:srgbClr val="133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291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kern="0" spc="30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BLOK 2 · 90 MINUT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03320"/>
            <a:ext cx="9601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a příklady</a:t>
            </a:r>
            <a:endParaRPr lang="en-US" sz="4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4709160"/>
            <a:ext cx="8961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Pět aktivit z pracovního sešitu — od auditu e-shopu po diskusi o SEO a remarketingu.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KE KAPITOLE 3</a:t>
            </a:r>
            <a:endParaRPr 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Harmonogram hodiny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1183112" cy="804672"/>
          </a:xfrm>
          <a:prstGeom prst="roundRect">
            <a:avLst>
              <a:gd name="adj" fmla="val 12500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5" name="Shape 3"/>
          <p:cNvSpPr/>
          <p:nvPr/>
        </p:nvSpPr>
        <p:spPr>
          <a:xfrm>
            <a:off x="502920" y="1417320"/>
            <a:ext cx="1417320" cy="804672"/>
          </a:xfrm>
          <a:prstGeom prst="roundRect">
            <a:avLst>
              <a:gd name="adj" fmla="val 12500"/>
            </a:avLst>
          </a:prstGeom>
          <a:solidFill>
            <a:srgbClr val="0B2545"/>
          </a:solidFill>
          <a:ln/>
        </p:spPr>
        <p:txBody>
          <a:bodyPr/>
          <a:lstStyle/>
          <a:p>
            <a:endParaRPr lang="cs-CZ" sz="2800"/>
          </a:p>
        </p:txBody>
      </p:sp>
      <p:sp>
        <p:nvSpPr>
          <p:cNvPr id="6" name="Text 4"/>
          <p:cNvSpPr txBox="1"/>
          <p:nvPr/>
        </p:nvSpPr>
        <p:spPr>
          <a:xfrm>
            <a:off x="502920" y="1563624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0–20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1911096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2194560" y="1536192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1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194560" y="1837944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reálného e-shopu</a:t>
            </a:r>
            <a:endParaRPr lang="en-US" dirty="0"/>
          </a:p>
        </p:txBody>
      </p:sp>
      <p:sp>
        <p:nvSpPr>
          <p:cNvPr id="10" name="Text 8"/>
          <p:cNvSpPr txBox="1"/>
          <p:nvPr/>
        </p:nvSpPr>
        <p:spPr>
          <a:xfrm>
            <a:off x="8942832" y="1417320"/>
            <a:ext cx="2606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 dvojicích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02920" y="2450592"/>
            <a:ext cx="11183112" cy="804672"/>
          </a:xfrm>
          <a:prstGeom prst="roundRect">
            <a:avLst>
              <a:gd name="adj" fmla="val 12500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12" name="Shape 10"/>
          <p:cNvSpPr/>
          <p:nvPr/>
        </p:nvSpPr>
        <p:spPr>
          <a:xfrm>
            <a:off x="502920" y="2450592"/>
            <a:ext cx="1417320" cy="804672"/>
          </a:xfrm>
          <a:prstGeom prst="roundRect">
            <a:avLst>
              <a:gd name="adj" fmla="val 12500"/>
            </a:avLst>
          </a:prstGeom>
          <a:solidFill>
            <a:srgbClr val="0B2545"/>
          </a:solidFill>
          <a:ln/>
        </p:spPr>
        <p:txBody>
          <a:bodyPr/>
          <a:lstStyle/>
          <a:p>
            <a:endParaRPr lang="cs-CZ" sz="2800"/>
          </a:p>
        </p:txBody>
      </p:sp>
      <p:sp>
        <p:nvSpPr>
          <p:cNvPr id="13" name="Text 11"/>
          <p:cNvSpPr txBox="1"/>
          <p:nvPr/>
        </p:nvSpPr>
        <p:spPr>
          <a:xfrm>
            <a:off x="502920" y="2596896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20–45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502920" y="2944368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2194560" y="2569464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2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2194560" y="2871216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Výpočet celkových nákladů vlastnictví</a:t>
            </a:r>
            <a:endParaRPr lang="en-US" dirty="0"/>
          </a:p>
        </p:txBody>
      </p:sp>
      <p:sp>
        <p:nvSpPr>
          <p:cNvPr id="17" name="Text 15"/>
          <p:cNvSpPr txBox="1"/>
          <p:nvPr/>
        </p:nvSpPr>
        <p:spPr>
          <a:xfrm>
            <a:off x="8942832" y="2450592"/>
            <a:ext cx="2606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Skupinová práce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02920" y="3483864"/>
            <a:ext cx="11183112" cy="804672"/>
          </a:xfrm>
          <a:prstGeom prst="roundRect">
            <a:avLst>
              <a:gd name="adj" fmla="val 12500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19" name="Shape 17"/>
          <p:cNvSpPr/>
          <p:nvPr/>
        </p:nvSpPr>
        <p:spPr>
          <a:xfrm>
            <a:off x="502920" y="3483864"/>
            <a:ext cx="1417320" cy="804672"/>
          </a:xfrm>
          <a:prstGeom prst="roundRect">
            <a:avLst>
              <a:gd name="adj" fmla="val 12500"/>
            </a:avLst>
          </a:prstGeom>
          <a:solidFill>
            <a:srgbClr val="0B2545"/>
          </a:solidFill>
          <a:ln/>
        </p:spPr>
        <p:txBody>
          <a:bodyPr/>
          <a:lstStyle/>
          <a:p>
            <a:endParaRPr lang="cs-CZ" sz="2800"/>
          </a:p>
        </p:txBody>
      </p:sp>
      <p:sp>
        <p:nvSpPr>
          <p:cNvPr id="20" name="Text 18"/>
          <p:cNvSpPr txBox="1"/>
          <p:nvPr/>
        </p:nvSpPr>
        <p:spPr>
          <a:xfrm>
            <a:off x="502920" y="3630168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45–65</a:t>
            </a:r>
            <a:endParaRPr lang="en-US" sz="2400" dirty="0"/>
          </a:p>
        </p:txBody>
      </p:sp>
      <p:sp>
        <p:nvSpPr>
          <p:cNvPr id="21" name="Text 19"/>
          <p:cNvSpPr txBox="1"/>
          <p:nvPr/>
        </p:nvSpPr>
        <p:spPr>
          <a:xfrm>
            <a:off x="502920" y="397764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2194560" y="3602736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3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2194560" y="3904488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Návrh A/B testu</a:t>
            </a:r>
            <a:endParaRPr lang="en-US" dirty="0"/>
          </a:p>
        </p:txBody>
      </p:sp>
      <p:sp>
        <p:nvSpPr>
          <p:cNvPr id="24" name="Text 22"/>
          <p:cNvSpPr txBox="1"/>
          <p:nvPr/>
        </p:nvSpPr>
        <p:spPr>
          <a:xfrm>
            <a:off x="8942832" y="3483864"/>
            <a:ext cx="2606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 dvojicích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502920" y="4517136"/>
            <a:ext cx="11183112" cy="804672"/>
          </a:xfrm>
          <a:prstGeom prst="roundRect">
            <a:avLst>
              <a:gd name="adj" fmla="val 12500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26" name="Shape 24"/>
          <p:cNvSpPr/>
          <p:nvPr/>
        </p:nvSpPr>
        <p:spPr>
          <a:xfrm>
            <a:off x="502920" y="4517136"/>
            <a:ext cx="1417320" cy="804672"/>
          </a:xfrm>
          <a:prstGeom prst="roundRect">
            <a:avLst>
              <a:gd name="adj" fmla="val 12500"/>
            </a:avLst>
          </a:prstGeom>
          <a:solidFill>
            <a:srgbClr val="0B2545"/>
          </a:solidFill>
          <a:ln/>
        </p:spPr>
        <p:txBody>
          <a:bodyPr/>
          <a:lstStyle/>
          <a:p>
            <a:endParaRPr lang="cs-CZ" sz="2800"/>
          </a:p>
        </p:txBody>
      </p:sp>
      <p:sp>
        <p:nvSpPr>
          <p:cNvPr id="27" name="Text 25"/>
          <p:cNvSpPr txBox="1"/>
          <p:nvPr/>
        </p:nvSpPr>
        <p:spPr>
          <a:xfrm>
            <a:off x="502920" y="466344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65–80</a:t>
            </a:r>
            <a:endParaRPr lang="en-US" sz="2400" dirty="0"/>
          </a:p>
        </p:txBody>
      </p:sp>
      <p:sp>
        <p:nvSpPr>
          <p:cNvPr id="28" name="Text 26"/>
          <p:cNvSpPr txBox="1"/>
          <p:nvPr/>
        </p:nvSpPr>
        <p:spPr>
          <a:xfrm>
            <a:off x="502920" y="501091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2194560" y="463600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4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2194560" y="493776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Konverzní poměr a míra opuštění košíku</a:t>
            </a:r>
            <a:endParaRPr lang="en-US" dirty="0"/>
          </a:p>
        </p:txBody>
      </p:sp>
      <p:sp>
        <p:nvSpPr>
          <p:cNvPr id="31" name="Text 29"/>
          <p:cNvSpPr txBox="1"/>
          <p:nvPr/>
        </p:nvSpPr>
        <p:spPr>
          <a:xfrm>
            <a:off x="8942832" y="4517136"/>
            <a:ext cx="2606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Individuálně / skupinově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502920" y="5550408"/>
            <a:ext cx="11183112" cy="804672"/>
          </a:xfrm>
          <a:prstGeom prst="roundRect">
            <a:avLst>
              <a:gd name="adj" fmla="val 12500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  <p:txBody>
          <a:bodyPr/>
          <a:lstStyle/>
          <a:p>
            <a:endParaRPr lang="cs-CZ" sz="2800"/>
          </a:p>
        </p:txBody>
      </p:sp>
      <p:sp>
        <p:nvSpPr>
          <p:cNvPr id="33" name="Shape 31"/>
          <p:cNvSpPr/>
          <p:nvPr/>
        </p:nvSpPr>
        <p:spPr>
          <a:xfrm>
            <a:off x="502920" y="5550408"/>
            <a:ext cx="1417320" cy="804672"/>
          </a:xfrm>
          <a:prstGeom prst="roundRect">
            <a:avLst>
              <a:gd name="adj" fmla="val 12500"/>
            </a:avLst>
          </a:prstGeom>
          <a:solidFill>
            <a:srgbClr val="0B2545"/>
          </a:solidFill>
          <a:ln/>
        </p:spPr>
        <p:txBody>
          <a:bodyPr/>
          <a:lstStyle/>
          <a:p>
            <a:endParaRPr lang="cs-CZ" sz="2800"/>
          </a:p>
        </p:txBody>
      </p:sp>
      <p:sp>
        <p:nvSpPr>
          <p:cNvPr id="34" name="Text 32"/>
          <p:cNvSpPr txBox="1"/>
          <p:nvPr/>
        </p:nvSpPr>
        <p:spPr>
          <a:xfrm>
            <a:off x="502920" y="569671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80–90</a:t>
            </a:r>
            <a:endParaRPr lang="en-US" sz="2400" dirty="0"/>
          </a:p>
        </p:txBody>
      </p:sp>
      <p:sp>
        <p:nvSpPr>
          <p:cNvPr id="35" name="Text 33"/>
          <p:cNvSpPr txBox="1"/>
          <p:nvPr/>
        </p:nvSpPr>
        <p:spPr>
          <a:xfrm>
            <a:off x="502920" y="6044184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2194560" y="566928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5</a:t>
            </a:r>
            <a:endParaRPr lang="en-US" sz="1100" dirty="0"/>
          </a:p>
        </p:txBody>
      </p:sp>
      <p:sp>
        <p:nvSpPr>
          <p:cNvPr id="37" name="Text 35"/>
          <p:cNvSpPr txBox="1"/>
          <p:nvPr/>
        </p:nvSpPr>
        <p:spPr>
          <a:xfrm>
            <a:off x="2194560" y="5971032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Diskuse o SEO a remarketingu</a:t>
            </a:r>
            <a:endParaRPr lang="en-US" dirty="0"/>
          </a:p>
        </p:txBody>
      </p:sp>
      <p:sp>
        <p:nvSpPr>
          <p:cNvPr id="38" name="Text 36"/>
          <p:cNvSpPr txBox="1"/>
          <p:nvPr/>
        </p:nvSpPr>
        <p:spPr>
          <a:xfrm>
            <a:off x="8942832" y="5550408"/>
            <a:ext cx="2606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Celá skupina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-2286000"/>
            <a:ext cx="6400800" cy="6400800"/>
          </a:xfrm>
          <a:prstGeom prst="ellipse">
            <a:avLst/>
          </a:prstGeom>
          <a:solidFill>
            <a:srgbClr val="9AD4E9">
              <a:alpha val="2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 txBox="1"/>
          <p:nvPr/>
        </p:nvSpPr>
        <p:spPr>
          <a:xfrm>
            <a:off x="822960" y="22860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kern="0" spc="30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DĚKUJI ZA POZORNOST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65176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Kapitola 3 je hotová.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520440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Internetový obchod, technologická řešení a klíčové ukazatele prodeje tvoří základ pro kapitolu 4: analytické nástroje a umělou inteligenci v e-commerce.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22960" y="4526280"/>
            <a:ext cx="3566160" cy="1097280"/>
          </a:xfrm>
          <a:prstGeom prst="roundRect">
            <a:avLst>
              <a:gd name="adj" fmla="val 11667"/>
            </a:avLst>
          </a:prstGeom>
          <a:solidFill>
            <a:srgbClr val="1331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 txBox="1"/>
          <p:nvPr/>
        </p:nvSpPr>
        <p:spPr>
          <a:xfrm>
            <a:off x="1051560" y="47091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Teorie 3.1–3.5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50749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E-shop, technologie a pojmy prodeje probrány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663440" y="4526280"/>
            <a:ext cx="3566160" cy="1097280"/>
          </a:xfrm>
          <a:prstGeom prst="roundRect">
            <a:avLst>
              <a:gd name="adj" fmla="val 11667"/>
            </a:avLst>
          </a:prstGeom>
          <a:solidFill>
            <a:srgbClr val="1331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 txBox="1"/>
          <p:nvPr/>
        </p:nvSpPr>
        <p:spPr>
          <a:xfrm>
            <a:off x="4892040" y="47091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Cvičení 1–5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4892040" y="50749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Praktická aplikace z pracovního sešitu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1543</Words>
  <Application>Microsoft Office PowerPoint</Application>
  <PresentationFormat>Širokoúhlá obrazovka</PresentationFormat>
  <Paragraphs>264</Paragraphs>
  <Slides>22</Slides>
  <Notes>22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Kapitola 3 – Internetové obchody a e-shopy</dc:title>
  <dc:subject>PptxGenJS Presentation</dc:subject>
  <dc:creator>Obchodování na internetu</dc:creator>
  <cp:lastModifiedBy>Dobiášová Renáta</cp:lastModifiedBy>
  <cp:revision>4</cp:revision>
  <dcterms:created xsi:type="dcterms:W3CDTF">2026-09-20T18:33:57Z</dcterms:created>
  <dcterms:modified xsi:type="dcterms:W3CDTF">2026-10-06T12:24:32Z</dcterms:modified>
</cp:coreProperties>
</file>