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BCD69-069E-47B9-A8EA-3C56F40000A0}" type="datetimeFigureOut">
              <a:t>23.09.2026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07A22-084F-42A2-9213-263DB1F002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72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6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011680"/>
            <a:ext cx="6858000" cy="6858000"/>
          </a:xfrm>
          <a:prstGeom prst="ellipse">
            <a:avLst/>
          </a:prstGeom>
          <a:solidFill>
            <a:srgbClr val="9AD4E9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3291840"/>
            <a:ext cx="4754880" cy="4754880"/>
          </a:xfrm>
          <a:prstGeom prst="ellipse">
            <a:avLst/>
          </a:prstGeom>
          <a:solidFill>
            <a:srgbClr val="9AD4E9">
              <a:alpha val="3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33172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1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88036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Základní terminologie</a:t>
            </a:r>
            <a:endParaRPr lang="en-US" sz="5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6052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 i praktická cvičení z pracovního sešitu — kompletní podklad pro 180minutový seminář.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22960" y="5074920"/>
            <a:ext cx="3200400" cy="1051560"/>
          </a:xfrm>
          <a:prstGeom prst="roundRect">
            <a:avLst>
              <a:gd name="adj" fmla="val 12174"/>
            </a:avLst>
          </a:prstGeom>
          <a:solidFill>
            <a:srgbClr val="13315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51560" y="519379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565099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výklad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06240" y="5074920"/>
            <a:ext cx="3200400" cy="1051560"/>
          </a:xfrm>
          <a:prstGeom prst="roundRect">
            <a:avLst>
              <a:gd name="adj" fmla="val 12174"/>
            </a:avLst>
          </a:prstGeom>
          <a:solidFill>
            <a:srgbClr val="13315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434840" y="519379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565099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a příklady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64465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7C99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Podklad navazuje na monografii Obchodování na internetu a na pracovní sešit s úlohami ke kapitole 1.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SEMINÁŘE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kapitola, dva bloky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68096" y="1682496"/>
            <a:ext cx="566928" cy="56692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55" y="1810055"/>
            <a:ext cx="311810" cy="31181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63040" y="1709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TEORIE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463040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minut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960120" y="2834640"/>
            <a:ext cx="456285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Pojem obchod</a:t>
            </a:r>
            <a:endParaRPr lang="en-US" sz="145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Pojem internet</a:t>
            </a:r>
            <a:endParaRPr lang="en-US" sz="145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Pojem podnikání</a:t>
            </a:r>
            <a:endParaRPr lang="en-US" sz="145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Podnikání na internetu</a:t>
            </a:r>
            <a:endParaRPr lang="en-US" sz="145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Obchodování na internetu</a:t>
            </a:r>
            <a:endParaRPr lang="en-US" sz="1450" dirty="0"/>
          </a:p>
          <a:p>
            <a:pPr marL="342900" indent="-342900" algn="l">
              <a:spcAft>
                <a:spcPts val="1400"/>
              </a:spcAft>
              <a:buSzPct val="100000"/>
              <a:buChar char="•"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 Shrnutí vztahů pojmů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473952" y="1682496"/>
            <a:ext cx="566928" cy="566928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2" name="Image 1" descr="/tmp/claude-0/-home-claude/3face0a4-eaba-5b56-b528-38841ef923c9/scratchpad/work/pptx_build/icons/tasks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1511" y="1810055"/>
            <a:ext cx="311810" cy="31181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168896" y="17099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168896" y="19659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minut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6665976" y="2834640"/>
            <a:ext cx="4562856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Pojmová rozcvička · 10 min</a:t>
            </a:r>
            <a:endParaRPr lang="en-US" sz="1400" dirty="0"/>
          </a:p>
          <a:p>
            <a:pPr marL="342900" indent="-342900" algn="l">
              <a:spcAft>
                <a:spcPts val="1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Klasifikace subjektů · 20 min</a:t>
            </a:r>
            <a:endParaRPr lang="en-US" sz="1400" dirty="0"/>
          </a:p>
          <a:p>
            <a:pPr marL="342900" indent="-342900" algn="l">
              <a:spcAft>
                <a:spcPts val="1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Prezentace a diskuse · 20 min</a:t>
            </a:r>
            <a:endParaRPr lang="en-US" sz="1400" dirty="0"/>
          </a:p>
          <a:p>
            <a:pPr marL="342900" indent="-342900" algn="l">
              <a:spcAft>
                <a:spcPts val="1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Vlastní podnikatelský záměr · 25 min</a:t>
            </a:r>
            <a:endParaRPr lang="en-US" sz="1400" dirty="0"/>
          </a:p>
          <a:p>
            <a:pPr marL="342900" indent="-342900" algn="l">
              <a:spcAft>
                <a:spcPts val="1600"/>
              </a:spcAft>
              <a:buSzPct val="100000"/>
              <a:buChar char="●"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Závěrečná reflexe · 15 min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840480"/>
            <a:ext cx="7315200" cy="7315200"/>
          </a:xfrm>
          <a:prstGeom prst="ellipse">
            <a:avLst/>
          </a:prstGeom>
          <a:solidFill>
            <a:srgbClr val="9AD4E9">
              <a:alpha val="18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b="1" dirty="0">
                <a:solidFill>
                  <a:srgbClr val="133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BLOK 1 · 90 MINUT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70916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obecného pojmu podnikání až po jeho průsečík s obchodem a internetem.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METODA VÝKLADU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obecného ke konkrétnímu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1234440"/>
          </a:xfrm>
          <a:prstGeom prst="roundRect">
            <a:avLst>
              <a:gd name="adj" fmla="val 1037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600200"/>
            <a:ext cx="106344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i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„Nejasně vymezené pojmy vedou nevyhnutelně k nejasným, obtížně ověřitelným závěrům.“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03120"/>
            <a:ext cx="10634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Terminologická přesnost je podmínkou srozumitelného odborného sdělení — kapitola proto nejprve vymezí obchod, internet a podnikání zvlášť, a teprve poté jejich průniky.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88036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303580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9" name="Image 0" descr="/tmp/claude-0/-home-claude/3face0a4-eaba-5b56-b528-38841ef923c9/scratchpad/work/pptx_build/icons/handshak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3138678"/>
            <a:ext cx="251460" cy="25146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88720" y="306324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330098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Pojem obchod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4306824" y="288036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43984" y="303580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4" name="Image 1" descr="/tmp/claude-0/-home-claude/3face0a4-eaba-5b56-b528-38841ef923c9/scratchpad/work/pptx_build/icons/glob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854" y="313867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992624" y="306324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992624" y="330098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Pojem internet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8110728" y="288036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47888" y="303580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9" name="Image 2" descr="/tmp/claude-0/-home-claude/3face0a4-eaba-5b56-b528-38841ef923c9/scratchpad/work/pptx_build/icons/briefcas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0758" y="3138678"/>
            <a:ext cx="251460" cy="25146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796528" y="306324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8796528" y="330098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Pojem podnikání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502920" y="438912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640080" y="454456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4" name="Image 3" descr="/tmp/claude-0/-home-claude/3face0a4-eaba-5b56-b528-38841ef923c9/scratchpad/work/pptx_build/icons/laptop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950" y="4647438"/>
            <a:ext cx="251460" cy="25146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188720" y="457200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1188720" y="480974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 na internetu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>
            <a:off x="4306824" y="438912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443984" y="454456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9" name="Image 4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854" y="4647438"/>
            <a:ext cx="251460" cy="251460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4992624" y="457200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</a:t>
            </a:r>
            <a:endParaRPr lang="en-US" sz="1100" dirty="0"/>
          </a:p>
        </p:txBody>
      </p:sp>
      <p:sp>
        <p:nvSpPr>
          <p:cNvPr id="31" name="Text 24"/>
          <p:cNvSpPr txBox="1"/>
          <p:nvPr/>
        </p:nvSpPr>
        <p:spPr>
          <a:xfrm>
            <a:off x="4992624" y="480974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</a:t>
            </a:r>
            <a:endParaRPr lang="en-US" sz="1300" dirty="0"/>
          </a:p>
        </p:txBody>
      </p:sp>
      <p:sp>
        <p:nvSpPr>
          <p:cNvPr id="32" name="Shape 25"/>
          <p:cNvSpPr/>
          <p:nvPr/>
        </p:nvSpPr>
        <p:spPr>
          <a:xfrm>
            <a:off x="8110728" y="4389120"/>
            <a:ext cx="3575304" cy="1371600"/>
          </a:xfrm>
          <a:prstGeom prst="roundRect">
            <a:avLst>
              <a:gd name="adj" fmla="val 93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247888" y="4544568"/>
            <a:ext cx="457200" cy="45720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34" name="Image 5" descr="/tmp/claude-0/-home-claude/3face0a4-eaba-5b56-b528-38841ef923c9/scratchpad/work/pptx_build/icons/layers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0758" y="4647438"/>
            <a:ext cx="251460" cy="25146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8796528" y="4572000"/>
            <a:ext cx="26609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</a:t>
            </a:r>
            <a:endParaRPr lang="en-US" sz="1100" dirty="0"/>
          </a:p>
        </p:txBody>
      </p:sp>
      <p:sp>
        <p:nvSpPr>
          <p:cNvPr id="36" name="Text 28"/>
          <p:cNvSpPr txBox="1"/>
          <p:nvPr/>
        </p:nvSpPr>
        <p:spPr>
          <a:xfrm>
            <a:off x="8796528" y="4809744"/>
            <a:ext cx="2660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 vztahů pojmů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POJEM OBCHOD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Nejstarší hospodářská instituce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30936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handshake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DEFINICE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943600" cy="9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je cílevědomá hospodářská činnost, jejímž obsahem je směna zboží, služeb nebo práv mezi dvěma či více subjekty.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455289"/>
            <a:ext cx="5943600" cy="2716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Uskutečňuje se zpravidla za úplatu a s vidinou vzájemného prospěchu obou stran — směna tedy není hrou s nulovým součtem, ale procesem zvyšujícím celkové bohatství obou stran.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7040880" y="1417320"/>
            <a:ext cx="4645152" cy="2331720"/>
          </a:xfrm>
          <a:prstGeom prst="roundRect">
            <a:avLst>
              <a:gd name="adj" fmla="val 549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223760" y="1600200"/>
            <a:ext cx="420624" cy="420624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12" name="Image 1" descr="/tmp/claude-0/-home-claude/3face0a4-eaba-5b56-b528-38841ef923c9/scratchpad/work/pptx_build/icons/quot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400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223760" y="216712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SMITH, 1776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7223760" y="2404872"/>
            <a:ext cx="4279392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„Sklon lidí směňovat a vyměňovat jednu věc za druhou odlišuje člověka od ostatních živočichů.“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7040880" y="3977640"/>
            <a:ext cx="4645152" cy="2377440"/>
          </a:xfrm>
          <a:prstGeom prst="roundRect">
            <a:avLst>
              <a:gd name="adj" fmla="val 538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223760" y="416052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7" name="Image 2" descr="/tmp/claude-0/-home-claude/3face0a4-eaba-5b56-b528-38841ef923c9/scratchpad/work/pptx_build/icons/recycl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8400" y="4255160"/>
            <a:ext cx="231343" cy="23134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223760" y="4727448"/>
            <a:ext cx="42793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SE SMĚŇUJE</a:t>
            </a:r>
            <a:endParaRPr lang="en-US" sz="950" dirty="0"/>
          </a:p>
        </p:txBody>
      </p:sp>
      <p:sp>
        <p:nvSpPr>
          <p:cNvPr id="19" name="Text 14"/>
          <p:cNvSpPr txBox="1"/>
          <p:nvPr/>
        </p:nvSpPr>
        <p:spPr>
          <a:xfrm>
            <a:off x="7223760" y="4965192"/>
            <a:ext cx="4279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Komparativní výhoda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7223760" y="5312664"/>
            <a:ext cx="4279392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Směna se vyplatí, i když je jeden subjekt efektivnější ve všem — stačí, aby se každý specializoval na to, v čem je jeho relativní efektivnost nejvyšší.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POJEM OBCHOD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úhly pohledu ekonomické teorie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FUNKČNÍ POJETÍ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jako proces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52344"/>
            <a:ext cx="3209544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Soubor navazujících činností: vyhledání partnera, sjednání podmínek, převod vlastnictví, úhrada ceny, doprava. Nejdůležitější pojetí pro tuto publikaci — internet mění právě tyto kroky.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06824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489704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build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4344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489704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INSTITUCIONÁLNÍ POJETÍ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4489704" y="2404872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jako odvětví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4489704" y="2752344"/>
            <a:ext cx="3209544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Samostatný sektor hospodářství: velkoobchod, maloobchod a zprostředkovatelská činnost, kdy zprostředkovatel zboží sám nenabývá do vlastnictví.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8110728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293608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8" name="Image 2" descr="/tmp/claude-0/-home-claude/3face0a4-eaba-5b56-b528-38841ef923c9/scratchpad/work/pptx_build/icons/gavel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48" y="1694840"/>
            <a:ext cx="231343" cy="231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93608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PRÁVNÍ POJETÍ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8293608" y="2404872"/>
            <a:ext cx="32095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jako kategorie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8293608" y="2752344"/>
            <a:ext cx="3209544" cy="3419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Spojen se soustavností, samostatností, vlastním jménem a ziskovým záměrem. Upraveno občanským zákoníkem (kupní smlouva, zák. č. 89/2012 Sb.).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POJEM OBCHOD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Odvozené a příbuzné pojmy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777240"/>
          </a:xfrm>
          <a:prstGeom prst="roundRect">
            <a:avLst>
              <a:gd name="adj" fmla="val 16471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618488"/>
            <a:ext cx="10634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Společné jádro všech pojmů: směna statku za protihodnotu. Liší se jen úhlem pohledu.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2423160"/>
            <a:ext cx="2624328" cy="393192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606040"/>
            <a:ext cx="384048" cy="384048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8" name="Image 0" descr="/tmp/claude-0/-home-claude/3face0a4-eaba-5b56-b528-38841ef923c9/scratchpad/work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2692451"/>
            <a:ext cx="211226" cy="21122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3136392"/>
            <a:ext cx="2258568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Obchodní transakce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3672459"/>
            <a:ext cx="2258568" cy="2499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Jednotlivý, konkrétní akt směny.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355848" y="2423160"/>
            <a:ext cx="2624328" cy="393192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38728" y="2606040"/>
            <a:ext cx="384048" cy="384048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13" name="Image 1" descr="/tmp/claude-0/-home-claude/3face0a4-eaba-5b56-b528-38841ef923c9/scratchpad/work/pptx_build/icons/handshak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5139" y="2692451"/>
            <a:ext cx="211226" cy="21122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38728" y="313639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Obchodní vztah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538728" y="3483864"/>
            <a:ext cx="225856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Dlouhodobější, opakující se vazba mezi dvěma partnery.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208776" y="2423160"/>
            <a:ext cx="2624328" cy="393192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91656" y="2606040"/>
            <a:ext cx="384048" cy="384048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18" name="Image 2" descr="/tmp/claude-0/-home-claude/3face0a4-eaba-5b56-b528-38841ef923c9/scratchpad/work/pptx_build/icons/netwo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067" y="2692451"/>
            <a:ext cx="211226" cy="21122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91656" y="3136392"/>
            <a:ext cx="2258568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Obchodní řetězec</a:t>
            </a:r>
            <a:endParaRPr lang="en-US" sz="1350" dirty="0"/>
          </a:p>
        </p:txBody>
      </p:sp>
      <p:sp>
        <p:nvSpPr>
          <p:cNvPr id="20" name="Text 15"/>
          <p:cNvSpPr txBox="1"/>
          <p:nvPr/>
        </p:nvSpPr>
        <p:spPr>
          <a:xfrm>
            <a:off x="6391656" y="3672459"/>
            <a:ext cx="2258568" cy="2499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Posloupnost subjektů od výrobce ke spotřebiteli.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9061704" y="2423160"/>
            <a:ext cx="2624328" cy="393192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9244584" y="2606040"/>
            <a:ext cx="384048" cy="384048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23" name="Image 3" descr="/tmp/claude-0/-home-claude/3face0a4-eaba-5b56-b528-38841ef923c9/scratchpad/work/pptx_build/icons/puzz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0995" y="2692451"/>
            <a:ext cx="211226" cy="21122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9244584" y="3136392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Obchodní model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9244584" y="3483864"/>
            <a:ext cx="225856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Abstraktní vzorec fungování podniku (kapitola 2).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POJEM INTERNET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Síť sítí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583680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glob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TECHNICKÁ DEFINICE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6217920" cy="874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Globální, decentralizovaná soustava propojených počítačových sítí komunikujících protokolem TCP/IP.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352419"/>
            <a:ext cx="6217920" cy="2819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Interconnected networks — nejde o jedinou centrálně řízenou síť, ale o síť sítí spravovanou nezávislými provozovateli. Kořeny sahají do 60. let (ARPANET), klíčovým milníkem bylo zavedení TCP/IP na počátku 80. let.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15200" y="1417320"/>
            <a:ext cx="4370832" cy="2354580"/>
          </a:xfrm>
          <a:prstGeom prst="roundRect">
            <a:avLst>
              <a:gd name="adj" fmla="val 5437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498080" y="160020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2" name="Image 1" descr="/tmp/claude-0/-home-claude/3face0a4-eaba-5b56-b528-38841ef923c9/scratchpad/work/pptx_build/icons/network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491" y="1686611"/>
            <a:ext cx="211226" cy="21122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498080" y="2130552"/>
            <a:ext cx="40050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 PŘENOSU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7498080" y="2368296"/>
            <a:ext cx="4005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Paketová komunikace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7498080" y="2715768"/>
            <a:ext cx="4005072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se dělí na pakety se štítkem adresy, přenášené nezávisle a skládané zpět u příjemce.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315200" y="4000500"/>
            <a:ext cx="4370832" cy="2354580"/>
          </a:xfrm>
          <a:prstGeom prst="roundRect">
            <a:avLst>
              <a:gd name="adj" fmla="val 5437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498080" y="418338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8" name="Image 2" descr="/tmp/claude-0/-home-claude/3face0a4-eaba-5b56-b528-38841ef923c9/scratchpad/work/pptx_build/icons/shieldAl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4491" y="4269791"/>
            <a:ext cx="211226" cy="21122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498080" y="4713732"/>
            <a:ext cx="40050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ODOLNOST SÍTĚ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7498080" y="4951476"/>
            <a:ext cx="40050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vs. okruhové přepojování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7498080" y="5298948"/>
            <a:ext cx="4005072" cy="873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rozdíl od staré telefonní sítě (pevné spojení po dobu hovoru) je paketová síť odolnější vůči výpadku jednotlivých uzlů.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POJEM INTERNET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Stručná historie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history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60. LÉTA 20. STOL.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3209544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ARPANET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86634"/>
            <a:ext cx="3209544" cy="338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ministerstva obrany USA položil základ paketové komunikace mezi vzdálenými počítači (Leiner et al., 1997).</a:t>
            </a:r>
            <a:endParaRPr lang="en-US" sz="1150" dirty="0"/>
          </a:p>
        </p:txBody>
      </p:sp>
      <p:pic>
        <p:nvPicPr>
          <p:cNvPr id="10" name="Image 1" descr="/tmp/claude-0/-home-claude/3face0a4-eaba-5b56-b528-38841ef923c9/scratchpad/work/pptx_build/icons/arrowRight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1940" y="3785616"/>
            <a:ext cx="201168" cy="201168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4306824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4489704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3" name="Image 2" descr="/tmp/claude-0/-home-claude/3face0a4-eaba-5b56-b528-38841ef923c9/scratchpad/work/pptx_build/icons/netwo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344" y="1694840"/>
            <a:ext cx="231343" cy="23134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4489704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POČÁTEK 80. LET</a:t>
            </a:r>
            <a:endParaRPr lang="en-US" sz="950" dirty="0"/>
          </a:p>
        </p:txBody>
      </p:sp>
      <p:sp>
        <p:nvSpPr>
          <p:cNvPr id="15" name="Text 10"/>
          <p:cNvSpPr txBox="1"/>
          <p:nvPr/>
        </p:nvSpPr>
        <p:spPr>
          <a:xfrm>
            <a:off x="4489704" y="2404872"/>
            <a:ext cx="3209544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Protokol TCP/IP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4489704" y="2786634"/>
            <a:ext cx="3209544" cy="338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Umožnil propojení dosud oddělených, nekompatibilních sítí do jednotného celku.</a:t>
            </a:r>
            <a:endParaRPr lang="en-US" sz="1150" dirty="0"/>
          </a:p>
        </p:txBody>
      </p:sp>
      <p:pic>
        <p:nvPicPr>
          <p:cNvPr id="17" name="Image 3" descr="/tmp/claude-0/-home-claude/3face0a4-eaba-5b56-b528-38841ef923c9/scratchpad/work/pptx_build/icons/arrowRight_blu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5844" y="3785616"/>
            <a:ext cx="201168" cy="201168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8110728" y="1417320"/>
            <a:ext cx="3575304" cy="4937760"/>
          </a:xfrm>
          <a:prstGeom prst="roundRect">
            <a:avLst>
              <a:gd name="adj" fmla="val 3581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293608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20" name="Image 4" descr="/tmp/claude-0/-home-claude/3face0a4-eaba-5b56-b528-38841ef923c9/scratchpad/work/pptx_build/icons/globe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8248" y="1694840"/>
            <a:ext cx="231343" cy="231343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8293608" y="2167128"/>
            <a:ext cx="32095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PŘELOM 80.–90. LET</a:t>
            </a:r>
            <a:endParaRPr lang="en-US" sz="950" dirty="0"/>
          </a:p>
        </p:txBody>
      </p:sp>
      <p:sp>
        <p:nvSpPr>
          <p:cNvPr id="22" name="Text 15"/>
          <p:cNvSpPr txBox="1"/>
          <p:nvPr/>
        </p:nvSpPr>
        <p:spPr>
          <a:xfrm>
            <a:off x="8293608" y="2404872"/>
            <a:ext cx="3209544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Wide Web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8293608" y="2786634"/>
            <a:ext cx="3209544" cy="3385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 Berners-Lee (CERN) vytvořil službu zpřístupňující internet laické veřejnosti pomocí hypertextových odkazů (Berners-Lee, 1999).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POJEM INTERNET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≠ World Wide Web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2331720"/>
          </a:xfrm>
          <a:prstGeom prst="roundRect">
            <a:avLst>
              <a:gd name="adj" fmla="val 5490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network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INFRASTRUKTURA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820924"/>
            <a:ext cx="5111496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Fyzická a protokolová infrastruktura — kabely, směrovače, servery, protokoly. Nese i e-mail, přenos souborů či telefonii.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2331720"/>
          </a:xfrm>
          <a:prstGeom prst="roundRect">
            <a:avLst>
              <a:gd name="adj" fmla="val 549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glob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ZE SLUŽEB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Wide Web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6391656" y="2820924"/>
            <a:ext cx="5111496" cy="74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Pouze jedna (dnes nejrozšířenější) ze služeb provozovaných na internetové infrastruktuře, propojující dokumenty hypertextem.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02920" y="3977640"/>
            <a:ext cx="11183112" cy="2377440"/>
          </a:xfrm>
          <a:prstGeom prst="roundRect">
            <a:avLst>
              <a:gd name="adj" fmla="val 5385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85800" y="4160520"/>
            <a:ext cx="384048" cy="384048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18" name="Image 2" descr="/tmp/claude-0/-home-claude/3face0a4-eaba-5b56-b528-38841ef923c9/scratchpad/work/pptx_build/icons/rout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11" y="4246931"/>
            <a:ext cx="211226" cy="21122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5800" y="4690872"/>
            <a:ext cx="10817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DIDAKTICKÁ ANALOGIE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685800" y="4928616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Silniční síť a doprava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85800" y="5276088"/>
            <a:ext cx="1081735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Silniční síť umožňuje provoz osobních aut i nákladní dopravy — stejně jako internetová infrastruktura umožňuje provoz webu, e-mailu i telefonie.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POJEM INTERNET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Ekonomický a společenský přesah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1686611"/>
            <a:ext cx="211226" cy="211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30552"/>
            <a:ext cx="16879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Geografie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78024"/>
            <a:ext cx="1687982" cy="3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Relativizuje význam vzdálenosti mezi partnery.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2785262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968142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o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553" y="1686611"/>
            <a:ext cx="211226" cy="2112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68142" y="2130552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Nepřetržitost</a:t>
            </a:r>
            <a:endParaRPr lang="en-US" sz="1350" dirty="0"/>
          </a:p>
        </p:txBody>
      </p:sp>
      <p:sp>
        <p:nvSpPr>
          <p:cNvPr id="13" name="Text 9"/>
          <p:cNvSpPr txBox="1"/>
          <p:nvPr/>
        </p:nvSpPr>
        <p:spPr>
          <a:xfrm>
            <a:off x="2968142" y="2666619"/>
            <a:ext cx="1687982" cy="3505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 dostupnost nabídky bez provozní doby.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67605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250485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6" name="Image 2" descr="/tmp/claude-0/-home-claude/3face0a4-eaba-5b56-b528-38841ef923c9/scratchpad/work/pptx_build/icons/coin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96" y="1686611"/>
            <a:ext cx="211226" cy="21122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50485" y="2130552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Transakční náklady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5250485" y="2666619"/>
            <a:ext cx="1687982" cy="3505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Snižuje náklady na vyhledávání a smlouvy (Coase, 1937).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7349947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532827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1" name="Image 3" descr="/tmp/claude-0/-home-claude/3face0a4-eaba-5b56-b528-38841ef923c9/scratchpad/work/pptx_build/icons/databas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8" y="1686611"/>
            <a:ext cx="211226" cy="21122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2827" y="2130552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statky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7532827" y="2666619"/>
            <a:ext cx="1687982" cy="3505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Distribuce bez fyzického přemístění, téměř nulové mezní náklady.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963229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81517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6" name="Image 4" descr="/tmp/claude-0/-home-claude/3face0a4-eaba-5b56-b528-38841ef923c9/scratchpad/work/pptx_build/icons/search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1580" y="1686611"/>
            <a:ext cx="211226" cy="21122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815170" y="2130552"/>
            <a:ext cx="1687982" cy="4629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o zákaznících</a:t>
            </a:r>
            <a:endParaRPr lang="en-US" sz="1350" dirty="0"/>
          </a:p>
        </p:txBody>
      </p:sp>
      <p:sp>
        <p:nvSpPr>
          <p:cNvPr id="28" name="Text 21"/>
          <p:cNvSpPr txBox="1"/>
          <p:nvPr/>
        </p:nvSpPr>
        <p:spPr>
          <a:xfrm>
            <a:off x="9815170" y="2666619"/>
            <a:ext cx="1687982" cy="3505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Nová dimenze konkurenční výhody (kapitola 2).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POJEM PODNIKÁNÍ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Čtyři pohledy na podnikatele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02336" cy="402336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6" y="1690726"/>
            <a:ext cx="221285" cy="22128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48840"/>
            <a:ext cx="2258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B. SAY, 1803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386584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Přesouvá zdroje</a:t>
            </a:r>
            <a:endParaRPr lang="en-US" sz="14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734056"/>
            <a:ext cx="2258568" cy="343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Podnikatel přesouvá zdroje z míst s nižším výnosem tam, kde je výnos vyšší.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355848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538728" y="1600200"/>
            <a:ext cx="402336" cy="402336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bulb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9254" y="1690726"/>
            <a:ext cx="221285" cy="22128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38728" y="2148840"/>
            <a:ext cx="2258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A. SCHUMPETER, 1934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3538728" y="2386584"/>
            <a:ext cx="2258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Inovátor</a:t>
            </a:r>
            <a:endParaRPr lang="en-US" sz="1450" dirty="0"/>
          </a:p>
        </p:txBody>
      </p:sp>
      <p:sp>
        <p:nvSpPr>
          <p:cNvPr id="15" name="Text 11"/>
          <p:cNvSpPr txBox="1"/>
          <p:nvPr/>
        </p:nvSpPr>
        <p:spPr>
          <a:xfrm>
            <a:off x="3538728" y="2734056"/>
            <a:ext cx="2258568" cy="343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Prosazuje nové kombinace výrobních faktorů — „tvořivá destrukce“.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8776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91656" y="1600200"/>
            <a:ext cx="402336" cy="402336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8" name="Image 2" descr="/tmp/claude-0/-home-claude/3face0a4-eaba-5b56-b528-38841ef923c9/scratchpad/work/pptx_build/icons/scaleBalance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182" y="1690726"/>
            <a:ext cx="221285" cy="22128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91656" y="2148840"/>
            <a:ext cx="2258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F. KNIGHT, 1921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6391656" y="2386584"/>
            <a:ext cx="2258568" cy="49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Nositel nejistoty</a:t>
            </a:r>
            <a:endParaRPr lang="en-US" sz="1450" dirty="0"/>
          </a:p>
        </p:txBody>
      </p:sp>
      <p:sp>
        <p:nvSpPr>
          <p:cNvPr id="21" name="Text 16"/>
          <p:cNvSpPr txBox="1"/>
          <p:nvPr/>
        </p:nvSpPr>
        <p:spPr>
          <a:xfrm>
            <a:off x="6391656" y="2956941"/>
            <a:ext cx="2258568" cy="3215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Zisk je odměnou za nesení nekalkulovatelné nejistoty, ne jen rizika.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9061704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244584" y="1600200"/>
            <a:ext cx="402336" cy="402336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4" name="Image 3" descr="/tmp/claude-0/-home-claude/3face0a4-eaba-5b56-b528-38841ef923c9/scratchpad/work/pptx_build/icons/targe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5110" y="1690726"/>
            <a:ext cx="221285" cy="22128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244584" y="2148840"/>
            <a:ext cx="2258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P. DRUCKER, 1985</a:t>
            </a:r>
            <a:endParaRPr lang="en-US" sz="950" dirty="0"/>
          </a:p>
        </p:txBody>
      </p:sp>
      <p:sp>
        <p:nvSpPr>
          <p:cNvPr id="26" name="Text 20"/>
          <p:cNvSpPr txBox="1"/>
          <p:nvPr/>
        </p:nvSpPr>
        <p:spPr>
          <a:xfrm>
            <a:off x="9244584" y="2386584"/>
            <a:ext cx="2258568" cy="4972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Hledač příležitostí</a:t>
            </a:r>
            <a:endParaRPr lang="en-US" sz="1450" dirty="0"/>
          </a:p>
        </p:txBody>
      </p:sp>
      <p:sp>
        <p:nvSpPr>
          <p:cNvPr id="27" name="Text 21"/>
          <p:cNvSpPr txBox="1"/>
          <p:nvPr/>
        </p:nvSpPr>
        <p:spPr>
          <a:xfrm>
            <a:off x="9244584" y="2956941"/>
            <a:ext cx="2258568" cy="3215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Jádrem je systematické vyhledávání příležitostí k tvorbě nové hodnoty.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POJEM PODNIKÁNÍ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Klíčový koncept pro internetovou éru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0100" y="1760220"/>
            <a:ext cx="685800" cy="685800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405" y="191452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1874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b="1" kern="0" spc="15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SCHUMPETER, 1934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737360" y="21488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Tvořivá destrukce (creative destruction)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1143000" y="3154680"/>
            <a:ext cx="9902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Úspěšná podnikatelská inovace téměř vždy znamená zánik či útlum starších, méně efektivních forem podnikání — a právě tento neustálý cyklus je hybnou silou dlouhodobého hospodářského rozvoje.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143000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325880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Internetové obchody nahrazují kamenné prodejny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20184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703064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Nové obchodní modely narušují zavedená odvětví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897368" y="4160520"/>
            <a:ext cx="3148584" cy="1371600"/>
          </a:xfrm>
          <a:prstGeom prst="roundRect">
            <a:avLst>
              <a:gd name="adj" fmla="val 9333"/>
            </a:avLst>
          </a:prstGeom>
          <a:solidFill>
            <a:srgbClr val="13315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080248" y="4343400"/>
            <a:ext cx="2782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Kryptoaktiva proměňují platební styk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POJEM PODNIKÁNÍ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právních znaků (zák. č. 89/2012 Sb.)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04088" y="1618488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04088" y="2286000"/>
            <a:ext cx="165140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Soustavnost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2926080"/>
            <a:ext cx="1651406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Opakující se, trvalejší charakter činnosti.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85262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2986430" y="1618488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2986430" y="2286000"/>
            <a:ext cx="165140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Samostatnost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2986430" y="2926080"/>
            <a:ext cx="1651406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Vlastní rozhodování, ne podřízenost pokynům.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67605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5268773" y="1618488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268773" y="2286000"/>
            <a:ext cx="165140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Vlastní jméno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268773" y="2926080"/>
            <a:ext cx="1651406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Vystupování vůči třetím osobám pod svým jménem.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349947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7551115" y="1618488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7551115" y="2286000"/>
            <a:ext cx="165140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Vlastní odpovědnost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7551115" y="2926080"/>
            <a:ext cx="1651406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Nese hospodářské riziko, včetně ztráty.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963229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9833458" y="1618488"/>
            <a:ext cx="1687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9833458" y="2286000"/>
            <a:ext cx="165140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Záměr zisku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9833458" y="2926080"/>
            <a:ext cx="1651406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ztrátový podnik podniká, pokud zisk zamýšlel.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POJEM PODNIKÁNÍ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 je pojem širší než obchod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briefc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ŠIRŠÍ KATEGORIE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</a:t>
            </a:r>
            <a:endParaRPr lang="en-US" sz="22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855214"/>
            <a:ext cx="5111496" cy="3316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Kombinace výrobních faktorů (práce, kapitál, půda, informace) za účelem tvorby statků a služeb. Zahrnuje výrobu, zpracování, servis i poradenství.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2" name="Image 1" descr="/tmp/claude-0/-home-claude/3face0a4-eaba-5b56-b528-38841ef923c9/scratchpad/work/pptx_build/icons/handshake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UŽŠÍ PODMNOŽINA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37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</a:t>
            </a:r>
            <a:endParaRPr lang="en-US" sz="2200" dirty="0"/>
          </a:p>
        </p:txBody>
      </p:sp>
      <p:sp>
        <p:nvSpPr>
          <p:cNvPr id="15" name="Text 11"/>
          <p:cNvSpPr txBox="1"/>
          <p:nvPr/>
        </p:nvSpPr>
        <p:spPr>
          <a:xfrm>
            <a:off x="6391656" y="2855214"/>
            <a:ext cx="5111496" cy="33169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Pouze jedna z možných podob podnikatelské činnosti — ta, jejímž obsahem je směna statků. Klíčové pro pochopení hierarchie pojmů v podkapitole 1.6.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PODNIKÁNÍ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e-business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949440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lapto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CHAFFEY A HADLINGTON, 2022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6583680" cy="1131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Využití digitálních technologií a internetu k výkonu klíčových podnikových procesů, komunikaci se zainteresovanými subjekty a transformaci obchodní strategie.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609594"/>
            <a:ext cx="6583680" cy="2562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Vzniká spojením obecné kategorie podnikání s prostředím internetu: soustavná, samostatná činnost vykonávaná vlastním jménem, na vlastní odpovědnost, se záměrem zisku.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680960" y="1417320"/>
            <a:ext cx="4005072" cy="4937760"/>
          </a:xfrm>
          <a:prstGeom prst="roundRect">
            <a:avLst>
              <a:gd name="adj" fmla="val 3196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863840" y="160020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2" name="Image 1" descr="/tmp/claude-0/-home-claude/3face0a4-eaba-5b56-b528-38841ef923c9/scratchpad/work/pptx_build/icons/layers_nav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51" y="1686611"/>
            <a:ext cx="211226" cy="21122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863840" y="2130552"/>
            <a:ext cx="3639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ZÁMĚRNĚ ŠIROKÝ POJEM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7863840" y="2368296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Nejen prodej zboží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7863840" y="2715768"/>
            <a:ext cx="3639312" cy="3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Zahrnuje i výrobní, servisní, poradenské a publikační aktivity realizované přes internet — obchodování je jen jednou z jeho podmnožin (1.5).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PODNIKÁNÍ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typických oblastí aktivit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lapto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211" y="1686611"/>
            <a:ext cx="211226" cy="21122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služby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64947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vzdělávání, poradenství, SaaS na principu předplatného.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785262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968142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h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553" y="1686611"/>
            <a:ext cx="211226" cy="21122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68142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obsah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2968142" y="264947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Publicistika, streaming, tvorba a šíření audiovizuálního obsahu.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67605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250485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6" name="Image 2" descr="/tmp/claude-0/-home-claude/3face0a4-eaba-5b56-b528-38841ef923c9/scratchpad/work/pptx_build/icons/networ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96" y="1686611"/>
            <a:ext cx="211226" cy="21122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250485" y="2130552"/>
            <a:ext cx="16879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Platformy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5250485" y="2478024"/>
            <a:ext cx="1687982" cy="3694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Tržiště, srovnávače nabídek, rezervační a agregační systémy.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7349947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532827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1" name="Image 3" descr="/tmp/claude-0/-home-claude/3face0a4-eaba-5b56-b528-38841ef923c9/scratchpad/work/pptx_build/icons/coin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9238" y="1686611"/>
            <a:ext cx="211226" cy="21122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532827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Reklama a affiliate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7532827" y="264947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Provize z doporučeného prodeje, monetizace obsahu reklamou.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9632290" y="1417320"/>
            <a:ext cx="2053742" cy="4937760"/>
          </a:xfrm>
          <a:prstGeom prst="roundRect">
            <a:avLst>
              <a:gd name="adj" fmla="val 623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815170" y="1600200"/>
            <a:ext cx="384048" cy="384048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26" name="Image 4" descr="/tmp/claude-0/-home-claude/3face0a4-eaba-5b56-b528-38841ef923c9/scratchpad/work/pptx_build/icons/cart_nav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1580" y="1686611"/>
            <a:ext cx="211226" cy="21122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9815170" y="2130552"/>
            <a:ext cx="1687982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Prodej zboží</a:t>
            </a:r>
            <a:endParaRPr lang="en-US" sz="1300" dirty="0"/>
          </a:p>
        </p:txBody>
      </p:sp>
      <p:sp>
        <p:nvSpPr>
          <p:cNvPr id="28" name="Text 21"/>
          <p:cNvSpPr txBox="1"/>
          <p:nvPr/>
        </p:nvSpPr>
        <p:spPr>
          <a:xfrm>
            <a:off x="9815170" y="2649474"/>
            <a:ext cx="1687982" cy="352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80"/>
              </a:lnSpc>
              <a:buNone/>
            </a:pPr>
            <a:r>
              <a:rPr lang="en-US" sz="10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Hmotné i digitální zboží — vlastní téma této publikace (1.5).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PODNIKÁNÍ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e-business vs. e-commerce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2834640"/>
          </a:xfrm>
          <a:prstGeom prst="roundRect">
            <a:avLst>
              <a:gd name="adj" fmla="val 4516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layers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ŠIRŠÍ POJEM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e-business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820924"/>
            <a:ext cx="5111496" cy="1248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Veškeré podnikové procesy realizované s využitím internetu — i ty, které bezprostředně nesměřují ke směně (dodavatelský řetězec, vnitropodniková komunikace, CRM).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2834640"/>
          </a:xfrm>
          <a:prstGeom prst="roundRect">
            <a:avLst>
              <a:gd name="adj" fmla="val 4516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391656" y="1600200"/>
            <a:ext cx="420624" cy="420624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car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296" y="1694840"/>
            <a:ext cx="231343" cy="231343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67128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UŽŠÍ POJEM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404872"/>
            <a:ext cx="511149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2000" dirty="0"/>
          </a:p>
        </p:txBody>
      </p:sp>
      <p:sp>
        <p:nvSpPr>
          <p:cNvPr id="15" name="Text 11"/>
          <p:cNvSpPr txBox="1"/>
          <p:nvPr/>
        </p:nvSpPr>
        <p:spPr>
          <a:xfrm>
            <a:off x="6391656" y="2820924"/>
            <a:ext cx="5111496" cy="1248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72"/>
              </a:lnSpc>
              <a:buNone/>
            </a:pPr>
            <a:r>
              <a:rPr lang="en-US" sz="11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Soustředí se výhradně na transakční, směnnou stránku podnikatelské činnosti (Turban et al., 2018). Tato publikace jej používá jako ekvivalent „obchodování na internetu“.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02920" y="4480560"/>
            <a:ext cx="11183112" cy="1874520"/>
          </a:xfrm>
          <a:prstGeom prst="roundRect">
            <a:avLst>
              <a:gd name="adj" fmla="val 6829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85800" y="4663440"/>
            <a:ext cx="365760" cy="365760"/>
          </a:xfrm>
          <a:prstGeom prst="ellipse">
            <a:avLst/>
          </a:prstGeom>
          <a:solidFill>
            <a:srgbClr val="4FA6C9"/>
          </a:solidFill>
          <a:ln/>
        </p:spPr>
      </p:sp>
      <p:pic>
        <p:nvPicPr>
          <p:cNvPr id="18" name="Image 2" descr="/tmp/claude-0/-home-claude/3face0a4-eaba-5b56-b528-38841ef923c9/scratchpad/work/pptx_build/icons/lin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" y="4745736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5800" y="5175504"/>
            <a:ext cx="108173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STÍRAJÍCÍ SE HRANICE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685800" y="5413248"/>
            <a:ext cx="108173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Omnichannel modely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685800" y="5760720"/>
            <a:ext cx="108173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Kombinují online a offline prodejní kanály v jednotné strategii — zákazník objedná online a vyzvedne na pobočce, nebo naopak.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OBCHODOVÁNÍ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Ústřední pojem publikace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694944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cart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LAUDON A TRAVER, 2021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6583680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Realizace obchodu — směny zboží, služeb či práv — prostřednictvím internetové infrastruktury, přičemž činnost zároveň naplňuje definiční znaky podnikání.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3643884"/>
            <a:ext cx="6583680" cy="2528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Odpovídá zavedenému pojmu elektronický obchod (e-commerce): využití internetu, webu a mobilních aplikací k realizaci obchodních transakcí.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680960" y="1417320"/>
            <a:ext cx="4005072" cy="4937760"/>
          </a:xfrm>
          <a:prstGeom prst="roundRect">
            <a:avLst>
              <a:gd name="adj" fmla="val 3196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863840" y="1600200"/>
            <a:ext cx="384048" cy="384048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0251" y="1686611"/>
            <a:ext cx="211226" cy="21122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863840" y="2130552"/>
            <a:ext cx="36393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POJMOVÉ ZÚŽENÍ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7863840" y="2368296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Podmnožina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7863840" y="2715768"/>
            <a:ext cx="3639312" cy="3456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 je užší než podnikání na internetu (1.4) — zúžené na aktivity bezprostředně směřující k úplatné směně statků.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OBCHODOVÁNÍ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podle zúčastněných subjektů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67512" y="1581912"/>
            <a:ext cx="438912" cy="438912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ilding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67" y="1680667"/>
            <a:ext cx="241402" cy="24140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04088" y="228600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704088" y="2834640"/>
            <a:ext cx="2221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Business-to-Business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04088" y="3383280"/>
            <a:ext cx="222199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 dvěma podnikateli — např. dodávky surovin mezi výrobci.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355848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520440" y="1581912"/>
            <a:ext cx="438912" cy="43891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stor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9195" y="1680667"/>
            <a:ext cx="241402" cy="24140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57016" y="228600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B2C</a:t>
            </a:r>
            <a:endParaRPr lang="en-US" sz="2600" dirty="0"/>
          </a:p>
        </p:txBody>
      </p:sp>
      <p:sp>
        <p:nvSpPr>
          <p:cNvPr id="14" name="Text 10"/>
          <p:cNvSpPr txBox="1"/>
          <p:nvPr/>
        </p:nvSpPr>
        <p:spPr>
          <a:xfrm>
            <a:off x="3557016" y="2834640"/>
            <a:ext cx="2221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Business-to-Consumer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3557016" y="3383280"/>
            <a:ext cx="222199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Podnikatel prodává koncovému spotřebiteli v e-shopu.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08776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373368" y="1581912"/>
            <a:ext cx="438912" cy="438912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8" name="Image 2" descr="/tmp/claude-0/-home-claude/3face0a4-eaba-5b56-b528-38841ef923c9/scratchpad/work/pptx_build/icons/users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2123" y="1680667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09944" y="228600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C2C</a:t>
            </a:r>
            <a:endParaRPr lang="en-US" sz="2600" dirty="0"/>
          </a:p>
        </p:txBody>
      </p:sp>
      <p:sp>
        <p:nvSpPr>
          <p:cNvPr id="20" name="Text 15"/>
          <p:cNvSpPr txBox="1"/>
          <p:nvPr/>
        </p:nvSpPr>
        <p:spPr>
          <a:xfrm>
            <a:off x="6409944" y="2834640"/>
            <a:ext cx="2221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Consumer-to-Consumer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6409944" y="3383280"/>
            <a:ext cx="222199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 spotřebiteli navzájem, zprostředkováno platformou (bazar, aukce).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9061704" y="1417320"/>
            <a:ext cx="2624328" cy="4937760"/>
          </a:xfrm>
          <a:prstGeom prst="roundRect">
            <a:avLst>
              <a:gd name="adj" fmla="val 4878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9226296" y="1581912"/>
            <a:ext cx="438912" cy="43891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24" name="Image 3" descr="/tmp/claude-0/-home-claude/3face0a4-eaba-5b56-b528-38841ef923c9/scratchpad/work/pptx_build/icons/user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5051" y="1680667"/>
            <a:ext cx="241402" cy="241402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262872" y="2286000"/>
            <a:ext cx="2221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C2B</a:t>
            </a:r>
            <a:endParaRPr lang="en-US" sz="2600" dirty="0"/>
          </a:p>
        </p:txBody>
      </p:sp>
      <p:sp>
        <p:nvSpPr>
          <p:cNvPr id="26" name="Text 20"/>
          <p:cNvSpPr txBox="1"/>
          <p:nvPr/>
        </p:nvSpPr>
        <p:spPr>
          <a:xfrm>
            <a:off x="9262872" y="2834640"/>
            <a:ext cx="22219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2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Consumer-to-Business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9262872" y="3383280"/>
            <a:ext cx="222199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Spotřebitel nabízí statek podnikateli — např. fotografii ke komerčnímu využití.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OBCHODOVÁNÍ NA INTERNETU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Další dvě klasifikační hlediska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477256" cy="2354580"/>
          </a:xfrm>
          <a:prstGeom prst="roundRect">
            <a:avLst>
              <a:gd name="adj" fmla="val 4272"/>
            </a:avLst>
          </a:prstGeom>
          <a:solidFill>
            <a:srgbClr val="F5F5F7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600200"/>
            <a:ext cx="365760" cy="3657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boxe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" y="1682496"/>
            <a:ext cx="201168" cy="20116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12264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PŘEDMĚTU SMĚNY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350008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Hmotné zboží</a:t>
            </a:r>
            <a:endParaRPr lang="en-US" sz="14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97480"/>
            <a:ext cx="5111496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Vyžaduje fyzickou distribuci — podmíněno funkční logistickou infrastrukturou.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08776" y="1417320"/>
            <a:ext cx="5477256" cy="2354580"/>
          </a:xfrm>
          <a:prstGeom prst="roundRect">
            <a:avLst>
              <a:gd name="adj" fmla="val 4272"/>
            </a:avLst>
          </a:prstGeom>
          <a:solidFill>
            <a:srgbClr val="EDF8FB"/>
          </a:solidFill>
          <a:ln/>
        </p:spPr>
      </p:sp>
      <p:sp>
        <p:nvSpPr>
          <p:cNvPr id="11" name="Shape 8"/>
          <p:cNvSpPr/>
          <p:nvPr/>
        </p:nvSpPr>
        <p:spPr>
          <a:xfrm>
            <a:off x="6391656" y="1600200"/>
            <a:ext cx="365760" cy="3657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2" name="Image 1" descr="/tmp/claude-0/-home-claude/3face0a4-eaba-5b56-b528-38841ef923c9/scratchpad/work/pptx_build/icons/databas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52" y="1682496"/>
            <a:ext cx="201168" cy="20116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391656" y="2112264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PŘEDMĚTU SMĚNY</a:t>
            </a:r>
            <a:endParaRPr lang="en-US" sz="950" dirty="0"/>
          </a:p>
        </p:txBody>
      </p:sp>
      <p:sp>
        <p:nvSpPr>
          <p:cNvPr id="14" name="Text 10"/>
          <p:cNvSpPr txBox="1"/>
          <p:nvPr/>
        </p:nvSpPr>
        <p:spPr>
          <a:xfrm>
            <a:off x="6391656" y="2350008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zboží a služby</a:t>
            </a:r>
            <a:endParaRPr lang="en-US" sz="1450" dirty="0"/>
          </a:p>
        </p:txBody>
      </p:sp>
      <p:sp>
        <p:nvSpPr>
          <p:cNvPr id="15" name="Text 11"/>
          <p:cNvSpPr txBox="1"/>
          <p:nvPr/>
        </p:nvSpPr>
        <p:spPr>
          <a:xfrm>
            <a:off x="6391656" y="2697480"/>
            <a:ext cx="5111496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Doručení výhradně elektronickou cestou — e-knihy, licence, streaming.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502920" y="4000500"/>
            <a:ext cx="5477256" cy="2354580"/>
          </a:xfrm>
          <a:prstGeom prst="roundRect">
            <a:avLst>
              <a:gd name="adj" fmla="val 4272"/>
            </a:avLst>
          </a:prstGeom>
          <a:solidFill>
            <a:srgbClr val="0B2545"/>
          </a:solidFill>
          <a:ln/>
        </p:spPr>
      </p:sp>
      <p:sp>
        <p:nvSpPr>
          <p:cNvPr id="17" name="Shape 13"/>
          <p:cNvSpPr/>
          <p:nvPr/>
        </p:nvSpPr>
        <p:spPr>
          <a:xfrm>
            <a:off x="685800" y="4183380"/>
            <a:ext cx="365760" cy="365760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18" name="Image 2" descr="/tmp/claude-0/-home-claude/3face0a4-eaba-5b56-b528-38841ef923c9/scratchpad/work/pptx_build/icons/laptop_nav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096" y="4265676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85800" y="4695444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INTEGRACE S OFFLINE</a:t>
            </a:r>
            <a:endParaRPr lang="en-US" sz="950" dirty="0"/>
          </a:p>
        </p:txBody>
      </p:sp>
      <p:sp>
        <p:nvSpPr>
          <p:cNvPr id="20" name="Text 15"/>
          <p:cNvSpPr txBox="1"/>
          <p:nvPr/>
        </p:nvSpPr>
        <p:spPr>
          <a:xfrm>
            <a:off x="685800" y="4933188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Pure players</a:t>
            </a:r>
            <a:endParaRPr lang="en-US" sz="1450" dirty="0"/>
          </a:p>
        </p:txBody>
      </p:sp>
      <p:sp>
        <p:nvSpPr>
          <p:cNvPr id="21" name="Text 16"/>
          <p:cNvSpPr txBox="1"/>
          <p:nvPr/>
        </p:nvSpPr>
        <p:spPr>
          <a:xfrm>
            <a:off x="685800" y="5280660"/>
            <a:ext cx="5111496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Veškerou obchodní činnost realizují výhradně v prostředí internetu.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6208776" y="4000500"/>
            <a:ext cx="5477256" cy="2354580"/>
          </a:xfrm>
          <a:prstGeom prst="roundRect">
            <a:avLst>
              <a:gd name="adj" fmla="val 4272"/>
            </a:avLst>
          </a:prstGeom>
          <a:solidFill>
            <a:srgbClr val="0B2545"/>
          </a:solidFill>
          <a:ln/>
        </p:spPr>
      </p:sp>
      <p:sp>
        <p:nvSpPr>
          <p:cNvPr id="23" name="Shape 18"/>
          <p:cNvSpPr/>
          <p:nvPr/>
        </p:nvSpPr>
        <p:spPr>
          <a:xfrm>
            <a:off x="6391656" y="4183380"/>
            <a:ext cx="365760" cy="365760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24" name="Image 3" descr="/tmp/claude-0/-home-claude/3face0a4-eaba-5b56-b528-38841ef923c9/scratchpad/work/pptx_build/icons/link_nav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3952" y="4265676"/>
            <a:ext cx="201168" cy="201168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391656" y="4695444"/>
            <a:ext cx="5111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PODLE INTEGRACE S OFFLINE</a:t>
            </a:r>
            <a:endParaRPr lang="en-US" sz="950" dirty="0"/>
          </a:p>
        </p:txBody>
      </p:sp>
      <p:sp>
        <p:nvSpPr>
          <p:cNvPr id="26" name="Text 20"/>
          <p:cNvSpPr txBox="1"/>
          <p:nvPr/>
        </p:nvSpPr>
        <p:spPr>
          <a:xfrm>
            <a:off x="6391656" y="4933188"/>
            <a:ext cx="5111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Omnichannel modely</a:t>
            </a:r>
            <a:endParaRPr lang="en-US" sz="1450" dirty="0"/>
          </a:p>
        </p:txBody>
      </p:sp>
      <p:sp>
        <p:nvSpPr>
          <p:cNvPr id="27" name="Text 21"/>
          <p:cNvSpPr txBox="1"/>
          <p:nvPr/>
        </p:nvSpPr>
        <p:spPr>
          <a:xfrm>
            <a:off x="6391656" y="5280660"/>
            <a:ext cx="5111496" cy="891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44"/>
              </a:lnSpc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Kombinují online a offline prodej — objednávka online, vyzvednutí na pobočce.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SHRNUTÍ VZÁJEMNÝCH VZTAHŮ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Hierarchie pojmů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b="1" kern="0" spc="15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20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i="1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veškerá soustavná, samostatná, na zisk orientovaná činnost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77240" y="2331720"/>
            <a:ext cx="6593373" cy="3703320"/>
          </a:xfrm>
          <a:prstGeom prst="roundRect">
            <a:avLst>
              <a:gd name="adj" fmla="val 3457"/>
            </a:avLst>
          </a:prstGeom>
          <a:solidFill>
            <a:srgbClr val="0B254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" y="2514600"/>
            <a:ext cx="613617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 NA INTERNETU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2807208"/>
            <a:ext cx="61361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(e-business) — veškeré podnikatelské aktivity přes internet: i výrobní, servisní, publikační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519855" y="3516782"/>
            <a:ext cx="4891857" cy="2518258"/>
          </a:xfrm>
          <a:prstGeom prst="roundRect">
            <a:avLst>
              <a:gd name="adj" fmla="val 5084"/>
            </a:avLst>
          </a:prstGeom>
          <a:solidFill>
            <a:srgbClr val="F5F5F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060619" y="3681374"/>
            <a:ext cx="312249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b="1" kern="0" spc="100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8060619" y="3973982"/>
            <a:ext cx="3122493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9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aktivity směřující ke směně statků, bez ohledu na prostředí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860219" y="3675888"/>
            <a:ext cx="3017520" cy="2221992"/>
          </a:xfrm>
          <a:prstGeom prst="roundRect">
            <a:avLst>
              <a:gd name="adj" fmla="val 5761"/>
            </a:avLst>
          </a:prstGeom>
          <a:solidFill>
            <a:srgbClr val="9AD4E9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4997379" y="380390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4997379" y="417880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 — průsečík obou množin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 KAPITOLY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Devět pojmů, které je třeba umět definovat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685800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Směna statků za protihodnotu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306824" y="141732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489704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489704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Síť sítí, protokol TCP/IP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8110728" y="141732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293608" y="15636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Wide Web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8293608" y="196596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Jedna ze služeb internetu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02920" y="313944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85800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Soustavná činnost se záměrem zisku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306824" y="313944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4489704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Tvořivá destrukce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4489704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Inovace nahrazující staré formy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110728" y="313944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8293608" y="328574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e-business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293608" y="368808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Podnikání na internetu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02920" y="486156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685800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Obchodování na internetu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306824" y="486156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4489704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B2B/B2C/C2C/C2B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489704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podle subjektů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110728" y="4861560"/>
            <a:ext cx="3575304" cy="1493520"/>
          </a:xfrm>
          <a:prstGeom prst="roundRect">
            <a:avLst>
              <a:gd name="adj" fmla="val 8571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8293608" y="500786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Omnichannel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293608" y="5410200"/>
            <a:ext cx="3209544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Kombinace online a offline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Literatura (ČSN ISO 690)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4937760"/>
          </a:xfrm>
          <a:prstGeom prst="roundRect">
            <a:avLst>
              <a:gd name="adj" fmla="val 2593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54380" y="1623060"/>
            <a:ext cx="502920" cy="50292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6" name="Image 0" descr="/tmp/claude-0/-home-claude/3face0a4-eaba-5b56-b528-38841ef923c9/scratchpad/work/pptx_build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37" y="1736217"/>
            <a:ext cx="276606" cy="27660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91640" y="1737360"/>
            <a:ext cx="495147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BERNERS-LEE, T. Weaving the Web. Harper, 1999.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COASE, R. H. The Nature of the Firm. Economica, 1937.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CHAFFEY, D., HADLINGTON, L. Digital Business and E-Commerce Management. Pearson, 2022.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DRUCKER, P. F. Innovation and Entrepreneurship. Harper &amp; Row, 1985.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KNIGHT, F. H. Risk, Uncertainty and Profit. Houghton Mifflin, 1921.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917436" y="1737360"/>
            <a:ext cx="495147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LAUDON, K. C., TRAVER, C. G. E-commerce 2021–2022. Pearson, 2021.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SCHUMPETER, J. A. The Theory of Economic Development. Harvard UP, 1934.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SMITH, A. An Inquiry into the Wealth of Nations. Strahan &amp; Cadell, 1776.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TURBAN, E. et al. Electronic Commerce 2018. Springer, 2018.</a:t>
            </a:r>
            <a:endParaRPr lang="en-US" sz="1100" dirty="0"/>
          </a:p>
          <a:p>
            <a:pPr marL="342900" indent="-342900" algn="l">
              <a:spcAft>
                <a:spcPts val="1200"/>
              </a:spcAft>
              <a:buSzPct val="100000"/>
              <a:buChar char="•"/>
            </a:pPr>
            <a:r>
              <a:rPr lang="en-US" sz="1100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Zákon č. 89/2012 Sb., občanský zákoník.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3840480"/>
            <a:ext cx="7315200" cy="7315200"/>
          </a:xfrm>
          <a:prstGeom prst="ellipse">
            <a:avLst/>
          </a:prstGeom>
          <a:solidFill>
            <a:srgbClr val="9AD4E9">
              <a:alpha val="18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14630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0" b="1" dirty="0">
                <a:solidFill>
                  <a:srgbClr val="133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291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BLOK 2 · 90 MINUT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033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a příklady</a:t>
            </a:r>
            <a:endParaRPr lang="en-US" sz="4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470916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Pět aktivit z pracovního sešitu — od pojmové rozcvičky po vlastní podnikatelský záměr.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KE KAPITOLE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Harmonogram hodiny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1183112" cy="804672"/>
          </a:xfrm>
          <a:prstGeom prst="roundRect">
            <a:avLst>
              <a:gd name="adj" fmla="val 15909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02920" y="1417320"/>
            <a:ext cx="1417320" cy="804672"/>
          </a:xfrm>
          <a:prstGeom prst="roundRect">
            <a:avLst>
              <a:gd name="adj" fmla="val 15909"/>
            </a:avLst>
          </a:prstGeom>
          <a:solidFill>
            <a:srgbClr val="0B254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563624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0–10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91109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153619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1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2194560" y="1837944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Pojmová rozcvička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8942832" y="1417320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Individuálně / ve dvojicích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02920" y="2450592"/>
            <a:ext cx="11183112" cy="804672"/>
          </a:xfrm>
          <a:prstGeom prst="roundRect">
            <a:avLst>
              <a:gd name="adj" fmla="val 15909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02920" y="2450592"/>
            <a:ext cx="1417320" cy="804672"/>
          </a:xfrm>
          <a:prstGeom prst="roundRect">
            <a:avLst>
              <a:gd name="adj" fmla="val 15909"/>
            </a:avLst>
          </a:prstGeom>
          <a:solidFill>
            <a:srgbClr val="0B25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02920" y="2596896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10–30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294436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2194560" y="256946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2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2194560" y="2871216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reálných podnikatelských subjektů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8942832" y="2450592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Skupinová práce (3–4 osoby)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3483864"/>
            <a:ext cx="11183112" cy="804672"/>
          </a:xfrm>
          <a:prstGeom prst="roundRect">
            <a:avLst>
              <a:gd name="adj" fmla="val 15909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" y="3483864"/>
            <a:ext cx="1417320" cy="804672"/>
          </a:xfrm>
          <a:prstGeom prst="roundRect">
            <a:avLst>
              <a:gd name="adj" fmla="val 15909"/>
            </a:avLst>
          </a:prstGeom>
          <a:solidFill>
            <a:srgbClr val="0B2545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02920" y="3630168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30–50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39776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2194560" y="36027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3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2194560" y="3904488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Prezentace a řízená diskuse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8942832" y="3483864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Celá skupina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02920" y="4517136"/>
            <a:ext cx="11183112" cy="804672"/>
          </a:xfrm>
          <a:prstGeom prst="roundRect">
            <a:avLst>
              <a:gd name="adj" fmla="val 15909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502920" y="4517136"/>
            <a:ext cx="1417320" cy="804672"/>
          </a:xfrm>
          <a:prstGeom prst="roundRect">
            <a:avLst>
              <a:gd name="adj" fmla="val 15909"/>
            </a:avLst>
          </a:prstGeom>
          <a:solidFill>
            <a:srgbClr val="0B2545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502920" y="466344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50–75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501091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2194560" y="4636008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4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2194560" y="493776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Návrh vlastního podnikatelského záměru</a:t>
            </a:r>
            <a:endParaRPr lang="en-US" sz="1350" dirty="0"/>
          </a:p>
        </p:txBody>
      </p:sp>
      <p:sp>
        <p:nvSpPr>
          <p:cNvPr id="31" name="Text 29"/>
          <p:cNvSpPr txBox="1"/>
          <p:nvPr/>
        </p:nvSpPr>
        <p:spPr>
          <a:xfrm>
            <a:off x="8942832" y="4517136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Individuálně / ve dvojicích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02920" y="5550408"/>
            <a:ext cx="11183112" cy="804672"/>
          </a:xfrm>
          <a:prstGeom prst="roundRect">
            <a:avLst>
              <a:gd name="adj" fmla="val 15909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02920" y="5550408"/>
            <a:ext cx="1417320" cy="804672"/>
          </a:xfrm>
          <a:prstGeom prst="roundRect">
            <a:avLst>
              <a:gd name="adj" fmla="val 15909"/>
            </a:avLst>
          </a:prstGeom>
          <a:solidFill>
            <a:srgbClr val="0B2545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502920" y="569671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75–90</a:t>
            </a:r>
            <a:endParaRPr lang="en-US" sz="1700" dirty="0"/>
          </a:p>
        </p:txBody>
      </p:sp>
      <p:sp>
        <p:nvSpPr>
          <p:cNvPr id="35" name="Text 33"/>
          <p:cNvSpPr txBox="1"/>
          <p:nvPr/>
        </p:nvSpPr>
        <p:spPr>
          <a:xfrm>
            <a:off x="502920" y="604418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2194560" y="56692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5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2194560" y="5971032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B25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reflexe</a:t>
            </a:r>
            <a:endParaRPr lang="en-US" sz="1350" dirty="0"/>
          </a:p>
        </p:txBody>
      </p:sp>
      <p:sp>
        <p:nvSpPr>
          <p:cNvPr id="38" name="Text 36"/>
          <p:cNvSpPr txBox="1"/>
          <p:nvPr/>
        </p:nvSpPr>
        <p:spPr>
          <a:xfrm>
            <a:off x="8942832" y="5550408"/>
            <a:ext cx="26060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Celá skupina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1 · 10 MIN · INDIVIDUÁLNĚ / VE DVOJICÍCH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Pojmová rozcvička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07492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470916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je cílevědomá směna za úplatu. Podnikání je širší pojem — soustavná činnost vlastním jménem, na vlastní odpovědnost, se záměrem zisku. Internet je infrastruktura, odlišná od WWW. Nejčastější chyba: jednorázový prodej vlastního majetku není podnikání, pravidelný prodej se záměrem zisku ano.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879592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989320" y="1600200"/>
            <a:ext cx="365760" cy="3657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616" y="1682496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89320" y="2112264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ZADÁNÍ A POSTUP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989320" y="2350008"/>
            <a:ext cx="5513832" cy="382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Vyučující rozdá deset krátkých výroků o pojmech obchod, podnikání a internet (např. „Prodej vlastnoručně upleteného svetru sousedce je podnikáním“). Studenti rozhodnou pravda/nepravda a zdůvodní. Následuje 5min společná kontrola sporných případů.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2 · 20 MIN · SKUPINOVÁ PRÁCE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Klasifikace reálných podnikatelských subjektů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07492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470916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Vztahy B2B, B2C, C2C, C2B podle zúčastněných stran. Prodejce ve vlastním zastoupení vs. provozovatel platformy/tržiště. Šíře sortimentu: specializovaný → širokosortimentní → univerzální. Model: čistě digitální vs. smíšený.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879592" cy="1828800"/>
          </a:xfrm>
          <a:prstGeom prst="roundRect">
            <a:avLst>
              <a:gd name="adj" fmla="val 700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989320" y="1600200"/>
            <a:ext cx="347472" cy="34747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501" y="1678381"/>
            <a:ext cx="191110" cy="19111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89320" y="2093976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ZADÁNÍ A POSTUP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989320" y="2331720"/>
            <a:ext cx="5513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Skupiny (3–4 osoby) obdrží pět subjektů (e-shop s elektronikou, sdílení jízd, výrobce nábytku, online kurzy, bazar oblečení) a pro každý určí: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5806440" y="3474720"/>
            <a:ext cx="5879592" cy="2880360"/>
          </a:xfrm>
          <a:prstGeom prst="roundRect">
            <a:avLst>
              <a:gd name="adj" fmla="val 4444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989320" y="3657600"/>
            <a:ext cx="347472" cy="34747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6" name="Image 2" descr="/tmp/claude-0/-home-claude/3face0a4-eaba-5b56-b528-38841ef923c9/scratchpad/work/pptx_build/icons/task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501" y="3735781"/>
            <a:ext cx="191110" cy="19111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989320" y="4151376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URČÍ / OBSAHUJE</a:t>
            </a:r>
            <a:endParaRPr lang="en-US" sz="950" dirty="0"/>
          </a:p>
        </p:txBody>
      </p:sp>
      <p:sp>
        <p:nvSpPr>
          <p:cNvPr id="18" name="Text 13"/>
          <p:cNvSpPr txBox="1"/>
          <p:nvPr/>
        </p:nvSpPr>
        <p:spPr>
          <a:xfrm>
            <a:off x="5989320" y="4389120"/>
            <a:ext cx="551383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zda jde o B2B, B2C, C2C, nebo C2B, a proč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zda je prodejcem ve vlastním zastoupení, nebo provozovatelem platformy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jakou šíři sortimentu subjekt nabízí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zda jde o digitální, nebo smíšený obchodní model</a:t>
            </a:r>
            <a:endParaRPr lang="en-US" sz="10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3 · 20 MIN · CELÁ SKUPINA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Prezentace a řízená diskuse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07492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470916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Reálné subjekty se často nevejdou do jediné čisté kategorie — typickým hraničním případem je platforma umožňující současně C2C i B2C transakce. Klasifikační schéma je nástroj k uspořádání myšlení, ne neměnná přihrádka.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879592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989320" y="1600200"/>
            <a:ext cx="365760" cy="3657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616" y="1682496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89320" y="2112264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ZADÁNÍ A POSTUP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989320" y="2350008"/>
            <a:ext cx="5513832" cy="382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Každá skupina ve dvou minutách prezentuje klasifikaci jednoho subjektu z cvičení 2. Ostatní skupiny mohou oponovat. Vyučující moderuje a upozorňuje na hraniční případy, aby ukázal, že realita jen zřídka odpovídá čistým kategoriím.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4 · 25 MIN · INDIVIDUÁLNĚ / VE DVOJICÍCH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Návrh vlastního podnikatelského záměru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07492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470916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záměr musí jasně vymezit cílovou skupinu zákazníků a konkurenční výhodu — bez těchto dvou prvků je klasifikace do B2B/B2C/C2C schématu prázdným cvičením bez obchodní podstaty.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879592" cy="1828800"/>
          </a:xfrm>
          <a:prstGeom prst="roundRect">
            <a:avLst>
              <a:gd name="adj" fmla="val 7000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989320" y="1600200"/>
            <a:ext cx="347472" cy="34747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501" y="1678381"/>
            <a:ext cx="191110" cy="19111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89320" y="2093976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ZADÁNÍ A POSTUP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989320" y="2331720"/>
            <a:ext cx="55138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8"/>
              </a:lnSpc>
              <a:buNone/>
            </a:pPr>
            <a:r>
              <a:rPr lang="en-US" sz="11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navrhnou fiktivní podnikatelský záměr na internetu (~10 vět) a několik dobrovolníků jej krátce představí zbytku semináře. Návrh musí obsahovat: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5806440" y="3474720"/>
            <a:ext cx="5879592" cy="2880360"/>
          </a:xfrm>
          <a:prstGeom prst="roundRect">
            <a:avLst>
              <a:gd name="adj" fmla="val 4444"/>
            </a:avLst>
          </a:prstGeom>
          <a:solidFill>
            <a:srgbClr val="F5F5F7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989320" y="3657600"/>
            <a:ext cx="347472" cy="347472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6" name="Image 2" descr="/tmp/claude-0/-home-claude/3face0a4-eaba-5b56-b528-38841ef923c9/scratchpad/work/pptx_build/icons/task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501" y="3735781"/>
            <a:ext cx="191110" cy="19111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989320" y="4151376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URČÍ / OBSAHUJE</a:t>
            </a:r>
            <a:endParaRPr lang="en-US" sz="950" dirty="0"/>
          </a:p>
        </p:txBody>
      </p:sp>
      <p:sp>
        <p:nvSpPr>
          <p:cNvPr id="18" name="Text 13"/>
          <p:cNvSpPr txBox="1"/>
          <p:nvPr/>
        </p:nvSpPr>
        <p:spPr>
          <a:xfrm>
            <a:off x="5989320" y="4389120"/>
            <a:ext cx="551383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produkt/službu a cílovou skupinu zákazníků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zařazení do schématu B2B/B2C/C2C/C2B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šíři sortimentu a typ obchodního modelu</a:t>
            </a:r>
            <a:endParaRPr lang="en-US" sz="1050" dirty="0"/>
          </a:p>
          <a:p>
            <a:pPr marL="342900" indent="-342900" algn="l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alespoň jednu konkurenční výhodu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CVIČENÍ 5 · 15 MIN · CELÁ SKUPINA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658368"/>
            <a:ext cx="11155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1D1D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reflexe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5074920" cy="4937760"/>
          </a:xfrm>
          <a:prstGeom prst="roundRect">
            <a:avLst>
              <a:gd name="adj" fmla="val 2593"/>
            </a:avLst>
          </a:prstGeom>
          <a:solidFill>
            <a:srgbClr val="0B2545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600200"/>
            <a:ext cx="420624" cy="420624"/>
          </a:xfrm>
          <a:prstGeom prst="ellipse">
            <a:avLst/>
          </a:prstGeom>
          <a:solidFill>
            <a:srgbClr val="9AD4E9"/>
          </a:solidFill>
          <a:ln/>
        </p:spPr>
      </p:sp>
      <p:pic>
        <p:nvPicPr>
          <p:cNvPr id="6" name="Image 0" descr="/tmp/claude-0/-home-claude/3face0a4-eaba-5b56-b528-38841ef923c9/scratchpad/work/pptx_build/icons/bulb_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440" y="1694840"/>
            <a:ext cx="231343" cy="231343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16712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TEORETICKÝ ZÁKLAD</a:t>
            </a:r>
            <a:endParaRPr lang="en-US" sz="950" dirty="0"/>
          </a:p>
        </p:txBody>
      </p:sp>
      <p:sp>
        <p:nvSpPr>
          <p:cNvPr id="8" name="Text 5"/>
          <p:cNvSpPr txBox="1"/>
          <p:nvPr/>
        </p:nvSpPr>
        <p:spPr>
          <a:xfrm>
            <a:off x="685800" y="2404872"/>
            <a:ext cx="4709160" cy="3767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Obchod a podnikání se v běžném jazyce často zaměňují, stejně jako internet a WWW. Typický přesun mezi kategoriemi: platforma od čistě C2C tržiště k modelu B2C — obvykle přináší přísnější regulaci, ale i vyšší důvěryhodnost a tržby.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806440" y="1417320"/>
            <a:ext cx="5879592" cy="4937760"/>
          </a:xfrm>
          <a:prstGeom prst="roundRect">
            <a:avLst>
              <a:gd name="adj" fmla="val 2593"/>
            </a:avLst>
          </a:prstGeom>
          <a:solidFill>
            <a:srgbClr val="EDF8FB"/>
          </a:solidFill>
          <a:ln/>
          <a:effectLst>
            <a:outerShdw blurRad="127000" dist="38100" dir="5400000" algn="bl" rotWithShape="0">
              <a:srgbClr val="0B2545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989320" y="1600200"/>
            <a:ext cx="365760" cy="365760"/>
          </a:xfrm>
          <a:prstGeom prst="ellipse">
            <a:avLst/>
          </a:prstGeom>
          <a:solidFill>
            <a:srgbClr val="0B2545"/>
          </a:solidFill>
          <a:ln/>
        </p:spPr>
      </p:sp>
      <p:pic>
        <p:nvPicPr>
          <p:cNvPr id="11" name="Image 1" descr="/tmp/claude-0/-home-claude/3face0a4-eaba-5b56-b528-38841ef923c9/scratchpad/work/pptx_build/icons/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616" y="1682496"/>
            <a:ext cx="201168" cy="20116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989320" y="2112264"/>
            <a:ext cx="55138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950" b="1" kern="0" spc="120" dirty="0">
                <a:solidFill>
                  <a:srgbClr val="4FA6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ZADÁNÍ A POSTUP</a:t>
            </a:r>
            <a:endParaRPr lang="en-US" sz="950" dirty="0"/>
          </a:p>
        </p:txBody>
      </p:sp>
      <p:sp>
        <p:nvSpPr>
          <p:cNvPr id="13" name="Text 9"/>
          <p:cNvSpPr txBox="1"/>
          <p:nvPr/>
        </p:nvSpPr>
        <p:spPr>
          <a:xfrm>
            <a:off x="5989320" y="2350008"/>
            <a:ext cx="5513832" cy="382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36"/>
              </a:lnSpc>
              <a:buNone/>
            </a:pPr>
            <a:r>
              <a:rPr lang="en-US" sz="1200" dirty="0">
                <a:solidFill>
                  <a:srgbClr val="6E6E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Otevřené otázky k diskusi: Které pojmy se nejčastěji zaměňují a proč? Znáte příklad subjektu, který se přesunul mezi kategoriemi (např. z C2C do B2C)? Jaké důsledky takový přesun podniku přináší? Diskuse uzavírá společné shrnutí kapitoly.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2286000"/>
            <a:ext cx="6400800" cy="6400800"/>
          </a:xfrm>
          <a:prstGeom prst="ellipse">
            <a:avLst/>
          </a:prstGeom>
          <a:solidFill>
            <a:srgbClr val="9AD4E9">
              <a:alpha val="2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2286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kern="0" spc="300" dirty="0">
                <a:solidFill>
                  <a:srgbClr val="9AD4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 ZA POZORNOST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6517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Kapitola 1 je hotová.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5204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Pevný pojmový aparát — obchod, internet, podnikání a jejich průniky — je základem pro kapitolu 2: konceptuální modely a strategické plánování.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4526280"/>
            <a:ext cx="3566160" cy="1097280"/>
          </a:xfrm>
          <a:prstGeom prst="roundRect">
            <a:avLst>
              <a:gd name="adj" fmla="val 11667"/>
            </a:avLst>
          </a:prstGeom>
          <a:solidFill>
            <a:srgbClr val="13315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51560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Teorie 1.1–1.6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Pojmový aparát kapitoly probrán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4526280"/>
            <a:ext cx="3566160" cy="1097280"/>
          </a:xfrm>
          <a:prstGeom prst="roundRect">
            <a:avLst>
              <a:gd name="adj" fmla="val 11667"/>
            </a:avLst>
          </a:prstGeom>
          <a:solidFill>
            <a:srgbClr val="13315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92040" y="470916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Cvičení 1–5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892040" y="50749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D7E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Praktická aplikace z pracovního sešitu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Kapitola 1 – Základní terminologie</dc:title>
  <dc:subject>PptxGenJS Presentation</dc:subject>
  <dc:creator>Obchodování na internetu</dc:creator>
  <cp:lastModifiedBy>Obchodování na internetu</cp:lastModifiedBy>
  <cp:revision>2</cp:revision>
  <dcterms:created xsi:type="dcterms:W3CDTF">2026-09-20T17:25:56Z</dcterms:created>
  <dcterms:modified xsi:type="dcterms:W3CDTF">2026-09-23T07:30:39Z</dcterms:modified>
</cp:coreProperties>
</file>