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f9663cfddbf45c5" /><Relationship Type="http://schemas.openxmlformats.org/officeDocument/2006/relationships/extended-properties" Target="/docProps/app.xml" Id="Rb44f0c884a224eb3" /><Relationship Type="http://schemas.openxmlformats.org/officeDocument/2006/relationships/officeDocument" Target="/ppt/presentation.xml" Id="R70b03b84817e435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c72f609868246df"/>
  </p:sldMasterIdLst>
  <p:notesMasterIdLst>
    <p:notesMasterId xmlns:r="http://schemas.openxmlformats.org/officeDocument/2006/relationships" r:id="Rdef49236b74b4929"/>
  </p:notesMasterIdLst>
  <p:sldIdLst>
    <p:sldId xmlns:r="http://schemas.openxmlformats.org/officeDocument/2006/relationships" id="256" r:id="R83bc466feb994103"/>
    <p:sldId xmlns:r="http://schemas.openxmlformats.org/officeDocument/2006/relationships" id="257" r:id="R374fc005ce004d06"/>
    <p:sldId xmlns:r="http://schemas.openxmlformats.org/officeDocument/2006/relationships" id="258" r:id="Rbaa90580263a432d"/>
    <p:sldId xmlns:r="http://schemas.openxmlformats.org/officeDocument/2006/relationships" id="259" r:id="R28fee798cff34b86"/>
    <p:sldId xmlns:r="http://schemas.openxmlformats.org/officeDocument/2006/relationships" id="260" r:id="R46c3e892d55242fd"/>
    <p:sldId xmlns:r="http://schemas.openxmlformats.org/officeDocument/2006/relationships" id="261" r:id="Rb1cbd26a65394991"/>
    <p:sldId xmlns:r="http://schemas.openxmlformats.org/officeDocument/2006/relationships" id="262" r:id="Rf41d5df066ec49fa"/>
    <p:sldId xmlns:r="http://schemas.openxmlformats.org/officeDocument/2006/relationships" id="263" r:id="R92bc6ad341534ad4"/>
    <p:sldId xmlns:r="http://schemas.openxmlformats.org/officeDocument/2006/relationships" id="264" r:id="Rf1700363931c40d7"/>
    <p:sldId xmlns:r="http://schemas.openxmlformats.org/officeDocument/2006/relationships" id="265" r:id="R15a2ee7edf42443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681bc9fc4fc497e" /><Relationship Type="http://schemas.openxmlformats.org/officeDocument/2006/relationships/slideMaster" Target="/ppt/slideMasters/slideMaster1.xml" Id="R7c72f609868246df" /><Relationship Type="http://schemas.openxmlformats.org/officeDocument/2006/relationships/notesMaster" Target="/ppt/notesMasters/notesMaster1.xml" Id="Rdef49236b74b4929" /><Relationship Type="http://schemas.openxmlformats.org/officeDocument/2006/relationships/presProps" Target="/ppt/presProps.xml" Id="R694c4de242a44299" /><Relationship Type="http://schemas.openxmlformats.org/officeDocument/2006/relationships/tableStyles" Target="/ppt/tableStyles.xml" Id="Rc6343ec154d843ed" /><Relationship Type="http://schemas.openxmlformats.org/officeDocument/2006/relationships/slide" Target="/ppt/slides/slide1.xml" Id="R83bc466feb994103" /><Relationship Type="http://schemas.openxmlformats.org/officeDocument/2006/relationships/slide" Target="/ppt/slides/slide2.xml" Id="R374fc005ce004d06" /><Relationship Type="http://schemas.openxmlformats.org/officeDocument/2006/relationships/slide" Target="/ppt/slides/slide3.xml" Id="Rbaa90580263a432d" /><Relationship Type="http://schemas.openxmlformats.org/officeDocument/2006/relationships/slide" Target="/ppt/slides/slide4.xml" Id="R28fee798cff34b86" /><Relationship Type="http://schemas.openxmlformats.org/officeDocument/2006/relationships/slide" Target="/ppt/slides/slide5.xml" Id="R46c3e892d55242fd" /><Relationship Type="http://schemas.openxmlformats.org/officeDocument/2006/relationships/slide" Target="/ppt/slides/slide6.xml" Id="Rb1cbd26a65394991" /><Relationship Type="http://schemas.openxmlformats.org/officeDocument/2006/relationships/slide" Target="/ppt/slides/slide7.xml" Id="Rf41d5df066ec49fa" /><Relationship Type="http://schemas.openxmlformats.org/officeDocument/2006/relationships/slide" Target="/ppt/slides/slide8.xml" Id="R92bc6ad341534ad4" /><Relationship Type="http://schemas.openxmlformats.org/officeDocument/2006/relationships/slide" Target="/ppt/slides/slide9.xml" Id="Rf1700363931c40d7" /><Relationship Type="http://schemas.openxmlformats.org/officeDocument/2006/relationships/slide" Target="/ppt/slides/slide10.xml" Id="R15a2ee7edf42443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9bcdf7879da49e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56048221055431d" /><Relationship Type="http://schemas.openxmlformats.org/officeDocument/2006/relationships/notesMaster" Target="/ppt/notesMasters/notesMaster1.xml" Id="Ra3eb2af18d93464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2b015290aa04ec3" /><Relationship Type="http://schemas.openxmlformats.org/officeDocument/2006/relationships/notesMaster" Target="/ppt/notesMasters/notesMaster1.xml" Id="Rcaa6e1ff02724a4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2f5d312163c4d92" /><Relationship Type="http://schemas.openxmlformats.org/officeDocument/2006/relationships/notesMaster" Target="/ppt/notesMasters/notesMaster1.xml" Id="R5dd30581d2184fa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0c19e268ebb4ae6" /><Relationship Type="http://schemas.openxmlformats.org/officeDocument/2006/relationships/notesMaster" Target="/ppt/notesMasters/notesMaster1.xml" Id="Rc6ba8de6d63040a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8967de2352e427b" /><Relationship Type="http://schemas.openxmlformats.org/officeDocument/2006/relationships/notesMaster" Target="/ppt/notesMasters/notesMaster1.xml" Id="Rb89697dc06384b8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9496d3cefe04ab3" /><Relationship Type="http://schemas.openxmlformats.org/officeDocument/2006/relationships/notesMaster" Target="/ppt/notesMasters/notesMaster1.xml" Id="R3bc8244b1be74b2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5381bb6536d490a" /><Relationship Type="http://schemas.openxmlformats.org/officeDocument/2006/relationships/notesMaster" Target="/ppt/notesMasters/notesMaster1.xml" Id="R898f0466ca0e43e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33dd648ba45446e" /><Relationship Type="http://schemas.openxmlformats.org/officeDocument/2006/relationships/notesMaster" Target="/ppt/notesMasters/notesMaster1.xml" Id="Rdcd005f4fdb94f4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4a1cb4a2b8c4af7" /><Relationship Type="http://schemas.openxmlformats.org/officeDocument/2006/relationships/notesMaster" Target="/ppt/notesMasters/notesMaster1.xml" Id="Rfe109bd4d5b54ba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2e5143487344e47" /><Relationship Type="http://schemas.openxmlformats.org/officeDocument/2006/relationships/notesMaster" Target="/ppt/notesMasters/notesMaster1.xml" Id="R73078c3b46d1408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b313b15ae3412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ce2e77ef0ba4248" /><Relationship Type="http://schemas.openxmlformats.org/officeDocument/2006/relationships/slideLayout" Target="/ppt/slideLayouts/slideLayout1.xml" Id="R84a9a8bec02e432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4a9a8bec02e432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632cedd6b3432f" /><Relationship Type="http://schemas.openxmlformats.org/officeDocument/2006/relationships/notesSlide" Target="/ppt/notesSlides/notesSlide1.xml" Id="R42024bb392d14df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eb8e005800402b" /><Relationship Type="http://schemas.openxmlformats.org/officeDocument/2006/relationships/notesSlide" Target="/ppt/notesSlides/notesSlide2.xml" Id="R073f1ab920404c0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e5722c2d664afe" /><Relationship Type="http://schemas.openxmlformats.org/officeDocument/2006/relationships/notesSlide" Target="/ppt/notesSlides/notesSlide3.xml" Id="R93068dc381e9429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b64db8a2ad4418" /><Relationship Type="http://schemas.openxmlformats.org/officeDocument/2006/relationships/notesSlide" Target="/ppt/notesSlides/notesSlide4.xml" Id="Rf4edb78376be4fc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553680fdda43aa" /><Relationship Type="http://schemas.openxmlformats.org/officeDocument/2006/relationships/notesSlide" Target="/ppt/notesSlides/notesSlide5.xml" Id="R316d61595323411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9808b8326a48d1" /><Relationship Type="http://schemas.openxmlformats.org/officeDocument/2006/relationships/notesSlide" Target="/ppt/notesSlides/notesSlide6.xml" Id="Re1ebfd20a271464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e848beed254abe" /><Relationship Type="http://schemas.openxmlformats.org/officeDocument/2006/relationships/notesSlide" Target="/ppt/notesSlides/notesSlide7.xml" Id="R0a80f3b1258c479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4787f8de5145f1" /><Relationship Type="http://schemas.openxmlformats.org/officeDocument/2006/relationships/notesSlide" Target="/ppt/notesSlides/notesSlide8.xml" Id="Rf02c7cc1e96444d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ce0baa02df4006" /><Relationship Type="http://schemas.openxmlformats.org/officeDocument/2006/relationships/notesSlide" Target="/ppt/notesSlides/notesSlide9.xml" Id="R5486c0cc0e064ef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43c850c36e4702" /><Relationship Type="http://schemas.openxmlformats.org/officeDocument/2006/relationships/notesSlide" Target="/ppt/notesSlides/notesSlide10.xml" Id="R475b36fe21f8457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DD2B3D-93D1-457E-93C2-40CB0314D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1  Kavárna s vlastní cukrářskou výrobou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43EBBA-2591-4189-9D9A-9DB53C3D0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94B35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96BD13-6DAD-4388-8B71-8A9ADA5BC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A94B3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94B35"/>
                </a:solidFill>
                <a:latin typeface="Aptos"/>
                <a:ea typeface="Aptos"/>
                <a:cs typeface="Aptos"/>
              </a:rPr>
              <a:t>FÁZE 3  SMLUVNÍ KRIZE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C53F7A-FB43-4861-AAB7-F663947CE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Dodavatel kávovaru dodal jiný model o měsíc později. Kavárna kvůli tomu odložila otevření a požaduje ušlý zisk. Dodavatel odkazuje na své obchodní podmínky.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682A04-93E7-4AF8-B97D-F578F70EB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A94B3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94B35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753875-11B5-4FDD-8B51-C4B21BBCF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7756EE-21F9-442C-9735-91A3BF170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A94B3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94B35"/>
                </a:solidFill>
                <a:latin typeface="Aptos"/>
                <a:ea typeface="Aptos"/>
                <a:cs typeface="Aptos"/>
              </a:rPr>
              <a:t>PRÁVNÍ ROZBOR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6C098C-531F-44CE-9722-51B3B89D7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Určete smluvní strany a typ smlouvy.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Najděte rozhodné skutečnosti.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Rozlište práva, povinnosti a porušení.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Navrhněte nároky i obranu druhé strany.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Uveďte, jak se dalo sporu předejít.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6EB330-A437-4E46-A368-98BA072DF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A94B35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A94B35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DE7743-90E0-490C-B272-79D9AC240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Vznikla platná smlouva?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4DF0A3-FAF3-4F39-A8DC-8FC925CD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Jde o prodlení nebo vadu?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2AADB0-C138-4B5D-964C-ECB86527F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Jaké nároky má kavárna?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E72DB1-995E-40F1-9D68-0DE30FA2D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Lze požadovat ušlý zisk?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F4762E-FAAC-46D4-8E72-936E80C41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Jaký význam mají obchodní podmínky?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F61E3C-962B-410B-A44E-559AE5B41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3  SMLUVNÍ KRIZE  |  karta 1 / 10</a:t>
            </a:r>
          </a:p>
        </p:txBody>
      </p:sp>
    </p:spTree>
    <p:extLst>
      <p:ext uri="{BB962C8B-B14F-4D97-AF65-F5344CB8AC3E}">
        <p14:creationId xmlns:p14="http://schemas.microsoft.com/office/powerpoint/2010/main" val="9460686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CAD97B-726F-4BE8-A3EB-8343C08DA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2  Technologický startup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E2FAC4-7D87-4EB6-B725-992B490B9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C8C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4E568D-2CB9-4B96-A1F8-9A9280A91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15C8C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15C8C"/>
                </a:solidFill>
                <a:latin typeface="Aptos"/>
                <a:ea typeface="Aptos"/>
                <a:cs typeface="Aptos"/>
              </a:rPr>
              <a:t>FÁZE 3  SMLUVNÍ KRIZE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87D234-1AD1-494E-B84D-0079DF8DD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Klient odmítá zaplatit za aplikaci, protože některé funkce neodpovídají jeho představě. Zadání se během vývoje měnilo pouze v e-mailech.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283D5-CA58-4BAE-9A82-FA3FBE91A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15C8C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15C8C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DF4110-9A64-438D-B693-1EE4CA19B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103F63-8D28-4E83-9347-303E5AB74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15C8C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15C8C"/>
                </a:solidFill>
                <a:latin typeface="Aptos"/>
                <a:ea typeface="Aptos"/>
                <a:cs typeface="Aptos"/>
              </a:rPr>
              <a:t>PRÁVNÍ ROZBOR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436D1B-F611-4FA8-A4D2-EF2A8EA80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Určete smluvní strany a typ smlouvy.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Najděte rozhodné skutečnosti.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Rozlište práva, povinnosti a porušení.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Navrhněte nároky i obranu druhé strany.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Uveďte, jak se dalo sporu předejít.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A74F62-83AB-40E4-8402-3C05C488E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15C8C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15C8C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74CE02-3D7C-4197-A4A1-B848FBEB5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Koupě, nebo dílo?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B83C9D-D2E9-4574-B5F3-BCD9A31DD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Jak určit sjednaný rozsah?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BA4480-A270-4DBE-AF85-FB75DD39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Vznikl nárok na cenu?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29F27C-AB39-48C3-876E-76060F1AC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Jde o vady díla?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59643E-B447-4885-947B-BF57C5710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Jak prokázat změny zadání?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30808E-520E-4D35-B665-ADAAAFA24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3  SMLUVNÍ KRIZE  |  karta 2 / 10</a:t>
            </a:r>
          </a:p>
        </p:txBody>
      </p:sp>
    </p:spTree>
    <p:extLst>
      <p:ext uri="{BB962C8B-B14F-4D97-AF65-F5344CB8AC3E}">
        <p14:creationId xmlns:p14="http://schemas.microsoft.com/office/powerpoint/2010/main" val="18568957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1859BE-19A4-4B00-9048-C4D1FD4AE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3  Stavební a rekonstrukční společnost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0DDBF3-0A27-4374-BDFB-B109882BA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2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57E576-5F93-45CC-966D-E909C47D4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5A2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A5A2B"/>
                </a:solidFill>
                <a:latin typeface="Aptos"/>
                <a:ea typeface="Aptos"/>
                <a:cs typeface="Aptos"/>
              </a:rPr>
              <a:t>FÁZE 3  SMLUVNÍ KRIZE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1E3BDB-8B35-47D7-B47E-DE95C78DC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Objednatel odmítl převzít rekonstrukci kvůli vadám a požaduje smluvní pokutu. Firma tvrdí, že část problémů způsobil nevhodný materiál vybraný klientem.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064E89-38DE-4C4A-AEED-E4D3EF946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5A2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A5A2B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8B8C40-AC73-4E28-8484-78CD13177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775F4E-8FAB-4B67-9E54-922420734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5A2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A5A2B"/>
                </a:solidFill>
                <a:latin typeface="Aptos"/>
                <a:ea typeface="Aptos"/>
                <a:cs typeface="Aptos"/>
              </a:rPr>
              <a:t>PRÁVNÍ ROZBOR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AE0F58-5A31-430F-A487-20DC90844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Určete smluvní strany a typ smlouvy.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Najděte rozhodné skutečnosti.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Rozlište práva, povinnosti a porušení.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Navrhněte nároky i obranu druhé strany.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Uveďte, jak se dalo sporu předejít.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7F3816-6D31-476E-99C0-E63B0933B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A5A2B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A5A2B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A7BB82-1989-4C9D-9397-27218693B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Došlo k řádnému provedení díla?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B8906F-B658-4D33-B21A-3CD13FF7C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Kdo odpovídá za materiál?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85C8B1-6EE1-4784-B628-C312B0FB1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Může klient odmítnout převzetí?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FDB738-E5BE-40D2-8E1A-03010F4B0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Jaké nároky plynou z vad?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E5CF2B-B490-4BB4-AB18-932C5E275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Lze současně žádat smluvní pokutu?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874444-0F14-4349-98E7-891DCF2D6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3  SMLUVNÍ KRIZE  |  karta 3 / 10</a:t>
            </a:r>
          </a:p>
        </p:txBody>
      </p:sp>
    </p:spTree>
    <p:extLst>
      <p:ext uri="{BB962C8B-B14F-4D97-AF65-F5344CB8AC3E}">
        <p14:creationId xmlns:p14="http://schemas.microsoft.com/office/powerpoint/2010/main" val="67077629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67FB16-5775-4A26-B078-9B037F426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4  Rodinný e-shop s bytovými doplňky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22DE68-8CF5-4FE2-8A77-1C0BED6C1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3F70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C7C267-3E26-41CD-AD30-E13433EC1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B3F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B3F70"/>
                </a:solidFill>
                <a:latin typeface="Aptos"/>
                <a:ea typeface="Aptos"/>
                <a:cs typeface="Aptos"/>
              </a:rPr>
              <a:t>FÁZE 3  SMLUVNÍ KRIZE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188183-C5AB-4E57-AC39-9C81B4B2D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Spotřebitel vrátil po 13 dnech rozbalenou lampu koupenou přes e-shop. E-shop odmítl vrácení, protože zákazník poškodil obal.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171CB1-2EBA-4AEE-A0FF-998032612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B3F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B3F70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E27762-BB50-4219-AF6A-6E71F437B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79F724-F686-41D7-A4F7-FD218C64D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B3F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B3F70"/>
                </a:solidFill>
                <a:latin typeface="Aptos"/>
                <a:ea typeface="Aptos"/>
                <a:cs typeface="Aptos"/>
              </a:rPr>
              <a:t>PRÁVNÍ ROZBOR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E98BD2-2EAE-4C3F-92BB-ED9D40A90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Určete smluvní strany a typ smlouvy.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Najděte rozhodné skutečnosti.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Rozlište práva, povinnosti a porušení.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Navrhněte nároky i obranu druhé strany.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Uveďte, jak se dalo sporu předejít.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4B19D6-08F3-4207-BC8D-59DF62BA1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B3F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B3F70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A02C0C-64B0-48AB-8C5C-0488D76F0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Může spotřebitel odstoupit?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F97749-5EBC-4D0F-93C9-9A8D128FC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Jaká je lhůta?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60B199-A992-45DF-80CD-ABCC53BAA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Má poškozený obal význam?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AC71C7-243C-49F3-BA3A-20C4A1E2A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Co musí vrátit e-shop?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3A3905-F469-47ED-9B4F-8D9C85B73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Jaké poučení měl zákazník dostat?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6E08CF-C502-4DB6-B208-20094143C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3  SMLUVNÍ KRIZE  |  karta 4 / 10</a:t>
            </a:r>
          </a:p>
        </p:txBody>
      </p:sp>
    </p:spTree>
    <p:extLst>
      <p:ext uri="{BB962C8B-B14F-4D97-AF65-F5344CB8AC3E}">
        <p14:creationId xmlns:p14="http://schemas.microsoft.com/office/powerpoint/2010/main" val="13159004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2DACCF-6145-4E61-A933-C81A1ACA0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5  Fitness a rehabilitační centrum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08092D-66AA-49A4-BFB4-A62FDBA83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7A70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778473-4AC3-41C8-995D-BE0161C7A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87A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87A70"/>
                </a:solidFill>
                <a:latin typeface="Aptos"/>
                <a:ea typeface="Aptos"/>
                <a:cs typeface="Aptos"/>
              </a:rPr>
              <a:t>FÁZE 3  SMLUVNÍ KRIZE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ED4BC1-F04A-4C1A-8B1F-AFE9C7243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Klient se při skupinovém cvičení zranil. Tvrdí, že trenér zvolil nevhodnou zátěž. Centrum odkazuje na prohlášení klienta, že cvičí na vlastní nebezpečí.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D49AE4-A916-4A61-A8EB-24FFE94CA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87A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87A70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64046D-E874-4BBE-A9FD-86296C74C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5ED372-267A-4E49-88E9-331BB3870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87A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87A70"/>
                </a:solidFill>
                <a:latin typeface="Aptos"/>
                <a:ea typeface="Aptos"/>
                <a:cs typeface="Aptos"/>
              </a:rPr>
              <a:t>PRÁVNÍ ROZBOR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79A58D-4878-410F-9BF0-533A4FDF3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Určete smluvní strany a typ smlouvy.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Najděte rozhodné skutečnosti.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Rozlište práva, povinnosti a porušení.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Navrhněte nároky i obranu druhé strany.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Uveďte, jak se dalo sporu předejít.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F39A2C-D364-4E5D-AD7E-1F98EB756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287A70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287A70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BCEC79-AAB1-4855-9EBC-802565711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Jaký smluvní vztah vznikl?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72D889-D275-4713-AC85-D74EAF201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Byla porušena odborná povinnost?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7E99C2-6E2B-4489-A423-ACB7C850D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Lze vyloučit odpovědnost?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B71D64-6032-4961-AD40-F1DFB5197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Jak se prokazuje příčinná souvislost?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13E9A0-CF82-41EF-8CB8-F563E4F7A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Jaké preventivní kroky chyběly?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DEB972-0D22-40DE-92D4-5B17BDBE6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3  SMLUVNÍ KRIZE  |  karta 5 / 10</a:t>
            </a:r>
          </a:p>
        </p:txBody>
      </p:sp>
    </p:spTree>
    <p:extLst>
      <p:ext uri="{BB962C8B-B14F-4D97-AF65-F5344CB8AC3E}">
        <p14:creationId xmlns:p14="http://schemas.microsoft.com/office/powerpoint/2010/main" val="8832739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F9E1DD-E034-4BEC-BE54-7D5812107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6  Marketingová a kreativní agentura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E1E793-1952-4571-B7EE-1852620B9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A4C93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7DE085-02A1-461F-A228-8E871CF6D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6A4C93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A4C93"/>
                </a:solidFill>
                <a:latin typeface="Aptos"/>
                <a:ea typeface="Aptos"/>
                <a:cs typeface="Aptos"/>
              </a:rPr>
              <a:t>FÁZE 3  SMLUVNÍ KRIZE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58E8B4-93AA-4022-815F-B6BED7404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Klient odmítá zaplatit za web, protože není spokojen s grafikou. Agentura web dokončila podle schváleného návrhu, ale smlouva neupravuje předání ani licenci.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55A9D9-5353-4EBB-B358-F8BE28DD9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6A4C93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A4C93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499B31-446F-466D-852F-AEC702190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BE636A-D146-427C-A3D1-DA96D3124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6A4C93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A4C93"/>
                </a:solidFill>
                <a:latin typeface="Aptos"/>
                <a:ea typeface="Aptos"/>
                <a:cs typeface="Aptos"/>
              </a:rPr>
              <a:t>PRÁVNÍ ROZBOR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2D249E-03AA-4F40-92C5-F54ADC4AA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Určete smluvní strany a typ smlouvy.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Najděte rozhodné skutečnosti.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Rozlište práva, povinnosti a porušení.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Navrhněte nároky i obranu druhé strany.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Uveďte, jak se dalo sporu předejít.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27A119-4489-4BDC-9994-43AE6641F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6A4C93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6A4C93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6FAFBF-BA89-4E80-B4AB-F716471C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Kdy bylo dílo dokončeno?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F44F13-1A6D-4846-B77E-F46AD4B8D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Musí klient dílo převzít?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EDE6AB-EDEC-4A37-8139-E5E29E0AF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Kdo vlastní autorská práva?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029AEB-4189-4970-BA89-B727E2A85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Vznikla licence?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CA0DD8-6DAC-4F27-9042-C80428680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Kdy je splatná cena?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A076B5-747F-4F25-9E9D-4C41C1FAC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3  SMLUVNÍ KRIZE  |  karta 6 / 10</a:t>
            </a:r>
          </a:p>
        </p:txBody>
      </p:sp>
    </p:spTree>
    <p:extLst>
      <p:ext uri="{BB962C8B-B14F-4D97-AF65-F5344CB8AC3E}">
        <p14:creationId xmlns:p14="http://schemas.microsoft.com/office/powerpoint/2010/main" val="2210925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60B348-7BD0-462F-ACFF-F3C2B9EAC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7  Rodinný penzion a zážitková turistika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A62869-DB0B-46D0-A73D-19E27AC65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B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4F574F-4FCB-408E-B204-FC10F337A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F6B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F6B4F"/>
                </a:solidFill>
                <a:latin typeface="Aptos"/>
                <a:ea typeface="Aptos"/>
                <a:cs typeface="Aptos"/>
              </a:rPr>
              <a:t>FÁZE 3  SMLUVNÍ KRIZE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A08EB4-CEB1-438F-8A7C-10BEA506C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Host zrušil pobyt den před příjezdem a žádá vrácení celé zálohy. Penzion má storno podmínky jen na webu, zákazník je při rezervaci nepotvrdil.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84D489-084F-4413-A725-CBBF28CE7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F6B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F6B4F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EF0DA5-8E65-44DD-B1D9-AF4D55F19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BD3A31-CBE2-423C-9D7D-237A11351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F6B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F6B4F"/>
                </a:solidFill>
                <a:latin typeface="Aptos"/>
                <a:ea typeface="Aptos"/>
                <a:cs typeface="Aptos"/>
              </a:rPr>
              <a:t>PRÁVNÍ ROZBOR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CDADC6-3D6D-43E1-89A1-C7DBB00DD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Určete smluvní strany a typ smlouvy.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Najděte rozhodné skutečnosti.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Rozlište práva, povinnosti a porušení.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Navrhněte nároky i obranu druhé strany.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Uveďte, jak se dalo sporu předejít.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025835-9540-46E8-A228-545F9B836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F6B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F6B4F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DACCA5-47E4-49A4-98C4-61DE77777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Staly se podmínky částí smlouvy?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2B96D4-2E38-4BEB-B2C3-67D2042E2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Jaký význam má záloha?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B7220F-C284-45B0-9319-152D13C56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Může penzion částku zadržet?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576E3E-5957-4821-9D4E-E0DB43D87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Kdy vznikla smlouva?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A7E6E2-0A6B-4ADF-9812-9238FC09A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Jak správně nastavit rezervaci?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00FADF-C3D9-46D6-9F1A-145AA54F8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3  SMLUVNÍ KRIZE  |  karta 7 / 10</a:t>
            </a:r>
          </a:p>
        </p:txBody>
      </p:sp>
    </p:spTree>
    <p:extLst>
      <p:ext uri="{BB962C8B-B14F-4D97-AF65-F5344CB8AC3E}">
        <p14:creationId xmlns:p14="http://schemas.microsoft.com/office/powerpoint/2010/main" val="16031687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2A3544-DABE-4CE8-BED7-B1DAFB0C8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8  Výrobce ekologických obalů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31410D-EA95-46E1-A62A-DCBBBF62E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37A32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A1CDFC-BC9E-4A0E-970D-0A3DCE9D1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537A3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37A32"/>
                </a:solidFill>
                <a:latin typeface="Aptos"/>
                <a:ea typeface="Aptos"/>
                <a:cs typeface="Aptos"/>
              </a:rPr>
              <a:t>FÁZE 3  SMLUVNÍ KRIZE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431E93-3D8C-4424-8D18-097E9084F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Výrobce nedodal odběrateli obaly včas, protože jeho výhradní dodavatel neposlal suroviny. Odběratel požaduje smluvní pokutu a náhradu škody.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941ECC-000D-490A-B380-10E095682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537A3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37A32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D834E2-E268-4162-A45A-90DA7735A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1D0A17-3C68-4621-9327-B908CF756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537A3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37A32"/>
                </a:solidFill>
                <a:latin typeface="Aptos"/>
                <a:ea typeface="Aptos"/>
                <a:cs typeface="Aptos"/>
              </a:rPr>
              <a:t>PRÁVNÍ ROZBOR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8F5D88-FAAC-450E-9EF7-DC207532D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Určete smluvní strany a typ smlouvy.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Najděte rozhodné skutečnosti.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Rozlište práva, povinnosti a porušení.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Navrhněte nároky i obranu druhé strany.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Uveďte, jak se dalo sporu předejít.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BE43FD-A38D-4D67-A258-3C80E8392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537A32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537A32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8B8BB9-C6FD-41F5-8B50-29CFC1122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Omlouvá selhání dodavatele?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AEE9A0-277D-49C3-843B-83192A3AA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Vznikl nárok na smluvní pokutu?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7E6129-0F91-4C4F-BD72-37DA28AF9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Lze požadovat také škodu?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66905C-608F-45E2-BB08-4FF5B0815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Jaké důkazy jsou potřeba?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2E0583-AAF1-4DD2-BB82-855374380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Jak upravit dodavatelský řetězec?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E6D75B-A5B8-437C-99AE-5C6DAE6EC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3  SMLUVNÍ KRIZE  |  karta 8 / 10</a:t>
            </a:r>
          </a:p>
        </p:txBody>
      </p:sp>
    </p:spTree>
    <p:extLst>
      <p:ext uri="{BB962C8B-B14F-4D97-AF65-F5344CB8AC3E}">
        <p14:creationId xmlns:p14="http://schemas.microsoft.com/office/powerpoint/2010/main" val="19400238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BB6368-C2ED-4262-8BE2-2A1696B84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9  Účetní a podnikatelská kancelář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20153A-7221-4762-A4CC-DD9109A27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647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297272-C12F-494A-964B-871EA0324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66477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66477"/>
                </a:solidFill>
                <a:latin typeface="Aptos"/>
                <a:ea typeface="Aptos"/>
                <a:cs typeface="Aptos"/>
              </a:rPr>
              <a:t>FÁZE 3  SMLUVNÍ KRIZE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63A0B7-21C5-428E-9F78-C41708655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Kancelář chybně zpracovala klientovi mzdy a klient zaplatil sankci. Kancelář tvrdí, že dostala neúplné podklady a odpovědnost ve smlouvě omezila na 20 tis. Kč.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8ABE27-16CE-4D59-8A36-A94044792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66477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66477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0F4F99-A585-4040-9764-604FA0285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EA73BF-166E-4858-83AB-0B9EF70B3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66477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66477"/>
                </a:solidFill>
                <a:latin typeface="Aptos"/>
                <a:ea typeface="Aptos"/>
                <a:cs typeface="Aptos"/>
              </a:rPr>
              <a:t>PRÁVNÍ ROZBOR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C8D150-46F8-4ECB-8143-8AC080435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Určete smluvní strany a typ smlouvy.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Najděte rozhodné skutečnosti.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Rozlište práva, povinnosti a porušení.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Navrhněte nároky i obranu druhé strany.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Uveďte, jak se dalo sporu předejít.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A72659-8891-4D60-B8C9-98C4D4CAE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366477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366477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5D8595-568A-4178-83A0-92E0918A3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Kdo porušil smluvní povinnost?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6C2EA6-447B-4C2F-A7AF-1A4E1D01E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Má význam neúplná součinnost klienta?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E99262-A365-4ADE-B7AC-E27AEA5F2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Je omezení odpovědnosti účinné?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79D955-AA83-40F9-A60F-8CC4FCE6C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Jak určit výši škody?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2C2AEC-4DE2-48E2-9D22-CFF35C274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Jaké pojištění by pomohlo?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E81089-46D5-4783-9524-D1269C2CE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3  SMLUVNÍ KRIZE  |  karta 9 / 10</a:t>
            </a:r>
          </a:p>
        </p:txBody>
      </p:sp>
    </p:spTree>
    <p:extLst>
      <p:ext uri="{BB962C8B-B14F-4D97-AF65-F5344CB8AC3E}">
        <p14:creationId xmlns:p14="http://schemas.microsoft.com/office/powerpoint/2010/main" val="180076302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C99EAB-9376-4CA0-B569-E3B42F198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85750"/>
            <a:ext cx="1123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D2931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D2931"/>
                </a:solidFill>
                <a:latin typeface="Aptos"/>
                <a:ea typeface="Aptos"/>
                <a:cs typeface="Aptos"/>
              </a:rPr>
              <a:t>10  Farma a prodej regionálních potravin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E6EF5F-39B8-4619-9343-A7800E5A3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66775"/>
            <a:ext cx="11239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6F2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C1665A-CF62-45AA-BA98-5E7E9611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07632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B6F2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B6F2F"/>
                </a:solidFill>
                <a:latin typeface="Aptos"/>
                <a:ea typeface="Aptos"/>
                <a:cs typeface="Aptos"/>
              </a:rPr>
              <a:t>FÁZE 3  SMLUVNÍ KRIZE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000F50-C447-4FFA-9E68-5EB8D1302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409700"/>
            <a:ext cx="3429000" cy="1952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Restaurace odmítla převzít dodávku sýrů kvůli pozdnímu příjezdu a vyšší teplotě. Farma tvrdí, že odchylka nemá vliv na kvalitu.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E6FE6F-B057-4039-8F54-577DC62CF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3648075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B6F2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B6F2F"/>
                </a:solidFill>
                <a:latin typeface="Aptos"/>
                <a:ea typeface="Aptos"/>
                <a:cs typeface="Aptos"/>
              </a:rPr>
              <a:t>ÚKOL SKUPINY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054D73-8F0A-4351-BADE-BD22D084A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000500"/>
            <a:ext cx="3429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Přijměte společné rozhodnutí. Uveďte právní důvody, potřebné informace a rizika zvoleného řešení.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706510-DC46-49DA-9E1D-5EE37AE68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076325"/>
            <a:ext cx="4048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B6F2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B6F2F"/>
                </a:solidFill>
                <a:latin typeface="Aptos"/>
                <a:ea typeface="Aptos"/>
                <a:cs typeface="Aptos"/>
              </a:rPr>
              <a:t>PRÁVNÍ ROZBOR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219096-5029-4845-A829-7F4C5D1D5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428750"/>
            <a:ext cx="404812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Určete smluvní strany a typ smlouvy.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Najděte rozhodné skutečnosti.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Rozlište práva, povinnosti a porušení.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Navrhněte nároky i obranu druhé strany.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Uveďte, jak se dalo sporu předejít.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96A356-BD53-438F-B98B-0C995F389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076325"/>
            <a:ext cx="3095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8B6F2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8B6F2F"/>
                </a:solidFill>
                <a:latin typeface="Aptos"/>
                <a:ea typeface="Aptos"/>
                <a:cs typeface="Aptos"/>
              </a:rPr>
              <a:t>OTÁZKY K ROZHODNUTÍ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A302AE-62DD-48D5-BC07-69F7D2812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1428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1.  Jde o prodlení a vadné plnění?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CD6C79-53DF-4011-9AD2-E2E51AB43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2860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2.  Může odběratel odmítnout převzetí?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CE5CBC-5D67-4F18-99B3-5A3606E9A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1432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3.  Kdo prokazuje kvalitu?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0F9AC7-F24A-4381-95FB-73EB53B39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00050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4.  Jaké nároky má odběratel?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A5571E-7556-4DE8-AC7F-BE853215E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4857750"/>
            <a:ext cx="3095625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0C2"/>
            </a:solidFill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13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4313A"/>
                </a:solidFill>
                <a:latin typeface="Aptos"/>
                <a:ea typeface="Aptos"/>
                <a:cs typeface="Aptos"/>
              </a:rPr>
              <a:t>5.  Jak upravit přepravu ve smlouvě?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31AA7F-CB84-498F-8E45-1FCBFC9E5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419850"/>
            <a:ext cx="1123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788"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6C747A"/>
                </a:solidFill>
                <a:latin typeface="Aptos"/>
                <a:ea typeface="Aptos"/>
                <a:cs typeface="Aptos"/>
              </a:defRPr>
            </a:pPr>
            <a:r>
              <a:rPr sz="825" b="0">
                <a:solidFill>
                  <a:srgbClr val="6C747A"/>
                </a:solidFill>
                <a:latin typeface="Aptos"/>
                <a:ea typeface="Aptos"/>
                <a:cs typeface="Aptos"/>
              </a:rPr>
              <a:t>FÁZE 3  SMLUVNÍ KRIZE  |  karta 10 / 10</a:t>
            </a:r>
          </a:p>
        </p:txBody>
      </p:sp>
    </p:spTree>
    <p:extLst>
      <p:ext uri="{BB962C8B-B14F-4D97-AF65-F5344CB8AC3E}">
        <p14:creationId xmlns:p14="http://schemas.microsoft.com/office/powerpoint/2010/main" val="956677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2026-09-15T14:52:32.7400000Z</dcterms:created>
  <dcterms:modified xsi:type="dcterms:W3CDTF">2026-09-15T14:52:32.7400000Z</dcterms:modified>
</coreProperties>
</file>