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_rels/notesSlide1.xml.rels" ContentType="application/vnd.openxmlformats-package.relationships+xml"/>
  <Override PartName="/ppt/media/image1.png" ContentType="image/pn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s/slide1.xml" ContentType="application/vnd.openxmlformats-officedocument.presentationml.slide+xml"/>
  <Override PartName="/ppt/slides/_rels/slide1.xml.rels" ContentType="application/vnd.openxmlformats-package.relationships+xml"/>
  <Override PartName="/ppt/presProps.xml" ContentType="application/vnd.openxmlformats-officedocument.presentationml.presProps+xml"/>
  <Override PartName="/ppt/_rels/presentation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notesMasterIdLst>
    <p:notesMasterId r:id="rId3"/>
  </p:notesMasterIdLst>
  <p:sldIdLst>
    <p:sldId id="256" r:id="rId4"/>
  </p:sldIdLst>
  <p:sldSz cx="9144000" cy="6858000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cs-CZ" sz="1800" spc="-1" strike="noStrike">
                <a:solidFill>
                  <a:srgbClr val="000000"/>
                </a:solidFill>
                <a:latin typeface="Calibri"/>
              </a:rPr>
              <a:t>Klikněte pro přesun snímku</a:t>
            </a:r>
            <a:endParaRPr b="0" lang="cs-CZ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0">
              <a:buNone/>
            </a:pPr>
            <a:r>
              <a:rPr b="0" lang="cs-CZ" sz="2000" spc="-1" strike="noStrike">
                <a:solidFill>
                  <a:srgbClr val="000000"/>
                </a:solidFill>
                <a:latin typeface="Arial"/>
              </a:rPr>
              <a:t>Klikněte pro úpravu formátu komentářů</a:t>
            </a:r>
            <a:endParaRPr b="0" lang="cs-CZ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cs-CZ" sz="1400" spc="-1" strike="noStrike">
                <a:solidFill>
                  <a:srgbClr val="000000"/>
                </a:solidFill>
                <a:latin typeface="Times New Roman"/>
              </a:rPr>
              <a:t>&lt;záhlaví&gt;</a:t>
            </a:r>
            <a:endParaRPr b="0" lang="cs-CZ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3" name="PlaceHolder 4"/>
          <p:cNvSpPr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cs-CZ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cs-CZ" sz="1400" spc="-1" strike="noStrike">
                <a:solidFill>
                  <a:srgbClr val="000000"/>
                </a:solidFill>
                <a:latin typeface="Times New Roman"/>
              </a:rPr>
              <a:t>&lt;datum/čas&gt;</a:t>
            </a:r>
            <a:endParaRPr b="0" lang="cs-CZ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4" name="PlaceHolder 5"/>
          <p:cNvSpPr>
            <a:spLocks noGrp="1"/>
          </p:cNvSpPr>
          <p:nvPr>
            <p:ph type="ft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cs-CZ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cs-CZ" sz="1400" spc="-1" strike="noStrike">
                <a:solidFill>
                  <a:srgbClr val="000000"/>
                </a:solidFill>
                <a:latin typeface="Times New Roman"/>
              </a:rPr>
              <a:t>&lt;zápatí&gt;</a:t>
            </a:r>
            <a:endParaRPr b="0" lang="cs-CZ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5" name="PlaceHolder 6"/>
          <p:cNvSpPr>
            <a:spLocks noGrp="1"/>
          </p:cNvSpPr>
          <p:nvPr>
            <p:ph type="sldNum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cs-CZ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5BD11423-AB68-4F6B-8996-9FB0870FF961}" type="slidenum">
              <a:rPr b="0" lang="cs-CZ" sz="1400" spc="-1" strike="noStrike">
                <a:solidFill>
                  <a:srgbClr val="000000"/>
                </a:solidFill>
                <a:latin typeface="Times New Roman"/>
              </a:rPr>
              <a:t>&lt;číslo&gt;</a:t>
            </a:fld>
            <a:endParaRPr b="0" lang="cs-CZ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p>
            <a:pPr marL="216000" indent="0">
              <a:lnSpc>
                <a:spcPct val="100000"/>
              </a:lnSpc>
              <a:buNone/>
            </a:pPr>
            <a:r>
              <a:rPr b="0" lang="cs-CZ" sz="2000" spc="-1" strike="noStrike">
                <a:solidFill>
                  <a:srgbClr val="000000"/>
                </a:solidFill>
                <a:latin typeface="Arial"/>
              </a:rPr>
              <a:t>Výstup tvoří první pracovní stránku portfolia. Hodnotí se konkrétnost, zachycení všech pěti rolí a návaznost na zakladatelskou kartu.</a:t>
            </a:r>
            <a:endParaRPr b="0" lang="cs-CZ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4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p>
            <a:pPr indent="0">
              <a:buNone/>
            </a:pPr>
            <a:endParaRPr b="0" lang="cs-CZ" sz="18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40000" y="365040"/>
            <a:ext cx="80636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cs-CZ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ubTitle"/>
          </p:nvPr>
        </p:nvSpPr>
        <p:spPr>
          <a:xfrm>
            <a:off x="540000" y="1825560"/>
            <a:ext cx="8063640" cy="408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cs-CZ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40000" y="365040"/>
            <a:ext cx="80636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cs-CZ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/>
          </p:nvPr>
        </p:nvSpPr>
        <p:spPr>
          <a:xfrm>
            <a:off x="540000" y="1825560"/>
            <a:ext cx="8063640" cy="408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cs-CZ" sz="2100" spc="-1" strike="noStrike">
              <a:solidFill>
                <a:srgbClr val="313131"/>
              </a:solidFill>
              <a:latin typeface="Calibri Light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540000" y="365040"/>
            <a:ext cx="80636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cs-CZ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/>
          </p:nvPr>
        </p:nvSpPr>
        <p:spPr>
          <a:xfrm>
            <a:off x="540000" y="1825560"/>
            <a:ext cx="3934800" cy="408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cs-CZ" sz="2100" spc="-1" strike="noStrike">
              <a:solidFill>
                <a:srgbClr val="313131"/>
              </a:solidFill>
              <a:latin typeface="Calibri Light"/>
            </a:endParaRPr>
          </a:p>
        </p:txBody>
      </p:sp>
      <p:sp>
        <p:nvSpPr>
          <p:cNvPr id="10" name="PlaceHolder 3"/>
          <p:cNvSpPr>
            <a:spLocks noGrp="1"/>
          </p:cNvSpPr>
          <p:nvPr>
            <p:ph/>
          </p:nvPr>
        </p:nvSpPr>
        <p:spPr>
          <a:xfrm>
            <a:off x="4672080" y="1825560"/>
            <a:ext cx="3934800" cy="408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cs-CZ" sz="2100" spc="-1" strike="noStrike">
              <a:solidFill>
                <a:srgbClr val="313131"/>
              </a:solidFill>
              <a:latin typeface="Calibri Light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40000" y="365040"/>
            <a:ext cx="80636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cs-CZ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subTitle"/>
          </p:nvPr>
        </p:nvSpPr>
        <p:spPr>
          <a:xfrm>
            <a:off x="540000" y="365040"/>
            <a:ext cx="8063640" cy="6144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cs-CZ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540000" y="365040"/>
            <a:ext cx="80636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cs-CZ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/>
          </p:nvPr>
        </p:nvSpPr>
        <p:spPr>
          <a:xfrm>
            <a:off x="540000" y="1825560"/>
            <a:ext cx="3934800" cy="194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cs-CZ" sz="2100" spc="-1" strike="noStrike">
              <a:solidFill>
                <a:srgbClr val="313131"/>
              </a:solidFill>
              <a:latin typeface="Calibri Light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/>
          </p:nvPr>
        </p:nvSpPr>
        <p:spPr>
          <a:xfrm>
            <a:off x="4672080" y="1825560"/>
            <a:ext cx="3934800" cy="408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cs-CZ" sz="2100" spc="-1" strike="noStrike">
              <a:solidFill>
                <a:srgbClr val="313131"/>
              </a:solidFill>
              <a:latin typeface="Calibri Light"/>
            </a:endParaRPr>
          </a:p>
        </p:txBody>
      </p:sp>
      <p:sp>
        <p:nvSpPr>
          <p:cNvPr id="16" name="PlaceHolder 4"/>
          <p:cNvSpPr>
            <a:spLocks noGrp="1"/>
          </p:cNvSpPr>
          <p:nvPr>
            <p:ph/>
          </p:nvPr>
        </p:nvSpPr>
        <p:spPr>
          <a:xfrm>
            <a:off x="540000" y="3957480"/>
            <a:ext cx="3934800" cy="194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cs-CZ" sz="2100" spc="-1" strike="noStrike">
              <a:solidFill>
                <a:srgbClr val="313131"/>
              </a:solidFill>
              <a:latin typeface="Calibri Light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540000" y="365040"/>
            <a:ext cx="80636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cs-CZ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/>
          </p:nvPr>
        </p:nvSpPr>
        <p:spPr>
          <a:xfrm>
            <a:off x="540000" y="1825560"/>
            <a:ext cx="3934800" cy="408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cs-CZ" sz="2100" spc="-1" strike="noStrike">
              <a:solidFill>
                <a:srgbClr val="313131"/>
              </a:solidFill>
              <a:latin typeface="Calibri Light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/>
          </p:nvPr>
        </p:nvSpPr>
        <p:spPr>
          <a:xfrm>
            <a:off x="4672080" y="1825560"/>
            <a:ext cx="3934800" cy="194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cs-CZ" sz="2100" spc="-1" strike="noStrike">
              <a:solidFill>
                <a:srgbClr val="313131"/>
              </a:solidFill>
              <a:latin typeface="Calibri Light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/>
          </p:nvPr>
        </p:nvSpPr>
        <p:spPr>
          <a:xfrm>
            <a:off x="4672080" y="3957480"/>
            <a:ext cx="3934800" cy="194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cs-CZ" sz="2100" spc="-1" strike="noStrike">
              <a:solidFill>
                <a:srgbClr val="313131"/>
              </a:solidFill>
              <a:latin typeface="Calibri Light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540000" y="365040"/>
            <a:ext cx="80636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cs-CZ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/>
          </p:nvPr>
        </p:nvSpPr>
        <p:spPr>
          <a:xfrm>
            <a:off x="540000" y="1825560"/>
            <a:ext cx="3934800" cy="194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cs-CZ" sz="2100" spc="-1" strike="noStrike">
              <a:solidFill>
                <a:srgbClr val="313131"/>
              </a:solidFill>
              <a:latin typeface="Calibri Light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/>
          </p:nvPr>
        </p:nvSpPr>
        <p:spPr>
          <a:xfrm>
            <a:off x="4672080" y="1825560"/>
            <a:ext cx="3934800" cy="194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cs-CZ" sz="2100" spc="-1" strike="noStrike">
              <a:solidFill>
                <a:srgbClr val="313131"/>
              </a:solidFill>
              <a:latin typeface="Calibri Light"/>
            </a:endParaRPr>
          </a:p>
        </p:txBody>
      </p:sp>
      <p:sp>
        <p:nvSpPr>
          <p:cNvPr id="24" name="PlaceHolder 4"/>
          <p:cNvSpPr>
            <a:spLocks noGrp="1"/>
          </p:cNvSpPr>
          <p:nvPr>
            <p:ph/>
          </p:nvPr>
        </p:nvSpPr>
        <p:spPr>
          <a:xfrm>
            <a:off x="540000" y="3957480"/>
            <a:ext cx="8063640" cy="194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cs-CZ" sz="2100" spc="-1" strike="noStrike">
              <a:solidFill>
                <a:srgbClr val="313131"/>
              </a:solidFill>
              <a:latin typeface="Calibri Light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540000" y="365040"/>
            <a:ext cx="80636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cs-CZ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/>
          </p:nvPr>
        </p:nvSpPr>
        <p:spPr>
          <a:xfrm>
            <a:off x="540000" y="1825560"/>
            <a:ext cx="8063640" cy="194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cs-CZ" sz="2100" spc="-1" strike="noStrike">
              <a:solidFill>
                <a:srgbClr val="313131"/>
              </a:solidFill>
              <a:latin typeface="Calibri Light"/>
            </a:endParaRPr>
          </a:p>
        </p:txBody>
      </p:sp>
      <p:sp>
        <p:nvSpPr>
          <p:cNvPr id="27" name="PlaceHolder 3"/>
          <p:cNvSpPr>
            <a:spLocks noGrp="1"/>
          </p:cNvSpPr>
          <p:nvPr>
            <p:ph/>
          </p:nvPr>
        </p:nvSpPr>
        <p:spPr>
          <a:xfrm>
            <a:off x="540000" y="3957480"/>
            <a:ext cx="8063640" cy="194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cs-CZ" sz="2100" spc="-1" strike="noStrike">
              <a:solidFill>
                <a:srgbClr val="313131"/>
              </a:solidFill>
              <a:latin typeface="Calibri Light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540000" y="365040"/>
            <a:ext cx="80636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cs-CZ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/>
          </p:nvPr>
        </p:nvSpPr>
        <p:spPr>
          <a:xfrm>
            <a:off x="540000" y="1825560"/>
            <a:ext cx="3934800" cy="194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cs-CZ" sz="2100" spc="-1" strike="noStrike">
              <a:solidFill>
                <a:srgbClr val="313131"/>
              </a:solidFill>
              <a:latin typeface="Calibri Light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/>
          </p:nvPr>
        </p:nvSpPr>
        <p:spPr>
          <a:xfrm>
            <a:off x="4672080" y="1825560"/>
            <a:ext cx="3934800" cy="194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cs-CZ" sz="2100" spc="-1" strike="noStrike">
              <a:solidFill>
                <a:srgbClr val="313131"/>
              </a:solidFill>
              <a:latin typeface="Calibri Light"/>
            </a:endParaRPr>
          </a:p>
        </p:txBody>
      </p:sp>
      <p:sp>
        <p:nvSpPr>
          <p:cNvPr id="31" name="PlaceHolder 4"/>
          <p:cNvSpPr>
            <a:spLocks noGrp="1"/>
          </p:cNvSpPr>
          <p:nvPr>
            <p:ph/>
          </p:nvPr>
        </p:nvSpPr>
        <p:spPr>
          <a:xfrm>
            <a:off x="540000" y="3957480"/>
            <a:ext cx="3934800" cy="194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cs-CZ" sz="2100" spc="-1" strike="noStrike">
              <a:solidFill>
                <a:srgbClr val="313131"/>
              </a:solidFill>
              <a:latin typeface="Calibri Light"/>
            </a:endParaRPr>
          </a:p>
        </p:txBody>
      </p:sp>
      <p:sp>
        <p:nvSpPr>
          <p:cNvPr id="32" name="PlaceHolder 5"/>
          <p:cNvSpPr>
            <a:spLocks noGrp="1"/>
          </p:cNvSpPr>
          <p:nvPr>
            <p:ph/>
          </p:nvPr>
        </p:nvSpPr>
        <p:spPr>
          <a:xfrm>
            <a:off x="4672080" y="3957480"/>
            <a:ext cx="3934800" cy="194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cs-CZ" sz="2100" spc="-1" strike="noStrike">
              <a:solidFill>
                <a:srgbClr val="313131"/>
              </a:solidFill>
              <a:latin typeface="Calibri Light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540000" y="365040"/>
            <a:ext cx="80636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cs-CZ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/>
          </p:nvPr>
        </p:nvSpPr>
        <p:spPr>
          <a:xfrm>
            <a:off x="540000" y="1825560"/>
            <a:ext cx="2596320" cy="194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cs-CZ" sz="2100" spc="-1" strike="noStrike">
              <a:solidFill>
                <a:srgbClr val="313131"/>
              </a:solidFill>
              <a:latin typeface="Calibri Light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/>
          </p:nvPr>
        </p:nvSpPr>
        <p:spPr>
          <a:xfrm>
            <a:off x="3266640" y="1825560"/>
            <a:ext cx="2596320" cy="194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cs-CZ" sz="2100" spc="-1" strike="noStrike">
              <a:solidFill>
                <a:srgbClr val="313131"/>
              </a:solidFill>
              <a:latin typeface="Calibri Light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/>
          </p:nvPr>
        </p:nvSpPr>
        <p:spPr>
          <a:xfrm>
            <a:off x="5992920" y="1825560"/>
            <a:ext cx="2596320" cy="194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cs-CZ" sz="2100" spc="-1" strike="noStrike">
              <a:solidFill>
                <a:srgbClr val="313131"/>
              </a:solidFill>
              <a:latin typeface="Calibri Light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/>
          </p:nvPr>
        </p:nvSpPr>
        <p:spPr>
          <a:xfrm>
            <a:off x="540000" y="3957480"/>
            <a:ext cx="2596320" cy="194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cs-CZ" sz="2100" spc="-1" strike="noStrike">
              <a:solidFill>
                <a:srgbClr val="313131"/>
              </a:solidFill>
              <a:latin typeface="Calibri Light"/>
            </a:endParaRPr>
          </a:p>
        </p:txBody>
      </p:sp>
      <p:sp>
        <p:nvSpPr>
          <p:cNvPr id="38" name="PlaceHolder 6"/>
          <p:cNvSpPr>
            <a:spLocks noGrp="1"/>
          </p:cNvSpPr>
          <p:nvPr>
            <p:ph/>
          </p:nvPr>
        </p:nvSpPr>
        <p:spPr>
          <a:xfrm>
            <a:off x="3266640" y="3957480"/>
            <a:ext cx="2596320" cy="194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cs-CZ" sz="2100" spc="-1" strike="noStrike">
              <a:solidFill>
                <a:srgbClr val="313131"/>
              </a:solidFill>
              <a:latin typeface="Calibri Light"/>
            </a:endParaRPr>
          </a:p>
        </p:txBody>
      </p:sp>
      <p:sp>
        <p:nvSpPr>
          <p:cNvPr id="39" name="PlaceHolder 7"/>
          <p:cNvSpPr>
            <a:spLocks noGrp="1"/>
          </p:cNvSpPr>
          <p:nvPr>
            <p:ph/>
          </p:nvPr>
        </p:nvSpPr>
        <p:spPr>
          <a:xfrm>
            <a:off x="5992920" y="3957480"/>
            <a:ext cx="2596320" cy="194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cs-CZ" sz="2100" spc="-1" strike="noStrike">
              <a:solidFill>
                <a:srgbClr val="313131"/>
              </a:solidFill>
              <a:latin typeface="Calibri Light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Obrázek 4" descr=""/>
          <p:cNvPicPr/>
          <p:nvPr/>
        </p:nvPicPr>
        <p:blipFill>
          <a:blip r:embed="rId2"/>
          <a:stretch/>
        </p:blipFill>
        <p:spPr>
          <a:xfrm>
            <a:off x="5027760" y="6267960"/>
            <a:ext cx="3846600" cy="230040"/>
          </a:xfrm>
          <a:prstGeom prst="rect">
            <a:avLst/>
          </a:prstGeom>
          <a:ln w="0">
            <a:noFill/>
          </a:ln>
        </p:spPr>
      </p:pic>
      <p:sp>
        <p:nvSpPr>
          <p:cNvPr id="1" name="Obdélník 6"/>
          <p:cNvSpPr/>
          <p:nvPr/>
        </p:nvSpPr>
        <p:spPr>
          <a:xfrm>
            <a:off x="0" y="0"/>
            <a:ext cx="9143640" cy="123480"/>
          </a:xfrm>
          <a:prstGeom prst="rect">
            <a:avLst/>
          </a:prstGeom>
          <a:solidFill>
            <a:srgbClr val="cf1f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68760" rIns="68760" tIns="34200" bIns="34200" anchor="ctr">
            <a:noAutofit/>
          </a:bodyPr>
          <a:p>
            <a:pPr algn="ctr">
              <a:lnSpc>
                <a:spcPct val="100000"/>
              </a:lnSpc>
            </a:pPr>
            <a:endParaRPr b="0" lang="cs-CZ" sz="1350" spc="-1" strike="noStrike">
              <a:solidFill>
                <a:schemeClr val="lt1"/>
              </a:solidFill>
              <a:latin typeface="Calibri"/>
              <a:ea typeface="Calibri"/>
            </a:endParaRPr>
          </a:p>
        </p:txBody>
      </p:sp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40000" y="365040"/>
            <a:ext cx="8063640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 indent="0">
              <a:lnSpc>
                <a:spcPct val="90000"/>
              </a:lnSpc>
              <a:buNone/>
            </a:pPr>
            <a:r>
              <a:rPr b="0" lang="cs-CZ" sz="4120" spc="-1" strike="noStrike">
                <a:solidFill>
                  <a:srgbClr val="cf1f28"/>
                </a:solidFill>
                <a:latin typeface="Calibri"/>
                <a:ea typeface="Calibri"/>
              </a:rPr>
              <a:t>Kliknutím lze upravit styl.</a:t>
            </a:r>
            <a:endParaRPr b="0" lang="cs-CZ" sz="412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40000" y="1825560"/>
            <a:ext cx="8063640" cy="40809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marL="171360" indent="0">
              <a:lnSpc>
                <a:spcPct val="100000"/>
              </a:lnSpc>
              <a:spcBef>
                <a:spcPts val="751"/>
              </a:spcBef>
              <a:buNone/>
              <a:tabLst>
                <a:tab algn="l" pos="0"/>
              </a:tabLst>
            </a:pPr>
            <a:r>
              <a:rPr b="0" lang="cs-CZ" sz="2100" spc="-1" strike="noStrike">
                <a:solidFill>
                  <a:srgbClr val="313131"/>
                </a:solidFill>
                <a:latin typeface="Calibri Light"/>
                <a:ea typeface="Calibri Light"/>
              </a:rPr>
              <a:t>Kliknutím lze upravit styly předlohy textu.</a:t>
            </a:r>
            <a:endParaRPr b="0" lang="cs-CZ" sz="2100" spc="-1" strike="noStrike">
              <a:solidFill>
                <a:srgbClr val="313131"/>
              </a:solidFill>
              <a:latin typeface="Calibri Light"/>
            </a:endParaRPr>
          </a:p>
          <a:p>
            <a:pPr marL="514440" indent="0">
              <a:lnSpc>
                <a:spcPct val="100000"/>
              </a:lnSpc>
              <a:spcBef>
                <a:spcPts val="751"/>
              </a:spcBef>
              <a:buNone/>
              <a:tabLst>
                <a:tab algn="l" pos="0"/>
              </a:tabLst>
            </a:pPr>
            <a:r>
              <a:rPr b="0" lang="cs-CZ" sz="1800" spc="-1" strike="noStrike">
                <a:solidFill>
                  <a:srgbClr val="313131"/>
                </a:solidFill>
                <a:latin typeface="Calibri Light"/>
                <a:ea typeface="Calibri Light"/>
              </a:rPr>
              <a:t>Druhá úroveň</a:t>
            </a:r>
            <a:endParaRPr b="0" lang="cs-CZ" sz="1800" spc="-1" strike="noStrike">
              <a:solidFill>
                <a:srgbClr val="313131"/>
              </a:solidFill>
              <a:latin typeface="Calibri Light"/>
            </a:endParaRPr>
          </a:p>
          <a:p>
            <a:pPr marL="857160" indent="0">
              <a:lnSpc>
                <a:spcPct val="100000"/>
              </a:lnSpc>
              <a:spcBef>
                <a:spcPts val="751"/>
              </a:spcBef>
              <a:buNone/>
              <a:tabLst>
                <a:tab algn="l" pos="0"/>
              </a:tabLst>
            </a:pPr>
            <a:r>
              <a:rPr b="0" lang="cs-CZ" sz="1800" spc="-1" strike="noStrike">
                <a:solidFill>
                  <a:srgbClr val="313131"/>
                </a:solidFill>
                <a:latin typeface="Calibri Light"/>
                <a:ea typeface="Calibri Light"/>
              </a:rPr>
              <a:t>Třetí úroveň</a:t>
            </a:r>
            <a:endParaRPr b="0" lang="cs-CZ" sz="1800" spc="-1" strike="noStrike">
              <a:solidFill>
                <a:srgbClr val="313131"/>
              </a:solidFill>
              <a:latin typeface="Calibri Light"/>
            </a:endParaRPr>
          </a:p>
          <a:p>
            <a:pPr marL="1200240" indent="0">
              <a:lnSpc>
                <a:spcPct val="100000"/>
              </a:lnSpc>
              <a:spcBef>
                <a:spcPts val="751"/>
              </a:spcBef>
              <a:buNone/>
              <a:tabLst>
                <a:tab algn="l" pos="0"/>
              </a:tabLst>
            </a:pPr>
            <a:r>
              <a:rPr b="0" lang="cs-CZ" sz="1500" spc="-1" strike="noStrike">
                <a:solidFill>
                  <a:srgbClr val="313131"/>
                </a:solidFill>
                <a:latin typeface="Calibri Light"/>
                <a:ea typeface="Calibri Light"/>
              </a:rPr>
              <a:t>Čtvrtá úroveň</a:t>
            </a:r>
            <a:endParaRPr b="0" lang="cs-CZ" sz="1500" spc="-1" strike="noStrike">
              <a:solidFill>
                <a:srgbClr val="313131"/>
              </a:solidFill>
              <a:latin typeface="Calibri Light"/>
            </a:endParaRPr>
          </a:p>
          <a:p>
            <a:pPr marL="1542960" indent="0">
              <a:lnSpc>
                <a:spcPct val="100000"/>
              </a:lnSpc>
              <a:spcBef>
                <a:spcPts val="751"/>
              </a:spcBef>
              <a:buNone/>
              <a:tabLst>
                <a:tab algn="l" pos="0"/>
              </a:tabLst>
            </a:pPr>
            <a:r>
              <a:rPr b="0" lang="cs-CZ" sz="1500" spc="-1" strike="noStrike">
                <a:solidFill>
                  <a:srgbClr val="313131"/>
                </a:solidFill>
                <a:latin typeface="Calibri Light"/>
                <a:ea typeface="Calibri Light"/>
              </a:rPr>
              <a:t>Pátá úroveň</a:t>
            </a:r>
            <a:endParaRPr b="0" lang="cs-CZ" sz="1500" spc="-1" strike="noStrike">
              <a:solidFill>
                <a:srgbClr val="313131"/>
              </a:solidFill>
              <a:latin typeface="Calibri Light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itle"/>
          <p:cNvSpPr/>
          <p:nvPr/>
        </p:nvSpPr>
        <p:spPr>
          <a:xfrm>
            <a:off x="533520" y="647640"/>
            <a:ext cx="790524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cs-CZ" sz="2400" spc="-1" strike="noStrike">
                <a:solidFill>
                  <a:srgbClr val="2d2d30"/>
                </a:solidFill>
                <a:latin typeface="Calibri Light"/>
                <a:ea typeface="Calibri Light"/>
              </a:rPr>
              <a:t>Písemný výstup z prvního semináře</a:t>
            </a:r>
            <a:endParaRPr b="0" lang="cs-CZ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" name="lead"/>
          <p:cNvSpPr/>
          <p:nvPr/>
        </p:nvSpPr>
        <p:spPr>
          <a:xfrm>
            <a:off x="685800" y="1200240"/>
            <a:ext cx="7953120" cy="418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1" lang="cs-CZ" sz="1430" spc="-1" strike="noStrike">
                <a:solidFill>
                  <a:srgbClr val="d31e2d"/>
                </a:solidFill>
                <a:latin typeface="Calibri"/>
                <a:ea typeface="Calibri"/>
              </a:rPr>
              <a:t>Odevzdejte za tým jednu stránku. Pište stručně, konkrétně a podle své zakladatelské karty.</a:t>
            </a:r>
            <a:endParaRPr b="0" lang="cs-CZ" sz="1430" spc="-1" strike="noStrike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48" name=""/>
          <p:cNvGraphicFramePr/>
          <p:nvPr/>
        </p:nvGraphicFramePr>
        <p:xfrm>
          <a:off x="647640" y="1762200"/>
          <a:ext cx="7924320" cy="3904920"/>
        </p:xfrm>
        <a:graphic>
          <a:graphicData uri="http://schemas.openxmlformats.org/drawingml/2006/table">
            <a:tbl>
              <a:tblPr/>
              <a:tblGrid>
                <a:gridCol w="2000160"/>
                <a:gridCol w="5924520"/>
              </a:tblGrid>
              <a:tr h="557640">
                <a:tc>
                  <a:txBody>
                    <a:bodyPr lIns="75960" rIns="75960" tIns="47520" bIns="4752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cs-CZ" sz="1200" spc="-1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Část výstupu</a:t>
                      </a:r>
                      <a:endParaRPr b="0" lang="cs-CZ" sz="1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75960" marR="7596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1e2d"/>
                    </a:solidFill>
                  </a:tcPr>
                </a:tc>
                <a:tc>
                  <a:txBody>
                    <a:bodyPr lIns="75960" rIns="75960" tIns="47520" bIns="4752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cs-CZ" sz="1200" spc="-1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Co máte zachytit</a:t>
                      </a:r>
                      <a:endParaRPr b="0" lang="cs-CZ" sz="1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75960" marR="7596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1e2d"/>
                    </a:solidFill>
                  </a:tcPr>
                </a:tc>
              </a:tr>
              <a:tr h="557640">
                <a:tc>
                  <a:txBody>
                    <a:bodyPr lIns="75960" rIns="75960" tIns="47520" bIns="4752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cs-CZ" sz="1130" spc="-1" strike="noStrike">
                          <a:solidFill>
                            <a:srgbClr val="2d2d30"/>
                          </a:solidFill>
                          <a:latin typeface="Calibri"/>
                          <a:ea typeface="Calibri"/>
                        </a:rPr>
                        <a:t>1. Tým a podnik</a:t>
                      </a:r>
                      <a:endParaRPr b="0" lang="cs-CZ" sz="113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75960" marR="7596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5960" rIns="75960" tIns="47520" bIns="4752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cs-CZ" sz="1130" spc="-1" strike="noStrike">
                          <a:solidFill>
                            <a:srgbClr val="2d2d30"/>
                          </a:solidFill>
                          <a:latin typeface="Calibri"/>
                          <a:ea typeface="Calibri"/>
                        </a:rPr>
                        <a:t>Číslo karty, členové týmu, pracovní název a jedna věta o činnosti podniku.</a:t>
                      </a:r>
                      <a:endParaRPr b="0" lang="cs-CZ" sz="113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75960" marR="7596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57640">
                <a:tc>
                  <a:txBody>
                    <a:bodyPr lIns="75960" rIns="75960" tIns="47520" bIns="4752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cs-CZ" sz="1130" spc="-1" strike="noStrike">
                          <a:solidFill>
                            <a:srgbClr val="2d2d30"/>
                          </a:solidFill>
                          <a:latin typeface="Calibri"/>
                          <a:ea typeface="Calibri"/>
                        </a:rPr>
                        <a:t>2. Rozdělení rolí</a:t>
                      </a:r>
                      <a:endParaRPr b="0" lang="cs-CZ" sz="113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75960" marR="7596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ff1"/>
                    </a:solidFill>
                  </a:tcPr>
                </a:tc>
                <a:tc>
                  <a:txBody>
                    <a:bodyPr lIns="75960" rIns="75960" tIns="47520" bIns="4752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cs-CZ" sz="1130" spc="-1" strike="noStrike">
                          <a:solidFill>
                            <a:srgbClr val="2d2d30"/>
                          </a:solidFill>
                          <a:latin typeface="Calibri"/>
                          <a:ea typeface="Calibri"/>
                        </a:rPr>
                        <a:t>Ke každému studentovi uveďte jeho zakladatele, přínos podniku a hlavní zájem.</a:t>
                      </a:r>
                      <a:endParaRPr b="0" lang="cs-CZ" sz="113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75960" marR="7596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ff1"/>
                    </a:solidFill>
                  </a:tcPr>
                </a:tc>
              </a:tr>
              <a:tr h="557640">
                <a:tc>
                  <a:txBody>
                    <a:bodyPr lIns="75960" rIns="75960" tIns="47520" bIns="4752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cs-CZ" sz="1130" spc="-1" strike="noStrike">
                          <a:solidFill>
                            <a:srgbClr val="2d2d30"/>
                          </a:solidFill>
                          <a:latin typeface="Calibri"/>
                          <a:ea typeface="Calibri"/>
                        </a:rPr>
                        <a:t>3. Hlavní problém</a:t>
                      </a:r>
                      <a:endParaRPr b="0" lang="cs-CZ" sz="113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75960" marR="7596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5960" rIns="75960" tIns="47520" bIns="4752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cs-CZ" sz="1130" spc="-1" strike="noStrike">
                          <a:solidFill>
                            <a:srgbClr val="2d2d30"/>
                          </a:solidFill>
                          <a:latin typeface="Calibri"/>
                          <a:ea typeface="Calibri"/>
                        </a:rPr>
                        <a:t>Jednou větou popište nejdůležitější problém nebo střet zájmů, který jste ve skupině objevili.</a:t>
                      </a:r>
                      <a:endParaRPr b="0" lang="cs-CZ" sz="113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75960" marR="7596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57640">
                <a:tc>
                  <a:txBody>
                    <a:bodyPr lIns="75960" rIns="75960" tIns="47520" bIns="4752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cs-CZ" sz="1130" spc="-1" strike="noStrike">
                          <a:solidFill>
                            <a:srgbClr val="2d2d30"/>
                          </a:solidFill>
                          <a:latin typeface="Calibri"/>
                          <a:ea typeface="Calibri"/>
                        </a:rPr>
                        <a:t>4. Pohled zakladatelů</a:t>
                      </a:r>
                      <a:endParaRPr b="0" lang="cs-CZ" sz="113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75960" marR="7596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ff1"/>
                    </a:solidFill>
                  </a:tcPr>
                </a:tc>
                <a:tc>
                  <a:txBody>
                    <a:bodyPr lIns="75960" rIns="75960" tIns="47520" bIns="4752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cs-CZ" sz="1130" spc="-1" strike="noStrike">
                          <a:solidFill>
                            <a:srgbClr val="2d2d30"/>
                          </a:solidFill>
                          <a:latin typeface="Calibri"/>
                          <a:ea typeface="Calibri"/>
                        </a:rPr>
                        <a:t>U každého zakladatele stručně napište, jaké řešení prosazuje nebo čeho se obává.</a:t>
                      </a:r>
                      <a:endParaRPr b="0" lang="cs-CZ" sz="113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75960" marR="7596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ff1"/>
                    </a:solidFill>
                  </a:tcPr>
                </a:tc>
              </a:tr>
              <a:tr h="557640">
                <a:tc>
                  <a:txBody>
                    <a:bodyPr lIns="75960" rIns="75960" tIns="47520" bIns="4752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cs-CZ" sz="1130" spc="-1" strike="noStrike">
                          <a:solidFill>
                            <a:srgbClr val="2d2d30"/>
                          </a:solidFill>
                          <a:latin typeface="Calibri"/>
                          <a:ea typeface="Calibri"/>
                        </a:rPr>
                        <a:t>5. Dosavadní dohoda</a:t>
                      </a:r>
                      <a:endParaRPr b="0" lang="cs-CZ" sz="113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75960" marR="7596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5960" rIns="75960" tIns="47520" bIns="4752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cs-CZ" sz="1130" spc="-1" strike="noStrike">
                          <a:solidFill>
                            <a:srgbClr val="2d2d30"/>
                          </a:solidFill>
                          <a:latin typeface="Calibri"/>
                          <a:ea typeface="Calibri"/>
                        </a:rPr>
                        <a:t>Uveďte, na čem jste se již shodli a které otázky zatím zůstávají otevřené.</a:t>
                      </a:r>
                      <a:endParaRPr b="0" lang="cs-CZ" sz="113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75960" marR="7596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57640">
                <a:tc>
                  <a:txBody>
                    <a:bodyPr lIns="75960" rIns="75960" tIns="47520" bIns="4752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cs-CZ" sz="1130" spc="-1" strike="noStrike">
                          <a:solidFill>
                            <a:srgbClr val="2d2d30"/>
                          </a:solidFill>
                          <a:latin typeface="Calibri"/>
                          <a:ea typeface="Calibri"/>
                        </a:rPr>
                        <a:t>6. Rešerše obchodní firmy</a:t>
                      </a:r>
                      <a:endParaRPr b="0" lang="cs-CZ" sz="113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75960" marR="7596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ff1"/>
                    </a:solidFill>
                  </a:tcPr>
                </a:tc>
                <a:tc>
                  <a:txBody>
                    <a:bodyPr lIns="75960" rIns="75960" tIns="47520" bIns="4752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cs-CZ" sz="1130" spc="-1" strike="noStrike">
                          <a:solidFill>
                            <a:srgbClr val="2d2d30"/>
                          </a:solidFill>
                          <a:latin typeface="Calibri"/>
                          <a:ea typeface="Calibri"/>
                        </a:rPr>
                        <a:t>Vymyslete obchodní firmu a udělejte rešerši, zda ji lze použít. </a:t>
                      </a:r>
                      <a:endParaRPr b="0" lang="cs-CZ" sz="113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75960" marR="7596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ff1"/>
                    </a:solidFill>
                  </a:tcPr>
                </a:tc>
              </a:tr>
            </a:tbl>
          </a:graphicData>
        </a:graphic>
      </p:graphicFrame>
      <p:sp>
        <p:nvSpPr>
          <p:cNvPr id="49" name="footer"/>
          <p:cNvSpPr/>
          <p:nvPr/>
        </p:nvSpPr>
        <p:spPr>
          <a:xfrm>
            <a:off x="714240" y="5810400"/>
            <a:ext cx="7810200" cy="399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1" lang="cs-CZ" sz="1280" spc="-1" strike="noStrike">
                <a:solidFill>
                  <a:srgbClr val="d31e2d"/>
                </a:solidFill>
                <a:latin typeface="Calibri"/>
                <a:ea typeface="Calibri"/>
              </a:rPr>
              <a:t>Neřešte zatím právní formu definitivně. Důležité je zachytit, kdo co chce, kde vznikl spor a co musíte zjistit.</a:t>
            </a:r>
            <a:endParaRPr b="0" lang="cs-CZ" sz="128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Motiv Office">
  <a:themeElements>
    <a:clrScheme name="Kancelář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Application>LibreOffice/7.4.7.2$Windows_X86_64 LibreOffice_project/723314e595e8007d3cf785c16538505a1c878ca5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2026-09-30T09:12:50Z</dcterms:created>
  <dc:creator>Walnut Exporter</dc:creator>
  <dc:description/>
  <dc:language>cs-CZ</dc:language>
  <cp:lastModifiedBy/>
  <dcterms:modified xsi:type="dcterms:W3CDTF">2026-10-01T08:54:20Z</dcterms:modified>
  <cp:revision>2</cp:revision>
  <dc:subject/>
  <dc:title>Presentation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Converted Presentation</vt:lpwstr>
  </property>
</Properties>
</file>