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42547a0e4f4ff2" /><Relationship Type="http://schemas.openxmlformats.org/officeDocument/2006/relationships/extended-properties" Target="/docProps/app.xml" Id="R03e3ca80c9734ed6" /><Relationship Type="http://schemas.openxmlformats.org/officeDocument/2006/relationships/officeDocument" Target="/ppt/presentation.xml" Id="R5ae06329b89b49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9a18a019874f07"/>
  </p:sldMasterIdLst>
  <p:notesMasterIdLst>
    <p:notesMasterId xmlns:r="http://schemas.openxmlformats.org/officeDocument/2006/relationships" r:id="Ra9fba8e1badd41d9"/>
  </p:notesMasterIdLst>
  <p:sldIdLst>
    <p:sldId xmlns:r="http://schemas.openxmlformats.org/officeDocument/2006/relationships" id="256" r:id="R199ff68391024633"/>
    <p:sldId xmlns:r="http://schemas.openxmlformats.org/officeDocument/2006/relationships" id="257" r:id="Reb9453823d724677"/>
    <p:sldId xmlns:r="http://schemas.openxmlformats.org/officeDocument/2006/relationships" id="258" r:id="R68c27d8eedac435e"/>
    <p:sldId xmlns:r="http://schemas.openxmlformats.org/officeDocument/2006/relationships" id="259" r:id="R03f5c82ae01b4e61"/>
    <p:sldId xmlns:r="http://schemas.openxmlformats.org/officeDocument/2006/relationships" id="260" r:id="R3482fce96bb54a45"/>
    <p:sldId xmlns:r="http://schemas.openxmlformats.org/officeDocument/2006/relationships" id="261" r:id="R9458b7014eef4664"/>
    <p:sldId xmlns:r="http://schemas.openxmlformats.org/officeDocument/2006/relationships" id="262" r:id="R75624e86258d4019"/>
    <p:sldId xmlns:r="http://schemas.openxmlformats.org/officeDocument/2006/relationships" id="263" r:id="R5a5d3a620cf943cb"/>
    <p:sldId xmlns:r="http://schemas.openxmlformats.org/officeDocument/2006/relationships" id="264" r:id="R93ec6a2b36b44bf8"/>
    <p:sldId xmlns:r="http://schemas.openxmlformats.org/officeDocument/2006/relationships" id="265" r:id="R51734cfe4a0c452f"/>
    <p:sldId xmlns:r="http://schemas.openxmlformats.org/officeDocument/2006/relationships" id="266" r:id="Re1d9de5e6c5246f3"/>
    <p:sldId xmlns:r="http://schemas.openxmlformats.org/officeDocument/2006/relationships" id="267" r:id="Rfd233cf4e8724cf9"/>
    <p:sldId xmlns:r="http://schemas.openxmlformats.org/officeDocument/2006/relationships" id="268" r:id="Rcc7e7b9abcc248eb"/>
    <p:sldId xmlns:r="http://schemas.openxmlformats.org/officeDocument/2006/relationships" id="269" r:id="Rb2468d08a1054b72"/>
    <p:sldId xmlns:r="http://schemas.openxmlformats.org/officeDocument/2006/relationships" id="270" r:id="Rffbef879904a486e"/>
    <p:sldId xmlns:r="http://schemas.openxmlformats.org/officeDocument/2006/relationships" id="271" r:id="R6d75f0c544434d71"/>
    <p:sldId xmlns:r="http://schemas.openxmlformats.org/officeDocument/2006/relationships" id="272" r:id="R5d8a29db84694894"/>
    <p:sldId xmlns:r="http://schemas.openxmlformats.org/officeDocument/2006/relationships" id="273" r:id="R1b02d197a9654813"/>
    <p:sldId xmlns:r="http://schemas.openxmlformats.org/officeDocument/2006/relationships" id="274" r:id="Rfbb3c81268f44561"/>
    <p:sldId xmlns:r="http://schemas.openxmlformats.org/officeDocument/2006/relationships" id="275" r:id="R27252001c12946d6"/>
    <p:sldId xmlns:r="http://schemas.openxmlformats.org/officeDocument/2006/relationships" id="276" r:id="R6789c5c9c141487f"/>
    <p:sldId xmlns:r="http://schemas.openxmlformats.org/officeDocument/2006/relationships" id="277" r:id="R35315648a66c4e0d"/>
    <p:sldId xmlns:r="http://schemas.openxmlformats.org/officeDocument/2006/relationships" id="278" r:id="R0f549a868cc54bf3"/>
    <p:sldId xmlns:r="http://schemas.openxmlformats.org/officeDocument/2006/relationships" id="279" r:id="R34e259727658424a"/>
    <p:sldId xmlns:r="http://schemas.openxmlformats.org/officeDocument/2006/relationships" id="280" r:id="R9c952c0b18a64cb0"/>
    <p:sldId xmlns:r="http://schemas.openxmlformats.org/officeDocument/2006/relationships" id="281" r:id="Rfa3a8d87d7c345aa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9475dbd5e34a3b" /><Relationship Type="http://schemas.openxmlformats.org/officeDocument/2006/relationships/slideMaster" Target="/ppt/slideMasters/slideMaster1.xml" Id="R319a18a019874f07" /><Relationship Type="http://schemas.openxmlformats.org/officeDocument/2006/relationships/notesMaster" Target="/ppt/notesMasters/notesMaster1.xml" Id="Ra9fba8e1badd41d9" /><Relationship Type="http://schemas.openxmlformats.org/officeDocument/2006/relationships/presProps" Target="/ppt/presProps.xml" Id="R866c277c5ee84a6e" /><Relationship Type="http://schemas.openxmlformats.org/officeDocument/2006/relationships/viewProps" Target="/ppt/viewProps.xml" Id="Re4e009fc64c54bbb" /><Relationship Type="http://schemas.openxmlformats.org/officeDocument/2006/relationships/tableStyles" Target="/ppt/tableStyles.xml" Id="Rf58ae98f819f4716" /><Relationship Type="http://schemas.openxmlformats.org/officeDocument/2006/relationships/slide" Target="/ppt/slides/slide1.xml" Id="R199ff68391024633" /><Relationship Type="http://schemas.openxmlformats.org/officeDocument/2006/relationships/slide" Target="/ppt/slides/slide2.xml" Id="Reb9453823d724677" /><Relationship Type="http://schemas.openxmlformats.org/officeDocument/2006/relationships/slide" Target="/ppt/slides/slide3.xml" Id="R68c27d8eedac435e" /><Relationship Type="http://schemas.openxmlformats.org/officeDocument/2006/relationships/slide" Target="/ppt/slides/slide4.xml" Id="R03f5c82ae01b4e61" /><Relationship Type="http://schemas.openxmlformats.org/officeDocument/2006/relationships/slide" Target="/ppt/slides/slide5.xml" Id="R3482fce96bb54a45" /><Relationship Type="http://schemas.openxmlformats.org/officeDocument/2006/relationships/slide" Target="/ppt/slides/slide6.xml" Id="R9458b7014eef4664" /><Relationship Type="http://schemas.openxmlformats.org/officeDocument/2006/relationships/slide" Target="/ppt/slides/slide7.xml" Id="R75624e86258d4019" /><Relationship Type="http://schemas.openxmlformats.org/officeDocument/2006/relationships/slide" Target="/ppt/slides/slide8.xml" Id="R5a5d3a620cf943cb" /><Relationship Type="http://schemas.openxmlformats.org/officeDocument/2006/relationships/slide" Target="/ppt/slides/slide9.xml" Id="R93ec6a2b36b44bf8" /><Relationship Type="http://schemas.openxmlformats.org/officeDocument/2006/relationships/slide" Target="/ppt/slides/slide10.xml" Id="R51734cfe4a0c452f" /><Relationship Type="http://schemas.openxmlformats.org/officeDocument/2006/relationships/slide" Target="/ppt/slides/slide11.xml" Id="Re1d9de5e6c5246f3" /><Relationship Type="http://schemas.openxmlformats.org/officeDocument/2006/relationships/slide" Target="/ppt/slides/slide12.xml" Id="Rfd233cf4e8724cf9" /><Relationship Type="http://schemas.openxmlformats.org/officeDocument/2006/relationships/slide" Target="/ppt/slides/slide13.xml" Id="Rcc7e7b9abcc248eb" /><Relationship Type="http://schemas.openxmlformats.org/officeDocument/2006/relationships/slide" Target="/ppt/slides/slide14.xml" Id="Rb2468d08a1054b72" /><Relationship Type="http://schemas.openxmlformats.org/officeDocument/2006/relationships/slide" Target="/ppt/slides/slide15.xml" Id="Rffbef879904a486e" /><Relationship Type="http://schemas.openxmlformats.org/officeDocument/2006/relationships/slide" Target="/ppt/slides/slide16.xml" Id="R6d75f0c544434d71" /><Relationship Type="http://schemas.openxmlformats.org/officeDocument/2006/relationships/slide" Target="/ppt/slides/slide17.xml" Id="R5d8a29db84694894" /><Relationship Type="http://schemas.openxmlformats.org/officeDocument/2006/relationships/slide" Target="/ppt/slides/slide18.xml" Id="R1b02d197a9654813" /><Relationship Type="http://schemas.openxmlformats.org/officeDocument/2006/relationships/slide" Target="/ppt/slides/slide19.xml" Id="Rfbb3c81268f44561" /><Relationship Type="http://schemas.openxmlformats.org/officeDocument/2006/relationships/slide" Target="/ppt/slides/slide20.xml" Id="R27252001c12946d6" /><Relationship Type="http://schemas.openxmlformats.org/officeDocument/2006/relationships/slide" Target="/ppt/slides/slide21.xml" Id="R6789c5c9c141487f" /><Relationship Type="http://schemas.openxmlformats.org/officeDocument/2006/relationships/slide" Target="/ppt/slides/slide22.xml" Id="R35315648a66c4e0d" /><Relationship Type="http://schemas.openxmlformats.org/officeDocument/2006/relationships/slide" Target="/ppt/slides/slide23.xml" Id="R0f549a868cc54bf3" /><Relationship Type="http://schemas.openxmlformats.org/officeDocument/2006/relationships/slide" Target="/ppt/slides/slide24.xml" Id="R34e259727658424a" /><Relationship Type="http://schemas.openxmlformats.org/officeDocument/2006/relationships/slide" Target="/ppt/slides/slide25.xml" Id="R9c952c0b18a64cb0" /><Relationship Type="http://schemas.openxmlformats.org/officeDocument/2006/relationships/slide" Target="/ppt/slides/slide26.xml" Id="Rfa3a8d87d7c345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eb6e60e8e54f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b41fdacac94568" /><Relationship Type="http://schemas.openxmlformats.org/officeDocument/2006/relationships/notesMaster" Target="/ppt/notesMasters/notesMaster1.xml" Id="Rf23ea249eef54d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a12be68bf74aa0" /><Relationship Type="http://schemas.openxmlformats.org/officeDocument/2006/relationships/notesMaster" Target="/ppt/notesMasters/notesMaster1.xml" Id="R09cd5e9e4f5a46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555b2f338240f8" /><Relationship Type="http://schemas.openxmlformats.org/officeDocument/2006/relationships/notesMaster" Target="/ppt/notesMasters/notesMaster1.xml" Id="R3c1d0126d1524b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66ebec35d74783" /><Relationship Type="http://schemas.openxmlformats.org/officeDocument/2006/relationships/notesMaster" Target="/ppt/notesMasters/notesMaster1.xml" Id="Rc74a4fa5f27043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984ae948da4e8f" /><Relationship Type="http://schemas.openxmlformats.org/officeDocument/2006/relationships/notesMaster" Target="/ppt/notesMasters/notesMaster1.xml" Id="Rbc877894b1a54e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de819dd06c4e72" /><Relationship Type="http://schemas.openxmlformats.org/officeDocument/2006/relationships/notesMaster" Target="/ppt/notesMasters/notesMaster1.xml" Id="R7627b40217b144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6c89365a99482f" /><Relationship Type="http://schemas.openxmlformats.org/officeDocument/2006/relationships/notesMaster" Target="/ppt/notesMasters/notesMaster1.xml" Id="R8e6ebba5cbc34d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b427b7b02f84423" /><Relationship Type="http://schemas.openxmlformats.org/officeDocument/2006/relationships/notesMaster" Target="/ppt/notesMasters/notesMaster1.xml" Id="R4ba059af464d4ce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4fd534f4284cdf" /><Relationship Type="http://schemas.openxmlformats.org/officeDocument/2006/relationships/notesMaster" Target="/ppt/notesMasters/notesMaster1.xml" Id="Rb3534e3a2c9149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fb2648515d4992" /><Relationship Type="http://schemas.openxmlformats.org/officeDocument/2006/relationships/notesMaster" Target="/ppt/notesMasters/notesMaster1.xml" Id="Rd716ad462b974e1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57cff944021434c" /><Relationship Type="http://schemas.openxmlformats.org/officeDocument/2006/relationships/notesMaster" Target="/ppt/notesMasters/notesMaster1.xml" Id="R08c7d9e58dca4eb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6a5f02775eb4c25" /><Relationship Type="http://schemas.openxmlformats.org/officeDocument/2006/relationships/notesMaster" Target="/ppt/notesMasters/notesMaster1.xml" Id="Rd8aca4c5cb2e4eb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1352f009b024211" /><Relationship Type="http://schemas.openxmlformats.org/officeDocument/2006/relationships/notesMaster" Target="/ppt/notesMasters/notesMaster1.xml" Id="Recb1ca2bc266471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38182202484cf3" /><Relationship Type="http://schemas.openxmlformats.org/officeDocument/2006/relationships/notesMaster" Target="/ppt/notesMasters/notesMaster1.xml" Id="R1034fb23f4fe46f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1cce6906cf54323" /><Relationship Type="http://schemas.openxmlformats.org/officeDocument/2006/relationships/notesMaster" Target="/ppt/notesMasters/notesMaster1.xml" Id="Rab86876728af4c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4469f626d8a480d" /><Relationship Type="http://schemas.openxmlformats.org/officeDocument/2006/relationships/notesMaster" Target="/ppt/notesMasters/notesMaster1.xml" Id="Rb76372e0daa24f2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d83ff3926f14551" /><Relationship Type="http://schemas.openxmlformats.org/officeDocument/2006/relationships/notesMaster" Target="/ppt/notesMasters/notesMaster1.xml" Id="R47fcfb9a527a4ac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53642428e340e6" /><Relationship Type="http://schemas.openxmlformats.org/officeDocument/2006/relationships/notesMaster" Target="/ppt/notesMasters/notesMaster1.xml" Id="R08d2e98007d54de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bbd22558ce1414a" /><Relationship Type="http://schemas.openxmlformats.org/officeDocument/2006/relationships/notesMaster" Target="/ppt/notesMasters/notesMaster1.xml" Id="R318c00e2e3a644c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8451c329b124df6" /><Relationship Type="http://schemas.openxmlformats.org/officeDocument/2006/relationships/notesMaster" Target="/ppt/notesMasters/notesMaster1.xml" Id="R73aa958fbcce458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af96cde41e54537" /><Relationship Type="http://schemas.openxmlformats.org/officeDocument/2006/relationships/notesMaster" Target="/ppt/notesMasters/notesMaster1.xml" Id="R6fcc1c56597947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ad424ca13b34eae" /><Relationship Type="http://schemas.openxmlformats.org/officeDocument/2006/relationships/notesMaster" Target="/ppt/notesMasters/notesMaster1.xml" Id="Rc1259ff4f7b24cc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6f256fbbea481e" /><Relationship Type="http://schemas.openxmlformats.org/officeDocument/2006/relationships/notesMaster" Target="/ppt/notesMasters/notesMaster1.xml" Id="R582f1097e10b47d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68158b66d26480e" /><Relationship Type="http://schemas.openxmlformats.org/officeDocument/2006/relationships/notesMaster" Target="/ppt/notesMasters/notesMaster1.xml" Id="R50689ce1177f4f8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80082dfa2484230" /><Relationship Type="http://schemas.openxmlformats.org/officeDocument/2006/relationships/notesMaster" Target="/ppt/notesMasters/notesMaster1.xml" Id="R70a1578d847c41c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ca9542a3f8e4c5f" /><Relationship Type="http://schemas.openxmlformats.org/officeDocument/2006/relationships/notesMaster" Target="/ppt/notesMasters/notesMaster1.xml" Id="R9b6344c7c5324e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d464c729554e2a" /><Relationship Type="http://schemas.openxmlformats.org/officeDocument/2006/relationships/image" Target="/ppt/media/image.jpeg" Id="Ra46acb7753ea4d7c" /><Relationship Type="http://schemas.openxmlformats.org/officeDocument/2006/relationships/image" Target="/ppt/media/image2.png" Id="R31903522cf3441a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3f35123ca6453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18b2507cd5425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b2045a8b10472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5a18ff294d46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1c7ab37a92498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2d5cd4143d47f3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563569c42349b9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3730e0246e495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a95093eb714d5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160644010d4d5d" /></Relationships>
</file>

<file path=ppt/slideLayouts/slideLayout1.xml><?xml version="1.0" encoding="utf-8"?>
<p:sldLayout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Obdélník 11">
            <a:extLst xmlns:a="http://schemas.openxmlformats.org/drawingml/2006/main">
              <a:ext uri="{FF2B5EF4-FFF2-40B4-BE49-F238E27FC236}">
                <a16:creationId xmlns:a16="http://schemas.microsoft.com/office/drawing/2014/main" id="{31D60FBE-0D48-49CE-A4B9-91F83A45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278" y="6138250"/>
            <a:ext cx="4776297" cy="633742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 sz="1350"/>
          </a:p>
        </p:txBody>
      </p:sp>
      <p:pic>
        <p:nvPicPr>
          <p:cNvPr id="16" name="Obrázek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46acb7753ea4d7c"/>
          <a:srcRect xmlns:a="http://schemas.openxmlformats.org/drawingml/2006/main" l="0" t="0" r="23216" b="5584"/>
          <a:stretch xmlns:a="http://schemas.openxmlformats.org/drawingml/2006/main"/>
        </p:blipFill>
        <p:spPr>
          <a:xfrm xmlns:a="http://schemas.openxmlformats.org/drawingml/2006/main">
            <a:off x="5187843" y="1423285"/>
            <a:ext cx="3964866" cy="5447778"/>
          </a:xfrm>
          <a:prstGeom xmlns:a="http://schemas.openxmlformats.org/drawingml/2006/main" prst="rect">
            <a:avLst/>
          </a:prstGeom>
        </p:spPr>
      </p:pic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E3A3FA47-A9F0-4D38-AA8F-52DF9C7C60F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28650" y="2362672"/>
            <a:ext cx="7886700" cy="2387600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algn="l">
              <a:buNone/>
              <a:defRPr sz="6000" b="0" cap="all" baseline="0">
                <a:solidFill>
                  <a:srgbClr val="CF1F28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Podnadpis 2">
            <a:extLst xmlns:a="http://schemas.openxmlformats.org/drawingml/2006/main">
              <a:ext uri="{FF2B5EF4-FFF2-40B4-BE49-F238E27FC236}">
                <a16:creationId xmlns:a16="http://schemas.microsoft.com/office/drawing/2014/main" id="{0F7AED4C-E814-43B5-802A-57F0977E571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28650" y="4762110"/>
            <a:ext cx="7886700" cy="821602"/>
          </a:xfrm>
        </p:spPr>
        <p:txBody>
          <a:bodyPr xmlns:a="http://schemas.openxmlformats.org/drawingml/2006/main"/>
          <a:lstStyle xmlns:a="http://schemas.openxmlformats.org/drawingml/2006/main"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  <a:ea typeface="+mj-lt"/>
                <a:cs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 xmlns:a="http://schemas.openxmlformats.org/drawingml/2006/main">
            <a:r>
              <a:t>Kliknutím lze upravit styl předlohy.</a:t>
            </a:r>
            <a:endParaRPr/>
          </a:p>
        </p:txBody>
      </p:sp>
      <p:pic>
        <p:nvPicPr>
          <p:cNvPr id="19" name="Obrázek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03522cf3441a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03557" y="6267816"/>
            <a:ext cx="4571343" cy="23040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A0AC3A9D-5431-469C-B4E7-A513F29A2A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0BD394AF-8DD6-49E2-94DB-6080899A4B3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dpis 1">
            <a:extLst xmlns:a="http://schemas.openxmlformats.org/drawingml/2006/main">
              <a:ext uri="{FF2B5EF4-FFF2-40B4-BE49-F238E27FC236}">
                <a16:creationId xmlns:a16="http://schemas.microsoft.com/office/drawing/2014/main" id="{45826F47-2DB5-4450-85CE-7E609837235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28650" y="2362672"/>
            <a:ext cx="7886700" cy="2387600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algn="l">
              <a:buNone/>
              <a:defRPr sz="4125" b="0" cap="all" baseline="0">
                <a:solidFill>
                  <a:srgbClr val="CF1F28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8" name="Podnadpis 2">
            <a:extLst xmlns:a="http://schemas.openxmlformats.org/drawingml/2006/main">
              <a:ext uri="{FF2B5EF4-FFF2-40B4-BE49-F238E27FC236}">
                <a16:creationId xmlns:a16="http://schemas.microsoft.com/office/drawing/2014/main" id="{212A891A-EFB4-4FCB-BF9E-98FB299D47E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28650" y="4762110"/>
            <a:ext cx="7886700" cy="821602"/>
          </a:xfrm>
        </p:spPr>
        <p:txBody>
          <a:bodyPr xmlns:a="http://schemas.openxmlformats.org/drawingml/2006/main"/>
          <a:lstStyle xmlns:a="http://schemas.openxmlformats.org/drawingml/2006/main"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  <a:ea typeface="+mj-lt"/>
                <a:cs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 xmlns:a="http://schemas.openxmlformats.org/drawingml/2006/main">
            <a:r>
              <a:t>Kliknutím lze upravit styl předlohy.</a:t>
            </a:r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60974C91-059A-42B6-B52B-4DB498606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D58AF50D-5432-4F9B-82E1-2D1821C8D55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28650" y="1825625"/>
            <a:ext cx="38862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4" name="Zástupný symbol pro obsah 3">
            <a:extLst xmlns:a="http://schemas.openxmlformats.org/drawingml/2006/main">
              <a:ext uri="{FF2B5EF4-FFF2-40B4-BE49-F238E27FC236}">
                <a16:creationId xmlns:a16="http://schemas.microsoft.com/office/drawing/2014/main" id="{971C64CB-3780-42CE-BC0A-B8666488889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29150" y="1825625"/>
            <a:ext cx="38862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5CFA874E-DD97-45B5-82B2-396EE4CF0F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365129"/>
            <a:ext cx="78867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text 2">
            <a:extLst xmlns:a="http://schemas.openxmlformats.org/drawingml/2006/main">
              <a:ext uri="{FF2B5EF4-FFF2-40B4-BE49-F238E27FC236}">
                <a16:creationId xmlns:a16="http://schemas.microsoft.com/office/drawing/2014/main" id="{550B02FC-6540-4F43-AA3F-AE9FC7CB21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29842" y="1681163"/>
            <a:ext cx="3868340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  <p:sp>
        <p:nvSpPr>
          <p:cNvPr id="4" name="Zástupný symbol pro obsah 3">
            <a:extLst xmlns:a="http://schemas.openxmlformats.org/drawingml/2006/main">
              <a:ext uri="{FF2B5EF4-FFF2-40B4-BE49-F238E27FC236}">
                <a16:creationId xmlns:a16="http://schemas.microsoft.com/office/drawing/2014/main" id="{ECD89D7A-58E9-4704-80A9-1E353372D2F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29842" y="2505075"/>
            <a:ext cx="3868340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5" name="Zástupný symbol pro text 4">
            <a:extLst xmlns:a="http://schemas.openxmlformats.org/drawingml/2006/main">
              <a:ext uri="{FF2B5EF4-FFF2-40B4-BE49-F238E27FC236}">
                <a16:creationId xmlns:a16="http://schemas.microsoft.com/office/drawing/2014/main" id="{1EE5ABC9-447C-4FC8-9AFF-9695B5BAC40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29152" y="1681163"/>
            <a:ext cx="3887391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  <p:sp>
        <p:nvSpPr>
          <p:cNvPr id="6" name="Zástupný symbol pro obsah 5">
            <a:extLst xmlns:a="http://schemas.openxmlformats.org/drawingml/2006/main">
              <a:ext uri="{FF2B5EF4-FFF2-40B4-BE49-F238E27FC236}">
                <a16:creationId xmlns:a16="http://schemas.microsoft.com/office/drawing/2014/main" id="{93C4D5D8-6C37-4372-BD93-EB2404E98BBD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29152" y="2505075"/>
            <a:ext cx="3887391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BA255865-8F67-4A51-BF42-09210F014D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8.xml><?xml version="1.0" encoding="utf-8"?>
<p:sldLayout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CD9A6E34-9AA7-442F-A876-DD8EB2FE0A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457200"/>
            <a:ext cx="2949178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2400"/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B8407D1F-29AB-498E-8BD1-F62CE202ADA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887391" y="987430"/>
            <a:ext cx="462915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4" name="Zástupný symbol pro text 3">
            <a:extLst xmlns:a="http://schemas.openxmlformats.org/drawingml/2006/main">
              <a:ext uri="{FF2B5EF4-FFF2-40B4-BE49-F238E27FC236}">
                <a16:creationId xmlns:a16="http://schemas.microsoft.com/office/drawing/2014/main" id="{6FD8EC9D-3352-4BE0-86A7-BAF8BC34207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29841" y="2057400"/>
            <a:ext cx="2949178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2C510AFC-D907-40CF-8B72-37AF151AE8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457200"/>
            <a:ext cx="2949178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2400"/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rázek 2">
            <a:extLst xmlns:a="http://schemas.openxmlformats.org/drawingml/2006/main">
              <a:ext uri="{FF2B5EF4-FFF2-40B4-BE49-F238E27FC236}">
                <a16:creationId xmlns:a16="http://schemas.microsoft.com/office/drawing/2014/main" id="{2CF025BE-A7D9-48DD-BDE4-19BDA6B20A2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3887391" y="987430"/>
            <a:ext cx="462915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 xmlns:a="http://schemas.openxmlformats.org/drawingml/2006/main">
            <a:r>
              <a:t>Kliknutím na ikonu přidáte obrázek.</a:t>
            </a:r>
            <a:endParaRPr/>
          </a:p>
        </p:txBody>
      </p:sp>
      <p:sp>
        <p:nvSpPr>
          <p:cNvPr id="4" name="Zástupný symbol pro text 3">
            <a:extLst xmlns:a="http://schemas.openxmlformats.org/drawingml/2006/main">
              <a:ext uri="{FF2B5EF4-FFF2-40B4-BE49-F238E27FC236}">
                <a16:creationId xmlns:a16="http://schemas.microsoft.com/office/drawing/2014/main" id="{21168C9A-85E6-4DAC-A2DD-4E02EEB61B0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29841" y="2057400"/>
            <a:ext cx="2949178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4D3CF456-16B9-4F52-A761-F423C781E3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svislý text 2">
            <a:extLst xmlns:a="http://schemas.openxmlformats.org/drawingml/2006/main">
              <a:ext uri="{FF2B5EF4-FFF2-40B4-BE49-F238E27FC236}">
                <a16:creationId xmlns:a16="http://schemas.microsoft.com/office/drawing/2014/main" id="{8BE1054C-DC05-4C8F-9F13-CF1CC93EFD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vislý nadpis 1">
            <a:extLst xmlns:a="http://schemas.openxmlformats.org/drawingml/2006/main">
              <a:ext uri="{FF2B5EF4-FFF2-40B4-BE49-F238E27FC236}">
                <a16:creationId xmlns:a16="http://schemas.microsoft.com/office/drawing/2014/main" id="{6E682BEB-4451-484D-8E89-AA71DAB86E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43676" y="365125"/>
            <a:ext cx="1971675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svislý text 2">
            <a:extLst xmlns:a="http://schemas.openxmlformats.org/drawingml/2006/main">
              <a:ext uri="{FF2B5EF4-FFF2-40B4-BE49-F238E27FC236}">
                <a16:creationId xmlns:a16="http://schemas.microsoft.com/office/drawing/2014/main" id="{CE070360-5DB7-4AE7-BEA2-B5C59AEAC9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28652" y="365125"/>
            <a:ext cx="5800725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.png" Id="R793129a278e04a8d" /><Relationship Type="http://schemas.openxmlformats.org/officeDocument/2006/relationships/theme" Target="/ppt/slideMasters/theme/theme2.xml" Id="R4f980570f836491e" /><Relationship Type="http://schemas.openxmlformats.org/officeDocument/2006/relationships/slideLayout" Target="/ppt/slideLayouts/slideLayout1.xml" Id="R0fb02a8d41e4468e" /><Relationship Type="http://schemas.openxmlformats.org/officeDocument/2006/relationships/slideLayout" Target="/ppt/slideLayouts/slideLayout2.xml" Id="Rf4600849134f4fc4" /><Relationship Type="http://schemas.openxmlformats.org/officeDocument/2006/relationships/slideLayout" Target="/ppt/slideLayouts/slideLayout3.xml" Id="R02d80ff4640f4b0e" /><Relationship Type="http://schemas.openxmlformats.org/officeDocument/2006/relationships/slideLayout" Target="/ppt/slideLayouts/slideLayout4.xml" Id="Racc0bd35ccc04f5d" /><Relationship Type="http://schemas.openxmlformats.org/officeDocument/2006/relationships/slideLayout" Target="/ppt/slideLayouts/slideLayout5.xml" Id="R9046ac655f2a4793" /><Relationship Type="http://schemas.openxmlformats.org/officeDocument/2006/relationships/slideLayout" Target="/ppt/slideLayouts/slideLayout6.xml" Id="Rf7acb7f91fa647d1" /><Relationship Type="http://schemas.openxmlformats.org/officeDocument/2006/relationships/slideLayout" Target="/ppt/slideLayouts/slideLayout7.xml" Id="Re0325682716f4971" /><Relationship Type="http://schemas.openxmlformats.org/officeDocument/2006/relationships/slideLayout" Target="/ppt/slideLayouts/slideLayout8.xml" Id="R85b57d9fa7884017" /><Relationship Type="http://schemas.openxmlformats.org/officeDocument/2006/relationships/slideLayout" Target="/ppt/slideLayouts/slideLayout9.xml" Id="Rca87bed1c1524e7b" /><Relationship Type="http://schemas.openxmlformats.org/officeDocument/2006/relationships/slideLayout" Target="/ppt/slideLayouts/slideLayout10.xml" Id="Race9daf2a521483f" /><Relationship Type="http://schemas.openxmlformats.org/officeDocument/2006/relationships/slideLayout" Target="/ppt/slideLayouts/slideLayout11.xml" Id="R4d152eb870f84b62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Obrázek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129a278e04a8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7919" y="6267815"/>
            <a:ext cx="3846981" cy="230400"/>
          </a:xfrm>
          <a:prstGeom xmlns:a="http://schemas.openxmlformats.org/drawingml/2006/main" prst="rect">
            <a:avLst/>
          </a:prstGeom>
        </p:spPr>
      </p:pic>
      <p:sp>
        <p:nvSpPr>
          <p:cNvPr id="2" name="Zástupný symbol pro nadpis 1">
            <a:extLst xmlns:a="http://schemas.openxmlformats.org/drawingml/2006/main">
              <a:ext uri="{FF2B5EF4-FFF2-40B4-BE49-F238E27FC236}">
                <a16:creationId xmlns:a16="http://schemas.microsoft.com/office/drawing/2014/main" id="{6775D49A-1BF9-4252-82CF-EFA827F9C0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0000" y="365129"/>
            <a:ext cx="80640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Autofit/>
          </a:bodyPr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text 2">
            <a:extLst xmlns:a="http://schemas.openxmlformats.org/drawingml/2006/main">
              <a:ext uri="{FF2B5EF4-FFF2-40B4-BE49-F238E27FC236}">
                <a16:creationId xmlns:a16="http://schemas.microsoft.com/office/drawing/2014/main" id="{D9295FEF-2FC2-4589-84F8-0615D36DFD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40000" y="1825625"/>
            <a:ext cx="8064000" cy="408120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7" name="Obdélník 6">
            <a:extLst xmlns:a="http://schemas.openxmlformats.org/drawingml/2006/main">
              <a:ext uri="{FF2B5EF4-FFF2-40B4-BE49-F238E27FC236}">
                <a16:creationId xmlns:a16="http://schemas.microsoft.com/office/drawing/2014/main" id="{C675A174-3DE6-4327-9E84-98B25155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"/>
            <a:ext cx="914400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F28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68580" tIns="34290" rIns="68580" bIns="3429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endParaRPr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b02a8d41e4468e"/>
    <p:sldLayoutId xmlns:r="http://schemas.openxmlformats.org/officeDocument/2006/relationships" id="2147483650" r:id="Rf4600849134f4fc4"/>
    <p:sldLayoutId xmlns:r="http://schemas.openxmlformats.org/officeDocument/2006/relationships" id="2147483651" r:id="R02d80ff4640f4b0e"/>
    <p:sldLayoutId xmlns:r="http://schemas.openxmlformats.org/officeDocument/2006/relationships" id="2147483652" r:id="Racc0bd35ccc04f5d"/>
    <p:sldLayoutId xmlns:r="http://schemas.openxmlformats.org/officeDocument/2006/relationships" id="2147483653" r:id="R9046ac655f2a4793"/>
    <p:sldLayoutId xmlns:r="http://schemas.openxmlformats.org/officeDocument/2006/relationships" id="2147483654" r:id="Rf7acb7f91fa647d1"/>
    <p:sldLayoutId xmlns:r="http://schemas.openxmlformats.org/officeDocument/2006/relationships" id="2147483655" r:id="Re0325682716f4971"/>
    <p:sldLayoutId xmlns:r="http://schemas.openxmlformats.org/officeDocument/2006/relationships" id="2147483656" r:id="R85b57d9fa7884017"/>
    <p:sldLayoutId xmlns:r="http://schemas.openxmlformats.org/officeDocument/2006/relationships" id="2147483657" r:id="Rca87bed1c1524e7b"/>
    <p:sldLayoutId xmlns:r="http://schemas.openxmlformats.org/officeDocument/2006/relationships" id="2147483658" r:id="Race9daf2a521483f"/>
    <p:sldLayoutId xmlns:r="http://schemas.openxmlformats.org/officeDocument/2006/relationships" id="2147483659" r:id="R4d152eb870f84b62"/>
  </p:sldLayoutIdLst>
  <p:txStyles>
    <p:titleStyle>
      <a:lvl1pPr xmlns:a="http://schemas.openxmlformats.org/drawingml/2006/main" algn="l" defTabSz="685783">
        <a:lnSpc>
          <a:spcPct val="90000"/>
        </a:lnSpc>
        <a:spcBef>
          <a:spcPct val="0"/>
        </a:spcBef>
        <a:buNone/>
        <a:defRPr sz="4125" b="0" kern="1200" cap="none" baseline="0">
          <a:solidFill>
            <a:srgbClr val="CF1F28"/>
          </a:solidFill>
          <a:latin typeface="+mn-lt"/>
          <a:ea typeface="+mn-lt"/>
          <a:cs typeface="+mn-lt"/>
        </a:defRPr>
      </a:lvl1pPr>
    </p:titleStyle>
    <p:bodyStyle>
      <a:lvl1pPr xmlns:a="http://schemas.openxmlformats.org/drawingml/2006/main" marL="171446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2100" kern="1200">
          <a:solidFill>
            <a:srgbClr val="313131"/>
          </a:solidFill>
          <a:latin typeface="+mj-lt"/>
          <a:ea typeface="+mj-lt"/>
          <a:cs typeface="+mj-lt"/>
        </a:defRPr>
      </a:lvl1pPr>
      <a:lvl2pPr xmlns:a="http://schemas.openxmlformats.org/drawingml/2006/main" marL="514337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800" kern="1200">
          <a:solidFill>
            <a:srgbClr val="313131"/>
          </a:solidFill>
          <a:latin typeface="+mj-lt"/>
          <a:ea typeface="+mj-lt"/>
          <a:cs typeface="+mj-lt"/>
        </a:defRPr>
      </a:lvl2pPr>
      <a:lvl3pPr xmlns:a="http://schemas.openxmlformats.org/drawingml/2006/main" marL="857228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800" kern="1200">
          <a:solidFill>
            <a:srgbClr val="313131"/>
          </a:solidFill>
          <a:latin typeface="+mj-lt"/>
          <a:ea typeface="+mj-lt"/>
          <a:cs typeface="+mj-lt"/>
        </a:defRPr>
      </a:lvl3pPr>
      <a:lvl4pPr xmlns:a="http://schemas.openxmlformats.org/drawingml/2006/main" marL="1200120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500" kern="1200">
          <a:solidFill>
            <a:srgbClr val="313131"/>
          </a:solidFill>
          <a:latin typeface="+mj-lt"/>
          <a:ea typeface="+mj-lt"/>
          <a:cs typeface="+mj-lt"/>
        </a:defRPr>
      </a:lvl4pPr>
      <a:lvl5pPr xmlns:a="http://schemas.openxmlformats.org/drawingml/2006/main" marL="1543012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500" kern="1200">
          <a:solidFill>
            <a:srgbClr val="313131"/>
          </a:solidFill>
          <a:latin typeface="+mj-lt"/>
          <a:ea typeface="+mj-lt"/>
          <a:cs typeface="+mj-lt"/>
        </a:defRPr>
      </a:lvl5pPr>
      <a:lvl6pPr xmlns:a="http://schemas.openxmlformats.org/drawingml/2006/main" marL="1885903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228795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571686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914577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342892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685783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028675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371566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1714457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057348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400240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743132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99b01d0d1547f4" /><Relationship Type="http://schemas.openxmlformats.org/officeDocument/2006/relationships/notesSlide" Target="/ppt/notesSlides/notesSlide1.xml" Id="R3054ce4b9b3e4f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d6a9ba4ab34cfa" /><Relationship Type="http://schemas.openxmlformats.org/officeDocument/2006/relationships/notesSlide" Target="/ppt/notesSlides/notesSlide2.xml" Id="Rf9441d91869143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8f783df5224918" /><Relationship Type="http://schemas.openxmlformats.org/officeDocument/2006/relationships/notesSlide" Target="/ppt/notesSlides/notesSlide3.xml" Id="Rbe0596ff907842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15f4bb31664f7d" /><Relationship Type="http://schemas.openxmlformats.org/officeDocument/2006/relationships/notesSlide" Target="/ppt/notesSlides/notesSlide4.xml" Id="R75ae4f9c411849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3be8f274bf43d2" /><Relationship Type="http://schemas.openxmlformats.org/officeDocument/2006/relationships/notesSlide" Target="/ppt/notesSlides/notesSlide5.xml" Id="R5e359531752c4e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dac4238b86403b" /><Relationship Type="http://schemas.openxmlformats.org/officeDocument/2006/relationships/notesSlide" Target="/ppt/notesSlides/notesSlide6.xml" Id="Ra7a7adfc124b46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91ff9f9bea4dc5" /><Relationship Type="http://schemas.openxmlformats.org/officeDocument/2006/relationships/notesSlide" Target="/ppt/notesSlides/notesSlide7.xml" Id="R927879667a8341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bc7b9393ae4d80" /><Relationship Type="http://schemas.openxmlformats.org/officeDocument/2006/relationships/notesSlide" Target="/ppt/notesSlides/notesSlide8.xml" Id="R80114e2cf7dd4fb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0a2169b6c24e2b" /><Relationship Type="http://schemas.openxmlformats.org/officeDocument/2006/relationships/notesSlide" Target="/ppt/notesSlides/notesSlide9.xml" Id="R093433fe282947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b0a8c35afb403c" /><Relationship Type="http://schemas.openxmlformats.org/officeDocument/2006/relationships/notesSlide" Target="/ppt/notesSlides/notesSlide10.xml" Id="R1d650cc0c89345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d02ef3ffce4a6d" /><Relationship Type="http://schemas.openxmlformats.org/officeDocument/2006/relationships/notesSlide" Target="/ppt/notesSlides/notesSlide11.xml" Id="Rd37f67ecbb9a4b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536bc1dd474e1e" /><Relationship Type="http://schemas.openxmlformats.org/officeDocument/2006/relationships/notesSlide" Target="/ppt/notesSlides/notesSlide12.xml" Id="R8367b86187db43c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d9b8e3e2cd4821" /><Relationship Type="http://schemas.openxmlformats.org/officeDocument/2006/relationships/notesSlide" Target="/ppt/notesSlides/notesSlide13.xml" Id="R29acf884e94a48b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b366a55ece4352" /><Relationship Type="http://schemas.openxmlformats.org/officeDocument/2006/relationships/notesSlide" Target="/ppt/notesSlides/notesSlide14.xml" Id="R2a299ec8b8b14ee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90a4d10d764328" /><Relationship Type="http://schemas.openxmlformats.org/officeDocument/2006/relationships/notesSlide" Target="/ppt/notesSlides/notesSlide15.xml" Id="R4785360186984b7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09cb8c9a724a65" /><Relationship Type="http://schemas.openxmlformats.org/officeDocument/2006/relationships/notesSlide" Target="/ppt/notesSlides/notesSlide16.xml" Id="R4a9ef77957364ee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3c3a27c6a0419a" /><Relationship Type="http://schemas.openxmlformats.org/officeDocument/2006/relationships/notesSlide" Target="/ppt/notesSlides/notesSlide17.xml" Id="R835a898c4d0f4a1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6c1881b9f64618" /><Relationship Type="http://schemas.openxmlformats.org/officeDocument/2006/relationships/notesSlide" Target="/ppt/notesSlides/notesSlide18.xml" Id="R4c5037125a66451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f9c86f9c84445b" /><Relationship Type="http://schemas.openxmlformats.org/officeDocument/2006/relationships/notesSlide" Target="/ppt/notesSlides/notesSlide19.xml" Id="R8e385edf87b645e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4993c7ecb5422f" /><Relationship Type="http://schemas.openxmlformats.org/officeDocument/2006/relationships/notesSlide" Target="/ppt/notesSlides/notesSlide20.xml" Id="R6b4a46d5d62b43a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ee1dd70e044c35" /><Relationship Type="http://schemas.openxmlformats.org/officeDocument/2006/relationships/notesSlide" Target="/ppt/notesSlides/notesSlide21.xml" Id="Rfa1a2936ee6d41c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e98e6d6d724a55" /><Relationship Type="http://schemas.openxmlformats.org/officeDocument/2006/relationships/notesSlide" Target="/ppt/notesSlides/notesSlide22.xml" Id="R5ca864e56a46470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a5eb4ca29548e3" /><Relationship Type="http://schemas.openxmlformats.org/officeDocument/2006/relationships/notesSlide" Target="/ppt/notesSlides/notesSlide23.xml" Id="R91186615eeec495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366ad5bbe94990" /><Relationship Type="http://schemas.openxmlformats.org/officeDocument/2006/relationships/notesSlide" Target="/ppt/notesSlides/notesSlide24.xml" Id="Rf7cc83d64ea8489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866b2018d94caf" /><Relationship Type="http://schemas.openxmlformats.org/officeDocument/2006/relationships/notesSlide" Target="/ppt/notesSlides/notesSlide25.xml" Id="R4a9219f3a67d432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e2b0d7521d4195" /><Relationship Type="http://schemas.openxmlformats.org/officeDocument/2006/relationships/notesSlide" Target="/ppt/notesSlides/notesSlide26.xml" Id="R36d30588ba4940b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29455F6-ED1B-44E1-A629-4D74154D8A5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40080" y="1143000"/>
            <a:ext cx="6766560" cy="822960"/>
          </a:xfrm>
        </p:spPr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3200" b="0">
                <a:solidFill>
                  <a:srgbClr val="D31E2D"/>
                </a:solidFill>
                <a:latin typeface="Calibri Light"/>
                <a:ea typeface="Calibri Light"/>
                <a:cs typeface="Calibri Light"/>
              </a:defRPr>
            </a:pPr>
            <a:r>
              <a:t>Základy práva pro ekonomy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B58F4A3B-5C6B-40E7-9FDB-CA4393AAC4B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58368" y="2148840"/>
            <a:ext cx="6126480" cy="9144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Jak se orientovat v právu, číst zákon a rozpoznat rizika ve smlouvě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1DDA3A-CB46-4EE0-BA28-D54408F24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434840"/>
            <a:ext cx="539496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1. přednáška  |  semestrální projekt: právní život podniku</a:t>
            </a:r>
          </a:p>
        </p:txBody>
      </p:sp>
    </p:spTree>
    <p:extLst>
      <p:ext uri="{BB962C8B-B14F-4D97-AF65-F5344CB8AC3E}">
        <p14:creationId xmlns:p14="http://schemas.microsoft.com/office/powerpoint/2010/main" val="22086900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20DECA1-87FC-4683-85A8-180330883F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Co si dnes odnesete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53D86C8-8CA8-4C95-9690-88EC28C4F2B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Rozlišíte soukromé a veřejné právo na běžné podnikové situaci.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Najdete aktuální právní předpis a zorientujete se v jeho struktuře.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Přečtete ustanovení jako soubor podmínek, povinností a následků.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Provedete první kontrolu smlouvy a označíte právní rizika.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Budete vědět, kdy už podnik potřebuje odbornou právní pomoc.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85E6D64-310D-4BE4-98FE-597BC2E41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9751556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51BF516-C650-486C-BADD-AEFF4968DB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Právo se v podniku mění na ekonomický dopad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9F1F50E-C3C5-4328-BF14-3844D379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234440"/>
            <a:ext cx="7498079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6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Právní riziko ovlivňuje peníze, čas i rozhodování.</a:t>
            </a:r>
          </a:p>
        </p:txBody>
      </p:sp>
      <p:graphicFrame>
        <p:nvGraphicFramePr>
          <p:cNvPr id="9" name="Table 3"/>
          <p:cNvGraphicFramePr/>
          <p:nvPr/>
        </p:nvGraphicFramePr>
        <p:xfrm>
          <a:off xmlns:a="http://schemas.openxmlformats.org/drawingml/2006/main" x="731520" y="1783080"/>
          <a:ext xmlns:a="http://schemas.openxmlformats.org/drawingml/2006/main" cx="7635240" cy="43434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/>
                <a:gridCol w="2468880"/>
                <a:gridCol w="3017520"/>
              </a:tblGrid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Právní otázka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Ekonomický dopad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Manažerská otázka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smí podepsat?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Platnost obchodu a vymahatelnost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Má osoba oprávnění jednat?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Kdy musí být dodáno?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Cash flow, sklad, sankce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Je termín přesný a prokazatelný?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Co se stane při vadě?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Náklady na opravu a reklamaci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nese náklady a jak dlouho?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Jak vztah ukončit?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Fixní náklady a ztracené výnosy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Máme výpověď nebo odstoupení?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B843087-DF6B-4F3B-A1F6-FDEBC75D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0778815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3FC71C1-EB34-49BD-9CFE-1B5EF27AA7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Právo vedle dalších pravidel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42DB339-FCD0-4CC7-9550-81501D000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Právní pravidla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stanoví nebo uznává stát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mají určenou formu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stát je může vynutit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CE73AD2-7238-432C-928D-3A505327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Další pravidla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morálka a etika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obchodní zvyklosti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profesní standardy a interní pravidla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mohou ovlivnit výklad i reputaci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AF1AA87-2813-4F7B-B2FF-6B25E50CC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4554210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32333AD-6DEB-4DE8-9D8E-7A68518897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Právní norma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40834F8-D583-40E0-AA16-1445BDDCE9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Je obecně závazným pravidlem chování.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Má státem stanovenou nebo uznanou formu.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Určuje, kdo a za jakých podmínek musí, smí nebo nesmí jednat.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Její porušení může vyvolat právní následek.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Při čtení hledáme hypotézu, dispozici a sankci, i když nejsou v jedné větě.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DF90BFF-51C0-47D1-8747-429226AF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4368827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09A1A45-F35C-4805-BBF3-990092BDB4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Právní vztah: kdo, o čem a s jakými právy</a:t>
            </a:r>
          </a:p>
        </p:txBody>
      </p:sp>
      <p:graphicFrame>
        <p:nvGraphicFramePr>
          <p:cNvPr id="7" name="Table 2"/>
          <p:cNvGraphicFramePr/>
          <p:nvPr/>
        </p:nvGraphicFramePr>
        <p:xfrm>
          <a:off xmlns:a="http://schemas.openxmlformats.org/drawingml/2006/main" x="731520" y="1508760"/>
          <a:ext xmlns:a="http://schemas.openxmlformats.org/drawingml/2006/main" cx="7635240" cy="43434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2103120"/>
                <a:gridCol w="4114800"/>
              </a:tblGrid>
              <a:tr h="1085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Prvek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Otázka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Příklad z podniku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Subjekty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vstupuje do vztahu?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společnost a dodavatel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Objekt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Čeho se vztah týká?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dodávka kávovaru nebo licence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Obsah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Jaká práva a povinnosti vznikají?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dodat, převzít, zaplatit, odstranit vady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3BF9D7E-2F88-4D1E-928E-DEEC0C9C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7349738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201CD8B-EA43-412D-ADC2-7BB13DE2A7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Soukromé a veřejné právo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222E6FE-4AA1-48DC-A8AA-F05CE98D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Soukromé právo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subjekty mají rovné postavení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vztah často vzniká smlouvou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strany si mohou řadu pravidel upravit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příklad: nájem provozovny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C7AF0B9-8C96-44BF-BC03-78D58796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Veřejné právo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orgán veřejné moci rozhoduje z pravomoci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povinnost může vzniknout bez souhlasu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postup a meze stanoví zákon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příklad: pokuta správního orgánu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E8B129-183E-4D89-BA7F-27179301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52233591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35207B1-51FF-4A8D-94B7-DB69F378FF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Jeden podnik řeší oba světy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ECF1287-5129-467C-92B7-ADAA611AF56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19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Otázka pro studenty: Kde stojí subjekty v rovném postavení?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Kavárna uzavře nájemní smlouvu s vlastníkem prostoru: soukromé právo.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Stavební úřad rozhoduje o povolení: veřejné právo.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Dodavatel poruší smlouvu: řešíme smluvní nároky.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Kontrolní orgán uloží opatření: řešíme veřejnoprávní postup a opravné prostředky.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239DD5-E410-492D-A355-C8336435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7885476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AEEE248-1341-49E2-85F8-386FC5C11E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Hmotné a procesní právo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008F4056-8667-41D4-B2E7-9411C00C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Hmotné právo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určuje práva a povinnosti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například povinnost zaplatit kupní cenu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odpovídá na otázku: co komu náleží?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AEE124-24AA-49BA-8E76-D85A4634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Procesní právo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určuje postup při ochraně práva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například podání žaloby a dokazování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odpovídá na otázku: jak právo prosadit?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570FAC4-9BFA-4309-ACD3-F84B74476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021005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EBD6E76-0666-4E53-A6A3-74A65A973A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Prameny práva a právní síla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578AF283-4CB5-49D1-8020-5E546DF6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234440"/>
            <a:ext cx="7498079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6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Nižší právní předpis nesmí odporovat vyššímu.</a:t>
            </a:r>
          </a:p>
        </p:txBody>
      </p:sp>
      <p:graphicFrame>
        <p:nvGraphicFramePr>
          <p:cNvPr id="9" name="Table 3"/>
          <p:cNvGraphicFramePr/>
          <p:nvPr/>
        </p:nvGraphicFramePr>
        <p:xfrm>
          <a:off xmlns:a="http://schemas.openxmlformats.org/drawingml/2006/main" x="731520" y="1783080"/>
          <a:ext xmlns:a="http://schemas.openxmlformats.org/drawingml/2006/main" cx="7635240" cy="43434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788920"/>
                <a:gridCol w="3017520"/>
              </a:tblGrid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Úroveň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Příklad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Praktický význam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Ústavní pořádek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Ústava, Listina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hranice státní moci a základní práva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Právo Evropské unie a mezinárodní smlouvy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nařízení EU, vyhlášené smlouvy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mohou přímo ovlivnit podnikání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Zákony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občanský zákoník, zákon o obchodních korporacích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hlavní pravidla soukromého práva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Podzákonné předpisy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nařízení vlády, vyhlášky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provádějí zákonné zmocnění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5CF2FF5-5766-4F83-A11F-014B0DB12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450591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A7F960F-6103-4E3B-813A-905BC7820D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Platnost, účinnost a aktuální znění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0862169E-0D8D-4215-835E-6A6758359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Platnost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předpis se stal součástí právního řádu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zpravidla po vyhlášení ve Sbírce zákonů a mezinárodních smluv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F95C9A6-E335-4C02-8041-AD45E908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Účinnost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od tohoto dne se podle předpisu postupuje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mezi platností a účinností může být časový odstup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vždy kontrolujeme znění účinné v rozhodný den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B399DA3-E864-46D4-9B17-6981F714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5955691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3EDC07A-875A-4395-B886-EB9E3170F5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Kde hledat právní informace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2F2C1E3-16F1-4CAC-8B7F-FBF5E94B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234440"/>
            <a:ext cx="7498079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6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Začínáme u oficiálního zdroje. Vyhledávač slouží jen jako rozcestník.</a:t>
            </a:r>
          </a:p>
        </p:txBody>
      </p:sp>
      <p:graphicFrame>
        <p:nvGraphicFramePr>
          <p:cNvPr id="9" name="Table 3"/>
          <p:cNvGraphicFramePr/>
          <p:nvPr/>
        </p:nvGraphicFramePr>
        <p:xfrm>
          <a:off xmlns:a="http://schemas.openxmlformats.org/drawingml/2006/main" x="731520" y="1783080"/>
          <a:ext xmlns:a="http://schemas.openxmlformats.org/drawingml/2006/main" cx="7635240" cy="43434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2743200"/>
                <a:gridCol w="3200400"/>
              </a:tblGrid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Zdroj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v něm hledat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Kontrolní otázka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e-Sbírka.cz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oficiální znění právních předpisů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Je znění účinné k potřebnému datu?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or.justice.cz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veřejný rejstřík a sbírka listin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smí jednat za společnost?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ares.gov.cz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základní údaje o ekonomickém subjektu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Sedí IČO, sídlo a právní forma?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Komentáře a právní databáze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výklad, judikaturu a souvislosti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Je zdroj aktuální a důvěryhodný?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A9217BC-EDA8-492B-9F14-10575930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69029450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47841CE-C818-4177-9DF5-A6ED8957C7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Jak je postaven právní předpis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5BCE9FF-CE84-4F55-8DD7-D46D6487DF6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Název a číslo předpisu určují, s jakým textem pracujeme.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Části, hlavy a díly seskupují příbuzná témata.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Paragraf obsahuje odstavce, písmena a někdy body.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Poznámka pod čarou není totéž co závazné pravidlo.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Přechodná ustanovení určují, podle kterého znění posoudit starší vztah.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9AA2603-0499-4398-95CF-5427F4861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94793152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9524384-0AD4-4ED9-AB8D-DEF6F3D219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Jak přečíst jedno ustanovení</a:t>
            </a:r>
          </a:p>
        </p:txBody>
      </p:sp>
      <p:graphicFrame>
        <p:nvGraphicFramePr>
          <p:cNvPr id="7" name="Table 2"/>
          <p:cNvGraphicFramePr/>
          <p:nvPr/>
        </p:nvGraphicFramePr>
        <p:xfrm>
          <a:off xmlns:a="http://schemas.openxmlformats.org/drawingml/2006/main" x="731520" y="1508760"/>
          <a:ext xmlns:a="http://schemas.openxmlformats.org/drawingml/2006/main" cx="7635240" cy="43434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3886200"/>
                <a:gridCol w="3063240"/>
              </a:tblGrid>
              <a:tr h="6204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Krok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Otázka při čtení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si poznamenat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</a:tr>
              <a:tr h="6204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Na koho pravidlo dopadá?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adresát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204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Za jakých podmínek?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rozhodné skutečnosti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6204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Musí, smí, nebo nesmí?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povinnost, oprávnění, zákaz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204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Co přesně má nastat a kdy?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plnění a lhůta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6204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Jaký následek má porušení?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nárok, neplatnost, sankce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204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Není jinde výjimka nebo zvláštní pravidlo?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související ustanovení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5D316F3-E6DC-4F38-8E68-1E346655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2736053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BDC9010-01D4-4774-9138-71FD2FA86C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Kogentní a dispozitivní pravidla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1F75D81-7075-4455-BD79-EFFBA4D9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Kogentní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od pravidla se nelze platně odchýlit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chrání veřejný pořádek, postavení osob nebo jiný významný zájem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smlouva nemůže zákonný zákaz obejít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1EA6CFC-0F67-4A0D-8A9D-891CEDB7E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Dispozitivní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strany si mohou ujednat vlastní řešení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zákonná úprava doplní to, co smlouva neřeší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v soukromém právu má smlouva velký prostor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EBB9C74-AD34-4BE9-9E52-8C7C0281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93139839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7AD40A4-1873-4D11-B3EB-804734D0BF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Úplný a příkladný výčet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006A8E05-C231-4C8E-8571-3A0AF33B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Taxativní výčet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obsahuje uzavřený seznam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další případ nelze volně doplnit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signály: pouze, jen, v těchto případech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28532E3-725E-4AB7-B9BC-B156B14E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Demonstrativní výčet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uvádí typické příklady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umožňuje zahrnout srovnatelné případy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signály: zejména, například, mimo jiné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923D66C-662B-47A0-87B0-4F6908C7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766866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FE49209-4584-4FF4-AF76-71C01F7545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Zásady soukromého práva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64BFAFC-1562-4111-A0E9-22CEF151BA0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Autonomie vůle: osoby si uspořádají záležitosti podle svého rozhodnutí v zákonných mezích.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Poctivost a dobrá víra: právní styk stojí na férovém jednání a důvěře.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Smlouvy se plní: daný slib zavazuje.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Zákaz zneužití práva: zjevné zneužití nepožívá právní ochrany.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Prevence: každý má rozumně předcházet újmě.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Bdělým náležejí práva: podnik musí hlídat lhůty a své nároky.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A6000F2-13FB-4588-A4FA-0877EE3F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3695018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45E05EB-C5E4-4979-B3D2-73F592BC2E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Zásady v ekonomické praxi</a:t>
            </a:r>
          </a:p>
        </p:txBody>
      </p:sp>
      <p:graphicFrame>
        <p:nvGraphicFramePr>
          <p:cNvPr id="7" name="Table 2"/>
          <p:cNvGraphicFramePr/>
          <p:nvPr/>
        </p:nvGraphicFramePr>
        <p:xfrm>
          <a:off xmlns:a="http://schemas.openxmlformats.org/drawingml/2006/main" x="731520" y="1508760"/>
          <a:ext xmlns:a="http://schemas.openxmlformats.org/drawingml/2006/main" cx="7635240" cy="43434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1920240"/>
                <a:gridCol w="2788920"/>
              </a:tblGrid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Situace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Dotčená zásada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Manažerský důsledek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Dodavatel zatají známou překážku dodání.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poctivost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ověřit komunikaci a odpovědnost za škodu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Smlouva neřeší prudký růst vstupů.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autonomie vůle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sjednat cenový mechanismus předem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Podnik nechá pohledávku bez kontroly.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bdělým náležejí práva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hlídat splatnost a promlčení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Partner vykonává právo jen s cílem škodit.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zákaz zneužití práva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posoudit účel a důkazy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7F0FAF0-CF38-4668-B495-D1135E09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61631072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235DA2-6CB8-439B-8F14-9EACB78940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Sedm kroků k řešení právního problému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B81B783-16F9-43CF-AC9B-9C0E29308C9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1. Oddělte fakta od domněnek a seřaďte je v čase.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2. Určete osoby, jejich role a oprávnění jednat.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3. Pojmenujte právní otázku jednou větou.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4. Najděte smlouvu, zákon a další relevantní podklady.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5. Přiřaďte pravidlo ke konkrétním faktům.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6. Vyhodnoťte možné následky, náklady a důkazy.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7. Navrhněte rozhodnutí a určete, co je třeba ověřit s právníkem.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18CD229-31E5-4E96-AAE7-75DC1C77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278942940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6D461CA-4D1D-45A2-B991-DFA29CBC97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Smlouva často není jediný dokument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DD6092A-4E0D-45CC-9310-D718606B36D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Výsledek může tvořit nabídka, objednávka, potvrzení, e-mailová komunikace a obchodní podmínky.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Přílohy mohou určit technickou specifikaci, cenu nebo harmonogram.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Pozdější dodatek může změnit původní dohodu.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Před podpisem proto sestavte úplný balík dokumentů a zkontrolujte jejich pořadí.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E36727A-3E8F-46BC-A3C4-A3B31A13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1911201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7418540-CADD-4238-BE83-7F2CDD387A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První kontrola smlouvy</a:t>
            </a:r>
          </a:p>
        </p:txBody>
      </p:sp>
      <p:graphicFrame>
        <p:nvGraphicFramePr>
          <p:cNvPr id="7" name="Table 2"/>
          <p:cNvGraphicFramePr/>
          <p:nvPr/>
        </p:nvGraphicFramePr>
        <p:xfrm>
          <a:off xmlns:a="http://schemas.openxmlformats.org/drawingml/2006/main" x="731520" y="1508760"/>
          <a:ext xmlns:a="http://schemas.openxmlformats.org/drawingml/2006/main" cx="7635240" cy="43434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3154680"/>
                <a:gridCol w="3063240"/>
              </a:tblGrid>
              <a:tr h="723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Oblast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musí být jasné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Ekonomické riziko</a:t>
                      </a:r>
                    </a:p>
                  </a:txBody>
                  <a:tcPr marL="73152" marR="73152" marT="45720" marB="45720">
                    <a:solidFill>
                      <a:srgbClr val="D31E2D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Strany a podpis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přesná identifikace a oprávnění jednat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smlouva nepůjde prosadit proti správné osobě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Plnění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co, v jaké kvalitě, kde a kdy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spor o cenu, vady nebo zpoždění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Cena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částka, DPH, splatnost a změna ceny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neočekávaný náklad nebo výpadek cash flow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Porušení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náprava, smluvní pokuta, náhrada škody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neúměrné sankce nebo slabá ochrana</a:t>
                      </a:r>
                    </a:p>
                  </a:txBody>
                  <a:tcPr marL="73152" marR="73152" marT="36576" marB="36576">
                    <a:solidFill>
                      <a:srgbClr val="EEEEF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Konec vztahu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doba, výpověď, odstoupení a vypořádání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sz="1300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dlouhý závazek bez cesty ven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BEC958E-C38E-4436-B52D-5B39124C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106586487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B9FC2E0-8E61-4C84-A8EE-C084C4F257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Varovné signály ve smlouvě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5A37155-9802-4B45-ADB0-552A485A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Text smlouvy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neurčité pojmy bez definice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odkazy na chybějící přílohy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jednostranná možnost měnit cenu nebo podmínky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nejasné pořadí dokumentů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D0A6A4B-21AA-4AFD-8321-A4975B48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Riziko pro podnik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automatické prodlužování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krátké lhůty k reklamaci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vysoké nebo jednostranné sankce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cizí právo, cizí soud nebo rozhodčí doložka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93BCF1E-4FEB-4C45-8801-3ADC6F42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981428883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CF17155-4362-4992-B77B-9D0FB1098B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Důkaz rozhoduje o vymahatelnosti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D13F0EF-0A20-4F31-BA39-167EAB4A8F2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Uchovávejte podepsanou verzi, přílohy a dodatky.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Potvrzujte změny rozsahu, ceny a termínů písemně.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Dokumentujte předání, vady, reklamace a reakce druhé strany.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Zaznamenejte, kdo rozhodl a kdo komunikaci převzal.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Dobré právo bez důkazu může mít nízkou praktickou hodnotu.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3EB73B3-35D6-443E-BA55-53814EBB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84160136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056741B-A9C8-420F-8F4F-E20A8ABE19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AI jako pomocník při právní práci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04A44F5-3AC4-4B9D-8ACF-9649D034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Vhodné použití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převod složitého textu do otázek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návrh kontrolního seznamu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porovnání dvou verzí smlouvy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vyhledání míst, která vyžadují ověření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5014B26-7D94-45C8-8CE4-A9A1ED44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63040"/>
            <a:ext cx="3429000" cy="4297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rIns="45720">
            <a:sp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20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Nutné ověření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aktuální a úplné znění předpisu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správnost citace a judikatury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dopad na konkrétní fakta</a:t>
            </a:r>
          </a:p>
          <a:p xmlns:a="http://schemas.openxmlformats.org/drawingml/2006/main">
            <a:pPr>
              <a:spcAft>
                <a:spcPts val="1200"/>
              </a:spcAft>
              <a:buNone/>
              <a:defRPr sz="16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důvěrnost vložených dokumentů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BC79437-74C2-46C3-B5AE-1E185EF7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859577713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91C4B82-CB0D-43F7-90D4-8D1B22C0A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Napojení na semestrální projekt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1A3C7B2-CBBC-4554-B128-F0D0D589A91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Každá skupina převezme jednu zakladatelskou kartu a rozdělí role pěti zakladatelů.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První portfolio začne profilem podniku, cílem zakladatelů a mapou právních rizik.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V dalších týdnech tým doplní právní formu, pravidla jednání, majetek, smlouvy a řešení problémů.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Každé rozhodnutí musí mít právní důvod, ekonomický dopad a podklad v portfoliu.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B3A1B9C-FDE4-4A84-9A1E-D51DBC63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875312750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C09C8A9-65A3-42D9-B773-E74C934B79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lIns="0" rIns="0"/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t>Výstup z dnešní hodiny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4808209-DFAE-42BA-AC21-6C8E3F935BF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31520" y="1417320"/>
            <a:ext cx="7543800" cy="4526280"/>
          </a:xfr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000"/>
              </a:spcAft>
              <a:buNone/>
              <a:defRPr sz="190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t>Exit ticket: tři krátké odpovědi za skupinu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Jednou větou popište největší právní riziko vašeho podniku.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Uveďte, kde byste hledali pravidlo nebo ověřili obchodního partnera.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t>Napište jednu otázku, kterou položíte před podpisem první smlouvy.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E8A6D5A-CFB0-44D3-944D-F00D05C3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6446520"/>
            <a:ext cx="4114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r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00">
                <a:solidFill>
                  <a:srgbClr val="5A5A5E"/>
                </a:solidFill>
                <a:latin typeface="Calibri"/>
                <a:ea typeface="Calibri"/>
                <a:cs typeface="Calibri"/>
              </a:defRPr>
            </a:pPr>
            <a: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192884027"/>
      </p:ext>
    </p:extLst>
  </p:cSld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2026-09-15T15:56:20.1530000Z</dcterms:created>
  <dcterms:modified xsi:type="dcterms:W3CDTF">2026-09-15T15:56:20.1530000Z</dcterms:modified>
</coreProperties>
</file>