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1"/>
  </p:notesMasterIdLst>
  <p:sldIdLst>
    <p:sldId id="618" r:id="rId2"/>
    <p:sldId id="807" r:id="rId3"/>
    <p:sldId id="279" r:id="rId4"/>
    <p:sldId id="619" r:id="rId5"/>
    <p:sldId id="419" r:id="rId6"/>
    <p:sldId id="258" r:id="rId7"/>
    <p:sldId id="257" r:id="rId8"/>
    <p:sldId id="259" r:id="rId9"/>
    <p:sldId id="793" r:id="rId10"/>
    <p:sldId id="262" r:id="rId11"/>
    <p:sldId id="794" r:id="rId12"/>
    <p:sldId id="795" r:id="rId13"/>
    <p:sldId id="597" r:id="rId14"/>
    <p:sldId id="598" r:id="rId15"/>
    <p:sldId id="599" r:id="rId16"/>
    <p:sldId id="347" r:id="rId17"/>
    <p:sldId id="600" r:id="rId18"/>
    <p:sldId id="602" r:id="rId19"/>
    <p:sldId id="808" r:id="rId20"/>
    <p:sldId id="261" r:id="rId21"/>
    <p:sldId id="263" r:id="rId22"/>
    <p:sldId id="264" r:id="rId23"/>
    <p:sldId id="265" r:id="rId24"/>
    <p:sldId id="292" r:id="rId25"/>
    <p:sldId id="803" r:id="rId26"/>
    <p:sldId id="289" r:id="rId27"/>
    <p:sldId id="802" r:id="rId28"/>
    <p:sldId id="801" r:id="rId29"/>
    <p:sldId id="797" r:id="rId30"/>
    <p:sldId id="270" r:id="rId31"/>
    <p:sldId id="271" r:id="rId32"/>
    <p:sldId id="274" r:id="rId33"/>
    <p:sldId id="275" r:id="rId34"/>
    <p:sldId id="276" r:id="rId35"/>
    <p:sldId id="1034" r:id="rId36"/>
    <p:sldId id="507" r:id="rId37"/>
    <p:sldId id="804" r:id="rId38"/>
    <p:sldId id="1044" r:id="rId39"/>
    <p:sldId id="805" r:id="rId40"/>
    <p:sldId id="806" r:id="rId41"/>
    <p:sldId id="537" r:id="rId42"/>
    <p:sldId id="538" r:id="rId43"/>
    <p:sldId id="539" r:id="rId44"/>
    <p:sldId id="540" r:id="rId45"/>
    <p:sldId id="541" r:id="rId46"/>
    <p:sldId id="542" r:id="rId47"/>
    <p:sldId id="543" r:id="rId48"/>
    <p:sldId id="545" r:id="rId49"/>
    <p:sldId id="546" r:id="rId50"/>
    <p:sldId id="548" r:id="rId51"/>
    <p:sldId id="551" r:id="rId52"/>
    <p:sldId id="552" r:id="rId53"/>
    <p:sldId id="553" r:id="rId54"/>
    <p:sldId id="554" r:id="rId55"/>
    <p:sldId id="556" r:id="rId56"/>
    <p:sldId id="557" r:id="rId57"/>
    <p:sldId id="558" r:id="rId58"/>
    <p:sldId id="560" r:id="rId59"/>
    <p:sldId id="561" r:id="rId60"/>
    <p:sldId id="562" r:id="rId61"/>
    <p:sldId id="343" r:id="rId62"/>
    <p:sldId id="396" r:id="rId63"/>
    <p:sldId id="514" r:id="rId64"/>
    <p:sldId id="339" r:id="rId65"/>
    <p:sldId id="1041" r:id="rId66"/>
    <p:sldId id="1043" r:id="rId67"/>
    <p:sldId id="1052" r:id="rId68"/>
    <p:sldId id="388" r:id="rId69"/>
    <p:sldId id="269" r:id="rId7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D10202"/>
    <a:srgbClr val="D5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Střední styl 4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Střední sty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2" autoAdjust="0"/>
    <p:restoredTop sz="94529" autoAdjust="0"/>
  </p:normalViewPr>
  <p:slideViewPr>
    <p:cSldViewPr snapToGrid="0" snapToObjects="1">
      <p:cViewPr varScale="1">
        <p:scale>
          <a:sx n="104" d="100"/>
          <a:sy n="104" d="100"/>
        </p:scale>
        <p:origin x="1824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-34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microsoft.com/office/2016/11/relationships/changesInfo" Target="changesInfos/changesInfo1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r Novák" userId="1377e768-9aef-4ce0-a042-031992d5994f" providerId="ADAL" clId="{5B35166A-8FF1-40A5-BD46-736132A109EA}"/>
    <pc:docChg chg="delSld modSld">
      <pc:chgData name="Petr Novák" userId="1377e768-9aef-4ce0-a042-031992d5994f" providerId="ADAL" clId="{5B35166A-8FF1-40A5-BD46-736132A109EA}" dt="2026-09-21T14:00:36.158" v="1" actId="47"/>
      <pc:docMkLst>
        <pc:docMk/>
      </pc:docMkLst>
      <pc:sldChg chg="del">
        <pc:chgData name="Petr Novák" userId="1377e768-9aef-4ce0-a042-031992d5994f" providerId="ADAL" clId="{5B35166A-8FF1-40A5-BD46-736132A109EA}" dt="2026-09-21T14:00:36.158" v="1" actId="47"/>
        <pc:sldMkLst>
          <pc:docMk/>
          <pc:sldMk cId="1419045457" sldId="283"/>
        </pc:sldMkLst>
      </pc:sldChg>
      <pc:sldChg chg="del">
        <pc:chgData name="Petr Novák" userId="1377e768-9aef-4ce0-a042-031992d5994f" providerId="ADAL" clId="{5B35166A-8FF1-40A5-BD46-736132A109EA}" dt="2026-09-21T14:00:36.158" v="1" actId="47"/>
        <pc:sldMkLst>
          <pc:docMk/>
          <pc:sldMk cId="4137294904" sldId="370"/>
        </pc:sldMkLst>
      </pc:sldChg>
      <pc:sldChg chg="del">
        <pc:chgData name="Petr Novák" userId="1377e768-9aef-4ce0-a042-031992d5994f" providerId="ADAL" clId="{5B35166A-8FF1-40A5-BD46-736132A109EA}" dt="2026-09-21T14:00:36.158" v="1" actId="47"/>
        <pc:sldMkLst>
          <pc:docMk/>
          <pc:sldMk cId="17815433" sldId="441"/>
        </pc:sldMkLst>
      </pc:sldChg>
      <pc:sldChg chg="del">
        <pc:chgData name="Petr Novák" userId="1377e768-9aef-4ce0-a042-031992d5994f" providerId="ADAL" clId="{5B35166A-8FF1-40A5-BD46-736132A109EA}" dt="2026-09-21T14:00:36.158" v="1" actId="47"/>
        <pc:sldMkLst>
          <pc:docMk/>
          <pc:sldMk cId="2961574624" sldId="444"/>
        </pc:sldMkLst>
      </pc:sldChg>
      <pc:sldChg chg="del">
        <pc:chgData name="Petr Novák" userId="1377e768-9aef-4ce0-a042-031992d5994f" providerId="ADAL" clId="{5B35166A-8FF1-40A5-BD46-736132A109EA}" dt="2026-09-21T14:00:36.158" v="1" actId="47"/>
        <pc:sldMkLst>
          <pc:docMk/>
          <pc:sldMk cId="60227446" sldId="445"/>
        </pc:sldMkLst>
      </pc:sldChg>
      <pc:sldChg chg="del">
        <pc:chgData name="Petr Novák" userId="1377e768-9aef-4ce0-a042-031992d5994f" providerId="ADAL" clId="{5B35166A-8FF1-40A5-BD46-736132A109EA}" dt="2026-09-21T14:00:36.158" v="1" actId="47"/>
        <pc:sldMkLst>
          <pc:docMk/>
          <pc:sldMk cId="4061721032" sldId="446"/>
        </pc:sldMkLst>
      </pc:sldChg>
      <pc:sldChg chg="del">
        <pc:chgData name="Petr Novák" userId="1377e768-9aef-4ce0-a042-031992d5994f" providerId="ADAL" clId="{5B35166A-8FF1-40A5-BD46-736132A109EA}" dt="2026-09-21T14:00:36.158" v="1" actId="47"/>
        <pc:sldMkLst>
          <pc:docMk/>
          <pc:sldMk cId="4246533341" sldId="448"/>
        </pc:sldMkLst>
      </pc:sldChg>
      <pc:sldChg chg="del">
        <pc:chgData name="Petr Novák" userId="1377e768-9aef-4ce0-a042-031992d5994f" providerId="ADAL" clId="{5B35166A-8FF1-40A5-BD46-736132A109EA}" dt="2026-09-21T14:00:36.158" v="1" actId="47"/>
        <pc:sldMkLst>
          <pc:docMk/>
          <pc:sldMk cId="862604706" sldId="513"/>
        </pc:sldMkLst>
      </pc:sldChg>
      <pc:sldChg chg="del">
        <pc:chgData name="Petr Novák" userId="1377e768-9aef-4ce0-a042-031992d5994f" providerId="ADAL" clId="{5B35166A-8FF1-40A5-BD46-736132A109EA}" dt="2026-09-21T14:00:36.158" v="1" actId="47"/>
        <pc:sldMkLst>
          <pc:docMk/>
          <pc:sldMk cId="1979088308" sldId="515"/>
        </pc:sldMkLst>
      </pc:sldChg>
      <pc:sldChg chg="del">
        <pc:chgData name="Petr Novák" userId="1377e768-9aef-4ce0-a042-031992d5994f" providerId="ADAL" clId="{5B35166A-8FF1-40A5-BD46-736132A109EA}" dt="2026-09-21T14:00:36.158" v="1" actId="47"/>
        <pc:sldMkLst>
          <pc:docMk/>
          <pc:sldMk cId="3097909889" sldId="517"/>
        </pc:sldMkLst>
      </pc:sldChg>
      <pc:sldChg chg="del">
        <pc:chgData name="Petr Novák" userId="1377e768-9aef-4ce0-a042-031992d5994f" providerId="ADAL" clId="{5B35166A-8FF1-40A5-BD46-736132A109EA}" dt="2026-09-21T14:00:36.158" v="1" actId="47"/>
        <pc:sldMkLst>
          <pc:docMk/>
          <pc:sldMk cId="4241312947" sldId="603"/>
        </pc:sldMkLst>
      </pc:sldChg>
      <pc:sldChg chg="del">
        <pc:chgData name="Petr Novák" userId="1377e768-9aef-4ce0-a042-031992d5994f" providerId="ADAL" clId="{5B35166A-8FF1-40A5-BD46-736132A109EA}" dt="2026-09-21T14:00:36.158" v="1" actId="47"/>
        <pc:sldMkLst>
          <pc:docMk/>
          <pc:sldMk cId="1225431020" sldId="604"/>
        </pc:sldMkLst>
      </pc:sldChg>
      <pc:sldChg chg="del">
        <pc:chgData name="Petr Novák" userId="1377e768-9aef-4ce0-a042-031992d5994f" providerId="ADAL" clId="{5B35166A-8FF1-40A5-BD46-736132A109EA}" dt="2026-09-21T14:00:36.158" v="1" actId="47"/>
        <pc:sldMkLst>
          <pc:docMk/>
          <pc:sldMk cId="3917375943" sldId="605"/>
        </pc:sldMkLst>
      </pc:sldChg>
      <pc:sldChg chg="del">
        <pc:chgData name="Petr Novák" userId="1377e768-9aef-4ce0-a042-031992d5994f" providerId="ADAL" clId="{5B35166A-8FF1-40A5-BD46-736132A109EA}" dt="2026-09-21T14:00:36.158" v="1" actId="47"/>
        <pc:sldMkLst>
          <pc:docMk/>
          <pc:sldMk cId="3060894448" sldId="606"/>
        </pc:sldMkLst>
      </pc:sldChg>
      <pc:sldChg chg="del">
        <pc:chgData name="Petr Novák" userId="1377e768-9aef-4ce0-a042-031992d5994f" providerId="ADAL" clId="{5B35166A-8FF1-40A5-BD46-736132A109EA}" dt="2026-09-21T14:00:36.158" v="1" actId="47"/>
        <pc:sldMkLst>
          <pc:docMk/>
          <pc:sldMk cId="1539629534" sldId="607"/>
        </pc:sldMkLst>
      </pc:sldChg>
      <pc:sldChg chg="del">
        <pc:chgData name="Petr Novák" userId="1377e768-9aef-4ce0-a042-031992d5994f" providerId="ADAL" clId="{5B35166A-8FF1-40A5-BD46-736132A109EA}" dt="2026-09-21T14:00:36.158" v="1" actId="47"/>
        <pc:sldMkLst>
          <pc:docMk/>
          <pc:sldMk cId="2273182413" sldId="608"/>
        </pc:sldMkLst>
      </pc:sldChg>
      <pc:sldChg chg="modSp mod">
        <pc:chgData name="Petr Novák" userId="1377e768-9aef-4ce0-a042-031992d5994f" providerId="ADAL" clId="{5B35166A-8FF1-40A5-BD46-736132A109EA}" dt="2026-09-21T14:00:17.891" v="0" actId="6549"/>
        <pc:sldMkLst>
          <pc:docMk/>
          <pc:sldMk cId="539107147" sldId="618"/>
        </pc:sldMkLst>
        <pc:spChg chg="mod">
          <ac:chgData name="Petr Novák" userId="1377e768-9aef-4ce0-a042-031992d5994f" providerId="ADAL" clId="{5B35166A-8FF1-40A5-BD46-736132A109EA}" dt="2026-09-21T14:00:17.891" v="0" actId="6549"/>
          <ac:spMkLst>
            <pc:docMk/>
            <pc:sldMk cId="539107147" sldId="618"/>
            <ac:spMk id="2" creationId="{00000000-0000-0000-0000-000000000000}"/>
          </ac:spMkLst>
        </pc:spChg>
      </pc:sldChg>
      <pc:sldChg chg="del">
        <pc:chgData name="Petr Novák" userId="1377e768-9aef-4ce0-a042-031992d5994f" providerId="ADAL" clId="{5B35166A-8FF1-40A5-BD46-736132A109EA}" dt="2026-09-21T14:00:36.158" v="1" actId="47"/>
        <pc:sldMkLst>
          <pc:docMk/>
          <pc:sldMk cId="644663712" sldId="621"/>
        </pc:sldMkLst>
      </pc:sldChg>
      <pc:sldChg chg="del">
        <pc:chgData name="Petr Novák" userId="1377e768-9aef-4ce0-a042-031992d5994f" providerId="ADAL" clId="{5B35166A-8FF1-40A5-BD46-736132A109EA}" dt="2026-09-21T14:00:36.158" v="1" actId="47"/>
        <pc:sldMkLst>
          <pc:docMk/>
          <pc:sldMk cId="3136749628" sldId="622"/>
        </pc:sldMkLst>
      </pc:sldChg>
      <pc:sldChg chg="del">
        <pc:chgData name="Petr Novák" userId="1377e768-9aef-4ce0-a042-031992d5994f" providerId="ADAL" clId="{5B35166A-8FF1-40A5-BD46-736132A109EA}" dt="2026-09-21T14:00:36.158" v="1" actId="47"/>
        <pc:sldMkLst>
          <pc:docMk/>
          <pc:sldMk cId="1779243834" sldId="798"/>
        </pc:sldMkLst>
      </pc:sldChg>
      <pc:sldChg chg="del">
        <pc:chgData name="Petr Novák" userId="1377e768-9aef-4ce0-a042-031992d5994f" providerId="ADAL" clId="{5B35166A-8FF1-40A5-BD46-736132A109EA}" dt="2026-09-21T14:00:36.158" v="1" actId="47"/>
        <pc:sldMkLst>
          <pc:docMk/>
          <pc:sldMk cId="2577648287" sldId="799"/>
        </pc:sldMkLst>
      </pc:sldChg>
      <pc:sldChg chg="del">
        <pc:chgData name="Petr Novák" userId="1377e768-9aef-4ce0-a042-031992d5994f" providerId="ADAL" clId="{5B35166A-8FF1-40A5-BD46-736132A109EA}" dt="2026-09-21T14:00:36.158" v="1" actId="47"/>
        <pc:sldMkLst>
          <pc:docMk/>
          <pc:sldMk cId="3586093881" sldId="809"/>
        </pc:sldMkLst>
      </pc:sldChg>
      <pc:sldChg chg="del">
        <pc:chgData name="Petr Novák" userId="1377e768-9aef-4ce0-a042-031992d5994f" providerId="ADAL" clId="{5B35166A-8FF1-40A5-BD46-736132A109EA}" dt="2026-09-21T14:00:36.158" v="1" actId="47"/>
        <pc:sldMkLst>
          <pc:docMk/>
          <pc:sldMk cId="1231004193" sldId="877"/>
        </pc:sldMkLst>
      </pc:sldChg>
      <pc:sldChg chg="del">
        <pc:chgData name="Petr Novák" userId="1377e768-9aef-4ce0-a042-031992d5994f" providerId="ADAL" clId="{5B35166A-8FF1-40A5-BD46-736132A109EA}" dt="2026-09-21T14:00:36.158" v="1" actId="47"/>
        <pc:sldMkLst>
          <pc:docMk/>
          <pc:sldMk cId="2363907573" sldId="1045"/>
        </pc:sldMkLst>
      </pc:sldChg>
      <pc:sldChg chg="del">
        <pc:chgData name="Petr Novák" userId="1377e768-9aef-4ce0-a042-031992d5994f" providerId="ADAL" clId="{5B35166A-8FF1-40A5-BD46-736132A109EA}" dt="2026-09-21T14:00:36.158" v="1" actId="47"/>
        <pc:sldMkLst>
          <pc:docMk/>
          <pc:sldMk cId="3285199533" sldId="1054"/>
        </pc:sldMkLst>
      </pc:sldChg>
      <pc:sldChg chg="del">
        <pc:chgData name="Petr Novák" userId="1377e768-9aef-4ce0-a042-031992d5994f" providerId="ADAL" clId="{5B35166A-8FF1-40A5-BD46-736132A109EA}" dt="2026-09-21T14:00:36.158" v="1" actId="47"/>
        <pc:sldMkLst>
          <pc:docMk/>
          <pc:sldMk cId="818239279" sldId="1055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novak\Downloads\32018123_040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Růst HDP </a:t>
            </a:r>
            <a:r>
              <a:rPr lang="cs-CZ"/>
              <a:t>v </a:t>
            </a:r>
            <a:r>
              <a:rPr lang="en-US"/>
              <a:t>%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'Základní ukazatele '!$A$5:$B$5</c:f>
              <c:strCache>
                <c:ptCount val="2"/>
                <c:pt idx="0">
                  <c:v>Růst HDP (stálé ceny 2015)</c:v>
                </c:pt>
                <c:pt idx="1">
                  <c:v>%</c:v>
                </c:pt>
              </c:strCache>
            </c:strRef>
          </c:tx>
          <c:spPr>
            <a:ln w="28575" cap="rnd">
              <a:solidFill>
                <a:schemeClr val="accent1">
                  <a:alpha val="99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88900">
                <a:solidFill>
                  <a:schemeClr val="accent1"/>
                </a:solidFill>
              </a:ln>
              <a:effectLst/>
            </c:spPr>
          </c:marker>
          <c:cat>
            <c:numRef>
              <c:f>'Základní ukazatele '!$N$3:$AI$3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'Základní ukazatele '!$N$5:$AI$5</c:f>
              <c:numCache>
                <c:formatCode>#\ ##0.0</c:formatCode>
                <c:ptCount val="22"/>
                <c:pt idx="0">
                  <c:v>3</c:v>
                </c:pt>
                <c:pt idx="1">
                  <c:v>1.6</c:v>
                </c:pt>
                <c:pt idx="2">
                  <c:v>3.6</c:v>
                </c:pt>
                <c:pt idx="3">
                  <c:v>4.7999999999999972</c:v>
                </c:pt>
                <c:pt idx="4">
                  <c:v>6.6</c:v>
                </c:pt>
                <c:pt idx="5">
                  <c:v>6.7999999999999972</c:v>
                </c:pt>
                <c:pt idx="6">
                  <c:v>5.6</c:v>
                </c:pt>
                <c:pt idx="7">
                  <c:v>2.7000000000000028</c:v>
                </c:pt>
                <c:pt idx="8">
                  <c:v>-4.7000000000000028</c:v>
                </c:pt>
                <c:pt idx="9">
                  <c:v>2.4</c:v>
                </c:pt>
                <c:pt idx="10">
                  <c:v>1.7999999999999972</c:v>
                </c:pt>
                <c:pt idx="11">
                  <c:v>-0.8</c:v>
                </c:pt>
                <c:pt idx="12">
                  <c:v>0</c:v>
                </c:pt>
                <c:pt idx="13">
                  <c:v>2.2999999999999972</c:v>
                </c:pt>
                <c:pt idx="14">
                  <c:v>5.4</c:v>
                </c:pt>
                <c:pt idx="15">
                  <c:v>2.5</c:v>
                </c:pt>
                <c:pt idx="16">
                  <c:v>5.2000000000000028</c:v>
                </c:pt>
                <c:pt idx="17">
                  <c:v>3.2000000000000028</c:v>
                </c:pt>
                <c:pt idx="18">
                  <c:v>3</c:v>
                </c:pt>
                <c:pt idx="19">
                  <c:v>-5.5</c:v>
                </c:pt>
                <c:pt idx="20">
                  <c:v>3.5</c:v>
                </c:pt>
                <c:pt idx="21">
                  <c:v>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73-49C7-B2F8-473A9F3602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0118256"/>
        <c:axId val="370093712"/>
      </c:lineChart>
      <c:catAx>
        <c:axId val="3701182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70093712"/>
        <c:crosses val="autoZero"/>
        <c:auto val="1"/>
        <c:lblAlgn val="ctr"/>
        <c:lblOffset val="100"/>
        <c:noMultiLvlLbl val="0"/>
      </c:catAx>
      <c:valAx>
        <c:axId val="370093712"/>
        <c:scaling>
          <c:orientation val="minMax"/>
          <c:max val="7"/>
          <c:min val="-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70118256"/>
        <c:crosses val="autoZero"/>
        <c:crossBetween val="between"/>
        <c:majorUnit val="1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4496F0-59C4-4B4A-BCB8-2FFDFFBFB74E}" type="doc">
      <dgm:prSet loTypeId="urn:microsoft.com/office/officeart/2005/8/layout/hierarchy1" loCatId="hierarchy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cs-CZ"/>
        </a:p>
      </dgm:t>
    </dgm:pt>
    <dgm:pt modelId="{C5B8A03A-B209-446A-A858-9BF3DA8ED5D8}">
      <dgm:prSet phldrT="[Text]"/>
      <dgm:spPr/>
      <dgm:t>
        <a:bodyPr/>
        <a:lstStyle/>
        <a:p>
          <a:r>
            <a:rPr lang="cs-CZ" dirty="0"/>
            <a:t>Hospodářské vědy</a:t>
          </a:r>
        </a:p>
      </dgm:t>
    </dgm:pt>
    <dgm:pt modelId="{4407E8AA-ACE1-4132-BFD3-A81DBFBC92A9}" type="parTrans" cxnId="{EF294B92-3B4B-4010-9A64-890A25B543A4}">
      <dgm:prSet/>
      <dgm:spPr/>
      <dgm:t>
        <a:bodyPr/>
        <a:lstStyle/>
        <a:p>
          <a:endParaRPr lang="cs-CZ"/>
        </a:p>
      </dgm:t>
    </dgm:pt>
    <dgm:pt modelId="{7A687C9F-6720-4689-9763-A657B2D08848}" type="sibTrans" cxnId="{EF294B92-3B4B-4010-9A64-890A25B543A4}">
      <dgm:prSet/>
      <dgm:spPr/>
      <dgm:t>
        <a:bodyPr/>
        <a:lstStyle/>
        <a:p>
          <a:endParaRPr lang="cs-CZ"/>
        </a:p>
      </dgm:t>
    </dgm:pt>
    <dgm:pt modelId="{82231066-FFC3-46D4-8233-70EF551D8803}">
      <dgm:prSet phldrT="[Text]"/>
      <dgm:spPr/>
      <dgm:t>
        <a:bodyPr/>
        <a:lstStyle/>
        <a:p>
          <a:r>
            <a:rPr lang="cs-CZ" dirty="0"/>
            <a:t>Ekonomie</a:t>
          </a:r>
        </a:p>
      </dgm:t>
    </dgm:pt>
    <dgm:pt modelId="{33F6438D-DBB2-4C8C-8AC9-E019EB6CEF69}" type="parTrans" cxnId="{9053237B-110E-4672-9382-C9720319904E}">
      <dgm:prSet/>
      <dgm:spPr/>
      <dgm:t>
        <a:bodyPr/>
        <a:lstStyle/>
        <a:p>
          <a:endParaRPr lang="cs-CZ"/>
        </a:p>
      </dgm:t>
    </dgm:pt>
    <dgm:pt modelId="{11D40D40-9AEC-4C10-B024-8B693C67AE6D}" type="sibTrans" cxnId="{9053237B-110E-4672-9382-C9720319904E}">
      <dgm:prSet/>
      <dgm:spPr/>
      <dgm:t>
        <a:bodyPr/>
        <a:lstStyle/>
        <a:p>
          <a:endParaRPr lang="cs-CZ"/>
        </a:p>
      </dgm:t>
    </dgm:pt>
    <dgm:pt modelId="{9FCF5DE8-9F74-491F-968E-1B3F168EE6CF}">
      <dgm:prSet phldrT="[Text]"/>
      <dgm:spPr/>
      <dgm:t>
        <a:bodyPr/>
        <a:lstStyle/>
        <a:p>
          <a:r>
            <a:rPr lang="cs-CZ" dirty="0"/>
            <a:t>Podniková ekonomika</a:t>
          </a:r>
        </a:p>
      </dgm:t>
    </dgm:pt>
    <dgm:pt modelId="{147179E2-6AFC-4567-8817-51A3C7ABDC72}" type="parTrans" cxnId="{54B03B28-4299-4C9B-AC89-27D56DA5D9D0}">
      <dgm:prSet/>
      <dgm:spPr/>
      <dgm:t>
        <a:bodyPr/>
        <a:lstStyle/>
        <a:p>
          <a:endParaRPr lang="cs-CZ"/>
        </a:p>
      </dgm:t>
    </dgm:pt>
    <dgm:pt modelId="{91D8B7DB-F628-4AC0-939C-C7175C7DFC23}" type="sibTrans" cxnId="{54B03B28-4299-4C9B-AC89-27D56DA5D9D0}">
      <dgm:prSet/>
      <dgm:spPr/>
      <dgm:t>
        <a:bodyPr/>
        <a:lstStyle/>
        <a:p>
          <a:endParaRPr lang="cs-CZ"/>
        </a:p>
      </dgm:t>
    </dgm:pt>
    <dgm:pt modelId="{683B78B8-CE42-4234-AB38-A8403E6AAB86}">
      <dgm:prSet/>
      <dgm:spPr/>
      <dgm:t>
        <a:bodyPr/>
        <a:lstStyle/>
        <a:p>
          <a:r>
            <a:rPr lang="cs-CZ" dirty="0"/>
            <a:t>Mikroekonomie</a:t>
          </a:r>
        </a:p>
      </dgm:t>
    </dgm:pt>
    <dgm:pt modelId="{63550FD2-AEE8-4275-AD8F-F2BD1E072FDF}" type="parTrans" cxnId="{A74FBCA4-50DD-4603-B192-6208682A77C4}">
      <dgm:prSet/>
      <dgm:spPr/>
      <dgm:t>
        <a:bodyPr/>
        <a:lstStyle/>
        <a:p>
          <a:endParaRPr lang="cs-CZ"/>
        </a:p>
      </dgm:t>
    </dgm:pt>
    <dgm:pt modelId="{6223944B-3BA0-4618-82C4-DC29DA175D27}" type="sibTrans" cxnId="{A74FBCA4-50DD-4603-B192-6208682A77C4}">
      <dgm:prSet/>
      <dgm:spPr/>
      <dgm:t>
        <a:bodyPr/>
        <a:lstStyle/>
        <a:p>
          <a:endParaRPr lang="cs-CZ"/>
        </a:p>
      </dgm:t>
    </dgm:pt>
    <dgm:pt modelId="{97BDC8CC-4E5A-46C7-A224-1C1DF40EAF4B}">
      <dgm:prSet/>
      <dgm:spPr/>
      <dgm:t>
        <a:bodyPr/>
        <a:lstStyle/>
        <a:p>
          <a:r>
            <a:rPr lang="cs-CZ" dirty="0"/>
            <a:t>Makroekonomie</a:t>
          </a:r>
        </a:p>
      </dgm:t>
    </dgm:pt>
    <dgm:pt modelId="{0ED59439-7961-4E35-98D4-3060621D6E2A}" type="parTrans" cxnId="{436182C8-017C-47A9-8C87-CD5453F02F2C}">
      <dgm:prSet/>
      <dgm:spPr/>
      <dgm:t>
        <a:bodyPr/>
        <a:lstStyle/>
        <a:p>
          <a:endParaRPr lang="cs-CZ"/>
        </a:p>
      </dgm:t>
    </dgm:pt>
    <dgm:pt modelId="{A0B41D9B-FB74-4217-8CC8-1B1A7FE52EC1}" type="sibTrans" cxnId="{436182C8-017C-47A9-8C87-CD5453F02F2C}">
      <dgm:prSet/>
      <dgm:spPr/>
      <dgm:t>
        <a:bodyPr/>
        <a:lstStyle/>
        <a:p>
          <a:endParaRPr lang="cs-CZ"/>
        </a:p>
      </dgm:t>
    </dgm:pt>
    <dgm:pt modelId="{2A4C596A-2672-431D-B264-7A631CC4FDED}" type="asst">
      <dgm:prSet/>
      <dgm:spPr/>
      <dgm:t>
        <a:bodyPr/>
        <a:lstStyle/>
        <a:p>
          <a:r>
            <a:rPr lang="cs-CZ" dirty="0"/>
            <a:t>Funkční nauka</a:t>
          </a:r>
        </a:p>
      </dgm:t>
    </dgm:pt>
    <dgm:pt modelId="{F9028444-685F-4162-8EE3-38643F594968}" type="parTrans" cxnId="{E2CDCA98-C62B-4901-BEB7-649E1FC01EB1}">
      <dgm:prSet/>
      <dgm:spPr/>
      <dgm:t>
        <a:bodyPr/>
        <a:lstStyle/>
        <a:p>
          <a:endParaRPr lang="cs-CZ"/>
        </a:p>
      </dgm:t>
    </dgm:pt>
    <dgm:pt modelId="{18664E0C-4224-4C4E-B6E5-31746EA99024}" type="sibTrans" cxnId="{E2CDCA98-C62B-4901-BEB7-649E1FC01EB1}">
      <dgm:prSet/>
      <dgm:spPr/>
      <dgm:t>
        <a:bodyPr/>
        <a:lstStyle/>
        <a:p>
          <a:endParaRPr lang="cs-CZ"/>
        </a:p>
      </dgm:t>
    </dgm:pt>
    <dgm:pt modelId="{7AC52FF5-ED49-416C-90B3-87CD31117527}" type="asst">
      <dgm:prSet/>
      <dgm:spPr/>
      <dgm:t>
        <a:bodyPr/>
        <a:lstStyle/>
        <a:p>
          <a:r>
            <a:rPr lang="cs-CZ" dirty="0"/>
            <a:t>Všeobecná nauka</a:t>
          </a:r>
        </a:p>
      </dgm:t>
    </dgm:pt>
    <dgm:pt modelId="{F7DAAD54-6454-4DF5-8D94-BFA886863CA8}" type="parTrans" cxnId="{12835602-639C-4398-924D-1D09DC0F84A9}">
      <dgm:prSet/>
      <dgm:spPr/>
      <dgm:t>
        <a:bodyPr/>
        <a:lstStyle/>
        <a:p>
          <a:endParaRPr lang="cs-CZ"/>
        </a:p>
      </dgm:t>
    </dgm:pt>
    <dgm:pt modelId="{66B56442-4B80-4163-9D9A-C3C0ED642319}" type="sibTrans" cxnId="{12835602-639C-4398-924D-1D09DC0F84A9}">
      <dgm:prSet/>
      <dgm:spPr/>
      <dgm:t>
        <a:bodyPr/>
        <a:lstStyle/>
        <a:p>
          <a:endParaRPr lang="cs-CZ"/>
        </a:p>
      </dgm:t>
    </dgm:pt>
    <dgm:pt modelId="{D56276C5-0C2F-418B-80CB-45C8BDFCE141}" type="asst">
      <dgm:prSet/>
      <dgm:spPr/>
      <dgm:t>
        <a:bodyPr/>
        <a:lstStyle/>
        <a:p>
          <a:r>
            <a:rPr lang="cs-CZ" dirty="0"/>
            <a:t>Odvětvová nauka</a:t>
          </a:r>
        </a:p>
      </dgm:t>
    </dgm:pt>
    <dgm:pt modelId="{2448B31D-FD89-4737-88CA-27443D05B561}" type="parTrans" cxnId="{05AD9C94-5706-4EFE-9BC7-1AB75349FDA5}">
      <dgm:prSet/>
      <dgm:spPr/>
      <dgm:t>
        <a:bodyPr/>
        <a:lstStyle/>
        <a:p>
          <a:endParaRPr lang="cs-CZ"/>
        </a:p>
      </dgm:t>
    </dgm:pt>
    <dgm:pt modelId="{46489208-EACE-4E25-AF70-F028B3424837}" type="sibTrans" cxnId="{05AD9C94-5706-4EFE-9BC7-1AB75349FDA5}">
      <dgm:prSet/>
      <dgm:spPr/>
      <dgm:t>
        <a:bodyPr/>
        <a:lstStyle/>
        <a:p>
          <a:endParaRPr lang="cs-CZ"/>
        </a:p>
      </dgm:t>
    </dgm:pt>
    <dgm:pt modelId="{1FED4E28-88AC-44A6-B6CB-14B3332B82BB}">
      <dgm:prSet/>
      <dgm:spPr/>
      <dgm:t>
        <a:bodyPr/>
        <a:lstStyle/>
        <a:p>
          <a:r>
            <a:rPr lang="cs-CZ" dirty="0"/>
            <a:t>Ekonometrie</a:t>
          </a:r>
        </a:p>
      </dgm:t>
    </dgm:pt>
    <dgm:pt modelId="{607EFD71-05E8-41A4-9D49-83438C6312DB}" type="parTrans" cxnId="{D6B5E525-899A-403C-9C25-31F672EC3D95}">
      <dgm:prSet/>
      <dgm:spPr/>
      <dgm:t>
        <a:bodyPr/>
        <a:lstStyle/>
        <a:p>
          <a:endParaRPr lang="cs-CZ"/>
        </a:p>
      </dgm:t>
    </dgm:pt>
    <dgm:pt modelId="{DBDA021E-812D-48C5-AF1C-7688740DD4A6}" type="sibTrans" cxnId="{D6B5E525-899A-403C-9C25-31F672EC3D95}">
      <dgm:prSet/>
      <dgm:spPr/>
      <dgm:t>
        <a:bodyPr/>
        <a:lstStyle/>
        <a:p>
          <a:endParaRPr lang="cs-CZ"/>
        </a:p>
      </dgm:t>
    </dgm:pt>
    <dgm:pt modelId="{CD6575E3-709E-4D50-801E-E4E8EE3C28AE}" type="pres">
      <dgm:prSet presAssocID="{3C4496F0-59C4-4B4A-BCB8-2FFDFFBFB74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E2400DF-EE99-4263-9EBA-EB69901D03DD}" type="pres">
      <dgm:prSet presAssocID="{C5B8A03A-B209-446A-A858-9BF3DA8ED5D8}" presName="hierRoot1" presStyleCnt="0"/>
      <dgm:spPr/>
    </dgm:pt>
    <dgm:pt modelId="{F5A851F6-2C79-49E7-86D3-E7B2EBF9E5DA}" type="pres">
      <dgm:prSet presAssocID="{C5B8A03A-B209-446A-A858-9BF3DA8ED5D8}" presName="composite" presStyleCnt="0"/>
      <dgm:spPr/>
    </dgm:pt>
    <dgm:pt modelId="{FA5F1920-7BE5-4C54-B63A-B9AE3B7666AC}" type="pres">
      <dgm:prSet presAssocID="{C5B8A03A-B209-446A-A858-9BF3DA8ED5D8}" presName="background" presStyleLbl="node0" presStyleIdx="0" presStyleCnt="1"/>
      <dgm:spPr/>
    </dgm:pt>
    <dgm:pt modelId="{1D50A2A6-FCE2-4743-92F1-C6DBDE461C76}" type="pres">
      <dgm:prSet presAssocID="{C5B8A03A-B209-446A-A858-9BF3DA8ED5D8}" presName="text" presStyleLbl="fgAcc0" presStyleIdx="0" presStyleCnt="1">
        <dgm:presLayoutVars>
          <dgm:chPref val="3"/>
        </dgm:presLayoutVars>
      </dgm:prSet>
      <dgm:spPr/>
    </dgm:pt>
    <dgm:pt modelId="{F1024D8C-6B83-4289-8A27-6EC34CB7A1B2}" type="pres">
      <dgm:prSet presAssocID="{C5B8A03A-B209-446A-A858-9BF3DA8ED5D8}" presName="hierChild2" presStyleCnt="0"/>
      <dgm:spPr/>
    </dgm:pt>
    <dgm:pt modelId="{7260F21F-84E2-4BDA-B54C-31CF82DEBBE4}" type="pres">
      <dgm:prSet presAssocID="{33F6438D-DBB2-4C8C-8AC9-E019EB6CEF69}" presName="Name10" presStyleLbl="parChTrans1D2" presStyleIdx="0" presStyleCnt="2"/>
      <dgm:spPr/>
    </dgm:pt>
    <dgm:pt modelId="{651366E4-2D6F-4820-BC81-C16CDF446863}" type="pres">
      <dgm:prSet presAssocID="{82231066-FFC3-46D4-8233-70EF551D8803}" presName="hierRoot2" presStyleCnt="0"/>
      <dgm:spPr/>
    </dgm:pt>
    <dgm:pt modelId="{553C5239-49E4-4158-AD06-74BB129AB66B}" type="pres">
      <dgm:prSet presAssocID="{82231066-FFC3-46D4-8233-70EF551D8803}" presName="composite2" presStyleCnt="0"/>
      <dgm:spPr/>
    </dgm:pt>
    <dgm:pt modelId="{53AFBD9D-49FA-4F4E-BF9A-A1AACBCE4F8E}" type="pres">
      <dgm:prSet presAssocID="{82231066-FFC3-46D4-8233-70EF551D8803}" presName="background2" presStyleLbl="node2" presStyleIdx="0" presStyleCnt="2"/>
      <dgm:spPr/>
    </dgm:pt>
    <dgm:pt modelId="{F3105F93-91C6-4F67-B87F-B27B4BF2594B}" type="pres">
      <dgm:prSet presAssocID="{82231066-FFC3-46D4-8233-70EF551D8803}" presName="text2" presStyleLbl="fgAcc2" presStyleIdx="0" presStyleCnt="2">
        <dgm:presLayoutVars>
          <dgm:chPref val="3"/>
        </dgm:presLayoutVars>
      </dgm:prSet>
      <dgm:spPr/>
    </dgm:pt>
    <dgm:pt modelId="{9B22641F-447C-479E-9244-F5B1829913BD}" type="pres">
      <dgm:prSet presAssocID="{82231066-FFC3-46D4-8233-70EF551D8803}" presName="hierChild3" presStyleCnt="0"/>
      <dgm:spPr/>
    </dgm:pt>
    <dgm:pt modelId="{8FBC36FB-4884-4B4F-9939-5378B8D41B27}" type="pres">
      <dgm:prSet presAssocID="{63550FD2-AEE8-4275-AD8F-F2BD1E072FDF}" presName="Name17" presStyleLbl="parChTrans1D3" presStyleIdx="0" presStyleCnt="6"/>
      <dgm:spPr/>
    </dgm:pt>
    <dgm:pt modelId="{F09A110E-DF05-41B7-818F-9261F052C1FB}" type="pres">
      <dgm:prSet presAssocID="{683B78B8-CE42-4234-AB38-A8403E6AAB86}" presName="hierRoot3" presStyleCnt="0"/>
      <dgm:spPr/>
    </dgm:pt>
    <dgm:pt modelId="{A1D34A4D-A971-454E-BB4B-72312539A2D0}" type="pres">
      <dgm:prSet presAssocID="{683B78B8-CE42-4234-AB38-A8403E6AAB86}" presName="composite3" presStyleCnt="0"/>
      <dgm:spPr/>
    </dgm:pt>
    <dgm:pt modelId="{EC544A4E-2855-4224-BDA8-82A8920B216D}" type="pres">
      <dgm:prSet presAssocID="{683B78B8-CE42-4234-AB38-A8403E6AAB86}" presName="background3" presStyleLbl="node3" presStyleIdx="0" presStyleCnt="3"/>
      <dgm:spPr/>
    </dgm:pt>
    <dgm:pt modelId="{9CCEEE63-016D-45E4-8C12-40AB4F0249E9}" type="pres">
      <dgm:prSet presAssocID="{683B78B8-CE42-4234-AB38-A8403E6AAB86}" presName="text3" presStyleLbl="fgAcc3" presStyleIdx="0" presStyleCnt="6">
        <dgm:presLayoutVars>
          <dgm:chPref val="3"/>
        </dgm:presLayoutVars>
      </dgm:prSet>
      <dgm:spPr/>
    </dgm:pt>
    <dgm:pt modelId="{EA94BADA-2A2E-441E-8E39-41191984A610}" type="pres">
      <dgm:prSet presAssocID="{683B78B8-CE42-4234-AB38-A8403E6AAB86}" presName="hierChild4" presStyleCnt="0"/>
      <dgm:spPr/>
    </dgm:pt>
    <dgm:pt modelId="{0D479E6A-971B-4CD3-88EA-5860FF998E8F}" type="pres">
      <dgm:prSet presAssocID="{0ED59439-7961-4E35-98D4-3060621D6E2A}" presName="Name17" presStyleLbl="parChTrans1D3" presStyleIdx="1" presStyleCnt="6"/>
      <dgm:spPr/>
    </dgm:pt>
    <dgm:pt modelId="{4E79AADF-FC31-48E7-B8D1-F90B57E629C9}" type="pres">
      <dgm:prSet presAssocID="{97BDC8CC-4E5A-46C7-A224-1C1DF40EAF4B}" presName="hierRoot3" presStyleCnt="0"/>
      <dgm:spPr/>
    </dgm:pt>
    <dgm:pt modelId="{DAE42E7A-E4C7-46EE-BE93-2A2F673E3F62}" type="pres">
      <dgm:prSet presAssocID="{97BDC8CC-4E5A-46C7-A224-1C1DF40EAF4B}" presName="composite3" presStyleCnt="0"/>
      <dgm:spPr/>
    </dgm:pt>
    <dgm:pt modelId="{D1C84BDE-0013-418A-80DA-6B1AE1CBE944}" type="pres">
      <dgm:prSet presAssocID="{97BDC8CC-4E5A-46C7-A224-1C1DF40EAF4B}" presName="background3" presStyleLbl="node3" presStyleIdx="1" presStyleCnt="3"/>
      <dgm:spPr/>
    </dgm:pt>
    <dgm:pt modelId="{7550B331-F32D-45DB-93DE-AADC73F7E24C}" type="pres">
      <dgm:prSet presAssocID="{97BDC8CC-4E5A-46C7-A224-1C1DF40EAF4B}" presName="text3" presStyleLbl="fgAcc3" presStyleIdx="1" presStyleCnt="6">
        <dgm:presLayoutVars>
          <dgm:chPref val="3"/>
        </dgm:presLayoutVars>
      </dgm:prSet>
      <dgm:spPr/>
    </dgm:pt>
    <dgm:pt modelId="{E0109023-6C98-44CA-99D7-47919CF46694}" type="pres">
      <dgm:prSet presAssocID="{97BDC8CC-4E5A-46C7-A224-1C1DF40EAF4B}" presName="hierChild4" presStyleCnt="0"/>
      <dgm:spPr/>
    </dgm:pt>
    <dgm:pt modelId="{B039C07F-87C2-4B0D-A377-94B18E9EF712}" type="pres">
      <dgm:prSet presAssocID="{607EFD71-05E8-41A4-9D49-83438C6312DB}" presName="Name17" presStyleLbl="parChTrans1D3" presStyleIdx="2" presStyleCnt="6"/>
      <dgm:spPr/>
    </dgm:pt>
    <dgm:pt modelId="{8A109B6A-61DA-4661-92D2-5C327AE10D97}" type="pres">
      <dgm:prSet presAssocID="{1FED4E28-88AC-44A6-B6CB-14B3332B82BB}" presName="hierRoot3" presStyleCnt="0"/>
      <dgm:spPr/>
    </dgm:pt>
    <dgm:pt modelId="{F9A32310-E5FB-4CCA-8440-344D83C05400}" type="pres">
      <dgm:prSet presAssocID="{1FED4E28-88AC-44A6-B6CB-14B3332B82BB}" presName="composite3" presStyleCnt="0"/>
      <dgm:spPr/>
    </dgm:pt>
    <dgm:pt modelId="{CE6927DC-0EEB-4395-941C-94650418EF74}" type="pres">
      <dgm:prSet presAssocID="{1FED4E28-88AC-44A6-B6CB-14B3332B82BB}" presName="background3" presStyleLbl="node3" presStyleIdx="2" presStyleCnt="3"/>
      <dgm:spPr/>
    </dgm:pt>
    <dgm:pt modelId="{A6AB5789-46FF-4375-9508-20FA9746381F}" type="pres">
      <dgm:prSet presAssocID="{1FED4E28-88AC-44A6-B6CB-14B3332B82BB}" presName="text3" presStyleLbl="fgAcc3" presStyleIdx="2" presStyleCnt="6">
        <dgm:presLayoutVars>
          <dgm:chPref val="3"/>
        </dgm:presLayoutVars>
      </dgm:prSet>
      <dgm:spPr/>
    </dgm:pt>
    <dgm:pt modelId="{9EAB73BD-DDE5-422B-9A39-326649CF2E51}" type="pres">
      <dgm:prSet presAssocID="{1FED4E28-88AC-44A6-B6CB-14B3332B82BB}" presName="hierChild4" presStyleCnt="0"/>
      <dgm:spPr/>
    </dgm:pt>
    <dgm:pt modelId="{A63DAF09-7CA4-40CA-BA95-E12565395AF6}" type="pres">
      <dgm:prSet presAssocID="{147179E2-6AFC-4567-8817-51A3C7ABDC72}" presName="Name10" presStyleLbl="parChTrans1D2" presStyleIdx="1" presStyleCnt="2"/>
      <dgm:spPr/>
    </dgm:pt>
    <dgm:pt modelId="{BB0F733E-AC02-4EE5-B34E-8F8CA443B80C}" type="pres">
      <dgm:prSet presAssocID="{9FCF5DE8-9F74-491F-968E-1B3F168EE6CF}" presName="hierRoot2" presStyleCnt="0"/>
      <dgm:spPr/>
    </dgm:pt>
    <dgm:pt modelId="{D676F43F-A03E-4C2D-9848-D2ABEA07EFAC}" type="pres">
      <dgm:prSet presAssocID="{9FCF5DE8-9F74-491F-968E-1B3F168EE6CF}" presName="composite2" presStyleCnt="0"/>
      <dgm:spPr/>
    </dgm:pt>
    <dgm:pt modelId="{E1778F55-40F0-4FFE-9B7F-68888DA897CD}" type="pres">
      <dgm:prSet presAssocID="{9FCF5DE8-9F74-491F-968E-1B3F168EE6CF}" presName="background2" presStyleLbl="node2" presStyleIdx="1" presStyleCnt="2"/>
      <dgm:spPr/>
    </dgm:pt>
    <dgm:pt modelId="{E155DD20-7541-400D-B00A-50BBDA60BAC3}" type="pres">
      <dgm:prSet presAssocID="{9FCF5DE8-9F74-491F-968E-1B3F168EE6CF}" presName="text2" presStyleLbl="fgAcc2" presStyleIdx="1" presStyleCnt="2">
        <dgm:presLayoutVars>
          <dgm:chPref val="3"/>
        </dgm:presLayoutVars>
      </dgm:prSet>
      <dgm:spPr/>
    </dgm:pt>
    <dgm:pt modelId="{8CE97BC2-3733-43EE-9067-552D602FD624}" type="pres">
      <dgm:prSet presAssocID="{9FCF5DE8-9F74-491F-968E-1B3F168EE6CF}" presName="hierChild3" presStyleCnt="0"/>
      <dgm:spPr/>
    </dgm:pt>
    <dgm:pt modelId="{25436AE9-1280-4604-A4E7-855C1A1EAC28}" type="pres">
      <dgm:prSet presAssocID="{F7DAAD54-6454-4DF5-8D94-BFA886863CA8}" presName="Name17" presStyleLbl="parChTrans1D3" presStyleIdx="3" presStyleCnt="6"/>
      <dgm:spPr/>
    </dgm:pt>
    <dgm:pt modelId="{7D3A48C7-7406-4E97-B214-F6400835D677}" type="pres">
      <dgm:prSet presAssocID="{7AC52FF5-ED49-416C-90B3-87CD31117527}" presName="hierRoot3" presStyleCnt="0"/>
      <dgm:spPr/>
    </dgm:pt>
    <dgm:pt modelId="{DC761AFB-3A12-48B2-BAE6-A142477E2B42}" type="pres">
      <dgm:prSet presAssocID="{7AC52FF5-ED49-416C-90B3-87CD31117527}" presName="composite3" presStyleCnt="0"/>
      <dgm:spPr/>
    </dgm:pt>
    <dgm:pt modelId="{4C4BAB66-0AFE-4654-8F4C-DFF14C33CE76}" type="pres">
      <dgm:prSet presAssocID="{7AC52FF5-ED49-416C-90B3-87CD31117527}" presName="background3" presStyleLbl="asst2" presStyleIdx="0" presStyleCnt="3"/>
      <dgm:spPr/>
    </dgm:pt>
    <dgm:pt modelId="{2B7E6DF2-0AC3-48DD-AE03-28C211BE0F8B}" type="pres">
      <dgm:prSet presAssocID="{7AC52FF5-ED49-416C-90B3-87CD31117527}" presName="text3" presStyleLbl="fgAcc3" presStyleIdx="3" presStyleCnt="6">
        <dgm:presLayoutVars>
          <dgm:chPref val="3"/>
        </dgm:presLayoutVars>
      </dgm:prSet>
      <dgm:spPr/>
    </dgm:pt>
    <dgm:pt modelId="{7099B1F7-B78A-42A6-97EB-6099962658E8}" type="pres">
      <dgm:prSet presAssocID="{7AC52FF5-ED49-416C-90B3-87CD31117527}" presName="hierChild4" presStyleCnt="0"/>
      <dgm:spPr/>
    </dgm:pt>
    <dgm:pt modelId="{5A52A27C-1775-425A-9330-37B851A04852}" type="pres">
      <dgm:prSet presAssocID="{2448B31D-FD89-4737-88CA-27443D05B561}" presName="Name17" presStyleLbl="parChTrans1D3" presStyleIdx="4" presStyleCnt="6"/>
      <dgm:spPr/>
    </dgm:pt>
    <dgm:pt modelId="{F54CC0AA-EDD6-440F-B97E-D09443D97FF2}" type="pres">
      <dgm:prSet presAssocID="{D56276C5-0C2F-418B-80CB-45C8BDFCE141}" presName="hierRoot3" presStyleCnt="0"/>
      <dgm:spPr/>
    </dgm:pt>
    <dgm:pt modelId="{3B859846-E54C-4DAF-B5C1-AD695E7B5A2A}" type="pres">
      <dgm:prSet presAssocID="{D56276C5-0C2F-418B-80CB-45C8BDFCE141}" presName="composite3" presStyleCnt="0"/>
      <dgm:spPr/>
    </dgm:pt>
    <dgm:pt modelId="{5DE8A8C9-C1A2-4610-9F15-A8A65F1A5A56}" type="pres">
      <dgm:prSet presAssocID="{D56276C5-0C2F-418B-80CB-45C8BDFCE141}" presName="background3" presStyleLbl="asst2" presStyleIdx="1" presStyleCnt="3"/>
      <dgm:spPr/>
    </dgm:pt>
    <dgm:pt modelId="{3D6A9071-5A6A-46B3-942F-279AD3FC1DD7}" type="pres">
      <dgm:prSet presAssocID="{D56276C5-0C2F-418B-80CB-45C8BDFCE141}" presName="text3" presStyleLbl="fgAcc3" presStyleIdx="4" presStyleCnt="6">
        <dgm:presLayoutVars>
          <dgm:chPref val="3"/>
        </dgm:presLayoutVars>
      </dgm:prSet>
      <dgm:spPr/>
    </dgm:pt>
    <dgm:pt modelId="{6D390E37-BA8C-4312-AF10-CA1A68E37316}" type="pres">
      <dgm:prSet presAssocID="{D56276C5-0C2F-418B-80CB-45C8BDFCE141}" presName="hierChild4" presStyleCnt="0"/>
      <dgm:spPr/>
    </dgm:pt>
    <dgm:pt modelId="{8D61B5F8-D7EF-4E5E-AF60-A04B2A043134}" type="pres">
      <dgm:prSet presAssocID="{F9028444-685F-4162-8EE3-38643F594968}" presName="Name17" presStyleLbl="parChTrans1D3" presStyleIdx="5" presStyleCnt="6"/>
      <dgm:spPr/>
    </dgm:pt>
    <dgm:pt modelId="{0F48DFFB-01DE-4F90-9999-5FC5C03330CD}" type="pres">
      <dgm:prSet presAssocID="{2A4C596A-2672-431D-B264-7A631CC4FDED}" presName="hierRoot3" presStyleCnt="0"/>
      <dgm:spPr/>
    </dgm:pt>
    <dgm:pt modelId="{58A68D1B-E34C-4F82-B868-7AFCB993AB68}" type="pres">
      <dgm:prSet presAssocID="{2A4C596A-2672-431D-B264-7A631CC4FDED}" presName="composite3" presStyleCnt="0"/>
      <dgm:spPr/>
    </dgm:pt>
    <dgm:pt modelId="{D5B6F12F-319C-4DBD-AB43-A7004D7B225C}" type="pres">
      <dgm:prSet presAssocID="{2A4C596A-2672-431D-B264-7A631CC4FDED}" presName="background3" presStyleLbl="asst2" presStyleIdx="2" presStyleCnt="3"/>
      <dgm:spPr/>
    </dgm:pt>
    <dgm:pt modelId="{C62C801B-80FB-40AD-8DE0-A65CA361BA3E}" type="pres">
      <dgm:prSet presAssocID="{2A4C596A-2672-431D-B264-7A631CC4FDED}" presName="text3" presStyleLbl="fgAcc3" presStyleIdx="5" presStyleCnt="6">
        <dgm:presLayoutVars>
          <dgm:chPref val="3"/>
        </dgm:presLayoutVars>
      </dgm:prSet>
      <dgm:spPr/>
    </dgm:pt>
    <dgm:pt modelId="{AEA000F0-F85B-406E-930E-57D4608B732C}" type="pres">
      <dgm:prSet presAssocID="{2A4C596A-2672-431D-B264-7A631CC4FDED}" presName="hierChild4" presStyleCnt="0"/>
      <dgm:spPr/>
    </dgm:pt>
  </dgm:ptLst>
  <dgm:cxnLst>
    <dgm:cxn modelId="{12835602-639C-4398-924D-1D09DC0F84A9}" srcId="{9FCF5DE8-9F74-491F-968E-1B3F168EE6CF}" destId="{7AC52FF5-ED49-416C-90B3-87CD31117527}" srcOrd="0" destOrd="0" parTransId="{F7DAAD54-6454-4DF5-8D94-BFA886863CA8}" sibTransId="{66B56442-4B80-4163-9D9A-C3C0ED642319}"/>
    <dgm:cxn modelId="{07652504-F698-40C5-B02F-1D060A66DF03}" type="presOf" srcId="{C5B8A03A-B209-446A-A858-9BF3DA8ED5D8}" destId="{1D50A2A6-FCE2-4743-92F1-C6DBDE461C76}" srcOrd="0" destOrd="0" presId="urn:microsoft.com/office/officeart/2005/8/layout/hierarchy1"/>
    <dgm:cxn modelId="{FA448704-8598-4323-9AE0-D55AA00FF785}" type="presOf" srcId="{607EFD71-05E8-41A4-9D49-83438C6312DB}" destId="{B039C07F-87C2-4B0D-A377-94B18E9EF712}" srcOrd="0" destOrd="0" presId="urn:microsoft.com/office/officeart/2005/8/layout/hierarchy1"/>
    <dgm:cxn modelId="{01DA4A15-5F42-42D8-BADA-477C06FFA2EB}" type="presOf" srcId="{147179E2-6AFC-4567-8817-51A3C7ABDC72}" destId="{A63DAF09-7CA4-40CA-BA95-E12565395AF6}" srcOrd="0" destOrd="0" presId="urn:microsoft.com/office/officeart/2005/8/layout/hierarchy1"/>
    <dgm:cxn modelId="{6E3EF724-C4F2-46E2-AF01-1659F1804E5B}" type="presOf" srcId="{97BDC8CC-4E5A-46C7-A224-1C1DF40EAF4B}" destId="{7550B331-F32D-45DB-93DE-AADC73F7E24C}" srcOrd="0" destOrd="0" presId="urn:microsoft.com/office/officeart/2005/8/layout/hierarchy1"/>
    <dgm:cxn modelId="{D6B5E525-899A-403C-9C25-31F672EC3D95}" srcId="{82231066-FFC3-46D4-8233-70EF551D8803}" destId="{1FED4E28-88AC-44A6-B6CB-14B3332B82BB}" srcOrd="2" destOrd="0" parTransId="{607EFD71-05E8-41A4-9D49-83438C6312DB}" sibTransId="{DBDA021E-812D-48C5-AF1C-7688740DD4A6}"/>
    <dgm:cxn modelId="{54B03B28-4299-4C9B-AC89-27D56DA5D9D0}" srcId="{C5B8A03A-B209-446A-A858-9BF3DA8ED5D8}" destId="{9FCF5DE8-9F74-491F-968E-1B3F168EE6CF}" srcOrd="1" destOrd="0" parTransId="{147179E2-6AFC-4567-8817-51A3C7ABDC72}" sibTransId="{91D8B7DB-F628-4AC0-939C-C7175C7DFC23}"/>
    <dgm:cxn modelId="{A1949B36-3264-4121-A529-6B3D68A1338E}" type="presOf" srcId="{683B78B8-CE42-4234-AB38-A8403E6AAB86}" destId="{9CCEEE63-016D-45E4-8C12-40AB4F0249E9}" srcOrd="0" destOrd="0" presId="urn:microsoft.com/office/officeart/2005/8/layout/hierarchy1"/>
    <dgm:cxn modelId="{53F3F640-E4B7-4031-844D-E6B5F0765498}" type="presOf" srcId="{33F6438D-DBB2-4C8C-8AC9-E019EB6CEF69}" destId="{7260F21F-84E2-4BDA-B54C-31CF82DEBBE4}" srcOrd="0" destOrd="0" presId="urn:microsoft.com/office/officeart/2005/8/layout/hierarchy1"/>
    <dgm:cxn modelId="{67D3395C-4CC2-461D-AAB8-45A54E48CA24}" type="presOf" srcId="{0ED59439-7961-4E35-98D4-3060621D6E2A}" destId="{0D479E6A-971B-4CD3-88EA-5860FF998E8F}" srcOrd="0" destOrd="0" presId="urn:microsoft.com/office/officeart/2005/8/layout/hierarchy1"/>
    <dgm:cxn modelId="{9E0D1C54-B8E7-46C7-AEA2-6DCB9E8B582A}" type="presOf" srcId="{2448B31D-FD89-4737-88CA-27443D05B561}" destId="{5A52A27C-1775-425A-9330-37B851A04852}" srcOrd="0" destOrd="0" presId="urn:microsoft.com/office/officeart/2005/8/layout/hierarchy1"/>
    <dgm:cxn modelId="{40D52277-399D-4224-B6E9-2F2E9896380E}" type="presOf" srcId="{9FCF5DE8-9F74-491F-968E-1B3F168EE6CF}" destId="{E155DD20-7541-400D-B00A-50BBDA60BAC3}" srcOrd="0" destOrd="0" presId="urn:microsoft.com/office/officeart/2005/8/layout/hierarchy1"/>
    <dgm:cxn modelId="{9053237B-110E-4672-9382-C9720319904E}" srcId="{C5B8A03A-B209-446A-A858-9BF3DA8ED5D8}" destId="{82231066-FFC3-46D4-8233-70EF551D8803}" srcOrd="0" destOrd="0" parTransId="{33F6438D-DBB2-4C8C-8AC9-E019EB6CEF69}" sibTransId="{11D40D40-9AEC-4C10-B024-8B693C67AE6D}"/>
    <dgm:cxn modelId="{80B5D080-0B21-4D66-B5DF-C7F4401F4D7C}" type="presOf" srcId="{D56276C5-0C2F-418B-80CB-45C8BDFCE141}" destId="{3D6A9071-5A6A-46B3-942F-279AD3FC1DD7}" srcOrd="0" destOrd="0" presId="urn:microsoft.com/office/officeart/2005/8/layout/hierarchy1"/>
    <dgm:cxn modelId="{DCFB8687-51D6-4A89-AA2B-2E25E997F172}" type="presOf" srcId="{2A4C596A-2672-431D-B264-7A631CC4FDED}" destId="{C62C801B-80FB-40AD-8DE0-A65CA361BA3E}" srcOrd="0" destOrd="0" presId="urn:microsoft.com/office/officeart/2005/8/layout/hierarchy1"/>
    <dgm:cxn modelId="{1C614A91-DA22-4181-A0FE-ED2B7D1E9E04}" type="presOf" srcId="{F7DAAD54-6454-4DF5-8D94-BFA886863CA8}" destId="{25436AE9-1280-4604-A4E7-855C1A1EAC28}" srcOrd="0" destOrd="0" presId="urn:microsoft.com/office/officeart/2005/8/layout/hierarchy1"/>
    <dgm:cxn modelId="{EF294B92-3B4B-4010-9A64-890A25B543A4}" srcId="{3C4496F0-59C4-4B4A-BCB8-2FFDFFBFB74E}" destId="{C5B8A03A-B209-446A-A858-9BF3DA8ED5D8}" srcOrd="0" destOrd="0" parTransId="{4407E8AA-ACE1-4132-BFD3-A81DBFBC92A9}" sibTransId="{7A687C9F-6720-4689-9763-A657B2D08848}"/>
    <dgm:cxn modelId="{95A4CD92-5CB0-43DB-B62D-39637066D96E}" type="presOf" srcId="{7AC52FF5-ED49-416C-90B3-87CD31117527}" destId="{2B7E6DF2-0AC3-48DD-AE03-28C211BE0F8B}" srcOrd="0" destOrd="0" presId="urn:microsoft.com/office/officeart/2005/8/layout/hierarchy1"/>
    <dgm:cxn modelId="{05AD9C94-5706-4EFE-9BC7-1AB75349FDA5}" srcId="{9FCF5DE8-9F74-491F-968E-1B3F168EE6CF}" destId="{D56276C5-0C2F-418B-80CB-45C8BDFCE141}" srcOrd="1" destOrd="0" parTransId="{2448B31D-FD89-4737-88CA-27443D05B561}" sibTransId="{46489208-EACE-4E25-AF70-F028B3424837}"/>
    <dgm:cxn modelId="{E2CDCA98-C62B-4901-BEB7-649E1FC01EB1}" srcId="{9FCF5DE8-9F74-491F-968E-1B3F168EE6CF}" destId="{2A4C596A-2672-431D-B264-7A631CC4FDED}" srcOrd="2" destOrd="0" parTransId="{F9028444-685F-4162-8EE3-38643F594968}" sibTransId="{18664E0C-4224-4C4E-B6E5-31746EA99024}"/>
    <dgm:cxn modelId="{A74FBCA4-50DD-4603-B192-6208682A77C4}" srcId="{82231066-FFC3-46D4-8233-70EF551D8803}" destId="{683B78B8-CE42-4234-AB38-A8403E6AAB86}" srcOrd="0" destOrd="0" parTransId="{63550FD2-AEE8-4275-AD8F-F2BD1E072FDF}" sibTransId="{6223944B-3BA0-4618-82C4-DC29DA175D27}"/>
    <dgm:cxn modelId="{7E0CF3B8-915B-40FC-BD80-D826EA22C83A}" type="presOf" srcId="{1FED4E28-88AC-44A6-B6CB-14B3332B82BB}" destId="{A6AB5789-46FF-4375-9508-20FA9746381F}" srcOrd="0" destOrd="0" presId="urn:microsoft.com/office/officeart/2005/8/layout/hierarchy1"/>
    <dgm:cxn modelId="{5DA622BC-0792-45D9-8514-77E3CFE4EA05}" type="presOf" srcId="{82231066-FFC3-46D4-8233-70EF551D8803}" destId="{F3105F93-91C6-4F67-B87F-B27B4BF2594B}" srcOrd="0" destOrd="0" presId="urn:microsoft.com/office/officeart/2005/8/layout/hierarchy1"/>
    <dgm:cxn modelId="{FD9764C5-4CA9-4662-AB4F-CF4C53E838BF}" type="presOf" srcId="{F9028444-685F-4162-8EE3-38643F594968}" destId="{8D61B5F8-D7EF-4E5E-AF60-A04B2A043134}" srcOrd="0" destOrd="0" presId="urn:microsoft.com/office/officeart/2005/8/layout/hierarchy1"/>
    <dgm:cxn modelId="{436182C8-017C-47A9-8C87-CD5453F02F2C}" srcId="{82231066-FFC3-46D4-8233-70EF551D8803}" destId="{97BDC8CC-4E5A-46C7-A224-1C1DF40EAF4B}" srcOrd="1" destOrd="0" parTransId="{0ED59439-7961-4E35-98D4-3060621D6E2A}" sibTransId="{A0B41D9B-FB74-4217-8CC8-1B1A7FE52EC1}"/>
    <dgm:cxn modelId="{AF272ECF-F85D-4316-8A95-E61D788BFBB3}" type="presOf" srcId="{3C4496F0-59C4-4B4A-BCB8-2FFDFFBFB74E}" destId="{CD6575E3-709E-4D50-801E-E4E8EE3C28AE}" srcOrd="0" destOrd="0" presId="urn:microsoft.com/office/officeart/2005/8/layout/hierarchy1"/>
    <dgm:cxn modelId="{FB9B01D8-531A-4C0E-92E6-7D17CF676F6C}" type="presOf" srcId="{63550FD2-AEE8-4275-AD8F-F2BD1E072FDF}" destId="{8FBC36FB-4884-4B4F-9939-5378B8D41B27}" srcOrd="0" destOrd="0" presId="urn:microsoft.com/office/officeart/2005/8/layout/hierarchy1"/>
    <dgm:cxn modelId="{9373664E-591C-42BE-835D-4B7F4E5CA98B}" type="presParOf" srcId="{CD6575E3-709E-4D50-801E-E4E8EE3C28AE}" destId="{0E2400DF-EE99-4263-9EBA-EB69901D03DD}" srcOrd="0" destOrd="0" presId="urn:microsoft.com/office/officeart/2005/8/layout/hierarchy1"/>
    <dgm:cxn modelId="{927F94E9-5FCF-4E3F-B4EB-79FF23F0B93C}" type="presParOf" srcId="{0E2400DF-EE99-4263-9EBA-EB69901D03DD}" destId="{F5A851F6-2C79-49E7-86D3-E7B2EBF9E5DA}" srcOrd="0" destOrd="0" presId="urn:microsoft.com/office/officeart/2005/8/layout/hierarchy1"/>
    <dgm:cxn modelId="{B94007A0-6F40-4968-B07C-EB1AD875C62F}" type="presParOf" srcId="{F5A851F6-2C79-49E7-86D3-E7B2EBF9E5DA}" destId="{FA5F1920-7BE5-4C54-B63A-B9AE3B7666AC}" srcOrd="0" destOrd="0" presId="urn:microsoft.com/office/officeart/2005/8/layout/hierarchy1"/>
    <dgm:cxn modelId="{A351001E-1477-409B-BC04-7A7EC7975404}" type="presParOf" srcId="{F5A851F6-2C79-49E7-86D3-E7B2EBF9E5DA}" destId="{1D50A2A6-FCE2-4743-92F1-C6DBDE461C76}" srcOrd="1" destOrd="0" presId="urn:microsoft.com/office/officeart/2005/8/layout/hierarchy1"/>
    <dgm:cxn modelId="{B54C4501-9417-4218-9913-714C640F734E}" type="presParOf" srcId="{0E2400DF-EE99-4263-9EBA-EB69901D03DD}" destId="{F1024D8C-6B83-4289-8A27-6EC34CB7A1B2}" srcOrd="1" destOrd="0" presId="urn:microsoft.com/office/officeart/2005/8/layout/hierarchy1"/>
    <dgm:cxn modelId="{11A6ED78-24AC-4A37-B5B1-977F1975384F}" type="presParOf" srcId="{F1024D8C-6B83-4289-8A27-6EC34CB7A1B2}" destId="{7260F21F-84E2-4BDA-B54C-31CF82DEBBE4}" srcOrd="0" destOrd="0" presId="urn:microsoft.com/office/officeart/2005/8/layout/hierarchy1"/>
    <dgm:cxn modelId="{4185482B-276C-4AA7-96B7-26D61C3A0442}" type="presParOf" srcId="{F1024D8C-6B83-4289-8A27-6EC34CB7A1B2}" destId="{651366E4-2D6F-4820-BC81-C16CDF446863}" srcOrd="1" destOrd="0" presId="urn:microsoft.com/office/officeart/2005/8/layout/hierarchy1"/>
    <dgm:cxn modelId="{C7885E07-2B78-4EED-AD0F-FEAA42E913A1}" type="presParOf" srcId="{651366E4-2D6F-4820-BC81-C16CDF446863}" destId="{553C5239-49E4-4158-AD06-74BB129AB66B}" srcOrd="0" destOrd="0" presId="urn:microsoft.com/office/officeart/2005/8/layout/hierarchy1"/>
    <dgm:cxn modelId="{515A8853-CBCC-4B08-8303-5C3650E10F6C}" type="presParOf" srcId="{553C5239-49E4-4158-AD06-74BB129AB66B}" destId="{53AFBD9D-49FA-4F4E-BF9A-A1AACBCE4F8E}" srcOrd="0" destOrd="0" presId="urn:microsoft.com/office/officeart/2005/8/layout/hierarchy1"/>
    <dgm:cxn modelId="{8850C95F-0791-4C40-AACA-969EE9F674F3}" type="presParOf" srcId="{553C5239-49E4-4158-AD06-74BB129AB66B}" destId="{F3105F93-91C6-4F67-B87F-B27B4BF2594B}" srcOrd="1" destOrd="0" presId="urn:microsoft.com/office/officeart/2005/8/layout/hierarchy1"/>
    <dgm:cxn modelId="{3061E732-D38D-4B89-BD0B-20B51E9FD5B9}" type="presParOf" srcId="{651366E4-2D6F-4820-BC81-C16CDF446863}" destId="{9B22641F-447C-479E-9244-F5B1829913BD}" srcOrd="1" destOrd="0" presId="urn:microsoft.com/office/officeart/2005/8/layout/hierarchy1"/>
    <dgm:cxn modelId="{2753CD05-E855-4F93-A76F-FB7425DE9EF5}" type="presParOf" srcId="{9B22641F-447C-479E-9244-F5B1829913BD}" destId="{8FBC36FB-4884-4B4F-9939-5378B8D41B27}" srcOrd="0" destOrd="0" presId="urn:microsoft.com/office/officeart/2005/8/layout/hierarchy1"/>
    <dgm:cxn modelId="{E52DEEE6-784C-44B2-A310-70C6286CAD5D}" type="presParOf" srcId="{9B22641F-447C-479E-9244-F5B1829913BD}" destId="{F09A110E-DF05-41B7-818F-9261F052C1FB}" srcOrd="1" destOrd="0" presId="urn:microsoft.com/office/officeart/2005/8/layout/hierarchy1"/>
    <dgm:cxn modelId="{BD91A271-70E2-4BD7-9ECD-83D06100A034}" type="presParOf" srcId="{F09A110E-DF05-41B7-818F-9261F052C1FB}" destId="{A1D34A4D-A971-454E-BB4B-72312539A2D0}" srcOrd="0" destOrd="0" presId="urn:microsoft.com/office/officeart/2005/8/layout/hierarchy1"/>
    <dgm:cxn modelId="{BB4295DE-8AE6-4AB4-9BAA-9D13A3FF186E}" type="presParOf" srcId="{A1D34A4D-A971-454E-BB4B-72312539A2D0}" destId="{EC544A4E-2855-4224-BDA8-82A8920B216D}" srcOrd="0" destOrd="0" presId="urn:microsoft.com/office/officeart/2005/8/layout/hierarchy1"/>
    <dgm:cxn modelId="{DC34FED8-3420-436A-B40B-17CEFEFF8954}" type="presParOf" srcId="{A1D34A4D-A971-454E-BB4B-72312539A2D0}" destId="{9CCEEE63-016D-45E4-8C12-40AB4F0249E9}" srcOrd="1" destOrd="0" presId="urn:microsoft.com/office/officeart/2005/8/layout/hierarchy1"/>
    <dgm:cxn modelId="{FBAF86EE-B2E5-4246-9AEA-AC00536516AD}" type="presParOf" srcId="{F09A110E-DF05-41B7-818F-9261F052C1FB}" destId="{EA94BADA-2A2E-441E-8E39-41191984A610}" srcOrd="1" destOrd="0" presId="urn:microsoft.com/office/officeart/2005/8/layout/hierarchy1"/>
    <dgm:cxn modelId="{CE706063-8D9E-418B-9CE1-EB36DE60A3A2}" type="presParOf" srcId="{9B22641F-447C-479E-9244-F5B1829913BD}" destId="{0D479E6A-971B-4CD3-88EA-5860FF998E8F}" srcOrd="2" destOrd="0" presId="urn:microsoft.com/office/officeart/2005/8/layout/hierarchy1"/>
    <dgm:cxn modelId="{A29E5576-D09A-4DB1-A013-97ABD870FC45}" type="presParOf" srcId="{9B22641F-447C-479E-9244-F5B1829913BD}" destId="{4E79AADF-FC31-48E7-B8D1-F90B57E629C9}" srcOrd="3" destOrd="0" presId="urn:microsoft.com/office/officeart/2005/8/layout/hierarchy1"/>
    <dgm:cxn modelId="{D039C4A3-DDAD-4C32-AB90-18859840F12F}" type="presParOf" srcId="{4E79AADF-FC31-48E7-B8D1-F90B57E629C9}" destId="{DAE42E7A-E4C7-46EE-BE93-2A2F673E3F62}" srcOrd="0" destOrd="0" presId="urn:microsoft.com/office/officeart/2005/8/layout/hierarchy1"/>
    <dgm:cxn modelId="{DA11CE82-26AB-4A00-9CF3-4B78AB1F2F95}" type="presParOf" srcId="{DAE42E7A-E4C7-46EE-BE93-2A2F673E3F62}" destId="{D1C84BDE-0013-418A-80DA-6B1AE1CBE944}" srcOrd="0" destOrd="0" presId="urn:microsoft.com/office/officeart/2005/8/layout/hierarchy1"/>
    <dgm:cxn modelId="{11E80C5C-F0C8-49E9-A53A-895BEADB0B01}" type="presParOf" srcId="{DAE42E7A-E4C7-46EE-BE93-2A2F673E3F62}" destId="{7550B331-F32D-45DB-93DE-AADC73F7E24C}" srcOrd="1" destOrd="0" presId="urn:microsoft.com/office/officeart/2005/8/layout/hierarchy1"/>
    <dgm:cxn modelId="{F1946B21-CB7C-4E7F-82D8-CA940C669D71}" type="presParOf" srcId="{4E79AADF-FC31-48E7-B8D1-F90B57E629C9}" destId="{E0109023-6C98-44CA-99D7-47919CF46694}" srcOrd="1" destOrd="0" presId="urn:microsoft.com/office/officeart/2005/8/layout/hierarchy1"/>
    <dgm:cxn modelId="{9F0669C4-74D4-4EE8-AF5D-4CF5A90D0846}" type="presParOf" srcId="{9B22641F-447C-479E-9244-F5B1829913BD}" destId="{B039C07F-87C2-4B0D-A377-94B18E9EF712}" srcOrd="4" destOrd="0" presId="urn:microsoft.com/office/officeart/2005/8/layout/hierarchy1"/>
    <dgm:cxn modelId="{077E1061-CBB0-47B2-96B6-80EC3ADE707D}" type="presParOf" srcId="{9B22641F-447C-479E-9244-F5B1829913BD}" destId="{8A109B6A-61DA-4661-92D2-5C327AE10D97}" srcOrd="5" destOrd="0" presId="urn:microsoft.com/office/officeart/2005/8/layout/hierarchy1"/>
    <dgm:cxn modelId="{9BEE4D1A-4031-49CA-8B29-CA49954691E2}" type="presParOf" srcId="{8A109B6A-61DA-4661-92D2-5C327AE10D97}" destId="{F9A32310-E5FB-4CCA-8440-344D83C05400}" srcOrd="0" destOrd="0" presId="urn:microsoft.com/office/officeart/2005/8/layout/hierarchy1"/>
    <dgm:cxn modelId="{3BE96171-2D80-4CC3-BCD7-8AF4F9952DB6}" type="presParOf" srcId="{F9A32310-E5FB-4CCA-8440-344D83C05400}" destId="{CE6927DC-0EEB-4395-941C-94650418EF74}" srcOrd="0" destOrd="0" presId="urn:microsoft.com/office/officeart/2005/8/layout/hierarchy1"/>
    <dgm:cxn modelId="{27929E5E-5FD3-4FAC-ADB3-75079F7821A1}" type="presParOf" srcId="{F9A32310-E5FB-4CCA-8440-344D83C05400}" destId="{A6AB5789-46FF-4375-9508-20FA9746381F}" srcOrd="1" destOrd="0" presId="urn:microsoft.com/office/officeart/2005/8/layout/hierarchy1"/>
    <dgm:cxn modelId="{8998B4A4-9396-45CE-976D-EA8ABBFE13F8}" type="presParOf" srcId="{8A109B6A-61DA-4661-92D2-5C327AE10D97}" destId="{9EAB73BD-DDE5-422B-9A39-326649CF2E51}" srcOrd="1" destOrd="0" presId="urn:microsoft.com/office/officeart/2005/8/layout/hierarchy1"/>
    <dgm:cxn modelId="{FF914C9A-BFA5-455A-AD35-AA190DE17C91}" type="presParOf" srcId="{F1024D8C-6B83-4289-8A27-6EC34CB7A1B2}" destId="{A63DAF09-7CA4-40CA-BA95-E12565395AF6}" srcOrd="2" destOrd="0" presId="urn:microsoft.com/office/officeart/2005/8/layout/hierarchy1"/>
    <dgm:cxn modelId="{3AD5407A-614E-41F2-B54F-35565C17F818}" type="presParOf" srcId="{F1024D8C-6B83-4289-8A27-6EC34CB7A1B2}" destId="{BB0F733E-AC02-4EE5-B34E-8F8CA443B80C}" srcOrd="3" destOrd="0" presId="urn:microsoft.com/office/officeart/2005/8/layout/hierarchy1"/>
    <dgm:cxn modelId="{42306760-BC61-49C3-BF9D-7220FD768B91}" type="presParOf" srcId="{BB0F733E-AC02-4EE5-B34E-8F8CA443B80C}" destId="{D676F43F-A03E-4C2D-9848-D2ABEA07EFAC}" srcOrd="0" destOrd="0" presId="urn:microsoft.com/office/officeart/2005/8/layout/hierarchy1"/>
    <dgm:cxn modelId="{5B24DF59-C7FC-490D-89CA-452DBBFFBEC5}" type="presParOf" srcId="{D676F43F-A03E-4C2D-9848-D2ABEA07EFAC}" destId="{E1778F55-40F0-4FFE-9B7F-68888DA897CD}" srcOrd="0" destOrd="0" presId="urn:microsoft.com/office/officeart/2005/8/layout/hierarchy1"/>
    <dgm:cxn modelId="{6887D161-E74A-45B6-A563-284196EC58AE}" type="presParOf" srcId="{D676F43F-A03E-4C2D-9848-D2ABEA07EFAC}" destId="{E155DD20-7541-400D-B00A-50BBDA60BAC3}" srcOrd="1" destOrd="0" presId="urn:microsoft.com/office/officeart/2005/8/layout/hierarchy1"/>
    <dgm:cxn modelId="{372B9445-BF15-4806-AB91-D9A948FF5ABB}" type="presParOf" srcId="{BB0F733E-AC02-4EE5-B34E-8F8CA443B80C}" destId="{8CE97BC2-3733-43EE-9067-552D602FD624}" srcOrd="1" destOrd="0" presId="urn:microsoft.com/office/officeart/2005/8/layout/hierarchy1"/>
    <dgm:cxn modelId="{8A9AD486-8071-47FF-98DC-A30D8C3D7D88}" type="presParOf" srcId="{8CE97BC2-3733-43EE-9067-552D602FD624}" destId="{25436AE9-1280-4604-A4E7-855C1A1EAC28}" srcOrd="0" destOrd="0" presId="urn:microsoft.com/office/officeart/2005/8/layout/hierarchy1"/>
    <dgm:cxn modelId="{7B2883C8-3ABE-49CF-9672-D35A6A04D261}" type="presParOf" srcId="{8CE97BC2-3733-43EE-9067-552D602FD624}" destId="{7D3A48C7-7406-4E97-B214-F6400835D677}" srcOrd="1" destOrd="0" presId="urn:microsoft.com/office/officeart/2005/8/layout/hierarchy1"/>
    <dgm:cxn modelId="{C07D4A9C-6FB2-4F31-8C77-92FD594F57BC}" type="presParOf" srcId="{7D3A48C7-7406-4E97-B214-F6400835D677}" destId="{DC761AFB-3A12-48B2-BAE6-A142477E2B42}" srcOrd="0" destOrd="0" presId="urn:microsoft.com/office/officeart/2005/8/layout/hierarchy1"/>
    <dgm:cxn modelId="{4FBB1B91-E506-43A1-84AE-D04F235B9AAA}" type="presParOf" srcId="{DC761AFB-3A12-48B2-BAE6-A142477E2B42}" destId="{4C4BAB66-0AFE-4654-8F4C-DFF14C33CE76}" srcOrd="0" destOrd="0" presId="urn:microsoft.com/office/officeart/2005/8/layout/hierarchy1"/>
    <dgm:cxn modelId="{07D960BA-90EF-49AF-8E3C-4BB99C8D987B}" type="presParOf" srcId="{DC761AFB-3A12-48B2-BAE6-A142477E2B42}" destId="{2B7E6DF2-0AC3-48DD-AE03-28C211BE0F8B}" srcOrd="1" destOrd="0" presId="urn:microsoft.com/office/officeart/2005/8/layout/hierarchy1"/>
    <dgm:cxn modelId="{83E90F88-FDA5-4058-A395-224781D85582}" type="presParOf" srcId="{7D3A48C7-7406-4E97-B214-F6400835D677}" destId="{7099B1F7-B78A-42A6-97EB-6099962658E8}" srcOrd="1" destOrd="0" presId="urn:microsoft.com/office/officeart/2005/8/layout/hierarchy1"/>
    <dgm:cxn modelId="{4C21FAA6-ED12-4C49-9540-EF1F0A05A17B}" type="presParOf" srcId="{8CE97BC2-3733-43EE-9067-552D602FD624}" destId="{5A52A27C-1775-425A-9330-37B851A04852}" srcOrd="2" destOrd="0" presId="urn:microsoft.com/office/officeart/2005/8/layout/hierarchy1"/>
    <dgm:cxn modelId="{45472F3B-0433-4164-8544-3003AED62A34}" type="presParOf" srcId="{8CE97BC2-3733-43EE-9067-552D602FD624}" destId="{F54CC0AA-EDD6-440F-B97E-D09443D97FF2}" srcOrd="3" destOrd="0" presId="urn:microsoft.com/office/officeart/2005/8/layout/hierarchy1"/>
    <dgm:cxn modelId="{722E4321-60F9-4AE1-90B4-EF48C4B07C5E}" type="presParOf" srcId="{F54CC0AA-EDD6-440F-B97E-D09443D97FF2}" destId="{3B859846-E54C-4DAF-B5C1-AD695E7B5A2A}" srcOrd="0" destOrd="0" presId="urn:microsoft.com/office/officeart/2005/8/layout/hierarchy1"/>
    <dgm:cxn modelId="{44F8957B-A569-4EF0-B064-00CE20507BAA}" type="presParOf" srcId="{3B859846-E54C-4DAF-B5C1-AD695E7B5A2A}" destId="{5DE8A8C9-C1A2-4610-9F15-A8A65F1A5A56}" srcOrd="0" destOrd="0" presId="urn:microsoft.com/office/officeart/2005/8/layout/hierarchy1"/>
    <dgm:cxn modelId="{BF1E8DDE-C108-4BA1-A912-916A567785C2}" type="presParOf" srcId="{3B859846-E54C-4DAF-B5C1-AD695E7B5A2A}" destId="{3D6A9071-5A6A-46B3-942F-279AD3FC1DD7}" srcOrd="1" destOrd="0" presId="urn:microsoft.com/office/officeart/2005/8/layout/hierarchy1"/>
    <dgm:cxn modelId="{F105AA79-8462-4645-9B73-BA81E550A0C1}" type="presParOf" srcId="{F54CC0AA-EDD6-440F-B97E-D09443D97FF2}" destId="{6D390E37-BA8C-4312-AF10-CA1A68E37316}" srcOrd="1" destOrd="0" presId="urn:microsoft.com/office/officeart/2005/8/layout/hierarchy1"/>
    <dgm:cxn modelId="{0DE46C40-921B-4B53-AAD0-1415B50BEC7D}" type="presParOf" srcId="{8CE97BC2-3733-43EE-9067-552D602FD624}" destId="{8D61B5F8-D7EF-4E5E-AF60-A04B2A043134}" srcOrd="4" destOrd="0" presId="urn:microsoft.com/office/officeart/2005/8/layout/hierarchy1"/>
    <dgm:cxn modelId="{2435416F-F8F7-4F80-B2CC-5668B51E298A}" type="presParOf" srcId="{8CE97BC2-3733-43EE-9067-552D602FD624}" destId="{0F48DFFB-01DE-4F90-9999-5FC5C03330CD}" srcOrd="5" destOrd="0" presId="urn:microsoft.com/office/officeart/2005/8/layout/hierarchy1"/>
    <dgm:cxn modelId="{17E20852-CF54-4246-9A9A-7F03D79C632A}" type="presParOf" srcId="{0F48DFFB-01DE-4F90-9999-5FC5C03330CD}" destId="{58A68D1B-E34C-4F82-B868-7AFCB993AB68}" srcOrd="0" destOrd="0" presId="urn:microsoft.com/office/officeart/2005/8/layout/hierarchy1"/>
    <dgm:cxn modelId="{11F93384-A4EB-4436-9AE9-5CF3403021AF}" type="presParOf" srcId="{58A68D1B-E34C-4F82-B868-7AFCB993AB68}" destId="{D5B6F12F-319C-4DBD-AB43-A7004D7B225C}" srcOrd="0" destOrd="0" presId="urn:microsoft.com/office/officeart/2005/8/layout/hierarchy1"/>
    <dgm:cxn modelId="{44F6C875-2B89-44B2-8CF0-799CFAABB19F}" type="presParOf" srcId="{58A68D1B-E34C-4F82-B868-7AFCB993AB68}" destId="{C62C801B-80FB-40AD-8DE0-A65CA361BA3E}" srcOrd="1" destOrd="0" presId="urn:microsoft.com/office/officeart/2005/8/layout/hierarchy1"/>
    <dgm:cxn modelId="{03A0231B-2D2B-4707-8A53-5C7254F7B50B}" type="presParOf" srcId="{0F48DFFB-01DE-4F90-9999-5FC5C03330CD}" destId="{AEA000F0-F85B-406E-930E-57D4608B732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5D3D07-F6BA-408F-8629-B5E9B7973AD8}" type="doc">
      <dgm:prSet loTypeId="urn:microsoft.com/office/officeart/2005/8/layout/hierarchy6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cs-CZ"/>
        </a:p>
      </dgm:t>
    </dgm:pt>
    <dgm:pt modelId="{862BED3A-BB08-4A8B-AF24-B15745929C92}">
      <dgm:prSet phldrT="[Text]"/>
      <dgm:spPr/>
      <dgm:t>
        <a:bodyPr/>
        <a:lstStyle/>
        <a:p>
          <a:r>
            <a:rPr lang="cs-CZ" dirty="0"/>
            <a:t>Národní hospodářství</a:t>
          </a:r>
        </a:p>
      </dgm:t>
    </dgm:pt>
    <dgm:pt modelId="{9732D4A6-F4BF-4C58-8EE6-D5872FA0C897}" type="parTrans" cxnId="{A1CE40CB-B204-45C6-AF83-AE4257BF38EB}">
      <dgm:prSet/>
      <dgm:spPr/>
      <dgm:t>
        <a:bodyPr/>
        <a:lstStyle/>
        <a:p>
          <a:endParaRPr lang="cs-CZ"/>
        </a:p>
      </dgm:t>
    </dgm:pt>
    <dgm:pt modelId="{9CB5D28D-200C-45A4-98F0-879C2AD2D379}" type="sibTrans" cxnId="{A1CE40CB-B204-45C6-AF83-AE4257BF38EB}">
      <dgm:prSet/>
      <dgm:spPr/>
      <dgm:t>
        <a:bodyPr/>
        <a:lstStyle/>
        <a:p>
          <a:endParaRPr lang="cs-CZ"/>
        </a:p>
      </dgm:t>
    </dgm:pt>
    <dgm:pt modelId="{7AAA4981-CC59-453B-9189-9219D2313BB6}">
      <dgm:prSet phldrT="[Text]"/>
      <dgm:spPr/>
      <dgm:t>
        <a:bodyPr/>
        <a:lstStyle/>
        <a:p>
          <a:r>
            <a:rPr lang="cs-CZ" dirty="0"/>
            <a:t>Ziskový sektor</a:t>
          </a:r>
        </a:p>
      </dgm:t>
    </dgm:pt>
    <dgm:pt modelId="{541EFBF0-E065-41B0-8027-42E74A3C1190}" type="parTrans" cxnId="{8FA559AF-C178-4C24-B081-4F447DA61E2D}">
      <dgm:prSet/>
      <dgm:spPr/>
      <dgm:t>
        <a:bodyPr/>
        <a:lstStyle/>
        <a:p>
          <a:endParaRPr lang="cs-CZ"/>
        </a:p>
      </dgm:t>
    </dgm:pt>
    <dgm:pt modelId="{31334C01-72F2-4344-A29E-A55D074DF882}" type="sibTrans" cxnId="{8FA559AF-C178-4C24-B081-4F447DA61E2D}">
      <dgm:prSet/>
      <dgm:spPr/>
      <dgm:t>
        <a:bodyPr/>
        <a:lstStyle/>
        <a:p>
          <a:endParaRPr lang="cs-CZ"/>
        </a:p>
      </dgm:t>
    </dgm:pt>
    <dgm:pt modelId="{573D86D9-3C12-443A-BAAD-D43670E09055}">
      <dgm:prSet phldrT="[Text]"/>
      <dgm:spPr/>
      <dgm:t>
        <a:bodyPr/>
        <a:lstStyle/>
        <a:p>
          <a:r>
            <a:rPr lang="cs-CZ" dirty="0"/>
            <a:t>Neziskový sektor</a:t>
          </a:r>
        </a:p>
      </dgm:t>
    </dgm:pt>
    <dgm:pt modelId="{5D7BEDEC-8986-4346-8AE8-CB85290F5CBE}" type="parTrans" cxnId="{A14F9D4A-112E-4C93-B16D-F720B3E28E6D}">
      <dgm:prSet/>
      <dgm:spPr/>
      <dgm:t>
        <a:bodyPr/>
        <a:lstStyle/>
        <a:p>
          <a:endParaRPr lang="cs-CZ"/>
        </a:p>
      </dgm:t>
    </dgm:pt>
    <dgm:pt modelId="{EAA09CF1-EBA4-422F-8239-A1309584132C}" type="sibTrans" cxnId="{A14F9D4A-112E-4C93-B16D-F720B3E28E6D}">
      <dgm:prSet/>
      <dgm:spPr/>
      <dgm:t>
        <a:bodyPr/>
        <a:lstStyle/>
        <a:p>
          <a:endParaRPr lang="cs-CZ"/>
        </a:p>
      </dgm:t>
    </dgm:pt>
    <dgm:pt modelId="{0A0FF5FA-EE98-45A3-8E20-E1B9A6B2BABA}" type="asst">
      <dgm:prSet/>
      <dgm:spPr/>
      <dgm:t>
        <a:bodyPr/>
        <a:lstStyle/>
        <a:p>
          <a:r>
            <a:rPr lang="cs-CZ" dirty="0"/>
            <a:t>Soukromý</a:t>
          </a:r>
        </a:p>
      </dgm:t>
    </dgm:pt>
    <dgm:pt modelId="{D3CD8779-3412-4AC0-9234-A19110E299EC}" type="parTrans" cxnId="{9B859A16-B6F7-4F57-8F0E-AFB448DED9A3}">
      <dgm:prSet/>
      <dgm:spPr/>
      <dgm:t>
        <a:bodyPr/>
        <a:lstStyle/>
        <a:p>
          <a:endParaRPr lang="cs-CZ"/>
        </a:p>
      </dgm:t>
    </dgm:pt>
    <dgm:pt modelId="{B779D172-C755-45BC-81C8-00D1F3FE85C8}" type="sibTrans" cxnId="{9B859A16-B6F7-4F57-8F0E-AFB448DED9A3}">
      <dgm:prSet/>
      <dgm:spPr/>
      <dgm:t>
        <a:bodyPr/>
        <a:lstStyle/>
        <a:p>
          <a:endParaRPr lang="cs-CZ"/>
        </a:p>
      </dgm:t>
    </dgm:pt>
    <dgm:pt modelId="{D1B2BDFB-7AC8-44A7-9061-3320D4A98674}" type="asst">
      <dgm:prSet/>
      <dgm:spPr/>
      <dgm:t>
        <a:bodyPr/>
        <a:lstStyle/>
        <a:p>
          <a:r>
            <a:rPr lang="cs-CZ" dirty="0"/>
            <a:t>Veřejný</a:t>
          </a:r>
        </a:p>
      </dgm:t>
    </dgm:pt>
    <dgm:pt modelId="{1DB40D5B-D05B-4887-AB49-1C37BF2E4826}" type="parTrans" cxnId="{0E2D8A40-AA4C-4655-8192-04855D1EC475}">
      <dgm:prSet/>
      <dgm:spPr/>
      <dgm:t>
        <a:bodyPr/>
        <a:lstStyle/>
        <a:p>
          <a:endParaRPr lang="cs-CZ"/>
        </a:p>
      </dgm:t>
    </dgm:pt>
    <dgm:pt modelId="{425CD945-629A-4B12-B4E2-6A3CA6E327FF}" type="sibTrans" cxnId="{0E2D8A40-AA4C-4655-8192-04855D1EC475}">
      <dgm:prSet/>
      <dgm:spPr/>
      <dgm:t>
        <a:bodyPr/>
        <a:lstStyle/>
        <a:p>
          <a:endParaRPr lang="cs-CZ"/>
        </a:p>
      </dgm:t>
    </dgm:pt>
    <dgm:pt modelId="{76F95513-7AB8-4735-AB42-EF1572A611A7}" type="asst">
      <dgm:prSet/>
      <dgm:spPr/>
      <dgm:t>
        <a:bodyPr/>
        <a:lstStyle/>
        <a:p>
          <a:r>
            <a:rPr lang="cs-CZ" dirty="0"/>
            <a:t>Soukromý</a:t>
          </a:r>
        </a:p>
      </dgm:t>
    </dgm:pt>
    <dgm:pt modelId="{31FF8EC0-45F1-4426-96B7-204307ECB2D7}" type="parTrans" cxnId="{EE93F1D4-2897-48E8-9C83-0D23655A0AFF}">
      <dgm:prSet/>
      <dgm:spPr/>
      <dgm:t>
        <a:bodyPr/>
        <a:lstStyle/>
        <a:p>
          <a:endParaRPr lang="cs-CZ"/>
        </a:p>
      </dgm:t>
    </dgm:pt>
    <dgm:pt modelId="{8D56D84C-E20E-4122-ADAC-2D38B2500417}" type="sibTrans" cxnId="{EE93F1D4-2897-48E8-9C83-0D23655A0AFF}">
      <dgm:prSet/>
      <dgm:spPr/>
      <dgm:t>
        <a:bodyPr/>
        <a:lstStyle/>
        <a:p>
          <a:endParaRPr lang="cs-CZ"/>
        </a:p>
      </dgm:t>
    </dgm:pt>
    <dgm:pt modelId="{8A8E13D5-E878-4477-B546-B5C466EC2542}" type="asst">
      <dgm:prSet/>
      <dgm:spPr/>
      <dgm:t>
        <a:bodyPr/>
        <a:lstStyle/>
        <a:p>
          <a:r>
            <a:rPr lang="cs-CZ" dirty="0"/>
            <a:t>Domácnosti</a:t>
          </a:r>
        </a:p>
      </dgm:t>
    </dgm:pt>
    <dgm:pt modelId="{C45A5417-55E5-4537-9BAD-E821AB1B502A}" type="parTrans" cxnId="{56466E38-E1B5-45C4-B455-DAF579DD07C1}">
      <dgm:prSet/>
      <dgm:spPr/>
      <dgm:t>
        <a:bodyPr/>
        <a:lstStyle/>
        <a:p>
          <a:endParaRPr lang="cs-CZ"/>
        </a:p>
      </dgm:t>
    </dgm:pt>
    <dgm:pt modelId="{AB7F5DE2-74A8-4F99-B034-8AA1C11AF270}" type="sibTrans" cxnId="{56466E38-E1B5-45C4-B455-DAF579DD07C1}">
      <dgm:prSet/>
      <dgm:spPr/>
      <dgm:t>
        <a:bodyPr/>
        <a:lstStyle/>
        <a:p>
          <a:endParaRPr lang="cs-CZ"/>
        </a:p>
      </dgm:t>
    </dgm:pt>
    <dgm:pt modelId="{69F6DB2F-6ABE-43A1-8131-F5DC8809B079}" type="asst">
      <dgm:prSet/>
      <dgm:spPr/>
      <dgm:t>
        <a:bodyPr/>
        <a:lstStyle/>
        <a:p>
          <a:r>
            <a:rPr lang="cs-CZ" dirty="0"/>
            <a:t>Veřejný</a:t>
          </a:r>
        </a:p>
      </dgm:t>
    </dgm:pt>
    <dgm:pt modelId="{4820221C-C19B-49FF-887F-A900F1D4E4CF}" type="parTrans" cxnId="{78C60647-039D-48D0-B243-84696DDBC6E7}">
      <dgm:prSet/>
      <dgm:spPr/>
      <dgm:t>
        <a:bodyPr/>
        <a:lstStyle/>
        <a:p>
          <a:endParaRPr lang="cs-CZ"/>
        </a:p>
      </dgm:t>
    </dgm:pt>
    <dgm:pt modelId="{71690C78-B12B-4265-9353-AD1EA3ACEAF3}" type="sibTrans" cxnId="{78C60647-039D-48D0-B243-84696DDBC6E7}">
      <dgm:prSet/>
      <dgm:spPr/>
      <dgm:t>
        <a:bodyPr/>
        <a:lstStyle/>
        <a:p>
          <a:endParaRPr lang="cs-CZ"/>
        </a:p>
      </dgm:t>
    </dgm:pt>
    <dgm:pt modelId="{BF320A02-2846-4DC0-A275-2468278DC33F}" type="pres">
      <dgm:prSet presAssocID="{3B5D3D07-F6BA-408F-8629-B5E9B7973AD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F8FBD72-90EC-4D68-8781-DB15AED89043}" type="pres">
      <dgm:prSet presAssocID="{3B5D3D07-F6BA-408F-8629-B5E9B7973AD8}" presName="hierFlow" presStyleCnt="0"/>
      <dgm:spPr/>
    </dgm:pt>
    <dgm:pt modelId="{9F9B3D8D-C0C0-4897-B58D-F0ECEB096C2D}" type="pres">
      <dgm:prSet presAssocID="{3B5D3D07-F6BA-408F-8629-B5E9B7973AD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E282475B-8A13-4D0E-B878-972F2FE5C89A}" type="pres">
      <dgm:prSet presAssocID="{862BED3A-BB08-4A8B-AF24-B15745929C92}" presName="Name14" presStyleCnt="0"/>
      <dgm:spPr/>
    </dgm:pt>
    <dgm:pt modelId="{1ABDBD86-36C0-41B6-8742-3AA12CD45433}" type="pres">
      <dgm:prSet presAssocID="{862BED3A-BB08-4A8B-AF24-B15745929C92}" presName="level1Shape" presStyleLbl="node0" presStyleIdx="0" presStyleCnt="1">
        <dgm:presLayoutVars>
          <dgm:chPref val="3"/>
        </dgm:presLayoutVars>
      </dgm:prSet>
      <dgm:spPr/>
    </dgm:pt>
    <dgm:pt modelId="{23B60227-E5CF-4374-8854-15A3B6413AA2}" type="pres">
      <dgm:prSet presAssocID="{862BED3A-BB08-4A8B-AF24-B15745929C92}" presName="hierChild2" presStyleCnt="0"/>
      <dgm:spPr/>
    </dgm:pt>
    <dgm:pt modelId="{623F282C-2F4D-439F-AEFA-7B5D2269A513}" type="pres">
      <dgm:prSet presAssocID="{541EFBF0-E065-41B0-8027-42E74A3C1190}" presName="Name19" presStyleLbl="parChTrans1D2" presStyleIdx="0" presStyleCnt="2"/>
      <dgm:spPr/>
    </dgm:pt>
    <dgm:pt modelId="{BF104D10-FF1D-444D-B8F6-A225DE3C3CB3}" type="pres">
      <dgm:prSet presAssocID="{7AAA4981-CC59-453B-9189-9219D2313BB6}" presName="Name21" presStyleCnt="0"/>
      <dgm:spPr/>
    </dgm:pt>
    <dgm:pt modelId="{50E788EE-A882-4904-A431-71569DE313A5}" type="pres">
      <dgm:prSet presAssocID="{7AAA4981-CC59-453B-9189-9219D2313BB6}" presName="level2Shape" presStyleLbl="node2" presStyleIdx="0" presStyleCnt="2"/>
      <dgm:spPr/>
    </dgm:pt>
    <dgm:pt modelId="{A76809D8-127D-4F68-9CDC-6BF97079FF98}" type="pres">
      <dgm:prSet presAssocID="{7AAA4981-CC59-453B-9189-9219D2313BB6}" presName="hierChild3" presStyleCnt="0"/>
      <dgm:spPr/>
    </dgm:pt>
    <dgm:pt modelId="{E2D1182B-11FD-4A64-AEEC-B50C1BA71E69}" type="pres">
      <dgm:prSet presAssocID="{D3CD8779-3412-4AC0-9234-A19110E299EC}" presName="Name19" presStyleLbl="parChTrans1D3" presStyleIdx="0" presStyleCnt="5"/>
      <dgm:spPr/>
    </dgm:pt>
    <dgm:pt modelId="{2CE9A58E-4236-4297-BFC0-CAA2128F27E8}" type="pres">
      <dgm:prSet presAssocID="{0A0FF5FA-EE98-45A3-8E20-E1B9A6B2BABA}" presName="Name21" presStyleCnt="0"/>
      <dgm:spPr/>
    </dgm:pt>
    <dgm:pt modelId="{561A07F0-FCCD-40DD-A907-F80442629019}" type="pres">
      <dgm:prSet presAssocID="{0A0FF5FA-EE98-45A3-8E20-E1B9A6B2BABA}" presName="level2Shape" presStyleLbl="asst2" presStyleIdx="0" presStyleCnt="5"/>
      <dgm:spPr/>
    </dgm:pt>
    <dgm:pt modelId="{A61BD50A-6774-413C-BA31-35F8EFD7203C}" type="pres">
      <dgm:prSet presAssocID="{0A0FF5FA-EE98-45A3-8E20-E1B9A6B2BABA}" presName="hierChild3" presStyleCnt="0"/>
      <dgm:spPr/>
    </dgm:pt>
    <dgm:pt modelId="{649F0CE5-56A4-4698-AA08-43FA9B3C847A}" type="pres">
      <dgm:prSet presAssocID="{4820221C-C19B-49FF-887F-A900F1D4E4CF}" presName="Name19" presStyleLbl="parChTrans1D3" presStyleIdx="1" presStyleCnt="5"/>
      <dgm:spPr/>
    </dgm:pt>
    <dgm:pt modelId="{0A592DBB-BF92-4BA5-9D4A-C62BFE06A366}" type="pres">
      <dgm:prSet presAssocID="{69F6DB2F-6ABE-43A1-8131-F5DC8809B079}" presName="Name21" presStyleCnt="0"/>
      <dgm:spPr/>
    </dgm:pt>
    <dgm:pt modelId="{C8E930F5-C9E7-4F7A-BC8B-279FBFCAE6F9}" type="pres">
      <dgm:prSet presAssocID="{69F6DB2F-6ABE-43A1-8131-F5DC8809B079}" presName="level2Shape" presStyleLbl="asst2" presStyleIdx="1" presStyleCnt="5" custLinFactNeighborX="-2225"/>
      <dgm:spPr/>
    </dgm:pt>
    <dgm:pt modelId="{31EC9C4F-D471-4F16-AA5A-E9EBABF28B4C}" type="pres">
      <dgm:prSet presAssocID="{69F6DB2F-6ABE-43A1-8131-F5DC8809B079}" presName="hierChild3" presStyleCnt="0"/>
      <dgm:spPr/>
    </dgm:pt>
    <dgm:pt modelId="{27A8203D-A867-44AC-8852-E2F97B4136C5}" type="pres">
      <dgm:prSet presAssocID="{5D7BEDEC-8986-4346-8AE8-CB85290F5CBE}" presName="Name19" presStyleLbl="parChTrans1D2" presStyleIdx="1" presStyleCnt="2"/>
      <dgm:spPr/>
    </dgm:pt>
    <dgm:pt modelId="{7CE280C2-37DF-41BC-903D-96A40E390344}" type="pres">
      <dgm:prSet presAssocID="{573D86D9-3C12-443A-BAAD-D43670E09055}" presName="Name21" presStyleCnt="0"/>
      <dgm:spPr/>
    </dgm:pt>
    <dgm:pt modelId="{DC5D995F-2A67-4BB8-AFA3-7C9C5A999975}" type="pres">
      <dgm:prSet presAssocID="{573D86D9-3C12-443A-BAAD-D43670E09055}" presName="level2Shape" presStyleLbl="node2" presStyleIdx="1" presStyleCnt="2"/>
      <dgm:spPr/>
    </dgm:pt>
    <dgm:pt modelId="{82C0B290-997D-466E-9B8E-A21D8DEACEF5}" type="pres">
      <dgm:prSet presAssocID="{573D86D9-3C12-443A-BAAD-D43670E09055}" presName="hierChild3" presStyleCnt="0"/>
      <dgm:spPr/>
    </dgm:pt>
    <dgm:pt modelId="{13F47D47-E25A-46C1-AA7F-69FD6E0201F1}" type="pres">
      <dgm:prSet presAssocID="{1DB40D5B-D05B-4887-AB49-1C37BF2E4826}" presName="Name19" presStyleLbl="parChTrans1D3" presStyleIdx="2" presStyleCnt="5"/>
      <dgm:spPr/>
    </dgm:pt>
    <dgm:pt modelId="{C2243303-1656-4266-8367-7AE034FD00FD}" type="pres">
      <dgm:prSet presAssocID="{D1B2BDFB-7AC8-44A7-9061-3320D4A98674}" presName="Name21" presStyleCnt="0"/>
      <dgm:spPr/>
    </dgm:pt>
    <dgm:pt modelId="{5253DEA2-12BC-4930-8603-302B5EB0DB66}" type="pres">
      <dgm:prSet presAssocID="{D1B2BDFB-7AC8-44A7-9061-3320D4A98674}" presName="level2Shape" presStyleLbl="asst2" presStyleIdx="2" presStyleCnt="5"/>
      <dgm:spPr/>
    </dgm:pt>
    <dgm:pt modelId="{F005DEFC-C5F4-4949-96FE-C2FA48A5CAFE}" type="pres">
      <dgm:prSet presAssocID="{D1B2BDFB-7AC8-44A7-9061-3320D4A98674}" presName="hierChild3" presStyleCnt="0"/>
      <dgm:spPr/>
    </dgm:pt>
    <dgm:pt modelId="{46AC75D0-DDD5-44E6-A31C-9375104042B1}" type="pres">
      <dgm:prSet presAssocID="{31FF8EC0-45F1-4426-96B7-204307ECB2D7}" presName="Name19" presStyleLbl="parChTrans1D3" presStyleIdx="3" presStyleCnt="5"/>
      <dgm:spPr/>
    </dgm:pt>
    <dgm:pt modelId="{6CD6B3EA-2B09-49AC-BAC9-7A99EE6D0EB6}" type="pres">
      <dgm:prSet presAssocID="{76F95513-7AB8-4735-AB42-EF1572A611A7}" presName="Name21" presStyleCnt="0"/>
      <dgm:spPr/>
    </dgm:pt>
    <dgm:pt modelId="{26D6B9EC-6C13-45CD-9173-BF71A8A040FA}" type="pres">
      <dgm:prSet presAssocID="{76F95513-7AB8-4735-AB42-EF1572A611A7}" presName="level2Shape" presStyleLbl="asst2" presStyleIdx="3" presStyleCnt="5"/>
      <dgm:spPr/>
    </dgm:pt>
    <dgm:pt modelId="{0DF389B5-BE91-4287-B876-7E31D760D48F}" type="pres">
      <dgm:prSet presAssocID="{76F95513-7AB8-4735-AB42-EF1572A611A7}" presName="hierChild3" presStyleCnt="0"/>
      <dgm:spPr/>
    </dgm:pt>
    <dgm:pt modelId="{D48C48E5-B891-42FA-AB86-F4FB152B093D}" type="pres">
      <dgm:prSet presAssocID="{C45A5417-55E5-4537-9BAD-E821AB1B502A}" presName="Name19" presStyleLbl="parChTrans1D3" presStyleIdx="4" presStyleCnt="5"/>
      <dgm:spPr/>
    </dgm:pt>
    <dgm:pt modelId="{19CBC981-09F8-41BA-A3C3-0669F0F85402}" type="pres">
      <dgm:prSet presAssocID="{8A8E13D5-E878-4477-B546-B5C466EC2542}" presName="Name21" presStyleCnt="0"/>
      <dgm:spPr/>
    </dgm:pt>
    <dgm:pt modelId="{E40B53DF-B0E7-453F-A7B6-989698EBA53E}" type="pres">
      <dgm:prSet presAssocID="{8A8E13D5-E878-4477-B546-B5C466EC2542}" presName="level2Shape" presStyleLbl="asst2" presStyleIdx="4" presStyleCnt="5"/>
      <dgm:spPr/>
    </dgm:pt>
    <dgm:pt modelId="{436C8086-7914-46C9-B393-9CB93FC69F7F}" type="pres">
      <dgm:prSet presAssocID="{8A8E13D5-E878-4477-B546-B5C466EC2542}" presName="hierChild3" presStyleCnt="0"/>
      <dgm:spPr/>
    </dgm:pt>
    <dgm:pt modelId="{B6A36825-C525-47D4-A170-3B219DF189F5}" type="pres">
      <dgm:prSet presAssocID="{3B5D3D07-F6BA-408F-8629-B5E9B7973AD8}" presName="bgShapesFlow" presStyleCnt="0"/>
      <dgm:spPr/>
    </dgm:pt>
  </dgm:ptLst>
  <dgm:cxnLst>
    <dgm:cxn modelId="{E1B36C0C-F1CB-437C-A136-912467E07ADE}" type="presOf" srcId="{D3CD8779-3412-4AC0-9234-A19110E299EC}" destId="{E2D1182B-11FD-4A64-AEEC-B50C1BA71E69}" srcOrd="0" destOrd="0" presId="urn:microsoft.com/office/officeart/2005/8/layout/hierarchy6"/>
    <dgm:cxn modelId="{F5FFCC10-15FC-4BC8-BA0F-93CEC98D68FF}" type="presOf" srcId="{5D7BEDEC-8986-4346-8AE8-CB85290F5CBE}" destId="{27A8203D-A867-44AC-8852-E2F97B4136C5}" srcOrd="0" destOrd="0" presId="urn:microsoft.com/office/officeart/2005/8/layout/hierarchy6"/>
    <dgm:cxn modelId="{9B859A16-B6F7-4F57-8F0E-AFB448DED9A3}" srcId="{7AAA4981-CC59-453B-9189-9219D2313BB6}" destId="{0A0FF5FA-EE98-45A3-8E20-E1B9A6B2BABA}" srcOrd="0" destOrd="0" parTransId="{D3CD8779-3412-4AC0-9234-A19110E299EC}" sibTransId="{B779D172-C755-45BC-81C8-00D1F3FE85C8}"/>
    <dgm:cxn modelId="{48A7061C-DF38-471F-B8CC-055CBBADE612}" type="presOf" srcId="{C45A5417-55E5-4537-9BAD-E821AB1B502A}" destId="{D48C48E5-B891-42FA-AB86-F4FB152B093D}" srcOrd="0" destOrd="0" presId="urn:microsoft.com/office/officeart/2005/8/layout/hierarchy6"/>
    <dgm:cxn modelId="{56466E38-E1B5-45C4-B455-DAF579DD07C1}" srcId="{573D86D9-3C12-443A-BAAD-D43670E09055}" destId="{8A8E13D5-E878-4477-B546-B5C466EC2542}" srcOrd="2" destOrd="0" parTransId="{C45A5417-55E5-4537-9BAD-E821AB1B502A}" sibTransId="{AB7F5DE2-74A8-4F99-B034-8AA1C11AF270}"/>
    <dgm:cxn modelId="{0E2D8A40-AA4C-4655-8192-04855D1EC475}" srcId="{573D86D9-3C12-443A-BAAD-D43670E09055}" destId="{D1B2BDFB-7AC8-44A7-9061-3320D4A98674}" srcOrd="0" destOrd="0" parTransId="{1DB40D5B-D05B-4887-AB49-1C37BF2E4826}" sibTransId="{425CD945-629A-4B12-B4E2-6A3CA6E327FF}"/>
    <dgm:cxn modelId="{B6E23A5E-4F61-4B1B-812D-9CCF8023D9FA}" type="presOf" srcId="{862BED3A-BB08-4A8B-AF24-B15745929C92}" destId="{1ABDBD86-36C0-41B6-8742-3AA12CD45433}" srcOrd="0" destOrd="0" presId="urn:microsoft.com/office/officeart/2005/8/layout/hierarchy6"/>
    <dgm:cxn modelId="{5D94A45F-6AE2-4A5D-B451-07BF895C319D}" type="presOf" srcId="{3B5D3D07-F6BA-408F-8629-B5E9B7973AD8}" destId="{BF320A02-2846-4DC0-A275-2468278DC33F}" srcOrd="0" destOrd="0" presId="urn:microsoft.com/office/officeart/2005/8/layout/hierarchy6"/>
    <dgm:cxn modelId="{E4A90E44-D734-46AB-86EF-AA5D75EB7690}" type="presOf" srcId="{573D86D9-3C12-443A-BAAD-D43670E09055}" destId="{DC5D995F-2A67-4BB8-AFA3-7C9C5A999975}" srcOrd="0" destOrd="0" presId="urn:microsoft.com/office/officeart/2005/8/layout/hierarchy6"/>
    <dgm:cxn modelId="{78C60647-039D-48D0-B243-84696DDBC6E7}" srcId="{7AAA4981-CC59-453B-9189-9219D2313BB6}" destId="{69F6DB2F-6ABE-43A1-8131-F5DC8809B079}" srcOrd="1" destOrd="0" parTransId="{4820221C-C19B-49FF-887F-A900F1D4E4CF}" sibTransId="{71690C78-B12B-4265-9353-AD1EA3ACEAF3}"/>
    <dgm:cxn modelId="{22705849-A992-48A8-BEDC-03F4D74BB3AE}" type="presOf" srcId="{69F6DB2F-6ABE-43A1-8131-F5DC8809B079}" destId="{C8E930F5-C9E7-4F7A-BC8B-279FBFCAE6F9}" srcOrd="0" destOrd="0" presId="urn:microsoft.com/office/officeart/2005/8/layout/hierarchy6"/>
    <dgm:cxn modelId="{A14F9D4A-112E-4C93-B16D-F720B3E28E6D}" srcId="{862BED3A-BB08-4A8B-AF24-B15745929C92}" destId="{573D86D9-3C12-443A-BAAD-D43670E09055}" srcOrd="1" destOrd="0" parTransId="{5D7BEDEC-8986-4346-8AE8-CB85290F5CBE}" sibTransId="{EAA09CF1-EBA4-422F-8239-A1309584132C}"/>
    <dgm:cxn modelId="{C518654E-D247-4281-B841-448E0DCFF010}" type="presOf" srcId="{D1B2BDFB-7AC8-44A7-9061-3320D4A98674}" destId="{5253DEA2-12BC-4930-8603-302B5EB0DB66}" srcOrd="0" destOrd="0" presId="urn:microsoft.com/office/officeart/2005/8/layout/hierarchy6"/>
    <dgm:cxn modelId="{825E8C7E-0EEA-48A3-BF7E-58CD1C8CA0FE}" type="presOf" srcId="{0A0FF5FA-EE98-45A3-8E20-E1B9A6B2BABA}" destId="{561A07F0-FCCD-40DD-A907-F80442629019}" srcOrd="0" destOrd="0" presId="urn:microsoft.com/office/officeart/2005/8/layout/hierarchy6"/>
    <dgm:cxn modelId="{A10FFB99-E84E-4C64-99F8-7F439AB98CF6}" type="presOf" srcId="{541EFBF0-E065-41B0-8027-42E74A3C1190}" destId="{623F282C-2F4D-439F-AEFA-7B5D2269A513}" srcOrd="0" destOrd="0" presId="urn:microsoft.com/office/officeart/2005/8/layout/hierarchy6"/>
    <dgm:cxn modelId="{855AD19C-6E5C-4476-954B-83BC31BB38EE}" type="presOf" srcId="{1DB40D5B-D05B-4887-AB49-1C37BF2E4826}" destId="{13F47D47-E25A-46C1-AA7F-69FD6E0201F1}" srcOrd="0" destOrd="0" presId="urn:microsoft.com/office/officeart/2005/8/layout/hierarchy6"/>
    <dgm:cxn modelId="{8FA559AF-C178-4C24-B081-4F447DA61E2D}" srcId="{862BED3A-BB08-4A8B-AF24-B15745929C92}" destId="{7AAA4981-CC59-453B-9189-9219D2313BB6}" srcOrd="0" destOrd="0" parTransId="{541EFBF0-E065-41B0-8027-42E74A3C1190}" sibTransId="{31334C01-72F2-4344-A29E-A55D074DF882}"/>
    <dgm:cxn modelId="{FFF4F3BC-DF38-49DB-A6A7-3953086C7D29}" type="presOf" srcId="{7AAA4981-CC59-453B-9189-9219D2313BB6}" destId="{50E788EE-A882-4904-A431-71569DE313A5}" srcOrd="0" destOrd="0" presId="urn:microsoft.com/office/officeart/2005/8/layout/hierarchy6"/>
    <dgm:cxn modelId="{BF95D5C4-3B3A-4E3B-A58C-388FEBE5FACE}" type="presOf" srcId="{8A8E13D5-E878-4477-B546-B5C466EC2542}" destId="{E40B53DF-B0E7-453F-A7B6-989698EBA53E}" srcOrd="0" destOrd="0" presId="urn:microsoft.com/office/officeart/2005/8/layout/hierarchy6"/>
    <dgm:cxn modelId="{DD2D37C6-AFDD-4CB4-90DC-3EC2B2E87F3B}" type="presOf" srcId="{4820221C-C19B-49FF-887F-A900F1D4E4CF}" destId="{649F0CE5-56A4-4698-AA08-43FA9B3C847A}" srcOrd="0" destOrd="0" presId="urn:microsoft.com/office/officeart/2005/8/layout/hierarchy6"/>
    <dgm:cxn modelId="{A1CE40CB-B204-45C6-AF83-AE4257BF38EB}" srcId="{3B5D3D07-F6BA-408F-8629-B5E9B7973AD8}" destId="{862BED3A-BB08-4A8B-AF24-B15745929C92}" srcOrd="0" destOrd="0" parTransId="{9732D4A6-F4BF-4C58-8EE6-D5872FA0C897}" sibTransId="{9CB5D28D-200C-45A4-98F0-879C2AD2D379}"/>
    <dgm:cxn modelId="{398523CE-AFB3-43D1-A97F-989BC91331D9}" type="presOf" srcId="{31FF8EC0-45F1-4426-96B7-204307ECB2D7}" destId="{46AC75D0-DDD5-44E6-A31C-9375104042B1}" srcOrd="0" destOrd="0" presId="urn:microsoft.com/office/officeart/2005/8/layout/hierarchy6"/>
    <dgm:cxn modelId="{EE93F1D4-2897-48E8-9C83-0D23655A0AFF}" srcId="{573D86D9-3C12-443A-BAAD-D43670E09055}" destId="{76F95513-7AB8-4735-AB42-EF1572A611A7}" srcOrd="1" destOrd="0" parTransId="{31FF8EC0-45F1-4426-96B7-204307ECB2D7}" sibTransId="{8D56D84C-E20E-4122-ADAC-2D38B2500417}"/>
    <dgm:cxn modelId="{208663E5-2E44-48FC-83BB-768587BD811F}" type="presOf" srcId="{76F95513-7AB8-4735-AB42-EF1572A611A7}" destId="{26D6B9EC-6C13-45CD-9173-BF71A8A040FA}" srcOrd="0" destOrd="0" presId="urn:microsoft.com/office/officeart/2005/8/layout/hierarchy6"/>
    <dgm:cxn modelId="{419C8FC2-E19D-4AA1-BE5C-458384817B97}" type="presParOf" srcId="{BF320A02-2846-4DC0-A275-2468278DC33F}" destId="{EF8FBD72-90EC-4D68-8781-DB15AED89043}" srcOrd="0" destOrd="0" presId="urn:microsoft.com/office/officeart/2005/8/layout/hierarchy6"/>
    <dgm:cxn modelId="{B22F9E1B-2C13-4DE4-BF20-819B01249C5E}" type="presParOf" srcId="{EF8FBD72-90EC-4D68-8781-DB15AED89043}" destId="{9F9B3D8D-C0C0-4897-B58D-F0ECEB096C2D}" srcOrd="0" destOrd="0" presId="urn:microsoft.com/office/officeart/2005/8/layout/hierarchy6"/>
    <dgm:cxn modelId="{BC280F72-0A1C-4847-A258-E441EC23C5CA}" type="presParOf" srcId="{9F9B3D8D-C0C0-4897-B58D-F0ECEB096C2D}" destId="{E282475B-8A13-4D0E-B878-972F2FE5C89A}" srcOrd="0" destOrd="0" presId="urn:microsoft.com/office/officeart/2005/8/layout/hierarchy6"/>
    <dgm:cxn modelId="{8481F201-6AED-4406-AB4E-DC6A7084432C}" type="presParOf" srcId="{E282475B-8A13-4D0E-B878-972F2FE5C89A}" destId="{1ABDBD86-36C0-41B6-8742-3AA12CD45433}" srcOrd="0" destOrd="0" presId="urn:microsoft.com/office/officeart/2005/8/layout/hierarchy6"/>
    <dgm:cxn modelId="{9CE0457D-D7C5-4D5B-B4BF-EF901B052897}" type="presParOf" srcId="{E282475B-8A13-4D0E-B878-972F2FE5C89A}" destId="{23B60227-E5CF-4374-8854-15A3B6413AA2}" srcOrd="1" destOrd="0" presId="urn:microsoft.com/office/officeart/2005/8/layout/hierarchy6"/>
    <dgm:cxn modelId="{D6233E38-12F0-423E-BBAD-6AE819ABBAF8}" type="presParOf" srcId="{23B60227-E5CF-4374-8854-15A3B6413AA2}" destId="{623F282C-2F4D-439F-AEFA-7B5D2269A513}" srcOrd="0" destOrd="0" presId="urn:microsoft.com/office/officeart/2005/8/layout/hierarchy6"/>
    <dgm:cxn modelId="{5071FE28-09CC-44CA-8ED9-04E560F52C0E}" type="presParOf" srcId="{23B60227-E5CF-4374-8854-15A3B6413AA2}" destId="{BF104D10-FF1D-444D-B8F6-A225DE3C3CB3}" srcOrd="1" destOrd="0" presId="urn:microsoft.com/office/officeart/2005/8/layout/hierarchy6"/>
    <dgm:cxn modelId="{B2AF644B-730A-439E-AD2F-653E9C805AF0}" type="presParOf" srcId="{BF104D10-FF1D-444D-B8F6-A225DE3C3CB3}" destId="{50E788EE-A882-4904-A431-71569DE313A5}" srcOrd="0" destOrd="0" presId="urn:microsoft.com/office/officeart/2005/8/layout/hierarchy6"/>
    <dgm:cxn modelId="{629BA00D-EAFA-49B7-9A1A-6A57233A257A}" type="presParOf" srcId="{BF104D10-FF1D-444D-B8F6-A225DE3C3CB3}" destId="{A76809D8-127D-4F68-9CDC-6BF97079FF98}" srcOrd="1" destOrd="0" presId="urn:microsoft.com/office/officeart/2005/8/layout/hierarchy6"/>
    <dgm:cxn modelId="{18CEA690-4F53-4540-B975-12E7C62D4D82}" type="presParOf" srcId="{A76809D8-127D-4F68-9CDC-6BF97079FF98}" destId="{E2D1182B-11FD-4A64-AEEC-B50C1BA71E69}" srcOrd="0" destOrd="0" presId="urn:microsoft.com/office/officeart/2005/8/layout/hierarchy6"/>
    <dgm:cxn modelId="{8208F99F-8631-4618-BC8D-A9612EBB91F4}" type="presParOf" srcId="{A76809D8-127D-4F68-9CDC-6BF97079FF98}" destId="{2CE9A58E-4236-4297-BFC0-CAA2128F27E8}" srcOrd="1" destOrd="0" presId="urn:microsoft.com/office/officeart/2005/8/layout/hierarchy6"/>
    <dgm:cxn modelId="{F5720A20-712A-49AF-B826-6EF766161FE7}" type="presParOf" srcId="{2CE9A58E-4236-4297-BFC0-CAA2128F27E8}" destId="{561A07F0-FCCD-40DD-A907-F80442629019}" srcOrd="0" destOrd="0" presId="urn:microsoft.com/office/officeart/2005/8/layout/hierarchy6"/>
    <dgm:cxn modelId="{FDD0674B-4B5A-4A5D-8064-A2712C2827A2}" type="presParOf" srcId="{2CE9A58E-4236-4297-BFC0-CAA2128F27E8}" destId="{A61BD50A-6774-413C-BA31-35F8EFD7203C}" srcOrd="1" destOrd="0" presId="urn:microsoft.com/office/officeart/2005/8/layout/hierarchy6"/>
    <dgm:cxn modelId="{10EF494A-F821-4F2A-9E3F-28B705BE2168}" type="presParOf" srcId="{A76809D8-127D-4F68-9CDC-6BF97079FF98}" destId="{649F0CE5-56A4-4698-AA08-43FA9B3C847A}" srcOrd="2" destOrd="0" presId="urn:microsoft.com/office/officeart/2005/8/layout/hierarchy6"/>
    <dgm:cxn modelId="{3AA9A38F-4512-43E0-A0EC-B56A8586853F}" type="presParOf" srcId="{A76809D8-127D-4F68-9CDC-6BF97079FF98}" destId="{0A592DBB-BF92-4BA5-9D4A-C62BFE06A366}" srcOrd="3" destOrd="0" presId="urn:microsoft.com/office/officeart/2005/8/layout/hierarchy6"/>
    <dgm:cxn modelId="{9EC977FE-03CC-417A-B6BD-CDE9D7A9C85F}" type="presParOf" srcId="{0A592DBB-BF92-4BA5-9D4A-C62BFE06A366}" destId="{C8E930F5-C9E7-4F7A-BC8B-279FBFCAE6F9}" srcOrd="0" destOrd="0" presId="urn:microsoft.com/office/officeart/2005/8/layout/hierarchy6"/>
    <dgm:cxn modelId="{3B662BB6-37F2-4E70-9F5E-6044B7FF9D86}" type="presParOf" srcId="{0A592DBB-BF92-4BA5-9D4A-C62BFE06A366}" destId="{31EC9C4F-D471-4F16-AA5A-E9EBABF28B4C}" srcOrd="1" destOrd="0" presId="urn:microsoft.com/office/officeart/2005/8/layout/hierarchy6"/>
    <dgm:cxn modelId="{09834ADB-1190-42E4-AC5A-C952EC89FAB2}" type="presParOf" srcId="{23B60227-E5CF-4374-8854-15A3B6413AA2}" destId="{27A8203D-A867-44AC-8852-E2F97B4136C5}" srcOrd="2" destOrd="0" presId="urn:microsoft.com/office/officeart/2005/8/layout/hierarchy6"/>
    <dgm:cxn modelId="{57E16214-F833-47F0-AB11-FBDAED74926B}" type="presParOf" srcId="{23B60227-E5CF-4374-8854-15A3B6413AA2}" destId="{7CE280C2-37DF-41BC-903D-96A40E390344}" srcOrd="3" destOrd="0" presId="urn:microsoft.com/office/officeart/2005/8/layout/hierarchy6"/>
    <dgm:cxn modelId="{7C9E8BCF-EA89-4B8E-BA89-2E5E156C1013}" type="presParOf" srcId="{7CE280C2-37DF-41BC-903D-96A40E390344}" destId="{DC5D995F-2A67-4BB8-AFA3-7C9C5A999975}" srcOrd="0" destOrd="0" presId="urn:microsoft.com/office/officeart/2005/8/layout/hierarchy6"/>
    <dgm:cxn modelId="{C7A49388-1DA9-4C69-9C10-A0782823AE7D}" type="presParOf" srcId="{7CE280C2-37DF-41BC-903D-96A40E390344}" destId="{82C0B290-997D-466E-9B8E-A21D8DEACEF5}" srcOrd="1" destOrd="0" presId="urn:microsoft.com/office/officeart/2005/8/layout/hierarchy6"/>
    <dgm:cxn modelId="{64A733A1-8708-47BA-87FB-A6375406F954}" type="presParOf" srcId="{82C0B290-997D-466E-9B8E-A21D8DEACEF5}" destId="{13F47D47-E25A-46C1-AA7F-69FD6E0201F1}" srcOrd="0" destOrd="0" presId="urn:microsoft.com/office/officeart/2005/8/layout/hierarchy6"/>
    <dgm:cxn modelId="{24692380-2113-4BC2-B0B3-EA279CBF890C}" type="presParOf" srcId="{82C0B290-997D-466E-9B8E-A21D8DEACEF5}" destId="{C2243303-1656-4266-8367-7AE034FD00FD}" srcOrd="1" destOrd="0" presId="urn:microsoft.com/office/officeart/2005/8/layout/hierarchy6"/>
    <dgm:cxn modelId="{9B3AE0C9-3229-4B9F-9820-373C29389BDC}" type="presParOf" srcId="{C2243303-1656-4266-8367-7AE034FD00FD}" destId="{5253DEA2-12BC-4930-8603-302B5EB0DB66}" srcOrd="0" destOrd="0" presId="urn:microsoft.com/office/officeart/2005/8/layout/hierarchy6"/>
    <dgm:cxn modelId="{D26F69C7-0D06-4464-A761-7990DD303D7B}" type="presParOf" srcId="{C2243303-1656-4266-8367-7AE034FD00FD}" destId="{F005DEFC-C5F4-4949-96FE-C2FA48A5CAFE}" srcOrd="1" destOrd="0" presId="urn:microsoft.com/office/officeart/2005/8/layout/hierarchy6"/>
    <dgm:cxn modelId="{32D1BF34-1A83-4F26-82DD-9021D150E77F}" type="presParOf" srcId="{82C0B290-997D-466E-9B8E-A21D8DEACEF5}" destId="{46AC75D0-DDD5-44E6-A31C-9375104042B1}" srcOrd="2" destOrd="0" presId="urn:microsoft.com/office/officeart/2005/8/layout/hierarchy6"/>
    <dgm:cxn modelId="{8AAD87AF-1D77-49EF-A0E4-2A1FDA65CCF5}" type="presParOf" srcId="{82C0B290-997D-466E-9B8E-A21D8DEACEF5}" destId="{6CD6B3EA-2B09-49AC-BAC9-7A99EE6D0EB6}" srcOrd="3" destOrd="0" presId="urn:microsoft.com/office/officeart/2005/8/layout/hierarchy6"/>
    <dgm:cxn modelId="{21818BEC-B5FB-4849-B852-46F14A55C680}" type="presParOf" srcId="{6CD6B3EA-2B09-49AC-BAC9-7A99EE6D0EB6}" destId="{26D6B9EC-6C13-45CD-9173-BF71A8A040FA}" srcOrd="0" destOrd="0" presId="urn:microsoft.com/office/officeart/2005/8/layout/hierarchy6"/>
    <dgm:cxn modelId="{D40A6DD2-9160-445E-A72E-FFEDCCED5197}" type="presParOf" srcId="{6CD6B3EA-2B09-49AC-BAC9-7A99EE6D0EB6}" destId="{0DF389B5-BE91-4287-B876-7E31D760D48F}" srcOrd="1" destOrd="0" presId="urn:microsoft.com/office/officeart/2005/8/layout/hierarchy6"/>
    <dgm:cxn modelId="{C985A870-8020-405C-9B50-4B2AA129A70D}" type="presParOf" srcId="{82C0B290-997D-466E-9B8E-A21D8DEACEF5}" destId="{D48C48E5-B891-42FA-AB86-F4FB152B093D}" srcOrd="4" destOrd="0" presId="urn:microsoft.com/office/officeart/2005/8/layout/hierarchy6"/>
    <dgm:cxn modelId="{58646BE2-8F97-47FC-8BF7-F7CE74AC2DDC}" type="presParOf" srcId="{82C0B290-997D-466E-9B8E-A21D8DEACEF5}" destId="{19CBC981-09F8-41BA-A3C3-0669F0F85402}" srcOrd="5" destOrd="0" presId="urn:microsoft.com/office/officeart/2005/8/layout/hierarchy6"/>
    <dgm:cxn modelId="{2279C94D-CFAD-48B0-BD12-014D755B0312}" type="presParOf" srcId="{19CBC981-09F8-41BA-A3C3-0669F0F85402}" destId="{E40B53DF-B0E7-453F-A7B6-989698EBA53E}" srcOrd="0" destOrd="0" presId="urn:microsoft.com/office/officeart/2005/8/layout/hierarchy6"/>
    <dgm:cxn modelId="{838AE1BD-D179-493E-AEC4-0AACE4872518}" type="presParOf" srcId="{19CBC981-09F8-41BA-A3C3-0669F0F85402}" destId="{436C8086-7914-46C9-B393-9CB93FC69F7F}" srcOrd="1" destOrd="0" presId="urn:microsoft.com/office/officeart/2005/8/layout/hierarchy6"/>
    <dgm:cxn modelId="{3EF8AE71-D9F4-4DE3-AF0D-C115520EEFA8}" type="presParOf" srcId="{BF320A02-2846-4DC0-A275-2468278DC33F}" destId="{B6A36825-C525-47D4-A170-3B219DF189F5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61B5F8-D7EF-4E5E-AF60-A04B2A043134}">
      <dsp:nvSpPr>
        <dsp:cNvPr id="0" name=""/>
        <dsp:cNvSpPr/>
      </dsp:nvSpPr>
      <dsp:spPr>
        <a:xfrm>
          <a:off x="5327709" y="1608528"/>
          <a:ext cx="1208148" cy="2874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912"/>
              </a:lnTo>
              <a:lnTo>
                <a:pt x="1208148" y="195912"/>
              </a:lnTo>
              <a:lnTo>
                <a:pt x="1208148" y="287484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52A27C-1775-425A-9330-37B851A04852}">
      <dsp:nvSpPr>
        <dsp:cNvPr id="0" name=""/>
        <dsp:cNvSpPr/>
      </dsp:nvSpPr>
      <dsp:spPr>
        <a:xfrm>
          <a:off x="5281989" y="1608528"/>
          <a:ext cx="91440" cy="2874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7484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436AE9-1280-4604-A4E7-855C1A1EAC28}">
      <dsp:nvSpPr>
        <dsp:cNvPr id="0" name=""/>
        <dsp:cNvSpPr/>
      </dsp:nvSpPr>
      <dsp:spPr>
        <a:xfrm>
          <a:off x="4119560" y="1608528"/>
          <a:ext cx="1208148" cy="287484"/>
        </a:xfrm>
        <a:custGeom>
          <a:avLst/>
          <a:gdLst/>
          <a:ahLst/>
          <a:cxnLst/>
          <a:rect l="0" t="0" r="0" b="0"/>
          <a:pathLst>
            <a:path>
              <a:moveTo>
                <a:pt x="1208148" y="0"/>
              </a:moveTo>
              <a:lnTo>
                <a:pt x="1208148" y="195912"/>
              </a:lnTo>
              <a:lnTo>
                <a:pt x="0" y="195912"/>
              </a:lnTo>
              <a:lnTo>
                <a:pt x="0" y="287484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3DAF09-7CA4-40CA-BA95-E12565395AF6}">
      <dsp:nvSpPr>
        <dsp:cNvPr id="0" name=""/>
        <dsp:cNvSpPr/>
      </dsp:nvSpPr>
      <dsp:spPr>
        <a:xfrm>
          <a:off x="3515486" y="693355"/>
          <a:ext cx="1812223" cy="2874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912"/>
              </a:lnTo>
              <a:lnTo>
                <a:pt x="1812223" y="195912"/>
              </a:lnTo>
              <a:lnTo>
                <a:pt x="1812223" y="287484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39C07F-87C2-4B0D-A377-94B18E9EF712}">
      <dsp:nvSpPr>
        <dsp:cNvPr id="0" name=""/>
        <dsp:cNvSpPr/>
      </dsp:nvSpPr>
      <dsp:spPr>
        <a:xfrm>
          <a:off x="1703263" y="1608528"/>
          <a:ext cx="1208148" cy="2874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912"/>
              </a:lnTo>
              <a:lnTo>
                <a:pt x="1208148" y="195912"/>
              </a:lnTo>
              <a:lnTo>
                <a:pt x="1208148" y="287484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479E6A-971B-4CD3-88EA-5860FF998E8F}">
      <dsp:nvSpPr>
        <dsp:cNvPr id="0" name=""/>
        <dsp:cNvSpPr/>
      </dsp:nvSpPr>
      <dsp:spPr>
        <a:xfrm>
          <a:off x="1657543" y="1608528"/>
          <a:ext cx="91440" cy="2874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7484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BC36FB-4884-4B4F-9939-5378B8D41B27}">
      <dsp:nvSpPr>
        <dsp:cNvPr id="0" name=""/>
        <dsp:cNvSpPr/>
      </dsp:nvSpPr>
      <dsp:spPr>
        <a:xfrm>
          <a:off x="495114" y="1608528"/>
          <a:ext cx="1208148" cy="287484"/>
        </a:xfrm>
        <a:custGeom>
          <a:avLst/>
          <a:gdLst/>
          <a:ahLst/>
          <a:cxnLst/>
          <a:rect l="0" t="0" r="0" b="0"/>
          <a:pathLst>
            <a:path>
              <a:moveTo>
                <a:pt x="1208148" y="0"/>
              </a:moveTo>
              <a:lnTo>
                <a:pt x="1208148" y="195912"/>
              </a:lnTo>
              <a:lnTo>
                <a:pt x="0" y="195912"/>
              </a:lnTo>
              <a:lnTo>
                <a:pt x="0" y="287484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60F21F-84E2-4BDA-B54C-31CF82DEBBE4}">
      <dsp:nvSpPr>
        <dsp:cNvPr id="0" name=""/>
        <dsp:cNvSpPr/>
      </dsp:nvSpPr>
      <dsp:spPr>
        <a:xfrm>
          <a:off x="1703263" y="693355"/>
          <a:ext cx="1812223" cy="287484"/>
        </a:xfrm>
        <a:custGeom>
          <a:avLst/>
          <a:gdLst/>
          <a:ahLst/>
          <a:cxnLst/>
          <a:rect l="0" t="0" r="0" b="0"/>
          <a:pathLst>
            <a:path>
              <a:moveTo>
                <a:pt x="1812223" y="0"/>
              </a:moveTo>
              <a:lnTo>
                <a:pt x="1812223" y="195912"/>
              </a:lnTo>
              <a:lnTo>
                <a:pt x="0" y="195912"/>
              </a:lnTo>
              <a:lnTo>
                <a:pt x="0" y="287484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5F1920-7BE5-4C54-B63A-B9AE3B7666AC}">
      <dsp:nvSpPr>
        <dsp:cNvPr id="0" name=""/>
        <dsp:cNvSpPr/>
      </dsp:nvSpPr>
      <dsp:spPr>
        <a:xfrm>
          <a:off x="3021243" y="65667"/>
          <a:ext cx="988485" cy="6276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D50A2A6-FCE2-4743-92F1-C6DBDE461C76}">
      <dsp:nvSpPr>
        <dsp:cNvPr id="0" name=""/>
        <dsp:cNvSpPr/>
      </dsp:nvSpPr>
      <dsp:spPr>
        <a:xfrm>
          <a:off x="3131075" y="170007"/>
          <a:ext cx="988485" cy="627688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kern="1200" dirty="0"/>
            <a:t>Hospodářské vědy</a:t>
          </a:r>
        </a:p>
      </dsp:txBody>
      <dsp:txXfrm>
        <a:off x="3149459" y="188391"/>
        <a:ext cx="951717" cy="590920"/>
      </dsp:txXfrm>
    </dsp:sp>
    <dsp:sp modelId="{53AFBD9D-49FA-4F4E-BF9A-A1AACBCE4F8E}">
      <dsp:nvSpPr>
        <dsp:cNvPr id="0" name=""/>
        <dsp:cNvSpPr/>
      </dsp:nvSpPr>
      <dsp:spPr>
        <a:xfrm>
          <a:off x="1209020" y="980840"/>
          <a:ext cx="988485" cy="6276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3105F93-91C6-4F67-B87F-B27B4BF2594B}">
      <dsp:nvSpPr>
        <dsp:cNvPr id="0" name=""/>
        <dsp:cNvSpPr/>
      </dsp:nvSpPr>
      <dsp:spPr>
        <a:xfrm>
          <a:off x="1318852" y="1085180"/>
          <a:ext cx="988485" cy="627688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kern="1200" dirty="0"/>
            <a:t>Ekonomie</a:t>
          </a:r>
        </a:p>
      </dsp:txBody>
      <dsp:txXfrm>
        <a:off x="1337236" y="1103564"/>
        <a:ext cx="951717" cy="590920"/>
      </dsp:txXfrm>
    </dsp:sp>
    <dsp:sp modelId="{EC544A4E-2855-4224-BDA8-82A8920B216D}">
      <dsp:nvSpPr>
        <dsp:cNvPr id="0" name=""/>
        <dsp:cNvSpPr/>
      </dsp:nvSpPr>
      <dsp:spPr>
        <a:xfrm>
          <a:off x="871" y="1896013"/>
          <a:ext cx="988485" cy="6276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CCEEE63-016D-45E4-8C12-40AB4F0249E9}">
      <dsp:nvSpPr>
        <dsp:cNvPr id="0" name=""/>
        <dsp:cNvSpPr/>
      </dsp:nvSpPr>
      <dsp:spPr>
        <a:xfrm>
          <a:off x="110703" y="2000353"/>
          <a:ext cx="988485" cy="627688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kern="1200" dirty="0"/>
            <a:t>Mikroekonomie</a:t>
          </a:r>
        </a:p>
      </dsp:txBody>
      <dsp:txXfrm>
        <a:off x="129087" y="2018737"/>
        <a:ext cx="951717" cy="590920"/>
      </dsp:txXfrm>
    </dsp:sp>
    <dsp:sp modelId="{D1C84BDE-0013-418A-80DA-6B1AE1CBE944}">
      <dsp:nvSpPr>
        <dsp:cNvPr id="0" name=""/>
        <dsp:cNvSpPr/>
      </dsp:nvSpPr>
      <dsp:spPr>
        <a:xfrm>
          <a:off x="1209020" y="1896013"/>
          <a:ext cx="988485" cy="6276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550B331-F32D-45DB-93DE-AADC73F7E24C}">
      <dsp:nvSpPr>
        <dsp:cNvPr id="0" name=""/>
        <dsp:cNvSpPr/>
      </dsp:nvSpPr>
      <dsp:spPr>
        <a:xfrm>
          <a:off x="1318852" y="2000353"/>
          <a:ext cx="988485" cy="627688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kern="1200" dirty="0"/>
            <a:t>Makroekonomie</a:t>
          </a:r>
        </a:p>
      </dsp:txBody>
      <dsp:txXfrm>
        <a:off x="1337236" y="2018737"/>
        <a:ext cx="951717" cy="590920"/>
      </dsp:txXfrm>
    </dsp:sp>
    <dsp:sp modelId="{CE6927DC-0EEB-4395-941C-94650418EF74}">
      <dsp:nvSpPr>
        <dsp:cNvPr id="0" name=""/>
        <dsp:cNvSpPr/>
      </dsp:nvSpPr>
      <dsp:spPr>
        <a:xfrm>
          <a:off x="2417169" y="1896013"/>
          <a:ext cx="988485" cy="6276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6AB5789-46FF-4375-9508-20FA9746381F}">
      <dsp:nvSpPr>
        <dsp:cNvPr id="0" name=""/>
        <dsp:cNvSpPr/>
      </dsp:nvSpPr>
      <dsp:spPr>
        <a:xfrm>
          <a:off x="2527000" y="2000353"/>
          <a:ext cx="988485" cy="627688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kern="1200" dirty="0"/>
            <a:t>Ekonometrie</a:t>
          </a:r>
        </a:p>
      </dsp:txBody>
      <dsp:txXfrm>
        <a:off x="2545384" y="2018737"/>
        <a:ext cx="951717" cy="590920"/>
      </dsp:txXfrm>
    </dsp:sp>
    <dsp:sp modelId="{E1778F55-40F0-4FFE-9B7F-68888DA897CD}">
      <dsp:nvSpPr>
        <dsp:cNvPr id="0" name=""/>
        <dsp:cNvSpPr/>
      </dsp:nvSpPr>
      <dsp:spPr>
        <a:xfrm>
          <a:off x="4833466" y="980840"/>
          <a:ext cx="988485" cy="6276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155DD20-7541-400D-B00A-50BBDA60BAC3}">
      <dsp:nvSpPr>
        <dsp:cNvPr id="0" name=""/>
        <dsp:cNvSpPr/>
      </dsp:nvSpPr>
      <dsp:spPr>
        <a:xfrm>
          <a:off x="4943298" y="1085180"/>
          <a:ext cx="988485" cy="627688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kern="1200" dirty="0"/>
            <a:t>Podniková ekonomika</a:t>
          </a:r>
        </a:p>
      </dsp:txBody>
      <dsp:txXfrm>
        <a:off x="4961682" y="1103564"/>
        <a:ext cx="951717" cy="590920"/>
      </dsp:txXfrm>
    </dsp:sp>
    <dsp:sp modelId="{4C4BAB66-0AFE-4654-8F4C-DFF14C33CE76}">
      <dsp:nvSpPr>
        <dsp:cNvPr id="0" name=""/>
        <dsp:cNvSpPr/>
      </dsp:nvSpPr>
      <dsp:spPr>
        <a:xfrm>
          <a:off x="3625317" y="1896013"/>
          <a:ext cx="988485" cy="6276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B7E6DF2-0AC3-48DD-AE03-28C211BE0F8B}">
      <dsp:nvSpPr>
        <dsp:cNvPr id="0" name=""/>
        <dsp:cNvSpPr/>
      </dsp:nvSpPr>
      <dsp:spPr>
        <a:xfrm>
          <a:off x="3735149" y="2000353"/>
          <a:ext cx="988485" cy="627688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kern="1200" dirty="0"/>
            <a:t>Všeobecná nauka</a:t>
          </a:r>
        </a:p>
      </dsp:txBody>
      <dsp:txXfrm>
        <a:off x="3753533" y="2018737"/>
        <a:ext cx="951717" cy="590920"/>
      </dsp:txXfrm>
    </dsp:sp>
    <dsp:sp modelId="{5DE8A8C9-C1A2-4610-9F15-A8A65F1A5A56}">
      <dsp:nvSpPr>
        <dsp:cNvPr id="0" name=""/>
        <dsp:cNvSpPr/>
      </dsp:nvSpPr>
      <dsp:spPr>
        <a:xfrm>
          <a:off x="4833466" y="1896013"/>
          <a:ext cx="988485" cy="6276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D6A9071-5A6A-46B3-942F-279AD3FC1DD7}">
      <dsp:nvSpPr>
        <dsp:cNvPr id="0" name=""/>
        <dsp:cNvSpPr/>
      </dsp:nvSpPr>
      <dsp:spPr>
        <a:xfrm>
          <a:off x="4943298" y="2000353"/>
          <a:ext cx="988485" cy="627688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kern="1200" dirty="0"/>
            <a:t>Odvětvová nauka</a:t>
          </a:r>
        </a:p>
      </dsp:txBody>
      <dsp:txXfrm>
        <a:off x="4961682" y="2018737"/>
        <a:ext cx="951717" cy="590920"/>
      </dsp:txXfrm>
    </dsp:sp>
    <dsp:sp modelId="{D5B6F12F-319C-4DBD-AB43-A7004D7B225C}">
      <dsp:nvSpPr>
        <dsp:cNvPr id="0" name=""/>
        <dsp:cNvSpPr/>
      </dsp:nvSpPr>
      <dsp:spPr>
        <a:xfrm>
          <a:off x="6041615" y="1896013"/>
          <a:ext cx="988485" cy="6276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62C801B-80FB-40AD-8DE0-A65CA361BA3E}">
      <dsp:nvSpPr>
        <dsp:cNvPr id="0" name=""/>
        <dsp:cNvSpPr/>
      </dsp:nvSpPr>
      <dsp:spPr>
        <a:xfrm>
          <a:off x="6151447" y="2000353"/>
          <a:ext cx="988485" cy="627688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000" kern="1200" dirty="0"/>
            <a:t>Funkční nauka</a:t>
          </a:r>
        </a:p>
      </dsp:txBody>
      <dsp:txXfrm>
        <a:off x="6169831" y="2018737"/>
        <a:ext cx="951717" cy="5909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BDBD86-36C0-41B6-8742-3AA12CD45433}">
      <dsp:nvSpPr>
        <dsp:cNvPr id="0" name=""/>
        <dsp:cNvSpPr/>
      </dsp:nvSpPr>
      <dsp:spPr>
        <a:xfrm>
          <a:off x="2894934" y="571439"/>
          <a:ext cx="1270806" cy="84720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Národní hospodářství</a:t>
          </a:r>
        </a:p>
      </dsp:txBody>
      <dsp:txXfrm>
        <a:off x="2919748" y="596253"/>
        <a:ext cx="1221178" cy="797576"/>
      </dsp:txXfrm>
    </dsp:sp>
    <dsp:sp modelId="{623F282C-2F4D-439F-AEFA-7B5D2269A513}">
      <dsp:nvSpPr>
        <dsp:cNvPr id="0" name=""/>
        <dsp:cNvSpPr/>
      </dsp:nvSpPr>
      <dsp:spPr>
        <a:xfrm>
          <a:off x="1465278" y="1418643"/>
          <a:ext cx="2065059" cy="338881"/>
        </a:xfrm>
        <a:custGeom>
          <a:avLst/>
          <a:gdLst/>
          <a:ahLst/>
          <a:cxnLst/>
          <a:rect l="0" t="0" r="0" b="0"/>
          <a:pathLst>
            <a:path>
              <a:moveTo>
                <a:pt x="2065059" y="0"/>
              </a:moveTo>
              <a:lnTo>
                <a:pt x="2065059" y="169440"/>
              </a:lnTo>
              <a:lnTo>
                <a:pt x="0" y="169440"/>
              </a:lnTo>
              <a:lnTo>
                <a:pt x="0" y="33888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E788EE-A882-4904-A431-71569DE313A5}">
      <dsp:nvSpPr>
        <dsp:cNvPr id="0" name=""/>
        <dsp:cNvSpPr/>
      </dsp:nvSpPr>
      <dsp:spPr>
        <a:xfrm>
          <a:off x="829874" y="1757524"/>
          <a:ext cx="1270806" cy="84720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Ziskový sektor</a:t>
          </a:r>
        </a:p>
      </dsp:txBody>
      <dsp:txXfrm>
        <a:off x="854688" y="1782338"/>
        <a:ext cx="1221178" cy="797576"/>
      </dsp:txXfrm>
    </dsp:sp>
    <dsp:sp modelId="{E2D1182B-11FD-4A64-AEEC-B50C1BA71E69}">
      <dsp:nvSpPr>
        <dsp:cNvPr id="0" name=""/>
        <dsp:cNvSpPr/>
      </dsp:nvSpPr>
      <dsp:spPr>
        <a:xfrm>
          <a:off x="639254" y="2604729"/>
          <a:ext cx="826023" cy="338881"/>
        </a:xfrm>
        <a:custGeom>
          <a:avLst/>
          <a:gdLst/>
          <a:ahLst/>
          <a:cxnLst/>
          <a:rect l="0" t="0" r="0" b="0"/>
          <a:pathLst>
            <a:path>
              <a:moveTo>
                <a:pt x="826023" y="0"/>
              </a:moveTo>
              <a:lnTo>
                <a:pt x="826023" y="169440"/>
              </a:lnTo>
              <a:lnTo>
                <a:pt x="0" y="169440"/>
              </a:lnTo>
              <a:lnTo>
                <a:pt x="0" y="33888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1A07F0-FCCD-40DD-A907-F80442629019}">
      <dsp:nvSpPr>
        <dsp:cNvPr id="0" name=""/>
        <dsp:cNvSpPr/>
      </dsp:nvSpPr>
      <dsp:spPr>
        <a:xfrm>
          <a:off x="3850" y="2943610"/>
          <a:ext cx="1270806" cy="847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Soukromý</a:t>
          </a:r>
        </a:p>
      </dsp:txBody>
      <dsp:txXfrm>
        <a:off x="28664" y="2968424"/>
        <a:ext cx="1221178" cy="797576"/>
      </dsp:txXfrm>
    </dsp:sp>
    <dsp:sp modelId="{649F0CE5-56A4-4698-AA08-43FA9B3C847A}">
      <dsp:nvSpPr>
        <dsp:cNvPr id="0" name=""/>
        <dsp:cNvSpPr/>
      </dsp:nvSpPr>
      <dsp:spPr>
        <a:xfrm>
          <a:off x="1465278" y="2604729"/>
          <a:ext cx="797748" cy="3388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40"/>
              </a:lnTo>
              <a:lnTo>
                <a:pt x="797748" y="169440"/>
              </a:lnTo>
              <a:lnTo>
                <a:pt x="797748" y="33888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E930F5-C9E7-4F7A-BC8B-279FBFCAE6F9}">
      <dsp:nvSpPr>
        <dsp:cNvPr id="0" name=""/>
        <dsp:cNvSpPr/>
      </dsp:nvSpPr>
      <dsp:spPr>
        <a:xfrm>
          <a:off x="1627623" y="2943610"/>
          <a:ext cx="1270806" cy="847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Veřejný</a:t>
          </a:r>
        </a:p>
      </dsp:txBody>
      <dsp:txXfrm>
        <a:off x="1652437" y="2968424"/>
        <a:ext cx="1221178" cy="797576"/>
      </dsp:txXfrm>
    </dsp:sp>
    <dsp:sp modelId="{27A8203D-A867-44AC-8852-E2F97B4136C5}">
      <dsp:nvSpPr>
        <dsp:cNvPr id="0" name=""/>
        <dsp:cNvSpPr/>
      </dsp:nvSpPr>
      <dsp:spPr>
        <a:xfrm>
          <a:off x="3530338" y="1418643"/>
          <a:ext cx="2065059" cy="3388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40"/>
              </a:lnTo>
              <a:lnTo>
                <a:pt x="2065059" y="169440"/>
              </a:lnTo>
              <a:lnTo>
                <a:pt x="2065059" y="33888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5D995F-2A67-4BB8-AFA3-7C9C5A999975}">
      <dsp:nvSpPr>
        <dsp:cNvPr id="0" name=""/>
        <dsp:cNvSpPr/>
      </dsp:nvSpPr>
      <dsp:spPr>
        <a:xfrm>
          <a:off x="4959994" y="1757524"/>
          <a:ext cx="1270806" cy="84720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Neziskový sektor</a:t>
          </a:r>
        </a:p>
      </dsp:txBody>
      <dsp:txXfrm>
        <a:off x="4984808" y="1782338"/>
        <a:ext cx="1221178" cy="797576"/>
      </dsp:txXfrm>
    </dsp:sp>
    <dsp:sp modelId="{13F47D47-E25A-46C1-AA7F-69FD6E0201F1}">
      <dsp:nvSpPr>
        <dsp:cNvPr id="0" name=""/>
        <dsp:cNvSpPr/>
      </dsp:nvSpPr>
      <dsp:spPr>
        <a:xfrm>
          <a:off x="3943350" y="2604729"/>
          <a:ext cx="1652047" cy="338881"/>
        </a:xfrm>
        <a:custGeom>
          <a:avLst/>
          <a:gdLst/>
          <a:ahLst/>
          <a:cxnLst/>
          <a:rect l="0" t="0" r="0" b="0"/>
          <a:pathLst>
            <a:path>
              <a:moveTo>
                <a:pt x="1652047" y="0"/>
              </a:moveTo>
              <a:lnTo>
                <a:pt x="1652047" y="169440"/>
              </a:lnTo>
              <a:lnTo>
                <a:pt x="0" y="169440"/>
              </a:lnTo>
              <a:lnTo>
                <a:pt x="0" y="33888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53DEA2-12BC-4930-8603-302B5EB0DB66}">
      <dsp:nvSpPr>
        <dsp:cNvPr id="0" name=""/>
        <dsp:cNvSpPr/>
      </dsp:nvSpPr>
      <dsp:spPr>
        <a:xfrm>
          <a:off x="3307946" y="2943610"/>
          <a:ext cx="1270806" cy="847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Veřejný</a:t>
          </a:r>
        </a:p>
      </dsp:txBody>
      <dsp:txXfrm>
        <a:off x="3332760" y="2968424"/>
        <a:ext cx="1221178" cy="797576"/>
      </dsp:txXfrm>
    </dsp:sp>
    <dsp:sp modelId="{46AC75D0-DDD5-44E6-A31C-9375104042B1}">
      <dsp:nvSpPr>
        <dsp:cNvPr id="0" name=""/>
        <dsp:cNvSpPr/>
      </dsp:nvSpPr>
      <dsp:spPr>
        <a:xfrm>
          <a:off x="5549677" y="2604729"/>
          <a:ext cx="91440" cy="33888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888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D6B9EC-6C13-45CD-9173-BF71A8A040FA}">
      <dsp:nvSpPr>
        <dsp:cNvPr id="0" name=""/>
        <dsp:cNvSpPr/>
      </dsp:nvSpPr>
      <dsp:spPr>
        <a:xfrm>
          <a:off x="4959994" y="2943610"/>
          <a:ext cx="1270806" cy="847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Soukromý</a:t>
          </a:r>
        </a:p>
      </dsp:txBody>
      <dsp:txXfrm>
        <a:off x="4984808" y="2968424"/>
        <a:ext cx="1221178" cy="797576"/>
      </dsp:txXfrm>
    </dsp:sp>
    <dsp:sp modelId="{D48C48E5-B891-42FA-AB86-F4FB152B093D}">
      <dsp:nvSpPr>
        <dsp:cNvPr id="0" name=""/>
        <dsp:cNvSpPr/>
      </dsp:nvSpPr>
      <dsp:spPr>
        <a:xfrm>
          <a:off x="5595397" y="2604729"/>
          <a:ext cx="1652047" cy="3388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440"/>
              </a:lnTo>
              <a:lnTo>
                <a:pt x="1652047" y="169440"/>
              </a:lnTo>
              <a:lnTo>
                <a:pt x="1652047" y="33888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0B53DF-B0E7-453F-A7B6-989698EBA53E}">
      <dsp:nvSpPr>
        <dsp:cNvPr id="0" name=""/>
        <dsp:cNvSpPr/>
      </dsp:nvSpPr>
      <dsp:spPr>
        <a:xfrm>
          <a:off x="6612042" y="2943610"/>
          <a:ext cx="1270806" cy="847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Domácnosti</a:t>
          </a:r>
        </a:p>
      </dsp:txBody>
      <dsp:txXfrm>
        <a:off x="6636856" y="2968424"/>
        <a:ext cx="1221178" cy="7975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6F3F0-7A13-4C4C-979E-BFE2397BEC54}" type="datetimeFigureOut">
              <a:rPr lang="cs-CZ" smtClean="0"/>
              <a:pPr/>
              <a:t>21.09.2026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FD5F38-733D-4687-9032-821AED1C8C0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5448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44036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852CCEE-FAEC-4186-B616-BCAF43E2016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26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eaLnBrk="1" hangingPunct="1">
              <a:defRPr/>
            </a:pPr>
            <a:r>
              <a:rPr lang="cs-CZ" b="1" dirty="0"/>
              <a:t>Podnikové hospodářství</a:t>
            </a:r>
            <a:r>
              <a:rPr lang="cs-CZ" dirty="0"/>
              <a:t> je samostatnou součástí </a:t>
            </a:r>
            <a:r>
              <a:rPr lang="cs-CZ" b="1" dirty="0"/>
              <a:t>hospodářských (ekonomických) věd</a:t>
            </a:r>
            <a:r>
              <a:rPr lang="cs-CZ" dirty="0"/>
              <a:t>. Hospodářské vědy se obvykle člení na dvě skupiny:</a:t>
            </a:r>
            <a:endParaRPr lang="cs-CZ" b="1" dirty="0"/>
          </a:p>
          <a:p>
            <a:pPr eaLnBrk="1" hangingPunct="1">
              <a:defRPr/>
            </a:pPr>
            <a:r>
              <a:rPr lang="cs-CZ" b="1" dirty="0"/>
              <a:t>národohospodářskou nauku</a:t>
            </a:r>
            <a:r>
              <a:rPr lang="cs-CZ" dirty="0"/>
              <a:t>,</a:t>
            </a:r>
            <a:endParaRPr lang="cs-CZ" b="1" dirty="0"/>
          </a:p>
          <a:p>
            <a:pPr eaLnBrk="1" hangingPunct="1">
              <a:defRPr/>
            </a:pPr>
            <a:r>
              <a:rPr lang="cs-CZ" b="1" dirty="0"/>
              <a:t>podnikohospodářskou nauku</a:t>
            </a:r>
            <a:r>
              <a:rPr lang="cs-CZ" dirty="0"/>
              <a:t>.</a:t>
            </a:r>
          </a:p>
          <a:p>
            <a:pPr eaLnBrk="1" hangingPunct="1">
              <a:defRPr/>
            </a:pPr>
            <a:r>
              <a:rPr lang="cs-CZ" dirty="0"/>
              <a:t>Společným předmětem zkoumání a popisu hospodářských věd je </a:t>
            </a:r>
            <a:r>
              <a:rPr lang="cs-CZ" b="1" dirty="0"/>
              <a:t>hospodářství. Pod tímto pojmem můžeme rozumět </a:t>
            </a:r>
            <a:r>
              <a:rPr lang="cs-CZ" dirty="0"/>
              <a:t>oblast lidské činnosti, která slouží k uspokojování potřeb. Prostředky k uspokojování  se nazývají </a:t>
            </a:r>
            <a:r>
              <a:rPr lang="cs-CZ" b="1" dirty="0"/>
              <a:t>statky. </a:t>
            </a:r>
            <a:r>
              <a:rPr lang="cs-CZ" dirty="0"/>
              <a:t>Neomezenost lidských potřeb na jedné straně a nedostatek statků na straně druhé, nutí člověka </a:t>
            </a:r>
            <a:r>
              <a:rPr lang="cs-CZ" b="1" dirty="0"/>
              <a:t>hospodařit</a:t>
            </a:r>
            <a:r>
              <a:rPr lang="cs-CZ" b="1" i="1" dirty="0"/>
              <a:t>, </a:t>
            </a:r>
            <a:r>
              <a:rPr lang="cs-CZ" dirty="0"/>
              <a:t>tzn. využívat existující prostředky takovým způsobem, aby se dosáhlo co </a:t>
            </a:r>
            <a:r>
              <a:rPr lang="cs-CZ" b="1" dirty="0"/>
              <a:t>největšího uspokojení potřeb</a:t>
            </a:r>
            <a:r>
              <a:rPr lang="cs-CZ" dirty="0"/>
              <a:t>. Dosažení tohoto cíle předpokládá </a:t>
            </a:r>
            <a:r>
              <a:rPr lang="cs-CZ" b="1" dirty="0"/>
              <a:t>rozhodovací proces</a:t>
            </a:r>
            <a:r>
              <a:rPr lang="cs-CZ" dirty="0"/>
              <a:t> o </a:t>
            </a:r>
            <a:r>
              <a:rPr lang="cs-CZ" b="1" dirty="0"/>
              <a:t>výrobě statků (produkci)</a:t>
            </a:r>
            <a:r>
              <a:rPr lang="cs-CZ" dirty="0"/>
              <a:t>, ale i o jejich </a:t>
            </a:r>
            <a:r>
              <a:rPr lang="cs-CZ" b="1" dirty="0"/>
              <a:t>spotřebě (konzumaci). Vznik hospodářství</a:t>
            </a:r>
            <a:r>
              <a:rPr lang="cs-CZ" dirty="0"/>
              <a:t> je tedy podmíněn omezeností statků a neomezeností lidských potřeb.</a:t>
            </a:r>
          </a:p>
          <a:p>
            <a:pPr eaLnBrk="1" hangingPunct="1">
              <a:defRPr/>
            </a:pPr>
            <a:r>
              <a:rPr lang="cs-CZ" dirty="0"/>
              <a:t>Hospodářství samotné nemá žádnou hodnotu, je </a:t>
            </a:r>
            <a:r>
              <a:rPr lang="cs-CZ" b="1" dirty="0"/>
              <a:t>hodnotově neutrální</a:t>
            </a:r>
            <a:r>
              <a:rPr lang="cs-CZ" dirty="0"/>
              <a:t>. Hodnotu získává až na základě </a:t>
            </a:r>
            <a:r>
              <a:rPr lang="cs-CZ" b="1" dirty="0"/>
              <a:t>cílů</a:t>
            </a:r>
            <a:r>
              <a:rPr lang="cs-CZ" dirty="0"/>
              <a:t>, které se mají hospodářskou činností dosáhnout., tj. na základě </a:t>
            </a:r>
            <a:r>
              <a:rPr lang="cs-CZ" b="1" dirty="0"/>
              <a:t>uspokojení potřeb</a:t>
            </a:r>
            <a:r>
              <a:rPr lang="cs-CZ" dirty="0"/>
              <a:t> </a:t>
            </a:r>
            <a:r>
              <a:rPr lang="cs-CZ" b="1" dirty="0"/>
              <a:t>materiálními </a:t>
            </a:r>
            <a:r>
              <a:rPr lang="cs-CZ" dirty="0"/>
              <a:t>a </a:t>
            </a:r>
            <a:r>
              <a:rPr lang="cs-CZ" b="1" dirty="0"/>
              <a:t>nemateriálními statky</a:t>
            </a:r>
            <a:r>
              <a:rPr lang="cs-CZ" dirty="0"/>
              <a:t>.</a:t>
            </a:r>
          </a:p>
          <a:p>
            <a:pPr eaLnBrk="1" hangingPunct="1">
              <a:defRPr/>
            </a:pPr>
            <a:r>
              <a:rPr lang="cs-CZ" dirty="0"/>
              <a:t>Hospodářské jednání (tak jako každé jiné) podléhá </a:t>
            </a:r>
            <a:r>
              <a:rPr lang="cs-CZ" b="1" dirty="0"/>
              <a:t>obecnému principu racionality</a:t>
            </a:r>
            <a:r>
              <a:rPr lang="cs-CZ" dirty="0"/>
              <a:t>, který říká, že určitého užitku (cíle) je třeba dosáhnout s nejmenší obětí (s co nejmenším vynaložením prostředků). V hospodářství má princip racionality podobu </a:t>
            </a:r>
            <a:r>
              <a:rPr lang="cs-CZ" b="1" dirty="0"/>
              <a:t>ekonomického principu</a:t>
            </a:r>
            <a:r>
              <a:rPr lang="cs-CZ" dirty="0"/>
              <a:t> resp. </a:t>
            </a:r>
            <a:r>
              <a:rPr lang="cs-CZ" b="1" dirty="0"/>
              <a:t>principu hospodárnosti.</a:t>
            </a:r>
          </a:p>
          <a:p>
            <a:pPr eaLnBrk="1" hangingPunct="1">
              <a:defRPr/>
            </a:pPr>
            <a:r>
              <a:rPr lang="cs-CZ" b="1" dirty="0"/>
              <a:t>Jak bylo uvedeno výše, člení se hospodářství na dvě základní vědy. Každá z nich se zabývá určitou stránkou hospodářství, které spolu navzájem úzce souvisí. Národohospodářská nauka (ekonomie) zahrnuje dvě oblasti zkoumání - makroekonomii a mikroekonomii. Předmětem našeho zájmu, vzhledem k názvu a zaměření předmětu, bude ale samozřejmě podnikohospodářská nauka.</a:t>
            </a:r>
          </a:p>
          <a:p>
            <a:pPr eaLnBrk="1" hangingPunct="1">
              <a:defRPr/>
            </a:pPr>
            <a:r>
              <a:rPr lang="cs-CZ" b="1" dirty="0"/>
              <a:t>Objektem podnikohospodářské nauky je podnik. Podnikohospodářská nauka se zabývá všemi druhy podniků, kterou jsou podnikatelskými subjekty. Předmětem podnikohospodářské nauky jsou rozhodnutí, která se týkají použití výrobních faktorů s cílem dosáhnout optimální výsledky. Z toho důvodu je hlavní úlohou podnikohospodářské nauky popsat a vysvětlit každé hospodářské jednání (chování), které se uskutečňuje v podniku a na základě poznaných zákonitostí vypracovat postupy na zabezpečení realizace stanovených cílů.</a:t>
            </a:r>
          </a:p>
          <a:p>
            <a:pPr eaLnBrk="1" hangingPunct="1">
              <a:defRPr/>
            </a:pPr>
            <a:r>
              <a:rPr lang="cs-CZ" b="1" dirty="0"/>
              <a:t>Podnikohospodářská nauka obsahuje široké spektrum problémů týkajících se různých typů podniků. Vzhledem na rozsáhlou poznatkovou bázi a potřebu důkladně a podrobně ji zvládnout se člení na skupiny dílčích podnikohospodářských vědních disciplin:</a:t>
            </a:r>
          </a:p>
          <a:p>
            <a:pPr eaLnBrk="1" hangingPunct="1">
              <a:defRPr/>
            </a:pPr>
            <a:r>
              <a:rPr lang="cs-CZ" b="1" dirty="0"/>
              <a:t>všeobecnou podnikohospodářskou nauku,</a:t>
            </a:r>
          </a:p>
          <a:p>
            <a:pPr eaLnBrk="1" hangingPunct="1">
              <a:defRPr/>
            </a:pPr>
            <a:r>
              <a:rPr lang="cs-CZ" b="1" dirty="0"/>
              <a:t>speciální odvětvové podnikohospodářské nauky,</a:t>
            </a:r>
          </a:p>
          <a:p>
            <a:pPr eaLnBrk="1" hangingPunct="1">
              <a:defRPr/>
            </a:pPr>
            <a:r>
              <a:rPr lang="cs-CZ" b="1" dirty="0"/>
              <a:t>speciální funkční podnikohospodářské nauky.</a:t>
            </a:r>
          </a:p>
          <a:p>
            <a:pPr eaLnBrk="1" hangingPunct="1">
              <a:defRPr/>
            </a:pPr>
            <a:r>
              <a:rPr lang="cs-CZ" b="1" dirty="0"/>
              <a:t>Úlohou všeobecné podnikohospodářské nauky je popsat a vysvětlit podnikové jevy a problémy, které jsou společné všem podnikům bez ohledu na charakter hospodářského odvětví, jejich právní formu atd.</a:t>
            </a:r>
          </a:p>
          <a:p>
            <a:pPr eaLnBrk="1" hangingPunct="1">
              <a:defRPr/>
            </a:pPr>
            <a:r>
              <a:rPr lang="cs-CZ" b="1" dirty="0"/>
              <a:t>Odvětvové podnikohospodářské nauky se zabývají podnikohospodářskými problémy, které vyplývají ze specifik jednotlivých odvětví a nejsou společné pro všechny podniky. Jedná se např. o průmyslovou, obchodní, bankovní či zemědělskou podnikovou ekonomiku.</a:t>
            </a:r>
          </a:p>
          <a:p>
            <a:pPr eaLnBrk="1" hangingPunct="1">
              <a:defRPr/>
            </a:pPr>
            <a:r>
              <a:rPr lang="cs-CZ" b="1" dirty="0"/>
              <a:t>Protože rozdělení podnikohospodářské nauky na všeobecnou podnikohospodářskou nauku a odvětvové podnikohospodářské nauky není zcela dostatečné, obvykle ho ještě doplňuje členění podle hlavních podnikových funkcí (podnikových oblastí činnosti) – pořízení, výroba, odbyt, financování atd. Na základě toho se vyčleňují vědní disciplíny zabývající se řízením podniku (management), odbytem (marketing), financováním (podnikové finance), lidskými zdroji (personální management) apod.</a:t>
            </a:r>
          </a:p>
          <a:p>
            <a:pPr eaLnBrk="1" hangingPunct="1">
              <a:defRPr/>
            </a:pPr>
            <a:r>
              <a:rPr lang="cs-CZ" b="1" dirty="0"/>
              <a:t>Pro velmi „široké“ chápání podnikohospodářské nauky se do ní ještě zahrnují i disciplíny orientované na podnikohospodářské techniky (metody) jakými jsou např. účetnictví, finanční matematika apod.</a:t>
            </a:r>
          </a:p>
          <a:p>
            <a:pPr eaLnBrk="1" hangingPunct="1">
              <a:defRPr/>
            </a:pPr>
            <a:endParaRPr lang="cs-CZ" dirty="0"/>
          </a:p>
        </p:txBody>
      </p:sp>
      <p:sp>
        <p:nvSpPr>
          <p:cNvPr id="248836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fld id="{190B31F2-8DAF-47A4-B455-751F68BEAD14}" type="slidenum">
              <a:rPr lang="cs-CZ" altLang="cs-CZ" b="0">
                <a:latin typeface="Arial" panose="020B0604020202020204" pitchFamily="34" charset="0"/>
              </a:rPr>
              <a:pPr eaLnBrk="1" hangingPunct="1"/>
              <a:t>13</a:t>
            </a:fld>
            <a:endParaRPr lang="cs-CZ" altLang="cs-CZ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812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eaLnBrk="1" hangingPunct="1">
              <a:defRPr/>
            </a:pPr>
            <a:r>
              <a:rPr lang="cs-CZ" b="1" dirty="0"/>
              <a:t>Podnikové hospodářství</a:t>
            </a:r>
            <a:r>
              <a:rPr lang="cs-CZ" dirty="0"/>
              <a:t> je samostatnou součástí </a:t>
            </a:r>
            <a:r>
              <a:rPr lang="cs-CZ" b="1" dirty="0"/>
              <a:t>hospodářských (ekonomických) věd</a:t>
            </a:r>
            <a:r>
              <a:rPr lang="cs-CZ" dirty="0"/>
              <a:t>. Hospodářské vědy se obvykle člení na dvě skupiny:</a:t>
            </a:r>
            <a:endParaRPr lang="cs-CZ" b="1" dirty="0"/>
          </a:p>
          <a:p>
            <a:pPr eaLnBrk="1" hangingPunct="1">
              <a:defRPr/>
            </a:pPr>
            <a:r>
              <a:rPr lang="cs-CZ" b="1" dirty="0"/>
              <a:t>národohospodářskou nauku</a:t>
            </a:r>
            <a:r>
              <a:rPr lang="cs-CZ" dirty="0"/>
              <a:t>,</a:t>
            </a:r>
            <a:endParaRPr lang="cs-CZ" b="1" dirty="0"/>
          </a:p>
          <a:p>
            <a:pPr eaLnBrk="1" hangingPunct="1">
              <a:defRPr/>
            </a:pPr>
            <a:r>
              <a:rPr lang="cs-CZ" b="1" dirty="0"/>
              <a:t>podnikohospodářskou nauku</a:t>
            </a:r>
            <a:r>
              <a:rPr lang="cs-CZ" dirty="0"/>
              <a:t>.</a:t>
            </a:r>
          </a:p>
          <a:p>
            <a:pPr eaLnBrk="1" hangingPunct="1">
              <a:defRPr/>
            </a:pPr>
            <a:r>
              <a:rPr lang="cs-CZ" dirty="0"/>
              <a:t>Společným předmětem zkoumání a popisu hospodářských věd je </a:t>
            </a:r>
            <a:r>
              <a:rPr lang="cs-CZ" b="1" dirty="0"/>
              <a:t>hospodářství. Pod tímto pojmem můžeme rozumět </a:t>
            </a:r>
            <a:r>
              <a:rPr lang="cs-CZ" dirty="0"/>
              <a:t>oblast lidské činnosti, která slouží k uspokojování potřeb. Prostředky k uspokojování  se nazývají </a:t>
            </a:r>
            <a:r>
              <a:rPr lang="cs-CZ" b="1" dirty="0"/>
              <a:t>statky. </a:t>
            </a:r>
            <a:r>
              <a:rPr lang="cs-CZ" dirty="0"/>
              <a:t>Neomezenost lidských potřeb na jedné straně a nedostatek statků na straně druhé, nutí člověka </a:t>
            </a:r>
            <a:r>
              <a:rPr lang="cs-CZ" b="1" dirty="0"/>
              <a:t>hospodařit</a:t>
            </a:r>
            <a:r>
              <a:rPr lang="cs-CZ" b="1" i="1" dirty="0"/>
              <a:t>, </a:t>
            </a:r>
            <a:r>
              <a:rPr lang="cs-CZ" dirty="0"/>
              <a:t>tzn. využívat existující prostředky takovým způsobem, aby se dosáhlo co </a:t>
            </a:r>
            <a:r>
              <a:rPr lang="cs-CZ" b="1" dirty="0"/>
              <a:t>největšího uspokojení potřeb</a:t>
            </a:r>
            <a:r>
              <a:rPr lang="cs-CZ" dirty="0"/>
              <a:t>. Dosažení tohoto cíle předpokládá </a:t>
            </a:r>
            <a:r>
              <a:rPr lang="cs-CZ" b="1" dirty="0"/>
              <a:t>rozhodovací proces</a:t>
            </a:r>
            <a:r>
              <a:rPr lang="cs-CZ" dirty="0"/>
              <a:t> o </a:t>
            </a:r>
            <a:r>
              <a:rPr lang="cs-CZ" b="1" dirty="0"/>
              <a:t>výrobě statků (produkci)</a:t>
            </a:r>
            <a:r>
              <a:rPr lang="cs-CZ" dirty="0"/>
              <a:t>, ale i o jejich </a:t>
            </a:r>
            <a:r>
              <a:rPr lang="cs-CZ" b="1" dirty="0"/>
              <a:t>spotřebě (konzumaci). Vznik hospodářství</a:t>
            </a:r>
            <a:r>
              <a:rPr lang="cs-CZ" dirty="0"/>
              <a:t> je tedy podmíněn omezeností statků a neomezeností lidských potřeb.</a:t>
            </a:r>
          </a:p>
          <a:p>
            <a:pPr eaLnBrk="1" hangingPunct="1">
              <a:defRPr/>
            </a:pPr>
            <a:r>
              <a:rPr lang="cs-CZ" dirty="0"/>
              <a:t>Hospodářství samotné nemá žádnou hodnotu, je </a:t>
            </a:r>
            <a:r>
              <a:rPr lang="cs-CZ" b="1" dirty="0"/>
              <a:t>hodnotově neutrální</a:t>
            </a:r>
            <a:r>
              <a:rPr lang="cs-CZ" dirty="0"/>
              <a:t>. Hodnotu získává až na základě </a:t>
            </a:r>
            <a:r>
              <a:rPr lang="cs-CZ" b="1" dirty="0"/>
              <a:t>cílů</a:t>
            </a:r>
            <a:r>
              <a:rPr lang="cs-CZ" dirty="0"/>
              <a:t>, které se mají hospodářskou činností dosáhnout., tj. na základě </a:t>
            </a:r>
            <a:r>
              <a:rPr lang="cs-CZ" b="1" dirty="0"/>
              <a:t>uspokojení potřeb</a:t>
            </a:r>
            <a:r>
              <a:rPr lang="cs-CZ" dirty="0"/>
              <a:t> </a:t>
            </a:r>
            <a:r>
              <a:rPr lang="cs-CZ" b="1" dirty="0"/>
              <a:t>materiálními </a:t>
            </a:r>
            <a:r>
              <a:rPr lang="cs-CZ" dirty="0"/>
              <a:t>a </a:t>
            </a:r>
            <a:r>
              <a:rPr lang="cs-CZ" b="1" dirty="0"/>
              <a:t>nemateriálními statky</a:t>
            </a:r>
            <a:r>
              <a:rPr lang="cs-CZ" dirty="0"/>
              <a:t>.</a:t>
            </a:r>
          </a:p>
          <a:p>
            <a:pPr eaLnBrk="1" hangingPunct="1">
              <a:defRPr/>
            </a:pPr>
            <a:r>
              <a:rPr lang="cs-CZ" dirty="0"/>
              <a:t>Hospodářské jednání (tak jako každé jiné) podléhá </a:t>
            </a:r>
            <a:r>
              <a:rPr lang="cs-CZ" b="1" dirty="0"/>
              <a:t>obecnému principu racionality</a:t>
            </a:r>
            <a:r>
              <a:rPr lang="cs-CZ" dirty="0"/>
              <a:t>, který říká, že určitého užitku (cíle) je třeba dosáhnout s nejmenší obětí (s co nejmenším vynaložením prostředků). V hospodářství má princip racionality podobu </a:t>
            </a:r>
            <a:r>
              <a:rPr lang="cs-CZ" b="1" dirty="0"/>
              <a:t>ekonomického principu</a:t>
            </a:r>
            <a:r>
              <a:rPr lang="cs-CZ" dirty="0"/>
              <a:t> resp. </a:t>
            </a:r>
            <a:r>
              <a:rPr lang="cs-CZ" b="1" dirty="0"/>
              <a:t>principu hospodárnosti.</a:t>
            </a:r>
          </a:p>
          <a:p>
            <a:pPr eaLnBrk="1" hangingPunct="1">
              <a:defRPr/>
            </a:pPr>
            <a:r>
              <a:rPr lang="cs-CZ" b="1" dirty="0"/>
              <a:t>Jak bylo uvedeno výše, člení se hospodářství na dvě základní vědy. Každá z nich se zabývá určitou stránkou hospodářství, které spolu navzájem úzce souvisí. Národohospodářská nauka (ekonomie) zahrnuje dvě oblasti zkoumání - makroekonomii a mikroekonomii. Předmětem našeho zájmu, vzhledem k názvu a zaměření předmětu, bude ale samozřejmě podnikohospodářská nauka.</a:t>
            </a:r>
          </a:p>
          <a:p>
            <a:pPr eaLnBrk="1" hangingPunct="1">
              <a:defRPr/>
            </a:pPr>
            <a:r>
              <a:rPr lang="cs-CZ" b="1" dirty="0"/>
              <a:t>Objektem podnikohospodářské nauky je podnik. Podnikohospodářská nauka se zabývá všemi druhy podniků, kterou jsou podnikatelskými subjekty. Předmětem podnikohospodářské nauky jsou rozhodnutí, která se týkají použití výrobních faktorů s cílem dosáhnout optimální výsledky. Z toho důvodu je hlavní úlohou podnikohospodářské nauky popsat a vysvětlit každé hospodářské jednání (chování), které se uskutečňuje v podniku a na základě poznaných zákonitostí vypracovat postupy na zabezpečení realizace stanovených cílů.</a:t>
            </a:r>
          </a:p>
          <a:p>
            <a:pPr eaLnBrk="1" hangingPunct="1">
              <a:defRPr/>
            </a:pPr>
            <a:r>
              <a:rPr lang="cs-CZ" b="1" dirty="0"/>
              <a:t>Podnikohospodářská nauka obsahuje široké spektrum problémů týkajících se různých typů podniků. Vzhledem na rozsáhlou poznatkovou bázi a potřebu důkladně a podrobně ji zvládnout se člení na skupiny dílčích podnikohospodářských vědních disciplin:</a:t>
            </a:r>
          </a:p>
          <a:p>
            <a:pPr eaLnBrk="1" hangingPunct="1">
              <a:defRPr/>
            </a:pPr>
            <a:r>
              <a:rPr lang="cs-CZ" b="1" dirty="0"/>
              <a:t>všeobecnou podnikohospodářskou nauku,</a:t>
            </a:r>
          </a:p>
          <a:p>
            <a:pPr eaLnBrk="1" hangingPunct="1">
              <a:defRPr/>
            </a:pPr>
            <a:r>
              <a:rPr lang="cs-CZ" b="1" dirty="0"/>
              <a:t>speciální odvětvové podnikohospodářské nauky,</a:t>
            </a:r>
          </a:p>
          <a:p>
            <a:pPr eaLnBrk="1" hangingPunct="1">
              <a:defRPr/>
            </a:pPr>
            <a:r>
              <a:rPr lang="cs-CZ" b="1" dirty="0"/>
              <a:t>speciální funkční podnikohospodářské nauky.</a:t>
            </a:r>
          </a:p>
          <a:p>
            <a:pPr eaLnBrk="1" hangingPunct="1">
              <a:defRPr/>
            </a:pPr>
            <a:r>
              <a:rPr lang="cs-CZ" b="1" dirty="0"/>
              <a:t>Úlohou všeobecné podnikohospodářské nauky je popsat a vysvětlit podnikové jevy a problémy, které jsou společné všem podnikům bez ohledu na charakter hospodářského odvětví, jejich právní formu atd.</a:t>
            </a:r>
          </a:p>
          <a:p>
            <a:pPr eaLnBrk="1" hangingPunct="1">
              <a:defRPr/>
            </a:pPr>
            <a:r>
              <a:rPr lang="cs-CZ" b="1" dirty="0"/>
              <a:t>Odvětvové podnikohospodářské nauky se zabývají podnikohospodářskými problémy, které vyplývají ze specifik jednotlivých odvětví a nejsou společné pro všechny podniky. Jedná se např. o průmyslovou, obchodní, bankovní či zemědělskou podnikovou ekonomiku.</a:t>
            </a:r>
          </a:p>
          <a:p>
            <a:pPr eaLnBrk="1" hangingPunct="1">
              <a:defRPr/>
            </a:pPr>
            <a:r>
              <a:rPr lang="cs-CZ" b="1" dirty="0"/>
              <a:t>Protože rozdělení podnikohospodářské nauky na všeobecnou podnikohospodářskou nauku a odvětvové podnikohospodářské nauky není zcela dostatečné, obvykle ho ještě doplňuje členění podle hlavních podnikových funkcí (podnikových oblastí činnosti) – pořízení, výroba, odbyt, financování atd. Na základě toho se vyčleňují vědní disciplíny zabývající se řízením podniku (management), odbytem (marketing), financováním (podnikové finance), lidskými zdroji (personální management) apod.</a:t>
            </a:r>
          </a:p>
          <a:p>
            <a:pPr eaLnBrk="1" hangingPunct="1">
              <a:defRPr/>
            </a:pPr>
            <a:r>
              <a:rPr lang="cs-CZ" b="1" dirty="0"/>
              <a:t>Pro velmi „široké“ chápání podnikohospodářské nauky se do ní ještě zahrnují i disciplíny orientované na podnikohospodářské techniky (metody) jakými jsou např. účetnictví, finanční matematika apod.</a:t>
            </a:r>
          </a:p>
          <a:p>
            <a:pPr eaLnBrk="1" hangingPunct="1">
              <a:defRPr/>
            </a:pPr>
            <a:endParaRPr lang="cs-CZ" dirty="0"/>
          </a:p>
        </p:txBody>
      </p:sp>
      <p:sp>
        <p:nvSpPr>
          <p:cNvPr id="249860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fld id="{F287CF24-4AA7-4CDD-AA84-393655581E2E}" type="slidenum">
              <a:rPr lang="cs-CZ" altLang="cs-CZ" b="0">
                <a:latin typeface="Arial" panose="020B0604020202020204" pitchFamily="34" charset="0"/>
              </a:rPr>
              <a:pPr eaLnBrk="1" hangingPunct="1"/>
              <a:t>14</a:t>
            </a:fld>
            <a:endParaRPr lang="cs-CZ" altLang="cs-CZ" b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5214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2418E1-9805-47B2-A251-B8920E18FFB2}" type="slidenum">
              <a:rPr lang="cs-CZ" smtClean="0"/>
              <a:pPr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442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>
            <a:extLst>
              <a:ext uri="{FF2B5EF4-FFF2-40B4-BE49-F238E27FC236}">
                <a16:creationId xmlns:a16="http://schemas.microsoft.com/office/drawing/2014/main" id="{C5BC1B05-22B7-41A6-9034-06928C92931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Zástupný symbol pro poznámky 2">
            <a:extLst>
              <a:ext uri="{FF2B5EF4-FFF2-40B4-BE49-F238E27FC236}">
                <a16:creationId xmlns:a16="http://schemas.microsoft.com/office/drawing/2014/main" id="{10518DC9-AFAA-4AD1-A157-9240B57C04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>
                <a:latin typeface="Arial" panose="020B0604020202020204" pitchFamily="34" charset="0"/>
              </a:rPr>
              <a:t>efekt = výsledek, účinek, následek</a:t>
            </a:r>
          </a:p>
          <a:p>
            <a:r>
              <a:rPr lang="cs-CZ" altLang="cs-CZ">
                <a:latin typeface="Arial" panose="020B0604020202020204" pitchFamily="34" charset="0"/>
              </a:rPr>
              <a:t>efektem podniku jsou poskytované výrobky a služby = výstupy podniku.</a:t>
            </a:r>
          </a:p>
          <a:p>
            <a:r>
              <a:rPr lang="cs-CZ" altLang="cs-CZ">
                <a:latin typeface="Arial" panose="020B0604020202020204" pitchFamily="34" charset="0"/>
              </a:rPr>
              <a:t>výrobní faktory  = vstupy podniku</a:t>
            </a:r>
          </a:p>
          <a:p>
            <a:r>
              <a:rPr lang="cs-CZ" altLang="cs-CZ">
                <a:latin typeface="Arial" panose="020B0604020202020204" pitchFamily="34" charset="0"/>
              </a:rPr>
              <a:t>efektivnost vyjadřuje poměr výstupu ke vstupu</a:t>
            </a:r>
          </a:p>
          <a:p>
            <a:endParaRPr lang="cs-CZ" altLang="cs-CZ">
              <a:latin typeface="Arial" panose="020B0604020202020204" pitchFamily="34" charset="0"/>
            </a:endParaRPr>
          </a:p>
        </p:txBody>
      </p:sp>
      <p:sp>
        <p:nvSpPr>
          <p:cNvPr id="24580" name="Zástupný symbol pro číslo snímku 3">
            <a:extLst>
              <a:ext uri="{FF2B5EF4-FFF2-40B4-BE49-F238E27FC236}">
                <a16:creationId xmlns:a16="http://schemas.microsoft.com/office/drawing/2014/main" id="{BC4CC5A5-AF08-4256-9D02-A2EBA7AD4F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709FD57-9390-4449-8A14-3BA0C9646CEF}" type="slidenum">
              <a:rPr lang="cs-CZ" altLang="cs-CZ"/>
              <a:pPr eaLnBrk="1" hangingPunct="1">
                <a:spcBef>
                  <a:spcPct val="0"/>
                </a:spcBef>
              </a:pPr>
              <a:t>18</a:t>
            </a:fld>
            <a:endParaRPr lang="cs-CZ" alt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Zástupný symbol pro obrázek snímku 1">
            <a:extLst>
              <a:ext uri="{FF2B5EF4-FFF2-40B4-BE49-F238E27FC236}">
                <a16:creationId xmlns:a16="http://schemas.microsoft.com/office/drawing/2014/main" id="{1C74A517-8EA9-432E-9363-22B42B8539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Zástupný symbol pro poznámky 2">
            <a:extLst>
              <a:ext uri="{FF2B5EF4-FFF2-40B4-BE49-F238E27FC236}">
                <a16:creationId xmlns:a16="http://schemas.microsoft.com/office/drawing/2014/main" id="{C035DDBE-D7D6-4555-BF46-3617C95E1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>
              <a:latin typeface="Arial" panose="020B0604020202020204" pitchFamily="34" charset="0"/>
            </a:endParaRPr>
          </a:p>
        </p:txBody>
      </p:sp>
      <p:sp>
        <p:nvSpPr>
          <p:cNvPr id="59396" name="Zástupný symbol pro číslo snímku 3">
            <a:extLst>
              <a:ext uri="{FF2B5EF4-FFF2-40B4-BE49-F238E27FC236}">
                <a16:creationId xmlns:a16="http://schemas.microsoft.com/office/drawing/2014/main" id="{58C939DE-F614-4BCD-A0C6-40C3029837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5963" indent="-274638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1725" indent="-219075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19075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4375" indent="-219075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41575" indent="-219075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98775" indent="-219075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55975" indent="-219075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13175" indent="-219075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1C71138-5F0D-4376-A5D2-60FF1C1F2A4D}" type="slidenum">
              <a:rPr lang="cs-CZ" altLang="cs-CZ" sz="1300" smtClean="0"/>
              <a:pPr>
                <a:spcBef>
                  <a:spcPct val="0"/>
                </a:spcBef>
              </a:pPr>
              <a:t>21</a:t>
            </a:fld>
            <a:endParaRPr lang="cs-CZ" altLang="cs-CZ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9A5E0-0E26-39AC-57D1-B7309AED6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C67D8EA4-68F3-28C2-1172-C1B36B125D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F7D1E6E5-B6DA-37C1-8AD7-53156D3549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B75C6A1-31FE-46C2-E296-D3306E0AB3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42FE9-36C2-4B96-9427-000295F887BD}" type="slidenum">
              <a:rPr lang="cs-CZ" smtClean="0"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3521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2418E1-9805-47B2-A251-B8920E18FFB2}" type="slidenum">
              <a:rPr lang="cs-CZ" smtClean="0"/>
              <a:pPr/>
              <a:t>37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64675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66C8F64-9D72-45D1-8993-35362F3630E7}" type="slidenum">
              <a:rPr lang="cs-CZ" altLang="cs-CZ"/>
              <a:pPr>
                <a:spcBef>
                  <a:spcPct val="0"/>
                </a:spcBef>
              </a:pPr>
              <a:t>42</a:t>
            </a:fld>
            <a:endParaRPr lang="cs-CZ" altLang="cs-CZ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3831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010E6F-071D-4E93-946C-C580876E11A0}" type="slidenum">
              <a:rPr lang="cs-CZ" altLang="cs-CZ"/>
              <a:pPr>
                <a:spcBef>
                  <a:spcPct val="0"/>
                </a:spcBef>
              </a:pPr>
              <a:t>43</a:t>
            </a:fld>
            <a:endParaRPr lang="cs-CZ" altLang="cs-CZ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6557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06650FE-4CD8-46B1-A7AE-4EF138DDF6FE}" type="slidenum">
              <a:rPr lang="cs-CZ" altLang="cs-CZ"/>
              <a:pPr>
                <a:spcBef>
                  <a:spcPct val="0"/>
                </a:spcBef>
              </a:pPr>
              <a:t>44</a:t>
            </a:fld>
            <a:endParaRPr lang="cs-CZ" altLang="cs-CZ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z="10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061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5F1D6F7-FFE4-47B1-90A4-F092A0044F04}" type="slidenum">
              <a:rPr lang="cs-CZ" altLang="cs-CZ"/>
              <a:pPr>
                <a:spcBef>
                  <a:spcPct val="0"/>
                </a:spcBef>
              </a:pPr>
              <a:t>45</a:t>
            </a:fld>
            <a:endParaRPr lang="cs-CZ" altLang="cs-CZ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4304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DAF0A5-437F-486B-87CF-19DFA34BC786}" type="slidenum">
              <a:rPr lang="cs-CZ" altLang="cs-CZ"/>
              <a:pPr>
                <a:spcBef>
                  <a:spcPct val="0"/>
                </a:spcBef>
              </a:pPr>
              <a:t>46</a:t>
            </a:fld>
            <a:endParaRPr lang="cs-CZ" altLang="cs-CZ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6708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B93681B-04E5-4BCF-853E-127B511E92EA}" type="slidenum">
              <a:rPr lang="cs-CZ" altLang="cs-CZ"/>
              <a:pPr>
                <a:spcBef>
                  <a:spcPct val="0"/>
                </a:spcBef>
              </a:pPr>
              <a:t>47</a:t>
            </a:fld>
            <a:endParaRPr lang="cs-CZ" altLang="cs-CZ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843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1B4AE3B-97A7-4B11-B536-80B129C58E1A}" type="slidenum">
              <a:rPr lang="cs-CZ" altLang="cs-CZ"/>
              <a:pPr>
                <a:spcBef>
                  <a:spcPct val="0"/>
                </a:spcBef>
              </a:pPr>
              <a:t>49</a:t>
            </a:fld>
            <a:endParaRPr lang="cs-CZ" altLang="cs-CZ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9129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>
              <a:latin typeface="Arial" panose="020B0604020202020204" pitchFamily="34" charset="0"/>
            </a:endParaRPr>
          </a:p>
        </p:txBody>
      </p:sp>
      <p:sp>
        <p:nvSpPr>
          <p:cNvPr id="36868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3E853D9-5433-4DDD-AB30-DE6C73F93E8D}" type="slidenum">
              <a:rPr lang="cs-CZ" altLang="cs-CZ"/>
              <a:pPr>
                <a:spcBef>
                  <a:spcPct val="0"/>
                </a:spcBef>
              </a:pPr>
              <a:t>50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1330762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8E0E3BA-CAC5-4598-AEC8-D3F5D769D120}" type="slidenum">
              <a:rPr lang="cs-CZ" altLang="cs-CZ"/>
              <a:pPr>
                <a:spcBef>
                  <a:spcPct val="0"/>
                </a:spcBef>
              </a:pPr>
              <a:t>51</a:t>
            </a:fld>
            <a:endParaRPr lang="cs-CZ" altLang="cs-CZ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cs-CZ" altLang="cs-CZ">
                <a:latin typeface="Arial" panose="020B0604020202020204" pitchFamily="34" charset="0"/>
              </a:rPr>
              <a:t>Empiricky-založený na zkušenostech</a:t>
            </a:r>
          </a:p>
        </p:txBody>
      </p:sp>
    </p:spTree>
    <p:extLst>
      <p:ext uri="{BB962C8B-B14F-4D97-AF65-F5344CB8AC3E}">
        <p14:creationId xmlns:p14="http://schemas.microsoft.com/office/powerpoint/2010/main" val="3613845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00FEFC1-BE36-4F3D-AAA4-62B0219F9ADC}" type="slidenum">
              <a:rPr lang="cs-CZ" altLang="cs-CZ"/>
              <a:pPr>
                <a:spcBef>
                  <a:spcPct val="0"/>
                </a:spcBef>
              </a:pPr>
              <a:t>52</a:t>
            </a:fld>
            <a:endParaRPr lang="cs-CZ" altLang="cs-CZ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8738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B7FF3CD-9419-4198-9ACB-509DF3334FC4}" type="slidenum">
              <a:rPr lang="cs-CZ" altLang="cs-CZ"/>
              <a:pPr>
                <a:spcBef>
                  <a:spcPct val="0"/>
                </a:spcBef>
              </a:pPr>
              <a:t>53</a:t>
            </a:fld>
            <a:endParaRPr lang="cs-CZ" altLang="cs-CZ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1898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E00EADA-7E03-47B8-8796-989C2C8DBA00}" type="slidenum">
              <a:rPr lang="cs-CZ" altLang="cs-CZ"/>
              <a:pPr>
                <a:spcBef>
                  <a:spcPct val="0"/>
                </a:spcBef>
              </a:pPr>
              <a:t>54</a:t>
            </a:fld>
            <a:endParaRPr lang="cs-CZ" altLang="cs-CZ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8110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ABE543E-0FE5-4098-BA38-7078196FE5A9}" type="slidenum">
              <a:rPr lang="cs-CZ" altLang="cs-CZ"/>
              <a:pPr>
                <a:spcBef>
                  <a:spcPct val="0"/>
                </a:spcBef>
              </a:pPr>
              <a:t>55</a:t>
            </a:fld>
            <a:endParaRPr lang="cs-CZ" altLang="cs-CZ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5306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C545807-47AE-47A8-A325-36712549219C}" type="slidenum">
              <a:rPr lang="cs-CZ" altLang="cs-CZ"/>
              <a:pPr>
                <a:spcBef>
                  <a:spcPct val="0"/>
                </a:spcBef>
              </a:pPr>
              <a:t>56</a:t>
            </a:fld>
            <a:endParaRPr lang="cs-CZ" altLang="cs-CZ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7358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BB736A5-FF42-4613-8F82-259C34211B7A}" type="slidenum">
              <a:rPr lang="cs-CZ" altLang="cs-CZ"/>
              <a:pPr>
                <a:spcBef>
                  <a:spcPct val="0"/>
                </a:spcBef>
              </a:pPr>
              <a:t>57</a:t>
            </a:fld>
            <a:endParaRPr lang="cs-CZ" altLang="cs-CZ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7803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338CCAE-2884-477D-9350-876F55826A1B}" type="slidenum">
              <a:rPr lang="cs-CZ" altLang="cs-CZ"/>
              <a:pPr>
                <a:spcBef>
                  <a:spcPct val="0"/>
                </a:spcBef>
              </a:pPr>
              <a:t>58</a:t>
            </a:fld>
            <a:endParaRPr lang="cs-CZ" altLang="cs-CZ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622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4566669-B305-44E2-A7BE-8431C03D96B7}" type="slidenum">
              <a:rPr lang="cs-CZ" altLang="cs-CZ"/>
              <a:pPr>
                <a:spcBef>
                  <a:spcPct val="0"/>
                </a:spcBef>
              </a:pPr>
              <a:t>59</a:t>
            </a:fld>
            <a:endParaRPr lang="cs-CZ" altLang="cs-CZ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4679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8962BB4-D5DB-4015-B0DB-04D746DE3D04}" type="slidenum">
              <a:rPr lang="cs-CZ" altLang="cs-CZ"/>
              <a:pPr>
                <a:spcBef>
                  <a:spcPct val="0"/>
                </a:spcBef>
              </a:pPr>
              <a:t>60</a:t>
            </a:fld>
            <a:endParaRPr lang="cs-CZ" altLang="cs-CZ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4630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2418E1-9805-47B2-A251-B8920E18FFB2}" type="slidenum">
              <a:rPr lang="cs-CZ" smtClean="0"/>
              <a:pPr/>
              <a:t>61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72547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42FE9-36C2-4B96-9427-000295F887BD}" type="slidenum">
              <a:rPr lang="cs-CZ" smtClean="0"/>
              <a:t>62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73586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42FE9-36C2-4B96-9427-000295F887BD}" type="slidenum">
              <a:rPr lang="cs-CZ" smtClean="0"/>
              <a:t>64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59192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42FE9-36C2-4B96-9427-000295F887BD}" type="slidenum">
              <a:rPr lang="cs-CZ" smtClean="0"/>
              <a:t>65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30797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A5206-B54E-0BE3-EE6E-53F806AB5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37F88781-5428-2872-9C9F-4F574DE9DD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F11BA7BE-6C1A-B163-E9CD-4820ECBD84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4EA0CB3-52EE-14E0-10E7-89DADE1786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42FE9-36C2-4B96-9427-000295F887BD}" type="slidenum">
              <a:rPr lang="cs-CZ" smtClean="0"/>
              <a:t>66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59465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42FE9-36C2-4B96-9427-000295F887BD}" type="slidenum">
              <a:rPr lang="cs-CZ" smtClean="0"/>
              <a:t>67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7208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42FE9-36C2-4B96-9427-000295F887BD}" type="slidenum">
              <a:rPr lang="cs-CZ" smtClean="0"/>
              <a:t>68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4395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724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807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023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874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223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651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00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378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601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822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058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609600"/>
            <a:ext cx="6447501" cy="34036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470400"/>
            <a:ext cx="6447501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84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B1EB3-18E5-3B48-B1FD-09B9226D6C2A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petr.novak@mvso.cz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../../P&#345;edn&#225;&#353;ky/Prezentace/C&#237;le.doc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1517" y="758996"/>
            <a:ext cx="8570810" cy="1576532"/>
          </a:xfrm>
        </p:spPr>
        <p:txBody>
          <a:bodyPr lIns="0" tIns="0" rIns="0" bIns="0" anchor="t" anchorCtr="0">
            <a:normAutofit fontScale="90000"/>
          </a:bodyPr>
          <a:lstStyle/>
          <a:p>
            <a:pPr algn="ctr"/>
            <a:r>
              <a:rPr lang="cs-CZ" sz="5300" b="1" dirty="0">
                <a:solidFill>
                  <a:srgbClr val="FF0000"/>
                </a:solidFill>
              </a:rPr>
              <a:t>Podniková ekonomika 1</a:t>
            </a:r>
            <a:br>
              <a:rPr lang="cs-CZ" sz="5000" b="1" dirty="0">
                <a:solidFill>
                  <a:srgbClr val="FF0000"/>
                </a:solidFill>
              </a:rPr>
            </a:br>
            <a:r>
              <a:rPr lang="cs-CZ" b="1" dirty="0">
                <a:solidFill>
                  <a:srgbClr val="FF0000"/>
                </a:solidFill>
              </a:rPr>
              <a:t>1. přednáška</a:t>
            </a:r>
            <a:br>
              <a:rPr lang="cs-CZ" b="1" dirty="0">
                <a:solidFill>
                  <a:srgbClr val="FF0000"/>
                </a:solidFill>
              </a:rPr>
            </a:br>
            <a:br>
              <a:rPr lang="cs-CZ" b="1" dirty="0">
                <a:solidFill>
                  <a:srgbClr val="FF0000"/>
                </a:solidFill>
              </a:rPr>
            </a:br>
            <a:r>
              <a:rPr lang="cs-CZ" sz="2700" b="1" dirty="0">
                <a:solidFill>
                  <a:schemeClr val="tx1"/>
                </a:solidFill>
              </a:rPr>
              <a:t>T1: Pojetí podnikové ekonomiky a vymezení základních pojmů.</a:t>
            </a:r>
            <a:br>
              <a:rPr lang="cs-CZ" sz="2700" b="1" dirty="0">
                <a:solidFill>
                  <a:schemeClr val="tx1"/>
                </a:solidFill>
              </a:rPr>
            </a:br>
            <a:br>
              <a:rPr lang="cs-CZ" sz="5000" b="1" dirty="0">
                <a:solidFill>
                  <a:srgbClr val="FF0000"/>
                </a:solidFill>
              </a:rPr>
            </a:br>
            <a:endParaRPr lang="cs-CZ" sz="5000" dirty="0">
              <a:solidFill>
                <a:srgbClr val="FF000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73040" y="3752849"/>
            <a:ext cx="8047101" cy="201338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cs-CZ" sz="1900" b="1" cap="all" dirty="0">
              <a:latin typeface="Arial" pitchFamily="34" charset="0"/>
              <a:cs typeface="Arial" pitchFamily="34" charset="0"/>
            </a:endParaRPr>
          </a:p>
          <a:p>
            <a:r>
              <a:rPr lang="cs-CZ" sz="2400" dirty="0">
                <a:latin typeface="Arial" pitchFamily="34" charset="0"/>
                <a:cs typeface="Arial" pitchFamily="34" charset="0"/>
              </a:rPr>
              <a:t>Doc. Ing. </a:t>
            </a:r>
            <a:r>
              <a:rPr lang="cs-CZ" sz="2400" b="1" dirty="0">
                <a:latin typeface="Arial" pitchFamily="34" charset="0"/>
                <a:cs typeface="Arial" pitchFamily="34" charset="0"/>
              </a:rPr>
              <a:t>Petr Novák</a:t>
            </a:r>
            <a:r>
              <a:rPr lang="cs-CZ" sz="2400" dirty="0">
                <a:latin typeface="Arial" pitchFamily="34" charset="0"/>
                <a:cs typeface="Arial" pitchFamily="34" charset="0"/>
              </a:rPr>
              <a:t>, Ph.D.</a:t>
            </a:r>
            <a:r>
              <a:rPr lang="cs-CZ" sz="2400" b="1" dirty="0">
                <a:latin typeface="Arial" pitchFamily="34" charset="0"/>
                <a:cs typeface="Arial" pitchFamily="34" charset="0"/>
              </a:rPr>
              <a:t> </a:t>
            </a:r>
            <a:endParaRPr lang="cs-CZ" sz="2400" b="1" i="1" dirty="0">
              <a:latin typeface="Arial" pitchFamily="34" charset="0"/>
              <a:cs typeface="Arial" pitchFamily="34" charset="0"/>
            </a:endParaRPr>
          </a:p>
          <a:p>
            <a:r>
              <a:rPr lang="cs-CZ" sz="1900" dirty="0">
                <a:latin typeface="Arial" pitchFamily="34" charset="0"/>
                <a:cs typeface="Arial" pitchFamily="34" charset="0"/>
              </a:rPr>
              <a:t> </a:t>
            </a:r>
          </a:p>
          <a:p>
            <a:r>
              <a:rPr lang="en-GB" sz="2000" b="1" cap="all" dirty="0">
                <a:latin typeface="Arial" pitchFamily="34" charset="0"/>
                <a:cs typeface="Arial" pitchFamily="34" charset="0"/>
              </a:rPr>
              <a:t> 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Email: </a:t>
            </a:r>
            <a:r>
              <a:rPr lang="cs-CZ" sz="2000" dirty="0">
                <a:latin typeface="Arial" pitchFamily="34" charset="0"/>
                <a:cs typeface="Arial" pitchFamily="34" charset="0"/>
                <a:hlinkClick r:id="rId2"/>
              </a:rPr>
              <a:t>petr.novak@mvso.cz</a:t>
            </a:r>
            <a:endParaRPr lang="cs-CZ" sz="2000" dirty="0">
              <a:latin typeface="Arial" pitchFamily="34" charset="0"/>
              <a:cs typeface="Arial" pitchFamily="34" charset="0"/>
            </a:endParaRPr>
          </a:p>
          <a:p>
            <a:endParaRPr lang="cs-CZ" sz="2000" dirty="0">
              <a:latin typeface="Arial" pitchFamily="34" charset="0"/>
              <a:cs typeface="Arial" pitchFamily="34" charset="0"/>
            </a:endParaRPr>
          </a:p>
          <a:p>
            <a:pPr algn="l"/>
            <a:endParaRPr lang="cs-CZ" sz="1800" b="1" cap="all" dirty="0">
              <a:latin typeface="Arial" pitchFamily="34" charset="0"/>
              <a:cs typeface="Arial" pitchFamily="34" charset="0"/>
            </a:endParaRPr>
          </a:p>
          <a:p>
            <a:pPr algn="l"/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539107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536576"/>
            <a:ext cx="7605712" cy="647700"/>
          </a:xfrm>
          <a:ln w="38100"/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sz="3600" dirty="0"/>
              <a:t>Témata P1POE_XPE1 LS 2026/2027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076960"/>
            <a:ext cx="8852852" cy="5379403"/>
          </a:xfrm>
        </p:spPr>
        <p:txBody>
          <a:bodyPr>
            <a:normAutofit fontScale="92500"/>
          </a:bodyPr>
          <a:lstStyle/>
          <a:p>
            <a:pPr marL="457200">
              <a:buFont typeface="+mj-lt"/>
              <a:buAutoNum type="arabicPeriod"/>
            </a:pPr>
            <a:r>
              <a:rPr lang="cs-CZ" sz="2400" b="0" i="0" dirty="0">
                <a:solidFill>
                  <a:srgbClr val="000000"/>
                </a:solidFill>
                <a:effectLst/>
                <a:latin typeface="Aptos"/>
              </a:rPr>
              <a:t>Úvod do podnikové ekonomiky a vymezení základních pojmů. </a:t>
            </a:r>
            <a:r>
              <a:rPr lang="pl-PL" sz="2400" dirty="0">
                <a:solidFill>
                  <a:srgbClr val="000000"/>
                </a:solidFill>
                <a:latin typeface="Aptos"/>
              </a:rPr>
              <a:t>Typologie podniku dle zvolených kritérií. Životní cyklus podniku.</a:t>
            </a:r>
            <a:endParaRPr lang="cs-CZ" sz="2400" dirty="0">
              <a:solidFill>
                <a:srgbClr val="000000"/>
              </a:solidFill>
              <a:latin typeface="Aptos"/>
            </a:endParaRPr>
          </a:p>
          <a:p>
            <a:pPr marL="457200" algn="l">
              <a:buFont typeface="+mj-lt"/>
              <a:buAutoNum type="arabicPeriod"/>
            </a:pPr>
            <a:r>
              <a:rPr lang="cs-CZ" sz="2400" b="0" i="0" dirty="0">
                <a:solidFill>
                  <a:srgbClr val="000000"/>
                </a:solidFill>
                <a:effectLst/>
                <a:latin typeface="Aptos"/>
              </a:rPr>
              <a:t>Majetková a kapitálová výstavba podniku I</a:t>
            </a:r>
          </a:p>
          <a:p>
            <a:pPr marL="457200" algn="l">
              <a:buFont typeface="+mj-lt"/>
              <a:buAutoNum type="arabicPeriod"/>
            </a:pPr>
            <a:r>
              <a:rPr lang="cs-CZ" sz="2400" b="0" i="0" dirty="0">
                <a:solidFill>
                  <a:srgbClr val="000000"/>
                </a:solidFill>
                <a:effectLst/>
                <a:latin typeface="Aptos"/>
              </a:rPr>
              <a:t>Majetková a kapitálová výstavba podniku II</a:t>
            </a:r>
          </a:p>
          <a:p>
            <a:pPr marL="457200" algn="l">
              <a:buFont typeface="+mj-lt"/>
              <a:buAutoNum type="arabicPeriod"/>
            </a:pPr>
            <a:r>
              <a:rPr lang="cs-CZ" sz="2400" b="0" i="0" dirty="0">
                <a:solidFill>
                  <a:srgbClr val="000000"/>
                </a:solidFill>
                <a:effectLst/>
                <a:latin typeface="Aptos"/>
              </a:rPr>
              <a:t>Výnosy, náklady a hospodářský výsledek</a:t>
            </a:r>
          </a:p>
          <a:p>
            <a:pPr marL="457200" algn="l">
              <a:buFont typeface="+mj-lt"/>
              <a:buAutoNum type="arabicPeriod"/>
            </a:pPr>
            <a:r>
              <a:rPr lang="cs-CZ" sz="2400" b="0" i="0" dirty="0">
                <a:solidFill>
                  <a:srgbClr val="000000"/>
                </a:solidFill>
                <a:effectLst/>
                <a:latin typeface="Aptos"/>
              </a:rPr>
              <a:t>Náklady a klasifikace nákladů</a:t>
            </a:r>
          </a:p>
          <a:p>
            <a:pPr marL="457200" algn="l">
              <a:buFont typeface="+mj-lt"/>
              <a:buAutoNum type="arabicPeriod"/>
            </a:pPr>
            <a:r>
              <a:rPr lang="cs-CZ" sz="2400" b="0" i="0" dirty="0">
                <a:solidFill>
                  <a:srgbClr val="000000"/>
                </a:solidFill>
                <a:effectLst/>
                <a:latin typeface="Aptos"/>
              </a:rPr>
              <a:t>Nákladové funkce</a:t>
            </a:r>
            <a:r>
              <a:rPr lang="cs-CZ" sz="2400" dirty="0">
                <a:solidFill>
                  <a:srgbClr val="000000"/>
                </a:solidFill>
                <a:latin typeface="Aptos"/>
              </a:rPr>
              <a:t>. Bod zvratu. Limitní úlohy.</a:t>
            </a:r>
            <a:endParaRPr lang="cs-CZ" sz="2400" b="0" i="0" dirty="0">
              <a:solidFill>
                <a:srgbClr val="000000"/>
              </a:solidFill>
              <a:effectLst/>
              <a:latin typeface="Aptos"/>
            </a:endParaRPr>
          </a:p>
          <a:p>
            <a:pPr marL="457200" algn="l">
              <a:buFont typeface="+mj-lt"/>
              <a:buAutoNum type="arabicPeriod"/>
            </a:pPr>
            <a:r>
              <a:rPr lang="cs-CZ" sz="2400" b="0" i="0" dirty="0">
                <a:solidFill>
                  <a:srgbClr val="000000"/>
                </a:solidFill>
                <a:effectLst/>
                <a:latin typeface="Aptos"/>
              </a:rPr>
              <a:t>Nákupní činnost</a:t>
            </a:r>
          </a:p>
          <a:p>
            <a:pPr marL="457200" algn="l">
              <a:buFont typeface="+mj-lt"/>
              <a:buAutoNum type="arabicPeriod"/>
            </a:pPr>
            <a:r>
              <a:rPr lang="cs-CZ" sz="2400" b="0" i="0" dirty="0">
                <a:solidFill>
                  <a:srgbClr val="000000"/>
                </a:solidFill>
                <a:effectLst/>
                <a:latin typeface="Aptos"/>
              </a:rPr>
              <a:t>Výrobní činnost podniku. Výrobní kapacity</a:t>
            </a:r>
          </a:p>
          <a:p>
            <a:pPr marL="457200" algn="l">
              <a:buFont typeface="+mj-lt"/>
              <a:buAutoNum type="arabicPeriod"/>
            </a:pPr>
            <a:r>
              <a:rPr lang="cs-CZ" sz="2400" i="0" dirty="0">
                <a:solidFill>
                  <a:srgbClr val="000000"/>
                </a:solidFill>
                <a:effectLst/>
                <a:latin typeface="Aptos"/>
              </a:rPr>
              <a:t>Organizační výstavba podniku</a:t>
            </a:r>
          </a:p>
          <a:p>
            <a:pPr marL="457200" algn="l">
              <a:buFont typeface="+mj-lt"/>
              <a:buAutoNum type="arabicPeriod"/>
            </a:pPr>
            <a:r>
              <a:rPr lang="cs-CZ" sz="2400" b="0" i="0" dirty="0">
                <a:solidFill>
                  <a:srgbClr val="000000"/>
                </a:solidFill>
                <a:effectLst/>
                <a:latin typeface="Aptos"/>
              </a:rPr>
              <a:t>Investiční činnost</a:t>
            </a:r>
          </a:p>
          <a:p>
            <a:pPr marL="457200" algn="l">
              <a:buFont typeface="+mj-lt"/>
              <a:buAutoNum type="arabicPeriod"/>
            </a:pPr>
            <a:r>
              <a:rPr lang="cs-CZ" sz="2400" b="0" i="0" dirty="0">
                <a:solidFill>
                  <a:srgbClr val="000000"/>
                </a:solidFill>
                <a:effectLst/>
                <a:latin typeface="Aptos"/>
              </a:rPr>
              <a:t>Finanční analýza podniku</a:t>
            </a:r>
          </a:p>
          <a:p>
            <a:pPr marL="457200" algn="l">
              <a:buFont typeface="+mj-lt"/>
              <a:buAutoNum type="arabicPeriod"/>
            </a:pPr>
            <a:r>
              <a:rPr lang="cs-CZ" sz="2400" b="0" i="0" dirty="0">
                <a:solidFill>
                  <a:srgbClr val="000000"/>
                </a:solidFill>
                <a:effectLst/>
                <a:latin typeface="Aptos"/>
              </a:rPr>
              <a:t>Slučování, rozdělování, sanace a zánik podniků</a:t>
            </a:r>
          </a:p>
          <a:p>
            <a:pPr marL="0" indent="0">
              <a:lnSpc>
                <a:spcPct val="90000"/>
              </a:lnSpc>
              <a:buNone/>
            </a:pPr>
            <a:endParaRPr lang="cs-CZ" sz="2400" dirty="0"/>
          </a:p>
          <a:p>
            <a:pPr marL="0" indent="0">
              <a:lnSpc>
                <a:spcPct val="90000"/>
              </a:lnSpc>
              <a:buNone/>
            </a:pPr>
            <a:endParaRPr lang="cs-CZ" sz="36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5B8F4A75-7298-411F-9C67-D066F988D715}" type="slidenum">
              <a:rPr lang="cs-CZ" smtClean="0"/>
              <a:pPr>
                <a:defRPr/>
              </a:pPr>
              <a:t>2</a:t>
            </a:fld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A5D00957-5A7A-4DA7-AB54-A5B1784568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470" y="651569"/>
            <a:ext cx="8928530" cy="55548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200" b="1" dirty="0">
                <a:solidFill>
                  <a:srgbClr val="D50202"/>
                </a:solidFill>
              </a:rPr>
              <a:t>Literatura základní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800" dirty="0"/>
              <a:t>MARTINOVIČOVÁ, D., KONEČNÝ, M. a J. VAVŘINA, 2019. Úvod do podnikové ekonomiky. 2., aktualizované vydání. Praha: Grada. ISBN 978-80-271-2034-5.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800" dirty="0"/>
              <a:t>RŮČKOVÁ, P., 2021. Finanční analýza: metody, ukazatele, využití v praxi. 7. aktualizované vydání. Praha: Grada. ISBN 978-80-271-3124-2.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800" dirty="0"/>
              <a:t>STEFANOVOVÁ, Z., NOVÁK, P., PETERKOVÁ, J. a V. VOLFOVÁ, 2018, 2024. Podniková ekonomika. Olomouc: Moravská vysoká škola Olomouc, o.p.s.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800" dirty="0"/>
              <a:t>VOCHOZKA, M., 2020. Metody komplexního hodnocení podniku. 2. aktualizované vydání. Praha: Grada. ISBN 978-80-271-1701-7.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800" i="1" dirty="0"/>
              <a:t>doporučená literatura</a:t>
            </a:r>
            <a:r>
              <a:rPr lang="cs-CZ" sz="1800" dirty="0"/>
              <a:t> ČIŽINSKÁ R., 2018. Základy finančního řízení podniku. Praha: Grada. ISBN 978-80-271-0194-8.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800" dirty="0"/>
              <a:t>KOHOUT, P., 2018. Investice. Nová strategie. Praha: Grada. ISBN 978-80-271-2101-4.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800" dirty="0"/>
              <a:t>MAJDÚCHOVÁ, H., 2020. Podnikové </a:t>
            </a:r>
            <a:r>
              <a:rPr lang="cs-CZ" sz="1800" dirty="0" err="1"/>
              <a:t>hospodárstvo</a:t>
            </a:r>
            <a:r>
              <a:rPr lang="cs-CZ" sz="1800" dirty="0"/>
              <a:t>. 2. aktualizované a </a:t>
            </a:r>
            <a:r>
              <a:rPr lang="cs-CZ" sz="1800" dirty="0" err="1"/>
              <a:t>prepracované</a:t>
            </a:r>
            <a:r>
              <a:rPr lang="cs-CZ" sz="1800" dirty="0"/>
              <a:t> </a:t>
            </a:r>
            <a:r>
              <a:rPr lang="cs-CZ" sz="1800" dirty="0" err="1"/>
              <a:t>vydanie</a:t>
            </a:r>
            <a:r>
              <a:rPr lang="cs-CZ" sz="1800" dirty="0"/>
              <a:t>. Bratislava: </a:t>
            </a:r>
            <a:r>
              <a:rPr lang="cs-CZ" sz="1800" dirty="0" err="1"/>
              <a:t>Wolters</a:t>
            </a:r>
            <a:r>
              <a:rPr lang="cs-CZ" sz="1800" dirty="0"/>
              <a:t> </a:t>
            </a:r>
            <a:r>
              <a:rPr lang="cs-CZ" sz="1800" dirty="0" err="1"/>
              <a:t>Kluwer</a:t>
            </a:r>
            <a:r>
              <a:rPr lang="cs-CZ" sz="1800" dirty="0"/>
              <a:t>. </a:t>
            </a:r>
            <a:r>
              <a:rPr lang="cs-CZ" sz="1800" dirty="0" err="1"/>
              <a:t>Ekonómia</a:t>
            </a:r>
            <a:r>
              <a:rPr lang="cs-CZ" sz="1800" dirty="0"/>
              <a:t>. ISBN 978-80-571-0271-7.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800" dirty="0"/>
              <a:t>SLOMAN, J. and E. JONES., 2020. </a:t>
            </a:r>
            <a:r>
              <a:rPr lang="cs-CZ" sz="1800" dirty="0" err="1"/>
              <a:t>Essential</a:t>
            </a:r>
            <a:r>
              <a:rPr lang="cs-CZ" sz="1800" dirty="0"/>
              <a:t> </a:t>
            </a:r>
            <a:r>
              <a:rPr lang="cs-CZ" sz="1800" dirty="0" err="1"/>
              <a:t>economics</a:t>
            </a:r>
            <a:r>
              <a:rPr lang="cs-CZ" sz="1800" dirty="0"/>
              <a:t> for business. 6th </a:t>
            </a:r>
            <a:r>
              <a:rPr lang="cs-CZ" sz="1800" dirty="0" err="1"/>
              <a:t>edition</a:t>
            </a:r>
            <a:r>
              <a:rPr lang="cs-CZ" sz="1800" dirty="0"/>
              <a:t>. </a:t>
            </a:r>
            <a:r>
              <a:rPr lang="cs-CZ" sz="1800" dirty="0" err="1"/>
              <a:t>Harlow</a:t>
            </a:r>
            <a:r>
              <a:rPr lang="cs-CZ" sz="1800" dirty="0"/>
              <a:t>, </a:t>
            </a:r>
            <a:r>
              <a:rPr lang="cs-CZ" sz="1800" dirty="0" err="1"/>
              <a:t>England</a:t>
            </a:r>
            <a:r>
              <a:rPr lang="cs-CZ" sz="1800" dirty="0"/>
              <a:t>: </a:t>
            </a:r>
            <a:r>
              <a:rPr lang="cs-CZ" sz="1800" dirty="0" err="1"/>
              <a:t>Pearson</a:t>
            </a:r>
            <a:r>
              <a:rPr lang="cs-CZ" sz="1800" dirty="0"/>
              <a:t>. ISBN 978-1-292-30453-3. </a:t>
            </a:r>
          </a:p>
        </p:txBody>
      </p:sp>
    </p:spTree>
    <p:extLst>
      <p:ext uri="{BB962C8B-B14F-4D97-AF65-F5344CB8AC3E}">
        <p14:creationId xmlns:p14="http://schemas.microsoft.com/office/powerpoint/2010/main" val="820843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A5D00957-5A7A-4DA7-AB54-A5B1784568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224" y="663058"/>
            <a:ext cx="8676484" cy="53289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000" b="1" dirty="0">
                <a:solidFill>
                  <a:srgbClr val="D50202"/>
                </a:solidFill>
              </a:rPr>
              <a:t>Literatura doporučená</a:t>
            </a:r>
            <a:endParaRPr lang="cs-CZ" sz="1600" b="1" dirty="0">
              <a:solidFill>
                <a:srgbClr val="D50202"/>
              </a:solidFill>
            </a:endParaRPr>
          </a:p>
          <a:p>
            <a:r>
              <a:rPr lang="cs-CZ" sz="1600" dirty="0"/>
              <a:t>JANATKA František. </a:t>
            </a:r>
            <a:r>
              <a:rPr lang="cs-CZ" sz="1600" i="1" dirty="0"/>
              <a:t>Podnikání v globalizovaném světě</a:t>
            </a:r>
            <a:r>
              <a:rPr lang="cs-CZ" sz="1600" dirty="0"/>
              <a:t>. Praha: </a:t>
            </a:r>
            <a:r>
              <a:rPr lang="cs-CZ" sz="1600" dirty="0" err="1"/>
              <a:t>Wolters</a:t>
            </a:r>
            <a:r>
              <a:rPr lang="cs-CZ" sz="1600" dirty="0"/>
              <a:t> </a:t>
            </a:r>
            <a:r>
              <a:rPr lang="cs-CZ" sz="1600" dirty="0" err="1"/>
              <a:t>Kluwer</a:t>
            </a:r>
            <a:r>
              <a:rPr lang="cs-CZ" sz="1600" dirty="0"/>
              <a:t>, 2017. ISBN 978-80-7552-754-7.</a:t>
            </a:r>
          </a:p>
          <a:p>
            <a:r>
              <a:rPr lang="cs-CZ" sz="1600" dirty="0"/>
              <a:t>KISEĹÁKOVÁ, D. a M. ŠOLTÉS. Modely řízení finanční výkonnosti v teorii a praxi malých a středních podniků. 1. vyd. Praha: </a:t>
            </a:r>
            <a:r>
              <a:rPr lang="cs-CZ" sz="1600" dirty="0" err="1"/>
              <a:t>Grada</a:t>
            </a:r>
            <a:r>
              <a:rPr lang="cs-CZ" sz="1600" dirty="0"/>
              <a:t>, 2018. 192 s. ISBN 978-80-271-0680-6.</a:t>
            </a:r>
          </a:p>
          <a:p>
            <a:r>
              <a:rPr lang="cs-CZ" sz="1600" dirty="0"/>
              <a:t>ONDŘEJ, Jan. Zahájení podnikání: (právní, ekonomické, daňové, účetní aspekty). 2. vydání. Praha: </a:t>
            </a:r>
            <a:r>
              <a:rPr lang="cs-CZ" sz="1600" dirty="0" err="1"/>
              <a:t>Wolters</a:t>
            </a:r>
            <a:r>
              <a:rPr lang="cs-CZ" sz="1600" dirty="0"/>
              <a:t> </a:t>
            </a:r>
            <a:r>
              <a:rPr lang="cs-CZ" sz="1600" dirty="0" err="1"/>
              <a:t>Kluwer</a:t>
            </a:r>
            <a:r>
              <a:rPr lang="cs-CZ" sz="1600" dirty="0"/>
              <a:t>, 2019,  287 s. Právo prakticky. ISBN 978-80-7598-337-4.</a:t>
            </a:r>
          </a:p>
          <a:p>
            <a:r>
              <a:rPr lang="cs-CZ" sz="1600" dirty="0"/>
              <a:t>RUČKOVÁ, P. Finanční analýza. 5. aktualizované vydání. Praha: </a:t>
            </a:r>
            <a:r>
              <a:rPr lang="cs-CZ" sz="1600" dirty="0" err="1"/>
              <a:t>Grada</a:t>
            </a:r>
            <a:r>
              <a:rPr lang="cs-CZ" sz="1600" dirty="0"/>
              <a:t>, 2015. 260 s. ISBN 978-80-247-5534-2.</a:t>
            </a:r>
          </a:p>
          <a:p>
            <a:r>
              <a:rPr lang="cs-CZ" sz="1600" dirty="0"/>
              <a:t>KRÁL, Bohumil. Manažerské účetnictví. 4. rozšířené a aktualizované vydání. Praha: Management </a:t>
            </a:r>
            <a:r>
              <a:rPr lang="cs-CZ" sz="1600" dirty="0" err="1"/>
              <a:t>Press</a:t>
            </a:r>
            <a:r>
              <a:rPr lang="cs-CZ" sz="1600" dirty="0"/>
              <a:t>, 2018. ISBN 9788072615681</a:t>
            </a:r>
          </a:p>
          <a:p>
            <a:r>
              <a:rPr lang="cs-CZ" sz="1600" i="1" dirty="0"/>
              <a:t>Zákon č. 89/2012 Sb., Občanský zákoník v platném znění</a:t>
            </a:r>
            <a:r>
              <a:rPr lang="cs-CZ" sz="1600" dirty="0"/>
              <a:t>.</a:t>
            </a:r>
          </a:p>
          <a:p>
            <a:r>
              <a:rPr lang="cs-CZ" sz="1600" b="1" i="1" dirty="0"/>
              <a:t>Zákon č. 455/1991 Sb., o živnostenském podnikání v platném znění</a:t>
            </a:r>
            <a:r>
              <a:rPr lang="cs-CZ" sz="1600" b="1" dirty="0"/>
              <a:t>.</a:t>
            </a:r>
          </a:p>
          <a:p>
            <a:r>
              <a:rPr lang="cs-CZ" sz="1600" b="1" i="1" dirty="0"/>
              <a:t>Zákon č. 90/2012 Sb., o obchodních společnostech a družstvech (Zákon o obchodních korporacích) v platném znění</a:t>
            </a:r>
            <a:r>
              <a:rPr lang="cs-CZ" sz="16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33747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539552" y="1962150"/>
            <a:ext cx="8229600" cy="1745754"/>
          </a:xfrm>
        </p:spPr>
        <p:txBody>
          <a:bodyPr>
            <a:normAutofit fontScale="90000"/>
          </a:bodyPr>
          <a:lstStyle/>
          <a:p>
            <a:br>
              <a:rPr lang="cs-CZ" b="1" dirty="0"/>
            </a:br>
            <a:r>
              <a:rPr lang="cs-CZ" sz="5300" b="1" i="0" dirty="0">
                <a:solidFill>
                  <a:srgbClr val="FF0000"/>
                </a:solidFill>
                <a:effectLst/>
                <a:latin typeface="Aptos"/>
              </a:rPr>
              <a:t>Úvod do podnikové ekonomiky</a:t>
            </a:r>
            <a:br>
              <a:rPr lang="cs-CZ" b="1" dirty="0"/>
            </a:br>
            <a:br>
              <a:rPr lang="cs-CZ" b="1" dirty="0"/>
            </a:br>
            <a:r>
              <a:rPr lang="cs-CZ" b="1" dirty="0"/>
              <a:t>EKONOMIE vs. EKONOMIKA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Ekonomie vs. ekonomika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/>
              <a:t>K pochopení hospodářství je zapotřebí rozlišit dílčí pojmy, které s ním souvisí. Pokusme se zamyslet nad těmito otázkami:</a:t>
            </a:r>
          </a:p>
          <a:p>
            <a:pPr marL="0" indent="0">
              <a:buNone/>
            </a:pPr>
            <a:endParaRPr lang="cs-CZ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cs-CZ" sz="2100" dirty="0"/>
              <a:t> </a:t>
            </a:r>
            <a:r>
              <a:rPr lang="cs-CZ" sz="2400" dirty="0"/>
              <a:t>Existuje rozdíl mezi ekonomií a ekonomikou ?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cs-CZ" sz="24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cs-CZ" sz="2400" dirty="0"/>
              <a:t> Z čeho se sestává ekonomie a co tvoří ekonomiku?</a:t>
            </a:r>
          </a:p>
          <a:p>
            <a:pPr marL="342900" lvl="1" indent="0">
              <a:buNone/>
            </a:pPr>
            <a:endParaRPr lang="cs-CZ" sz="24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cs-CZ" sz="2400" dirty="0"/>
              <a:t> A co je to vlastně podniková ekonomika?</a:t>
            </a:r>
          </a:p>
        </p:txBody>
      </p:sp>
    </p:spTree>
    <p:extLst>
      <p:ext uri="{BB962C8B-B14F-4D97-AF65-F5344CB8AC3E}">
        <p14:creationId xmlns:p14="http://schemas.microsoft.com/office/powerpoint/2010/main" val="1600277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7878" y="2000250"/>
            <a:ext cx="6447501" cy="3415812"/>
          </a:xfrm>
        </p:spPr>
        <p:txBody>
          <a:bodyPr/>
          <a:lstStyle/>
          <a:p>
            <a:pPr algn="ctr"/>
            <a:r>
              <a:rPr lang="cs-CZ" dirty="0"/>
              <a:t>Ekonomika		x		Ekonomie</a:t>
            </a:r>
            <a:br>
              <a:rPr lang="cs-CZ" dirty="0"/>
            </a:br>
            <a:r>
              <a:rPr lang="cs-CZ" dirty="0"/>
              <a:t>  </a:t>
            </a:r>
            <a:r>
              <a:rPr lang="cs-CZ" sz="3600" dirty="0"/>
              <a:t>=        </a:t>
            </a:r>
            <a:br>
              <a:rPr lang="cs-CZ" sz="3600" dirty="0"/>
            </a:br>
            <a:r>
              <a:rPr lang="cs-CZ" sz="3600" dirty="0"/>
              <a:t>  ≠</a:t>
            </a:r>
            <a:br>
              <a:rPr lang="cs-CZ" sz="3600" dirty="0"/>
            </a:br>
            <a:r>
              <a:rPr lang="cs-CZ" sz="3600" dirty="0"/>
              <a:t>  &gt;</a:t>
            </a:r>
            <a:br>
              <a:rPr lang="cs-CZ" sz="3600" dirty="0"/>
            </a:br>
            <a:r>
              <a:rPr lang="cs-CZ" sz="3600" dirty="0"/>
              <a:t>  &lt;</a:t>
            </a:r>
          </a:p>
        </p:txBody>
      </p:sp>
    </p:spTree>
    <p:extLst>
      <p:ext uri="{BB962C8B-B14F-4D97-AF65-F5344CB8AC3E}">
        <p14:creationId xmlns:p14="http://schemas.microsoft.com/office/powerpoint/2010/main" val="547068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Ekonomie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3225" i="1" dirty="0">
                <a:solidFill>
                  <a:schemeClr val="accent6"/>
                </a:solidFill>
              </a:rPr>
              <a:t>Co je tedy ekonomie ?</a:t>
            </a:r>
          </a:p>
          <a:p>
            <a:pPr marL="0" indent="0">
              <a:buNone/>
            </a:pPr>
            <a:r>
              <a:rPr lang="cs-CZ" sz="1950" i="1" dirty="0"/>
              <a:t>= společenská věda zabývající se výrobou, distribucí a spotřebou ekonomických zdrojů a způsoby jejich využití.</a:t>
            </a:r>
          </a:p>
          <a:p>
            <a:pPr marL="0" indent="0">
              <a:buNone/>
            </a:pPr>
            <a:endParaRPr lang="cs-CZ" sz="1950" i="1" dirty="0"/>
          </a:p>
          <a:p>
            <a:pPr marL="0" indent="0">
              <a:buNone/>
            </a:pPr>
            <a:r>
              <a:rPr lang="cs-CZ" sz="2325" dirty="0"/>
              <a:t>Pro ekonomii je typické:</a:t>
            </a:r>
          </a:p>
          <a:p>
            <a:pPr marL="728663" lvl="1" indent="-385763">
              <a:buFont typeface="+mj-lt"/>
              <a:buAutoNum type="arabicPeriod"/>
            </a:pPr>
            <a:r>
              <a:rPr lang="cs-CZ" sz="2100" dirty="0"/>
              <a:t>Zkoumat </a:t>
            </a:r>
            <a:r>
              <a:rPr lang="cs-CZ" sz="2100" dirty="0">
                <a:solidFill>
                  <a:srgbClr val="FF0000"/>
                </a:solidFill>
              </a:rPr>
              <a:t>lidské bytosti </a:t>
            </a:r>
            <a:r>
              <a:rPr lang="cs-CZ" sz="2100" dirty="0"/>
              <a:t>a jejich chování  =) a proto je to společenská věda (navazující na psychologii, antropologii, politologii, sociologii atd.)</a:t>
            </a:r>
          </a:p>
          <a:p>
            <a:pPr marL="728663" lvl="1" indent="-385763">
              <a:buFont typeface="+mj-lt"/>
              <a:buAutoNum type="arabicPeriod"/>
            </a:pPr>
            <a:r>
              <a:rPr lang="cs-CZ" sz="2100" dirty="0"/>
              <a:t>Zabývat se </a:t>
            </a:r>
            <a:r>
              <a:rPr lang="cs-CZ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transformací</a:t>
            </a:r>
            <a:r>
              <a:rPr lang="cs-CZ" sz="2100" dirty="0"/>
              <a:t> =) a proto je to nauka o zdrojích a potřebách, vstupech a výstupech</a:t>
            </a:r>
          </a:p>
          <a:p>
            <a:pPr marL="728663" lvl="1" indent="-385763">
              <a:buFont typeface="+mj-lt"/>
              <a:buAutoNum type="arabicPeriod"/>
            </a:pPr>
            <a:r>
              <a:rPr lang="cs-CZ" sz="2100" dirty="0"/>
              <a:t>Zabývat se </a:t>
            </a:r>
            <a:r>
              <a:rPr lang="cs-CZ" sz="2100" dirty="0">
                <a:solidFill>
                  <a:srgbClr val="FFC000"/>
                </a:solidFill>
              </a:rPr>
              <a:t>alokací</a:t>
            </a:r>
            <a:r>
              <a:rPr lang="cs-CZ" sz="2100" dirty="0"/>
              <a:t> =) a proto se dotýká principů racionality</a:t>
            </a:r>
          </a:p>
          <a:p>
            <a:pPr marL="728663" lvl="1" indent="-385763">
              <a:buFont typeface="+mj-lt"/>
              <a:buAutoNum type="arabicPeriod"/>
            </a:pPr>
            <a:r>
              <a:rPr lang="cs-CZ" sz="2100" dirty="0"/>
              <a:t>Zkoumat </a:t>
            </a:r>
            <a:r>
              <a:rPr lang="cs-CZ" sz="2100" dirty="0">
                <a:solidFill>
                  <a:schemeClr val="accent1"/>
                </a:solidFill>
              </a:rPr>
              <a:t>lidské potřeby </a:t>
            </a:r>
            <a:r>
              <a:rPr lang="cs-CZ" sz="2100" dirty="0"/>
              <a:t>=) a proto směřuje k uspokojování potřeb (skrze statky a služby)</a:t>
            </a:r>
          </a:p>
          <a:p>
            <a:pPr marL="728663" lvl="1" indent="-385763">
              <a:buFont typeface="+mj-lt"/>
              <a:buAutoNum type="arabicPeriod"/>
            </a:pPr>
            <a:endParaRPr lang="cs-CZ" sz="2400" dirty="0"/>
          </a:p>
          <a:p>
            <a:pPr marL="728663" lvl="1" indent="-385763">
              <a:buFont typeface="+mj-lt"/>
              <a:buAutoNum type="arabicPeriod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43686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760" y="627861"/>
            <a:ext cx="8138159" cy="5787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31426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Ekonomika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cs-CZ" sz="2400" dirty="0"/>
              <a:t>Ekonomiku často označujeme jako </a:t>
            </a:r>
            <a:r>
              <a:rPr lang="cs-CZ" sz="2400" b="1" u="sng" dirty="0">
                <a:solidFill>
                  <a:schemeClr val="accent5"/>
                </a:solidFill>
              </a:rPr>
              <a:t>hospodářství </a:t>
            </a:r>
            <a:r>
              <a:rPr lang="cs-CZ" sz="2400" dirty="0"/>
              <a:t>(př. Národní hospodářství, světové hospodářství, atd.).</a:t>
            </a:r>
          </a:p>
          <a:p>
            <a:pPr marL="0" indent="0">
              <a:buNone/>
            </a:pPr>
            <a:endParaRPr lang="cs-CZ" dirty="0">
              <a:solidFill>
                <a:schemeClr val="accent5"/>
              </a:solidFill>
            </a:endParaRPr>
          </a:p>
          <a:p>
            <a:pPr marL="0" indent="0">
              <a:buNone/>
            </a:pPr>
            <a:r>
              <a:rPr lang="cs-CZ" dirty="0"/>
              <a:t>Hospodářství můžeme vymezit následovně:</a:t>
            </a:r>
          </a:p>
          <a:p>
            <a:pPr marL="0" indent="0">
              <a:buNone/>
            </a:pPr>
            <a:r>
              <a:rPr lang="cs-CZ" dirty="0"/>
              <a:t>Je to ekonomický systém, jehož podstatou je uspokojovat lidské potřeby formou přeměny výrobních faktorů na statky a služby.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V případě hospodářství se tak dotýkáme těchto pojmů: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tx2"/>
                </a:solidFill>
              </a:rPr>
              <a:t>Potřeby</a:t>
            </a:r>
            <a:r>
              <a:rPr lang="cs-CZ" dirty="0"/>
              <a:t> = vědomí nedostatek něčeho (v zásadě mají neomezený charakter)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accent6"/>
                </a:solidFill>
              </a:rPr>
              <a:t>Statky </a:t>
            </a:r>
            <a:r>
              <a:rPr lang="cs-CZ" dirty="0"/>
              <a:t>= věci sloužící k uspokojování lidských potřeb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accent4"/>
                </a:solidFill>
              </a:rPr>
              <a:t>Výrobní faktory </a:t>
            </a:r>
            <a:r>
              <a:rPr lang="cs-CZ" dirty="0"/>
              <a:t>= základní zdroje potřebné k výrobě statků (mají omezený charakter)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accent2"/>
                </a:solidFill>
              </a:rPr>
              <a:t>Hospodaření</a:t>
            </a:r>
            <a:r>
              <a:rPr lang="cs-CZ" dirty="0"/>
              <a:t> = nakládání se zdroji takovým způsobem, který povede k optimálnímu uspokojování potřeb (vyvažování nesouladu mezi omezenými zdroji a neomezenými potřebami)</a:t>
            </a:r>
          </a:p>
        </p:txBody>
      </p:sp>
    </p:spTree>
    <p:extLst>
      <p:ext uri="{BB962C8B-B14F-4D97-AF65-F5344CB8AC3E}">
        <p14:creationId xmlns:p14="http://schemas.microsoft.com/office/powerpoint/2010/main" val="3651862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Hospodářské vědy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Pojmy jako ekonomie, ekonomika, podniková ekonomika, podniková ekonomie zapadají do oblasti zvané hospodářské vědy: 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835496713"/>
              </p:ext>
            </p:extLst>
          </p:nvPr>
        </p:nvGraphicFramePr>
        <p:xfrm>
          <a:off x="1001598" y="3006562"/>
          <a:ext cx="7140804" cy="2693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3737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Podniková ekonomika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dirty="0"/>
              <a:t>Podniková ekonomika je nauka (disciplína) zabývající se chováním podniků a jejich hospodařením. </a:t>
            </a:r>
          </a:p>
          <a:p>
            <a:pPr marL="0" indent="0">
              <a:buNone/>
            </a:pPr>
            <a:r>
              <a:rPr lang="cs-CZ" b="1" dirty="0"/>
              <a:t>Všeobecná podnikohospodářská nauka</a:t>
            </a:r>
          </a:p>
          <a:p>
            <a:pPr marL="0" indent="0">
              <a:buNone/>
            </a:pPr>
            <a:r>
              <a:rPr lang="cs-CZ" dirty="0"/>
              <a:t>= nauka zabývající se hospodářskou činností podniků z různých ekonomických oborů (obecné zákonitosti ekonomiky podniků)</a:t>
            </a:r>
          </a:p>
          <a:p>
            <a:pPr marL="0" indent="0">
              <a:buNone/>
            </a:pPr>
            <a:r>
              <a:rPr lang="cs-CZ" b="1" dirty="0"/>
              <a:t>Odvětvová podnikohospodářská nauka</a:t>
            </a:r>
          </a:p>
          <a:p>
            <a:pPr marL="0" indent="0">
              <a:buNone/>
            </a:pPr>
            <a:r>
              <a:rPr lang="cs-CZ" dirty="0"/>
              <a:t>=nauka zabývající se ekonomickými specifiky podniků v různých sektorech ekonomiky (zemědělství, průmysl, služby, věda)</a:t>
            </a:r>
          </a:p>
          <a:p>
            <a:pPr marL="0" indent="0">
              <a:buNone/>
            </a:pPr>
            <a:r>
              <a:rPr lang="cs-CZ" b="1" dirty="0"/>
              <a:t>Funkční podnikohospodářská nauka</a:t>
            </a:r>
          </a:p>
          <a:p>
            <a:pPr marL="0" indent="0">
              <a:buNone/>
            </a:pPr>
            <a:r>
              <a:rPr lang="cs-CZ" dirty="0"/>
              <a:t>= nauka zabývající se jednotlivými podnikovými funkcemi (př. nákupní, výrobní, prodejní, finanční, inovační a marketingová funkce, atd.)</a:t>
            </a:r>
          </a:p>
        </p:txBody>
      </p:sp>
    </p:spTree>
    <p:extLst>
      <p:ext uri="{BB962C8B-B14F-4D97-AF65-F5344CB8AC3E}">
        <p14:creationId xmlns:p14="http://schemas.microsoft.com/office/powerpoint/2010/main" val="1402537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/>
              <a:t>Podniková ekonomika</a:t>
            </a:r>
          </a:p>
        </p:txBody>
      </p:sp>
      <p:sp>
        <p:nvSpPr>
          <p:cNvPr id="22531" name="Zástupný symbol pro obsah 2"/>
          <p:cNvSpPr>
            <a:spLocks noGrp="1"/>
          </p:cNvSpPr>
          <p:nvPr>
            <p:ph idx="1"/>
          </p:nvPr>
        </p:nvSpPr>
        <p:spPr>
          <a:xfrm>
            <a:off x="250825" y="1417638"/>
            <a:ext cx="8713788" cy="5251450"/>
          </a:xfrm>
        </p:spPr>
        <p:txBody>
          <a:bodyPr/>
          <a:lstStyle/>
          <a:p>
            <a:pPr eaLnBrk="1" hangingPunct="1"/>
            <a:r>
              <a:rPr lang="cs-CZ" altLang="cs-CZ" sz="2000" b="1" u="sng"/>
              <a:t>Podniková ekonomika (podnikové hospodářství)</a:t>
            </a:r>
            <a:r>
              <a:rPr lang="cs-CZ" altLang="cs-CZ" sz="2000" b="1"/>
              <a:t> → samostatná disciplina hospodářských věd.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2000"/>
              <a:t>Hospodářské vědy se obvykle člení na dvě skupiny:</a:t>
            </a:r>
            <a:endParaRPr lang="cs-CZ" altLang="cs-CZ" sz="2000" b="1"/>
          </a:p>
          <a:p>
            <a:pPr eaLnBrk="1" hangingPunct="1"/>
            <a:r>
              <a:rPr lang="cs-CZ" altLang="cs-CZ" sz="2000" b="1"/>
              <a:t>národohospodářskou nauku</a:t>
            </a:r>
            <a:r>
              <a:rPr lang="cs-CZ" altLang="cs-CZ" sz="2000"/>
              <a:t>,</a:t>
            </a:r>
            <a:endParaRPr lang="cs-CZ" altLang="cs-CZ" sz="2000" b="1"/>
          </a:p>
          <a:p>
            <a:pPr eaLnBrk="1" hangingPunct="1"/>
            <a:r>
              <a:rPr lang="cs-CZ" altLang="cs-CZ" sz="2000" b="1"/>
              <a:t>podnikohospodářskou nauku</a:t>
            </a:r>
            <a:r>
              <a:rPr lang="cs-CZ" altLang="cs-CZ" sz="2000"/>
              <a:t>.</a:t>
            </a:r>
          </a:p>
          <a:p>
            <a:pPr eaLnBrk="1" hangingPunct="1"/>
            <a:endParaRPr lang="cs-CZ" altLang="cs-CZ" sz="2000" b="1"/>
          </a:p>
          <a:p>
            <a:pPr eaLnBrk="1" hangingPunct="1"/>
            <a:r>
              <a:rPr lang="cs-CZ" altLang="cs-CZ" sz="2000"/>
              <a:t>Společným předmětem zkoumání a popisu hospodářských věd je </a:t>
            </a:r>
            <a:r>
              <a:rPr lang="cs-CZ" altLang="cs-CZ" sz="2000" b="1"/>
              <a:t>hospodářství. Pod tímto pojmem můžeme rozumět </a:t>
            </a:r>
            <a:r>
              <a:rPr lang="cs-CZ" altLang="cs-CZ" sz="2000"/>
              <a:t>oblast lidské činnosti, která slouží k uspokojování potřeb. Prostředky k uspokojování  se nazývají </a:t>
            </a:r>
            <a:r>
              <a:rPr lang="cs-CZ" altLang="cs-CZ" sz="2000" b="1"/>
              <a:t>statky. </a:t>
            </a:r>
            <a:r>
              <a:rPr lang="cs-CZ" altLang="cs-CZ" sz="2000"/>
              <a:t>Neomezenost lidských potřeb na jedné straně a nedostatek statků na straně druhé, nutí člověka </a:t>
            </a:r>
            <a:r>
              <a:rPr lang="cs-CZ" altLang="cs-CZ" sz="2000" b="1"/>
              <a:t>hospodařit</a:t>
            </a:r>
            <a:r>
              <a:rPr lang="cs-CZ" altLang="cs-CZ" sz="2000" b="1" i="1"/>
              <a:t>, </a:t>
            </a:r>
            <a:r>
              <a:rPr lang="cs-CZ" altLang="cs-CZ" sz="2000"/>
              <a:t>tzn. využívat existující prostředky takovým způsobem, aby se dosáhlo co </a:t>
            </a:r>
            <a:r>
              <a:rPr lang="cs-CZ" altLang="cs-CZ" sz="2000" b="1"/>
              <a:t>největšího uspokojení potřeb</a:t>
            </a:r>
            <a:r>
              <a:rPr lang="cs-CZ" altLang="cs-CZ" sz="2000"/>
              <a:t>. Dosažení tohoto cíle předpokládá </a:t>
            </a:r>
            <a:r>
              <a:rPr lang="cs-CZ" altLang="cs-CZ" sz="2000" b="1"/>
              <a:t>rozhodovací proces</a:t>
            </a:r>
            <a:r>
              <a:rPr lang="cs-CZ" altLang="cs-CZ" sz="2000"/>
              <a:t> o </a:t>
            </a:r>
            <a:r>
              <a:rPr lang="cs-CZ" altLang="cs-CZ" sz="2000" b="1"/>
              <a:t>výrobě statků (produkci)</a:t>
            </a:r>
            <a:r>
              <a:rPr lang="cs-CZ" altLang="cs-CZ" sz="2000"/>
              <a:t>, ale i o jejich </a:t>
            </a:r>
            <a:r>
              <a:rPr lang="cs-CZ" altLang="cs-CZ" sz="2000" b="1"/>
              <a:t>spotřebě (konzumaci). </a:t>
            </a:r>
          </a:p>
          <a:p>
            <a:pPr eaLnBrk="1" hangingPunct="1"/>
            <a:endParaRPr lang="cs-CZ" altLang="cs-CZ" sz="2000"/>
          </a:p>
        </p:txBody>
      </p:sp>
    </p:spTree>
    <p:extLst>
      <p:ext uri="{BB962C8B-B14F-4D97-AF65-F5344CB8AC3E}">
        <p14:creationId xmlns:p14="http://schemas.microsoft.com/office/powerpoint/2010/main" val="24795968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Nadpis 1"/>
          <p:cNvSpPr>
            <a:spLocks noGrp="1"/>
          </p:cNvSpPr>
          <p:nvPr>
            <p:ph type="title"/>
          </p:nvPr>
        </p:nvSpPr>
        <p:spPr>
          <a:xfrm>
            <a:off x="457200" y="478898"/>
            <a:ext cx="8229600" cy="1143000"/>
          </a:xfrm>
        </p:spPr>
        <p:txBody>
          <a:bodyPr/>
          <a:lstStyle/>
          <a:p>
            <a:pPr eaLnBrk="1" hangingPunct="1"/>
            <a:r>
              <a:rPr lang="cs-CZ" altLang="cs-CZ" dirty="0"/>
              <a:t>Podniková ekonomika</a:t>
            </a:r>
          </a:p>
        </p:txBody>
      </p:sp>
      <p:sp>
        <p:nvSpPr>
          <p:cNvPr id="23555" name="Zástupný symbol pro obsah 2"/>
          <p:cNvSpPr>
            <a:spLocks noGrp="1"/>
          </p:cNvSpPr>
          <p:nvPr>
            <p:ph idx="1"/>
          </p:nvPr>
        </p:nvSpPr>
        <p:spPr>
          <a:xfrm>
            <a:off x="121734" y="1648049"/>
            <a:ext cx="8713788" cy="5688013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cs-CZ" altLang="cs-CZ" sz="2200" dirty="0"/>
              <a:t>Hospodářské jednání (tak jako každé jiné) podléhá </a:t>
            </a:r>
            <a:r>
              <a:rPr lang="cs-CZ" altLang="cs-CZ" sz="2200" b="1" dirty="0"/>
              <a:t>obecnému principu racionality</a:t>
            </a:r>
            <a:r>
              <a:rPr lang="cs-CZ" altLang="cs-CZ" sz="2200" dirty="0"/>
              <a:t>, který říká, že určitého užitku (cíle) je třeba dosáhnout s nejmenší obětí (s co nejmenším vynaložením prostředků). V hospodářství má princip racionality podobu </a:t>
            </a:r>
            <a:r>
              <a:rPr lang="cs-CZ" altLang="cs-CZ" sz="2200" b="1" dirty="0"/>
              <a:t>ekonomického principu</a:t>
            </a:r>
            <a:r>
              <a:rPr lang="cs-CZ" altLang="cs-CZ" sz="2200" dirty="0"/>
              <a:t> resp. </a:t>
            </a:r>
            <a:r>
              <a:rPr lang="cs-CZ" altLang="cs-CZ" sz="2200" b="1" dirty="0"/>
              <a:t>principu hospodárnosti.</a:t>
            </a:r>
          </a:p>
          <a:p>
            <a:pPr algn="just"/>
            <a:r>
              <a:rPr lang="cs-CZ" sz="2000" b="1" dirty="0"/>
              <a:t>Princip racionality </a:t>
            </a:r>
            <a:r>
              <a:rPr lang="cs-CZ" sz="2000" dirty="0"/>
              <a:t>= získat co nejvíce (výstupy) za co nejméně (vstupy), přičemž výstupem je prodaný statek (výnos), vstupem spotřeba výrobního faktoru (náklad).</a:t>
            </a:r>
          </a:p>
          <a:p>
            <a:pPr algn="just" eaLnBrk="1" hangingPunct="1"/>
            <a:r>
              <a:rPr lang="cs-CZ" altLang="cs-CZ" sz="2200" b="1" dirty="0"/>
              <a:t>Objektem</a:t>
            </a:r>
            <a:r>
              <a:rPr lang="cs-CZ" altLang="cs-CZ" sz="2200" dirty="0"/>
              <a:t> podnikohospodářské nauky je </a:t>
            </a:r>
            <a:r>
              <a:rPr lang="cs-CZ" altLang="cs-CZ" sz="2200" b="1" dirty="0"/>
              <a:t>podnik</a:t>
            </a:r>
            <a:r>
              <a:rPr lang="cs-CZ" altLang="cs-CZ" sz="2200" dirty="0"/>
              <a:t>. Podnikohospodářská nauka se zabývá všemi druhy podniků, které jsou podnikatelskými subjekty. </a:t>
            </a:r>
          </a:p>
          <a:p>
            <a:pPr algn="just" eaLnBrk="1" hangingPunct="1"/>
            <a:r>
              <a:rPr lang="cs-CZ" altLang="cs-CZ" sz="2200" b="1" dirty="0"/>
              <a:t>Předmětem</a:t>
            </a:r>
            <a:r>
              <a:rPr lang="cs-CZ" altLang="cs-CZ" sz="2200" dirty="0"/>
              <a:t> podnikohospodářské nauky jsou </a:t>
            </a:r>
            <a:r>
              <a:rPr lang="cs-CZ" altLang="cs-CZ" sz="2200" b="1" dirty="0"/>
              <a:t>rozhodnutí, která se týkají použití výrobních faktorů </a:t>
            </a:r>
            <a:r>
              <a:rPr lang="cs-CZ" altLang="cs-CZ" sz="2200" dirty="0"/>
              <a:t>s cílem dosáhnout </a:t>
            </a:r>
            <a:r>
              <a:rPr lang="cs-CZ" altLang="cs-CZ" sz="2200" b="1" dirty="0"/>
              <a:t>optimální výsledky</a:t>
            </a:r>
            <a:r>
              <a:rPr lang="cs-CZ" altLang="cs-CZ" sz="2200" dirty="0"/>
              <a:t>. </a:t>
            </a:r>
            <a:endParaRPr lang="cs-CZ" altLang="cs-CZ" sz="2200" b="1" dirty="0"/>
          </a:p>
          <a:p>
            <a:pPr algn="just" eaLnBrk="1" hangingPunct="1"/>
            <a:endParaRPr lang="cs-CZ" altLang="cs-CZ" sz="2200" dirty="0"/>
          </a:p>
        </p:txBody>
      </p:sp>
    </p:spTree>
    <p:extLst>
      <p:ext uri="{BB962C8B-B14F-4D97-AF65-F5344CB8AC3E}">
        <p14:creationId xmlns:p14="http://schemas.microsoft.com/office/powerpoint/2010/main" val="1877517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99766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cs-CZ" altLang="cs-CZ" b="1" dirty="0"/>
              <a:t>Ekonomický princip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1" y="1417638"/>
            <a:ext cx="9144000" cy="54403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cs-CZ" altLang="cs-CZ" sz="2000" dirty="0"/>
              <a:t>Podnik – ziskový, výdělečný subjekt (většinou)</a:t>
            </a:r>
          </a:p>
          <a:p>
            <a:pPr eaLnBrk="1" hangingPunct="1">
              <a:lnSpc>
                <a:spcPct val="90000"/>
              </a:lnSpc>
            </a:pPr>
            <a:r>
              <a:rPr lang="cs-CZ" altLang="cs-CZ" sz="2000" dirty="0"/>
              <a:t>Podnik musí hospodařit s omezenými zdroji a omezenými produkčními možnostmi</a:t>
            </a:r>
          </a:p>
          <a:p>
            <a:pPr eaLnBrk="1" hangingPunct="1"/>
            <a:r>
              <a:rPr lang="cs-CZ" altLang="cs-CZ" sz="2000" b="1" dirty="0"/>
              <a:t>Obecný princip racionality → určitého užitku (cíle) je třeba dosáhnout s nejmenší obětí (s co nejmenším vynaložením prostředků). </a:t>
            </a:r>
            <a:endParaRPr lang="cs-CZ" altLang="cs-CZ" sz="2000" dirty="0"/>
          </a:p>
          <a:p>
            <a:pPr eaLnBrk="1" hangingPunct="1"/>
            <a:r>
              <a:rPr lang="cs-CZ" altLang="cs-CZ" sz="2000" b="1" dirty="0"/>
              <a:t>Vyjádření: -  kvantitativně (objemovém)-  min, max.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2000" b="1" dirty="0"/>
              <a:t>                     -  kvalitativně (hodnotovém) - min, max.</a:t>
            </a:r>
            <a:endParaRPr lang="cs-CZ" altLang="cs-CZ" sz="2000" b="1" u="sng" dirty="0"/>
          </a:p>
          <a:p>
            <a:pPr eaLnBrk="1" hangingPunct="1">
              <a:lnSpc>
                <a:spcPct val="90000"/>
              </a:lnSpc>
            </a:pPr>
            <a:endParaRPr lang="cs-CZ" altLang="cs-CZ" sz="2000" dirty="0"/>
          </a:p>
          <a:p>
            <a:pPr eaLnBrk="1" hangingPunct="1"/>
            <a:r>
              <a:rPr lang="cs-CZ" altLang="cs-CZ" sz="2000" b="1" dirty="0"/>
              <a:t>Kvantitativní vyjádření ekonomického principu </a:t>
            </a:r>
            <a:r>
              <a:rPr lang="cs-CZ" altLang="cs-CZ" sz="2000" dirty="0"/>
              <a:t>říká, že: s danou spotřebou výrobních faktorů je třeba dosáhnout co největšího výnosu statků (princip maxima), nebo že daný výnos ve statcích je nutno dosáhnout s co nejnižší spotřebou výrobních faktorů (princip minima).</a:t>
            </a:r>
          </a:p>
          <a:p>
            <a:pPr eaLnBrk="1" hangingPunct="1"/>
            <a:r>
              <a:rPr lang="cs-CZ" altLang="cs-CZ" sz="2000" b="1" dirty="0"/>
              <a:t>Kvalitativní pojetí ekonomického principu </a:t>
            </a:r>
            <a:r>
              <a:rPr lang="cs-CZ" altLang="cs-CZ" sz="2000" dirty="0"/>
              <a:t>stanovuje, že: s danou spotřebou peněz je třeba dosáhnout co nejvyššího výnosu (princip maxima), nebo že daného výnosu je třeba dosáhnout s minimálním vynaložením peněz (princip minima).</a:t>
            </a:r>
          </a:p>
          <a:p>
            <a:pPr eaLnBrk="1" hangingPunct="1">
              <a:lnSpc>
                <a:spcPct val="90000"/>
              </a:lnSpc>
            </a:pPr>
            <a:endParaRPr lang="cs-CZ" altLang="cs-CZ" sz="2000" dirty="0"/>
          </a:p>
        </p:txBody>
      </p:sp>
    </p:spTree>
    <p:extLst>
      <p:ext uri="{BB962C8B-B14F-4D97-AF65-F5344CB8AC3E}">
        <p14:creationId xmlns:p14="http://schemas.microsoft.com/office/powerpoint/2010/main" val="35247684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9765" y="186452"/>
            <a:ext cx="8229600" cy="1143000"/>
          </a:xfrm>
        </p:spPr>
        <p:txBody>
          <a:bodyPr>
            <a:normAutofit/>
          </a:bodyPr>
          <a:lstStyle/>
          <a:p>
            <a:r>
              <a:rPr lang="cs-CZ" sz="4000" dirty="0">
                <a:solidFill>
                  <a:schemeClr val="tx1"/>
                </a:solidFill>
              </a:rPr>
              <a:t>Ekonomický princip</a:t>
            </a:r>
          </a:p>
        </p:txBody>
      </p:sp>
      <p:graphicFrame>
        <p:nvGraphicFramePr>
          <p:cNvPr id="4" name="Group 10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4235726"/>
              </p:ext>
            </p:extLst>
          </p:nvPr>
        </p:nvGraphicFramePr>
        <p:xfrm>
          <a:off x="229765" y="1028467"/>
          <a:ext cx="8814701" cy="5370513"/>
        </p:xfrm>
        <a:graphic>
          <a:graphicData uri="http://schemas.openxmlformats.org/drawingml/2006/table">
            <a:tbl>
              <a:tblPr/>
              <a:tblGrid>
                <a:gridCol w="2669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825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625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3804">
                <a:tc row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Obecná formulace</a:t>
                      </a:r>
                      <a:endParaRPr kumimoji="0" 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Princip hospodárnosti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(ekonomický princip)</a:t>
                      </a:r>
                      <a:endParaRPr kumimoji="0" 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055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Produktivita (kvantitativní nebo technická hospodárnost)</a:t>
                      </a:r>
                      <a:endParaRPr kumimoji="0" 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Hospodárnost (hodnotově vyjádřená hospodárnost)</a:t>
                      </a:r>
                      <a:endParaRPr kumimoji="0" lang="cs-C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686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cíl                             užitek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prostředky               oběť</a:t>
                      </a:r>
                      <a:endParaRPr kumimoji="0" 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Kvantitativní výnos (získané množství)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Kvantitativní vklad (množství použitých faktorů)</a:t>
                      </a:r>
                      <a:endParaRPr kumimoji="0" 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Hodnotový výnos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Hodnotový vklad</a:t>
                      </a:r>
                      <a:endParaRPr kumimoji="0" 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68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Optimálního cíle má být dosaženo daným vkladem prostředků.</a:t>
                      </a:r>
                      <a:endParaRPr kumimoji="0" lang="cs-CZ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Maximálního kvantitativního výnosu má být dosaženo daným množstvím faktorů.</a:t>
                      </a:r>
                      <a:endParaRPr kumimoji="0" 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Maximálního hodnotového výnosu má být dosaženo daným vkladem.</a:t>
                      </a:r>
                      <a:endParaRPr kumimoji="0" lang="cs-C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05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Stanoveného cíle má být dosaženo minimálním vkladem prostředků.</a:t>
                      </a:r>
                      <a:endParaRPr kumimoji="0" lang="cs-CZ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Stanoveného kvantitativního výnosu má být dosaženo minimálním množstvím faktorů.</a:t>
                      </a:r>
                      <a:endParaRPr kumimoji="0" 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Stanoveného hodnotového výnosu má být dosaženo minimálním vkladem.</a:t>
                      </a:r>
                      <a:endParaRPr kumimoji="0" 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13350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cs-CZ" dirty="0">
                <a:solidFill>
                  <a:schemeClr val="tx1"/>
                </a:solidFill>
              </a:rPr>
              <a:t>Ekonomický princip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0257" y="1386038"/>
            <a:ext cx="8436543" cy="4941429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Min princip</a:t>
            </a:r>
          </a:p>
          <a:p>
            <a:pPr algn="just"/>
            <a:r>
              <a:rPr lang="cs-CZ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Předem stanovený cíl může být dosažen s co možná nejnižšími peněžními prostředky.</a:t>
            </a:r>
          </a:p>
          <a:p>
            <a:pPr algn="just"/>
            <a:endParaRPr lang="cs-CZ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cs-CZ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Max princip</a:t>
            </a:r>
          </a:p>
          <a:p>
            <a:pPr algn="just"/>
            <a:r>
              <a:rPr lang="cs-CZ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 předem stanovenými peněžními prostředky bychom měli dosáhnout co možná největšího cíle.</a:t>
            </a:r>
          </a:p>
          <a:p>
            <a:pPr algn="just"/>
            <a:endParaRPr lang="cs-CZ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cs-CZ" altLang="cs-CZ" sz="2400" b="1" dirty="0">
                <a:latin typeface="Arial" pitchFamily="34" charset="0"/>
                <a:cs typeface="Arial" pitchFamily="34" charset="0"/>
              </a:rPr>
              <a:t>Účelné hospodaření </a:t>
            </a:r>
          </a:p>
          <a:p>
            <a:pPr>
              <a:lnSpc>
                <a:spcPct val="90000"/>
              </a:lnSpc>
            </a:pPr>
            <a:r>
              <a:rPr lang="cs-CZ" altLang="cs-CZ" sz="2200" dirty="0"/>
              <a:t>poznání omezenosti zdrojů a produkčních možností jako limitující podmínky na jedné straně a snaha vyzískat za těchto podmínek co nejvyšší výsledky či uspokojení svých potřeb na straně druhé</a:t>
            </a:r>
          </a:p>
          <a:p>
            <a:pPr>
              <a:lnSpc>
                <a:spcPct val="90000"/>
              </a:lnSpc>
            </a:pPr>
            <a:r>
              <a:rPr lang="cs-CZ" altLang="cs-CZ" sz="2200" dirty="0"/>
              <a:t>Je postaveno na </a:t>
            </a:r>
            <a:r>
              <a:rPr lang="cs-CZ" altLang="cs-CZ" sz="2200" b="1" dirty="0"/>
              <a:t>racionálních principech</a:t>
            </a:r>
            <a:r>
              <a:rPr lang="cs-CZ" altLang="cs-CZ" sz="2200" dirty="0"/>
              <a:t>, které se v hospodářské oblasti nazývají </a:t>
            </a:r>
            <a:r>
              <a:rPr lang="cs-CZ" altLang="cs-CZ" sz="2200" b="1" dirty="0"/>
              <a:t>ekonomické</a:t>
            </a:r>
          </a:p>
          <a:p>
            <a:pPr lvl="1">
              <a:lnSpc>
                <a:spcPct val="90000"/>
              </a:lnSpc>
            </a:pPr>
            <a:endParaRPr lang="cs-CZ" altLang="cs-CZ" sz="1800" dirty="0"/>
          </a:p>
          <a:p>
            <a:pPr algn="ctr">
              <a:lnSpc>
                <a:spcPct val="90000"/>
              </a:lnSpc>
              <a:buNone/>
            </a:pPr>
            <a:r>
              <a:rPr lang="cs-CZ" altLang="cs-CZ" sz="2600" dirty="0">
                <a:solidFill>
                  <a:srgbClr val="FF3300"/>
                </a:solidFill>
              </a:rPr>
              <a:t>princip MINI MAX</a:t>
            </a:r>
          </a:p>
          <a:p>
            <a:pPr algn="ctr">
              <a:lnSpc>
                <a:spcPct val="90000"/>
              </a:lnSpc>
              <a:buNone/>
            </a:pPr>
            <a:r>
              <a:rPr lang="cs-CZ" altLang="cs-CZ" sz="2600" dirty="0">
                <a:solidFill>
                  <a:srgbClr val="FF3300"/>
                </a:solidFill>
              </a:rPr>
              <a:t>princip hospodárnost, produktivita</a:t>
            </a:r>
          </a:p>
          <a:p>
            <a:pPr algn="just"/>
            <a:endParaRPr lang="cs-CZ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888714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>
            <a:extLst>
              <a:ext uri="{FF2B5EF4-FFF2-40B4-BE49-F238E27FC236}">
                <a16:creationId xmlns:a16="http://schemas.microsoft.com/office/drawing/2014/main" id="{FD73402C-6678-4FC5-B2FB-7B0516025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8249" y="686991"/>
            <a:ext cx="6447501" cy="990600"/>
          </a:xfrm>
        </p:spPr>
        <p:txBody>
          <a:bodyPr/>
          <a:lstStyle/>
          <a:p>
            <a:pPr algn="ctr" eaLnBrk="1" hangingPunct="1"/>
            <a:r>
              <a:rPr lang="cs-CZ" altLang="cs-CZ" dirty="0"/>
              <a:t>Efektivnost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6049046-7E22-4AB6-A4DF-673CCFB0610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1539479" y="2327673"/>
            <a:ext cx="6172200" cy="3226594"/>
          </a:xfrm>
          <a:blipFill rotWithShape="1">
            <a:blip r:embed="rId3" cstate="print"/>
            <a:stretch>
              <a:fillRect/>
            </a:stretch>
          </a:blipFill>
        </p:spPr>
        <p:txBody>
          <a:bodyPr rtlCol="0">
            <a:normAutofit/>
          </a:bodyPr>
          <a:lstStyle/>
          <a:p>
            <a:pPr>
              <a:buNone/>
              <a:defRPr/>
            </a:pPr>
            <a:endParaRPr lang="cs-CZ" dirty="0">
              <a:noFill/>
            </a:endParaRPr>
          </a:p>
        </p:txBody>
      </p:sp>
      <p:grpSp>
        <p:nvGrpSpPr>
          <p:cNvPr id="18436" name="Skupina 15">
            <a:extLst>
              <a:ext uri="{FF2B5EF4-FFF2-40B4-BE49-F238E27FC236}">
                <a16:creationId xmlns:a16="http://schemas.microsoft.com/office/drawing/2014/main" id="{74F7FA87-D1A4-4DCA-A65E-D60213E4BCF0}"/>
              </a:ext>
            </a:extLst>
          </p:cNvPr>
          <p:cNvGrpSpPr>
            <a:grpSpLocks/>
          </p:cNvGrpSpPr>
          <p:nvPr/>
        </p:nvGrpSpPr>
        <p:grpSpPr bwMode="auto">
          <a:xfrm>
            <a:off x="1656160" y="3250408"/>
            <a:ext cx="5547122" cy="1831465"/>
            <a:chOff x="539552" y="3741740"/>
            <a:chExt cx="7397189" cy="2441322"/>
          </a:xfrm>
        </p:grpSpPr>
        <p:sp>
          <p:nvSpPr>
            <p:cNvPr id="18437" name="TextovéPole 4">
              <a:extLst>
                <a:ext uri="{FF2B5EF4-FFF2-40B4-BE49-F238E27FC236}">
                  <a16:creationId xmlns:a16="http://schemas.microsoft.com/office/drawing/2014/main" id="{75AC1169-BE2D-410E-9403-463DED9ADD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9552" y="5229200"/>
              <a:ext cx="2016224" cy="95386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cs-CZ" altLang="cs-CZ" sz="1350">
                  <a:latin typeface="Verdana" panose="020B0604030504040204" pitchFamily="34" charset="0"/>
                </a:rPr>
                <a:t>vstupy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cs-CZ" altLang="cs-CZ" sz="1350">
                  <a:latin typeface="Verdana" panose="020B0604030504040204" pitchFamily="34" charset="0"/>
                </a:rPr>
                <a:t>(výrobní faktory)</a:t>
              </a:r>
            </a:p>
          </p:txBody>
        </p:sp>
        <p:sp>
          <p:nvSpPr>
            <p:cNvPr id="18438" name="TextovéPole 5">
              <a:extLst>
                <a:ext uri="{FF2B5EF4-FFF2-40B4-BE49-F238E27FC236}">
                  <a16:creationId xmlns:a16="http://schemas.microsoft.com/office/drawing/2014/main" id="{12A9D819-BD7C-4596-84C1-2B057FE494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79912" y="5206055"/>
              <a:ext cx="1584176" cy="67693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cs-CZ" altLang="cs-CZ" sz="1350">
                  <a:latin typeface="Verdana" panose="020B0604030504040204" pitchFamily="34" charset="0"/>
                </a:rPr>
                <a:t>podnik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cs-CZ" altLang="cs-CZ" sz="1350">
                  <a:latin typeface="Verdana" panose="020B0604030504040204" pitchFamily="34" charset="0"/>
                </a:rPr>
                <a:t>(výroba)</a:t>
              </a:r>
            </a:p>
          </p:txBody>
        </p:sp>
        <p:sp>
          <p:nvSpPr>
            <p:cNvPr id="18439" name="TextovéPole 6">
              <a:extLst>
                <a:ext uri="{FF2B5EF4-FFF2-40B4-BE49-F238E27FC236}">
                  <a16:creationId xmlns:a16="http://schemas.microsoft.com/office/drawing/2014/main" id="{0A044857-C457-4359-A2E0-C53ECBA94B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24573" y="5090700"/>
              <a:ext cx="1512168" cy="95386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cs-CZ" altLang="cs-CZ" sz="1350">
                  <a:latin typeface="Verdana" panose="020B0604030504040204" pitchFamily="34" charset="0"/>
                </a:rPr>
                <a:t>výstupy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cs-CZ" altLang="cs-CZ" sz="1350">
                  <a:latin typeface="Verdana" panose="020B0604030504040204" pitchFamily="34" charset="0"/>
                </a:rPr>
                <a:t>(výrobky a služby)</a:t>
              </a:r>
            </a:p>
          </p:txBody>
        </p:sp>
        <p:sp>
          <p:nvSpPr>
            <p:cNvPr id="18440" name="TextovéPole 7">
              <a:extLst>
                <a:ext uri="{FF2B5EF4-FFF2-40B4-BE49-F238E27FC236}">
                  <a16:creationId xmlns:a16="http://schemas.microsoft.com/office/drawing/2014/main" id="{5A4EF5E7-80EF-406C-B8D6-BCEA1CBC82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56226" y="3741740"/>
              <a:ext cx="1723886" cy="4000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cs-CZ" altLang="cs-CZ" sz="1350">
                  <a:latin typeface="Verdana" panose="020B0604030504040204" pitchFamily="34" charset="0"/>
                </a:rPr>
                <a:t>efektivnost</a:t>
              </a:r>
            </a:p>
          </p:txBody>
        </p:sp>
        <p:sp>
          <p:nvSpPr>
            <p:cNvPr id="11" name="Šipka doprava 10">
              <a:extLst>
                <a:ext uri="{FF2B5EF4-FFF2-40B4-BE49-F238E27FC236}">
                  <a16:creationId xmlns:a16="http://schemas.microsoft.com/office/drawing/2014/main" id="{81579F85-C980-416D-9697-478CBC6F20C7}"/>
                </a:ext>
              </a:extLst>
            </p:cNvPr>
            <p:cNvSpPr/>
            <p:nvPr/>
          </p:nvSpPr>
          <p:spPr>
            <a:xfrm>
              <a:off x="2627404" y="5528803"/>
              <a:ext cx="1152685" cy="20473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 sz="1350"/>
            </a:p>
          </p:txBody>
        </p:sp>
        <p:sp>
          <p:nvSpPr>
            <p:cNvPr id="12" name="Šipka doprava 11">
              <a:extLst>
                <a:ext uri="{FF2B5EF4-FFF2-40B4-BE49-F238E27FC236}">
                  <a16:creationId xmlns:a16="http://schemas.microsoft.com/office/drawing/2014/main" id="{69E92B9C-DD06-4100-8BE3-65774C59E107}"/>
                </a:ext>
              </a:extLst>
            </p:cNvPr>
            <p:cNvSpPr/>
            <p:nvPr/>
          </p:nvSpPr>
          <p:spPr>
            <a:xfrm>
              <a:off x="5436082" y="5565307"/>
              <a:ext cx="863720" cy="1682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 sz="1350"/>
            </a:p>
          </p:txBody>
        </p:sp>
        <p:sp>
          <p:nvSpPr>
            <p:cNvPr id="13" name="Šipka ohnutá nahoru 12">
              <a:extLst>
                <a:ext uri="{FF2B5EF4-FFF2-40B4-BE49-F238E27FC236}">
                  <a16:creationId xmlns:a16="http://schemas.microsoft.com/office/drawing/2014/main" id="{FCFF8BE9-6E32-400F-8D15-26FAE965FAB2}"/>
                </a:ext>
              </a:extLst>
            </p:cNvPr>
            <p:cNvSpPr/>
            <p:nvPr/>
          </p:nvSpPr>
          <p:spPr>
            <a:xfrm rot="16200000">
              <a:off x="5922135" y="3557348"/>
              <a:ext cx="1060176" cy="1457527"/>
            </a:xfrm>
            <a:prstGeom prst="bent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 sz="1350"/>
            </a:p>
          </p:txBody>
        </p:sp>
        <p:sp>
          <p:nvSpPr>
            <p:cNvPr id="15" name="Šipka ohnutá nahoru 14">
              <a:extLst>
                <a:ext uri="{FF2B5EF4-FFF2-40B4-BE49-F238E27FC236}">
                  <a16:creationId xmlns:a16="http://schemas.microsoft.com/office/drawing/2014/main" id="{71DDE397-9735-475E-BF44-1FEF8DC17E75}"/>
                </a:ext>
              </a:extLst>
            </p:cNvPr>
            <p:cNvSpPr/>
            <p:nvPr/>
          </p:nvSpPr>
          <p:spPr>
            <a:xfrm rot="5400000" flipH="1">
              <a:off x="1738513" y="3535104"/>
              <a:ext cx="1171272" cy="1584545"/>
            </a:xfrm>
            <a:prstGeom prst="bentUpArrow">
              <a:avLst>
                <a:gd name="adj1" fmla="val 19308"/>
                <a:gd name="adj2" fmla="val 25000"/>
                <a:gd name="adj3" fmla="val 25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 sz="1350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Obrázek 8">
            <a:extLst>
              <a:ext uri="{FF2B5EF4-FFF2-40B4-BE49-F238E27FC236}">
                <a16:creationId xmlns:a16="http://schemas.microsoft.com/office/drawing/2014/main" id="{8ED897C0-A021-4A23-9FE7-EDD0DA7C0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3" y="657225"/>
            <a:ext cx="3870325" cy="212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941EB501-F182-4A3C-ABF1-E615359233B5}"/>
              </a:ext>
            </a:extLst>
          </p:cNvPr>
          <p:cNvSpPr txBox="1"/>
          <p:nvPr/>
        </p:nvSpPr>
        <p:spPr>
          <a:xfrm>
            <a:off x="1965325" y="3236913"/>
            <a:ext cx="6264275" cy="922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Podniková ekonomika</a:t>
            </a:r>
          </a:p>
        </p:txBody>
      </p:sp>
      <p:pic>
        <p:nvPicPr>
          <p:cNvPr id="56324" name="Obrázek 6">
            <a:extLst>
              <a:ext uri="{FF2B5EF4-FFF2-40B4-BE49-F238E27FC236}">
                <a16:creationId xmlns:a16="http://schemas.microsoft.com/office/drawing/2014/main" id="{70474CE6-8D10-4284-B408-C863A82F7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975" y="2857500"/>
            <a:ext cx="2359025" cy="153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5" name="Obrázek 7">
            <a:extLst>
              <a:ext uri="{FF2B5EF4-FFF2-40B4-BE49-F238E27FC236}">
                <a16:creationId xmlns:a16="http://schemas.microsoft.com/office/drawing/2014/main" id="{C6B294E8-6023-4C3A-98E2-181F980A7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638800"/>
            <a:ext cx="2057400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6" name="Obrázek 9">
            <a:extLst>
              <a:ext uri="{FF2B5EF4-FFF2-40B4-BE49-F238E27FC236}">
                <a16:creationId xmlns:a16="http://schemas.microsoft.com/office/drawing/2014/main" id="{97D81AF6-40F7-40DC-BB96-23DBED6BA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200" y="5292725"/>
            <a:ext cx="1989138" cy="153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7" name="Obrázek 10">
            <a:extLst>
              <a:ext uri="{FF2B5EF4-FFF2-40B4-BE49-F238E27FC236}">
                <a16:creationId xmlns:a16="http://schemas.microsoft.com/office/drawing/2014/main" id="{07CE3401-92A7-4E68-A287-57EE3D56D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92113"/>
            <a:ext cx="2952750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8" name="Obrázek 11">
            <a:extLst>
              <a:ext uri="{FF2B5EF4-FFF2-40B4-BE49-F238E27FC236}">
                <a16:creationId xmlns:a16="http://schemas.microsoft.com/office/drawing/2014/main" id="{A069B26A-79D5-4365-BB21-FE7589FBF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450" y="2797175"/>
            <a:ext cx="3275013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31E93892-D0C7-4A70-8779-0935281828B2}"/>
              </a:ext>
            </a:extLst>
          </p:cNvPr>
          <p:cNvSpPr txBox="1"/>
          <p:nvPr/>
        </p:nvSpPr>
        <p:spPr>
          <a:xfrm>
            <a:off x="7308850" y="4865688"/>
            <a:ext cx="1970088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Systém řízení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0CAC0000-EAF3-47BD-982E-A71EDC38F078}"/>
              </a:ext>
            </a:extLst>
          </p:cNvPr>
          <p:cNvSpPr txBox="1"/>
          <p:nvPr/>
        </p:nvSpPr>
        <p:spPr>
          <a:xfrm>
            <a:off x="109538" y="558800"/>
            <a:ext cx="2741613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Okolí a cíle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864EC94A-EBCC-4605-8287-7C7383ADACBC}"/>
              </a:ext>
            </a:extLst>
          </p:cNvPr>
          <p:cNvSpPr txBox="1"/>
          <p:nvPr/>
        </p:nvSpPr>
        <p:spPr>
          <a:xfrm>
            <a:off x="519113" y="4443413"/>
            <a:ext cx="20891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Výrobní faktory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D905B6FD-4086-4320-BA17-BBCC03E79891}"/>
              </a:ext>
            </a:extLst>
          </p:cNvPr>
          <p:cNvSpPr txBox="1"/>
          <p:nvPr/>
        </p:nvSpPr>
        <p:spPr>
          <a:xfrm>
            <a:off x="7308850" y="1985963"/>
            <a:ext cx="2089150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Business model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1DF9398F-8871-4933-B702-81D046DAE38B}"/>
              </a:ext>
            </a:extLst>
          </p:cNvPr>
          <p:cNvSpPr txBox="1"/>
          <p:nvPr/>
        </p:nvSpPr>
        <p:spPr>
          <a:xfrm>
            <a:off x="6754018" y="327818"/>
            <a:ext cx="2951163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Právní forma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1574847" y="835927"/>
            <a:ext cx="6256167" cy="92253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3200" b="1" dirty="0">
                <a:solidFill>
                  <a:srgbClr val="FF0000"/>
                </a:solidFill>
              </a:rPr>
              <a:t>Transformační podnikový proces </a:t>
            </a:r>
            <a:r>
              <a:rPr lang="cs-CZ" sz="3200" dirty="0">
                <a:solidFill>
                  <a:srgbClr val="FF0000"/>
                </a:solidFill>
              </a:rPr>
              <a:t>(TPP)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06632" y="1860318"/>
            <a:ext cx="7979460" cy="4212431"/>
          </a:xfrm>
        </p:spPr>
        <p:txBody>
          <a:bodyPr rtlCol="0">
            <a:normAutofit/>
          </a:bodyPr>
          <a:lstStyle/>
          <a:p>
            <a:pPr marL="137160" indent="-137160" algn="ctr">
              <a:lnSpc>
                <a:spcPct val="90000"/>
              </a:lnSpc>
              <a:buClr>
                <a:schemeClr val="tx1">
                  <a:lumMod val="50000"/>
                  <a:lumOff val="50000"/>
                </a:schemeClr>
              </a:buClr>
              <a:buNone/>
              <a:defRPr/>
            </a:pPr>
            <a:endParaRPr lang="cs-CZ" sz="1800" dirty="0">
              <a:solidFill>
                <a:schemeClr val="tx1">
                  <a:lumMod val="85000"/>
                </a:schemeClr>
              </a:solidFill>
            </a:endParaRPr>
          </a:p>
          <a:p>
            <a:pPr marL="137160" indent="-137160" algn="ctr">
              <a:lnSpc>
                <a:spcPct val="90000"/>
              </a:lnSpc>
              <a:buClr>
                <a:schemeClr val="tx1">
                  <a:lumMod val="50000"/>
                  <a:lumOff val="50000"/>
                </a:schemeClr>
              </a:buClr>
              <a:buNone/>
              <a:defRPr/>
            </a:pPr>
            <a:r>
              <a:rPr lang="cs-CZ" sz="1800" b="1" i="1" dirty="0">
                <a:solidFill>
                  <a:srgbClr val="FF0000"/>
                </a:solidFill>
              </a:rPr>
              <a:t>Množina podnikových činností, jejichž cílem je změna podnikových vstupů na výstupy.</a:t>
            </a:r>
          </a:p>
          <a:p>
            <a:pPr marL="137160" indent="-137160" algn="ctr">
              <a:lnSpc>
                <a:spcPct val="90000"/>
              </a:lnSpc>
              <a:buClr>
                <a:schemeClr val="tx1">
                  <a:lumMod val="50000"/>
                  <a:lumOff val="50000"/>
                </a:schemeClr>
              </a:buClr>
              <a:buNone/>
              <a:defRPr/>
            </a:pPr>
            <a:endParaRPr lang="cs-CZ" sz="1800" dirty="0">
              <a:solidFill>
                <a:schemeClr val="tx1">
                  <a:lumMod val="85000"/>
                </a:schemeClr>
              </a:solidFill>
            </a:endParaRPr>
          </a:p>
          <a:p>
            <a:pPr marL="137160" indent="-137160" algn="ctr">
              <a:lnSpc>
                <a:spcPct val="90000"/>
              </a:lnSpc>
              <a:buClr>
                <a:schemeClr val="tx1">
                  <a:lumMod val="50000"/>
                  <a:lumOff val="50000"/>
                </a:schemeClr>
              </a:buClr>
              <a:buNone/>
              <a:defRPr/>
            </a:pPr>
            <a:r>
              <a:rPr lang="cs-CZ" sz="1800" i="1" dirty="0">
                <a:solidFill>
                  <a:schemeClr val="tx1">
                    <a:lumMod val="85000"/>
                  </a:schemeClr>
                </a:solidFill>
              </a:rPr>
              <a:t>Hodnota, která v podniku existuje v podobě různých prvků, které je potřeba pořídit, resp. zpracovat a zabezpečit jejich realizaci na trhu.</a:t>
            </a:r>
          </a:p>
          <a:p>
            <a:pPr marL="137160" indent="-137160" algn="ctr">
              <a:lnSpc>
                <a:spcPct val="90000"/>
              </a:lnSpc>
              <a:buClr>
                <a:schemeClr val="tx1">
                  <a:lumMod val="50000"/>
                  <a:lumOff val="50000"/>
                </a:schemeClr>
              </a:buClr>
              <a:buNone/>
              <a:defRPr/>
            </a:pPr>
            <a:endParaRPr lang="cs-CZ" sz="1800" i="1" dirty="0">
              <a:solidFill>
                <a:schemeClr val="tx1">
                  <a:lumMod val="85000"/>
                </a:schemeClr>
              </a:solidFill>
            </a:endParaRPr>
          </a:p>
          <a:p>
            <a:pPr marL="137160" indent="-137160">
              <a:lnSpc>
                <a:spcPct val="90000"/>
              </a:lnSpc>
              <a:buClr>
                <a:schemeClr val="tx1">
                  <a:lumMod val="50000"/>
                  <a:lumOff val="50000"/>
                </a:schemeClr>
              </a:buClr>
              <a:buNone/>
              <a:defRPr/>
            </a:pPr>
            <a:r>
              <a:rPr lang="cs-CZ" sz="1800" b="1" dirty="0">
                <a:solidFill>
                  <a:schemeClr val="tx1">
                    <a:lumMod val="85000"/>
                  </a:schemeClr>
                </a:solidFill>
              </a:rPr>
              <a:t>Prvky TPP:</a:t>
            </a:r>
          </a:p>
          <a:p>
            <a:pPr>
              <a:lnSpc>
                <a:spcPct val="90000"/>
              </a:lnSpc>
              <a:buClr>
                <a:schemeClr val="tx1">
                  <a:lumMod val="50000"/>
                  <a:lumOff val="50000"/>
                </a:schemeClr>
              </a:buClr>
              <a:defRPr/>
            </a:pPr>
            <a:r>
              <a:rPr lang="cs-CZ" sz="1800" b="1" dirty="0">
                <a:solidFill>
                  <a:schemeClr val="tx1">
                    <a:lumMod val="85000"/>
                  </a:schemeClr>
                </a:solidFill>
              </a:rPr>
              <a:t>VSTUPY </a:t>
            </a:r>
            <a:r>
              <a:rPr lang="cs-CZ" sz="1800" dirty="0">
                <a:solidFill>
                  <a:schemeClr val="tx1">
                    <a:lumMod val="85000"/>
                  </a:schemeClr>
                </a:solidFill>
              </a:rPr>
              <a:t>– materiál, polotovary, stroje a zařízení</a:t>
            </a:r>
            <a:endParaRPr lang="cs-CZ" sz="1800" b="1" dirty="0">
              <a:solidFill>
                <a:schemeClr val="tx1">
                  <a:lumMod val="85000"/>
                </a:schemeClr>
              </a:solidFill>
            </a:endParaRPr>
          </a:p>
          <a:p>
            <a:pPr marL="0" indent="0">
              <a:lnSpc>
                <a:spcPct val="90000"/>
              </a:lnSpc>
              <a:buClr>
                <a:schemeClr val="tx1">
                  <a:lumMod val="50000"/>
                  <a:lumOff val="50000"/>
                </a:schemeClr>
              </a:buClr>
              <a:buNone/>
              <a:defRPr/>
            </a:pPr>
            <a:endParaRPr lang="cs-CZ" sz="1800" b="1" dirty="0">
              <a:solidFill>
                <a:schemeClr val="tx1">
                  <a:lumMod val="85000"/>
                </a:schemeClr>
              </a:solidFill>
            </a:endParaRPr>
          </a:p>
          <a:p>
            <a:pPr>
              <a:lnSpc>
                <a:spcPct val="90000"/>
              </a:lnSpc>
              <a:buClr>
                <a:schemeClr val="tx1">
                  <a:lumMod val="50000"/>
                  <a:lumOff val="50000"/>
                </a:schemeClr>
              </a:buClr>
              <a:defRPr/>
            </a:pPr>
            <a:r>
              <a:rPr lang="cs-CZ" sz="1800" b="1" dirty="0">
                <a:solidFill>
                  <a:schemeClr val="tx1">
                    <a:lumMod val="85000"/>
                  </a:schemeClr>
                </a:solidFill>
              </a:rPr>
              <a:t>VÝSTUPY – </a:t>
            </a:r>
            <a:r>
              <a:rPr lang="cs-CZ" sz="1800" dirty="0">
                <a:solidFill>
                  <a:schemeClr val="tx1">
                    <a:lumMod val="85000"/>
                  </a:schemeClr>
                </a:solidFill>
              </a:rPr>
              <a:t>hotové výrobky, služby</a:t>
            </a:r>
          </a:p>
          <a:p>
            <a:pPr>
              <a:lnSpc>
                <a:spcPct val="90000"/>
              </a:lnSpc>
              <a:buClr>
                <a:schemeClr val="tx1">
                  <a:lumMod val="50000"/>
                  <a:lumOff val="50000"/>
                </a:schemeClr>
              </a:buClr>
              <a:defRPr/>
            </a:pPr>
            <a:endParaRPr lang="cs-CZ" sz="1800" dirty="0">
              <a:solidFill>
                <a:schemeClr val="tx1">
                  <a:lumMod val="85000"/>
                </a:schemeClr>
              </a:solidFill>
            </a:endParaRPr>
          </a:p>
          <a:p>
            <a:pPr marL="0" indent="0">
              <a:lnSpc>
                <a:spcPct val="90000"/>
              </a:lnSpc>
              <a:buClr>
                <a:schemeClr val="tx1">
                  <a:lumMod val="50000"/>
                  <a:lumOff val="50000"/>
                </a:schemeClr>
              </a:buClr>
              <a:buNone/>
              <a:defRPr/>
            </a:pPr>
            <a:r>
              <a:rPr lang="cs-CZ" sz="1800" b="1" dirty="0">
                <a:solidFill>
                  <a:schemeClr val="tx1">
                    <a:lumMod val="85000"/>
                  </a:schemeClr>
                </a:solidFill>
              </a:rPr>
              <a:t>CÍL TPP: </a:t>
            </a:r>
            <a:r>
              <a:rPr lang="cs-CZ" sz="1800" dirty="0">
                <a:solidFill>
                  <a:srgbClr val="FF0000"/>
                </a:solidFill>
              </a:rPr>
              <a:t>zhodnotit (přeměnit) vstupy na trhem žádané výstupy</a:t>
            </a:r>
            <a:endParaRPr lang="cs-CZ" sz="1800" b="1" dirty="0">
              <a:solidFill>
                <a:schemeClr val="tx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6294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A418FD81-1456-4FE4-8C7C-0FE09B600B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01838" y="1322388"/>
            <a:ext cx="5421312" cy="554037"/>
          </a:xfrm>
        </p:spPr>
        <p:txBody>
          <a:bodyPr>
            <a:normAutofit fontScale="90000"/>
          </a:bodyPr>
          <a:lstStyle/>
          <a:p>
            <a:r>
              <a:rPr lang="cs-CZ" altLang="cs-CZ" sz="3200" b="1">
                <a:solidFill>
                  <a:schemeClr val="accent2"/>
                </a:solidFill>
              </a:rPr>
              <a:t>Schéma všeobecného TPP</a:t>
            </a:r>
          </a:p>
        </p:txBody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4084E52F-79B3-42E0-B6E3-A21BE2E61FA1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1601788" y="3052763"/>
            <a:ext cx="5678487" cy="3671887"/>
          </a:xfrm>
        </p:spPr>
        <p:txBody>
          <a:bodyPr rtlCol="0">
            <a:normAutofit/>
          </a:bodyPr>
          <a:lstStyle/>
          <a:p>
            <a:pPr marL="137160" indent="-137160">
              <a:lnSpc>
                <a:spcPct val="90000"/>
              </a:lnSpc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None/>
              <a:defRPr/>
            </a:pPr>
            <a:r>
              <a:rPr lang="cs-CZ" sz="1500" dirty="0">
                <a:solidFill>
                  <a:schemeClr val="tx1">
                    <a:lumMod val="85000"/>
                  </a:schemeClr>
                </a:solidFill>
              </a:rPr>
              <a:t>	</a:t>
            </a:r>
          </a:p>
          <a:p>
            <a:pPr marL="137160" indent="-137160">
              <a:lnSpc>
                <a:spcPct val="90000"/>
              </a:lnSpc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None/>
              <a:defRPr/>
            </a:pPr>
            <a:endParaRPr lang="cs-CZ" sz="1500" dirty="0">
              <a:solidFill>
                <a:schemeClr val="tx1">
                  <a:lumMod val="85000"/>
                </a:schemeClr>
              </a:solidFill>
            </a:endParaRPr>
          </a:p>
          <a:p>
            <a:pPr marL="137160" indent="-137160">
              <a:lnSpc>
                <a:spcPct val="90000"/>
              </a:lnSpc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None/>
              <a:defRPr/>
            </a:pPr>
            <a:endParaRPr lang="cs-CZ" sz="1500" dirty="0">
              <a:solidFill>
                <a:schemeClr val="tx1">
                  <a:lumMod val="85000"/>
                </a:schemeClr>
              </a:solidFill>
            </a:endParaRPr>
          </a:p>
        </p:txBody>
      </p:sp>
      <p:grpSp>
        <p:nvGrpSpPr>
          <p:cNvPr id="58372" name="Skupina 9">
            <a:extLst>
              <a:ext uri="{FF2B5EF4-FFF2-40B4-BE49-F238E27FC236}">
                <a16:creationId xmlns:a16="http://schemas.microsoft.com/office/drawing/2014/main" id="{E4126729-50D1-4871-A597-E12578D3A3BE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2852738"/>
            <a:ext cx="8280400" cy="2089150"/>
            <a:chOff x="1346662" y="3052763"/>
            <a:chExt cx="5979253" cy="1071389"/>
          </a:xfrm>
        </p:grpSpPr>
        <p:cxnSp>
          <p:nvCxnSpPr>
            <p:cNvPr id="3" name="Přímá spojnice se šipkou 2">
              <a:extLst>
                <a:ext uri="{FF2B5EF4-FFF2-40B4-BE49-F238E27FC236}">
                  <a16:creationId xmlns:a16="http://schemas.microsoft.com/office/drawing/2014/main" id="{DBEE2F5C-6F65-4D4E-AC9B-837820880970}"/>
                </a:ext>
              </a:extLst>
            </p:cNvPr>
            <p:cNvCxnSpPr>
              <a:cxnSpLocks/>
            </p:cNvCxnSpPr>
            <p:nvPr/>
          </p:nvCxnSpPr>
          <p:spPr>
            <a:xfrm>
              <a:off x="2680989" y="3524141"/>
              <a:ext cx="113371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bdélník 3">
              <a:extLst>
                <a:ext uri="{FF2B5EF4-FFF2-40B4-BE49-F238E27FC236}">
                  <a16:creationId xmlns:a16="http://schemas.microsoft.com/office/drawing/2014/main" id="{AD1561AF-CBBE-4B03-8DE0-1620C64DBF9E}"/>
                </a:ext>
              </a:extLst>
            </p:cNvPr>
            <p:cNvSpPr/>
            <p:nvPr/>
          </p:nvSpPr>
          <p:spPr>
            <a:xfrm>
              <a:off x="3760831" y="3214774"/>
              <a:ext cx="1405400" cy="74085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cs-CZ" sz="1350" dirty="0"/>
                <a:t>PODNIK</a:t>
              </a:r>
            </a:p>
          </p:txBody>
        </p:sp>
        <p:cxnSp>
          <p:nvCxnSpPr>
            <p:cNvPr id="6" name="Přímá spojnice se šipkou 5">
              <a:extLst>
                <a:ext uri="{FF2B5EF4-FFF2-40B4-BE49-F238E27FC236}">
                  <a16:creationId xmlns:a16="http://schemas.microsoft.com/office/drawing/2014/main" id="{A92E2BCD-FC1B-43C1-90D2-4C4CA82BCCB5}"/>
                </a:ext>
              </a:extLst>
            </p:cNvPr>
            <p:cNvCxnSpPr>
              <a:cxnSpLocks/>
            </p:cNvCxnSpPr>
            <p:nvPr/>
          </p:nvCxnSpPr>
          <p:spPr>
            <a:xfrm>
              <a:off x="5166231" y="3520885"/>
              <a:ext cx="75543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bdélník 7">
              <a:extLst>
                <a:ext uri="{FF2B5EF4-FFF2-40B4-BE49-F238E27FC236}">
                  <a16:creationId xmlns:a16="http://schemas.microsoft.com/office/drawing/2014/main" id="{F4A177A8-0E84-479A-8993-CA5F37CC00BF}"/>
                </a:ext>
              </a:extLst>
            </p:cNvPr>
            <p:cNvSpPr/>
            <p:nvPr/>
          </p:nvSpPr>
          <p:spPr>
            <a:xfrm>
              <a:off x="1346662" y="3368644"/>
              <a:ext cx="1334327" cy="5869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cs-CZ" sz="1350" dirty="0"/>
                <a:t>VSTUPY</a:t>
              </a:r>
            </a:p>
          </p:txBody>
        </p:sp>
        <p:sp>
          <p:nvSpPr>
            <p:cNvPr id="9" name="Obdélník 8">
              <a:extLst>
                <a:ext uri="{FF2B5EF4-FFF2-40B4-BE49-F238E27FC236}">
                  <a16:creationId xmlns:a16="http://schemas.microsoft.com/office/drawing/2014/main" id="{6AAC1594-968F-4A11-A3D9-0D5F574F560C}"/>
                </a:ext>
              </a:extLst>
            </p:cNvPr>
            <p:cNvSpPr/>
            <p:nvPr/>
          </p:nvSpPr>
          <p:spPr>
            <a:xfrm>
              <a:off x="5817346" y="3052763"/>
              <a:ext cx="1508569" cy="107138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cs-CZ" sz="1350" dirty="0"/>
                <a:t>VÝSTUPY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880331" y="1275754"/>
            <a:ext cx="6793979" cy="63460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cs-CZ" sz="1800" b="1" dirty="0">
                <a:solidFill>
                  <a:schemeClr val="accent2">
                    <a:lumMod val="75000"/>
                  </a:schemeClr>
                </a:solidFill>
              </a:rPr>
              <a:t>Schéma všeobecného TPP z hlediska jeho základních činností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56493" y="1593056"/>
            <a:ext cx="8323384" cy="4157663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endParaRPr lang="cs-CZ" altLang="cs-CZ" b="1" i="1" u="sng" dirty="0"/>
          </a:p>
          <a:p>
            <a:pPr algn="ctr" eaLnBrk="1" hangingPunct="1">
              <a:buFont typeface="Wingdings" panose="05000000000000000000" pitchFamily="2" charset="2"/>
              <a:buNone/>
            </a:pPr>
            <a:endParaRPr lang="cs-CZ" altLang="cs-CZ" b="1" i="1" u="sng" dirty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b="1" i="1" u="sng" dirty="0"/>
              <a:t>Dodavatelé</a:t>
            </a:r>
            <a:r>
              <a:rPr lang="cs-CZ" altLang="cs-CZ" b="1" i="1" dirty="0"/>
              <a:t>								</a:t>
            </a:r>
            <a:r>
              <a:rPr lang="cs-CZ" altLang="cs-CZ" b="1" i="1" u="sng" dirty="0"/>
              <a:t>Odběratelé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cs-CZ" altLang="cs-CZ" b="1" i="1" u="sng" dirty="0"/>
          </a:p>
        </p:txBody>
      </p:sp>
      <p:sp>
        <p:nvSpPr>
          <p:cNvPr id="2" name="Obdélník 1"/>
          <p:cNvSpPr/>
          <p:nvPr/>
        </p:nvSpPr>
        <p:spPr>
          <a:xfrm>
            <a:off x="2505992" y="3651100"/>
            <a:ext cx="1241822" cy="485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1350" dirty="0"/>
              <a:t>Pořízení</a:t>
            </a:r>
          </a:p>
          <a:p>
            <a:pPr algn="ctr">
              <a:defRPr/>
            </a:pPr>
            <a:r>
              <a:rPr lang="cs-CZ" sz="1350" dirty="0"/>
              <a:t>(zdroje)</a:t>
            </a:r>
          </a:p>
        </p:txBody>
      </p:sp>
      <p:sp>
        <p:nvSpPr>
          <p:cNvPr id="5" name="Obdélník 4"/>
          <p:cNvSpPr/>
          <p:nvPr/>
        </p:nvSpPr>
        <p:spPr>
          <a:xfrm>
            <a:off x="3750194" y="3651100"/>
            <a:ext cx="1241822" cy="485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1350" dirty="0"/>
              <a:t>Výroba</a:t>
            </a:r>
          </a:p>
        </p:txBody>
      </p:sp>
      <p:sp>
        <p:nvSpPr>
          <p:cNvPr id="6" name="Obdélník 5"/>
          <p:cNvSpPr/>
          <p:nvPr/>
        </p:nvSpPr>
        <p:spPr>
          <a:xfrm>
            <a:off x="5008685" y="3651100"/>
            <a:ext cx="1241822" cy="485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s-CZ" sz="1350" dirty="0"/>
              <a:t>Odbyt (prodej)</a:t>
            </a:r>
          </a:p>
        </p:txBody>
      </p:sp>
      <p:cxnSp>
        <p:nvCxnSpPr>
          <p:cNvPr id="4" name="Přímá spojnice se šipkou 3"/>
          <p:cNvCxnSpPr/>
          <p:nvPr/>
        </p:nvCxnSpPr>
        <p:spPr>
          <a:xfrm>
            <a:off x="1641598" y="3759446"/>
            <a:ext cx="8643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se šipkou 8"/>
          <p:cNvCxnSpPr/>
          <p:nvPr/>
        </p:nvCxnSpPr>
        <p:spPr>
          <a:xfrm>
            <a:off x="1641598" y="3893987"/>
            <a:ext cx="8643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se šipkou 9"/>
          <p:cNvCxnSpPr/>
          <p:nvPr/>
        </p:nvCxnSpPr>
        <p:spPr>
          <a:xfrm>
            <a:off x="1641598" y="4029718"/>
            <a:ext cx="8643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se šipkou 10"/>
          <p:cNvCxnSpPr/>
          <p:nvPr/>
        </p:nvCxnSpPr>
        <p:spPr>
          <a:xfrm>
            <a:off x="6250507" y="3753493"/>
            <a:ext cx="8643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se šipkou 11"/>
          <p:cNvCxnSpPr/>
          <p:nvPr/>
        </p:nvCxnSpPr>
        <p:spPr>
          <a:xfrm>
            <a:off x="6250507" y="3893987"/>
            <a:ext cx="8643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se šipkou 12"/>
          <p:cNvCxnSpPr/>
          <p:nvPr/>
        </p:nvCxnSpPr>
        <p:spPr>
          <a:xfrm>
            <a:off x="6250507" y="4029718"/>
            <a:ext cx="8643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2852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897896" y="661555"/>
            <a:ext cx="7355150" cy="63460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cs-CZ" sz="3200" b="1" dirty="0">
                <a:solidFill>
                  <a:srgbClr val="FF0000"/>
                </a:solidFill>
              </a:rPr>
              <a:t>Vstupy zabezpečované v rámci pořízení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71654" y="1335405"/>
            <a:ext cx="7481392" cy="457964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  <a:defRPr/>
            </a:pPr>
            <a:r>
              <a:rPr lang="cs-CZ" altLang="cs-CZ" b="1" dirty="0">
                <a:solidFill>
                  <a:schemeClr val="accent2">
                    <a:lumMod val="75000"/>
                  </a:schemeClr>
                </a:solidFill>
              </a:rPr>
              <a:t>Interní vstupy:</a:t>
            </a:r>
          </a:p>
          <a:p>
            <a:pPr eaLnBrk="1" hangingPunct="1">
              <a:defRPr/>
            </a:pPr>
            <a:r>
              <a:rPr lang="cs-CZ" altLang="cs-CZ" dirty="0"/>
              <a:t>Stroje, zařízení, nářadí (případně budovy, pozemky)</a:t>
            </a:r>
          </a:p>
          <a:p>
            <a:pPr eaLnBrk="1" hangingPunct="1">
              <a:defRPr/>
            </a:pPr>
            <a:r>
              <a:rPr lang="cs-CZ" altLang="cs-CZ" dirty="0"/>
              <a:t>Materiál (suroviny, základní a pomocný materiál, obaly aj.)</a:t>
            </a:r>
          </a:p>
          <a:p>
            <a:pPr eaLnBrk="1" hangingPunct="1">
              <a:defRPr/>
            </a:pPr>
            <a:r>
              <a:rPr lang="cs-CZ" altLang="cs-CZ" dirty="0"/>
              <a:t>Palivo a energie</a:t>
            </a:r>
          </a:p>
          <a:p>
            <a:pPr eaLnBrk="1" hangingPunct="1">
              <a:defRPr/>
            </a:pPr>
            <a:r>
              <a:rPr lang="cs-CZ" altLang="cs-CZ" dirty="0"/>
              <a:t>Pracovní síla</a:t>
            </a:r>
          </a:p>
          <a:p>
            <a:pPr eaLnBrk="1" hangingPunct="1">
              <a:defRPr/>
            </a:pPr>
            <a:r>
              <a:rPr lang="cs-CZ" altLang="cs-CZ" dirty="0"/>
              <a:t>Nemateriální hodnoty (patenty, licence)</a:t>
            </a:r>
          </a:p>
          <a:p>
            <a:pPr eaLnBrk="1" hangingPunct="1">
              <a:defRPr/>
            </a:pPr>
            <a:r>
              <a:rPr lang="cs-CZ" altLang="cs-CZ" dirty="0"/>
              <a:t>Informace</a:t>
            </a:r>
          </a:p>
          <a:p>
            <a:pPr eaLnBrk="1" hangingPunct="1">
              <a:defRPr/>
            </a:pPr>
            <a:r>
              <a:rPr lang="cs-CZ" altLang="cs-CZ" dirty="0"/>
              <a:t>Peněžní prostředky vlastní nebo formou úvěru</a:t>
            </a:r>
          </a:p>
          <a:p>
            <a:pPr eaLnBrk="1" hangingPunct="1">
              <a:defRPr/>
            </a:pPr>
            <a:endParaRPr lang="cs-CZ" altLang="cs-CZ" dirty="0"/>
          </a:p>
          <a:p>
            <a:pPr marL="0" indent="0">
              <a:buNone/>
              <a:defRPr/>
            </a:pPr>
            <a:r>
              <a:rPr lang="cs-CZ" altLang="cs-CZ" b="1" dirty="0">
                <a:solidFill>
                  <a:schemeClr val="accent2">
                    <a:lumMod val="75000"/>
                  </a:schemeClr>
                </a:solidFill>
              </a:rPr>
              <a:t>Externí vstupy:</a:t>
            </a:r>
          </a:p>
          <a:p>
            <a:pPr eaLnBrk="1" hangingPunct="1">
              <a:defRPr/>
            </a:pPr>
            <a:r>
              <a:rPr lang="cs-CZ" altLang="cs-CZ" dirty="0"/>
              <a:t>Výsledky vědy a výzkumu, průzkumu trhu aj.</a:t>
            </a:r>
          </a:p>
          <a:p>
            <a:pPr marL="0" indent="0">
              <a:buNone/>
              <a:defRPr/>
            </a:pPr>
            <a:endParaRPr lang="cs-CZ" altLang="cs-CZ" dirty="0"/>
          </a:p>
          <a:p>
            <a:pPr marL="0" indent="0">
              <a:buNone/>
              <a:defRPr/>
            </a:pPr>
            <a:endParaRPr lang="cs-CZ" altLang="cs-CZ" b="1" dirty="0"/>
          </a:p>
        </p:txBody>
      </p:sp>
    </p:spTree>
    <p:extLst>
      <p:ext uri="{BB962C8B-B14F-4D97-AF65-F5344CB8AC3E}">
        <p14:creationId xmlns:p14="http://schemas.microsoft.com/office/powerpoint/2010/main" val="18648431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66ABF532-0951-4D7F-B319-5D50EB95E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678863"/>
            <a:ext cx="7886700" cy="994172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cs-CZ" b="1" i="1" dirty="0"/>
              <a:t>Národní hospodářství</a:t>
            </a:r>
          </a:p>
        </p:txBody>
      </p:sp>
    </p:spTree>
    <p:extLst>
      <p:ext uri="{BB962C8B-B14F-4D97-AF65-F5344CB8AC3E}">
        <p14:creationId xmlns:p14="http://schemas.microsoft.com/office/powerpoint/2010/main" val="28367080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713C0C86-59D3-43C7-BFE9-2297307FF4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1" y="151631"/>
            <a:ext cx="6929120" cy="683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9728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atlas.dnesni-financni-svet.cz/upload/soubor/original/9-ekonomicky-kolobeh-1.png">
            <a:extLst>
              <a:ext uri="{FF2B5EF4-FFF2-40B4-BE49-F238E27FC236}">
                <a16:creationId xmlns:a16="http://schemas.microsoft.com/office/drawing/2014/main" id="{69A05FEC-6C51-4B71-AA4A-2F39BEA76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1" y="1964073"/>
            <a:ext cx="9089024" cy="4151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Nadpis 3">
            <a:extLst>
              <a:ext uri="{FF2B5EF4-FFF2-40B4-BE49-F238E27FC236}">
                <a16:creationId xmlns:a16="http://schemas.microsoft.com/office/drawing/2014/main" id="{161FDC4C-18B1-4FC5-9165-AF1B87A89591}"/>
              </a:ext>
            </a:extLst>
          </p:cNvPr>
          <p:cNvSpPr txBox="1">
            <a:spLocks/>
          </p:cNvSpPr>
          <p:nvPr/>
        </p:nvSpPr>
        <p:spPr>
          <a:xfrm>
            <a:off x="457200" y="1156742"/>
            <a:ext cx="8229600" cy="7485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700" b="1" kern="1200" spc="-38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42884" algn="l" rtl="0" fontAlgn="base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685766" algn="l" rtl="0" fontAlgn="base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028649" algn="l" rtl="0" fontAlgn="base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371532" algn="l" rtl="0" fontAlgn="base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cs-CZ" sz="3200" dirty="0"/>
              <a:t>V jakém podnikatelském prostředí se budeme pohybovat?</a:t>
            </a:r>
          </a:p>
        </p:txBody>
      </p:sp>
    </p:spTree>
    <p:extLst>
      <p:ext uri="{BB962C8B-B14F-4D97-AF65-F5344CB8AC3E}">
        <p14:creationId xmlns:p14="http://schemas.microsoft.com/office/powerpoint/2010/main" val="17279245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243" y="1773208"/>
            <a:ext cx="8009557" cy="5084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Nadpis 3">
            <a:extLst>
              <a:ext uri="{FF2B5EF4-FFF2-40B4-BE49-F238E27FC236}">
                <a16:creationId xmlns:a16="http://schemas.microsoft.com/office/drawing/2014/main" id="{2FA39679-940E-4232-9652-5B30E1CE8916}"/>
              </a:ext>
            </a:extLst>
          </p:cNvPr>
          <p:cNvSpPr txBox="1">
            <a:spLocks/>
          </p:cNvSpPr>
          <p:nvPr/>
        </p:nvSpPr>
        <p:spPr>
          <a:xfrm>
            <a:off x="457200" y="1024662"/>
            <a:ext cx="8229600" cy="7485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700" b="1" kern="1200" spc="-38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42884" algn="l" rtl="0" fontAlgn="base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685766" algn="l" rtl="0" fontAlgn="base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028649" algn="l" rtl="0" fontAlgn="base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371532" algn="l" rtl="0" fontAlgn="base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cs-CZ" sz="3200" dirty="0"/>
              <a:t>V jakém podnikatelském prostředí se budeme pohybovat?</a:t>
            </a:r>
          </a:p>
        </p:txBody>
      </p:sp>
    </p:spTree>
    <p:extLst>
      <p:ext uri="{BB962C8B-B14F-4D97-AF65-F5344CB8AC3E}">
        <p14:creationId xmlns:p14="http://schemas.microsoft.com/office/powerpoint/2010/main" val="17435099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af 6">
            <a:extLst>
              <a:ext uri="{FF2B5EF4-FFF2-40B4-BE49-F238E27FC236}">
                <a16:creationId xmlns:a16="http://schemas.microsoft.com/office/drawing/2014/main" id="{05B71589-296B-46EE-BDFA-8A5B1DBEE2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2024022"/>
              </p:ext>
            </p:extLst>
          </p:nvPr>
        </p:nvGraphicFramePr>
        <p:xfrm>
          <a:off x="0" y="853440"/>
          <a:ext cx="9144000" cy="483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96868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Národní hospodářství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dirty="0"/>
              <a:t>Národní hospodářství představuje ekonomiku daného státu, tj. souhrn veškerých ekonomických činností prováděných institucemi (PO), lidmi (FO) a státními orgány (kraj, obce, atd.) v dané zemi. </a:t>
            </a:r>
          </a:p>
          <a:p>
            <a:pPr marL="0" indent="0">
              <a:buNone/>
            </a:pPr>
            <a:r>
              <a:rPr lang="cs-CZ" dirty="0"/>
              <a:t>Subjekty hospodářství: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dirty="0"/>
              <a:t>Organizace (podniky a ostatní instituce)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dirty="0"/>
              <a:t>Lidé (domácnosti)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dirty="0"/>
              <a:t>Stát (kraje, obce, soudy)</a:t>
            </a:r>
          </a:p>
          <a:p>
            <a:pPr marL="0" indent="0">
              <a:buNone/>
            </a:pPr>
            <a:r>
              <a:rPr lang="cs-CZ" dirty="0"/>
              <a:t>V případě ČR dělíme národní hospodářství do dvou základních kategorií: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dirty="0"/>
              <a:t>Ziskový sektor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dirty="0"/>
              <a:t>Neziskový sektor</a:t>
            </a:r>
          </a:p>
        </p:txBody>
      </p:sp>
    </p:spTree>
    <p:extLst>
      <p:ext uri="{BB962C8B-B14F-4D97-AF65-F5344CB8AC3E}">
        <p14:creationId xmlns:p14="http://schemas.microsoft.com/office/powerpoint/2010/main" val="1087868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</p:nvPr>
        </p:nvGraphicFramePr>
        <p:xfrm>
          <a:off x="628650" y="1465279"/>
          <a:ext cx="7886700" cy="4362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885205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Národní hospodářství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Národní hospodářství můžeme charakterizovat dle různých hledisek, které mění náhled na jednotlivé subjekty, které se podílejí na národním hospodářství.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Mezi základní hlediska patří:</a:t>
            </a:r>
          </a:p>
          <a:p>
            <a:pPr marL="728663" lvl="1" indent="-385763">
              <a:buFont typeface="+mj-lt"/>
              <a:buAutoNum type="arabicPeriod"/>
            </a:pPr>
            <a:r>
              <a:rPr lang="cs-CZ" sz="2100" dirty="0"/>
              <a:t>Hledisko financování (ziskový a neziskový sektor)</a:t>
            </a:r>
          </a:p>
          <a:p>
            <a:pPr marL="728663" lvl="1" indent="-385763">
              <a:buFont typeface="+mj-lt"/>
              <a:buAutoNum type="arabicPeriod"/>
            </a:pPr>
            <a:r>
              <a:rPr lang="cs-CZ" sz="2100" dirty="0"/>
              <a:t>Hledisko vlastnictví (soukromý a veřejný sektor)</a:t>
            </a:r>
          </a:p>
          <a:p>
            <a:pPr marL="728663" lvl="1" indent="-385763">
              <a:buFont typeface="+mj-lt"/>
              <a:buAutoNum type="arabicPeriod"/>
            </a:pPr>
            <a:r>
              <a:rPr lang="cs-CZ" sz="2100" dirty="0"/>
              <a:t>Hledisko oborového zaměření (primární, sekundární, terciární, kvartérní sektor)</a:t>
            </a:r>
          </a:p>
        </p:txBody>
      </p:sp>
    </p:spTree>
    <p:extLst>
      <p:ext uri="{BB962C8B-B14F-4D97-AF65-F5344CB8AC3E}">
        <p14:creationId xmlns:p14="http://schemas.microsoft.com/office/powerpoint/2010/main" val="18110382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Národní hospodářství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222" y="1159087"/>
            <a:ext cx="9212222" cy="4511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92679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27038"/>
            <a:ext cx="8229600" cy="1143000"/>
          </a:xfrm>
        </p:spPr>
        <p:txBody>
          <a:bodyPr/>
          <a:lstStyle/>
          <a:p>
            <a:pPr algn="ctr"/>
            <a:r>
              <a:rPr lang="cs-CZ" b="1" dirty="0"/>
              <a:t>Ziskový sektor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dirty="0"/>
              <a:t>Je tvořen </a:t>
            </a:r>
            <a:r>
              <a:rPr lang="cs-CZ" b="1" u="sng" dirty="0">
                <a:solidFill>
                  <a:srgbClr val="FFC000"/>
                </a:solidFill>
              </a:rPr>
              <a:t>podniky</a:t>
            </a:r>
            <a:r>
              <a:rPr lang="cs-CZ" dirty="0"/>
              <a:t> s různými právními formami a různým vlastnictvím:</a:t>
            </a:r>
          </a:p>
          <a:p>
            <a:pPr lvl="1"/>
            <a:r>
              <a:rPr lang="cs-CZ" dirty="0"/>
              <a:t>soukromé (a.s., s.r.o., k.s., aj.)</a:t>
            </a:r>
          </a:p>
          <a:p>
            <a:pPr lvl="1"/>
            <a:r>
              <a:rPr lang="cs-CZ" dirty="0"/>
              <a:t>Veřejné (státní podniky, municipální podniky, a jiné)</a:t>
            </a:r>
          </a:p>
          <a:p>
            <a:pPr marL="0" indent="0">
              <a:buNone/>
            </a:pPr>
            <a:r>
              <a:rPr lang="cs-CZ" dirty="0"/>
              <a:t>Zásadním funkčním kritériem pro existenci podniků je </a:t>
            </a:r>
            <a:r>
              <a:rPr lang="cs-CZ" b="1" dirty="0">
                <a:solidFill>
                  <a:schemeClr val="accent1"/>
                </a:solidFill>
              </a:rPr>
              <a:t>ekonomická výkonnost </a:t>
            </a:r>
            <a:r>
              <a:rPr lang="cs-CZ" dirty="0"/>
              <a:t>=) schopnost přeměňovat potřeby společnosti v ziskové příležitosti.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s-CZ" dirty="0"/>
              <a:t>Tržní mechanismus: odstraňuje vše staré a nevýkonné, a uvolňuje cestu mladému a výkonnému (Podniky, které si na sebe nevydělají, krachují. Zánik podniků (rozklad) regeneruje ekonomické prostředí, uvolňuje neefektivně využívané  zdroje a vytváří prostor pro nové hráče na trhu.)</a:t>
            </a:r>
          </a:p>
        </p:txBody>
      </p:sp>
    </p:spTree>
    <p:extLst>
      <p:ext uri="{BB962C8B-B14F-4D97-AF65-F5344CB8AC3E}">
        <p14:creationId xmlns:p14="http://schemas.microsoft.com/office/powerpoint/2010/main" val="41652593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46088"/>
            <a:ext cx="8229600" cy="1143000"/>
          </a:xfrm>
        </p:spPr>
        <p:txBody>
          <a:bodyPr/>
          <a:lstStyle/>
          <a:p>
            <a:pPr algn="ctr"/>
            <a:r>
              <a:rPr lang="cs-CZ" b="1" dirty="0"/>
              <a:t>Neziskový sektor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cs-CZ" dirty="0"/>
              <a:t>Tvoří ho </a:t>
            </a:r>
            <a:r>
              <a:rPr lang="cs-CZ" b="1" dirty="0">
                <a:solidFill>
                  <a:srgbClr val="FFC000"/>
                </a:solidFill>
              </a:rPr>
              <a:t>instituce</a:t>
            </a:r>
            <a:r>
              <a:rPr lang="cs-CZ" dirty="0"/>
              <a:t> veřejného i soukromého sektoru:</a:t>
            </a:r>
          </a:p>
          <a:p>
            <a:pPr lvl="1"/>
            <a:r>
              <a:rPr lang="cs-CZ" dirty="0"/>
              <a:t>Veřejné (policie, hasiči,  armáda, soudy…)</a:t>
            </a:r>
          </a:p>
          <a:p>
            <a:pPr lvl="1"/>
            <a:r>
              <a:rPr lang="cs-CZ" dirty="0"/>
              <a:t>Soukromé (nadace, politické strany, církve…)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Funkčním kritériem pro existence subjektů neziskového sektoru je uspokojování rozličných lidských potřeb bez ohledu na ekonomickou výkonnost (výstupem jsou často </a:t>
            </a:r>
            <a:r>
              <a:rPr lang="cs-CZ" b="1" dirty="0">
                <a:solidFill>
                  <a:schemeClr val="tx2"/>
                </a:solidFill>
              </a:rPr>
              <a:t>veřejné statky</a:t>
            </a:r>
            <a:r>
              <a:rPr lang="cs-CZ" dirty="0"/>
              <a:t>).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Neziskový sektor proto nachází uplatnění v oblastech, které nejsou ekonomicky atraktivní pro ziskový sektor (náklady na službu jsou vyšší než výnosy z dané služby) nebo v oblastech, kde dochází k tržnímu selhání (př. negativní externality) či selhání státu (př. Sociální služby):</a:t>
            </a:r>
          </a:p>
          <a:p>
            <a:pPr lvl="1"/>
            <a:r>
              <a:rPr lang="cs-CZ" dirty="0"/>
              <a:t>Financování ze státního rozpočtu (armáda, soudy, hasiči…)</a:t>
            </a:r>
          </a:p>
          <a:p>
            <a:pPr lvl="1"/>
            <a:r>
              <a:rPr lang="cs-CZ" dirty="0"/>
              <a:t>Financování od soukromých donátorů (např. církve)</a:t>
            </a:r>
          </a:p>
        </p:txBody>
      </p:sp>
    </p:spTree>
    <p:extLst>
      <p:ext uri="{BB962C8B-B14F-4D97-AF65-F5344CB8AC3E}">
        <p14:creationId xmlns:p14="http://schemas.microsoft.com/office/powerpoint/2010/main" val="40136775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3626E-D476-D004-60BD-1DBEB7E9D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2BBC9D-E032-D2C6-01A5-C0186FBE1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65129"/>
            <a:ext cx="8064000" cy="1097911"/>
          </a:xfrm>
          <a:ln>
            <a:noFill/>
          </a:ln>
        </p:spPr>
        <p:txBody>
          <a:bodyPr>
            <a:normAutofit/>
          </a:bodyPr>
          <a:lstStyle/>
          <a:p>
            <a:r>
              <a:rPr lang="cs-CZ" sz="3600" b="1" dirty="0"/>
              <a:t>Podnik - Vymezení podniku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02B7E76-B20A-E4F7-9BBC-FBD704A24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233231"/>
            <a:ext cx="8064000" cy="4391538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/>
              <a:t>Obecně lze podnik chápat jako instituci, která slouží k přeměně vstupů na výstupy.</a:t>
            </a:r>
          </a:p>
          <a:p>
            <a:pPr marL="0" indent="0">
              <a:buNone/>
            </a:pPr>
            <a:r>
              <a:rPr lang="cs-CZ" sz="2800" dirty="0"/>
              <a:t>Tab. 2 Znaky podniku</a:t>
            </a:r>
          </a:p>
          <a:p>
            <a:pPr marL="0" indent="0">
              <a:buNone/>
            </a:pPr>
            <a:endParaRPr lang="cs-CZ" sz="2800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59EFD9F3-C6A1-9689-2162-587A9E9C46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041643"/>
              </p:ext>
            </p:extLst>
          </p:nvPr>
        </p:nvGraphicFramePr>
        <p:xfrm>
          <a:off x="599119" y="2661064"/>
          <a:ext cx="8267790" cy="347730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133895">
                  <a:extLst>
                    <a:ext uri="{9D8B030D-6E8A-4147-A177-3AD203B41FA5}">
                      <a16:colId xmlns:a16="http://schemas.microsoft.com/office/drawing/2014/main" val="2027634016"/>
                    </a:ext>
                  </a:extLst>
                </a:gridCol>
                <a:gridCol w="4133895">
                  <a:extLst>
                    <a:ext uri="{9D8B030D-6E8A-4147-A177-3AD203B41FA5}">
                      <a16:colId xmlns:a16="http://schemas.microsoft.com/office/drawing/2014/main" val="2847893845"/>
                    </a:ext>
                  </a:extLst>
                </a:gridCol>
              </a:tblGrid>
              <a:tr h="340531">
                <a:tc>
                  <a:txBody>
                    <a:bodyPr/>
                    <a:lstStyle/>
                    <a:p>
                      <a:r>
                        <a:rPr lang="cs-CZ" sz="1800" dirty="0"/>
                        <a:t>Všeobecné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800" dirty="0"/>
                        <a:t>Specifické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96388"/>
                  </a:ext>
                </a:extLst>
              </a:tr>
              <a:tr h="1106725">
                <a:tc>
                  <a:txBody>
                    <a:bodyPr/>
                    <a:lstStyle/>
                    <a:p>
                      <a:pPr algn="just"/>
                      <a:r>
                        <a:rPr lang="cs-CZ" sz="1800" b="1" dirty="0"/>
                        <a:t>Kombinace výrobních faktorů </a:t>
                      </a:r>
                      <a:r>
                        <a:rPr lang="cs-CZ" sz="1800" dirty="0"/>
                        <a:t>– v podniku se účelně kombinují výrobní faktory s ohledem na požadovaný výstup.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s-CZ" sz="1800" b="1" dirty="0"/>
                        <a:t>Princip soukromého vlastnictví </a:t>
                      </a:r>
                      <a:r>
                        <a:rPr lang="cs-CZ" sz="1800" dirty="0"/>
                        <a:t>– vyjadřuje se převažující vlastnickou formou.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82303"/>
                  </a:ext>
                </a:extLst>
              </a:tr>
              <a:tr h="1106725">
                <a:tc>
                  <a:txBody>
                    <a:bodyPr/>
                    <a:lstStyle/>
                    <a:p>
                      <a:pPr algn="just"/>
                      <a:r>
                        <a:rPr lang="cs-CZ" sz="1800" b="1" dirty="0"/>
                        <a:t>Princip hospodárnosti </a:t>
                      </a:r>
                      <a:r>
                        <a:rPr lang="cs-CZ" sz="1800" dirty="0"/>
                        <a:t>– snaha podniku pracovat co nejhospodárněji (maximalizace výstupu a minimalizace nákladů)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s-CZ" sz="1800" b="1" dirty="0"/>
                        <a:t>Princip autonomie </a:t>
                      </a:r>
                      <a:r>
                        <a:rPr lang="cs-CZ" sz="1800" dirty="0"/>
                        <a:t>– vyjadřuje nezávislost podnikání řízeného tržními vztahy bez direktivního zásahu státu.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435923"/>
                  </a:ext>
                </a:extLst>
              </a:tr>
              <a:tr h="816104">
                <a:tc>
                  <a:txBody>
                    <a:bodyPr/>
                    <a:lstStyle/>
                    <a:p>
                      <a:pPr algn="just"/>
                      <a:r>
                        <a:rPr lang="cs-CZ" sz="1800" b="1" dirty="0"/>
                        <a:t>Princip finanční rovnováhy </a:t>
                      </a:r>
                      <a:r>
                        <a:rPr lang="cs-CZ" sz="1800" dirty="0"/>
                        <a:t>– schopnost podniku plnit platební povinnosti.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s-CZ" sz="1800" b="1" dirty="0"/>
                        <a:t>Princip ziskovosti </a:t>
                      </a:r>
                      <a:r>
                        <a:rPr lang="cs-CZ" sz="1800" dirty="0"/>
                        <a:t>– jde o výsledek podnikání.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7275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32515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4EE0E65-5257-02D0-AD5A-CB23FD5166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999" y="807396"/>
            <a:ext cx="8358903" cy="5099433"/>
          </a:xfrm>
          <a:ln>
            <a:noFill/>
          </a:ln>
        </p:spPr>
        <p:txBody>
          <a:bodyPr>
            <a:normAutofit fontScale="77500" lnSpcReduction="20000"/>
          </a:bodyPr>
          <a:lstStyle/>
          <a:p>
            <a:r>
              <a:rPr lang="cs-CZ" b="1" dirty="0">
                <a:solidFill>
                  <a:srgbClr val="C00000"/>
                </a:solidFill>
              </a:rPr>
              <a:t>Podnik</a:t>
            </a:r>
            <a:r>
              <a:rPr lang="cs-CZ" dirty="0"/>
              <a:t> – jakýkoliv ekonomický subjekt vykonávající hospodářskou činnost.</a:t>
            </a:r>
          </a:p>
          <a:p>
            <a:r>
              <a:rPr lang="cs-CZ" b="1" dirty="0">
                <a:solidFill>
                  <a:srgbClr val="C00000"/>
                </a:solidFill>
              </a:rPr>
              <a:t>Podnik</a:t>
            </a:r>
            <a:r>
              <a:rPr lang="cs-CZ" dirty="0"/>
              <a:t> – do konce roku 2013 byl upraven v dříve platném obchodním zákoníku. Nyní občanský zákoník již nepracuje s pojmem podnik, ale zavádí pojem obchodní závod.                                                                 </a:t>
            </a:r>
          </a:p>
          <a:p>
            <a:pPr algn="just"/>
            <a:r>
              <a:rPr lang="cs-CZ" b="1" dirty="0">
                <a:solidFill>
                  <a:srgbClr val="C00000"/>
                </a:solidFill>
              </a:rPr>
              <a:t>Obchodní závod </a:t>
            </a:r>
            <a:r>
              <a:rPr lang="cs-CZ" dirty="0"/>
              <a:t>- je organizovaný soubor jmění, který podnikatel vytvořil a který z jeho vůle slouží k provozování jeho činnosti. </a:t>
            </a:r>
          </a:p>
          <a:p>
            <a:pPr algn="just"/>
            <a:r>
              <a:rPr lang="cs-CZ" b="1" dirty="0">
                <a:solidFill>
                  <a:srgbClr val="C00000"/>
                </a:solidFill>
              </a:rPr>
              <a:t>Rodinný závod </a:t>
            </a:r>
            <a:r>
              <a:rPr lang="cs-CZ" dirty="0"/>
              <a:t>- je závod, ve kterém společně pracují manželé nebo alespoň s jeden z manželů i jejich příbuzní až do třetího stupně, nebo osoby s manžely </a:t>
            </a:r>
            <a:r>
              <a:rPr lang="cs-CZ" dirty="0" err="1"/>
              <a:t>sešvagřené</a:t>
            </a:r>
            <a:r>
              <a:rPr lang="cs-CZ" dirty="0"/>
              <a:t> až do druhého stupně, a který je ve vlastnictví některé z těchto osob. Přitom na ty z nich, kteří trvale pracují pro rodinu nebo pro rodinný závod, se hledí jako na členy rodiny zúčastněné na provozu rodinného závodu.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147641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28262"/>
            <a:ext cx="8229600" cy="989375"/>
          </a:xfrm>
        </p:spPr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Podnik - definice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08344" y="1417638"/>
            <a:ext cx="8478456" cy="4708525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90000"/>
              </a:lnSpc>
              <a:spcAft>
                <a:spcPct val="30000"/>
              </a:spcAft>
            </a:pPr>
            <a:r>
              <a:rPr lang="cs-CZ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Wohe</a:t>
            </a:r>
            <a:r>
              <a:rPr lang="cs-CZ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- </a:t>
            </a:r>
            <a:r>
              <a:rPr lang="cs-CZ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podnik je kombinace výrobních faktorů</a:t>
            </a:r>
            <a:r>
              <a:rPr lang="cs-CZ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prostřednictvím které hodlají jeho vlastníci dosáhnout určitých cílů.</a:t>
            </a:r>
          </a:p>
          <a:p>
            <a:pPr algn="just">
              <a:lnSpc>
                <a:spcPct val="90000"/>
              </a:lnSpc>
              <a:spcAft>
                <a:spcPct val="30000"/>
              </a:spcAft>
            </a:pPr>
            <a:r>
              <a:rPr lang="cs-CZ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Synek – </a:t>
            </a:r>
            <a:r>
              <a:rPr lang="cs-CZ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podnik je ekonomicko-právní subjekt založený na výrobě zboží a poskytování služeb za úplatu.</a:t>
            </a:r>
          </a:p>
          <a:p>
            <a:pPr algn="just">
              <a:lnSpc>
                <a:spcPct val="90000"/>
              </a:lnSpc>
              <a:spcAft>
                <a:spcPct val="30000"/>
              </a:spcAft>
            </a:pPr>
            <a:r>
              <a:rPr lang="cs-CZ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Sedlák – podnik je ekonomicky a právně samostatná jednotka, jejíž základní znaky jsou </a:t>
            </a:r>
            <a:r>
              <a:rPr lang="cs-CZ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kombinace výrobních faktorů, právní a ekonomická samostatnost.</a:t>
            </a:r>
          </a:p>
          <a:p>
            <a:pPr algn="just">
              <a:lnSpc>
                <a:spcPct val="90000"/>
              </a:lnSpc>
              <a:spcAft>
                <a:spcPct val="30000"/>
              </a:spcAft>
            </a:pPr>
            <a:r>
              <a:rPr lang="cs-CZ" altLang="cs-CZ" sz="2000" b="1" dirty="0">
                <a:latin typeface="Arial" pitchFamily="34" charset="0"/>
                <a:cs typeface="Arial" pitchFamily="34" charset="0"/>
              </a:rPr>
              <a:t>Podnik:</a:t>
            </a:r>
            <a:r>
              <a:rPr lang="cs-CZ" altLang="cs-CZ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cs-CZ" altLang="cs-CZ" sz="2000" b="1" dirty="0">
                <a:latin typeface="Arial" pitchFamily="34" charset="0"/>
                <a:cs typeface="Arial" pitchFamily="34" charset="0"/>
              </a:rPr>
              <a:t>soubor hmotných, osobních a nehmotných složek podnikání. K podniku náleží věci práva a jiné majetkové hodnoty</a:t>
            </a:r>
          </a:p>
          <a:p>
            <a:pPr algn="just">
              <a:lnSpc>
                <a:spcPct val="90000"/>
              </a:lnSpc>
              <a:spcAft>
                <a:spcPct val="30000"/>
              </a:spcAft>
            </a:pPr>
            <a:r>
              <a:rPr lang="cs-CZ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Členění podniků dle sektorů (primární, sekundární, terciární, kvartérní sektor)</a:t>
            </a:r>
          </a:p>
          <a:p>
            <a:pPr algn="just">
              <a:lnSpc>
                <a:spcPct val="90000"/>
              </a:lnSpc>
              <a:spcAft>
                <a:spcPct val="30000"/>
              </a:spcAft>
            </a:pPr>
            <a:r>
              <a:rPr lang="cs-CZ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Pohledy na dění v podniku (hmotně-energetické hledisko, sociální hledisko, komunikační hledisko, hodnotové hledisko)</a:t>
            </a:r>
          </a:p>
          <a:p>
            <a:pPr algn="just">
              <a:lnSpc>
                <a:spcPct val="90000"/>
              </a:lnSpc>
              <a:spcAft>
                <a:spcPct val="30000"/>
              </a:spcAft>
            </a:pPr>
            <a:r>
              <a:rPr lang="cs-CZ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Podnikové funkce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195686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ECBA521-6A70-EAB1-F977-21A3DD9DE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618" y="875489"/>
            <a:ext cx="8345382" cy="5031340"/>
          </a:xfrm>
          <a:ln>
            <a:noFill/>
          </a:ln>
        </p:spPr>
        <p:txBody>
          <a:bodyPr>
            <a:normAutofit fontScale="92500"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cs-CZ" sz="2400" b="1" dirty="0">
                <a:solidFill>
                  <a:srgbClr val="C00000"/>
                </a:solidFill>
              </a:rPr>
              <a:t>Podnik je popisován těmito funkcemi: </a:t>
            </a:r>
            <a:r>
              <a:rPr lang="cs-CZ" sz="2400" dirty="0">
                <a:solidFill>
                  <a:schemeClr val="tx1"/>
                </a:solidFill>
              </a:rPr>
              <a:t>Technologické jádro podniku, Organizační, integrační a identifikační funkce (top-vedení podniku), Logistické (vstupní a výstupní) funkce, Obslužné (energetika) a pomocné (výroba nástrojů apod.), Reprodukční funkce (investiční činnosti, práce s lidským potenciálem), Odvozené funkce (zpracování odpadů), Doplňkové funkce (přidružená výroba nesouvisející s hlavní produkcí), Heterogenní (cizopasné, škodící) funkce.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cs-CZ" altLang="cs-CZ" sz="2400" b="1" dirty="0">
                <a:solidFill>
                  <a:srgbClr val="C00000"/>
                </a:solidFill>
              </a:rPr>
              <a:t>Průmyslový podnik </a:t>
            </a:r>
            <a:r>
              <a:rPr lang="cs-CZ" altLang="cs-CZ" sz="2400" dirty="0"/>
              <a:t>- Za průmyslové podniky jsou dle ČSÚ považovány podniky, které mají hlavní (převažující) průmyslovou činnost, která podle klasifikace CZ-NACE spadá do sekcí B- Těžba a dobývání, C – Zpracovatelský průmysl, D – Výroba a rozvod elektřiny, plynu, tepla a klimatizovaného vzduchu a E - Zásobování vodou, činnosti související s odpadními vodami, odpady a sanacemi.</a:t>
            </a:r>
          </a:p>
          <a:p>
            <a:pPr marL="0" indent="0" algn="just">
              <a:lnSpc>
                <a:spcPct val="110000"/>
              </a:lnSpc>
              <a:buNone/>
            </a:pPr>
            <a:endParaRPr lang="cs-CZ" altLang="cs-CZ" sz="2400" dirty="0"/>
          </a:p>
          <a:p>
            <a:pPr>
              <a:lnSpc>
                <a:spcPct val="110000"/>
              </a:lnSpc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9803043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b="1" dirty="0">
                <a:solidFill>
                  <a:srgbClr val="FF0000"/>
                </a:solidFill>
              </a:rPr>
              <a:t>Podnik, podnikání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0" y="1203766"/>
            <a:ext cx="8964613" cy="5465321"/>
          </a:xfrm>
        </p:spPr>
        <p:txBody>
          <a:bodyPr>
            <a:noAutofit/>
          </a:bodyPr>
          <a:lstStyle/>
          <a:p>
            <a:pPr marL="228600" indent="-228600" algn="just" eaLnBrk="1" hangingPunct="1">
              <a:buFont typeface="Wingdings" panose="05000000000000000000" pitchFamily="2" charset="2"/>
              <a:buNone/>
            </a:pPr>
            <a:r>
              <a:rPr lang="cs-CZ" altLang="cs-CZ" sz="1800" dirty="0"/>
              <a:t>	</a:t>
            </a:r>
            <a:r>
              <a:rPr lang="cs-CZ" altLang="cs-CZ" sz="1800" b="1" dirty="0"/>
              <a:t>Hlavní podnikové funkce</a:t>
            </a:r>
            <a:r>
              <a:rPr lang="cs-CZ" altLang="cs-CZ" sz="1800" dirty="0"/>
              <a:t> průmyslového podniku v současné době představují:</a:t>
            </a:r>
            <a:endParaRPr lang="cs-CZ" altLang="cs-CZ" sz="1800" b="1" dirty="0"/>
          </a:p>
          <a:p>
            <a:pPr marL="228600" indent="-228600" algn="just" eaLnBrk="1" hangingPunct="1"/>
            <a:r>
              <a:rPr lang="cs-CZ" altLang="cs-CZ" sz="1800" b="1" dirty="0"/>
              <a:t>prodejní</a:t>
            </a:r>
            <a:r>
              <a:rPr lang="cs-CZ" altLang="cs-CZ" sz="1800" dirty="0"/>
              <a:t> (vyčleněné činnosti související s prodejem výrobků a služeb),</a:t>
            </a:r>
            <a:endParaRPr lang="cs-CZ" altLang="cs-CZ" sz="1800" b="1" dirty="0"/>
          </a:p>
          <a:p>
            <a:pPr marL="228600" indent="-228600" algn="just" eaLnBrk="1" hangingPunct="1"/>
            <a:r>
              <a:rPr lang="cs-CZ" altLang="cs-CZ" sz="1800" b="1" dirty="0"/>
              <a:t>výrobní </a:t>
            </a:r>
            <a:r>
              <a:rPr lang="cs-CZ" altLang="cs-CZ" sz="1800" dirty="0"/>
              <a:t>(zhotovování výrobků; u nevýrobních podniků se tato funkce označuje jako provozní),</a:t>
            </a:r>
            <a:endParaRPr lang="cs-CZ" altLang="cs-CZ" sz="1800" b="1" dirty="0"/>
          </a:p>
          <a:p>
            <a:pPr marL="228600" indent="-228600" algn="just" eaLnBrk="1" hangingPunct="1"/>
            <a:r>
              <a:rPr lang="cs-CZ" altLang="cs-CZ" sz="1800" b="1" dirty="0"/>
              <a:t>zásobovací </a:t>
            </a:r>
            <a:r>
              <a:rPr lang="cs-CZ" altLang="cs-CZ" sz="1800" dirty="0"/>
              <a:t>(pořízení surovin, materiálů, součástí, příjem, skladování, předávání do výroby),</a:t>
            </a:r>
            <a:endParaRPr lang="cs-CZ" altLang="cs-CZ" sz="1800" b="1" dirty="0"/>
          </a:p>
          <a:p>
            <a:pPr marL="228600" indent="-228600" algn="just" eaLnBrk="1" hangingPunct="1"/>
            <a:r>
              <a:rPr lang="cs-CZ" altLang="cs-CZ" sz="1800" b="1" dirty="0"/>
              <a:t>personální </a:t>
            </a:r>
            <a:r>
              <a:rPr lang="cs-CZ" altLang="cs-CZ" sz="1800" dirty="0"/>
              <a:t>(zajištění spolupracovníků, hodnocení spolupracovníků a jeho důsledky včetně růstu jejich kvalifikace, systémy odměňování, pracovní podmínky),</a:t>
            </a:r>
            <a:endParaRPr lang="cs-CZ" altLang="cs-CZ" sz="1800" b="1" dirty="0"/>
          </a:p>
          <a:p>
            <a:pPr marL="228600" indent="-228600" algn="just" eaLnBrk="1" hangingPunct="1"/>
            <a:r>
              <a:rPr lang="cs-CZ" altLang="cs-CZ" sz="1800" b="1" dirty="0"/>
              <a:t>finanční </a:t>
            </a:r>
            <a:r>
              <a:rPr lang="cs-CZ" altLang="cs-CZ" sz="1800" dirty="0"/>
              <a:t>(obstarávání potřebného množství finančních zdrojů, použití finančních zdrojů k obstarání potřebných statků a k úhradě výdajů na činnost podniku, rozdělování zisku, všechny finanční operace při založení podniku, při rozšiřování podniku, při fúzi, sanaci a likvidaci podniku).</a:t>
            </a:r>
            <a:endParaRPr lang="cs-CZ" altLang="cs-CZ" sz="1800" b="1" dirty="0"/>
          </a:p>
          <a:p>
            <a:pPr marL="228600" indent="-228600" algn="just" eaLnBrk="1" hangingPunct="1"/>
            <a:r>
              <a:rPr lang="cs-CZ" altLang="cs-CZ" sz="1800" b="1" dirty="0"/>
              <a:t>vědeckotechnická </a:t>
            </a:r>
            <a:r>
              <a:rPr lang="cs-CZ" altLang="cs-CZ" sz="1800" dirty="0"/>
              <a:t>(příprava a realizace změn technických inovačních faktorů podniku; zejména aplikovaný výzkum, technický vývoj, příprava výroby, realizace výsledků uvedených fází vědeckotechnického pokroku u výrobce nových technických prostředků a u uživatelů),</a:t>
            </a:r>
            <a:endParaRPr lang="cs-CZ" altLang="cs-CZ" sz="1800" b="1" dirty="0"/>
          </a:p>
          <a:p>
            <a:pPr marL="228600" indent="-228600" algn="just" eaLnBrk="1" hangingPunct="1"/>
            <a:r>
              <a:rPr lang="cs-CZ" altLang="cs-CZ" sz="1800" b="1" dirty="0"/>
              <a:t>investiční </a:t>
            </a:r>
            <a:r>
              <a:rPr lang="cs-CZ" altLang="cs-CZ" sz="1800" dirty="0"/>
              <a:t>(zajištění potřebného majetku pro podnikání),</a:t>
            </a:r>
            <a:endParaRPr lang="cs-CZ" altLang="cs-CZ" sz="1800" b="1" dirty="0"/>
          </a:p>
          <a:p>
            <a:pPr marL="228600" indent="-228600" algn="just" eaLnBrk="1" hangingPunct="1"/>
            <a:r>
              <a:rPr lang="cs-CZ" altLang="cs-CZ" sz="1800" b="1" dirty="0"/>
              <a:t>správa </a:t>
            </a:r>
            <a:r>
              <a:rPr lang="cs-CZ" altLang="cs-CZ" sz="1800" dirty="0"/>
              <a:t>(zejména controlling, plánování, účetnictví, statistika, právní činnosti, vnitřní audit aj.).</a:t>
            </a:r>
          </a:p>
        </p:txBody>
      </p:sp>
    </p:spTree>
    <p:extLst>
      <p:ext uri="{BB962C8B-B14F-4D97-AF65-F5344CB8AC3E}">
        <p14:creationId xmlns:p14="http://schemas.microsoft.com/office/powerpoint/2010/main" val="28564064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31787" y="448258"/>
            <a:ext cx="8229600" cy="1143000"/>
          </a:xfrm>
        </p:spPr>
        <p:txBody>
          <a:bodyPr/>
          <a:lstStyle/>
          <a:p>
            <a:pPr eaLnBrk="1" hangingPunct="1"/>
            <a:r>
              <a:rPr lang="cs-CZ" altLang="cs-CZ" b="1" dirty="0">
                <a:solidFill>
                  <a:srgbClr val="FF0000"/>
                </a:solidFill>
              </a:rPr>
              <a:t>Podnik, podnikání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1417638"/>
            <a:ext cx="8893175" cy="59499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1800" dirty="0"/>
              <a:t>	Každá výrobně organizační jednotka, které vystupuje jako podnik, má charakteristické znaky, pomocí kterých se odlišuje od ostatních organizačních jednotek. Jedná se o následující </a:t>
            </a:r>
            <a:r>
              <a:rPr lang="cs-CZ" altLang="cs-CZ" sz="1800" b="1" dirty="0"/>
              <a:t>základní rozlišovací znaky podniku</a:t>
            </a:r>
            <a:r>
              <a:rPr lang="cs-CZ" altLang="cs-CZ" sz="1800" dirty="0"/>
              <a:t>:</a:t>
            </a:r>
            <a:endParaRPr lang="cs-CZ" altLang="cs-CZ" sz="1800" b="1" dirty="0"/>
          </a:p>
          <a:p>
            <a:pPr eaLnBrk="1" hangingPunct="1">
              <a:lnSpc>
                <a:spcPct val="90000"/>
              </a:lnSpc>
            </a:pPr>
            <a:r>
              <a:rPr lang="cs-CZ" altLang="cs-CZ" sz="1800" b="1" dirty="0"/>
              <a:t>Právní subjektivita</a:t>
            </a:r>
            <a:r>
              <a:rPr lang="cs-CZ" altLang="cs-CZ" sz="1800" dirty="0"/>
              <a:t> - vymezuje pravomoci podnikatelských subjektů v právních vztazích. Jejími nositeli jsou fyzické i právnické osoby. Podnik vystupuje v právních vztazích svým jménem a nese plnou zodpovědnost z těchto vztahů vyplývající.</a:t>
            </a:r>
            <a:endParaRPr lang="cs-CZ" altLang="cs-CZ" sz="1800" b="1" dirty="0"/>
          </a:p>
          <a:p>
            <a:pPr eaLnBrk="1" hangingPunct="1">
              <a:lnSpc>
                <a:spcPct val="90000"/>
              </a:lnSpc>
            </a:pPr>
            <a:r>
              <a:rPr lang="cs-CZ" altLang="cs-CZ" sz="1800" b="1" dirty="0"/>
              <a:t>Majetková samostatnost -</a:t>
            </a:r>
            <a:r>
              <a:rPr lang="cs-CZ" altLang="cs-CZ" sz="1800" dirty="0"/>
              <a:t> majetková samostatnost určuje vlastnický vztah k požadovanému majetku pro podnikání.</a:t>
            </a:r>
            <a:endParaRPr lang="cs-CZ" altLang="cs-CZ" sz="1800" b="1" dirty="0"/>
          </a:p>
          <a:p>
            <a:pPr eaLnBrk="1" hangingPunct="1">
              <a:lnSpc>
                <a:spcPct val="90000"/>
              </a:lnSpc>
            </a:pPr>
            <a:r>
              <a:rPr lang="cs-CZ" altLang="cs-CZ" sz="1800" b="1" dirty="0"/>
              <a:t>Majetková zodpovědnost</a:t>
            </a:r>
            <a:r>
              <a:rPr lang="cs-CZ" altLang="cs-CZ" sz="1800" dirty="0"/>
              <a:t> - majetková zodpovědnost vyjadřuje právní zodpovědnost za hospodaření s vlastním nebo pronajatým majetkem. Tento znak vymezuje nositele zodpovědnosti za hospodaření s majetkem organizace.</a:t>
            </a:r>
            <a:endParaRPr lang="cs-CZ" altLang="cs-CZ" sz="1800" b="1" dirty="0"/>
          </a:p>
          <a:p>
            <a:pPr eaLnBrk="1" hangingPunct="1">
              <a:lnSpc>
                <a:spcPct val="90000"/>
              </a:lnSpc>
            </a:pPr>
            <a:r>
              <a:rPr lang="cs-CZ" altLang="cs-CZ" sz="1800" b="1" dirty="0"/>
              <a:t>Ekonomická samostatnost -</a:t>
            </a:r>
            <a:r>
              <a:rPr lang="cs-CZ" altLang="cs-CZ" sz="1800" dirty="0"/>
              <a:t> její podstatou je efektivní zhodnocování zdrojů za účelem dosažení optimálních výstupů.</a:t>
            </a:r>
            <a:endParaRPr lang="cs-CZ" altLang="cs-CZ" sz="1800" b="1" dirty="0"/>
          </a:p>
          <a:p>
            <a:pPr eaLnBrk="1" hangingPunct="1">
              <a:lnSpc>
                <a:spcPct val="90000"/>
              </a:lnSpc>
            </a:pPr>
            <a:r>
              <a:rPr lang="cs-CZ" altLang="cs-CZ" sz="1800" b="1" dirty="0"/>
              <a:t>Zápis do obchodního rejstříku -</a:t>
            </a:r>
            <a:r>
              <a:rPr lang="cs-CZ" altLang="cs-CZ" sz="1800" dirty="0"/>
              <a:t> hospodářská organizace musí být zaregistrována v obchodním rejstříku nebo na jiném ze zákona vyplývajícím registračním místě.</a:t>
            </a:r>
            <a:endParaRPr lang="cs-CZ" altLang="cs-CZ" sz="1800" b="1" dirty="0"/>
          </a:p>
          <a:p>
            <a:pPr eaLnBrk="1" hangingPunct="1">
              <a:lnSpc>
                <a:spcPct val="90000"/>
              </a:lnSpc>
            </a:pPr>
            <a:r>
              <a:rPr lang="cs-CZ" altLang="cs-CZ" sz="1800" b="1" dirty="0"/>
              <a:t>Organizační celistvost a jednotně vedená účetní evidence</a:t>
            </a:r>
            <a:r>
              <a:rPr lang="cs-CZ" altLang="cs-CZ" sz="1800" dirty="0"/>
              <a:t>.</a:t>
            </a:r>
            <a:endParaRPr lang="cs-CZ" altLang="cs-CZ" sz="1800" b="1" dirty="0"/>
          </a:p>
          <a:p>
            <a:pPr eaLnBrk="1" hangingPunct="1">
              <a:lnSpc>
                <a:spcPct val="90000"/>
              </a:lnSpc>
            </a:pPr>
            <a:r>
              <a:rPr lang="cs-CZ" altLang="cs-CZ" sz="1800" b="1" dirty="0"/>
              <a:t>Jiné znaky</a:t>
            </a:r>
            <a:r>
              <a:rPr lang="cs-CZ" altLang="cs-CZ" sz="1800" dirty="0"/>
              <a:t>.</a:t>
            </a:r>
          </a:p>
          <a:p>
            <a:pPr algn="just" eaLnBrk="1" hangingPunct="1">
              <a:lnSpc>
                <a:spcPct val="90000"/>
              </a:lnSpc>
            </a:pPr>
            <a:endParaRPr lang="cs-CZ" altLang="cs-CZ" sz="1800" dirty="0"/>
          </a:p>
        </p:txBody>
      </p:sp>
    </p:spTree>
    <p:extLst>
      <p:ext uri="{BB962C8B-B14F-4D97-AF65-F5344CB8AC3E}">
        <p14:creationId xmlns:p14="http://schemas.microsoft.com/office/powerpoint/2010/main" val="31030534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57200" y="1467853"/>
            <a:ext cx="7772400" cy="2127250"/>
          </a:xfrm>
        </p:spPr>
        <p:txBody>
          <a:bodyPr/>
          <a:lstStyle/>
          <a:p>
            <a:pPr eaLnBrk="1" hangingPunct="1"/>
            <a:r>
              <a:rPr lang="cs-CZ" altLang="cs-CZ" sz="4700" b="1" dirty="0">
                <a:solidFill>
                  <a:srgbClr val="FF0000"/>
                </a:solidFill>
              </a:rPr>
              <a:t>Cíle a okolí podniku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270250"/>
            <a:ext cx="6400800" cy="2209800"/>
          </a:xfrm>
        </p:spPr>
        <p:txBody>
          <a:bodyPr/>
          <a:lstStyle/>
          <a:p>
            <a:pPr marL="0" indent="0" algn="ctr" eaLnBrk="1" hangingPunct="1">
              <a:buFont typeface="Wingdings" panose="05000000000000000000" pitchFamily="2" charset="2"/>
              <a:buNone/>
            </a:pPr>
            <a:endParaRPr lang="cs-CZ" altLang="cs-CZ" sz="3000"/>
          </a:p>
        </p:txBody>
      </p:sp>
    </p:spTree>
    <p:extLst>
      <p:ext uri="{BB962C8B-B14F-4D97-AF65-F5344CB8AC3E}">
        <p14:creationId xmlns:p14="http://schemas.microsoft.com/office/powerpoint/2010/main" val="22512773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6165"/>
            <a:ext cx="8229600" cy="1143000"/>
          </a:xfrm>
          <a:solidFill>
            <a:srgbClr val="FFFFFF">
              <a:alpha val="0"/>
            </a:srgbClr>
          </a:solidFill>
        </p:spPr>
        <p:txBody>
          <a:bodyPr anchor="t"/>
          <a:lstStyle/>
          <a:p>
            <a:pPr eaLnBrk="1" hangingPunct="1">
              <a:defRPr/>
            </a:pPr>
            <a:r>
              <a:rPr lang="cs-CZ" sz="3300" b="1" dirty="0">
                <a:solidFill>
                  <a:srgbClr val="FF0000"/>
                </a:solidFill>
                <a:latin typeface="+mn-lt"/>
              </a:rPr>
              <a:t>Podnikové okolí</a:t>
            </a:r>
          </a:p>
        </p:txBody>
      </p:sp>
      <p:sp>
        <p:nvSpPr>
          <p:cNvPr id="16387" name="Text Box 57"/>
          <p:cNvSpPr txBox="1">
            <a:spLocks noChangeArrowheads="1"/>
          </p:cNvSpPr>
          <p:nvPr/>
        </p:nvSpPr>
        <p:spPr bwMode="auto">
          <a:xfrm>
            <a:off x="2339975" y="15049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/>
          </a:p>
        </p:txBody>
      </p:sp>
      <p:sp>
        <p:nvSpPr>
          <p:cNvPr id="16388" name="Text Box 58"/>
          <p:cNvSpPr txBox="1">
            <a:spLocks noChangeArrowheads="1"/>
          </p:cNvSpPr>
          <p:nvPr/>
        </p:nvSpPr>
        <p:spPr bwMode="auto">
          <a:xfrm>
            <a:off x="457200" y="1530350"/>
            <a:ext cx="4702175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/>
              <a:t>Prvky podnikového okolí: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sz="2400"/>
              <a:t>Geografické;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sz="2400"/>
              <a:t>Sociální;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sz="2400"/>
              <a:t>Politické a právní;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sz="2400"/>
              <a:t>Ekonomické;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sz="2400"/>
              <a:t>Ekologické;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sz="2400"/>
              <a:t>Technologické;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sz="2400"/>
              <a:t>Etické;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sz="2400"/>
              <a:t>Kulturně historické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/>
              <a:t>→ hmotná a nehmotná povaha.</a:t>
            </a:r>
          </a:p>
        </p:txBody>
      </p:sp>
    </p:spTree>
    <p:extLst>
      <p:ext uri="{BB962C8B-B14F-4D97-AF65-F5344CB8AC3E}">
        <p14:creationId xmlns:p14="http://schemas.microsoft.com/office/powerpoint/2010/main" val="31048423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2339975" y="15049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/>
          </a:p>
        </p:txBody>
      </p:sp>
      <p:sp>
        <p:nvSpPr>
          <p:cNvPr id="18435" name="Text Box 5"/>
          <p:cNvSpPr txBox="1">
            <a:spLocks noChangeArrowheads="1"/>
          </p:cNvSpPr>
          <p:nvPr/>
        </p:nvSpPr>
        <p:spPr bwMode="auto">
          <a:xfrm>
            <a:off x="323850" y="1365250"/>
            <a:ext cx="8820150" cy="443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dirty="0"/>
              <a:t>Geografické okolí - </a:t>
            </a:r>
            <a:r>
              <a:rPr lang="cs-CZ" altLang="cs-CZ" sz="2000" b="0" dirty="0">
                <a:latin typeface="Arial" panose="020B0604020202020204" pitchFamily="34" charset="0"/>
              </a:rPr>
              <a:t>do značné míry předurčuje logistiku podniku, má vliv na lokalizaci podniku.</a:t>
            </a:r>
            <a:endParaRPr lang="cs-CZ" altLang="cs-CZ" sz="2000" b="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0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dirty="0"/>
              <a:t>Sociální okolí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cs-CZ" altLang="cs-CZ" sz="2000" b="0" dirty="0"/>
              <a:t>Zvažovat důsledky své činnosti pro společnost;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cs-CZ" altLang="cs-CZ" sz="2000" b="0" dirty="0"/>
              <a:t>Kompromis mezi „čistou“ ekonomickou realitou a sociální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cs-CZ" altLang="cs-CZ" sz="2000" b="0" dirty="0"/>
              <a:t>odpovědností podniku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0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dirty="0"/>
              <a:t>Politické okolí a právní (legislativní)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cs-CZ" altLang="cs-CZ" sz="2000" dirty="0"/>
              <a:t> </a:t>
            </a:r>
            <a:r>
              <a:rPr lang="cs-CZ" altLang="cs-CZ" sz="2000" b="0" dirty="0"/>
              <a:t>souhrn </a:t>
            </a:r>
            <a:r>
              <a:rPr lang="cs-CZ" altLang="cs-CZ" sz="2000" b="0" dirty="0" err="1"/>
              <a:t>vlivů,jejichž</a:t>
            </a:r>
            <a:r>
              <a:rPr lang="cs-CZ" altLang="cs-CZ" sz="2000" b="0" dirty="0"/>
              <a:t> výrazem jsou mocenské vlivy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cs-CZ" altLang="cs-CZ" sz="2000" b="0" dirty="0"/>
              <a:t> vytváří rámec pro všechny podnikové činnosti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cs-CZ" altLang="cs-CZ" sz="2000" b="0" dirty="0">
                <a:latin typeface="Arial" panose="020B0604020202020204" pitchFamily="34" charset="0"/>
              </a:rPr>
              <a:t>Právní normy stanoví, jaké chování podniku je přípustné a jaké nikoliv. Nejdůležitější normou týkající se podnikové sféry je </a:t>
            </a:r>
            <a:r>
              <a:rPr lang="cs-CZ" altLang="cs-CZ" sz="2000" i="1" dirty="0">
                <a:latin typeface="Arial" panose="020B0604020202020204" pitchFamily="34" charset="0"/>
              </a:rPr>
              <a:t>obchodní zákoník</a:t>
            </a:r>
            <a:endParaRPr lang="cs-CZ" altLang="cs-CZ" sz="20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000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5306"/>
            <a:ext cx="8229600" cy="1143000"/>
          </a:xfrm>
          <a:solidFill>
            <a:srgbClr val="FFFFFF">
              <a:alpha val="0"/>
            </a:srgbClr>
          </a:solidFill>
        </p:spPr>
        <p:txBody>
          <a:bodyPr anchor="t"/>
          <a:lstStyle/>
          <a:p>
            <a:pPr eaLnBrk="1" hangingPunct="1">
              <a:defRPr/>
            </a:pPr>
            <a:r>
              <a:rPr lang="cs-CZ" sz="3300" b="1" dirty="0">
                <a:solidFill>
                  <a:srgbClr val="FF0000"/>
                </a:solidFill>
                <a:latin typeface="+mn-lt"/>
              </a:rPr>
              <a:t>Podnikové okolí</a:t>
            </a:r>
          </a:p>
        </p:txBody>
      </p:sp>
    </p:spTree>
    <p:extLst>
      <p:ext uri="{BB962C8B-B14F-4D97-AF65-F5344CB8AC3E}">
        <p14:creationId xmlns:p14="http://schemas.microsoft.com/office/powerpoint/2010/main" val="1959576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4"/>
          <p:cNvSpPr txBox="1">
            <a:spLocks noChangeArrowheads="1"/>
          </p:cNvSpPr>
          <p:nvPr/>
        </p:nvSpPr>
        <p:spPr bwMode="auto">
          <a:xfrm>
            <a:off x="2339975" y="15049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/>
          </a:p>
        </p:txBody>
      </p:sp>
      <p:sp>
        <p:nvSpPr>
          <p:cNvPr id="20483" name="Text Box 5"/>
          <p:cNvSpPr txBox="1">
            <a:spLocks noChangeArrowheads="1"/>
          </p:cNvSpPr>
          <p:nvPr/>
        </p:nvSpPr>
        <p:spPr bwMode="auto">
          <a:xfrm>
            <a:off x="323850" y="908050"/>
            <a:ext cx="8640763" cy="486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dirty="0"/>
              <a:t>Ekonomické okolí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000" b="0" dirty="0"/>
              <a:t> podnik je ovlivněn celkovou hospodářskou situací země a její dynamikou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000" b="0" dirty="0"/>
              <a:t> Dostupnost a ceny výrobních faktorů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000" b="0" dirty="0"/>
              <a:t> Daňová zátěž podniků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000" b="0" dirty="0"/>
              <a:t> Hospodářský růst, měnový a devizový vývoj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dirty="0"/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dirty="0"/>
              <a:t>Ekologické okolí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000" b="0" dirty="0">
                <a:latin typeface="Arial" panose="020B0604020202020204" pitchFamily="34" charset="0"/>
              </a:rPr>
              <a:t> vytváří na jedné straně podnikání řadu bariér, na druhé straně dává podnikům mnoho šancí, např. při výrobě ekologicky nezávadných výrobků, recyklaci obalů atd.</a:t>
            </a:r>
            <a:endParaRPr lang="cs-CZ" altLang="cs-CZ" sz="2000" b="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0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dirty="0"/>
              <a:t>Technologické okolí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000" b="0" dirty="0"/>
              <a:t>Je motivem technologického pokroku, který umožňuje dosahovat lepších </a:t>
            </a:r>
            <a:r>
              <a:rPr lang="cs-CZ" altLang="cs-CZ" sz="2000" b="0" dirty="0" err="1"/>
              <a:t>hosp</a:t>
            </a:r>
            <a:r>
              <a:rPr lang="cs-CZ" altLang="cs-CZ" sz="2000" b="0" dirty="0"/>
              <a:t>. výsledků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539751" y="465357"/>
            <a:ext cx="8424862" cy="5588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cs-CZ" sz="3300" b="1" kern="0" dirty="0">
                <a:solidFill>
                  <a:srgbClr val="FF0000"/>
                </a:solidFill>
                <a:latin typeface="+mn-lt"/>
                <a:ea typeface="+mj-ea"/>
                <a:cs typeface="+mj-cs"/>
              </a:rPr>
              <a:t>Podnikové okolí</a:t>
            </a:r>
          </a:p>
        </p:txBody>
      </p:sp>
    </p:spTree>
    <p:extLst>
      <p:ext uri="{BB962C8B-B14F-4D97-AF65-F5344CB8AC3E}">
        <p14:creationId xmlns:p14="http://schemas.microsoft.com/office/powerpoint/2010/main" val="42502243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4"/>
          <p:cNvSpPr txBox="1">
            <a:spLocks noChangeArrowheads="1"/>
          </p:cNvSpPr>
          <p:nvPr/>
        </p:nvSpPr>
        <p:spPr bwMode="auto">
          <a:xfrm>
            <a:off x="2339975" y="15049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/>
          </a:p>
        </p:txBody>
      </p:sp>
      <p:sp>
        <p:nvSpPr>
          <p:cNvPr id="22531" name="Text Box 5"/>
          <p:cNvSpPr txBox="1">
            <a:spLocks noChangeArrowheads="1"/>
          </p:cNvSpPr>
          <p:nvPr/>
        </p:nvSpPr>
        <p:spPr bwMode="auto">
          <a:xfrm>
            <a:off x="323850" y="1344175"/>
            <a:ext cx="8640763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dirty="0"/>
              <a:t>Etické okolí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000" b="0" dirty="0"/>
              <a:t> Dodržování etických principů mj. poskytování pravdivých informací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000" b="0" dirty="0"/>
              <a:t> Média a veřejné mínění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000" b="0" dirty="0"/>
              <a:t> Etické cítění je podmíněné historicky a  geograficky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0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dirty="0"/>
              <a:t>Kulturně historické okolí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000" b="0" dirty="0"/>
              <a:t>Vytváří se po mnoho let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000" b="0" dirty="0">
                <a:latin typeface="Arial" panose="020B0604020202020204" pitchFamily="34" charset="0"/>
              </a:rPr>
              <a:t> celková vzdělanost a kulturní úroveň obyvatelstva je jednou z podmínek ekonomického rozvoje, přechodu ke složitějším technologiím  a technického pokroku</a:t>
            </a:r>
            <a:endParaRPr lang="cs-CZ" altLang="cs-CZ" sz="2000" b="0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21479"/>
            <a:ext cx="8229600" cy="1143000"/>
          </a:xfrm>
          <a:solidFill>
            <a:srgbClr val="FFFFFF">
              <a:alpha val="0"/>
            </a:srgbClr>
          </a:solidFill>
        </p:spPr>
        <p:txBody>
          <a:bodyPr anchor="t"/>
          <a:lstStyle/>
          <a:p>
            <a:pPr eaLnBrk="1" hangingPunct="1">
              <a:defRPr/>
            </a:pPr>
            <a:r>
              <a:rPr lang="cs-CZ" sz="3300" b="1" dirty="0">
                <a:latin typeface="+mn-lt"/>
              </a:rPr>
              <a:t>Podnikové okolí</a:t>
            </a:r>
          </a:p>
        </p:txBody>
      </p:sp>
    </p:spTree>
    <p:extLst>
      <p:ext uri="{BB962C8B-B14F-4D97-AF65-F5344CB8AC3E}">
        <p14:creationId xmlns:p14="http://schemas.microsoft.com/office/powerpoint/2010/main" val="39886516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5306"/>
            <a:ext cx="8229600" cy="1143000"/>
          </a:xfrm>
          <a:solidFill>
            <a:srgbClr val="FFFFFF">
              <a:alpha val="0"/>
            </a:srgbClr>
          </a:solidFill>
        </p:spPr>
        <p:txBody>
          <a:bodyPr anchor="t"/>
          <a:lstStyle/>
          <a:p>
            <a:pPr eaLnBrk="1" hangingPunct="1"/>
            <a:r>
              <a:rPr lang="cs-CZ" altLang="cs-CZ" sz="3200" b="1" dirty="0">
                <a:solidFill>
                  <a:srgbClr val="FF0000"/>
                </a:solidFill>
              </a:rPr>
              <a:t>Podnikové okolí</a:t>
            </a:r>
            <a:br>
              <a:rPr lang="cs-CZ" altLang="cs-CZ" sz="3200" b="1" dirty="0">
                <a:solidFill>
                  <a:srgbClr val="FF0000"/>
                </a:solidFill>
              </a:rPr>
            </a:br>
            <a:endParaRPr lang="cs-CZ" altLang="cs-CZ" sz="2900" b="1" dirty="0">
              <a:solidFill>
                <a:srgbClr val="FF0000"/>
              </a:solidFill>
              <a:latin typeface="Berlin CE"/>
            </a:endParaRPr>
          </a:p>
        </p:txBody>
      </p:sp>
      <p:sp>
        <p:nvSpPr>
          <p:cNvPr id="24579" name="Text Box 4"/>
          <p:cNvSpPr txBox="1">
            <a:spLocks noChangeArrowheads="1"/>
          </p:cNvSpPr>
          <p:nvPr/>
        </p:nvSpPr>
        <p:spPr bwMode="auto">
          <a:xfrm>
            <a:off x="2339975" y="15049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/>
          </a:p>
        </p:txBody>
      </p:sp>
      <p:sp>
        <p:nvSpPr>
          <p:cNvPr id="24580" name="Text Box 5"/>
          <p:cNvSpPr txBox="1">
            <a:spLocks noChangeArrowheads="1"/>
          </p:cNvSpPr>
          <p:nvPr/>
        </p:nvSpPr>
        <p:spPr bwMode="auto">
          <a:xfrm>
            <a:off x="457200" y="1008992"/>
            <a:ext cx="8435975" cy="5416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 Podstatnou většinu prvků okolí podniku zcela významně ovlivňuje stát</a:t>
            </a:r>
          </a:p>
          <a:p>
            <a:pPr marL="342900" indent="-342900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 Podnik se považuje za zcela autonomní jednotku</a:t>
            </a:r>
          </a:p>
          <a:p>
            <a:pPr marL="342900" indent="-342900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 Ovlivňování „lobbováním“</a:t>
            </a:r>
          </a:p>
          <a:p>
            <a:pPr marL="342900" indent="-342900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 Aby podnik při svém </a:t>
            </a:r>
            <a:r>
              <a:rPr lang="cs-CZ" altLang="cs-CZ" sz="2400" dirty="0" err="1"/>
              <a:t>ekon</a:t>
            </a:r>
            <a:r>
              <a:rPr lang="cs-CZ" altLang="cs-CZ" sz="2400" dirty="0"/>
              <a:t>. rozhodování nebyl okolím zaskočen musí se o jeho dynamiku aktivně zajímat</a:t>
            </a:r>
          </a:p>
          <a:p>
            <a:pPr marL="342900" indent="-342900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Informační zdroje:</a:t>
            </a:r>
          </a:p>
          <a:p>
            <a:pPr marL="673200" indent="-45720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200" b="0" dirty="0"/>
              <a:t>vládní a jiné prognózy střednědobého a </a:t>
            </a:r>
            <a:r>
              <a:rPr lang="cs-CZ" altLang="cs-CZ" sz="2200" b="0" dirty="0" err="1"/>
              <a:t>krátkod.vývoje</a:t>
            </a:r>
            <a:r>
              <a:rPr lang="cs-CZ" altLang="cs-CZ" sz="2200" b="0" dirty="0"/>
              <a:t> ekonomiky (ekonomický růst, inflace, měnové kurzy atd.),</a:t>
            </a:r>
            <a:endParaRPr lang="cs-CZ" altLang="cs-CZ" sz="2200" b="0" i="1" dirty="0"/>
          </a:p>
          <a:p>
            <a:pPr marL="673200" indent="-45720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200" b="0" dirty="0"/>
              <a:t>informace produkované zájmovými průmyslovými a podnikatelskými svazy,</a:t>
            </a:r>
          </a:p>
          <a:p>
            <a:pPr marL="673200" indent="-45720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200" b="0" dirty="0"/>
              <a:t>vlastní historické a prognostické informace o situaci na trhu, cenách, zákaznících </a:t>
            </a:r>
            <a:r>
              <a:rPr lang="cs-CZ" altLang="cs-CZ" sz="2200" dirty="0"/>
              <a:t>a jejich potřebách</a:t>
            </a:r>
          </a:p>
        </p:txBody>
      </p:sp>
    </p:spTree>
    <p:extLst>
      <p:ext uri="{BB962C8B-B14F-4D97-AF65-F5344CB8AC3E}">
        <p14:creationId xmlns:p14="http://schemas.microsoft.com/office/powerpoint/2010/main" val="40238082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4"/>
          <p:cNvSpPr txBox="1">
            <a:spLocks noChangeArrowheads="1"/>
          </p:cNvSpPr>
          <p:nvPr/>
        </p:nvSpPr>
        <p:spPr bwMode="auto">
          <a:xfrm>
            <a:off x="2339975" y="15049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/>
          </a:p>
        </p:txBody>
      </p:sp>
      <p:sp>
        <p:nvSpPr>
          <p:cNvPr id="26627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640763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0"/>
              <a:t>-informace o vývoji techniky a technologie v daném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0"/>
              <a:t>oboru, získané na veletrzích, výstavách, nabídkových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0"/>
              <a:t>katalogů atd.,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0"/>
              <a:t>-informace o situaci v konkurenčních firmách a jejich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0"/>
              <a:t> očekávaném chování.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5306"/>
            <a:ext cx="8229600" cy="1143000"/>
          </a:xfrm>
          <a:solidFill>
            <a:srgbClr val="FFFFFF">
              <a:alpha val="0"/>
            </a:srgbClr>
          </a:solidFill>
        </p:spPr>
        <p:txBody>
          <a:bodyPr anchor="t"/>
          <a:lstStyle/>
          <a:p>
            <a:pPr eaLnBrk="1" hangingPunct="1"/>
            <a:r>
              <a:rPr lang="cs-CZ" altLang="cs-CZ" sz="3200" b="1" dirty="0">
                <a:solidFill>
                  <a:srgbClr val="FF0000"/>
                </a:solidFill>
              </a:rPr>
              <a:t>Podnikové okolí</a:t>
            </a:r>
            <a:br>
              <a:rPr lang="cs-CZ" altLang="cs-CZ" sz="3200" b="1" dirty="0">
                <a:solidFill>
                  <a:srgbClr val="FF0000"/>
                </a:solidFill>
              </a:rPr>
            </a:br>
            <a:endParaRPr lang="cs-CZ" altLang="cs-CZ" sz="2900" b="1" dirty="0">
              <a:solidFill>
                <a:srgbClr val="FF0000"/>
              </a:solidFill>
              <a:latin typeface="Berlin CE"/>
            </a:endParaRPr>
          </a:p>
        </p:txBody>
      </p:sp>
    </p:spTree>
    <p:extLst>
      <p:ext uri="{BB962C8B-B14F-4D97-AF65-F5344CB8AC3E}">
        <p14:creationId xmlns:p14="http://schemas.microsoft.com/office/powerpoint/2010/main" val="20091145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Zástupný symbol pro datum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cs-CZ" sz="800"/>
              <a:t>©</a:t>
            </a:r>
            <a:r>
              <a:rPr lang="cs-CZ" altLang="cs-CZ" sz="800"/>
              <a:t> Petr NOVÁK</a:t>
            </a:r>
          </a:p>
        </p:txBody>
      </p:sp>
      <p:sp>
        <p:nvSpPr>
          <p:cNvPr id="30723" name="Zástupný symbol pro číslo snímku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E4AE17E-6AA4-4E5C-B8B7-C74DD06D02AC}" type="slidenum">
              <a:rPr lang="cs-CZ" altLang="cs-CZ" sz="800"/>
              <a:pPr>
                <a:spcBef>
                  <a:spcPct val="0"/>
                </a:spcBef>
                <a:buClrTx/>
                <a:buSzTx/>
                <a:buFontTx/>
                <a:buNone/>
              </a:pPr>
              <a:t>48</a:t>
            </a:fld>
            <a:endParaRPr lang="cs-CZ" altLang="cs-CZ" sz="800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eaLnBrk="1" hangingPunct="1"/>
            <a:r>
              <a:rPr lang="cs-CZ" altLang="cs-CZ" sz="3200" dirty="0">
                <a:solidFill>
                  <a:srgbClr val="FF0000"/>
                </a:solidFill>
              </a:rPr>
              <a:t>Možné zdroje posuzování okolí podniku</a:t>
            </a:r>
          </a:p>
        </p:txBody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altLang="cs-CZ" sz="2400"/>
              <a:t>Státní instituce: Český statistický úřad, Ministerstvo průmyslu a obchodu, Ministerstvo pro místní rozvoj, Ministerstvo dopravy, Ministerstvo spravedlnosti, sbírky zákonů</a:t>
            </a:r>
          </a:p>
          <a:p>
            <a:pPr eaLnBrk="1" hangingPunct="1"/>
            <a:r>
              <a:rPr lang="cs-CZ" altLang="cs-CZ" sz="2400"/>
              <a:t>Regulativní svazy:portál českého stavebnictví, odborový svaz zaměstnanců ve stavebnictví, Svaz podnikatelů ve stavebnictví</a:t>
            </a:r>
          </a:p>
          <a:p>
            <a:pPr eaLnBrk="1" hangingPunct="1"/>
            <a:r>
              <a:rPr lang="cs-CZ" altLang="cs-CZ" sz="2400"/>
              <a:t>Jiné podnikatelské subjekty: banky (podmínky financování, hypotéky…), další potenciální investoři, dodavatelé energie, vody základních služeb jako je likvidace odpadu, informace z finančních trhů, informace o strukturálních fondech… atd.</a:t>
            </a:r>
          </a:p>
        </p:txBody>
      </p:sp>
    </p:spTree>
    <p:extLst>
      <p:ext uri="{BB962C8B-B14F-4D97-AF65-F5344CB8AC3E}">
        <p14:creationId xmlns:p14="http://schemas.microsoft.com/office/powerpoint/2010/main" val="15789526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4"/>
          <p:cNvSpPr txBox="1">
            <a:spLocks noChangeArrowheads="1"/>
          </p:cNvSpPr>
          <p:nvPr/>
        </p:nvSpPr>
        <p:spPr bwMode="auto">
          <a:xfrm>
            <a:off x="2339975" y="15049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/>
          </a:p>
        </p:txBody>
      </p:sp>
      <p:sp>
        <p:nvSpPr>
          <p:cNvPr id="31747" name="Text Box 5"/>
          <p:cNvSpPr txBox="1">
            <a:spLocks noChangeArrowheads="1"/>
          </p:cNvSpPr>
          <p:nvPr/>
        </p:nvSpPr>
        <p:spPr bwMode="auto">
          <a:xfrm>
            <a:off x="529431" y="1495391"/>
            <a:ext cx="8085137" cy="489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 err="1"/>
              <a:t>Stakeholders</a:t>
            </a:r>
            <a:r>
              <a:rPr lang="cs-CZ" altLang="cs-CZ" sz="2400" dirty="0"/>
              <a:t> = zájmové skupiny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0" dirty="0"/>
              <a:t>všichni ti, kteří jsou s vývojem podniku spjati.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0" dirty="0"/>
              <a:t>Zisková orientace podniku by však neměla zamlžovat společenské poslání podniku, jímž je služba zákazníkovi a všem ostatním, kteří jsou s vývojem podniku spjati.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dirty="0"/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dirty="0"/>
              <a:t>Zájmové skupiny podniků: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0" dirty="0"/>
              <a:t>Zaměstnanci, věřitelé, </a:t>
            </a:r>
            <a:r>
              <a:rPr lang="cs-CZ" altLang="cs-CZ" sz="2400" b="0" dirty="0" err="1"/>
              <a:t>dodavatelé,zákazníci</a:t>
            </a:r>
            <a:r>
              <a:rPr lang="cs-CZ" altLang="cs-CZ" sz="2400" b="0" dirty="0"/>
              <a:t>, vlastníci, stát a obce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dirty="0"/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dirty="0"/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dirty="0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5306"/>
            <a:ext cx="8229600" cy="1143000"/>
          </a:xfrm>
          <a:solidFill>
            <a:srgbClr val="FFFFFF">
              <a:alpha val="0"/>
            </a:srgbClr>
          </a:solidFill>
        </p:spPr>
        <p:txBody>
          <a:bodyPr anchor="t"/>
          <a:lstStyle/>
          <a:p>
            <a:pPr eaLnBrk="1" hangingPunct="1"/>
            <a:r>
              <a:rPr lang="cs-CZ" altLang="cs-CZ" sz="3200" b="1" dirty="0"/>
              <a:t>Podnikové okolí</a:t>
            </a:r>
            <a:br>
              <a:rPr lang="cs-CZ" altLang="cs-CZ" sz="3200" b="1" dirty="0"/>
            </a:br>
            <a:endParaRPr lang="cs-CZ" altLang="cs-CZ" sz="2900" b="1" dirty="0">
              <a:solidFill>
                <a:schemeClr val="tx1"/>
              </a:solidFill>
              <a:latin typeface="Berlin CE"/>
            </a:endParaRPr>
          </a:p>
        </p:txBody>
      </p:sp>
    </p:spTree>
    <p:extLst>
      <p:ext uri="{BB962C8B-B14F-4D97-AF65-F5344CB8AC3E}">
        <p14:creationId xmlns:p14="http://schemas.microsoft.com/office/powerpoint/2010/main" val="37159286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Nadpis 1"/>
          <p:cNvSpPr>
            <a:spLocks noGrp="1"/>
          </p:cNvSpPr>
          <p:nvPr>
            <p:ph type="title"/>
          </p:nvPr>
        </p:nvSpPr>
        <p:spPr>
          <a:xfrm>
            <a:off x="149772" y="0"/>
            <a:ext cx="8553697" cy="1143000"/>
          </a:xfrm>
          <a:solidFill>
            <a:schemeClr val="bg1"/>
          </a:solidFill>
        </p:spPr>
        <p:txBody>
          <a:bodyPr/>
          <a:lstStyle/>
          <a:p>
            <a:r>
              <a:rPr lang="cs-CZ" altLang="cs-CZ" dirty="0" err="1">
                <a:solidFill>
                  <a:srgbClr val="FF0000"/>
                </a:solidFill>
              </a:rPr>
              <a:t>Stakeholders</a:t>
            </a:r>
            <a:r>
              <a:rPr lang="cs-CZ" altLang="cs-CZ" dirty="0">
                <a:solidFill>
                  <a:srgbClr val="FF0000"/>
                </a:solidFill>
              </a:rPr>
              <a:t>  - zájmové skupiny</a:t>
            </a:r>
          </a:p>
        </p:txBody>
      </p:sp>
      <p:graphicFrame>
        <p:nvGraphicFramePr>
          <p:cNvPr id="5" name="Tabulka 4"/>
          <p:cNvGraphicFramePr>
            <a:graphicFrameLocks noGrp="1"/>
          </p:cNvGraphicFramePr>
          <p:nvPr/>
        </p:nvGraphicFramePr>
        <p:xfrm>
          <a:off x="186372" y="898633"/>
          <a:ext cx="8771255" cy="5776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5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3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0564">
                <a:tc>
                  <a:txBody>
                    <a:bodyPr/>
                    <a:lstStyle/>
                    <a:p>
                      <a:r>
                        <a:rPr lang="cs-CZ" sz="2400" dirty="0" err="1"/>
                        <a:t>Stakeholders</a:t>
                      </a:r>
                      <a:endParaRPr lang="cs-CZ" sz="2400" dirty="0"/>
                    </a:p>
                  </a:txBody>
                  <a:tcPr marL="91432" marR="91432" marT="45712" marB="45712"/>
                </a:tc>
                <a:tc>
                  <a:txBody>
                    <a:bodyPr/>
                    <a:lstStyle/>
                    <a:p>
                      <a:r>
                        <a:rPr lang="cs-CZ" sz="2400" dirty="0"/>
                        <a:t>Očekávání</a:t>
                      </a:r>
                    </a:p>
                  </a:txBody>
                  <a:tcPr marL="91432" marR="91432" marT="45712" marB="4571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564">
                <a:tc>
                  <a:txBody>
                    <a:bodyPr/>
                    <a:lstStyle/>
                    <a:p>
                      <a:r>
                        <a:rPr lang="cs-CZ" sz="2000" dirty="0"/>
                        <a:t>Vlastníci</a:t>
                      </a:r>
                    </a:p>
                  </a:txBody>
                  <a:tcPr marL="91432" marR="91432" marT="45712" marB="45712"/>
                </a:tc>
                <a:tc>
                  <a:txBody>
                    <a:bodyPr/>
                    <a:lstStyle/>
                    <a:p>
                      <a:r>
                        <a:rPr lang="cs-CZ" sz="2000" dirty="0"/>
                        <a:t>Zvyšování</a:t>
                      </a:r>
                      <a:r>
                        <a:rPr lang="cs-CZ" sz="2000" baseline="0" dirty="0"/>
                        <a:t> hodnoty podniku</a:t>
                      </a:r>
                      <a:endParaRPr lang="cs-CZ" sz="2000" dirty="0"/>
                    </a:p>
                  </a:txBody>
                  <a:tcPr marL="91432" marR="91432" marT="45712" marB="4571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044">
                <a:tc>
                  <a:txBody>
                    <a:bodyPr/>
                    <a:lstStyle/>
                    <a:p>
                      <a:r>
                        <a:rPr lang="cs-CZ" sz="2000" dirty="0"/>
                        <a:t>Zaměstnanci</a:t>
                      </a:r>
                    </a:p>
                  </a:txBody>
                  <a:tcPr marL="91432" marR="91432" marT="45712" marB="45712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dirty="0"/>
                        <a:t>Pracovní</a:t>
                      </a:r>
                      <a:r>
                        <a:rPr lang="cs-CZ" sz="2000" baseline="0" dirty="0"/>
                        <a:t> místa, růst podniku, </a:t>
                      </a:r>
                      <a:r>
                        <a:rPr lang="cs-CZ" sz="2000" dirty="0"/>
                        <a:t>vysoký příjem, dobré pracovní podmínky, sociální jistoty</a:t>
                      </a:r>
                    </a:p>
                  </a:txBody>
                  <a:tcPr marL="91432" marR="91432" marT="45712" marB="4571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109">
                <a:tc>
                  <a:txBody>
                    <a:bodyPr/>
                    <a:lstStyle/>
                    <a:p>
                      <a:r>
                        <a:rPr lang="cs-CZ" sz="2000" dirty="0"/>
                        <a:t>Stát</a:t>
                      </a:r>
                    </a:p>
                  </a:txBody>
                  <a:tcPr marL="91432" marR="91432" marT="45712" marB="45712"/>
                </a:tc>
                <a:tc>
                  <a:txBody>
                    <a:bodyPr/>
                    <a:lstStyle/>
                    <a:p>
                      <a:r>
                        <a:rPr lang="cs-CZ" sz="2000" dirty="0"/>
                        <a:t>Zisk, maximalizace daňových příjmů, vytváření pracovních míst, dodržování zákonů</a:t>
                      </a:r>
                    </a:p>
                  </a:txBody>
                  <a:tcPr marL="91432" marR="91432" marT="45712" marB="4571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235">
                <a:tc>
                  <a:txBody>
                    <a:bodyPr/>
                    <a:lstStyle/>
                    <a:p>
                      <a:r>
                        <a:rPr lang="cs-CZ" sz="2000" dirty="0"/>
                        <a:t>Odbory</a:t>
                      </a:r>
                    </a:p>
                  </a:txBody>
                  <a:tcPr marL="91432" marR="91432" marT="45712" marB="45712"/>
                </a:tc>
                <a:tc>
                  <a:txBody>
                    <a:bodyPr/>
                    <a:lstStyle/>
                    <a:p>
                      <a:r>
                        <a:rPr lang="cs-CZ" sz="2000" dirty="0"/>
                        <a:t>Sociální jistoty,</a:t>
                      </a:r>
                      <a:r>
                        <a:rPr lang="cs-CZ" sz="2000" baseline="0" dirty="0"/>
                        <a:t> mzdy, bezpečnost práce</a:t>
                      </a:r>
                      <a:endParaRPr lang="cs-CZ" sz="2000" dirty="0"/>
                    </a:p>
                  </a:txBody>
                  <a:tcPr marL="91432" marR="91432" marT="45712" marB="45712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0777">
                <a:tc>
                  <a:txBody>
                    <a:bodyPr/>
                    <a:lstStyle/>
                    <a:p>
                      <a:r>
                        <a:rPr lang="cs-CZ" sz="2000" dirty="0"/>
                        <a:t>Investoři</a:t>
                      </a:r>
                    </a:p>
                  </a:txBody>
                  <a:tcPr marL="91432" marR="91432" marT="45712" marB="45712"/>
                </a:tc>
                <a:tc>
                  <a:txBody>
                    <a:bodyPr/>
                    <a:lstStyle/>
                    <a:p>
                      <a:r>
                        <a:rPr lang="cs-CZ" sz="2000" dirty="0"/>
                        <a:t>Navýšení svého majetku, vysoké úročení kapitálu,</a:t>
                      </a:r>
                      <a:r>
                        <a:rPr lang="cs-CZ" sz="2000" baseline="0" dirty="0"/>
                        <a:t> </a:t>
                      </a:r>
                      <a:r>
                        <a:rPr lang="cs-CZ" sz="2000" dirty="0"/>
                        <a:t> jistota investovaného kapitálu, návratnost vkladu</a:t>
                      </a:r>
                    </a:p>
                  </a:txBody>
                  <a:tcPr marL="91432" marR="91432" marT="45712" marB="45712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4283">
                <a:tc>
                  <a:txBody>
                    <a:bodyPr/>
                    <a:lstStyle/>
                    <a:p>
                      <a:r>
                        <a:rPr lang="cs-CZ" sz="2000" dirty="0"/>
                        <a:t>Věřitelé</a:t>
                      </a:r>
                    </a:p>
                  </a:txBody>
                  <a:tcPr marL="91432" marR="91432" marT="45712" marB="45712"/>
                </a:tc>
                <a:tc>
                  <a:txBody>
                    <a:bodyPr/>
                    <a:lstStyle/>
                    <a:p>
                      <a:r>
                        <a:rPr lang="cs-CZ" sz="2000" dirty="0"/>
                        <a:t>Uspokojování závazků, včasné</a:t>
                      </a:r>
                      <a:r>
                        <a:rPr lang="cs-CZ" sz="2000" baseline="0" dirty="0"/>
                        <a:t> platby, </a:t>
                      </a:r>
                      <a:r>
                        <a:rPr lang="cs-CZ" sz="2000" dirty="0"/>
                        <a:t>vysoké úročení kapitálu</a:t>
                      </a:r>
                    </a:p>
                  </a:txBody>
                  <a:tcPr marL="91432" marR="91432" marT="45712" marB="45712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3109">
                <a:tc>
                  <a:txBody>
                    <a:bodyPr/>
                    <a:lstStyle/>
                    <a:p>
                      <a:r>
                        <a:rPr lang="cs-CZ" sz="2000" dirty="0"/>
                        <a:t>Zákazníci</a:t>
                      </a:r>
                    </a:p>
                  </a:txBody>
                  <a:tcPr marL="91432" marR="91432" marT="45712" marB="45712"/>
                </a:tc>
                <a:tc>
                  <a:txBody>
                    <a:bodyPr/>
                    <a:lstStyle/>
                    <a:p>
                      <a:r>
                        <a:rPr lang="cs-CZ" sz="2000" dirty="0"/>
                        <a:t>Zboží dle svých představ, vysoká kvalita výrobků při přijatelných cenách, </a:t>
                      </a:r>
                    </a:p>
                    <a:p>
                      <a:r>
                        <a:rPr lang="cs-CZ" sz="2000" dirty="0"/>
                        <a:t>dobrý servis, pravidelné zásobování</a:t>
                      </a:r>
                    </a:p>
                  </a:txBody>
                  <a:tcPr marL="91432" marR="91432" marT="45712" marB="45712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94283">
                <a:tc>
                  <a:txBody>
                    <a:bodyPr/>
                    <a:lstStyle/>
                    <a:p>
                      <a:r>
                        <a:rPr lang="cs-CZ" sz="2000" dirty="0"/>
                        <a:t>Obec</a:t>
                      </a:r>
                    </a:p>
                  </a:txBody>
                  <a:tcPr marL="91432" marR="91432" marT="45712" marB="45712"/>
                </a:tc>
                <a:tc>
                  <a:txBody>
                    <a:bodyPr/>
                    <a:lstStyle/>
                    <a:p>
                      <a:r>
                        <a:rPr lang="cs-CZ" sz="2000" dirty="0"/>
                        <a:t>Pozvednutí regionu, pracovní místa, sponzorství, daně</a:t>
                      </a:r>
                    </a:p>
                  </a:txBody>
                  <a:tcPr marL="91432" marR="91432" marT="45712" marB="45712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154735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4"/>
          <p:cNvSpPr txBox="1">
            <a:spLocks noChangeArrowheads="1"/>
          </p:cNvSpPr>
          <p:nvPr/>
        </p:nvSpPr>
        <p:spPr bwMode="auto">
          <a:xfrm>
            <a:off x="2339975" y="15049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/>
          </a:p>
        </p:txBody>
      </p:sp>
      <p:sp>
        <p:nvSpPr>
          <p:cNvPr id="39939" name="Text Box 5"/>
          <p:cNvSpPr txBox="1">
            <a:spLocks noChangeArrowheads="1"/>
          </p:cNvSpPr>
          <p:nvPr/>
        </p:nvSpPr>
        <p:spPr bwMode="auto">
          <a:xfrm>
            <a:off x="457200" y="1530350"/>
            <a:ext cx="1841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/>
          </a:p>
        </p:txBody>
      </p:sp>
      <p:sp>
        <p:nvSpPr>
          <p:cNvPr id="39940" name="Text Box 6"/>
          <p:cNvSpPr txBox="1">
            <a:spLocks noChangeArrowheads="1"/>
          </p:cNvSpPr>
          <p:nvPr/>
        </p:nvSpPr>
        <p:spPr bwMode="auto">
          <a:xfrm>
            <a:off x="323850" y="908050"/>
            <a:ext cx="8712200" cy="507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dirty="0"/>
              <a:t>Cíl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000" dirty="0"/>
              <a:t> </a:t>
            </a:r>
            <a:r>
              <a:rPr lang="cs-CZ" altLang="cs-CZ" sz="2000" b="0" dirty="0"/>
              <a:t>obecně budoucí stav, kterého chceme dosáhnout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000" b="0" dirty="0"/>
              <a:t> cíle jsou odvozovány empiricky z  hospodářské praxe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000" b="0" dirty="0"/>
              <a:t> Není pochyb, že cílem podniku </a:t>
            </a:r>
            <a:r>
              <a:rPr lang="cs-CZ" altLang="cs-CZ" sz="2000" dirty="0"/>
              <a:t>je tvorba hodnoty</a:t>
            </a:r>
            <a:r>
              <a:rPr lang="cs-CZ" altLang="cs-CZ" sz="2000" b="0" dirty="0"/>
              <a:t>,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0" dirty="0"/>
              <a:t>problém jak tuto hodnotu měřit (jako </a:t>
            </a:r>
            <a:r>
              <a:rPr lang="cs-CZ" altLang="cs-CZ" sz="2000" dirty="0"/>
              <a:t>zisk, rentabilitu, nově vytvořenou hodnotu</a:t>
            </a:r>
            <a:r>
              <a:rPr lang="cs-CZ" altLang="cs-CZ" sz="2000" b="0" dirty="0"/>
              <a:t>).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dirty="0"/>
              <a:t>Původní primární cíl firmy = maximalizace zisku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0" dirty="0"/>
              <a:t>(v krátkodobém pohledu, bez časové dimenze a bez vlivu rizika)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000" b="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dirty="0"/>
              <a:t>Základní ukazatele: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0" dirty="0"/>
              <a:t>- zisk (vycházel z </a:t>
            </a:r>
            <a:r>
              <a:rPr lang="cs-CZ" altLang="cs-CZ" sz="2000" b="0" dirty="0" err="1"/>
              <a:t>hist</a:t>
            </a:r>
            <a:r>
              <a:rPr lang="cs-CZ" altLang="cs-CZ" sz="2000" b="0" dirty="0"/>
              <a:t>. hodnot zisku (účetní zisk), nepracoval s rizikem a je  statickou veličinou.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0" dirty="0"/>
              <a:t>- ukazatele výnosnosti (rentability)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000" dirty="0"/>
              <a:t>ROI</a:t>
            </a:r>
            <a:r>
              <a:rPr lang="cs-CZ" altLang="cs-CZ" sz="2000" b="0" dirty="0"/>
              <a:t> (Return on </a:t>
            </a:r>
            <a:r>
              <a:rPr lang="cs-CZ" altLang="cs-CZ" sz="2000" b="0" dirty="0" err="1"/>
              <a:t>Investment</a:t>
            </a:r>
            <a:r>
              <a:rPr lang="cs-CZ" altLang="cs-CZ" sz="2000" b="0" dirty="0"/>
              <a:t>) výnosnost investic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000" b="1" dirty="0"/>
              <a:t>ROE</a:t>
            </a:r>
            <a:r>
              <a:rPr lang="cs-CZ" altLang="cs-CZ" sz="2000" b="0" dirty="0"/>
              <a:t> (Return on </a:t>
            </a:r>
            <a:r>
              <a:rPr lang="cs-CZ" altLang="cs-CZ" sz="2000" b="0" dirty="0" err="1"/>
              <a:t>Equity</a:t>
            </a:r>
            <a:r>
              <a:rPr lang="cs-CZ" altLang="cs-CZ" sz="2000" b="0" dirty="0"/>
              <a:t>)- výnosnost vlastního kapitálu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000" b="1" dirty="0"/>
              <a:t>ROA</a:t>
            </a:r>
            <a:r>
              <a:rPr lang="cs-CZ" altLang="cs-CZ" sz="2000" dirty="0"/>
              <a:t> </a:t>
            </a:r>
            <a:r>
              <a:rPr lang="cs-CZ" altLang="cs-CZ" sz="2000" b="0" dirty="0"/>
              <a:t>(Return on </a:t>
            </a:r>
            <a:r>
              <a:rPr lang="cs-CZ" altLang="cs-CZ" sz="2000" b="0" dirty="0" err="1"/>
              <a:t>Assets</a:t>
            </a:r>
            <a:r>
              <a:rPr lang="cs-CZ" altLang="cs-CZ" sz="2000" b="0" dirty="0"/>
              <a:t>) – výnosnost kapitálu</a:t>
            </a:r>
          </a:p>
        </p:txBody>
      </p:sp>
      <p:sp>
        <p:nvSpPr>
          <p:cNvPr id="39941" name="Nadpis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b="1"/>
              <a:t>Cíle podniku</a:t>
            </a:r>
          </a:p>
        </p:txBody>
      </p:sp>
    </p:spTree>
    <p:extLst>
      <p:ext uri="{BB962C8B-B14F-4D97-AF65-F5344CB8AC3E}">
        <p14:creationId xmlns:p14="http://schemas.microsoft.com/office/powerpoint/2010/main" val="23268358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4"/>
          <p:cNvSpPr txBox="1">
            <a:spLocks noChangeArrowheads="1"/>
          </p:cNvSpPr>
          <p:nvPr/>
        </p:nvSpPr>
        <p:spPr bwMode="auto">
          <a:xfrm>
            <a:off x="2339975" y="15049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/>
          </a:p>
        </p:txBody>
      </p:sp>
      <p:sp>
        <p:nvSpPr>
          <p:cNvPr id="41987" name="Text Box 5"/>
          <p:cNvSpPr txBox="1">
            <a:spLocks noChangeArrowheads="1"/>
          </p:cNvSpPr>
          <p:nvPr/>
        </p:nvSpPr>
        <p:spPr bwMode="auto">
          <a:xfrm>
            <a:off x="457200" y="1530350"/>
            <a:ext cx="1841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/>
          </a:p>
        </p:txBody>
      </p:sp>
      <p:sp>
        <p:nvSpPr>
          <p:cNvPr id="41988" name="Text Box 6"/>
          <p:cNvSpPr txBox="1">
            <a:spLocks noChangeArrowheads="1"/>
          </p:cNvSpPr>
          <p:nvPr/>
        </p:nvSpPr>
        <p:spPr bwMode="auto">
          <a:xfrm>
            <a:off x="549275" y="1294911"/>
            <a:ext cx="8507413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0" dirty="0"/>
              <a:t>80 léta složitější modely, které za cíl chování podniku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0" dirty="0"/>
              <a:t>považují </a:t>
            </a:r>
            <a:r>
              <a:rPr lang="cs-CZ" altLang="cs-CZ" sz="2400" b="1" dirty="0"/>
              <a:t>maximalizaci jeho hodnoty</a:t>
            </a:r>
            <a:r>
              <a:rPr lang="cs-CZ" altLang="cs-CZ" sz="2400" dirty="0"/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0" dirty="0"/>
              <a:t>Nyní </a:t>
            </a:r>
            <a:r>
              <a:rPr lang="cs-CZ" altLang="cs-CZ" sz="2400" b="1" dirty="0"/>
              <a:t>maximalizace hodnoty jmění (kapitálu) </a:t>
            </a:r>
            <a:r>
              <a:rPr lang="cs-CZ" altLang="cs-CZ" sz="2400" b="0" dirty="0"/>
              <a:t>akcionářů, tzv. </a:t>
            </a:r>
            <a:r>
              <a:rPr lang="cs-CZ" altLang="cs-CZ" sz="2400" b="1" dirty="0" err="1"/>
              <a:t>shareholder</a:t>
            </a:r>
            <a:r>
              <a:rPr lang="cs-CZ" altLang="cs-CZ" sz="2400" b="1" dirty="0"/>
              <a:t> </a:t>
            </a:r>
            <a:r>
              <a:rPr lang="cs-CZ" altLang="cs-CZ" sz="2400" b="1" dirty="0" err="1"/>
              <a:t>value</a:t>
            </a:r>
            <a:r>
              <a:rPr lang="cs-CZ" altLang="cs-CZ" sz="2400" b="0" dirty="0"/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/>
              <a:t>Ukazatel MVA </a:t>
            </a:r>
            <a:r>
              <a:rPr lang="cs-CZ" altLang="cs-CZ" sz="2400" b="0" dirty="0"/>
              <a:t>– </a:t>
            </a:r>
            <a:r>
              <a:rPr lang="cs-CZ" altLang="cs-CZ" sz="1800" b="0" dirty="0"/>
              <a:t>přírůstek tržní hodnoty firmy, rozdíl mezi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800" b="0" dirty="0"/>
              <a:t>částkou, kterou by akcionáři a </a:t>
            </a:r>
            <a:r>
              <a:rPr lang="cs-CZ" altLang="cs-CZ" sz="1800" b="0" dirty="0" err="1"/>
              <a:t>ost</a:t>
            </a:r>
            <a:r>
              <a:rPr lang="cs-CZ" altLang="cs-CZ" sz="1800" b="0" dirty="0"/>
              <a:t>. </a:t>
            </a:r>
            <a:r>
              <a:rPr lang="cs-CZ" altLang="cs-CZ" sz="1800" b="0" dirty="0" err="1"/>
              <a:t>investořii</a:t>
            </a:r>
            <a:r>
              <a:rPr lang="cs-CZ" altLang="cs-CZ" sz="1800" b="0" dirty="0"/>
              <a:t> získali prodejem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800" b="0" dirty="0"/>
              <a:t>svých akcií a hodnotou, kterou do firmy vložili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800" b="0" dirty="0"/>
              <a:t>MVA=tržní cena – </a:t>
            </a:r>
            <a:r>
              <a:rPr lang="cs-CZ" altLang="cs-CZ" sz="1800" b="0" dirty="0" err="1"/>
              <a:t>inv</a:t>
            </a:r>
            <a:r>
              <a:rPr lang="cs-CZ" altLang="cs-CZ" sz="1800" b="0" dirty="0"/>
              <a:t>. kapitál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/>
              <a:t>Ukazatel EVA </a:t>
            </a:r>
            <a:r>
              <a:rPr lang="cs-CZ" altLang="cs-CZ" sz="2400" b="0" dirty="0"/>
              <a:t>– </a:t>
            </a:r>
            <a:r>
              <a:rPr lang="cs-CZ" altLang="cs-CZ" sz="1800" b="0" dirty="0"/>
              <a:t>rozdíl mezi provozním čistým ziskem a jeho kapitálovými náklady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800" b="0" dirty="0"/>
              <a:t>EVA=EBIT x (1-t) –C x WACC</a:t>
            </a:r>
          </a:p>
        </p:txBody>
      </p:sp>
      <p:sp>
        <p:nvSpPr>
          <p:cNvPr id="41989" name="Nadpis 7"/>
          <p:cNvSpPr>
            <a:spLocks noGrp="1"/>
          </p:cNvSpPr>
          <p:nvPr>
            <p:ph type="title"/>
          </p:nvPr>
        </p:nvSpPr>
        <p:spPr>
          <a:xfrm>
            <a:off x="457200" y="387350"/>
            <a:ext cx="8229600" cy="1143000"/>
          </a:xfrm>
        </p:spPr>
        <p:txBody>
          <a:bodyPr/>
          <a:lstStyle/>
          <a:p>
            <a:r>
              <a:rPr lang="cs-CZ" altLang="cs-CZ" b="1" dirty="0">
                <a:solidFill>
                  <a:srgbClr val="FF0000"/>
                </a:solidFill>
              </a:rPr>
              <a:t>Cíle podniku</a:t>
            </a:r>
            <a:endParaRPr lang="cs-CZ" altLang="cs-CZ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5961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28663"/>
            <a:ext cx="8229600" cy="1143000"/>
          </a:xfrm>
          <a:solidFill>
            <a:srgbClr val="FFFFFF">
              <a:alpha val="0"/>
            </a:srgbClr>
          </a:solidFill>
        </p:spPr>
        <p:txBody>
          <a:bodyPr anchor="t"/>
          <a:lstStyle/>
          <a:p>
            <a:pPr eaLnBrk="1" hangingPunct="1"/>
            <a:r>
              <a:rPr lang="cs-CZ" altLang="cs-CZ" sz="3200" b="1" dirty="0">
                <a:solidFill>
                  <a:srgbClr val="FF0000"/>
                </a:solidFill>
              </a:rPr>
              <a:t>Cíle podniku</a:t>
            </a:r>
            <a:endParaRPr lang="cs-CZ" altLang="cs-CZ" sz="2900" b="1" dirty="0">
              <a:solidFill>
                <a:srgbClr val="FF0000"/>
              </a:solidFill>
              <a:latin typeface="Berlin CE"/>
            </a:endParaRPr>
          </a:p>
        </p:txBody>
      </p:sp>
      <p:sp>
        <p:nvSpPr>
          <p:cNvPr id="44035" name="Text Box 4"/>
          <p:cNvSpPr txBox="1">
            <a:spLocks noChangeArrowheads="1"/>
          </p:cNvSpPr>
          <p:nvPr/>
        </p:nvSpPr>
        <p:spPr bwMode="auto">
          <a:xfrm>
            <a:off x="2339975" y="15049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/>
          </a:p>
        </p:txBody>
      </p:sp>
      <p:sp>
        <p:nvSpPr>
          <p:cNvPr id="44036" name="Text Box 5"/>
          <p:cNvSpPr txBox="1">
            <a:spLocks noChangeArrowheads="1"/>
          </p:cNvSpPr>
          <p:nvPr/>
        </p:nvSpPr>
        <p:spPr bwMode="auto">
          <a:xfrm>
            <a:off x="457200" y="1530350"/>
            <a:ext cx="1841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/>
          </a:p>
        </p:txBody>
      </p:sp>
      <p:sp>
        <p:nvSpPr>
          <p:cNvPr id="44037" name="Text Box 6"/>
          <p:cNvSpPr txBox="1">
            <a:spLocks noChangeArrowheads="1"/>
          </p:cNvSpPr>
          <p:nvPr/>
        </p:nvSpPr>
        <p:spPr bwMode="auto">
          <a:xfrm>
            <a:off x="395288" y="1530350"/>
            <a:ext cx="8818562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000" dirty="0"/>
              <a:t> Tvorba a přijetí množiny podnikových cílů určuje cílové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dirty="0"/>
              <a:t>chování podniku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000" b="0" dirty="0"/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000" b="0" dirty="0"/>
              <a:t> Tvorba cílů je nejdůležitější rozhodovací proces podniku,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0" dirty="0"/>
              <a:t>vyžaduje maximální informovanost a vzájemnou toleranci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0" dirty="0"/>
              <a:t>všech účastníků.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000" b="0" dirty="0">
              <a:hlinkClick r:id="rId3" action="ppaction://hlinkfile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dirty="0"/>
              <a:t>Subjekty rozhodování při tvorbě podnikových cílů: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0" dirty="0"/>
              <a:t>- interní zájmová skupina (vlastníci, manažeři, zaměstnanci)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0" dirty="0"/>
              <a:t>- externí zájmová skupina (zákazníci, dodavatelé, věřitelé,..)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0" dirty="0"/>
              <a:t>       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0" dirty="0"/>
              <a:t>a)   Dlouhodobá maximalizace zisku (klasický přístup)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0" dirty="0"/>
              <a:t>b)   Zabezpečení existence a rozvoje podniku (nový přístup)</a:t>
            </a:r>
          </a:p>
          <a:p>
            <a:pPr eaLnBrk="1" hangingPunct="1">
              <a:buClrTx/>
              <a:buSzTx/>
              <a:buFontTx/>
              <a:buNone/>
            </a:pPr>
            <a:endParaRPr lang="cs-CZ" altLang="cs-CZ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9115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528282"/>
            <a:ext cx="8229600" cy="1143000"/>
          </a:xfrm>
          <a:solidFill>
            <a:srgbClr val="FFFFFF">
              <a:alpha val="0"/>
            </a:srgbClr>
          </a:solidFill>
        </p:spPr>
        <p:txBody>
          <a:bodyPr anchor="t"/>
          <a:lstStyle/>
          <a:p>
            <a:pPr eaLnBrk="1" hangingPunct="1"/>
            <a:r>
              <a:rPr lang="cs-CZ" altLang="cs-CZ" sz="2900" b="1" dirty="0">
                <a:solidFill>
                  <a:srgbClr val="FF0000"/>
                </a:solidFill>
                <a:latin typeface="Berlin CE"/>
              </a:rPr>
              <a:t>Cíle podniku </a:t>
            </a:r>
          </a:p>
        </p:txBody>
      </p:sp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2339975" y="15049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/>
          </a:p>
        </p:txBody>
      </p:sp>
      <p:sp>
        <p:nvSpPr>
          <p:cNvPr id="46084" name="Text Box 5"/>
          <p:cNvSpPr txBox="1">
            <a:spLocks noChangeArrowheads="1"/>
          </p:cNvSpPr>
          <p:nvPr/>
        </p:nvSpPr>
        <p:spPr bwMode="auto">
          <a:xfrm>
            <a:off x="457200" y="1530350"/>
            <a:ext cx="1841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/>
          </a:p>
        </p:txBody>
      </p:sp>
      <p:sp>
        <p:nvSpPr>
          <p:cNvPr id="46085" name="Text Box 6"/>
          <p:cNvSpPr txBox="1">
            <a:spLocks noChangeArrowheads="1"/>
          </p:cNvSpPr>
          <p:nvPr/>
        </p:nvSpPr>
        <p:spPr bwMode="auto">
          <a:xfrm>
            <a:off x="395288" y="981075"/>
            <a:ext cx="856932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dirty="0"/>
              <a:t>Pro definované cíle musí existovat specifičtější kritéria: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0" dirty="0"/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400" b="0" dirty="0"/>
              <a:t>vazba na poslání - nemůže být v rozporu;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400" b="0" dirty="0"/>
              <a:t>měřitelnost;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400" b="0" dirty="0"/>
              <a:t>ovlivnitelnost - kdo, co, kdy, jak;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400" b="0" dirty="0"/>
              <a:t>cíl musí být motivující, vyzývající k aktivitě;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400" b="0" dirty="0"/>
              <a:t>cíl musí být reálný - "dobře" vypadající cíl mimo realitu nebude určitě tím správným. </a:t>
            </a:r>
          </a:p>
        </p:txBody>
      </p:sp>
    </p:spTree>
    <p:extLst>
      <p:ext uri="{BB962C8B-B14F-4D97-AF65-F5344CB8AC3E}">
        <p14:creationId xmlns:p14="http://schemas.microsoft.com/office/powerpoint/2010/main" val="30132046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4"/>
          <p:cNvSpPr txBox="1">
            <a:spLocks noChangeArrowheads="1"/>
          </p:cNvSpPr>
          <p:nvPr/>
        </p:nvSpPr>
        <p:spPr bwMode="auto">
          <a:xfrm>
            <a:off x="2339975" y="15049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/>
          </a:p>
        </p:txBody>
      </p:sp>
      <p:sp>
        <p:nvSpPr>
          <p:cNvPr id="50179" name="Text Box 5"/>
          <p:cNvSpPr txBox="1">
            <a:spLocks noChangeArrowheads="1"/>
          </p:cNvSpPr>
          <p:nvPr/>
        </p:nvSpPr>
        <p:spPr bwMode="auto">
          <a:xfrm>
            <a:off x="457200" y="1530350"/>
            <a:ext cx="1841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/>
          </a:p>
        </p:txBody>
      </p:sp>
      <p:sp>
        <p:nvSpPr>
          <p:cNvPr id="50180" name="Text Box 6"/>
          <p:cNvSpPr txBox="1">
            <a:spLocks noChangeArrowheads="1"/>
          </p:cNvSpPr>
          <p:nvPr/>
        </p:nvSpPr>
        <p:spPr bwMode="auto">
          <a:xfrm>
            <a:off x="323850" y="981075"/>
            <a:ext cx="8640763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0"/>
              <a:t>Klasifikace cílů: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lphaUcParenR"/>
            </a:pPr>
            <a:r>
              <a:rPr lang="cs-CZ" altLang="cs-CZ" sz="2400">
                <a:cs typeface="Times New Roman" panose="02020603050405020304" pitchFamily="18" charset="0"/>
              </a:rPr>
              <a:t>Obsah cílů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400" b="0">
                <a:cs typeface="Times New Roman" panose="02020603050405020304" pitchFamily="18" charset="0"/>
              </a:rPr>
              <a:t>ekonomické – zaměřují se na kvantitativněměřitelný výsledek podnikové činnosti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400" b="0">
                <a:cs typeface="Times New Roman" panose="02020603050405020304" pitchFamily="18" charset="0"/>
              </a:rPr>
              <a:t>sociální – cíle orientované na společnost a  pracovníky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400" b="0">
                <a:cs typeface="Times New Roman" panose="02020603050405020304" pitchFamily="18" charset="0"/>
              </a:rPr>
              <a:t>technický –rozvoj technologií,tech. stránka vyráběných výrobků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0">
                <a:cs typeface="Times New Roman" panose="02020603050405020304" pitchFamily="18" charset="0"/>
              </a:rPr>
              <a:t>b) Hierarchické uspořádání cílů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0">
                <a:cs typeface="Times New Roman" panose="02020603050405020304" pitchFamily="18" charset="0"/>
              </a:rPr>
              <a:t>c) Časové hledisko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0">
                <a:cs typeface="Times New Roman" panose="02020603050405020304" pitchFamily="18" charset="0"/>
              </a:rPr>
              <a:t>d) Vztahy mezi cíli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0">
                <a:cs typeface="Times New Roman" panose="02020603050405020304" pitchFamily="18" charset="0"/>
              </a:rPr>
              <a:t>e) Rozsah cílů</a:t>
            </a:r>
          </a:p>
        </p:txBody>
      </p:sp>
      <p:sp>
        <p:nvSpPr>
          <p:cNvPr id="50181" name="Nadpis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>
                <a:solidFill>
                  <a:srgbClr val="FF0000"/>
                </a:solidFill>
              </a:rPr>
              <a:t>Cíle podniku</a:t>
            </a:r>
          </a:p>
        </p:txBody>
      </p:sp>
    </p:spTree>
    <p:extLst>
      <p:ext uri="{BB962C8B-B14F-4D97-AF65-F5344CB8AC3E}">
        <p14:creationId xmlns:p14="http://schemas.microsoft.com/office/powerpoint/2010/main" val="132541675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4"/>
          <p:cNvSpPr txBox="1">
            <a:spLocks noChangeArrowheads="1"/>
          </p:cNvSpPr>
          <p:nvPr/>
        </p:nvSpPr>
        <p:spPr bwMode="auto">
          <a:xfrm>
            <a:off x="2339975" y="15049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/>
          </a:p>
        </p:txBody>
      </p:sp>
      <p:sp>
        <p:nvSpPr>
          <p:cNvPr id="52227" name="Text Box 5"/>
          <p:cNvSpPr txBox="1">
            <a:spLocks noChangeArrowheads="1"/>
          </p:cNvSpPr>
          <p:nvPr/>
        </p:nvSpPr>
        <p:spPr bwMode="auto">
          <a:xfrm>
            <a:off x="323850" y="908050"/>
            <a:ext cx="3311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/>
              <a:t>a) Obsah cílů</a:t>
            </a:r>
          </a:p>
        </p:txBody>
      </p:sp>
      <p:grpSp>
        <p:nvGrpSpPr>
          <p:cNvPr id="52228" name="Group 6"/>
          <p:cNvGrpSpPr>
            <a:grpSpLocks/>
          </p:cNvGrpSpPr>
          <p:nvPr/>
        </p:nvGrpSpPr>
        <p:grpSpPr bwMode="auto">
          <a:xfrm>
            <a:off x="539750" y="1484313"/>
            <a:ext cx="8208963" cy="4752975"/>
            <a:chOff x="1957" y="6457"/>
            <a:chExt cx="8820" cy="4860"/>
          </a:xfrm>
        </p:grpSpPr>
        <p:sp>
          <p:nvSpPr>
            <p:cNvPr id="52230" name="Rectangle 7"/>
            <p:cNvSpPr>
              <a:spLocks noChangeArrowheads="1"/>
            </p:cNvSpPr>
            <p:nvPr/>
          </p:nvSpPr>
          <p:spPr bwMode="auto">
            <a:xfrm>
              <a:off x="4477" y="6457"/>
              <a:ext cx="3960" cy="540"/>
            </a:xfrm>
            <a:prstGeom prst="rect">
              <a:avLst/>
            </a:prstGeom>
            <a:solidFill>
              <a:srgbClr val="C0C0C0"/>
            </a:solidFill>
            <a:ln w="222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EKONOMICKÉ CÍLE</a:t>
              </a:r>
              <a:endParaRPr lang="cs-CZ" altLang="cs-CZ" sz="1800">
                <a:solidFill>
                  <a:srgbClr val="000000"/>
                </a:solidFill>
              </a:endParaRPr>
            </a:p>
          </p:txBody>
        </p:sp>
        <p:sp>
          <p:nvSpPr>
            <p:cNvPr id="52231" name="Rectangle 8"/>
            <p:cNvSpPr>
              <a:spLocks noChangeArrowheads="1"/>
            </p:cNvSpPr>
            <p:nvPr/>
          </p:nvSpPr>
          <p:spPr bwMode="auto">
            <a:xfrm>
              <a:off x="1957" y="7897"/>
              <a:ext cx="2520" cy="34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 u="sng">
                  <a:solidFill>
                    <a:srgbClr val="000000"/>
                  </a:solidFill>
                </a:rPr>
                <a:t>VÝKONOVÉ CÍLE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cs-CZ" sz="1400" u="sng">
                <a:solidFill>
                  <a:srgbClr val="000000"/>
                </a:solidFill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-obrat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-tržní podíl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-objem výroby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-výrobní kapacita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-zásoby a jejich   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  struktura</a:t>
              </a:r>
            </a:p>
          </p:txBody>
        </p:sp>
        <p:sp>
          <p:nvSpPr>
            <p:cNvPr id="52232" name="Rectangle 9"/>
            <p:cNvSpPr>
              <a:spLocks noChangeArrowheads="1"/>
            </p:cNvSpPr>
            <p:nvPr/>
          </p:nvSpPr>
          <p:spPr bwMode="auto">
            <a:xfrm>
              <a:off x="5197" y="7897"/>
              <a:ext cx="2520" cy="34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 u="sng">
                  <a:solidFill>
                    <a:srgbClr val="000000"/>
                  </a:solidFill>
                </a:rPr>
                <a:t>FINANČNÍ CÍLE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cs-CZ" sz="1400" u="sng">
                <a:solidFill>
                  <a:srgbClr val="000000"/>
                </a:solidFill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-celkový kapitál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-vlastní kapitál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-cizí kapitál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-finanční investice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-likvidní aktiva 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 celkem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-struktura likvidních 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  aktiv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-pohledávky</a:t>
              </a:r>
            </a:p>
          </p:txBody>
        </p:sp>
        <p:sp>
          <p:nvSpPr>
            <p:cNvPr id="52233" name="Rectangle 10"/>
            <p:cNvSpPr>
              <a:spLocks noChangeArrowheads="1"/>
            </p:cNvSpPr>
            <p:nvPr/>
          </p:nvSpPr>
          <p:spPr bwMode="auto">
            <a:xfrm>
              <a:off x="8257" y="7897"/>
              <a:ext cx="2520" cy="34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 u="sng">
                  <a:solidFill>
                    <a:srgbClr val="000000"/>
                  </a:solidFill>
                </a:rPr>
                <a:t>VÝSLEDKOVÉ CÍLE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cs-CZ" sz="1400" u="sng">
                <a:solidFill>
                  <a:srgbClr val="000000"/>
                </a:solidFill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-výnosy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-náklady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-zisk před zdaněním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-zisk po zdanění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-cash flow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-rentabilita kapitálu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-produktivita práce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cs-CZ" sz="1400">
                <a:solidFill>
                  <a:srgbClr val="000000"/>
                </a:solidFill>
              </a:endParaRPr>
            </a:p>
          </p:txBody>
        </p:sp>
        <p:sp>
          <p:nvSpPr>
            <p:cNvPr id="52234" name="Line 11"/>
            <p:cNvSpPr>
              <a:spLocks noChangeShapeType="1"/>
            </p:cNvSpPr>
            <p:nvPr/>
          </p:nvSpPr>
          <p:spPr bwMode="auto">
            <a:xfrm>
              <a:off x="6457" y="6997"/>
              <a:ext cx="0" cy="9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2235" name="Line 12"/>
            <p:cNvSpPr>
              <a:spLocks noChangeShapeType="1"/>
            </p:cNvSpPr>
            <p:nvPr/>
          </p:nvSpPr>
          <p:spPr bwMode="auto">
            <a:xfrm flipV="1">
              <a:off x="3217" y="7537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2236" name="Line 13"/>
            <p:cNvSpPr>
              <a:spLocks noChangeShapeType="1"/>
            </p:cNvSpPr>
            <p:nvPr/>
          </p:nvSpPr>
          <p:spPr bwMode="auto">
            <a:xfrm>
              <a:off x="3217" y="7537"/>
              <a:ext cx="63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2237" name="Line 14"/>
            <p:cNvSpPr>
              <a:spLocks noChangeShapeType="1"/>
            </p:cNvSpPr>
            <p:nvPr/>
          </p:nvSpPr>
          <p:spPr bwMode="auto">
            <a:xfrm flipV="1">
              <a:off x="9517" y="7537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52229" name="Nadpis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>
                <a:solidFill>
                  <a:srgbClr val="FF0000"/>
                </a:solidFill>
              </a:rPr>
              <a:t>Cíle podniku</a:t>
            </a:r>
          </a:p>
        </p:txBody>
      </p:sp>
    </p:spTree>
    <p:extLst>
      <p:ext uri="{BB962C8B-B14F-4D97-AF65-F5344CB8AC3E}">
        <p14:creationId xmlns:p14="http://schemas.microsoft.com/office/powerpoint/2010/main" val="406718246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4"/>
          <p:cNvSpPr txBox="1">
            <a:spLocks noChangeArrowheads="1"/>
          </p:cNvSpPr>
          <p:nvPr/>
        </p:nvSpPr>
        <p:spPr bwMode="auto">
          <a:xfrm>
            <a:off x="2339975" y="15049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/>
          </a:p>
        </p:txBody>
      </p:sp>
      <p:sp>
        <p:nvSpPr>
          <p:cNvPr id="54275" name="Text Box 5"/>
          <p:cNvSpPr txBox="1">
            <a:spLocks noChangeArrowheads="1"/>
          </p:cNvSpPr>
          <p:nvPr/>
        </p:nvSpPr>
        <p:spPr bwMode="auto">
          <a:xfrm>
            <a:off x="468313" y="981075"/>
            <a:ext cx="2463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/>
              <a:t>a) Obsah cílů</a:t>
            </a:r>
          </a:p>
        </p:txBody>
      </p:sp>
      <p:grpSp>
        <p:nvGrpSpPr>
          <p:cNvPr id="54276" name="Group 6"/>
          <p:cNvGrpSpPr>
            <a:grpSpLocks/>
          </p:cNvGrpSpPr>
          <p:nvPr/>
        </p:nvGrpSpPr>
        <p:grpSpPr bwMode="auto">
          <a:xfrm>
            <a:off x="1562100" y="1871663"/>
            <a:ext cx="6480175" cy="3889375"/>
            <a:chOff x="1774" y="1057"/>
            <a:chExt cx="8463" cy="4317"/>
          </a:xfrm>
        </p:grpSpPr>
        <p:sp>
          <p:nvSpPr>
            <p:cNvPr id="54278" name="Rectangle 7"/>
            <p:cNvSpPr>
              <a:spLocks noChangeArrowheads="1"/>
            </p:cNvSpPr>
            <p:nvPr/>
          </p:nvSpPr>
          <p:spPr bwMode="auto">
            <a:xfrm>
              <a:off x="3937" y="1057"/>
              <a:ext cx="3960" cy="540"/>
            </a:xfrm>
            <a:prstGeom prst="rect">
              <a:avLst/>
            </a:prstGeom>
            <a:solidFill>
              <a:srgbClr val="C0C0C0"/>
            </a:solidFill>
            <a:ln w="222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SOCIÁLNÍ CÍLE PODNIKU</a:t>
              </a:r>
              <a:endParaRPr lang="cs-CZ" altLang="cs-CZ" sz="1800">
                <a:solidFill>
                  <a:srgbClr val="000000"/>
                </a:solidFill>
              </a:endParaRPr>
            </a:p>
          </p:txBody>
        </p:sp>
        <p:sp>
          <p:nvSpPr>
            <p:cNvPr id="54279" name="Rectangle 8"/>
            <p:cNvSpPr>
              <a:spLocks noChangeArrowheads="1"/>
            </p:cNvSpPr>
            <p:nvPr/>
          </p:nvSpPr>
          <p:spPr bwMode="auto">
            <a:xfrm>
              <a:off x="1774" y="2494"/>
              <a:ext cx="3780" cy="2880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 u="sng">
                  <a:solidFill>
                    <a:srgbClr val="000000"/>
                  </a:solidFill>
                </a:rPr>
                <a:t>Cíle orientované na společnost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cs-CZ" sz="1400" u="sng">
                <a:solidFill>
                  <a:srgbClr val="000000"/>
                </a:solidFill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-produkce veřejných statků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-vytváření pracovních příležitostí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-daňové příjmy, poplatky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-sponzorství</a:t>
              </a:r>
            </a:p>
          </p:txBody>
        </p:sp>
        <p:sp>
          <p:nvSpPr>
            <p:cNvPr id="54280" name="Rectangle 9"/>
            <p:cNvSpPr>
              <a:spLocks noChangeArrowheads="1"/>
            </p:cNvSpPr>
            <p:nvPr/>
          </p:nvSpPr>
          <p:spPr bwMode="auto">
            <a:xfrm>
              <a:off x="6457" y="2494"/>
              <a:ext cx="3780" cy="2880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 u="sng">
                  <a:solidFill>
                    <a:srgbClr val="000000"/>
                  </a:solidFill>
                </a:rPr>
                <a:t>Cíle orientované na zaměstnance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cs-CZ" sz="1400">
                <a:solidFill>
                  <a:srgbClr val="000000"/>
                </a:solidFill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-potřeby pracovníků (mzda,  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 vzdělávání, pojištění, pracovní 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 podmínky)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-postup v zaměstnání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-zlepšení interpersonálních vztahů  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-stabilita pracovních míst </a:t>
              </a:r>
            </a:p>
          </p:txBody>
        </p:sp>
        <p:sp>
          <p:nvSpPr>
            <p:cNvPr id="54281" name="Line 10"/>
            <p:cNvSpPr>
              <a:spLocks noChangeShapeType="1"/>
            </p:cNvSpPr>
            <p:nvPr/>
          </p:nvSpPr>
          <p:spPr bwMode="auto">
            <a:xfrm>
              <a:off x="5917" y="1597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4282" name="Line 11"/>
            <p:cNvSpPr>
              <a:spLocks noChangeShapeType="1"/>
            </p:cNvSpPr>
            <p:nvPr/>
          </p:nvSpPr>
          <p:spPr bwMode="auto">
            <a:xfrm flipV="1">
              <a:off x="3577" y="1957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4283" name="Line 12"/>
            <p:cNvSpPr>
              <a:spLocks noChangeShapeType="1"/>
            </p:cNvSpPr>
            <p:nvPr/>
          </p:nvSpPr>
          <p:spPr bwMode="auto">
            <a:xfrm>
              <a:off x="3577" y="1957"/>
              <a:ext cx="46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4284" name="Line 13"/>
            <p:cNvSpPr>
              <a:spLocks noChangeShapeType="1"/>
            </p:cNvSpPr>
            <p:nvPr/>
          </p:nvSpPr>
          <p:spPr bwMode="auto">
            <a:xfrm flipV="1">
              <a:off x="8257" y="1957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54277" name="Nadpis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>
                <a:solidFill>
                  <a:srgbClr val="FF0000"/>
                </a:solidFill>
              </a:rPr>
              <a:t>Cíle podniku</a:t>
            </a:r>
          </a:p>
        </p:txBody>
      </p:sp>
    </p:spTree>
    <p:extLst>
      <p:ext uri="{BB962C8B-B14F-4D97-AF65-F5344CB8AC3E}">
        <p14:creationId xmlns:p14="http://schemas.microsoft.com/office/powerpoint/2010/main" val="32125013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4"/>
          <p:cNvSpPr txBox="1">
            <a:spLocks noChangeArrowheads="1"/>
          </p:cNvSpPr>
          <p:nvPr/>
        </p:nvSpPr>
        <p:spPr bwMode="auto">
          <a:xfrm>
            <a:off x="2339975" y="15049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/>
          </a:p>
        </p:txBody>
      </p:sp>
      <p:sp>
        <p:nvSpPr>
          <p:cNvPr id="58371" name="Text Box 5"/>
          <p:cNvSpPr txBox="1">
            <a:spLocks noChangeArrowheads="1"/>
          </p:cNvSpPr>
          <p:nvPr/>
        </p:nvSpPr>
        <p:spPr bwMode="auto">
          <a:xfrm>
            <a:off x="457200" y="1530350"/>
            <a:ext cx="1841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/>
          </a:p>
        </p:txBody>
      </p:sp>
      <p:sp>
        <p:nvSpPr>
          <p:cNvPr id="58372" name="Text Box 6"/>
          <p:cNvSpPr txBox="1">
            <a:spLocks noChangeArrowheads="1"/>
          </p:cNvSpPr>
          <p:nvPr/>
        </p:nvSpPr>
        <p:spPr bwMode="auto">
          <a:xfrm>
            <a:off x="549275" y="1530350"/>
            <a:ext cx="47212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/>
              <a:t>b) Hierarchické uspořádání cílů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/>
          </a:p>
        </p:txBody>
      </p:sp>
      <p:grpSp>
        <p:nvGrpSpPr>
          <p:cNvPr id="58373" name="Group 7"/>
          <p:cNvGrpSpPr>
            <a:grpSpLocks/>
          </p:cNvGrpSpPr>
          <p:nvPr/>
        </p:nvGrpSpPr>
        <p:grpSpPr bwMode="auto">
          <a:xfrm>
            <a:off x="755650" y="2060575"/>
            <a:ext cx="7632700" cy="3673475"/>
            <a:chOff x="877" y="3037"/>
            <a:chExt cx="7920" cy="3060"/>
          </a:xfrm>
        </p:grpSpPr>
        <p:sp>
          <p:nvSpPr>
            <p:cNvPr id="58375" name="Rectangle 8"/>
            <p:cNvSpPr>
              <a:spLocks noChangeArrowheads="1"/>
            </p:cNvSpPr>
            <p:nvPr/>
          </p:nvSpPr>
          <p:spPr bwMode="auto">
            <a:xfrm>
              <a:off x="4477" y="3037"/>
              <a:ext cx="2520" cy="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600">
                  <a:solidFill>
                    <a:srgbClr val="000000"/>
                  </a:solidFill>
                </a:rPr>
                <a:t>VRCHOLOVÝ CÍL</a:t>
              </a:r>
              <a:endParaRPr lang="cs-CZ" altLang="cs-CZ" sz="1800">
                <a:solidFill>
                  <a:srgbClr val="000000"/>
                </a:solidFill>
              </a:endParaRPr>
            </a:p>
          </p:txBody>
        </p:sp>
        <p:sp>
          <p:nvSpPr>
            <p:cNvPr id="58376" name="Line 9"/>
            <p:cNvSpPr>
              <a:spLocks noChangeShapeType="1"/>
            </p:cNvSpPr>
            <p:nvPr/>
          </p:nvSpPr>
          <p:spPr bwMode="auto">
            <a:xfrm>
              <a:off x="5737" y="3937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8377" name="Rectangle 10"/>
            <p:cNvSpPr>
              <a:spLocks noChangeArrowheads="1"/>
            </p:cNvSpPr>
            <p:nvPr/>
          </p:nvSpPr>
          <p:spPr bwMode="auto">
            <a:xfrm>
              <a:off x="2677" y="4477"/>
              <a:ext cx="108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1</a:t>
              </a:r>
              <a:endParaRPr lang="cs-CZ" altLang="cs-CZ" sz="1800">
                <a:solidFill>
                  <a:srgbClr val="000000"/>
                </a:solidFill>
              </a:endParaRPr>
            </a:p>
          </p:txBody>
        </p:sp>
        <p:sp>
          <p:nvSpPr>
            <p:cNvPr id="58378" name="Rectangle 11"/>
            <p:cNvSpPr>
              <a:spLocks noChangeArrowheads="1"/>
            </p:cNvSpPr>
            <p:nvPr/>
          </p:nvSpPr>
          <p:spPr bwMode="auto">
            <a:xfrm>
              <a:off x="4117" y="4477"/>
              <a:ext cx="108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2</a:t>
              </a:r>
              <a:endParaRPr lang="cs-CZ" altLang="cs-CZ" sz="1800">
                <a:solidFill>
                  <a:srgbClr val="000000"/>
                </a:solidFill>
              </a:endParaRPr>
            </a:p>
          </p:txBody>
        </p:sp>
        <p:sp>
          <p:nvSpPr>
            <p:cNvPr id="58379" name="Rectangle 12"/>
            <p:cNvSpPr>
              <a:spLocks noChangeArrowheads="1"/>
            </p:cNvSpPr>
            <p:nvPr/>
          </p:nvSpPr>
          <p:spPr bwMode="auto">
            <a:xfrm>
              <a:off x="6277" y="4477"/>
              <a:ext cx="108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3</a:t>
              </a:r>
              <a:endParaRPr lang="cs-CZ" altLang="cs-CZ" sz="1800">
                <a:solidFill>
                  <a:srgbClr val="000000"/>
                </a:solidFill>
              </a:endParaRPr>
            </a:p>
          </p:txBody>
        </p:sp>
        <p:sp>
          <p:nvSpPr>
            <p:cNvPr id="58380" name="Rectangle 13"/>
            <p:cNvSpPr>
              <a:spLocks noChangeArrowheads="1"/>
            </p:cNvSpPr>
            <p:nvPr/>
          </p:nvSpPr>
          <p:spPr bwMode="auto">
            <a:xfrm>
              <a:off x="7717" y="4477"/>
              <a:ext cx="108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>
                  <a:solidFill>
                    <a:srgbClr val="000000"/>
                  </a:solidFill>
                </a:rPr>
                <a:t>4</a:t>
              </a:r>
              <a:endParaRPr lang="cs-CZ" altLang="cs-CZ" sz="1800">
                <a:solidFill>
                  <a:srgbClr val="000000"/>
                </a:solidFill>
              </a:endParaRPr>
            </a:p>
          </p:txBody>
        </p:sp>
        <p:sp>
          <p:nvSpPr>
            <p:cNvPr id="58381" name="Line 14"/>
            <p:cNvSpPr>
              <a:spLocks noChangeShapeType="1"/>
            </p:cNvSpPr>
            <p:nvPr/>
          </p:nvSpPr>
          <p:spPr bwMode="auto">
            <a:xfrm flipH="1">
              <a:off x="3217" y="4297"/>
              <a:ext cx="25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8382" name="Line 15"/>
            <p:cNvSpPr>
              <a:spLocks noChangeShapeType="1"/>
            </p:cNvSpPr>
            <p:nvPr/>
          </p:nvSpPr>
          <p:spPr bwMode="auto">
            <a:xfrm flipV="1">
              <a:off x="3217" y="4297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8383" name="Line 16"/>
            <p:cNvSpPr>
              <a:spLocks noChangeShapeType="1"/>
            </p:cNvSpPr>
            <p:nvPr/>
          </p:nvSpPr>
          <p:spPr bwMode="auto">
            <a:xfrm flipV="1">
              <a:off x="4657" y="4297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8384" name="Line 17"/>
            <p:cNvSpPr>
              <a:spLocks noChangeShapeType="1"/>
            </p:cNvSpPr>
            <p:nvPr/>
          </p:nvSpPr>
          <p:spPr bwMode="auto">
            <a:xfrm>
              <a:off x="5737" y="4297"/>
              <a:ext cx="25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8385" name="Line 18"/>
            <p:cNvSpPr>
              <a:spLocks noChangeShapeType="1"/>
            </p:cNvSpPr>
            <p:nvPr/>
          </p:nvSpPr>
          <p:spPr bwMode="auto">
            <a:xfrm flipV="1">
              <a:off x="8257" y="4297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8386" name="Line 19"/>
            <p:cNvSpPr>
              <a:spLocks noChangeShapeType="1"/>
            </p:cNvSpPr>
            <p:nvPr/>
          </p:nvSpPr>
          <p:spPr bwMode="auto">
            <a:xfrm flipV="1">
              <a:off x="6817" y="4297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8387" name="Rectangle 20"/>
            <p:cNvSpPr>
              <a:spLocks noChangeArrowheads="1"/>
            </p:cNvSpPr>
            <p:nvPr/>
          </p:nvSpPr>
          <p:spPr bwMode="auto">
            <a:xfrm>
              <a:off x="5917" y="5557"/>
              <a:ext cx="72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600" baseline="-25000">
                  <a:solidFill>
                    <a:srgbClr val="000000"/>
                  </a:solidFill>
                </a:rPr>
                <a:t>3.1</a:t>
              </a:r>
              <a:endParaRPr lang="cs-CZ" altLang="cs-CZ" sz="1600">
                <a:solidFill>
                  <a:srgbClr val="000000"/>
                </a:solidFill>
              </a:endParaRPr>
            </a:p>
          </p:txBody>
        </p:sp>
        <p:sp>
          <p:nvSpPr>
            <p:cNvPr id="58388" name="Rectangle 21"/>
            <p:cNvSpPr>
              <a:spLocks noChangeArrowheads="1"/>
            </p:cNvSpPr>
            <p:nvPr/>
          </p:nvSpPr>
          <p:spPr bwMode="auto">
            <a:xfrm>
              <a:off x="6997" y="5557"/>
              <a:ext cx="72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600" baseline="-25000">
                  <a:solidFill>
                    <a:srgbClr val="000000"/>
                  </a:solidFill>
                </a:rPr>
                <a:t>3.2</a:t>
              </a:r>
              <a:endParaRPr lang="cs-CZ" altLang="cs-CZ" sz="1600">
                <a:solidFill>
                  <a:srgbClr val="000000"/>
                </a:solidFill>
              </a:endParaRPr>
            </a:p>
          </p:txBody>
        </p:sp>
        <p:sp>
          <p:nvSpPr>
            <p:cNvPr id="58389" name="Line 22"/>
            <p:cNvSpPr>
              <a:spLocks noChangeShapeType="1"/>
            </p:cNvSpPr>
            <p:nvPr/>
          </p:nvSpPr>
          <p:spPr bwMode="auto">
            <a:xfrm flipH="1">
              <a:off x="6277" y="5017"/>
              <a:ext cx="54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8390" name="Line 23"/>
            <p:cNvSpPr>
              <a:spLocks noChangeShapeType="1"/>
            </p:cNvSpPr>
            <p:nvPr/>
          </p:nvSpPr>
          <p:spPr bwMode="auto">
            <a:xfrm>
              <a:off x="6817" y="5017"/>
              <a:ext cx="54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8391" name="Text Box 24"/>
            <p:cNvSpPr txBox="1">
              <a:spLocks noChangeArrowheads="1"/>
            </p:cNvSpPr>
            <p:nvPr/>
          </p:nvSpPr>
          <p:spPr bwMode="auto">
            <a:xfrm>
              <a:off x="877" y="4477"/>
              <a:ext cx="1620" cy="5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 i="1">
                  <a:solidFill>
                    <a:srgbClr val="000000"/>
                  </a:solidFill>
                </a:rPr>
                <a:t>Základní cíle</a:t>
              </a:r>
              <a:endParaRPr lang="cs-CZ" altLang="cs-CZ" sz="1400">
                <a:solidFill>
                  <a:srgbClr val="000000"/>
                </a:solidFill>
              </a:endParaRPr>
            </a:p>
          </p:txBody>
        </p:sp>
        <p:sp>
          <p:nvSpPr>
            <p:cNvPr id="58392" name="Text Box 25"/>
            <p:cNvSpPr txBox="1">
              <a:spLocks noChangeArrowheads="1"/>
            </p:cNvSpPr>
            <p:nvPr/>
          </p:nvSpPr>
          <p:spPr bwMode="auto">
            <a:xfrm>
              <a:off x="877" y="5737"/>
              <a:ext cx="1800" cy="3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anose="05000000000000000000" pitchFamily="2" charset="2"/>
                <a:buChar char="p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bg2"/>
                </a:buClr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8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cs-CZ" altLang="cs-CZ" sz="1400" i="1">
                  <a:solidFill>
                    <a:srgbClr val="000000"/>
                  </a:solidFill>
                </a:rPr>
                <a:t>Pomocné cíle</a:t>
              </a:r>
              <a:endParaRPr lang="cs-CZ" altLang="cs-CZ" sz="1400">
                <a:solidFill>
                  <a:srgbClr val="000000"/>
                </a:solidFill>
              </a:endParaRPr>
            </a:p>
          </p:txBody>
        </p:sp>
      </p:grpSp>
      <p:sp>
        <p:nvSpPr>
          <p:cNvPr id="58374" name="Nadpis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Cíle podniku</a:t>
            </a:r>
          </a:p>
        </p:txBody>
      </p:sp>
    </p:spTree>
    <p:extLst>
      <p:ext uri="{BB962C8B-B14F-4D97-AF65-F5344CB8AC3E}">
        <p14:creationId xmlns:p14="http://schemas.microsoft.com/office/powerpoint/2010/main" val="13287610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4"/>
          <p:cNvSpPr txBox="1">
            <a:spLocks noChangeArrowheads="1"/>
          </p:cNvSpPr>
          <p:nvPr/>
        </p:nvSpPr>
        <p:spPr bwMode="auto">
          <a:xfrm>
            <a:off x="2339975" y="15049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/>
          </a:p>
        </p:txBody>
      </p:sp>
      <p:sp>
        <p:nvSpPr>
          <p:cNvPr id="60419" name="Text Box 5"/>
          <p:cNvSpPr txBox="1">
            <a:spLocks noChangeArrowheads="1"/>
          </p:cNvSpPr>
          <p:nvPr/>
        </p:nvSpPr>
        <p:spPr bwMode="auto">
          <a:xfrm>
            <a:off x="457200" y="1530350"/>
            <a:ext cx="1841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/>
          </a:p>
        </p:txBody>
      </p:sp>
      <p:sp>
        <p:nvSpPr>
          <p:cNvPr id="60420" name="Text Box 6"/>
          <p:cNvSpPr txBox="1">
            <a:spLocks noChangeArrowheads="1"/>
          </p:cNvSpPr>
          <p:nvPr/>
        </p:nvSpPr>
        <p:spPr bwMode="auto">
          <a:xfrm>
            <a:off x="323850" y="836613"/>
            <a:ext cx="8675688" cy="661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/>
              <a:t>c) Časové hledisko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/>
              <a:t>Dlouhodobé cíle </a:t>
            </a:r>
            <a:r>
              <a:rPr lang="cs-CZ" altLang="cs-CZ" sz="2000" b="0"/>
              <a:t>– více než 3 roky, strategické cíle, odpovědnost vrcholoví manažeři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/>
              <a:t>Krátkodobé cíle </a:t>
            </a:r>
            <a:r>
              <a:rPr lang="cs-CZ" altLang="cs-CZ" sz="2000" b="0"/>
              <a:t>– zajistit dosažení dlouhodobých,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0"/>
              <a:t>operativní, bez alternativ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000" b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/>
              <a:t>d) vztahy mezi cíli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000" b="0"/>
              <a:t>komplementární cíle (dosahování jednoho vede k dosahování cíle druhého)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000" b="0"/>
              <a:t> konkurenční cíle (vyšší plnění jednoho vede k nižšímu plnění druhého)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000" b="0"/>
              <a:t> protikladné (extrémní případ cílů konkurenčních, dosažení jednoho vylučuje dosažení druhého)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000" b="0"/>
              <a:t> indiferentní cíle (plnění jednoho nemá vliv na plnění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0"/>
              <a:t>ostatních cílů)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000" b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/>
              <a:t>e) Rozsah cílů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0"/>
              <a:t>minimalistický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0"/>
              <a:t>maximalistický</a:t>
            </a:r>
          </a:p>
          <a:p>
            <a:pPr eaLnBrk="1" hangingPunct="1">
              <a:buClrTx/>
              <a:buSzTx/>
              <a:buFontTx/>
              <a:buNone/>
            </a:pPr>
            <a:endParaRPr lang="cs-CZ" altLang="cs-CZ" sz="2000" b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000" b="0"/>
          </a:p>
        </p:txBody>
      </p:sp>
      <p:sp>
        <p:nvSpPr>
          <p:cNvPr id="60421" name="Nadpis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Cíle podniku</a:t>
            </a:r>
          </a:p>
        </p:txBody>
      </p:sp>
    </p:spTree>
    <p:extLst>
      <p:ext uri="{BB962C8B-B14F-4D97-AF65-F5344CB8AC3E}">
        <p14:creationId xmlns:p14="http://schemas.microsoft.com/office/powerpoint/2010/main" val="166536857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4"/>
          <p:cNvSpPr txBox="1">
            <a:spLocks noChangeArrowheads="1"/>
          </p:cNvSpPr>
          <p:nvPr/>
        </p:nvSpPr>
        <p:spPr bwMode="auto">
          <a:xfrm>
            <a:off x="2339975" y="15049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/>
          </a:p>
        </p:txBody>
      </p:sp>
      <p:sp>
        <p:nvSpPr>
          <p:cNvPr id="62467" name="Text Box 5"/>
          <p:cNvSpPr txBox="1">
            <a:spLocks noChangeArrowheads="1"/>
          </p:cNvSpPr>
          <p:nvPr/>
        </p:nvSpPr>
        <p:spPr bwMode="auto">
          <a:xfrm>
            <a:off x="457200" y="1530350"/>
            <a:ext cx="1841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/>
          </a:p>
        </p:txBody>
      </p:sp>
      <p:sp>
        <p:nvSpPr>
          <p:cNvPr id="62468" name="Text Box 6"/>
          <p:cNvSpPr txBox="1">
            <a:spLocks noChangeArrowheads="1"/>
          </p:cNvSpPr>
          <p:nvPr/>
        </p:nvSpPr>
        <p:spPr bwMode="auto">
          <a:xfrm>
            <a:off x="468313" y="981075"/>
            <a:ext cx="8424862" cy="489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/>
              <a:t>Velká společnost: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cs-CZ" altLang="cs-CZ" sz="2400" b="0"/>
              <a:t>Vlastní akcionáři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cs-CZ" altLang="cs-CZ" sz="2400" b="0"/>
              <a:t>Sami firmu neřídí, řídí manažeři (mzda)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cs-CZ" altLang="cs-CZ" sz="2400" b="0"/>
              <a:t>Oddělení vlastnictví od řízení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cs-CZ" altLang="cs-CZ" sz="2400" b="0"/>
              <a:t>Ostatní zájmové skupiny (stakeholders: akcionáři, zaměstnanci,stát a obce,management,dodavatelé, zákazníci)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/>
              <a:t>Malá společnost: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cs-CZ" altLang="cs-CZ" sz="2400" b="0"/>
              <a:t>98 %všech firem, 60% všech zaměstnanců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cs-CZ" altLang="cs-CZ" sz="2400" b="0"/>
              <a:t>Vlastnictví spojeno s řízením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cs-CZ" altLang="cs-CZ" sz="2400" b="0"/>
              <a:t>Ztížený přístup k úvěrům a na kapitálové trhy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cs-CZ" altLang="cs-CZ" sz="2400" b="0"/>
              <a:t>Vlastník je zainteresován na růstu její hodnoty</a:t>
            </a:r>
          </a:p>
        </p:txBody>
      </p:sp>
      <p:sp>
        <p:nvSpPr>
          <p:cNvPr id="62469" name="Nadpis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Cíle podniku</a:t>
            </a:r>
          </a:p>
        </p:txBody>
      </p:sp>
    </p:spTree>
    <p:extLst>
      <p:ext uri="{BB962C8B-B14F-4D97-AF65-F5344CB8AC3E}">
        <p14:creationId xmlns:p14="http://schemas.microsoft.com/office/powerpoint/2010/main" val="187576029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58504"/>
            <a:ext cx="8229600" cy="1143000"/>
          </a:xfrm>
        </p:spPr>
        <p:txBody>
          <a:bodyPr>
            <a:normAutofit/>
          </a:bodyPr>
          <a:lstStyle/>
          <a:p>
            <a:r>
              <a:rPr lang="cs-CZ" sz="4000" b="1" dirty="0">
                <a:solidFill>
                  <a:srgbClr val="FF0000"/>
                </a:solidFill>
              </a:rPr>
              <a:t>Podnik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801504"/>
            <a:ext cx="8229600" cy="3911814"/>
          </a:xfrm>
        </p:spPr>
        <p:txBody>
          <a:bodyPr/>
          <a:lstStyle/>
          <a:p>
            <a:pPr algn="just">
              <a:buNone/>
            </a:pPr>
            <a:r>
              <a:rPr lang="cs-CZ" sz="2800" dirty="0">
                <a:latin typeface="Times New Roman" pitchFamily="18" charset="0"/>
              </a:rPr>
              <a:t>	</a:t>
            </a:r>
            <a:r>
              <a:rPr lang="cs-CZ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Podnik je instituce sloužící k realizaci podnikatelské činnosti. </a:t>
            </a:r>
          </a:p>
          <a:p>
            <a:pPr algn="just">
              <a:buNone/>
            </a:pPr>
            <a:r>
              <a:rPr lang="cs-CZ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 algn="just">
              <a:buNone/>
            </a:pPr>
            <a:r>
              <a:rPr lang="cs-CZ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Podnik je soubor: </a:t>
            </a:r>
          </a:p>
          <a:p>
            <a:pPr algn="just">
              <a:buFontTx/>
              <a:buChar char="-"/>
            </a:pPr>
            <a:r>
              <a:rPr lang="cs-CZ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hmotných, </a:t>
            </a:r>
          </a:p>
          <a:p>
            <a:pPr algn="just">
              <a:buFontTx/>
              <a:buChar char="-"/>
            </a:pPr>
            <a:r>
              <a:rPr lang="cs-CZ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osobních a </a:t>
            </a:r>
          </a:p>
          <a:p>
            <a:pPr algn="just">
              <a:buFontTx/>
              <a:buChar char="-"/>
            </a:pPr>
            <a:r>
              <a:rPr lang="cs-CZ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nehmotných složek podnikání. 	</a:t>
            </a:r>
          </a:p>
          <a:p>
            <a:pPr algn="just">
              <a:buNone/>
            </a:pPr>
            <a:r>
              <a:rPr lang="cs-CZ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93406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7B205C-30BB-45BF-B30D-711CD5798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65129"/>
            <a:ext cx="8064000" cy="1325563"/>
          </a:xfrm>
          <a:ln>
            <a:noFill/>
          </a:ln>
        </p:spPr>
        <p:txBody>
          <a:bodyPr anchor="ctr">
            <a:normAutofit/>
          </a:bodyPr>
          <a:lstStyle/>
          <a:p>
            <a:r>
              <a:rPr lang="cs-CZ" sz="3600" b="1" cap="small" dirty="0"/>
              <a:t>podnikatel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40EA141-76EF-468F-93CD-031C7408C6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44478"/>
            <a:ext cx="7975350" cy="3955957"/>
          </a:xfrm>
          <a:ln>
            <a:noFill/>
          </a:ln>
        </p:spPr>
        <p:txBody>
          <a:bodyPr>
            <a:normAutofit lnSpcReduction="10000"/>
          </a:bodyPr>
          <a:lstStyle/>
          <a:p>
            <a:r>
              <a:rPr lang="cs-CZ" b="1" dirty="0"/>
              <a:t>Právní pojetí  - dle NOZ oddíl 5:</a:t>
            </a:r>
          </a:p>
          <a:p>
            <a:pPr marL="342891" lvl="1" indent="0" algn="just">
              <a:buNone/>
            </a:pPr>
            <a:r>
              <a:rPr lang="cs-CZ" sz="2400" dirty="0"/>
              <a:t>Kdo samostatně vykonává na vlastní účet a odpovědnost výdělečnou činnost živnostenským nebo obdobným způsobem se záměrem činit tak soustavně za účelem dosažení zisku, je považován se zřetelem k této činnosti za </a:t>
            </a:r>
            <a:r>
              <a:rPr lang="cs-CZ" sz="2400" b="1" dirty="0"/>
              <a:t>podnikatele</a:t>
            </a:r>
            <a:r>
              <a:rPr lang="cs-CZ" sz="2400" dirty="0"/>
              <a:t>.</a:t>
            </a:r>
          </a:p>
          <a:p>
            <a:pPr marL="171446" lvl="1"/>
            <a:r>
              <a:rPr lang="cs-CZ" sz="2100" b="1" dirty="0"/>
              <a:t>Jiné vymezení</a:t>
            </a:r>
          </a:p>
          <a:p>
            <a:pPr marL="342891" lvl="1" indent="0" algn="just">
              <a:buNone/>
            </a:pPr>
            <a:r>
              <a:rPr lang="cs-CZ" sz="2400" b="1" dirty="0"/>
              <a:t>Podnikatel</a:t>
            </a:r>
            <a:r>
              <a:rPr lang="cs-CZ" sz="2400" dirty="0"/>
              <a:t> - člověk (fyzická osoba), resp. vlastník zdroje (kladného potenciálu), aktivně uspokojující potřeby (záporný potenciál) za účelem umocnění svého potenciálu (zdrojů, potřeb, zisku apod.).</a:t>
            </a:r>
          </a:p>
          <a:p>
            <a:pPr marL="342891" lvl="1" indent="0" algn="just">
              <a:buNone/>
            </a:pPr>
            <a:endParaRPr lang="cs-CZ" sz="2400" dirty="0"/>
          </a:p>
          <a:p>
            <a:pPr marL="342891" lvl="1" indent="0" algn="just">
              <a:buNone/>
            </a:pPr>
            <a:endParaRPr lang="en-GB" sz="2400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980741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635AB6-4C07-859F-F92A-67104D7BF8BD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>
            <a:normAutofit fontScale="90000"/>
          </a:bodyPr>
          <a:lstStyle/>
          <a:p>
            <a:r>
              <a:rPr lang="cs-CZ" sz="3600" dirty="0"/>
              <a:t>Právní a ekonomické aspekty forem podnikání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607AD1-3C90-50BC-8C90-9311689D2A1D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>
            <a:normAutofit fontScale="92500" lnSpcReduction="2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Stěžejní právní normy (v aktuálním znění) jsou následující: 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cs-CZ" sz="2100" dirty="0"/>
              <a:t>zákon č. 455/1991 Sb., o živnostenském podnikání, 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cs-CZ" sz="2100" dirty="0"/>
              <a:t>zákon č. 90/2012 Sb., o obchodních korporacích, 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cs-CZ" sz="2100" dirty="0"/>
              <a:t>zákon č. 89/2012 Sb., občanský zákoník,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cs-CZ" sz="2100" dirty="0"/>
              <a:t>zákon č. 586/1992 Sb., o daních z příjmů.</a:t>
            </a:r>
          </a:p>
          <a:p>
            <a:pPr algn="just"/>
            <a:r>
              <a:rPr lang="cs-CZ" dirty="0"/>
              <a:t>Podnik může mít různou právní formu. Zvolená právní forma podnikání je zapsaná do obchodního rejstříku. Obchodní rejstřík je veřejný seznam vedený v elektronické podobě, do kterého se zapisují zákonem stanovené údaje o podnikatelích.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7860495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5B7DF54-0B37-470B-B9FB-24F5821C5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255" y="729672"/>
            <a:ext cx="8437745" cy="5511329"/>
          </a:xfrm>
          <a:ln>
            <a:noFill/>
          </a:ln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0"/>
              <a:t>Volba vhodné právní formy ovlivňuje podnikání, zvolená právní forma s sebou nese řadu požadavků a podmínek pro podnikání.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000" dirty="0"/>
              <a:t>Při zvažování vhodné formy podnikání je třeba brát v úvahu následující kritéria:</a:t>
            </a:r>
          </a:p>
          <a:p>
            <a:pPr lvl="1" algn="just"/>
            <a:r>
              <a:rPr lang="cs-CZ" sz="2000" b="1" dirty="0">
                <a:solidFill>
                  <a:srgbClr val="C00000"/>
                </a:solidFill>
              </a:rPr>
              <a:t>počet zakladatelů, </a:t>
            </a:r>
          </a:p>
          <a:p>
            <a:pPr lvl="1" algn="just"/>
            <a:r>
              <a:rPr lang="cs-CZ" sz="2000" b="1" dirty="0">
                <a:solidFill>
                  <a:srgbClr val="C00000"/>
                </a:solidFill>
              </a:rPr>
              <a:t>oprávněnost k řízení, </a:t>
            </a:r>
          </a:p>
          <a:p>
            <a:pPr lvl="1" algn="just"/>
            <a:r>
              <a:rPr lang="cs-CZ" sz="2000" b="1" dirty="0">
                <a:solidFill>
                  <a:srgbClr val="C00000"/>
                </a:solidFill>
              </a:rPr>
              <a:t>nároky na počáteční kapitál, způsob a rozsah ručení za závazky podnikatelem, </a:t>
            </a:r>
          </a:p>
          <a:p>
            <a:pPr lvl="1" algn="just"/>
            <a:r>
              <a:rPr lang="cs-CZ" sz="2000" b="1" dirty="0">
                <a:solidFill>
                  <a:srgbClr val="C00000"/>
                </a:solidFill>
              </a:rPr>
              <a:t>účast na zisku, resp. ztrátě, </a:t>
            </a:r>
          </a:p>
          <a:p>
            <a:pPr lvl="1" algn="just"/>
            <a:r>
              <a:rPr lang="cs-CZ" sz="2000" b="1" dirty="0">
                <a:solidFill>
                  <a:srgbClr val="C00000"/>
                </a:solidFill>
              </a:rPr>
              <a:t>dostupnost cizích zdrojů, </a:t>
            </a:r>
          </a:p>
          <a:p>
            <a:pPr lvl="1" algn="just"/>
            <a:r>
              <a:rPr lang="cs-CZ" sz="2000" b="1" dirty="0">
                <a:solidFill>
                  <a:srgbClr val="C00000"/>
                </a:solidFill>
              </a:rPr>
              <a:t>vyjednávací síla podniku, </a:t>
            </a:r>
          </a:p>
          <a:p>
            <a:pPr lvl="1" algn="just"/>
            <a:r>
              <a:rPr lang="cs-CZ" sz="2000" b="1" dirty="0">
                <a:solidFill>
                  <a:srgbClr val="C00000"/>
                </a:solidFill>
              </a:rPr>
              <a:t>daňové zatížení, </a:t>
            </a:r>
          </a:p>
          <a:p>
            <a:pPr lvl="1" algn="just"/>
            <a:r>
              <a:rPr lang="cs-CZ" sz="2000" b="1" dirty="0">
                <a:solidFill>
                  <a:srgbClr val="C00000"/>
                </a:solidFill>
              </a:rPr>
              <a:t>finanční a administrativní náročnost spojená se založením a provozováním podnikatelské činnosti.</a:t>
            </a:r>
          </a:p>
        </p:txBody>
      </p:sp>
    </p:spTree>
    <p:extLst>
      <p:ext uri="{BB962C8B-B14F-4D97-AF65-F5344CB8AC3E}">
        <p14:creationId xmlns:p14="http://schemas.microsoft.com/office/powerpoint/2010/main" val="360838100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1B4F4B-3875-4029-B198-C898C34103F5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/>
          <a:p>
            <a:pPr algn="ctr"/>
            <a:r>
              <a:rPr lang="cs-CZ" sz="3600" b="1" dirty="0"/>
              <a:t>Právní formy podnikání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514370F-583D-4368-A089-005339663C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ln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pPr algn="ctr"/>
            <a:r>
              <a:rPr lang="cs-CZ" sz="2800" dirty="0"/>
              <a:t>A. Podnikání fyzických osob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3FC93F3-1B04-4095-BED2-790950073E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cs-CZ" sz="2400" dirty="0"/>
              <a:t>B. Podnikání právnických osob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173E348A-C4D8-4D26-81B8-BBC5D252EBF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cs-CZ" dirty="0"/>
              <a:t>Korporace (obchodní korporace, spolek)</a:t>
            </a:r>
          </a:p>
          <a:p>
            <a:r>
              <a:rPr lang="cs-CZ" dirty="0"/>
              <a:t>Fundace (nadace a nadační fondy)</a:t>
            </a:r>
          </a:p>
          <a:p>
            <a:r>
              <a:rPr lang="cs-CZ" dirty="0"/>
              <a:t>Ústav (zakládány ve veřejném zájmu – cílem není zisk)</a:t>
            </a:r>
          </a:p>
          <a:p>
            <a:r>
              <a:rPr lang="cs-CZ" dirty="0"/>
              <a:t>Státní podnik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520545B9-BA82-923A-BA33-A425931EB7AB}"/>
              </a:ext>
            </a:extLst>
          </p:cNvPr>
          <p:cNvSpPr txBox="1"/>
          <p:nvPr/>
        </p:nvSpPr>
        <p:spPr>
          <a:xfrm>
            <a:off x="543124" y="2442359"/>
            <a:ext cx="38683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F1F28"/>
              </a:buClr>
              <a:buFont typeface="Arial" panose="020B0604020202020204" pitchFamily="34" charset="0"/>
              <a:buChar char="•"/>
            </a:pPr>
            <a:r>
              <a:rPr lang="cs-CZ" sz="2100" dirty="0">
                <a:solidFill>
                  <a:srgbClr val="313131"/>
                </a:solidFill>
                <a:latin typeface="+mj-lt"/>
              </a:rPr>
              <a:t>Živnosti</a:t>
            </a:r>
          </a:p>
          <a:p>
            <a:pPr marL="742950" lvl="1" indent="-285750">
              <a:buClr>
                <a:srgbClr val="CF1F28"/>
              </a:buClr>
              <a:buFont typeface="Arial" panose="020B0604020202020204" pitchFamily="34" charset="0"/>
              <a:buChar char="•"/>
            </a:pPr>
            <a:r>
              <a:rPr lang="cs-CZ" sz="2100" dirty="0">
                <a:solidFill>
                  <a:srgbClr val="313131"/>
                </a:solidFill>
                <a:latin typeface="+mj-lt"/>
              </a:rPr>
              <a:t>Ohlašovací</a:t>
            </a:r>
          </a:p>
          <a:p>
            <a:pPr marL="1257300" lvl="2" indent="-342900">
              <a:buClr>
                <a:srgbClr val="CF1F28"/>
              </a:buClr>
              <a:buFont typeface="Courier New" panose="02070309020205020404" pitchFamily="49" charset="0"/>
              <a:buChar char="o"/>
            </a:pPr>
            <a:r>
              <a:rPr lang="cs-CZ" sz="2100" dirty="0">
                <a:solidFill>
                  <a:srgbClr val="313131"/>
                </a:solidFill>
                <a:latin typeface="+mj-lt"/>
              </a:rPr>
              <a:t>Volné</a:t>
            </a:r>
          </a:p>
          <a:p>
            <a:pPr marL="1257300" lvl="2" indent="-342900">
              <a:buClr>
                <a:srgbClr val="CF1F28"/>
              </a:buClr>
              <a:buFont typeface="Courier New" panose="02070309020205020404" pitchFamily="49" charset="0"/>
              <a:buChar char="o"/>
            </a:pPr>
            <a:r>
              <a:rPr lang="cs-CZ" sz="2100" dirty="0">
                <a:solidFill>
                  <a:srgbClr val="313131"/>
                </a:solidFill>
                <a:latin typeface="+mj-lt"/>
              </a:rPr>
              <a:t>Vázané</a:t>
            </a:r>
          </a:p>
          <a:p>
            <a:pPr marL="742950" lvl="1" indent="-285750">
              <a:buClr>
                <a:srgbClr val="CF1F28"/>
              </a:buClr>
              <a:buFont typeface="Arial" panose="020B0604020202020204" pitchFamily="34" charset="0"/>
              <a:buChar char="•"/>
            </a:pPr>
            <a:r>
              <a:rPr lang="cs-CZ" sz="2100" dirty="0">
                <a:solidFill>
                  <a:srgbClr val="313131"/>
                </a:solidFill>
                <a:latin typeface="+mj-lt"/>
              </a:rPr>
              <a:t>Koncesované</a:t>
            </a:r>
          </a:p>
          <a:p>
            <a:pPr marL="285750" indent="-285750">
              <a:buClr>
                <a:srgbClr val="CF1F28"/>
              </a:buClr>
              <a:buFont typeface="Arial" panose="020B0604020202020204" pitchFamily="34" charset="0"/>
              <a:buChar char="•"/>
            </a:pPr>
            <a:r>
              <a:rPr lang="cs-CZ" sz="2100" dirty="0">
                <a:solidFill>
                  <a:srgbClr val="313131"/>
                </a:solidFill>
                <a:latin typeface="+mj-lt"/>
              </a:rPr>
              <a:t>Zemědělci a rolníci</a:t>
            </a:r>
          </a:p>
          <a:p>
            <a:pPr marL="285750" indent="-285750">
              <a:buClr>
                <a:srgbClr val="CF1F28"/>
              </a:buClr>
              <a:buFont typeface="Arial" panose="020B0604020202020204" pitchFamily="34" charset="0"/>
              <a:buChar char="•"/>
            </a:pPr>
            <a:r>
              <a:rPr lang="cs-CZ" sz="2100" dirty="0">
                <a:solidFill>
                  <a:srgbClr val="313131"/>
                </a:solidFill>
                <a:latin typeface="+mj-lt"/>
              </a:rPr>
              <a:t>Podnikání dle zvláštních předpisů</a:t>
            </a:r>
          </a:p>
        </p:txBody>
      </p:sp>
    </p:spTree>
    <p:extLst>
      <p:ext uri="{BB962C8B-B14F-4D97-AF65-F5344CB8AC3E}">
        <p14:creationId xmlns:p14="http://schemas.microsoft.com/office/powerpoint/2010/main" val="285453230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EEB0E-1F74-8D42-63A2-FFC28AAE0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DD8B1AD-BF0E-054A-1631-3A6A48E211BA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/>
          <a:p>
            <a:pPr algn="ctr"/>
            <a:r>
              <a:rPr lang="cs-CZ" sz="3600" dirty="0"/>
              <a:t>Obchodní korporace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D3CBE81-C0A9-DC3E-1391-99F85E951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cs-CZ" sz="2800" dirty="0"/>
              <a:t>Družstva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B790C23-FBC8-DA45-D9C0-137171D805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cs-CZ" sz="2400" dirty="0"/>
              <a:t>Obchodní společnosti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8FBF2910-BE0D-DE77-1D50-5B1A31AD98C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cs-CZ" b="1" dirty="0"/>
              <a:t>Veřejná obchodní společnost</a:t>
            </a:r>
          </a:p>
          <a:p>
            <a:r>
              <a:rPr lang="cs-CZ" b="1" dirty="0"/>
              <a:t>Komanditní společnost</a:t>
            </a:r>
          </a:p>
          <a:p>
            <a:r>
              <a:rPr lang="cs-CZ" b="1" dirty="0"/>
              <a:t>Společnost s ručením omezeným</a:t>
            </a:r>
          </a:p>
          <a:p>
            <a:r>
              <a:rPr lang="cs-CZ" b="1" dirty="0"/>
              <a:t>Akciová společnost</a:t>
            </a:r>
          </a:p>
          <a:p>
            <a:r>
              <a:rPr lang="cs-CZ" dirty="0"/>
              <a:t>Evropská společnost</a:t>
            </a:r>
          </a:p>
          <a:p>
            <a:r>
              <a:rPr lang="cs-CZ" dirty="0"/>
              <a:t>Evropské hospodářské zájmové sdružení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9D9703A5-A883-0753-1B76-263DA14485FF}"/>
              </a:ext>
            </a:extLst>
          </p:cNvPr>
          <p:cNvSpPr txBox="1"/>
          <p:nvPr/>
        </p:nvSpPr>
        <p:spPr>
          <a:xfrm>
            <a:off x="364424" y="2530398"/>
            <a:ext cx="3808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Družstvo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Evropská družstevní společnost</a:t>
            </a:r>
          </a:p>
        </p:txBody>
      </p:sp>
    </p:spTree>
    <p:extLst>
      <p:ext uri="{BB962C8B-B14F-4D97-AF65-F5344CB8AC3E}">
        <p14:creationId xmlns:p14="http://schemas.microsoft.com/office/powerpoint/2010/main" val="424536359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6424093-B999-4D81-8083-D21B919BF2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582" y="758621"/>
            <a:ext cx="8714836" cy="5488540"/>
          </a:xfrm>
          <a:ln>
            <a:noFill/>
          </a:ln>
        </p:spPr>
        <p:txBody>
          <a:bodyPr>
            <a:normAutofit fontScale="92500" lnSpcReduction="20000"/>
          </a:bodyPr>
          <a:lstStyle/>
          <a:p>
            <a:pPr algn="just"/>
            <a:r>
              <a:rPr lang="cs-CZ" b="1" dirty="0">
                <a:solidFill>
                  <a:srgbClr val="C00000"/>
                </a:solidFill>
              </a:rPr>
              <a:t>Veřejná obchodní společnost </a:t>
            </a:r>
            <a:r>
              <a:rPr lang="cs-CZ" dirty="0"/>
              <a:t>– je určena ke společnému podnikání dvou nebo více fyzických či právnických osob. Pro její založení není třeba žádný základní kapitál, ale musí vzniknout na základě společenské smlouvy, která stanoví podíly a vzájemné právní vztahy společníků. Bez ohledu na velikost podílů však všichni společníci ručí za závazky vzniklé v rámci podnikání celým svým majetkem. </a:t>
            </a:r>
          </a:p>
          <a:p>
            <a:pPr algn="just"/>
            <a:r>
              <a:rPr lang="cs-CZ" b="1" dirty="0">
                <a:solidFill>
                  <a:srgbClr val="C00000"/>
                </a:solidFill>
              </a:rPr>
              <a:t>Komanditní společnost </a:t>
            </a:r>
            <a:r>
              <a:rPr lang="cs-CZ" dirty="0"/>
              <a:t>– musí ji založit nejméně dvě fyzické osoby nebo právnické osoby, které ale nejsou v rovném postavení. Komanditisté ručí za závazky společnosti pouze do výše svého nesplaceného vkladu, ale komplementáři ručí celým svým majetkem a žádný základní kapitál nevkládají.</a:t>
            </a:r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5475340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3A926C8-3666-4899-A5FA-8302A820D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327" y="810237"/>
            <a:ext cx="8604000" cy="5368890"/>
          </a:xfrm>
          <a:ln>
            <a:noFill/>
          </a:ln>
        </p:spPr>
        <p:txBody>
          <a:bodyPr>
            <a:normAutofit fontScale="92500" lnSpcReduction="20000"/>
          </a:bodyPr>
          <a:lstStyle/>
          <a:p>
            <a:pPr algn="just"/>
            <a:r>
              <a:rPr lang="cs-CZ" sz="2400" b="1" dirty="0">
                <a:solidFill>
                  <a:srgbClr val="C00000"/>
                </a:solidFill>
              </a:rPr>
              <a:t>Akciová společnost </a:t>
            </a:r>
            <a:r>
              <a:rPr lang="cs-CZ" sz="2400" dirty="0"/>
              <a:t>– základní kapitál je rozdělen na jednotlivé akcie a jejich vlastníci mají možnost se podílet na zisku společnosti a částečně i na jejím řízení. Orgány společnosti: valná hromada, představenstvo, dozorčí rada.</a:t>
            </a:r>
          </a:p>
          <a:p>
            <a:pPr algn="just"/>
            <a:r>
              <a:rPr lang="cs-CZ" sz="2400" b="1" dirty="0">
                <a:solidFill>
                  <a:srgbClr val="C00000"/>
                </a:solidFill>
              </a:rPr>
              <a:t>Společnost s ručením omezeným </a:t>
            </a:r>
            <a:r>
              <a:rPr lang="cs-CZ" sz="2400" dirty="0"/>
              <a:t>– může ji založit jen jedna osoba s minimálním základním kapitálem (1 Kč). Společnost ručí za své závazky celým majetkem, ale společníci jen do výše nesplaceného vkladu.  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cs-CZ" sz="2100" b="1" dirty="0"/>
              <a:t>Specifika společnosti s ručením omezeným: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cs-CZ" sz="2100" dirty="0"/>
              <a:t>Společnost je založena sepsáním společenské smlouvy nebo zakladatelské listiny.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cs-CZ" sz="2100" dirty="0"/>
              <a:t>Společenská smlouva musí být sepsána notářským zápisem.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cs-CZ" sz="2100" dirty="0"/>
              <a:t>Společnost vzniká dnem zápisu do obchodního rejstříku.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cs-CZ" sz="2100" dirty="0"/>
              <a:t>Za závazky společnosti ručí společníci pouze do výše nesplacených vkladů.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cs-CZ" sz="2100" dirty="0"/>
              <a:t>Je možné, aby společnost založila i jedna osoba.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cs-CZ" sz="2100" dirty="0"/>
              <a:t>Musí se skládat základní kapitál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cs-CZ" sz="2100" dirty="0"/>
              <a:t>Je možné do společnosti vložit i nepeněžitý vklad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cs-CZ" sz="2100" dirty="0"/>
              <a:t>Společnost vede účetnictví.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cs-CZ" sz="2100" dirty="0"/>
              <a:t>Orgány společnosti: valná hromada, jednatelé, dozorčí rada.</a:t>
            </a:r>
          </a:p>
          <a:p>
            <a:pPr algn="just"/>
            <a:endParaRPr lang="cs-CZ" sz="24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0188145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5622" y="1483555"/>
            <a:ext cx="7858124" cy="776074"/>
          </a:xfrm>
        </p:spPr>
        <p:txBody>
          <a:bodyPr lIns="0" tIns="0" rIns="0" bIns="0" anchor="t" anchorCtr="0">
            <a:normAutofit/>
          </a:bodyPr>
          <a:lstStyle/>
          <a:p>
            <a:r>
              <a:rPr lang="cs-CZ" sz="4800" b="1" dirty="0">
                <a:solidFill>
                  <a:srgbClr val="FF0000"/>
                </a:solidFill>
              </a:rPr>
              <a:t>DĚKUJI ZA VAŠI POZORNOST</a:t>
            </a:r>
            <a:endParaRPr lang="cs-CZ" sz="4800" dirty="0">
              <a:solidFill>
                <a:srgbClr val="FF000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015622" y="2963413"/>
            <a:ext cx="7858124" cy="77607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DOTAZY …</a:t>
            </a:r>
            <a:endParaRPr kumimoji="0" lang="cs-CZ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35084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11676</TotalTime>
  <Words>6077</Words>
  <Application>Microsoft Office PowerPoint</Application>
  <PresentationFormat>Předvádění na obrazovce (4:3)</PresentationFormat>
  <Paragraphs>665</Paragraphs>
  <Slides>69</Slides>
  <Notes>33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69</vt:i4>
      </vt:variant>
    </vt:vector>
  </HeadingPairs>
  <TitlesOfParts>
    <vt:vector size="78" baseType="lpstr">
      <vt:lpstr>Aptos</vt:lpstr>
      <vt:lpstr>Arial</vt:lpstr>
      <vt:lpstr>Berlin CE</vt:lpstr>
      <vt:lpstr>Calibri</vt:lpstr>
      <vt:lpstr>Courier New</vt:lpstr>
      <vt:lpstr>Times New Roman</vt:lpstr>
      <vt:lpstr>Verdana</vt:lpstr>
      <vt:lpstr>Wingdings</vt:lpstr>
      <vt:lpstr>Office Theme</vt:lpstr>
      <vt:lpstr>Podniková ekonomika 1 1. přednáška  T1: Pojetí podnikové ekonomiky a vymezení základních pojmů.  </vt:lpstr>
      <vt:lpstr>Témata P1POE_XPE1 LS 2026/2027</vt:lpstr>
      <vt:lpstr>Prezentace aplikace PowerPoint</vt:lpstr>
      <vt:lpstr>Prezentace aplikace PowerPoint</vt:lpstr>
      <vt:lpstr> Úvod do podnikové ekonomiky  EKONOMIE vs. EKONOMIKA</vt:lpstr>
      <vt:lpstr>Ekonomie vs. ekonomika</vt:lpstr>
      <vt:lpstr>Ekonomika  x  Ekonomie   =           ≠   &gt;   &lt;</vt:lpstr>
      <vt:lpstr>Ekonomie</vt:lpstr>
      <vt:lpstr>Prezentace aplikace PowerPoint</vt:lpstr>
      <vt:lpstr>Ekonomika</vt:lpstr>
      <vt:lpstr>Hospodářské vědy</vt:lpstr>
      <vt:lpstr>Podniková ekonomika</vt:lpstr>
      <vt:lpstr>Podniková ekonomika</vt:lpstr>
      <vt:lpstr>Podniková ekonomika</vt:lpstr>
      <vt:lpstr>Ekonomický princip</vt:lpstr>
      <vt:lpstr>Ekonomický princip</vt:lpstr>
      <vt:lpstr>Ekonomický princip</vt:lpstr>
      <vt:lpstr>Efektivnost</vt:lpstr>
      <vt:lpstr>Prezentace aplikace PowerPoint</vt:lpstr>
      <vt:lpstr>Transformační podnikový proces (TPP)</vt:lpstr>
      <vt:lpstr>Schéma všeobecného TPP</vt:lpstr>
      <vt:lpstr>Schéma všeobecného TPP z hlediska jeho základních činností</vt:lpstr>
      <vt:lpstr>Vstupy zabezpečované v rámci pořízení</vt:lpstr>
      <vt:lpstr>Národní hospodářství</vt:lpstr>
      <vt:lpstr>Prezentace aplikace PowerPoint</vt:lpstr>
      <vt:lpstr>Prezentace aplikace PowerPoint</vt:lpstr>
      <vt:lpstr>Prezentace aplikace PowerPoint</vt:lpstr>
      <vt:lpstr>Prezentace aplikace PowerPoint</vt:lpstr>
      <vt:lpstr>Národní hospodářství</vt:lpstr>
      <vt:lpstr>Prezentace aplikace PowerPoint</vt:lpstr>
      <vt:lpstr>Národní hospodářství</vt:lpstr>
      <vt:lpstr>Národní hospodářství</vt:lpstr>
      <vt:lpstr>Ziskový sektor</vt:lpstr>
      <vt:lpstr>Neziskový sektor</vt:lpstr>
      <vt:lpstr>Podnik - Vymezení podniku</vt:lpstr>
      <vt:lpstr>Prezentace aplikace PowerPoint</vt:lpstr>
      <vt:lpstr>Podnik - definice</vt:lpstr>
      <vt:lpstr>Prezentace aplikace PowerPoint</vt:lpstr>
      <vt:lpstr>Podnik, podnikání</vt:lpstr>
      <vt:lpstr>Podnik, podnikání</vt:lpstr>
      <vt:lpstr>Cíle a okolí podniku</vt:lpstr>
      <vt:lpstr>Podnikové okolí</vt:lpstr>
      <vt:lpstr>Podnikové okolí</vt:lpstr>
      <vt:lpstr>Prezentace aplikace PowerPoint</vt:lpstr>
      <vt:lpstr>Podnikové okolí</vt:lpstr>
      <vt:lpstr>Podnikové okolí </vt:lpstr>
      <vt:lpstr>Podnikové okolí </vt:lpstr>
      <vt:lpstr>Možné zdroje posuzování okolí podniku</vt:lpstr>
      <vt:lpstr>Podnikové okolí </vt:lpstr>
      <vt:lpstr>Stakeholders  - zájmové skupiny</vt:lpstr>
      <vt:lpstr>Cíle podniku</vt:lpstr>
      <vt:lpstr>Cíle podniku</vt:lpstr>
      <vt:lpstr>Cíle podniku</vt:lpstr>
      <vt:lpstr>Cíle podniku </vt:lpstr>
      <vt:lpstr>Cíle podniku</vt:lpstr>
      <vt:lpstr>Cíle podniku</vt:lpstr>
      <vt:lpstr>Cíle podniku</vt:lpstr>
      <vt:lpstr>Cíle podniku</vt:lpstr>
      <vt:lpstr>Cíle podniku</vt:lpstr>
      <vt:lpstr>Cíle podniku</vt:lpstr>
      <vt:lpstr>Podnik</vt:lpstr>
      <vt:lpstr>podnikatel</vt:lpstr>
      <vt:lpstr>Právní a ekonomické aspekty forem podnikání</vt:lpstr>
      <vt:lpstr>Prezentace aplikace PowerPoint</vt:lpstr>
      <vt:lpstr>Právní formy podnikání</vt:lpstr>
      <vt:lpstr>Obchodní korporace</vt:lpstr>
      <vt:lpstr>Prezentace aplikace PowerPoint</vt:lpstr>
      <vt:lpstr>Prezentace aplikace PowerPoint</vt:lpstr>
      <vt:lpstr>DĚKUJI ZA VAŠI POZORNOST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L9087</dc:creator>
  <cp:lastModifiedBy>Petr Novák</cp:lastModifiedBy>
  <cp:revision>289</cp:revision>
  <dcterms:created xsi:type="dcterms:W3CDTF">2012-07-19T22:32:54Z</dcterms:created>
  <dcterms:modified xsi:type="dcterms:W3CDTF">2026-09-21T14:00:42Z</dcterms:modified>
</cp:coreProperties>
</file>