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4"/>
  </p:sldMasterIdLst>
  <p:notesMasterIdLst>
    <p:notesMasterId r:id="rId32"/>
  </p:notesMasterIdLst>
  <p:sldIdLst>
    <p:sldId id="651" r:id="rId5"/>
    <p:sldId id="652" r:id="rId6"/>
    <p:sldId id="653" r:id="rId7"/>
    <p:sldId id="259" r:id="rId8"/>
    <p:sldId id="649" r:id="rId9"/>
    <p:sldId id="416" r:id="rId10"/>
    <p:sldId id="418" r:id="rId11"/>
    <p:sldId id="414" r:id="rId12"/>
    <p:sldId id="648" r:id="rId13"/>
    <p:sldId id="417" r:id="rId14"/>
    <p:sldId id="419" r:id="rId15"/>
    <p:sldId id="385" r:id="rId16"/>
    <p:sldId id="383" r:id="rId17"/>
    <p:sldId id="650" r:id="rId18"/>
    <p:sldId id="397" r:id="rId19"/>
    <p:sldId id="647" r:id="rId20"/>
    <p:sldId id="398" r:id="rId21"/>
    <p:sldId id="399" r:id="rId22"/>
    <p:sldId id="646" r:id="rId23"/>
    <p:sldId id="402" r:id="rId24"/>
    <p:sldId id="367" r:id="rId25"/>
    <p:sldId id="400" r:id="rId26"/>
    <p:sldId id="369" r:id="rId27"/>
    <p:sldId id="370" r:id="rId28"/>
    <p:sldId id="298" r:id="rId29"/>
    <p:sldId id="299" r:id="rId30"/>
    <p:sldId id="260" r:id="rId3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1F28"/>
    <a:srgbClr val="313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Světlý styl 1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Světlý styl 1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1176" autoAdjust="0"/>
  </p:normalViewPr>
  <p:slideViewPr>
    <p:cSldViewPr snapToGrid="0" showGuides="1">
      <p:cViewPr>
        <p:scale>
          <a:sx n="88" d="100"/>
          <a:sy n="88" d="100"/>
        </p:scale>
        <p:origin x="1195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79C04-9676-453C-89AD-69E5E104D743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5634A-6866-4D4C-A341-5A8EFDE012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3948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5634A-6866-4D4C-A341-5A8EFDE012B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2462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4786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39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4589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790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6496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9008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601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3799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5194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583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6151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3862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945FB-8C9C-47A4-9913-28BEC21B6EEB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3403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/>
          <p:cNvSpPr/>
          <p:nvPr userDrawn="1"/>
        </p:nvSpPr>
        <p:spPr>
          <a:xfrm>
            <a:off x="4371278" y="6138250"/>
            <a:ext cx="4776297" cy="63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16" b="5584"/>
          <a:stretch/>
        </p:blipFill>
        <p:spPr>
          <a:xfrm>
            <a:off x="5187843" y="1423285"/>
            <a:ext cx="3964866" cy="544777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28650" y="2362672"/>
            <a:ext cx="7886700" cy="2387600"/>
          </a:xfrm>
        </p:spPr>
        <p:txBody>
          <a:bodyPr anchor="b">
            <a:normAutofit/>
          </a:bodyPr>
          <a:lstStyle>
            <a:lvl1pPr algn="l">
              <a:defRPr sz="6000" b="0" cap="all" baseline="0">
                <a:solidFill>
                  <a:srgbClr val="CF1F28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28650" y="4762110"/>
            <a:ext cx="7886700" cy="821602"/>
          </a:xfrm>
        </p:spPr>
        <p:txBody>
          <a:bodyPr/>
          <a:lstStyle>
            <a:lvl1pPr marL="53999" indent="0" algn="l">
              <a:buNone/>
              <a:defRPr sz="1800">
                <a:solidFill>
                  <a:srgbClr val="31313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557" y="6267816"/>
            <a:ext cx="4571343" cy="2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6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4712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ctrTitle"/>
          </p:nvPr>
        </p:nvSpPr>
        <p:spPr>
          <a:xfrm>
            <a:off x="628650" y="2362672"/>
            <a:ext cx="7886700" cy="2387600"/>
          </a:xfrm>
        </p:spPr>
        <p:txBody>
          <a:bodyPr anchor="b">
            <a:normAutofit/>
          </a:bodyPr>
          <a:lstStyle>
            <a:lvl1pPr algn="l">
              <a:defRPr sz="4125" b="0" cap="all" baseline="0">
                <a:solidFill>
                  <a:srgbClr val="CF1F28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628650" y="4762110"/>
            <a:ext cx="7886700" cy="821602"/>
          </a:xfrm>
        </p:spPr>
        <p:txBody>
          <a:bodyPr/>
          <a:lstStyle>
            <a:lvl1pPr marL="53999" indent="0" algn="l">
              <a:buNone/>
              <a:defRPr sz="1800">
                <a:solidFill>
                  <a:srgbClr val="31313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02308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632573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69415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18170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3792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63860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986417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180721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54251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919" y="6267815"/>
            <a:ext cx="3846981" cy="2304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40000" y="365129"/>
            <a:ext cx="8064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0000" y="1825625"/>
            <a:ext cx="8064000" cy="4081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Obdélník 6"/>
          <p:cNvSpPr/>
          <p:nvPr userDrawn="1"/>
        </p:nvSpPr>
        <p:spPr>
          <a:xfrm>
            <a:off x="0" y="5"/>
            <a:ext cx="9144000" cy="123825"/>
          </a:xfrm>
          <a:prstGeom prst="rect">
            <a:avLst/>
          </a:prstGeom>
          <a:solidFill>
            <a:srgbClr val="CF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1350"/>
          </a:p>
        </p:txBody>
      </p:sp>
    </p:spTree>
    <p:extLst>
      <p:ext uri="{BB962C8B-B14F-4D97-AF65-F5344CB8AC3E}">
        <p14:creationId xmlns:p14="http://schemas.microsoft.com/office/powerpoint/2010/main" val="2531905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4125" b="0" kern="1200" cap="none" baseline="0">
          <a:solidFill>
            <a:srgbClr val="CF1F28"/>
          </a:solidFill>
          <a:latin typeface="+mn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 panose="020B0604020202020204" pitchFamily="34" charset="0"/>
        <a:buChar char="•"/>
        <a:defRPr sz="2100" kern="1200">
          <a:solidFill>
            <a:srgbClr val="313131"/>
          </a:solidFill>
          <a:latin typeface="+mj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800" kern="1200">
          <a:solidFill>
            <a:srgbClr val="313131"/>
          </a:solidFill>
          <a:latin typeface="+mj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800" kern="1200">
          <a:solidFill>
            <a:srgbClr val="313131"/>
          </a:solidFill>
          <a:latin typeface="+mj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500" kern="1200">
          <a:solidFill>
            <a:srgbClr val="313131"/>
          </a:solidFill>
          <a:latin typeface="+mj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500" kern="1200">
          <a:solidFill>
            <a:srgbClr val="313131"/>
          </a:solidFill>
          <a:latin typeface="+mj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zso.cz/csu/czso/klasifikace_ekonomickych_cinnosti_cz_nace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E5F36E-E57E-BCAE-CB96-12ED153B50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Podnikání malé a střední firmy</a:t>
            </a:r>
            <a:br>
              <a:rPr lang="cs-CZ" sz="3600" dirty="0"/>
            </a:br>
            <a:br>
              <a:rPr lang="cs-CZ" sz="3600" dirty="0"/>
            </a:br>
            <a:endParaRPr lang="cs-CZ" sz="36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848B280-C275-C61E-F103-E697FB38EA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sz="2000" dirty="0"/>
              <a:t>Vyučující: doc. Jindra Peterková, Ph.D., Ing. Veronika Volfová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2678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3264B4-F35E-620C-53BC-C06A8D259204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cs-CZ" dirty="0"/>
              <a:t>Obsahová náplň předmětu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B95FCB-2BD6-64E4-05AE-2495E98400AB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r>
              <a:rPr lang="cs-CZ" sz="6400" dirty="0"/>
              <a:t>1. Úvod do problematiky malých a středních podniků (klasifikace, význam a legislativní rámec MSP).</a:t>
            </a:r>
          </a:p>
          <a:p>
            <a:pPr marL="0" lvl="0" indent="0">
              <a:buNone/>
            </a:pPr>
            <a:r>
              <a:rPr lang="cs-CZ" sz="6400" dirty="0"/>
              <a:t>2. Podnikatelské prostředí a jeho vliv na podnikání MSP. Metody pro analýzu podnikatelského prostředí.</a:t>
            </a:r>
          </a:p>
          <a:p>
            <a:pPr marL="0" lvl="0" indent="0">
              <a:buNone/>
            </a:pPr>
            <a:r>
              <a:rPr lang="cs-CZ" sz="6400" dirty="0"/>
              <a:t>3. Management malých a středních podniků.</a:t>
            </a:r>
          </a:p>
          <a:p>
            <a:pPr marL="0" lvl="0" indent="0">
              <a:buNone/>
            </a:pPr>
            <a:r>
              <a:rPr lang="cs-CZ" sz="6400" dirty="0"/>
              <a:t>4. Ekonomika a finanční řízení malých a středních podniků. Aplikace simulační hry na rozhodování podnikatele.</a:t>
            </a:r>
          </a:p>
          <a:p>
            <a:pPr marL="0" lvl="0" indent="0">
              <a:buNone/>
            </a:pPr>
            <a:r>
              <a:rPr lang="cs-CZ" sz="6400" dirty="0"/>
              <a:t>5. Řízení lidských zdrojů v malých a středních podnicích.</a:t>
            </a:r>
          </a:p>
          <a:p>
            <a:pPr marL="0" lvl="0" indent="0">
              <a:buNone/>
            </a:pPr>
            <a:r>
              <a:rPr lang="cs-CZ" sz="6400" dirty="0"/>
              <a:t>6. Účetnictví a daně v malých a středních podnicích.</a:t>
            </a:r>
          </a:p>
          <a:p>
            <a:pPr marL="0" lvl="0" indent="0">
              <a:buNone/>
            </a:pPr>
            <a:r>
              <a:rPr lang="cs-CZ" sz="6400" dirty="0"/>
              <a:t>7. Marketingové aktivity v malých a středních podnicích.</a:t>
            </a:r>
          </a:p>
          <a:p>
            <a:pPr marL="0" lvl="0" indent="0">
              <a:buNone/>
            </a:pPr>
            <a:r>
              <a:rPr lang="cs-CZ" sz="6400" dirty="0"/>
              <a:t>8. Realizace inovací v malých a středních podnicích.</a:t>
            </a:r>
          </a:p>
          <a:p>
            <a:pPr marL="0" lvl="0" indent="0">
              <a:buNone/>
            </a:pPr>
            <a:r>
              <a:rPr lang="cs-CZ" sz="6400" dirty="0"/>
              <a:t>9. Řízení růstu nového podnikání. Modely růstu firem.</a:t>
            </a:r>
          </a:p>
          <a:p>
            <a:pPr marL="0" lvl="0" indent="0">
              <a:buNone/>
            </a:pPr>
            <a:r>
              <a:rPr lang="cs-CZ" sz="6400" dirty="0"/>
              <a:t>10.Podnikání na mezinárodních trzích a internacionalizace podnikatelských aktivit.</a:t>
            </a:r>
          </a:p>
          <a:p>
            <a:pPr marL="0" lvl="0" indent="0">
              <a:buNone/>
            </a:pPr>
            <a:r>
              <a:rPr lang="cs-CZ" sz="6400" dirty="0"/>
              <a:t>11.Udržitelné podnikání a koncepce ESG u malých a středních podniků.</a:t>
            </a:r>
          </a:p>
          <a:p>
            <a:pPr marL="0" lvl="0" indent="0">
              <a:buNone/>
            </a:pPr>
            <a:r>
              <a:rPr lang="cs-CZ" sz="6400" dirty="0"/>
              <a:t>12.Perspektivy a ohrožení malých a středních podniků.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0281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26FCD3-21A0-C257-2761-1318D760812F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cs-CZ" dirty="0"/>
              <a:t>Podmínky ukončení předmětu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58BC0F-2E0C-CE3C-98D5-6317469E8E29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cs-CZ" sz="2800" dirty="0"/>
              <a:t>Zápočet: individuální úkoly, projekt, zápočtový test.</a:t>
            </a:r>
          </a:p>
          <a:p>
            <a:r>
              <a:rPr lang="cs-CZ" sz="2800" dirty="0"/>
              <a:t>Zkouška: písemný test a ústní zkouška.</a:t>
            </a:r>
          </a:p>
          <a:p>
            <a:pPr marL="0" indent="0">
              <a:buNone/>
            </a:pP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51887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53CC95-CD3B-84B9-09E8-7FDB7EE05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876822"/>
            <a:ext cx="7886700" cy="3873450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Úvod do problematiky malých a středních podniků</a:t>
            </a:r>
            <a:br>
              <a:rPr lang="cs-CZ" sz="3600" dirty="0"/>
            </a:br>
            <a:br>
              <a:rPr lang="cs-CZ" sz="3600" dirty="0"/>
            </a:br>
            <a:br>
              <a:rPr lang="cs-CZ" sz="3600" dirty="0"/>
            </a:br>
            <a:endParaRPr lang="cs-CZ" sz="50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FCAAB90-0523-EFF8-DA30-AC57C6B74A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doc. Ing. Jindra Peterková, Ph.D.</a:t>
            </a:r>
            <a:endParaRPr lang="cs-CZ" b="1" dirty="0"/>
          </a:p>
          <a:p>
            <a:r>
              <a:rPr lang="cs-CZ" dirty="0"/>
              <a:t>Ing. Veronika Volfová</a:t>
            </a:r>
          </a:p>
        </p:txBody>
      </p:sp>
    </p:spTree>
    <p:extLst>
      <p:ext uri="{BB962C8B-B14F-4D97-AF65-F5344CB8AC3E}">
        <p14:creationId xmlns:p14="http://schemas.microsoft.com/office/powerpoint/2010/main" val="2853124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AC976B-9FAF-EA77-CD77-15CF50381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/>
              <a:t>Obsah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4ABCA61-18A9-D114-9D00-28971047A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Clr>
                <a:srgbClr val="313131"/>
              </a:buClr>
              <a:buFont typeface="+mj-lt"/>
              <a:buAutoNum type="arabicPeriod"/>
            </a:pPr>
            <a:r>
              <a:rPr lang="cs-CZ" sz="2800" b="1" dirty="0">
                <a:solidFill>
                  <a:schemeClr val="tx1"/>
                </a:solidFill>
              </a:rPr>
              <a:t>Pojetí podnikání. Obecné rysy.</a:t>
            </a:r>
          </a:p>
          <a:p>
            <a:pPr marL="514350" indent="-514350">
              <a:buClr>
                <a:srgbClr val="313131"/>
              </a:buClr>
              <a:buFont typeface="+mj-lt"/>
              <a:buAutoNum type="arabicPeriod"/>
            </a:pPr>
            <a:r>
              <a:rPr lang="cs-CZ" sz="2800" b="1" dirty="0">
                <a:solidFill>
                  <a:schemeClr val="tx1"/>
                </a:solidFill>
              </a:rPr>
              <a:t>Vymezení podnikatele</a:t>
            </a:r>
          </a:p>
          <a:p>
            <a:pPr marL="514350" indent="-514350">
              <a:buClr>
                <a:srgbClr val="313131"/>
              </a:buClr>
              <a:buFont typeface="+mj-lt"/>
              <a:buAutoNum type="arabicPeriod"/>
            </a:pPr>
            <a:r>
              <a:rPr lang="cs-CZ" sz="2800" b="1" dirty="0">
                <a:solidFill>
                  <a:schemeClr val="tx1"/>
                </a:solidFill>
              </a:rPr>
              <a:t>Právní vymezení podnikatele</a:t>
            </a:r>
          </a:p>
          <a:p>
            <a:pPr marL="514350" indent="-514350">
              <a:buClr>
                <a:srgbClr val="313131"/>
              </a:buClr>
              <a:buFont typeface="+mj-lt"/>
              <a:buAutoNum type="arabicPeriod"/>
            </a:pPr>
            <a:r>
              <a:rPr lang="cs-CZ" sz="2800" b="1" dirty="0">
                <a:solidFill>
                  <a:schemeClr val="tx1"/>
                </a:solidFill>
              </a:rPr>
              <a:t>Definice podnikatele</a:t>
            </a:r>
          </a:p>
          <a:p>
            <a:pPr marL="514350" indent="-514350">
              <a:buClr>
                <a:srgbClr val="313131"/>
              </a:buClr>
              <a:buFont typeface="+mj-lt"/>
              <a:buAutoNum type="arabicPeriod"/>
            </a:pPr>
            <a:r>
              <a:rPr lang="cs-CZ" sz="2800" b="1" dirty="0">
                <a:solidFill>
                  <a:schemeClr val="tx1"/>
                </a:solidFill>
              </a:rPr>
              <a:t>Podnik</a:t>
            </a:r>
          </a:p>
          <a:p>
            <a:pPr marL="514350" indent="-514350">
              <a:buClr>
                <a:srgbClr val="313131"/>
              </a:buClr>
              <a:buFont typeface="+mj-lt"/>
              <a:buAutoNum type="arabicPeriod"/>
            </a:pPr>
            <a:r>
              <a:rPr lang="cs-CZ" sz="2800" b="1" dirty="0">
                <a:solidFill>
                  <a:schemeClr val="tx1"/>
                </a:solidFill>
              </a:rPr>
              <a:t>Typologie podniku</a:t>
            </a:r>
          </a:p>
          <a:p>
            <a:pPr marL="514350" indent="-514350">
              <a:buClr>
                <a:srgbClr val="313131"/>
              </a:buClr>
              <a:buFont typeface="+mj-lt"/>
              <a:buAutoNum type="arabicPeriod"/>
            </a:pPr>
            <a:r>
              <a:rPr lang="pl-PL" sz="2800" b="1" dirty="0">
                <a:solidFill>
                  <a:schemeClr val="tx1"/>
                </a:solidFill>
              </a:rPr>
              <a:t>Ekonomická pozice MSP v ČR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287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2F29AA-77F9-264A-1879-50CEE00EF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5129"/>
            <a:ext cx="8064000" cy="1006471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cs-CZ" sz="3600" dirty="0">
                <a:solidFill>
                  <a:srgbClr val="C00000"/>
                </a:solidFill>
              </a:rPr>
              <a:t>1. Pojetí podnikání. Obecné rysy podnikání.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C7B1E03-BAEA-C6D0-B81F-350462145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999" y="1515979"/>
            <a:ext cx="8064000" cy="3713747"/>
          </a:xfrm>
          <a:ln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pPr lvl="1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200" b="1" dirty="0"/>
              <a:t>Ekonomické pojetí - </a:t>
            </a:r>
            <a:r>
              <a:rPr lang="cs-CZ" sz="3200" dirty="0"/>
              <a:t>podnikání je dynamický proces vytváření   přidané hodnoty, a to prostřednictvím inovací a zavedením změn. Hlavním kritériem úspěchu je zisk.</a:t>
            </a:r>
          </a:p>
          <a:p>
            <a:pPr lvl="1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200" b="1" dirty="0"/>
              <a:t>Psychologické pojetí </a:t>
            </a:r>
            <a:r>
              <a:rPr lang="cs-CZ" sz="3200" dirty="0"/>
              <a:t>– podnikání je činnost motivovaná potřebou něco získat, něčeho dosáhnout, vyzkoušet si něco, splnit si něco.</a:t>
            </a:r>
          </a:p>
          <a:p>
            <a:pPr lvl="1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200" b="1" dirty="0"/>
              <a:t>Sociologické pojetí </a:t>
            </a:r>
            <a:r>
              <a:rPr lang="cs-CZ" sz="3200" dirty="0"/>
              <a:t>– podnikání je vytváření blahobytu pro všechny zainteresované, hledání cesty k dokonalejšímu využívání zdrojů, vytváření pracovních míst a příležitostí</a:t>
            </a:r>
            <a:endParaRPr lang="en-GB" sz="32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18368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9D93CE-1102-F477-FF2F-F03BEC0E6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091" y="533256"/>
            <a:ext cx="8229600" cy="11430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cs-CZ" sz="3600" b="1" dirty="0">
                <a:solidFill>
                  <a:srgbClr val="C00000"/>
                </a:solidFill>
                <a:latin typeface="+mj-lt"/>
              </a:rPr>
              <a:t>1. Pojetí podnikání. Obecné rysy podnikání.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CEFBC84-C3D8-5454-6AEE-CD541142ED7E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200" dirty="0"/>
              <a:t>cílevědomá činnost,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200" dirty="0"/>
              <a:t>iniciativní, kreativní přístupy,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200" dirty="0"/>
              <a:t>užitek, přidaná hodnota, praktický přínos,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200" dirty="0"/>
              <a:t>přijetí míry rizika,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200" dirty="0"/>
              <a:t>cyklický proces.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61079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CAE285-FDC5-2B4C-56A5-C3DA9C87D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7001"/>
            <a:ext cx="8229600" cy="11430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cs-CZ" sz="3600" b="1" dirty="0">
                <a:solidFill>
                  <a:srgbClr val="C00000"/>
                </a:solidFill>
                <a:latin typeface="+mj-lt"/>
              </a:rPr>
              <a:t>2. Vymezení podnikatele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E2AE4D-3591-2DA2-2E9C-CBC15E411A35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cs-CZ" sz="3100" dirty="0"/>
              <a:t>Podnikatel (</a:t>
            </a:r>
            <a:r>
              <a:rPr lang="cs-CZ" sz="3100" dirty="0" err="1"/>
              <a:t>entrepreneur</a:t>
            </a:r>
            <a:r>
              <a:rPr lang="cs-CZ" sz="3100" dirty="0"/>
              <a:t>) pochází z francouzštiny; v původním významu znamenal prostředník nebo zprostředkovatel. Podnikatel  - zprostředkování zejména obchodů. </a:t>
            </a:r>
          </a:p>
          <a:p>
            <a:pPr algn="just">
              <a:lnSpc>
                <a:spcPct val="150000"/>
              </a:lnSpc>
            </a:pPr>
            <a:r>
              <a:rPr lang="cs-CZ" sz="3100" dirty="0"/>
              <a:t>V 18. století bylo zřejmé, že s tímto typem podnikání je spojeno i riziko a podnikatel se tak oddělil od rentiéra. Rentiér poskytuje kapitál za určitou cenu – rentu (úroky), podnikatel je osoba, která realizuje určitý projekt a nese riziko jeho úspěchu nebo neúspěchu.</a:t>
            </a:r>
            <a:endParaRPr lang="en-GB" sz="31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11150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FFFE6-E706-1ADE-392E-E6B2E27A8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BABAD8-68C9-1CF3-37F2-9A33606C6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7001"/>
            <a:ext cx="8229600" cy="11430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cs-CZ" sz="3600" b="1" dirty="0">
                <a:solidFill>
                  <a:srgbClr val="C00000"/>
                </a:solidFill>
                <a:latin typeface="+mj-lt"/>
              </a:rPr>
              <a:t>2. Vymezení podnikatele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D61B125-98D5-AAF9-0C5B-87B1AEBFE1C9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cs-CZ" sz="2400" dirty="0"/>
              <a:t>Úspěch je do určité míry vázán na schopnosti podnikatele:</a:t>
            </a:r>
          </a:p>
          <a:p>
            <a:pPr lvl="1">
              <a:lnSpc>
                <a:spcPct val="150000"/>
              </a:lnSpc>
            </a:pPr>
            <a:r>
              <a:rPr lang="cs-CZ" sz="2400" dirty="0"/>
              <a:t>nápaditost, </a:t>
            </a:r>
          </a:p>
          <a:p>
            <a:pPr lvl="1">
              <a:lnSpc>
                <a:spcPct val="150000"/>
              </a:lnSpc>
            </a:pPr>
            <a:r>
              <a:rPr lang="cs-CZ" sz="2400" dirty="0"/>
              <a:t>aktivita, </a:t>
            </a:r>
          </a:p>
          <a:p>
            <a:pPr lvl="1">
              <a:lnSpc>
                <a:spcPct val="150000"/>
              </a:lnSpc>
            </a:pPr>
            <a:r>
              <a:rPr lang="cs-CZ" sz="2400" dirty="0"/>
              <a:t>tah na branku 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Ve 20. století se podnikateli přisuzuje další rys, a to atribut </a:t>
            </a:r>
            <a:r>
              <a:rPr lang="cs-CZ" sz="2400" b="1" dirty="0"/>
              <a:t>inovátora.</a:t>
            </a:r>
            <a:r>
              <a:rPr lang="cs-CZ" sz="2400" dirty="0"/>
              <a:t>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94550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12CCCC-3383-659C-D112-5320EC3E6DF0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l"/>
            <a:br>
              <a:rPr lang="cs-CZ" sz="4000" b="1" dirty="0">
                <a:solidFill>
                  <a:srgbClr val="C00000"/>
                </a:solidFill>
              </a:rPr>
            </a:br>
            <a:r>
              <a:rPr lang="cs-CZ" sz="4000" b="1" dirty="0">
                <a:solidFill>
                  <a:srgbClr val="C00000"/>
                </a:solidFill>
              </a:rPr>
              <a:t>3. Právní vymezení podnikatele</a:t>
            </a:r>
            <a:br>
              <a:rPr lang="cs-CZ" sz="4400" b="1" dirty="0"/>
            </a:b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5FF4B14-47BF-A3C6-79E6-08406F9AEE41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/>
            <a:r>
              <a:rPr lang="cs-CZ" sz="2800" dirty="0"/>
              <a:t>Právním  vymezením  pojmu  podnikatel  se  zabývá  občanský zákoník (zákon č. 89/2012 Sb.) v paragrafech 420 – 422. Osoba podnikatele je v § 420, odst. 1 a 2, vymezena takto: „kdo samostatně  vykonává  na  vlastní  účet  a  odpovědnost výdělečnou činnost živnostenským nebo obdobným způsobem se záměrem činit tak soustavně za účelem dosažení zisku, je považován se zřetelem k této činnosti za podnikatele.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2317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38803C-C655-B0CE-0FA5-5D8B29C0968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cs-CZ" sz="3600" b="1" dirty="0">
                <a:solidFill>
                  <a:srgbClr val="C00000"/>
                </a:solidFill>
              </a:rPr>
              <a:t>4. Definice podnikatele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4F8CD2D-5D66-4F01-CE88-9DA7C810ACEE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cs-CZ" sz="2400" b="1" dirty="0"/>
              <a:t>Pro vymezení pojmu podnikatel existuje také mnoho definic: </a:t>
            </a:r>
          </a:p>
          <a:p>
            <a:pPr lvl="1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cs-CZ" sz="2400" dirty="0"/>
              <a:t>osoba realizující podnikatelské aktivity s rizikem rozšíření nebo ztráty vlastního kapitálu </a:t>
            </a:r>
          </a:p>
          <a:p>
            <a:pPr lvl="1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cs-CZ" sz="2400" dirty="0"/>
              <a:t>osoba schopná rozpoznat příležitosti, mobilizovat a využívat zdroje a prostředky k dosažení cílů </a:t>
            </a:r>
          </a:p>
          <a:p>
            <a:pPr lvl="1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cs-CZ" sz="2400" dirty="0"/>
              <a:t>iniciátor a nositel podnikání – investuje své prostředky, čas, úsilí a jméno, přebírá zodpovědnost, nese riziko s cílem dosáhnout svého finančního a osobního uspokojení.</a:t>
            </a:r>
            <a:endParaRPr lang="en-GB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2929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96FB6A-E3B9-D7FD-D577-776552091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5129"/>
            <a:ext cx="8064000" cy="1097911"/>
          </a:xfrm>
          <a:ln>
            <a:solidFill>
              <a:schemeClr val="tx1"/>
            </a:solidFill>
          </a:ln>
        </p:spPr>
        <p:txBody>
          <a:bodyPr/>
          <a:lstStyle/>
          <a:p>
            <a:pPr algn="l"/>
            <a:r>
              <a:rPr lang="cs-CZ" sz="3600" b="1" dirty="0">
                <a:solidFill>
                  <a:srgbClr val="C00000"/>
                </a:solidFill>
              </a:rPr>
              <a:t>5. Podnik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C2D6AAE-936C-389D-8B92-4AD829C39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515291"/>
            <a:ext cx="8064000" cy="4391538"/>
          </a:xfrm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algn="just">
              <a:lnSpc>
                <a:spcPct val="110000"/>
              </a:lnSpc>
            </a:pPr>
            <a:r>
              <a:rPr lang="cs-CZ" altLang="cs-CZ" sz="2700" b="1" dirty="0"/>
              <a:t>Obchodní závod - </a:t>
            </a:r>
            <a:r>
              <a:rPr lang="cs-CZ" altLang="cs-CZ" sz="2700" dirty="0"/>
              <a:t>organizovaný soubor jmění, který podnikatel vytvořil a který z jeho vůle slouží k provozování jeho činnosti. </a:t>
            </a:r>
          </a:p>
          <a:p>
            <a:pPr algn="just">
              <a:lnSpc>
                <a:spcPct val="110000"/>
              </a:lnSpc>
            </a:pPr>
            <a:r>
              <a:rPr lang="cs-CZ" altLang="cs-CZ" sz="2700" b="1" dirty="0"/>
              <a:t>Rodinný závod </a:t>
            </a:r>
            <a:r>
              <a:rPr lang="cs-CZ" altLang="cs-CZ" sz="2700" dirty="0"/>
              <a:t>je definován jako závod, ve kterém společně pracují manželé nebo alespoň s jedním z manželů i jejich příbuzní až do třetího stupně nebo osoby s manžely </a:t>
            </a:r>
            <a:r>
              <a:rPr lang="cs-CZ" altLang="cs-CZ" sz="2700" dirty="0" err="1"/>
              <a:t>sešvagřené</a:t>
            </a:r>
            <a:r>
              <a:rPr lang="cs-CZ" altLang="cs-CZ" sz="2700" dirty="0"/>
              <a:t> až do druhého stupně a který je ve vlastnictví některé z těchto osob. Přitom na ty z nich, kteří trvale pracují pro rodinu nebo pro rodinný závod, se hledí jako na členy rodiny zúčastněné na provozu rodinného závodu.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1761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C2D6AAE-936C-389D-8B92-4AD829C39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137037"/>
            <a:ext cx="8064000" cy="4769792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cs-CZ" altLang="cs-CZ" b="1" dirty="0">
                <a:solidFill>
                  <a:srgbClr val="C00000"/>
                </a:solidFill>
              </a:rPr>
              <a:t>Obchodní korporace </a:t>
            </a:r>
            <a:r>
              <a:rPr lang="cs-CZ" altLang="cs-CZ" dirty="0"/>
              <a:t>= všechny formy obchodních společností (spol. s ručením omezeným, akciová spol., komanditní spol., veřejná obchodní spol., evropská spol. a evropské hospodářské zájmové sdružení). Obchodními korporacemi jsou i družstva (družstvo v užším smyslu, bytové družstvo, sociální družstvo a evropské družstvo).</a:t>
            </a:r>
          </a:p>
          <a:p>
            <a:pPr marL="0" indent="0" algn="just">
              <a:buNone/>
            </a:pPr>
            <a:r>
              <a:rPr lang="cs-CZ" altLang="cs-CZ" b="1" dirty="0">
                <a:solidFill>
                  <a:srgbClr val="C00000"/>
                </a:solidFill>
              </a:rPr>
              <a:t>Průmyslový podnik </a:t>
            </a:r>
            <a:r>
              <a:rPr lang="cs-CZ" altLang="cs-CZ" dirty="0"/>
              <a:t>- Za průmyslové podniky jsou dle ČSÚ považovány podniky, které mají hlavní (převažující) průmyslovou činnost, která podle klasifikace CZ-NACE spadá do sekcí B- Těžba a dobývání, C – Zpracovatelský průmysl, D – Výroba a rozvod elektřiny, plynu, tepla a klimatizovaného vzduchu a E - Zásobování vodou, činnosti související s odpadními vodami, odpady a sanacemi.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cs-CZ" b="1" dirty="0">
                <a:solidFill>
                  <a:srgbClr val="C00000"/>
                </a:solidFill>
              </a:rPr>
              <a:t>Podnik je popisován těmito funkcemi: </a:t>
            </a:r>
            <a:r>
              <a:rPr lang="cs-CZ" dirty="0">
                <a:solidFill>
                  <a:schemeClr val="tx1"/>
                </a:solidFill>
              </a:rPr>
              <a:t>Technologické jádro podniku, Organizační, integrační a identifikační funkce (top-vedení podniku), Logistické (vstupní a výstupní) funkce, Obslužné (energetika) a pomocné (výroba nástrojů apod.), Reprodukční funkce (investiční činnosti, práce s lidským potenciálem), Odvozené funkce (zpracování odpadů), Doplňkové funkce (přidružená výroba nesouvisející s hlavní produkcí), Heterogenní (cizopasné, škodící) funkce.</a:t>
            </a:r>
          </a:p>
          <a:p>
            <a:pPr marL="0" indent="0" algn="just">
              <a:buNone/>
            </a:pPr>
            <a:endParaRPr lang="cs-CZ" altLang="cs-CZ" dirty="0"/>
          </a:p>
          <a:p>
            <a:pPr marL="0" indent="0">
              <a:buNone/>
            </a:pPr>
            <a:endParaRPr lang="cs-CZ" alt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4397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B0E5E-7536-7C5A-EEEB-943281FD27A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cs-CZ" sz="3600" b="1" dirty="0">
                <a:latin typeface="+mj-lt"/>
              </a:rPr>
              <a:t>6. Typologie podniku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C17D0D2-807B-B209-84C8-198484D0C8A2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285750" indent="-285750" algn="just">
              <a:lnSpc>
                <a:spcPct val="110000"/>
              </a:lnSpc>
              <a:defRPr/>
            </a:pPr>
            <a:r>
              <a:rPr lang="cs-CZ" sz="2000" dirty="0">
                <a:cs typeface="Arial" charset="0"/>
              </a:rPr>
              <a:t>Odvětvová typologie podniků (např. zemědělské, těžební, průmyslové podniky atd.)</a:t>
            </a:r>
          </a:p>
          <a:p>
            <a:pPr marL="285750" indent="-285750" algn="just">
              <a:lnSpc>
                <a:spcPct val="110000"/>
              </a:lnSpc>
              <a:defRPr/>
            </a:pPr>
            <a:r>
              <a:rPr lang="cs-CZ" sz="2000" dirty="0">
                <a:cs typeface="Arial" charset="0"/>
              </a:rPr>
              <a:t>Dle klasifikace CZ NACE, např. podniky vyrábějící ocel, farmaceutické výrobky atd. (sekce, oddíly, skupiny, třídy) </a:t>
            </a:r>
            <a:r>
              <a:rPr lang="cs-CZ" sz="2000" dirty="0">
                <a:cs typeface="Arial" charset="0"/>
                <a:hlinkClick r:id="rId2"/>
              </a:rPr>
              <a:t>https://www.czso.cz/csu/czso/klasifikace_ekonomickych_cinnosti_cz_nace</a:t>
            </a:r>
            <a:endParaRPr lang="cs-CZ" sz="2000" dirty="0">
              <a:cs typeface="Arial" charset="0"/>
            </a:endParaRPr>
          </a:p>
          <a:p>
            <a:pPr marL="285750" indent="-285750" algn="just">
              <a:lnSpc>
                <a:spcPct val="110000"/>
              </a:lnSpc>
              <a:defRPr/>
            </a:pPr>
            <a:r>
              <a:rPr lang="cs-CZ" sz="2000" dirty="0">
                <a:cs typeface="Arial" charset="0"/>
              </a:rPr>
              <a:t>Legislativní typologie (Občanský Zákoník,  Zákon  o obchodních korporacích, Živnostenský zákon atd.)</a:t>
            </a:r>
          </a:p>
          <a:p>
            <a:pPr marL="285750" indent="-285750" algn="just">
              <a:lnSpc>
                <a:spcPct val="110000"/>
              </a:lnSpc>
              <a:defRPr/>
            </a:pPr>
            <a:r>
              <a:rPr lang="cs-CZ" sz="2000" dirty="0">
                <a:cs typeface="Arial" charset="0"/>
              </a:rPr>
              <a:t>Dle velikosti (velké, střední, malé) – kvantitativní hledisko (statistika)+ dle kvalitativního hlediska</a:t>
            </a:r>
          </a:p>
          <a:p>
            <a:pPr marL="285750" indent="-285750" algn="just">
              <a:lnSpc>
                <a:spcPct val="110000"/>
              </a:lnSpc>
              <a:defRPr/>
            </a:pPr>
            <a:r>
              <a:rPr lang="cs-CZ" sz="2000" dirty="0">
                <a:cs typeface="Arial" charset="0"/>
              </a:rPr>
              <a:t>Dle vlastnictví</a:t>
            </a:r>
          </a:p>
        </p:txBody>
      </p:sp>
    </p:spTree>
    <p:extLst>
      <p:ext uri="{BB962C8B-B14F-4D97-AF65-F5344CB8AC3E}">
        <p14:creationId xmlns:p14="http://schemas.microsoft.com/office/powerpoint/2010/main" val="1710395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3F79F3-2A9F-39B6-94C9-CA9AD87C0B2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cs-CZ" sz="3600" b="1" dirty="0">
                <a:latin typeface="+mj-lt"/>
              </a:rPr>
              <a:t>7. Vymezení malých a středních podniků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91480F8-6E2B-4854-BA45-5B85FC7CEB06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2800" b="1" dirty="0">
                <a:solidFill>
                  <a:srgbClr val="C00000"/>
                </a:solidFill>
              </a:rPr>
              <a:t>Kritéria vymezení: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800" dirty="0"/>
              <a:t>podle počtu zaměstnanců,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800" dirty="0"/>
              <a:t>podle výkonů,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800" dirty="0"/>
              <a:t>podle majetku, podle přidané hodnoty,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800" dirty="0"/>
              <a:t>jiná kritéria (vlastnická a rozhodovací závislost, informační procesy, dynamika změn, osobní rizika, role poradců apod.). </a:t>
            </a:r>
          </a:p>
        </p:txBody>
      </p:sp>
    </p:spTree>
    <p:extLst>
      <p:ext uri="{BB962C8B-B14F-4D97-AF65-F5344CB8AC3E}">
        <p14:creationId xmlns:p14="http://schemas.microsoft.com/office/powerpoint/2010/main" val="2871375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91480F8-6E2B-4854-BA45-5B85FC7CE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801278"/>
            <a:ext cx="8064000" cy="510555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800" b="1" dirty="0">
                <a:solidFill>
                  <a:srgbClr val="C00000"/>
                </a:solidFill>
              </a:rPr>
              <a:t>Kritérium – počet zaměstnanců</a:t>
            </a:r>
          </a:p>
          <a:p>
            <a:pPr marL="0" indent="0">
              <a:buNone/>
            </a:pPr>
            <a:r>
              <a:rPr lang="cs-CZ" sz="2800" dirty="0"/>
              <a:t>V rámci Evropské unie se využívá standardní definice velikosti podniků podle počtu zaměstnanců: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2800" dirty="0"/>
              <a:t>firma bez zaměstnanců („samozaměstnavatel“),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2800" dirty="0"/>
              <a:t>drobný podnik („</a:t>
            </a:r>
            <a:r>
              <a:rPr lang="cs-CZ" sz="2800" dirty="0" err="1"/>
              <a:t>mikrofirma</a:t>
            </a:r>
            <a:r>
              <a:rPr lang="cs-CZ" sz="2800" dirty="0"/>
              <a:t>“) 1-9 zaměstnanců,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2800" dirty="0"/>
              <a:t>malý podnik 10 – 49 zaměstnanců,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2800" dirty="0"/>
              <a:t>střední podnik 50 – 249 zaměstnanců,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2800" dirty="0"/>
              <a:t>velký podnik 250 a více zaměstnanců. </a:t>
            </a:r>
          </a:p>
        </p:txBody>
      </p:sp>
    </p:spTree>
    <p:extLst>
      <p:ext uri="{BB962C8B-B14F-4D97-AF65-F5344CB8AC3E}">
        <p14:creationId xmlns:p14="http://schemas.microsoft.com/office/powerpoint/2010/main" val="1235401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EEC6676-A201-4855-8FF1-EB2C94E90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0075" y="2579115"/>
            <a:ext cx="7943850" cy="3571875"/>
          </a:xfrm>
          <a:ln>
            <a:solidFill>
              <a:schemeClr val="tx1"/>
            </a:solidFill>
          </a:ln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80C256A-68F7-48E4-BC11-225A33A9755A}"/>
              </a:ext>
            </a:extLst>
          </p:cNvPr>
          <p:cNvSpPr txBox="1"/>
          <p:nvPr/>
        </p:nvSpPr>
        <p:spPr>
          <a:xfrm>
            <a:off x="524661" y="707010"/>
            <a:ext cx="79438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400" dirty="0">
                <a:solidFill>
                  <a:srgbClr val="313131"/>
                </a:solidFill>
                <a:latin typeface="+mj-lt"/>
              </a:rPr>
              <a:t>V České republice jsou stanoveny limity velikosti účetních jednotek podle § 1b zákona č. 563/1991 Sb., zákona o účetnictví, znění od 1. 1. 2021.</a:t>
            </a:r>
          </a:p>
          <a:p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3D96A1A-F1A1-4D09-B032-D1F3F694EB3D}"/>
              </a:ext>
            </a:extLst>
          </p:cNvPr>
          <p:cNvSpPr txBox="1"/>
          <p:nvPr/>
        </p:nvSpPr>
        <p:spPr>
          <a:xfrm>
            <a:off x="650449" y="2017336"/>
            <a:ext cx="7818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Tab. 1 Limity velikosti účetních jednotek </a:t>
            </a:r>
          </a:p>
        </p:txBody>
      </p:sp>
    </p:spTree>
    <p:extLst>
      <p:ext uri="{BB962C8B-B14F-4D97-AF65-F5344CB8AC3E}">
        <p14:creationId xmlns:p14="http://schemas.microsoft.com/office/powerpoint/2010/main" val="1638942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36AB649-6959-4088-AD2C-7282E0AAC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546755"/>
            <a:ext cx="8064000" cy="5360074"/>
          </a:xfrm>
          <a:ln>
            <a:solidFill>
              <a:schemeClr val="tx1"/>
            </a:solidFill>
          </a:ln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800" b="1" dirty="0">
                <a:solidFill>
                  <a:srgbClr val="C00000"/>
                </a:solidFill>
              </a:rPr>
              <a:t>Kritérium pro vymezení MSP za účelem podpory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2800" dirty="0"/>
              <a:t>základním kritériem pro posouzení velikosti podnikatele je počet zaměstnanců, velikost ročního obratu a bilanční suma roční rozvahy (velikost aktiv). </a:t>
            </a:r>
          </a:p>
          <a:p>
            <a:pPr marL="342891" lvl="1" indent="0" algn="just">
              <a:buNone/>
            </a:pPr>
            <a:endParaRPr lang="cs-CZ" sz="2800" dirty="0"/>
          </a:p>
          <a:p>
            <a:pPr marL="342891" lvl="1" indent="0" algn="just">
              <a:buNone/>
            </a:pPr>
            <a:endParaRPr lang="cs-CZ" sz="28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6EF90B6-CAC0-46F4-944F-8440F7831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00" y="3707238"/>
            <a:ext cx="8039100" cy="18002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E325F3E9-88E8-4E31-9B73-28EB3CC7AE8B}"/>
              </a:ext>
            </a:extLst>
          </p:cNvPr>
          <p:cNvSpPr txBox="1"/>
          <p:nvPr/>
        </p:nvSpPr>
        <p:spPr>
          <a:xfrm>
            <a:off x="564900" y="3104352"/>
            <a:ext cx="4756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Tab. 2 Vymezení MSP za účelem podpory</a:t>
            </a:r>
          </a:p>
        </p:txBody>
      </p:sp>
    </p:spTree>
    <p:extLst>
      <p:ext uri="{BB962C8B-B14F-4D97-AF65-F5344CB8AC3E}">
        <p14:creationId xmlns:p14="http://schemas.microsoft.com/office/powerpoint/2010/main" val="3971245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9A13091-0CF3-4E78-8C91-36DA9D336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593889"/>
            <a:ext cx="8064000" cy="531294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800" b="1" dirty="0">
                <a:solidFill>
                  <a:srgbClr val="C00000"/>
                </a:solidFill>
              </a:rPr>
              <a:t>Kvalitativní vymezení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cs-CZ" sz="2150" b="1" dirty="0">
                <a:solidFill>
                  <a:schemeClr val="tx1"/>
                </a:solidFill>
                <a:latin typeface="+mj-lt"/>
              </a:rPr>
              <a:t>Malý podnik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cs-CZ" sz="2150" dirty="0">
                <a:latin typeface="+mj-lt"/>
              </a:rPr>
              <a:t>Kvalitativní vymezení:</a:t>
            </a:r>
          </a:p>
          <a:p>
            <a:pPr marL="1371600" lvl="2" indent="-457200" algn="just">
              <a:lnSpc>
                <a:spcPct val="90000"/>
              </a:lnSpc>
              <a:spcBef>
                <a:spcPct val="0"/>
              </a:spcBef>
              <a:buSzPct val="80000"/>
              <a:buFont typeface="Symbol" panose="05050102010706020507" pitchFamily="18" charset="2"/>
              <a:buChar char="Þ"/>
              <a:defRPr/>
            </a:pPr>
            <a:r>
              <a:rPr lang="cs-CZ" sz="2150" dirty="0">
                <a:latin typeface="+mj-lt"/>
              </a:rPr>
              <a:t>splynutí vlastnické, manažerské a profesní role člověka,</a:t>
            </a:r>
          </a:p>
          <a:p>
            <a:pPr marL="1371600" lvl="2" indent="-457200" algn="just">
              <a:lnSpc>
                <a:spcPct val="90000"/>
              </a:lnSpc>
              <a:spcBef>
                <a:spcPct val="0"/>
              </a:spcBef>
              <a:buSzPct val="80000"/>
              <a:buFont typeface="Symbol" panose="05050102010706020507" pitchFamily="18" charset="2"/>
              <a:buChar char="Þ"/>
              <a:defRPr/>
            </a:pPr>
            <a:r>
              <a:rPr lang="cs-CZ" sz="2150" dirty="0">
                <a:latin typeface="+mj-lt"/>
              </a:rPr>
              <a:t>pracovně sociální substituce,</a:t>
            </a:r>
          </a:p>
          <a:p>
            <a:pPr marL="1371600" lvl="2" indent="-457200" algn="just">
              <a:lnSpc>
                <a:spcPct val="90000"/>
              </a:lnSpc>
              <a:spcBef>
                <a:spcPct val="0"/>
              </a:spcBef>
              <a:buSzPct val="80000"/>
              <a:buFont typeface="Symbol" panose="05050102010706020507" pitchFamily="18" charset="2"/>
              <a:buChar char="Þ"/>
              <a:defRPr/>
            </a:pPr>
            <a:r>
              <a:rPr lang="cs-CZ" sz="2150" dirty="0">
                <a:latin typeface="+mj-lt"/>
              </a:rPr>
              <a:t>optimalizace cash </a:t>
            </a:r>
            <a:r>
              <a:rPr lang="cs-CZ" sz="2150" dirty="0" err="1">
                <a:latin typeface="+mj-lt"/>
              </a:rPr>
              <a:t>flow</a:t>
            </a:r>
            <a:r>
              <a:rPr lang="cs-CZ" sz="2150" dirty="0">
                <a:latin typeface="+mj-lt"/>
              </a:rPr>
              <a:t> (peněžního toku).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/>
              </a:buClr>
              <a:buFont typeface="Arial" pitchFamily="34" charset="0"/>
              <a:buNone/>
              <a:defRPr/>
            </a:pPr>
            <a:r>
              <a:rPr lang="cs-CZ" sz="2150" b="1" dirty="0">
                <a:solidFill>
                  <a:schemeClr val="tx1"/>
                </a:solidFill>
                <a:latin typeface="+mj-lt"/>
              </a:rPr>
              <a:t>Střední podnik</a:t>
            </a:r>
          </a:p>
          <a:p>
            <a:pPr marL="1371600" lvl="2" indent="-457200" algn="just">
              <a:lnSpc>
                <a:spcPct val="90000"/>
              </a:lnSpc>
              <a:spcBef>
                <a:spcPct val="0"/>
              </a:spcBef>
              <a:buSzPct val="80000"/>
              <a:buFont typeface="Symbol" panose="05050102010706020507" pitchFamily="18" charset="2"/>
              <a:buChar char="Þ"/>
              <a:defRPr/>
            </a:pPr>
            <a:r>
              <a:rPr lang="cs-CZ" sz="1800" dirty="0">
                <a:latin typeface="+mj-lt"/>
              </a:rPr>
              <a:t>prolínání kvalitativních charakteristik malého a velkého podnikání.</a:t>
            </a:r>
          </a:p>
          <a:p>
            <a:pPr marL="609600" indent="-609600">
              <a:lnSpc>
                <a:spcPct val="80000"/>
              </a:lnSpc>
              <a:buClr>
                <a:schemeClr val="tx2"/>
              </a:buClr>
              <a:buNone/>
              <a:defRPr/>
            </a:pPr>
            <a:r>
              <a:rPr lang="cs-CZ" sz="2150" b="1" dirty="0">
                <a:solidFill>
                  <a:schemeClr val="tx1"/>
                </a:solidFill>
              </a:rPr>
              <a:t>Velký podnik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/>
              </a:buClr>
              <a:buFont typeface="Arial" pitchFamily="34" charset="0"/>
              <a:buNone/>
              <a:defRPr/>
            </a:pPr>
            <a:r>
              <a:rPr lang="cs-CZ" sz="2150" dirty="0">
                <a:latin typeface="+mj-lt"/>
              </a:rPr>
              <a:t>Kvalitativní vymezení: </a:t>
            </a:r>
          </a:p>
          <a:p>
            <a:pPr marL="1371600" lvl="2" indent="-457200" algn="just">
              <a:lnSpc>
                <a:spcPct val="90000"/>
              </a:lnSpc>
              <a:spcBef>
                <a:spcPct val="0"/>
              </a:spcBef>
              <a:buSzPct val="80000"/>
              <a:buFont typeface="Symbol" panose="05050102010706020507" pitchFamily="18" charset="2"/>
              <a:buChar char="Þ"/>
              <a:defRPr/>
            </a:pPr>
            <a:r>
              <a:rPr lang="cs-CZ" sz="2150" dirty="0">
                <a:latin typeface="+mj-lt"/>
              </a:rPr>
              <a:t>substituce technologií a finančního kapitálu,</a:t>
            </a:r>
          </a:p>
          <a:p>
            <a:pPr marL="1371600" lvl="2" indent="-457200" algn="just">
              <a:lnSpc>
                <a:spcPct val="90000"/>
              </a:lnSpc>
              <a:spcBef>
                <a:spcPct val="0"/>
              </a:spcBef>
              <a:buSzPct val="80000"/>
              <a:buFont typeface="Symbol" panose="05050102010706020507" pitchFamily="18" charset="2"/>
              <a:buChar char="Þ"/>
              <a:defRPr/>
            </a:pPr>
            <a:r>
              <a:rPr lang="cs-CZ" sz="2150" dirty="0">
                <a:latin typeface="+mj-lt"/>
              </a:rPr>
              <a:t>oddělení vlastnické, manažerské a profesní   (technologické) role člověka,</a:t>
            </a:r>
          </a:p>
          <a:p>
            <a:pPr marL="1371600" lvl="2" indent="-457200" algn="just">
              <a:lnSpc>
                <a:spcPct val="90000"/>
              </a:lnSpc>
              <a:spcBef>
                <a:spcPct val="0"/>
              </a:spcBef>
              <a:buSzPct val="80000"/>
              <a:buFont typeface="Symbol" panose="05050102010706020507" pitchFamily="18" charset="2"/>
              <a:buChar char="Þ"/>
              <a:defRPr/>
            </a:pPr>
            <a:r>
              <a:rPr lang="cs-CZ" sz="2150" dirty="0">
                <a:latin typeface="+mj-lt"/>
              </a:rPr>
              <a:t>optimalizace struktury kapitálu.</a:t>
            </a:r>
          </a:p>
          <a:p>
            <a:pPr marL="1371600" lvl="2" indent="-457200" algn="just">
              <a:lnSpc>
                <a:spcPct val="90000"/>
              </a:lnSpc>
              <a:spcBef>
                <a:spcPct val="0"/>
              </a:spcBef>
              <a:buSzPct val="80000"/>
              <a:buFont typeface="Symbol" panose="05050102010706020507" pitchFamily="18" charset="2"/>
              <a:buChar char="Þ"/>
              <a:defRPr/>
            </a:pPr>
            <a:endParaRPr lang="cs-CZ" sz="1800" dirty="0">
              <a:latin typeface="+mj-lt"/>
            </a:endParaRPr>
          </a:p>
          <a:p>
            <a:pPr marL="914400" lvl="2" indent="0" algn="just">
              <a:lnSpc>
                <a:spcPct val="90000"/>
              </a:lnSpc>
              <a:spcBef>
                <a:spcPct val="0"/>
              </a:spcBef>
              <a:buSzPct val="80000"/>
              <a:buNone/>
              <a:defRPr/>
            </a:pPr>
            <a:endParaRPr lang="cs-CZ" sz="1800" dirty="0">
              <a:latin typeface="+mj-lt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2773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2463381-8C72-4D49-BF8A-9566D7942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697584"/>
            <a:ext cx="8064000" cy="520924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2800" dirty="0">
                <a:solidFill>
                  <a:srgbClr val="C00000"/>
                </a:solidFill>
              </a:rPr>
              <a:t>Vymezení MSP: </a:t>
            </a:r>
            <a:r>
              <a:rPr lang="cs-CZ" sz="2800" dirty="0"/>
              <a:t>Za malé a střední podniky považujeme podniky, které zaměstnávají méně než 250 osob a jejichž roční obrat nepřesahuje 50 mil. Eur, nebo jejichž bilanční suma roční rozvahy nepřesahuje 43 mil. EUR.</a:t>
            </a:r>
          </a:p>
          <a:p>
            <a:pPr marL="0" indent="0" algn="just">
              <a:buNone/>
            </a:pPr>
            <a:r>
              <a:rPr lang="cs-CZ" sz="2800" dirty="0"/>
              <a:t>(MPO ČR, Evropská komise)</a:t>
            </a:r>
          </a:p>
        </p:txBody>
      </p:sp>
    </p:spTree>
    <p:extLst>
      <p:ext uri="{BB962C8B-B14F-4D97-AF65-F5344CB8AC3E}">
        <p14:creationId xmlns:p14="http://schemas.microsoft.com/office/powerpoint/2010/main" val="1926778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BE015E-3369-477A-9296-139146656F02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313131"/>
            </a:solidFill>
          </a:ln>
        </p:spPr>
        <p:txBody>
          <a:bodyPr/>
          <a:lstStyle/>
          <a:p>
            <a:r>
              <a:rPr lang="cs-CZ" sz="3600" b="1" dirty="0">
                <a:latin typeface="+mj-lt"/>
              </a:rPr>
              <a:t>8. Ekonomická pozice MSP v ČR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D35BC80-18CF-4D4F-A329-1458FDE06154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rgbClr val="313131"/>
            </a:solidFill>
          </a:ln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sz="2400" dirty="0"/>
              <a:t>Podíl na celkovém počtu podniků je 99,8 %.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dirty="0"/>
              <a:t>Podíl na zaměstnanosti podnikatelskou sférou je 61 %.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dirty="0"/>
              <a:t>Podíl na výkonech je 52 %.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dirty="0"/>
              <a:t>Podíl na HDP je 35 %.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dirty="0"/>
              <a:t>Podíl na investicích 50 %.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dirty="0"/>
              <a:t>Podíl na vývozu 36 %.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dirty="0"/>
              <a:t>Podíl na dovozu 48 %.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dirty="0"/>
              <a:t>Výrazné nepřímé ekonomické přínosy (sociální, politické, finanční a tržní stabilizace společnosti, atd.).</a:t>
            </a:r>
            <a:endParaRPr lang="cs-CZ" sz="2400" dirty="0">
              <a:solidFill>
                <a:srgbClr val="CF1F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9F48B72-69D3-45FB-86A3-48CFD5825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725864"/>
            <a:ext cx="8064000" cy="5180965"/>
          </a:xfrm>
          <a:ln>
            <a:solidFill>
              <a:schemeClr val="tx1"/>
            </a:solidFill>
          </a:ln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400" dirty="0"/>
              <a:t>V rámci Evropské unie tvoří malé a střední podniky 99,8 % všech podnikatelských subjektů. Konkrétní složení podniků: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954BFAB-BF89-4FF5-BE18-ED66B2B3C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635" y="1873283"/>
            <a:ext cx="6686942" cy="29292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0945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0D406E-1859-435D-BC44-7CDE3BFF6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27421"/>
            <a:ext cx="8064000" cy="1048891"/>
          </a:xfrm>
          <a:ln>
            <a:solidFill>
              <a:srgbClr val="313131"/>
            </a:solidFill>
          </a:ln>
        </p:spPr>
        <p:txBody>
          <a:bodyPr/>
          <a:lstStyle/>
          <a:p>
            <a:r>
              <a:rPr lang="cs-CZ" sz="3600" b="1" dirty="0">
                <a:latin typeface="+mj-lt"/>
              </a:rPr>
              <a:t>9. Přednosti MSP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3F06245-FB34-4E9E-8EEC-0804F466A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640263"/>
            <a:ext cx="8064000" cy="4562573"/>
          </a:xfrm>
          <a:ln>
            <a:solidFill>
              <a:srgbClr val="313131"/>
            </a:solidFill>
          </a:ln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Jednodušší řídicí struktura.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Větší pružnost.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Rychlejší reakce na požadavky trhu.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Aktivní účast na inovačním procesu.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Vytváření nových pracovních příležitostí.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Zmírňování negativních důsledků strukturálních změn.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Schopnost působit jako dodavatelé velkých podniků.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Napomáhání rychlejšímu rozvoji menších měst a obcí.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Podpora rozvoje strukturálně postižených a hospodářsky slabých regionů.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Iniciování podnikatelského ducha členů společnosti k podstoupení rizika podnikání.</a:t>
            </a:r>
          </a:p>
        </p:txBody>
      </p:sp>
    </p:spTree>
    <p:extLst>
      <p:ext uri="{BB962C8B-B14F-4D97-AF65-F5344CB8AC3E}">
        <p14:creationId xmlns:p14="http://schemas.microsoft.com/office/powerpoint/2010/main" val="3412306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49EFCC-18C3-41E0-B3DB-8C8589B72225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313131"/>
            </a:solidFill>
          </a:ln>
        </p:spPr>
        <p:txBody>
          <a:bodyPr/>
          <a:lstStyle/>
          <a:p>
            <a:r>
              <a:rPr lang="cs-CZ" sz="3600" b="1" dirty="0">
                <a:latin typeface="+mj-lt"/>
              </a:rPr>
              <a:t>10. Omezení MSP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A15EC24-3159-41FB-8B13-98E3175D6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44479"/>
            <a:ext cx="8064000" cy="4081204"/>
          </a:xfrm>
          <a:ln>
            <a:solidFill>
              <a:srgbClr val="313131"/>
            </a:solidFill>
          </a:ln>
        </p:spPr>
        <p:txBody>
          <a:bodyPr>
            <a:normAutofit fontScale="85000"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Mají mnohem menší ekonomickou sílu.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V řadě přístupů obtížný přístup ke kapitálu, s tím souvisí menší schopnost rozvojových kapacit.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Mají slabší pozici ve veřejných soutěžích o státní zakázky.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Jsou vyloučeny z podnikání, kde je potřeba velkých investic.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Nemohou si dovolit zaměstnávat špičkové odborníky (vědce, manažery, obchodníky).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Obvykle realizují inovace nižších řádů.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Mohou být ohroženy chováním velkých, často nadnárodních podniků.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Ztížené možnosti pro samostatné pronikání na zahraniční trhy.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Problémy se zapojováním do náročných výzkumných projektů.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Nedostatek kapitálového vybavení.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Horší orientace ve správních, legislativních a daňových předpisech a jejich změnách.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967105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966F1D-DFB7-92CB-81DA-B33F1F87EA15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algn="l"/>
            <a:r>
              <a:rPr lang="cs-CZ" sz="3600" b="1" dirty="0">
                <a:solidFill>
                  <a:srgbClr val="C00000"/>
                </a:solidFill>
                <a:latin typeface="+mj-lt"/>
              </a:rPr>
              <a:t>11. Trendy v podnikání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D5FF217-BFC7-E774-177E-5C44917C44D3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cs-CZ" sz="2000" dirty="0">
                <a:solidFill>
                  <a:srgbClr val="C00000"/>
                </a:solidFill>
              </a:rPr>
              <a:t>Technologie</a:t>
            </a:r>
            <a:r>
              <a:rPr lang="cs-CZ" sz="2000" dirty="0"/>
              <a:t> – prostřednictvím nových technologii mohou malé týmy kreativních inovátorů konkurovat velkým firmám.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s-CZ" sz="2000" dirty="0">
                <a:solidFill>
                  <a:srgbClr val="C00000"/>
                </a:solidFill>
              </a:rPr>
              <a:t>Startupy</a:t>
            </a:r>
            <a:r>
              <a:rPr lang="cs-CZ" sz="2000" dirty="0"/>
              <a:t> – startup je podnikatelský projekt, jehož zakladatelé mají ambiciózní vizi a touhu změnit svět. (např. Facebook, Amazon, Tesla).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s-CZ" sz="2000" dirty="0">
                <a:solidFill>
                  <a:srgbClr val="C00000"/>
                </a:solidFill>
              </a:rPr>
              <a:t>Podpůrný ekosystém </a:t>
            </a:r>
            <a:r>
              <a:rPr lang="cs-CZ" sz="2000" dirty="0"/>
              <a:t>– podnikatelské inkubátory, akcelerátory, vědeckotechnické parky, coworkingová centra.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s-CZ" sz="2000" dirty="0">
                <a:solidFill>
                  <a:srgbClr val="C00000"/>
                </a:solidFill>
              </a:rPr>
              <a:t>Investoři</a:t>
            </a:r>
            <a:r>
              <a:rPr lang="cs-CZ" sz="2000" dirty="0"/>
              <a:t> – regionální fondy s českým managementem, které za sebou mají globálně úspěšné projekty. (např. </a:t>
            </a:r>
            <a:r>
              <a:rPr lang="cs-CZ" sz="2000" dirty="0" err="1"/>
              <a:t>Credo</a:t>
            </a:r>
            <a:r>
              <a:rPr lang="cs-CZ" sz="2000" dirty="0"/>
              <a:t> </a:t>
            </a:r>
            <a:r>
              <a:rPr lang="cs-CZ" sz="2000" dirty="0" err="1"/>
              <a:t>Ventures</a:t>
            </a:r>
            <a:r>
              <a:rPr lang="cs-CZ" sz="2000" dirty="0"/>
              <a:t>, 3RS </a:t>
            </a:r>
            <a:r>
              <a:rPr lang="cs-CZ" sz="2000" dirty="0" err="1"/>
              <a:t>Capital</a:t>
            </a:r>
            <a:r>
              <a:rPr lang="cs-CZ" sz="2000" dirty="0"/>
              <a:t> </a:t>
            </a:r>
            <a:r>
              <a:rPr lang="cs-CZ" sz="2000" dirty="0" err="1"/>
              <a:t>Partners</a:t>
            </a:r>
            <a:r>
              <a:rPr lang="cs-CZ" sz="2000" dirty="0"/>
              <a:t>, J &amp; T </a:t>
            </a:r>
            <a:r>
              <a:rPr lang="cs-CZ" sz="2000" dirty="0" err="1"/>
              <a:t>Ventures</a:t>
            </a:r>
            <a:r>
              <a:rPr lang="cs-CZ" sz="2000" dirty="0"/>
              <a:t>). Komunita andělských investorů – bývalí podnikatelé a manažeři s volnými peněžními prostředky, kteří jsou ochotni podpořit startupy v rané riskantní fázi.</a:t>
            </a:r>
          </a:p>
        </p:txBody>
      </p:sp>
    </p:spTree>
    <p:extLst>
      <p:ext uri="{BB962C8B-B14F-4D97-AF65-F5344CB8AC3E}">
        <p14:creationId xmlns:p14="http://schemas.microsoft.com/office/powerpoint/2010/main" val="3737114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966F1D-DFB7-92CB-81DA-B33F1F87EA15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algn="l"/>
            <a:r>
              <a:rPr lang="cs-CZ" sz="3600" b="1" dirty="0">
                <a:solidFill>
                  <a:srgbClr val="C00000"/>
                </a:solidFill>
                <a:latin typeface="+mj-lt"/>
              </a:rPr>
              <a:t>11. Trendy v podnikání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D5FF217-BFC7-E774-177E-5C44917C44D3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 startAt="5"/>
            </a:pPr>
            <a:r>
              <a:rPr lang="cs-CZ" sz="2000" dirty="0">
                <a:solidFill>
                  <a:srgbClr val="C00000"/>
                </a:solidFill>
              </a:rPr>
              <a:t>Crowdfunding </a:t>
            </a:r>
            <a:r>
              <a:rPr lang="cs-CZ" sz="2000" dirty="0"/>
              <a:t>– crowdfunding představuje způsob financování, při kterém větší množství jedinců přispívá menšími finančními částkami k dosažení cílové částky požadované pro realizaci projektu. Největší objem má crowdfunding odměnový, kdy přispěvatel získává produkt či službu (např. </a:t>
            </a:r>
            <a:r>
              <a:rPr lang="cs-CZ" sz="2000" dirty="0" err="1"/>
              <a:t>Startovač</a:t>
            </a:r>
            <a:r>
              <a:rPr lang="cs-CZ" sz="2000" dirty="0"/>
              <a:t>, </a:t>
            </a:r>
            <a:r>
              <a:rPr lang="cs-CZ" sz="2000" dirty="0" err="1"/>
              <a:t>HitHit</a:t>
            </a:r>
            <a:r>
              <a:rPr lang="cs-CZ" sz="2000" dirty="0"/>
              <a:t>). Crowdfunding dluhový – příspěvek představuje půjčku, za kterou přispěvatel získává úrok (např. </a:t>
            </a:r>
            <a:r>
              <a:rPr lang="cs-CZ" sz="2000" dirty="0" err="1"/>
              <a:t>Zonky</a:t>
            </a:r>
            <a:r>
              <a:rPr lang="cs-CZ" sz="2000" dirty="0"/>
              <a:t>), crowdfunding  podílový,  kdy  přispěvatel  získává  podíl  na  firmě  a crowdfunding charitativní – přispívá se na společensky prospěšnou činnost.</a:t>
            </a:r>
          </a:p>
          <a:p>
            <a:pPr marL="457200" indent="-457200" algn="just">
              <a:buFont typeface="+mj-lt"/>
              <a:buAutoNum type="arabicPeriod" startAt="5"/>
            </a:pPr>
            <a:r>
              <a:rPr lang="cs-CZ" sz="2000" dirty="0">
                <a:solidFill>
                  <a:srgbClr val="C00000"/>
                </a:solidFill>
              </a:rPr>
              <a:t>Sociální  podnikání  </a:t>
            </a:r>
            <a:r>
              <a:rPr lang="cs-CZ" sz="2000" dirty="0"/>
              <a:t>–  cílem  je pozitivní  změna  a řešení  sociálních problémů.  (např.  </a:t>
            </a:r>
            <a:r>
              <a:rPr lang="cs-CZ" sz="2000" dirty="0" err="1"/>
              <a:t>Pragulic</a:t>
            </a:r>
            <a:r>
              <a:rPr lang="cs-CZ" sz="2000" dirty="0"/>
              <a:t>  –  firma  zajišťující  prohlídku  Prahy poskytovanou lidmi bez domova).</a:t>
            </a:r>
          </a:p>
        </p:txBody>
      </p:sp>
    </p:spTree>
    <p:extLst>
      <p:ext uri="{BB962C8B-B14F-4D97-AF65-F5344CB8AC3E}">
        <p14:creationId xmlns:p14="http://schemas.microsoft.com/office/powerpoint/2010/main" val="41202555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7ECF86-B63B-A9BE-7B8C-374532715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89885F2-12F4-8189-5CAC-145A55377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spc="-10" dirty="0">
                <a:solidFill>
                  <a:srgbClr val="303030"/>
                </a:solidFill>
                <a:cs typeface="Calibri Light"/>
              </a:rPr>
              <a:t>Srpová </a:t>
            </a:r>
            <a:r>
              <a:rPr lang="cs-CZ" sz="2400" spc="-50" dirty="0">
                <a:solidFill>
                  <a:srgbClr val="303030"/>
                </a:solidFill>
                <a:cs typeface="Calibri Light"/>
              </a:rPr>
              <a:t>a</a:t>
            </a:r>
            <a:r>
              <a:rPr lang="cs-CZ" sz="2400" spc="-50" dirty="0">
                <a:solidFill>
                  <a:srgbClr val="303030"/>
                </a:solidFill>
                <a:cs typeface="Times New Roman"/>
              </a:rPr>
              <a:t> </a:t>
            </a:r>
            <a:r>
              <a:rPr lang="cs-CZ" sz="2400" spc="-20" dirty="0">
                <a:solidFill>
                  <a:srgbClr val="303030"/>
                </a:solidFill>
                <a:cs typeface="Calibri Light"/>
              </a:rPr>
              <a:t>kol.</a:t>
            </a:r>
            <a:r>
              <a:rPr lang="cs-CZ" sz="2400" spc="-20" dirty="0">
                <a:solidFill>
                  <a:srgbClr val="303030"/>
                </a:solidFill>
                <a:cs typeface="Times New Roman"/>
              </a:rPr>
              <a:t> </a:t>
            </a:r>
            <a:r>
              <a:rPr lang="cs-CZ" sz="2400" spc="-10" dirty="0">
                <a:solidFill>
                  <a:srgbClr val="303030"/>
                </a:solidFill>
                <a:cs typeface="Calibri Light"/>
              </a:rPr>
              <a:t>Začínáme podnikat.</a:t>
            </a:r>
            <a:r>
              <a:rPr lang="cs-CZ" sz="2400" spc="-10" dirty="0">
                <a:solidFill>
                  <a:srgbClr val="303030"/>
                </a:solidFill>
                <a:cs typeface="Times New Roman"/>
              </a:rPr>
              <a:t> </a:t>
            </a:r>
            <a:r>
              <a:rPr lang="cs-CZ" sz="2400" spc="-25" dirty="0">
                <a:solidFill>
                  <a:srgbClr val="303030"/>
                </a:solidFill>
                <a:cs typeface="Calibri Light"/>
              </a:rPr>
              <a:t>Praha:</a:t>
            </a:r>
            <a:r>
              <a:rPr lang="cs-CZ" sz="2400" spc="-25" dirty="0">
                <a:solidFill>
                  <a:srgbClr val="303030"/>
                </a:solidFill>
                <a:cs typeface="Times New Roman"/>
              </a:rPr>
              <a:t> Grada </a:t>
            </a:r>
            <a:r>
              <a:rPr lang="cs-CZ" sz="2400" dirty="0" err="1">
                <a:solidFill>
                  <a:srgbClr val="303030"/>
                </a:solidFill>
                <a:cs typeface="Calibri Light"/>
              </a:rPr>
              <a:t>publishing</a:t>
            </a:r>
            <a:r>
              <a:rPr lang="cs-CZ" sz="2400" dirty="0">
                <a:solidFill>
                  <a:srgbClr val="303030"/>
                </a:solidFill>
                <a:cs typeface="Calibri Light"/>
              </a:rPr>
              <a:t>,</a:t>
            </a:r>
            <a:r>
              <a:rPr lang="cs-CZ" sz="2400" spc="-85" dirty="0">
                <a:solidFill>
                  <a:srgbClr val="303030"/>
                </a:solidFill>
                <a:cs typeface="Times New Roman"/>
              </a:rPr>
              <a:t> </a:t>
            </a:r>
            <a:r>
              <a:rPr lang="cs-CZ" sz="2400" spc="-10" dirty="0">
                <a:solidFill>
                  <a:srgbClr val="303030"/>
                </a:solidFill>
                <a:cs typeface="Calibri Light"/>
              </a:rPr>
              <a:t>2020.</a:t>
            </a:r>
            <a:endParaRPr lang="cs-CZ" sz="2400" dirty="0">
              <a:cs typeface="Calibri Light"/>
            </a:endParaRPr>
          </a:p>
          <a:p>
            <a:r>
              <a:rPr lang="cs-CZ" dirty="0"/>
              <a:t>Zákon o obchodních korporacích</a:t>
            </a:r>
          </a:p>
          <a:p>
            <a:r>
              <a:rPr lang="cs-CZ" dirty="0"/>
              <a:t>Živnostenský zákon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7237320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2" id="{42B34AD4-CC8C-42C8-A123-A24A28B23F52}" vid="{CAA84E04-F411-4E5F-9AFE-C1503F826B3B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0E3DCFD5F21B041B3AE0717B9A9367B" ma:contentTypeVersion="7" ma:contentTypeDescription="Vytvoří nový dokument" ma:contentTypeScope="" ma:versionID="56ca39c7ee08788db9c992f6ef8241aa">
  <xsd:schema xmlns:xsd="http://www.w3.org/2001/XMLSchema" xmlns:xs="http://www.w3.org/2001/XMLSchema" xmlns:p="http://schemas.microsoft.com/office/2006/metadata/properties" xmlns:ns2="e5af2723-ed53-4308-af2e-df55c807cb65" xmlns:ns3="8ecbcb86-b731-4611-b369-1887ab3d3c8c" targetNamespace="http://schemas.microsoft.com/office/2006/metadata/properties" ma:root="true" ma:fieldsID="de78ee9b524b3e3be75fd4b4ac60358f" ns2:_="" ns3:_="">
    <xsd:import namespace="e5af2723-ed53-4308-af2e-df55c807cb65"/>
    <xsd:import namespace="8ecbcb86-b731-4611-b369-1887ab3d3c8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SharingHintHash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af2723-ed53-4308-af2e-df55c807cb6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dílí se s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dílené s podrobnostmi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odnota hash upozornění na sdílení" ma:description="" ma:internalName="SharingHintHash" ma:readOnly="true">
      <xsd:simpleType>
        <xsd:restriction base="dms:Text"/>
      </xsd:simpleType>
    </xsd:element>
    <xsd:element name="LastSharedByUser" ma:index="11" nillable="true" ma:displayName="Naposledy sdílel(a)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Čas posledního sdílení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cbcb86-b731-4611-b369-1887ab3d3c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CE2964-7F69-4E72-92D7-96CA5FB750D3}">
  <ds:schemaRefs>
    <ds:schemaRef ds:uri="http://schemas.microsoft.com/office/2006/documentManagement/types"/>
    <ds:schemaRef ds:uri="http://purl.org/dc/elements/1.1/"/>
    <ds:schemaRef ds:uri="8ecbcb86-b731-4611-b369-1887ab3d3c8c"/>
    <ds:schemaRef ds:uri="http://schemas.microsoft.com/office/2006/metadata/properties"/>
    <ds:schemaRef ds:uri="http://schemas.microsoft.com/office/infopath/2007/PartnerControls"/>
    <ds:schemaRef ds:uri="http://purl.org/dc/dcmitype/"/>
    <ds:schemaRef ds:uri="e5af2723-ed53-4308-af2e-df55c807cb65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3746FA2-5009-4FCE-A567-A7AC970534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af2723-ed53-4308-af2e-df55c807cb65"/>
    <ds:schemaRef ds:uri="8ecbcb86-b731-4611-b369-1887ab3d3c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1A52299-0A53-4721-B31F-8FA30F2179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MVŠO_sablona_ prezentace_4-3-CZ</Template>
  <TotalTime>16966</TotalTime>
  <Words>1806</Words>
  <Application>Microsoft Office PowerPoint</Application>
  <PresentationFormat>Předvádění na obrazovce (4:3)</PresentationFormat>
  <Paragraphs>162</Paragraphs>
  <Slides>27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Courier New</vt:lpstr>
      <vt:lpstr>Symbol</vt:lpstr>
      <vt:lpstr>Times New Roman</vt:lpstr>
      <vt:lpstr>Wingdings</vt:lpstr>
      <vt:lpstr>Motiv Office</vt:lpstr>
      <vt:lpstr>Podnikání malé a střední firmy  </vt:lpstr>
      <vt:lpstr>Obsahová náplň předmětu</vt:lpstr>
      <vt:lpstr>Podmínky ukončení předmětu</vt:lpstr>
      <vt:lpstr>Úvod do problematiky malých a středních podniků   </vt:lpstr>
      <vt:lpstr>Obsah</vt:lpstr>
      <vt:lpstr>1. Pojetí podnikání. Obecné rysy podnikání.</vt:lpstr>
      <vt:lpstr>1. Pojetí podnikání. Obecné rysy podnikání.</vt:lpstr>
      <vt:lpstr>2. Vymezení podnikatele </vt:lpstr>
      <vt:lpstr>2. Vymezení podnikatele</vt:lpstr>
      <vt:lpstr> 3. Právní vymezení podnikatele </vt:lpstr>
      <vt:lpstr>4. Definice podnikatele</vt:lpstr>
      <vt:lpstr>5. Podnik</vt:lpstr>
      <vt:lpstr>Prezentace aplikace PowerPoint</vt:lpstr>
      <vt:lpstr>6. Typologie podniku</vt:lpstr>
      <vt:lpstr>7. Vymezení malých a středních podniků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8. Ekonomická pozice MSP v ČR</vt:lpstr>
      <vt:lpstr>Prezentace aplikace PowerPoint</vt:lpstr>
      <vt:lpstr>9. Přednosti MSP</vt:lpstr>
      <vt:lpstr>10. Omezení MSP</vt:lpstr>
      <vt:lpstr>11. Trendy v podnikání</vt:lpstr>
      <vt:lpstr>11. Trendy v podnikání</vt:lpstr>
      <vt:lpstr>Literatura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Podnikové finance II</dc:title>
  <dc:creator>Peterková Jindra</dc:creator>
  <cp:lastModifiedBy>Peterková Jindra</cp:lastModifiedBy>
  <cp:revision>275</cp:revision>
  <dcterms:created xsi:type="dcterms:W3CDTF">2020-09-10T07:22:32Z</dcterms:created>
  <dcterms:modified xsi:type="dcterms:W3CDTF">2026-09-22T05:50:58Z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0x01010050E3DCFD5F21B041B3AE0717B9A9367B</vt:lpwstr>
  </property>
</Properties>
</file>