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522" r:id="rId2"/>
    <p:sldId id="524" r:id="rId3"/>
    <p:sldId id="523" r:id="rId4"/>
    <p:sldId id="289" r:id="rId5"/>
    <p:sldId id="526" r:id="rId6"/>
    <p:sldId id="527" r:id="rId7"/>
    <p:sldId id="360" r:id="rId8"/>
    <p:sldId id="528" r:id="rId9"/>
    <p:sldId id="274" r:id="rId10"/>
    <p:sldId id="339" r:id="rId11"/>
    <p:sldId id="529" r:id="rId12"/>
    <p:sldId id="340" r:id="rId13"/>
    <p:sldId id="310" r:id="rId14"/>
    <p:sldId id="532" r:id="rId15"/>
    <p:sldId id="530" r:id="rId16"/>
    <p:sldId id="353" r:id="rId17"/>
    <p:sldId id="354" r:id="rId18"/>
    <p:sldId id="355" r:id="rId19"/>
    <p:sldId id="356" r:id="rId20"/>
    <p:sldId id="357" r:id="rId21"/>
    <p:sldId id="358" r:id="rId22"/>
    <p:sldId id="359" r:id="rId23"/>
    <p:sldId id="348" r:id="rId24"/>
    <p:sldId id="330" r:id="rId25"/>
    <p:sldId id="297" r:id="rId26"/>
    <p:sldId id="299" r:id="rId27"/>
    <p:sldId id="531" r:id="rId28"/>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ndra Peterkova" initials="JP" lastIdx="2" clrIdx="0">
    <p:extLst>
      <p:ext uri="{19B8F6BF-5375-455C-9EA6-DF929625EA0E}">
        <p15:presenceInfo xmlns:p15="http://schemas.microsoft.com/office/powerpoint/2012/main" userId="0dbe7e894722796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1F28"/>
    <a:srgbClr val="E9989C"/>
    <a:srgbClr val="ECA5A8"/>
    <a:srgbClr val="3131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4660"/>
  </p:normalViewPr>
  <p:slideViewPr>
    <p:cSldViewPr snapToGrid="0" showGuides="1">
      <p:cViewPr>
        <p:scale>
          <a:sx n="102" d="100"/>
          <a:sy n="102" d="100"/>
        </p:scale>
        <p:origin x="787" y="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_rels/data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svg"/></Relationships>
</file>

<file path=ppt/diagrams/_rels/data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image" Target="../media/image5.svg"/></Relationships>
</file>

<file path=ppt/diagrams/_rels/data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0.svg"/><Relationship Id="rId1" Type="http://schemas.openxmlformats.org/officeDocument/2006/relationships/image" Target="../media/image9.svg"/></Relationships>
</file>

<file path=ppt/diagrams/_rels/drawing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_rels/drawing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svg"/></Relationships>
</file>

<file path=ppt/diagrams/_rels/drawing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image" Target="../media/image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0.svg"/><Relationship Id="rId1"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19">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3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30F11B-594B-4AFE-8485-35D088E7F075}" type="doc">
      <dgm:prSet loTypeId="urn:microsoft.com/office/officeart/2018/2/layout/IconVerticalSolidList" loCatId="icon" qsTypeId="urn:microsoft.com/office/officeart/2005/8/quickstyle/simple1#18" qsCatId="simple" csTypeId="urn:microsoft.com/office/officeart/2005/8/colors/accent2_2#3" csCatId="accent2" phldr="1"/>
      <dgm:spPr/>
      <dgm:t>
        <a:bodyPr/>
        <a:lstStyle/>
        <a:p>
          <a:endParaRPr lang="en-US"/>
        </a:p>
      </dgm:t>
    </dgm:pt>
    <dgm:pt modelId="{D5E4739B-DB9F-4A1F-8F25-8891523B3FCF}">
      <dgm:prSet/>
      <dgm:spPr/>
      <dgm:t>
        <a:bodyPr/>
        <a:lstStyle/>
        <a:p>
          <a:r>
            <a:rPr lang="cs-CZ" b="1" dirty="0"/>
            <a:t>Inovace</a:t>
          </a:r>
          <a:r>
            <a:rPr lang="cs-CZ" dirty="0"/>
            <a:t> je chápána jako změna, kreativní destrukce současného stavu, prostředek ke zvýšení dlouhodobé konkurenceschopnosti nebo tajná přísada pro úspěšné podnikání. Inovace má podobu novinky, resp. změny k něčemu novému. </a:t>
          </a:r>
          <a:endParaRPr lang="en-US" dirty="0"/>
        </a:p>
      </dgm:t>
    </dgm:pt>
    <dgm:pt modelId="{E11E560A-0CA0-4250-A1CC-D84BF9197B98}" type="parTrans" cxnId="{E2C0AF8B-82E4-4137-9F51-FFFC308DA1CE}">
      <dgm:prSet/>
      <dgm:spPr/>
      <dgm:t>
        <a:bodyPr/>
        <a:lstStyle/>
        <a:p>
          <a:endParaRPr lang="en-US"/>
        </a:p>
      </dgm:t>
    </dgm:pt>
    <dgm:pt modelId="{4BFBE937-CFB9-4FB6-A670-DDCB61972562}" type="sibTrans" cxnId="{E2C0AF8B-82E4-4137-9F51-FFFC308DA1CE}">
      <dgm:prSet/>
      <dgm:spPr/>
      <dgm:t>
        <a:bodyPr/>
        <a:lstStyle/>
        <a:p>
          <a:endParaRPr lang="en-US"/>
        </a:p>
      </dgm:t>
    </dgm:pt>
    <dgm:pt modelId="{9905EA73-E769-4DDD-AEC7-63C2159D518F}">
      <dgm:prSet/>
      <dgm:spPr/>
      <dgm:t>
        <a:bodyPr/>
        <a:lstStyle/>
        <a:p>
          <a:r>
            <a:rPr lang="cs-CZ" b="1"/>
            <a:t>Široké chápání pojmu inovace </a:t>
          </a:r>
          <a:r>
            <a:rPr lang="cs-CZ"/>
            <a:t>– změny v jakékoliv oblasti společenského života. Úzké vymezení – inovace v průmyslové a obchodní praxi – nejen změny výrobků a služeb, ale také změny v okolnostech a způsobech, jakými se dostávají na trhy.</a:t>
          </a:r>
          <a:endParaRPr lang="en-US"/>
        </a:p>
      </dgm:t>
    </dgm:pt>
    <dgm:pt modelId="{9BEA94A9-3EC8-4116-8EE0-8F0290AFFB5E}" type="parTrans" cxnId="{A3436989-5771-4DAF-A487-CC54BA3F0B72}">
      <dgm:prSet/>
      <dgm:spPr/>
      <dgm:t>
        <a:bodyPr/>
        <a:lstStyle/>
        <a:p>
          <a:endParaRPr lang="en-US"/>
        </a:p>
      </dgm:t>
    </dgm:pt>
    <dgm:pt modelId="{45D289AE-9931-4256-AA47-7E5F8848229B}" type="sibTrans" cxnId="{A3436989-5771-4DAF-A487-CC54BA3F0B72}">
      <dgm:prSet/>
      <dgm:spPr/>
      <dgm:t>
        <a:bodyPr/>
        <a:lstStyle/>
        <a:p>
          <a:endParaRPr lang="en-US"/>
        </a:p>
      </dgm:t>
    </dgm:pt>
    <dgm:pt modelId="{A6689410-1E39-4471-A429-18F4259673C1}" type="pres">
      <dgm:prSet presAssocID="{B730F11B-594B-4AFE-8485-35D088E7F075}" presName="root" presStyleCnt="0">
        <dgm:presLayoutVars>
          <dgm:dir/>
          <dgm:resizeHandles val="exact"/>
        </dgm:presLayoutVars>
      </dgm:prSet>
      <dgm:spPr/>
    </dgm:pt>
    <dgm:pt modelId="{9F934CCD-06E5-4EE3-B977-5773C145277C}" type="pres">
      <dgm:prSet presAssocID="{D5E4739B-DB9F-4A1F-8F25-8891523B3FCF}" presName="compNode" presStyleCnt="0"/>
      <dgm:spPr/>
    </dgm:pt>
    <dgm:pt modelId="{B6AF62BE-79CE-4ACE-95A3-E10F03DA878D}" type="pres">
      <dgm:prSet presAssocID="{D5E4739B-DB9F-4A1F-8F25-8891523B3FCF}" presName="bgRect" presStyleLbl="bgShp" presStyleIdx="0" presStyleCnt="2"/>
      <dgm:spPr/>
    </dgm:pt>
    <dgm:pt modelId="{29ED3276-0FD6-4313-A3F1-C9F692BEEFA4}" type="pres">
      <dgm:prSet presAssocID="{D5E4739B-DB9F-4A1F-8F25-8891523B3FCF}"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Žárovka"/>
        </a:ext>
      </dgm:extLst>
    </dgm:pt>
    <dgm:pt modelId="{8FAFFAD7-04C4-4BCC-9385-BA64A025696A}" type="pres">
      <dgm:prSet presAssocID="{D5E4739B-DB9F-4A1F-8F25-8891523B3FCF}" presName="spaceRect" presStyleCnt="0"/>
      <dgm:spPr/>
    </dgm:pt>
    <dgm:pt modelId="{6841D8AE-87AB-4B34-834D-918647456D08}" type="pres">
      <dgm:prSet presAssocID="{D5E4739B-DB9F-4A1F-8F25-8891523B3FCF}" presName="parTx" presStyleLbl="revTx" presStyleIdx="0" presStyleCnt="2">
        <dgm:presLayoutVars>
          <dgm:chMax val="0"/>
          <dgm:chPref val="0"/>
        </dgm:presLayoutVars>
      </dgm:prSet>
      <dgm:spPr/>
    </dgm:pt>
    <dgm:pt modelId="{20A61B1D-9135-4769-9BA2-793C231BAAA6}" type="pres">
      <dgm:prSet presAssocID="{4BFBE937-CFB9-4FB6-A670-DDCB61972562}" presName="sibTrans" presStyleCnt="0"/>
      <dgm:spPr/>
    </dgm:pt>
    <dgm:pt modelId="{1653585A-126E-4446-A4AD-BE693D418025}" type="pres">
      <dgm:prSet presAssocID="{9905EA73-E769-4DDD-AEC7-63C2159D518F}" presName="compNode" presStyleCnt="0"/>
      <dgm:spPr/>
    </dgm:pt>
    <dgm:pt modelId="{F0ED020E-4875-442A-B279-9592B7E04A22}" type="pres">
      <dgm:prSet presAssocID="{9905EA73-E769-4DDD-AEC7-63C2159D518F}" presName="bgRect" presStyleLbl="bgShp" presStyleIdx="1" presStyleCnt="2"/>
      <dgm:spPr/>
    </dgm:pt>
    <dgm:pt modelId="{003DCB4A-5062-4B33-B9B7-F64EA35B3BBF}" type="pres">
      <dgm:prSet presAssocID="{9905EA73-E769-4DDD-AEC7-63C2159D518F}"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7CBF1589-8008-4683-B72F-F6BD5F13CCC1}" type="pres">
      <dgm:prSet presAssocID="{9905EA73-E769-4DDD-AEC7-63C2159D518F}" presName="spaceRect" presStyleCnt="0"/>
      <dgm:spPr/>
    </dgm:pt>
    <dgm:pt modelId="{AF716A23-7E02-4ECE-9B69-9928867292F8}" type="pres">
      <dgm:prSet presAssocID="{9905EA73-E769-4DDD-AEC7-63C2159D518F}" presName="parTx" presStyleLbl="revTx" presStyleIdx="1" presStyleCnt="2">
        <dgm:presLayoutVars>
          <dgm:chMax val="0"/>
          <dgm:chPref val="0"/>
        </dgm:presLayoutVars>
      </dgm:prSet>
      <dgm:spPr/>
    </dgm:pt>
  </dgm:ptLst>
  <dgm:cxnLst>
    <dgm:cxn modelId="{D5212F0A-0B3A-47F5-9A56-5E8150F17663}" type="presOf" srcId="{9905EA73-E769-4DDD-AEC7-63C2159D518F}" destId="{AF716A23-7E02-4ECE-9B69-9928867292F8}" srcOrd="0" destOrd="0" presId="urn:microsoft.com/office/officeart/2018/2/layout/IconVerticalSolidList"/>
    <dgm:cxn modelId="{8CAA4A13-8FA0-49A6-893F-F4A4D7DD3D5D}" type="presOf" srcId="{D5E4739B-DB9F-4A1F-8F25-8891523B3FCF}" destId="{6841D8AE-87AB-4B34-834D-918647456D08}" srcOrd="0" destOrd="0" presId="urn:microsoft.com/office/officeart/2018/2/layout/IconVerticalSolidList"/>
    <dgm:cxn modelId="{A3436989-5771-4DAF-A487-CC54BA3F0B72}" srcId="{B730F11B-594B-4AFE-8485-35D088E7F075}" destId="{9905EA73-E769-4DDD-AEC7-63C2159D518F}" srcOrd="1" destOrd="0" parTransId="{9BEA94A9-3EC8-4116-8EE0-8F0290AFFB5E}" sibTransId="{45D289AE-9931-4256-AA47-7E5F8848229B}"/>
    <dgm:cxn modelId="{E2C0AF8B-82E4-4137-9F51-FFFC308DA1CE}" srcId="{B730F11B-594B-4AFE-8485-35D088E7F075}" destId="{D5E4739B-DB9F-4A1F-8F25-8891523B3FCF}" srcOrd="0" destOrd="0" parTransId="{E11E560A-0CA0-4250-A1CC-D84BF9197B98}" sibTransId="{4BFBE937-CFB9-4FB6-A670-DDCB61972562}"/>
    <dgm:cxn modelId="{C89306C5-7440-4DB8-A318-ED8C1DA4FB71}" type="presOf" srcId="{B730F11B-594B-4AFE-8485-35D088E7F075}" destId="{A6689410-1E39-4471-A429-18F4259673C1}" srcOrd="0" destOrd="0" presId="urn:microsoft.com/office/officeart/2018/2/layout/IconVerticalSolidList"/>
    <dgm:cxn modelId="{425F80AF-61EA-4CD5-BD8F-87BEF63B8218}" type="presParOf" srcId="{A6689410-1E39-4471-A429-18F4259673C1}" destId="{9F934CCD-06E5-4EE3-B977-5773C145277C}" srcOrd="0" destOrd="0" presId="urn:microsoft.com/office/officeart/2018/2/layout/IconVerticalSolidList"/>
    <dgm:cxn modelId="{E80BD95E-F918-4C72-B15E-87B76C6C10C4}" type="presParOf" srcId="{9F934CCD-06E5-4EE3-B977-5773C145277C}" destId="{B6AF62BE-79CE-4ACE-95A3-E10F03DA878D}" srcOrd="0" destOrd="0" presId="urn:microsoft.com/office/officeart/2018/2/layout/IconVerticalSolidList"/>
    <dgm:cxn modelId="{9420AD7F-09BC-43D6-8BFB-3599A5FEE0C7}" type="presParOf" srcId="{9F934CCD-06E5-4EE3-B977-5773C145277C}" destId="{29ED3276-0FD6-4313-A3F1-C9F692BEEFA4}" srcOrd="1" destOrd="0" presId="urn:microsoft.com/office/officeart/2018/2/layout/IconVerticalSolidList"/>
    <dgm:cxn modelId="{33193225-2709-4C48-A9F1-C0010EB1087C}" type="presParOf" srcId="{9F934CCD-06E5-4EE3-B977-5773C145277C}" destId="{8FAFFAD7-04C4-4BCC-9385-BA64A025696A}" srcOrd="2" destOrd="0" presId="urn:microsoft.com/office/officeart/2018/2/layout/IconVerticalSolidList"/>
    <dgm:cxn modelId="{500385AA-3DBE-416B-A85D-DF836D978BAE}" type="presParOf" srcId="{9F934CCD-06E5-4EE3-B977-5773C145277C}" destId="{6841D8AE-87AB-4B34-834D-918647456D08}" srcOrd="3" destOrd="0" presId="urn:microsoft.com/office/officeart/2018/2/layout/IconVerticalSolidList"/>
    <dgm:cxn modelId="{B5E397EF-3950-4BE4-A083-20F61F9FD481}" type="presParOf" srcId="{A6689410-1E39-4471-A429-18F4259673C1}" destId="{20A61B1D-9135-4769-9BA2-793C231BAAA6}" srcOrd="1" destOrd="0" presId="urn:microsoft.com/office/officeart/2018/2/layout/IconVerticalSolidList"/>
    <dgm:cxn modelId="{29947EE0-3CA2-4264-B1D7-306834060303}" type="presParOf" srcId="{A6689410-1E39-4471-A429-18F4259673C1}" destId="{1653585A-126E-4446-A4AD-BE693D418025}" srcOrd="2" destOrd="0" presId="urn:microsoft.com/office/officeart/2018/2/layout/IconVerticalSolidList"/>
    <dgm:cxn modelId="{28832D1C-4BA2-464D-9141-4F9A08089E99}" type="presParOf" srcId="{1653585A-126E-4446-A4AD-BE693D418025}" destId="{F0ED020E-4875-442A-B279-9592B7E04A22}" srcOrd="0" destOrd="0" presId="urn:microsoft.com/office/officeart/2018/2/layout/IconVerticalSolidList"/>
    <dgm:cxn modelId="{79BD0356-CA80-4DA6-996B-1937548F52F0}" type="presParOf" srcId="{1653585A-126E-4446-A4AD-BE693D418025}" destId="{003DCB4A-5062-4B33-B9B7-F64EA35B3BBF}" srcOrd="1" destOrd="0" presId="urn:microsoft.com/office/officeart/2018/2/layout/IconVerticalSolidList"/>
    <dgm:cxn modelId="{496F2221-9CB3-4707-B40B-E2865DCB2603}" type="presParOf" srcId="{1653585A-126E-4446-A4AD-BE693D418025}" destId="{7CBF1589-8008-4683-B72F-F6BD5F13CCC1}" srcOrd="2" destOrd="0" presId="urn:microsoft.com/office/officeart/2018/2/layout/IconVerticalSolidList"/>
    <dgm:cxn modelId="{97D962CA-48A1-4B2B-8514-AE8162990F77}" type="presParOf" srcId="{1653585A-126E-4446-A4AD-BE693D418025}" destId="{AF716A23-7E02-4ECE-9B69-9928867292F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3FBC0D-70C6-4CBB-A424-757CE362BFC2}" type="doc">
      <dgm:prSet loTypeId="urn:microsoft.com/office/officeart/2018/2/layout/IconVerticalSolidList" loCatId="icon" qsTypeId="urn:microsoft.com/office/officeart/2005/8/quickstyle/simple1#42" qsCatId="simple" csTypeId="urn:microsoft.com/office/officeart/2005/8/colors/accent3_2#19" csCatId="accent3" phldr="1"/>
      <dgm:spPr/>
      <dgm:t>
        <a:bodyPr/>
        <a:lstStyle/>
        <a:p>
          <a:endParaRPr lang="en-US"/>
        </a:p>
      </dgm:t>
    </dgm:pt>
    <dgm:pt modelId="{6BACC68F-29AF-41CD-B4F7-2298AA516D01}">
      <dgm:prSet/>
      <dgm:spPr/>
      <dgm:t>
        <a:bodyPr/>
        <a:lstStyle/>
        <a:p>
          <a:r>
            <a:rPr lang="cs-CZ" dirty="0"/>
            <a:t>Inovace může být výsledkem výzkumné činnosti, výsledkem nákupu know-how nebo licence, výsledkem podnikatelské aktivity nebo jiných opatření či činností. Inovace se může týkat výrobků, služeb, výrobního závodu, technologie, materiálu, kvalifikace inženýrů, dělníků, manažerů, organizace podniku, vztahu mezi podniky, trhu atd.</a:t>
          </a:r>
          <a:endParaRPr lang="en-US" dirty="0"/>
        </a:p>
      </dgm:t>
    </dgm:pt>
    <dgm:pt modelId="{3A6AAA6F-72BB-4DC8-BD95-9454A63BC86E}" type="parTrans" cxnId="{DBEA8358-B7D8-403C-9253-5901F55F7977}">
      <dgm:prSet/>
      <dgm:spPr/>
      <dgm:t>
        <a:bodyPr/>
        <a:lstStyle/>
        <a:p>
          <a:endParaRPr lang="en-US"/>
        </a:p>
      </dgm:t>
    </dgm:pt>
    <dgm:pt modelId="{A822A29D-BFEF-4205-AF34-75490B782B65}" type="sibTrans" cxnId="{DBEA8358-B7D8-403C-9253-5901F55F7977}">
      <dgm:prSet/>
      <dgm:spPr/>
      <dgm:t>
        <a:bodyPr/>
        <a:lstStyle/>
        <a:p>
          <a:endParaRPr lang="en-US"/>
        </a:p>
      </dgm:t>
    </dgm:pt>
    <dgm:pt modelId="{B6D76B67-AC6C-4ABB-A70D-DD1AF4472737}">
      <dgm:prSet/>
      <dgm:spPr/>
      <dgm:t>
        <a:bodyPr/>
        <a:lstStyle/>
        <a:p>
          <a:r>
            <a:rPr lang="cs-CZ"/>
            <a:t>U inovace můžeme vymezit životní a inovační cyklus viz obrázek 1.</a:t>
          </a:r>
          <a:endParaRPr lang="en-US"/>
        </a:p>
      </dgm:t>
    </dgm:pt>
    <dgm:pt modelId="{37A3EADC-ED3B-4659-91D3-A24FB0C971FC}" type="parTrans" cxnId="{06433FD2-02BE-46D8-9A01-E96F761E6893}">
      <dgm:prSet/>
      <dgm:spPr/>
      <dgm:t>
        <a:bodyPr/>
        <a:lstStyle/>
        <a:p>
          <a:endParaRPr lang="en-US"/>
        </a:p>
      </dgm:t>
    </dgm:pt>
    <dgm:pt modelId="{7D614291-3F14-48FB-BA74-D6D8511D2131}" type="sibTrans" cxnId="{06433FD2-02BE-46D8-9A01-E96F761E6893}">
      <dgm:prSet/>
      <dgm:spPr/>
      <dgm:t>
        <a:bodyPr/>
        <a:lstStyle/>
        <a:p>
          <a:endParaRPr lang="en-US"/>
        </a:p>
      </dgm:t>
    </dgm:pt>
    <dgm:pt modelId="{C1D55AAF-5D83-4C43-8944-97BED2BC633C}" type="pres">
      <dgm:prSet presAssocID="{033FBC0D-70C6-4CBB-A424-757CE362BFC2}" presName="root" presStyleCnt="0">
        <dgm:presLayoutVars>
          <dgm:dir/>
          <dgm:resizeHandles val="exact"/>
        </dgm:presLayoutVars>
      </dgm:prSet>
      <dgm:spPr/>
    </dgm:pt>
    <dgm:pt modelId="{013A44E5-FCFA-4581-8D99-99BD43404266}" type="pres">
      <dgm:prSet presAssocID="{6BACC68F-29AF-41CD-B4F7-2298AA516D01}" presName="compNode" presStyleCnt="0"/>
      <dgm:spPr/>
    </dgm:pt>
    <dgm:pt modelId="{E5918F26-9E6A-486D-A877-AEFE65AC2C47}" type="pres">
      <dgm:prSet presAssocID="{6BACC68F-29AF-41CD-B4F7-2298AA516D01}" presName="bgRect" presStyleLbl="bgShp" presStyleIdx="0" presStyleCnt="2"/>
      <dgm:spPr/>
    </dgm:pt>
    <dgm:pt modelId="{4756FA9C-1AC0-426D-8DC0-3EF378FDDA04}" type="pres">
      <dgm:prSet presAssocID="{6BACC68F-29AF-41CD-B4F7-2298AA516D01}"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elp"/>
        </a:ext>
      </dgm:extLst>
    </dgm:pt>
    <dgm:pt modelId="{1A8C72F7-EDB7-442A-9B27-932C307CE62E}" type="pres">
      <dgm:prSet presAssocID="{6BACC68F-29AF-41CD-B4F7-2298AA516D01}" presName="spaceRect" presStyleCnt="0"/>
      <dgm:spPr/>
    </dgm:pt>
    <dgm:pt modelId="{D38977BF-AB11-4486-9A9C-DEAF33A4FCA3}" type="pres">
      <dgm:prSet presAssocID="{6BACC68F-29AF-41CD-B4F7-2298AA516D01}" presName="parTx" presStyleLbl="revTx" presStyleIdx="0" presStyleCnt="2">
        <dgm:presLayoutVars>
          <dgm:chMax val="0"/>
          <dgm:chPref val="0"/>
        </dgm:presLayoutVars>
      </dgm:prSet>
      <dgm:spPr/>
    </dgm:pt>
    <dgm:pt modelId="{76792B89-CBCB-46DC-9470-07E382B64224}" type="pres">
      <dgm:prSet presAssocID="{A822A29D-BFEF-4205-AF34-75490B782B65}" presName="sibTrans" presStyleCnt="0"/>
      <dgm:spPr/>
    </dgm:pt>
    <dgm:pt modelId="{5B30104F-0D31-453E-AA2D-57EF8090F5C3}" type="pres">
      <dgm:prSet presAssocID="{B6D76B67-AC6C-4ABB-A70D-DD1AF4472737}" presName="compNode" presStyleCnt="0"/>
      <dgm:spPr/>
    </dgm:pt>
    <dgm:pt modelId="{B6220254-C0B6-4899-9EAC-D18F264C7979}" type="pres">
      <dgm:prSet presAssocID="{B6D76B67-AC6C-4ABB-A70D-DD1AF4472737}" presName="bgRect" presStyleLbl="bgShp" presStyleIdx="1" presStyleCnt="2"/>
      <dgm:spPr/>
    </dgm:pt>
    <dgm:pt modelId="{C26E3DA0-1840-4AC6-9689-92D267065510}" type="pres">
      <dgm:prSet presAssocID="{B6D76B67-AC6C-4ABB-A70D-DD1AF4472737}"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Žárovka"/>
        </a:ext>
      </dgm:extLst>
    </dgm:pt>
    <dgm:pt modelId="{E86E9822-8D42-422C-B185-A395E886A82A}" type="pres">
      <dgm:prSet presAssocID="{B6D76B67-AC6C-4ABB-A70D-DD1AF4472737}" presName="spaceRect" presStyleCnt="0"/>
      <dgm:spPr/>
    </dgm:pt>
    <dgm:pt modelId="{991DCF09-FC3B-4376-9637-48FD46ED09B8}" type="pres">
      <dgm:prSet presAssocID="{B6D76B67-AC6C-4ABB-A70D-DD1AF4472737}" presName="parTx" presStyleLbl="revTx" presStyleIdx="1" presStyleCnt="2">
        <dgm:presLayoutVars>
          <dgm:chMax val="0"/>
          <dgm:chPref val="0"/>
        </dgm:presLayoutVars>
      </dgm:prSet>
      <dgm:spPr/>
    </dgm:pt>
  </dgm:ptLst>
  <dgm:cxnLst>
    <dgm:cxn modelId="{F2DD2827-CFBB-4994-B7B5-D6D67862A8F3}" type="presOf" srcId="{B6D76B67-AC6C-4ABB-A70D-DD1AF4472737}" destId="{991DCF09-FC3B-4376-9637-48FD46ED09B8}" srcOrd="0" destOrd="0" presId="urn:microsoft.com/office/officeart/2018/2/layout/IconVerticalSolidList"/>
    <dgm:cxn modelId="{DBEA8358-B7D8-403C-9253-5901F55F7977}" srcId="{033FBC0D-70C6-4CBB-A424-757CE362BFC2}" destId="{6BACC68F-29AF-41CD-B4F7-2298AA516D01}" srcOrd="0" destOrd="0" parTransId="{3A6AAA6F-72BB-4DC8-BD95-9454A63BC86E}" sibTransId="{A822A29D-BFEF-4205-AF34-75490B782B65}"/>
    <dgm:cxn modelId="{FBFDBF8F-A5D4-41F7-8691-9653F7CC4314}" type="presOf" srcId="{033FBC0D-70C6-4CBB-A424-757CE362BFC2}" destId="{C1D55AAF-5D83-4C43-8944-97BED2BC633C}" srcOrd="0" destOrd="0" presId="urn:microsoft.com/office/officeart/2018/2/layout/IconVerticalSolidList"/>
    <dgm:cxn modelId="{C8B948C8-1891-412D-8843-5563881AEE71}" type="presOf" srcId="{6BACC68F-29AF-41CD-B4F7-2298AA516D01}" destId="{D38977BF-AB11-4486-9A9C-DEAF33A4FCA3}" srcOrd="0" destOrd="0" presId="urn:microsoft.com/office/officeart/2018/2/layout/IconVerticalSolidList"/>
    <dgm:cxn modelId="{06433FD2-02BE-46D8-9A01-E96F761E6893}" srcId="{033FBC0D-70C6-4CBB-A424-757CE362BFC2}" destId="{B6D76B67-AC6C-4ABB-A70D-DD1AF4472737}" srcOrd="1" destOrd="0" parTransId="{37A3EADC-ED3B-4659-91D3-A24FB0C971FC}" sibTransId="{7D614291-3F14-48FB-BA74-D6D8511D2131}"/>
    <dgm:cxn modelId="{FF694AEF-AB8F-4A7D-8B6B-321D84519F34}" type="presParOf" srcId="{C1D55AAF-5D83-4C43-8944-97BED2BC633C}" destId="{013A44E5-FCFA-4581-8D99-99BD43404266}" srcOrd="0" destOrd="0" presId="urn:microsoft.com/office/officeart/2018/2/layout/IconVerticalSolidList"/>
    <dgm:cxn modelId="{41B300F0-ED03-4A6D-9C5F-8FC307C6CB6F}" type="presParOf" srcId="{013A44E5-FCFA-4581-8D99-99BD43404266}" destId="{E5918F26-9E6A-486D-A877-AEFE65AC2C47}" srcOrd="0" destOrd="0" presId="urn:microsoft.com/office/officeart/2018/2/layout/IconVerticalSolidList"/>
    <dgm:cxn modelId="{A6396430-3803-4261-8176-2ED7580D4279}" type="presParOf" srcId="{013A44E5-FCFA-4581-8D99-99BD43404266}" destId="{4756FA9C-1AC0-426D-8DC0-3EF378FDDA04}" srcOrd="1" destOrd="0" presId="urn:microsoft.com/office/officeart/2018/2/layout/IconVerticalSolidList"/>
    <dgm:cxn modelId="{E664CF07-A5F8-4995-A4C1-FA2BF252C7F2}" type="presParOf" srcId="{013A44E5-FCFA-4581-8D99-99BD43404266}" destId="{1A8C72F7-EDB7-442A-9B27-932C307CE62E}" srcOrd="2" destOrd="0" presId="urn:microsoft.com/office/officeart/2018/2/layout/IconVerticalSolidList"/>
    <dgm:cxn modelId="{F3798535-B670-4E2F-B5B4-827B31BA0395}" type="presParOf" srcId="{013A44E5-FCFA-4581-8D99-99BD43404266}" destId="{D38977BF-AB11-4486-9A9C-DEAF33A4FCA3}" srcOrd="3" destOrd="0" presId="urn:microsoft.com/office/officeart/2018/2/layout/IconVerticalSolidList"/>
    <dgm:cxn modelId="{FAF5E329-5C3C-40B4-95CB-872D0B16DECF}" type="presParOf" srcId="{C1D55AAF-5D83-4C43-8944-97BED2BC633C}" destId="{76792B89-CBCB-46DC-9470-07E382B64224}" srcOrd="1" destOrd="0" presId="urn:microsoft.com/office/officeart/2018/2/layout/IconVerticalSolidList"/>
    <dgm:cxn modelId="{DEDED54A-3FE0-4F16-AD8F-6C6BE88F7F7C}" type="presParOf" srcId="{C1D55AAF-5D83-4C43-8944-97BED2BC633C}" destId="{5B30104F-0D31-453E-AA2D-57EF8090F5C3}" srcOrd="2" destOrd="0" presId="urn:microsoft.com/office/officeart/2018/2/layout/IconVerticalSolidList"/>
    <dgm:cxn modelId="{1839F514-5380-4588-A662-9BDD323FC15B}" type="presParOf" srcId="{5B30104F-0D31-453E-AA2D-57EF8090F5C3}" destId="{B6220254-C0B6-4899-9EAC-D18F264C7979}" srcOrd="0" destOrd="0" presId="urn:microsoft.com/office/officeart/2018/2/layout/IconVerticalSolidList"/>
    <dgm:cxn modelId="{D804DA46-169E-4E59-9217-CF8E5553565B}" type="presParOf" srcId="{5B30104F-0D31-453E-AA2D-57EF8090F5C3}" destId="{C26E3DA0-1840-4AC6-9689-92D267065510}" srcOrd="1" destOrd="0" presId="urn:microsoft.com/office/officeart/2018/2/layout/IconVerticalSolidList"/>
    <dgm:cxn modelId="{A923F712-03C2-4305-9481-E79C448E116F}" type="presParOf" srcId="{5B30104F-0D31-453E-AA2D-57EF8090F5C3}" destId="{E86E9822-8D42-422C-B185-A395E886A82A}" srcOrd="2" destOrd="0" presId="urn:microsoft.com/office/officeart/2018/2/layout/IconVerticalSolidList"/>
    <dgm:cxn modelId="{0A5D2741-CCBD-40B0-9506-A8F4B0FC4E50}" type="presParOf" srcId="{5B30104F-0D31-453E-AA2D-57EF8090F5C3}" destId="{991DCF09-FC3B-4376-9637-48FD46ED09B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00628E-0D55-4106-BEA6-DDCEB207CC63}" type="doc">
      <dgm:prSet loTypeId="urn:microsoft.com/office/officeart/2018/2/layout/IconVerticalSolidList" loCatId="icon" qsTypeId="urn:microsoft.com/office/officeart/2005/8/quickstyle/simple1#78" qsCatId="simple" csTypeId="urn:microsoft.com/office/officeart/2005/8/colors/accent2_2#23" csCatId="accent2" phldr="1"/>
      <dgm:spPr/>
      <dgm:t>
        <a:bodyPr/>
        <a:lstStyle/>
        <a:p>
          <a:endParaRPr lang="en-US"/>
        </a:p>
      </dgm:t>
    </dgm:pt>
    <dgm:pt modelId="{23679D0C-9E88-4322-8922-3526313D5D1C}">
      <dgm:prSet/>
      <dgm:spPr/>
      <dgm:t>
        <a:bodyPr/>
        <a:lstStyle/>
        <a:p>
          <a:r>
            <a:rPr lang="cs-CZ"/>
            <a:t>Inovace je kvantitativní skoková pozitivní změna něčeho, co tak vnímá vnější či vnitřní zákazník, společnost a investor. Za efektivní inovaci považuje inovaci, která vyvolává touhu ji mít a nezařadí se pouze do možnosti výběru. (Frolík, 2012)</a:t>
          </a:r>
          <a:endParaRPr lang="en-US"/>
        </a:p>
      </dgm:t>
    </dgm:pt>
    <dgm:pt modelId="{14323E9D-2B69-45F2-8A37-74A627E0446D}" type="parTrans" cxnId="{2FA3F727-B6C9-4B29-9639-625BF8D05829}">
      <dgm:prSet/>
      <dgm:spPr/>
      <dgm:t>
        <a:bodyPr/>
        <a:lstStyle/>
        <a:p>
          <a:endParaRPr lang="en-US"/>
        </a:p>
      </dgm:t>
    </dgm:pt>
    <dgm:pt modelId="{E99337BE-44B2-4A1F-8972-8C7EFDAB51F4}" type="sibTrans" cxnId="{2FA3F727-B6C9-4B29-9639-625BF8D05829}">
      <dgm:prSet/>
      <dgm:spPr/>
      <dgm:t>
        <a:bodyPr/>
        <a:lstStyle/>
        <a:p>
          <a:endParaRPr lang="en-US"/>
        </a:p>
      </dgm:t>
    </dgm:pt>
    <dgm:pt modelId="{CB366850-D692-4CFC-92C4-449A498AD0D8}">
      <dgm:prSet/>
      <dgm:spPr/>
      <dgm:t>
        <a:bodyPr/>
        <a:lstStyle/>
        <a:p>
          <a:r>
            <a:rPr lang="cs-CZ"/>
            <a:t>Podnikání je nepřetržitým řetězem vynálezů, a toto vynalézání je nezbytné při systému volné soutěže. Inovace a vynalézavost jsou základními předpoklady úspěšného podnikání. (Zelený, 2005 – pohled Bati)</a:t>
          </a:r>
          <a:endParaRPr lang="en-US"/>
        </a:p>
      </dgm:t>
    </dgm:pt>
    <dgm:pt modelId="{2CC0425C-A951-40E1-ADE4-460C27795375}" type="parTrans" cxnId="{EA9F8A5A-CDEE-46B2-B3B4-07B85A0D2B9B}">
      <dgm:prSet/>
      <dgm:spPr/>
      <dgm:t>
        <a:bodyPr/>
        <a:lstStyle/>
        <a:p>
          <a:endParaRPr lang="en-US"/>
        </a:p>
      </dgm:t>
    </dgm:pt>
    <dgm:pt modelId="{ED8CBEDD-A941-4187-9607-03C537D6B2EC}" type="sibTrans" cxnId="{EA9F8A5A-CDEE-46B2-B3B4-07B85A0D2B9B}">
      <dgm:prSet/>
      <dgm:spPr/>
      <dgm:t>
        <a:bodyPr/>
        <a:lstStyle/>
        <a:p>
          <a:endParaRPr lang="en-US"/>
        </a:p>
      </dgm:t>
    </dgm:pt>
    <dgm:pt modelId="{CDF63E5B-C3AF-467F-AA46-54976ACE93D1}" type="pres">
      <dgm:prSet presAssocID="{5100628E-0D55-4106-BEA6-DDCEB207CC63}" presName="root" presStyleCnt="0">
        <dgm:presLayoutVars>
          <dgm:dir/>
          <dgm:resizeHandles val="exact"/>
        </dgm:presLayoutVars>
      </dgm:prSet>
      <dgm:spPr/>
    </dgm:pt>
    <dgm:pt modelId="{5833C037-D04A-415E-8426-1B32D0E0FB56}" type="pres">
      <dgm:prSet presAssocID="{23679D0C-9E88-4322-8922-3526313D5D1C}" presName="compNode" presStyleCnt="0"/>
      <dgm:spPr/>
    </dgm:pt>
    <dgm:pt modelId="{DADA56DC-9421-455B-A1A1-7FBD9BB66F10}" type="pres">
      <dgm:prSet presAssocID="{23679D0C-9E88-4322-8922-3526313D5D1C}" presName="bgRect" presStyleLbl="bgShp" presStyleIdx="0" presStyleCnt="2"/>
      <dgm:spPr/>
    </dgm:pt>
    <dgm:pt modelId="{08FF678D-8A03-47F1-B245-6888D44FA012}" type="pres">
      <dgm:prSet presAssocID="{23679D0C-9E88-4322-8922-3526313D5D1C}"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ead with Gears"/>
        </a:ext>
      </dgm:extLst>
    </dgm:pt>
    <dgm:pt modelId="{AB52A152-C998-4A2D-8200-82E46CF95ACE}" type="pres">
      <dgm:prSet presAssocID="{23679D0C-9E88-4322-8922-3526313D5D1C}" presName="spaceRect" presStyleCnt="0"/>
      <dgm:spPr/>
    </dgm:pt>
    <dgm:pt modelId="{FAFFC84A-6B7F-491C-9FAF-43DFE091A26E}" type="pres">
      <dgm:prSet presAssocID="{23679D0C-9E88-4322-8922-3526313D5D1C}" presName="parTx" presStyleLbl="revTx" presStyleIdx="0" presStyleCnt="2">
        <dgm:presLayoutVars>
          <dgm:chMax val="0"/>
          <dgm:chPref val="0"/>
        </dgm:presLayoutVars>
      </dgm:prSet>
      <dgm:spPr/>
    </dgm:pt>
    <dgm:pt modelId="{3B2DD05B-1C4B-4757-8B98-110DF6C8A277}" type="pres">
      <dgm:prSet presAssocID="{E99337BE-44B2-4A1F-8972-8C7EFDAB51F4}" presName="sibTrans" presStyleCnt="0"/>
      <dgm:spPr/>
    </dgm:pt>
    <dgm:pt modelId="{4D454A0C-6D32-4357-9833-D6CDCA17A52A}" type="pres">
      <dgm:prSet presAssocID="{CB366850-D692-4CFC-92C4-449A498AD0D8}" presName="compNode" presStyleCnt="0"/>
      <dgm:spPr/>
    </dgm:pt>
    <dgm:pt modelId="{276AB324-05DB-4F6C-9186-A307D67C92F5}" type="pres">
      <dgm:prSet presAssocID="{CB366850-D692-4CFC-92C4-449A498AD0D8}" presName="bgRect" presStyleLbl="bgShp" presStyleIdx="1" presStyleCnt="2"/>
      <dgm:spPr/>
    </dgm:pt>
    <dgm:pt modelId="{C8B71A7C-A1C5-465C-8C6F-B344ECCB4837}" type="pres">
      <dgm:prSet presAssocID="{CB366850-D692-4CFC-92C4-449A498AD0D8}"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Žárovka"/>
        </a:ext>
      </dgm:extLst>
    </dgm:pt>
    <dgm:pt modelId="{B3DA1049-1C6C-4D94-A09F-5B26F9C31FAC}" type="pres">
      <dgm:prSet presAssocID="{CB366850-D692-4CFC-92C4-449A498AD0D8}" presName="spaceRect" presStyleCnt="0"/>
      <dgm:spPr/>
    </dgm:pt>
    <dgm:pt modelId="{8DE6BF3D-A9EB-4176-A37F-AA8FF4080B81}" type="pres">
      <dgm:prSet presAssocID="{CB366850-D692-4CFC-92C4-449A498AD0D8}" presName="parTx" presStyleLbl="revTx" presStyleIdx="1" presStyleCnt="2">
        <dgm:presLayoutVars>
          <dgm:chMax val="0"/>
          <dgm:chPref val="0"/>
        </dgm:presLayoutVars>
      </dgm:prSet>
      <dgm:spPr/>
    </dgm:pt>
  </dgm:ptLst>
  <dgm:cxnLst>
    <dgm:cxn modelId="{2FA3F727-B6C9-4B29-9639-625BF8D05829}" srcId="{5100628E-0D55-4106-BEA6-DDCEB207CC63}" destId="{23679D0C-9E88-4322-8922-3526313D5D1C}" srcOrd="0" destOrd="0" parTransId="{14323E9D-2B69-45F2-8A37-74A627E0446D}" sibTransId="{E99337BE-44B2-4A1F-8972-8C7EFDAB51F4}"/>
    <dgm:cxn modelId="{59D1296B-2A31-4ED1-A4B4-574647B3269B}" type="presOf" srcId="{CB366850-D692-4CFC-92C4-449A498AD0D8}" destId="{8DE6BF3D-A9EB-4176-A37F-AA8FF4080B81}" srcOrd="0" destOrd="0" presId="urn:microsoft.com/office/officeart/2018/2/layout/IconVerticalSolidList"/>
    <dgm:cxn modelId="{72FFBF4F-78CA-4211-829B-26805D48FA9E}" type="presOf" srcId="{23679D0C-9E88-4322-8922-3526313D5D1C}" destId="{FAFFC84A-6B7F-491C-9FAF-43DFE091A26E}" srcOrd="0" destOrd="0" presId="urn:microsoft.com/office/officeart/2018/2/layout/IconVerticalSolidList"/>
    <dgm:cxn modelId="{EA9F8A5A-CDEE-46B2-B3B4-07B85A0D2B9B}" srcId="{5100628E-0D55-4106-BEA6-DDCEB207CC63}" destId="{CB366850-D692-4CFC-92C4-449A498AD0D8}" srcOrd="1" destOrd="0" parTransId="{2CC0425C-A951-40E1-ADE4-460C27795375}" sibTransId="{ED8CBEDD-A941-4187-9607-03C537D6B2EC}"/>
    <dgm:cxn modelId="{55E009DA-D493-47EC-9A17-A2D97870AAC6}" type="presOf" srcId="{5100628E-0D55-4106-BEA6-DDCEB207CC63}" destId="{CDF63E5B-C3AF-467F-AA46-54976ACE93D1}" srcOrd="0" destOrd="0" presId="urn:microsoft.com/office/officeart/2018/2/layout/IconVerticalSolidList"/>
    <dgm:cxn modelId="{CC36A27F-8BA8-48DD-8684-5FA0F7B96D49}" type="presParOf" srcId="{CDF63E5B-C3AF-467F-AA46-54976ACE93D1}" destId="{5833C037-D04A-415E-8426-1B32D0E0FB56}" srcOrd="0" destOrd="0" presId="urn:microsoft.com/office/officeart/2018/2/layout/IconVerticalSolidList"/>
    <dgm:cxn modelId="{E957B205-1795-4A21-8DE2-13A8B03EEC4F}" type="presParOf" srcId="{5833C037-D04A-415E-8426-1B32D0E0FB56}" destId="{DADA56DC-9421-455B-A1A1-7FBD9BB66F10}" srcOrd="0" destOrd="0" presId="urn:microsoft.com/office/officeart/2018/2/layout/IconVerticalSolidList"/>
    <dgm:cxn modelId="{0F3B3760-DD3C-4F64-AA67-F9FF397FC088}" type="presParOf" srcId="{5833C037-D04A-415E-8426-1B32D0E0FB56}" destId="{08FF678D-8A03-47F1-B245-6888D44FA012}" srcOrd="1" destOrd="0" presId="urn:microsoft.com/office/officeart/2018/2/layout/IconVerticalSolidList"/>
    <dgm:cxn modelId="{84D8DAC5-F869-46B3-B9F8-015EAC41F7A0}" type="presParOf" srcId="{5833C037-D04A-415E-8426-1B32D0E0FB56}" destId="{AB52A152-C998-4A2D-8200-82E46CF95ACE}" srcOrd="2" destOrd="0" presId="urn:microsoft.com/office/officeart/2018/2/layout/IconVerticalSolidList"/>
    <dgm:cxn modelId="{A0E42EE7-DC7D-4103-820D-E559940FADD7}" type="presParOf" srcId="{5833C037-D04A-415E-8426-1B32D0E0FB56}" destId="{FAFFC84A-6B7F-491C-9FAF-43DFE091A26E}" srcOrd="3" destOrd="0" presId="urn:microsoft.com/office/officeart/2018/2/layout/IconVerticalSolidList"/>
    <dgm:cxn modelId="{0C6BAC50-050A-44B3-AFA1-D19792A6C622}" type="presParOf" srcId="{CDF63E5B-C3AF-467F-AA46-54976ACE93D1}" destId="{3B2DD05B-1C4B-4757-8B98-110DF6C8A277}" srcOrd="1" destOrd="0" presId="urn:microsoft.com/office/officeart/2018/2/layout/IconVerticalSolidList"/>
    <dgm:cxn modelId="{5F9FFEF4-4B7E-4E15-B516-D5B8F22D0750}" type="presParOf" srcId="{CDF63E5B-C3AF-467F-AA46-54976ACE93D1}" destId="{4D454A0C-6D32-4357-9833-D6CDCA17A52A}" srcOrd="2" destOrd="0" presId="urn:microsoft.com/office/officeart/2018/2/layout/IconVerticalSolidList"/>
    <dgm:cxn modelId="{595DC138-4C19-45CE-B772-0F2864F9C196}" type="presParOf" srcId="{4D454A0C-6D32-4357-9833-D6CDCA17A52A}" destId="{276AB324-05DB-4F6C-9186-A307D67C92F5}" srcOrd="0" destOrd="0" presId="urn:microsoft.com/office/officeart/2018/2/layout/IconVerticalSolidList"/>
    <dgm:cxn modelId="{F0B2D738-7140-4EA2-83DF-5AC9CB694D60}" type="presParOf" srcId="{4D454A0C-6D32-4357-9833-D6CDCA17A52A}" destId="{C8B71A7C-A1C5-465C-8C6F-B344ECCB4837}" srcOrd="1" destOrd="0" presId="urn:microsoft.com/office/officeart/2018/2/layout/IconVerticalSolidList"/>
    <dgm:cxn modelId="{2B825711-9107-4CF9-A040-A47993CB3518}" type="presParOf" srcId="{4D454A0C-6D32-4357-9833-D6CDCA17A52A}" destId="{B3DA1049-1C6C-4D94-A09F-5B26F9C31FAC}" srcOrd="2" destOrd="0" presId="urn:microsoft.com/office/officeart/2018/2/layout/IconVerticalSolidList"/>
    <dgm:cxn modelId="{28D1ED67-F98F-449D-9D51-4DADE99E1D75}" type="presParOf" srcId="{4D454A0C-6D32-4357-9833-D6CDCA17A52A}" destId="{8DE6BF3D-A9EB-4176-A37F-AA8FF4080B8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458533-704A-4121-BA04-BBBF61E344FF}" type="doc">
      <dgm:prSet loTypeId="urn:microsoft.com/office/officeart/2018/2/layout/IconVerticalSolidList" loCatId="icon" qsTypeId="urn:microsoft.com/office/officeart/2005/8/quickstyle/simple1#88" qsCatId="simple" csTypeId="urn:microsoft.com/office/officeart/2005/8/colors/accent3_2#32" csCatId="accent3" phldr="1"/>
      <dgm:spPr/>
      <dgm:t>
        <a:bodyPr/>
        <a:lstStyle/>
        <a:p>
          <a:endParaRPr lang="en-US"/>
        </a:p>
      </dgm:t>
    </dgm:pt>
    <dgm:pt modelId="{E016C5FF-9894-44B3-88FB-874DBEFACA38}">
      <dgm:prSet/>
      <dgm:spPr/>
      <dgm:t>
        <a:bodyPr/>
        <a:lstStyle/>
        <a:p>
          <a:r>
            <a:rPr lang="cs-CZ" dirty="0"/>
            <a:t>Inovace vznikají realizováním změn, kterou mohou nabývat těchto dimenzí: inovace produktu, procesní inovace, inovace pozice, inovace paradigmatu. (</a:t>
          </a:r>
          <a:r>
            <a:rPr lang="cs-CZ" dirty="0" err="1"/>
            <a:t>Bessant</a:t>
          </a:r>
          <a:r>
            <a:rPr lang="cs-CZ" dirty="0"/>
            <a:t> a </a:t>
          </a:r>
          <a:r>
            <a:rPr lang="cs-CZ" dirty="0" err="1"/>
            <a:t>Tidd</a:t>
          </a:r>
          <a:r>
            <a:rPr lang="cs-CZ" dirty="0"/>
            <a:t>, 2009)</a:t>
          </a:r>
          <a:endParaRPr lang="en-US" dirty="0"/>
        </a:p>
      </dgm:t>
    </dgm:pt>
    <dgm:pt modelId="{D3D2E3FF-48D9-4BCC-9E44-2E2B6844F9A2}" type="parTrans" cxnId="{A69C362A-FC06-4C27-A7F8-45F452DCF68D}">
      <dgm:prSet/>
      <dgm:spPr/>
      <dgm:t>
        <a:bodyPr/>
        <a:lstStyle/>
        <a:p>
          <a:endParaRPr lang="en-US"/>
        </a:p>
      </dgm:t>
    </dgm:pt>
    <dgm:pt modelId="{56A46007-3BD9-4B3B-8596-B32FC55DA0D5}" type="sibTrans" cxnId="{A69C362A-FC06-4C27-A7F8-45F452DCF68D}">
      <dgm:prSet/>
      <dgm:spPr/>
      <dgm:t>
        <a:bodyPr/>
        <a:lstStyle/>
        <a:p>
          <a:endParaRPr lang="en-US"/>
        </a:p>
      </dgm:t>
    </dgm:pt>
    <dgm:pt modelId="{A871C21D-45D6-4F4A-B092-8DEFC03025CC}">
      <dgm:prSet/>
      <dgm:spPr/>
      <dgm:t>
        <a:bodyPr/>
        <a:lstStyle/>
        <a:p>
          <a:r>
            <a:rPr lang="cs-CZ"/>
            <a:t>Inovace je chápána jako změna a lze na ní pohlížet z různých úhlů pohledů a to z hlediska: funkcí, hodnoty, principu, designu, sortimentu, evoluce a uživatele. (Košturiak a Chal´, 2008)</a:t>
          </a:r>
          <a:endParaRPr lang="en-US"/>
        </a:p>
      </dgm:t>
    </dgm:pt>
    <dgm:pt modelId="{E3D90882-523C-4035-A529-76651B4D4B77}" type="parTrans" cxnId="{EAC74FDF-852C-4316-A673-47A88D237742}">
      <dgm:prSet/>
      <dgm:spPr/>
      <dgm:t>
        <a:bodyPr/>
        <a:lstStyle/>
        <a:p>
          <a:endParaRPr lang="en-US"/>
        </a:p>
      </dgm:t>
    </dgm:pt>
    <dgm:pt modelId="{64DF3CF3-762A-4817-B779-F6797E94570A}" type="sibTrans" cxnId="{EAC74FDF-852C-4316-A673-47A88D237742}">
      <dgm:prSet/>
      <dgm:spPr/>
      <dgm:t>
        <a:bodyPr/>
        <a:lstStyle/>
        <a:p>
          <a:endParaRPr lang="en-US"/>
        </a:p>
      </dgm:t>
    </dgm:pt>
    <dgm:pt modelId="{AA7540B3-DE74-47CB-BCC0-924F12315A97}">
      <dgm:prSet/>
      <dgm:spPr/>
      <dgm:t>
        <a:bodyPr/>
        <a:lstStyle/>
        <a:p>
          <a:r>
            <a:rPr lang="cs-CZ"/>
            <a:t>Inovace je specifickým nástrojem podnikatelů, pomocí kterého využívají změny v podobě příležitostí pro podnikání v odlišné oblasti nebo v jiném způsobu poskytování služeb. (Drucker, 1993)</a:t>
          </a:r>
          <a:endParaRPr lang="en-US"/>
        </a:p>
      </dgm:t>
    </dgm:pt>
    <dgm:pt modelId="{89485FAE-69B9-4DDC-9210-62ED611DD2C1}" type="parTrans" cxnId="{79A6187E-453C-45F2-ADBC-9484A805F54B}">
      <dgm:prSet/>
      <dgm:spPr/>
      <dgm:t>
        <a:bodyPr/>
        <a:lstStyle/>
        <a:p>
          <a:endParaRPr lang="en-US"/>
        </a:p>
      </dgm:t>
    </dgm:pt>
    <dgm:pt modelId="{1F8C64DF-95A5-413F-BAD9-C9A04F068312}" type="sibTrans" cxnId="{79A6187E-453C-45F2-ADBC-9484A805F54B}">
      <dgm:prSet/>
      <dgm:spPr/>
      <dgm:t>
        <a:bodyPr/>
        <a:lstStyle/>
        <a:p>
          <a:endParaRPr lang="en-US"/>
        </a:p>
      </dgm:t>
    </dgm:pt>
    <dgm:pt modelId="{7655B47C-3672-49C2-909E-10C5390BC888}" type="pres">
      <dgm:prSet presAssocID="{08458533-704A-4121-BA04-BBBF61E344FF}" presName="root" presStyleCnt="0">
        <dgm:presLayoutVars>
          <dgm:dir/>
          <dgm:resizeHandles val="exact"/>
        </dgm:presLayoutVars>
      </dgm:prSet>
      <dgm:spPr/>
    </dgm:pt>
    <dgm:pt modelId="{CFBA3649-2CB1-4267-B4B6-A4733F4B36E7}" type="pres">
      <dgm:prSet presAssocID="{E016C5FF-9894-44B3-88FB-874DBEFACA38}" presName="compNode" presStyleCnt="0"/>
      <dgm:spPr/>
    </dgm:pt>
    <dgm:pt modelId="{2E6EBC0B-F1AC-4AED-BDA3-55C41F6A157A}" type="pres">
      <dgm:prSet presAssocID="{E016C5FF-9894-44B3-88FB-874DBEFACA38}" presName="bgRect" presStyleLbl="bgShp" presStyleIdx="0" presStyleCnt="3" custLinFactNeighborX="-744" custLinFactNeighborY="-28332"/>
      <dgm:spPr/>
    </dgm:pt>
    <dgm:pt modelId="{AA600CA0-135C-4410-9909-EDAA9FD60754}" type="pres">
      <dgm:prSet presAssocID="{E016C5FF-9894-44B3-88FB-874DBEFACA38}"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Thought bubble"/>
        </a:ext>
      </dgm:extLst>
    </dgm:pt>
    <dgm:pt modelId="{9CED6A77-9443-44EA-8103-71C190725C0C}" type="pres">
      <dgm:prSet presAssocID="{E016C5FF-9894-44B3-88FB-874DBEFACA38}" presName="spaceRect" presStyleCnt="0"/>
      <dgm:spPr/>
    </dgm:pt>
    <dgm:pt modelId="{CBE20749-879D-4A37-B448-FBAEA3B37D79}" type="pres">
      <dgm:prSet presAssocID="{E016C5FF-9894-44B3-88FB-874DBEFACA38}" presName="parTx" presStyleLbl="revTx" presStyleIdx="0" presStyleCnt="3">
        <dgm:presLayoutVars>
          <dgm:chMax val="0"/>
          <dgm:chPref val="0"/>
        </dgm:presLayoutVars>
      </dgm:prSet>
      <dgm:spPr/>
    </dgm:pt>
    <dgm:pt modelId="{1F6150B7-60C4-40C4-B299-D916E7EF1AB4}" type="pres">
      <dgm:prSet presAssocID="{56A46007-3BD9-4B3B-8596-B32FC55DA0D5}" presName="sibTrans" presStyleCnt="0"/>
      <dgm:spPr/>
    </dgm:pt>
    <dgm:pt modelId="{6A05BC95-DC4B-4FAC-8F43-9535EF220468}" type="pres">
      <dgm:prSet presAssocID="{A871C21D-45D6-4F4A-B092-8DEFC03025CC}" presName="compNode" presStyleCnt="0"/>
      <dgm:spPr/>
    </dgm:pt>
    <dgm:pt modelId="{407B6C13-F65F-48C2-ADD7-A3FD7C86C17A}" type="pres">
      <dgm:prSet presAssocID="{A871C21D-45D6-4F4A-B092-8DEFC03025CC}" presName="bgRect" presStyleLbl="bgShp" presStyleIdx="1" presStyleCnt="3"/>
      <dgm:spPr/>
    </dgm:pt>
    <dgm:pt modelId="{04B6BDAC-6477-431F-9210-789048373F87}" type="pres">
      <dgm:prSet presAssocID="{A871C21D-45D6-4F4A-B092-8DEFC03025CC}"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nching Diagram"/>
        </a:ext>
      </dgm:extLst>
    </dgm:pt>
    <dgm:pt modelId="{563300FA-81C4-44AD-A74A-E56E00AD7DA0}" type="pres">
      <dgm:prSet presAssocID="{A871C21D-45D6-4F4A-B092-8DEFC03025CC}" presName="spaceRect" presStyleCnt="0"/>
      <dgm:spPr/>
    </dgm:pt>
    <dgm:pt modelId="{11A8A255-008E-43C6-B9E9-D087A194D4CB}" type="pres">
      <dgm:prSet presAssocID="{A871C21D-45D6-4F4A-B092-8DEFC03025CC}" presName="parTx" presStyleLbl="revTx" presStyleIdx="1" presStyleCnt="3">
        <dgm:presLayoutVars>
          <dgm:chMax val="0"/>
          <dgm:chPref val="0"/>
        </dgm:presLayoutVars>
      </dgm:prSet>
      <dgm:spPr/>
    </dgm:pt>
    <dgm:pt modelId="{BF3B63F1-4F85-4860-9E45-62BF7AD75BBC}" type="pres">
      <dgm:prSet presAssocID="{64DF3CF3-762A-4817-B779-F6797E94570A}" presName="sibTrans" presStyleCnt="0"/>
      <dgm:spPr/>
    </dgm:pt>
    <dgm:pt modelId="{69D84C57-9839-41FF-BBDD-07D01E2EA807}" type="pres">
      <dgm:prSet presAssocID="{AA7540B3-DE74-47CB-BCC0-924F12315A97}" presName="compNode" presStyleCnt="0"/>
      <dgm:spPr/>
    </dgm:pt>
    <dgm:pt modelId="{AEAC5864-94AD-4F1C-B6DF-A1D5EDCAC63B}" type="pres">
      <dgm:prSet presAssocID="{AA7540B3-DE74-47CB-BCC0-924F12315A97}" presName="bgRect" presStyleLbl="bgShp" presStyleIdx="2" presStyleCnt="3"/>
      <dgm:spPr/>
    </dgm:pt>
    <dgm:pt modelId="{5EC3C52E-DC6F-4E80-9E73-A003250166D8}" type="pres">
      <dgm:prSet presAssocID="{AA7540B3-DE74-47CB-BCC0-924F12315A97}"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Žárovka"/>
        </a:ext>
      </dgm:extLst>
    </dgm:pt>
    <dgm:pt modelId="{2853B6CD-D9B9-4C9D-B581-48B9C5BE417C}" type="pres">
      <dgm:prSet presAssocID="{AA7540B3-DE74-47CB-BCC0-924F12315A97}" presName="spaceRect" presStyleCnt="0"/>
      <dgm:spPr/>
    </dgm:pt>
    <dgm:pt modelId="{6AC977B9-06A9-4647-BBCE-0C23388BDED8}" type="pres">
      <dgm:prSet presAssocID="{AA7540B3-DE74-47CB-BCC0-924F12315A97}" presName="parTx" presStyleLbl="revTx" presStyleIdx="2" presStyleCnt="3">
        <dgm:presLayoutVars>
          <dgm:chMax val="0"/>
          <dgm:chPref val="0"/>
        </dgm:presLayoutVars>
      </dgm:prSet>
      <dgm:spPr/>
    </dgm:pt>
  </dgm:ptLst>
  <dgm:cxnLst>
    <dgm:cxn modelId="{7AD82F07-C0FC-46FF-8CFD-3CD3DFA68DE8}" type="presOf" srcId="{AA7540B3-DE74-47CB-BCC0-924F12315A97}" destId="{6AC977B9-06A9-4647-BBCE-0C23388BDED8}" srcOrd="0" destOrd="0" presId="urn:microsoft.com/office/officeart/2018/2/layout/IconVerticalSolidList"/>
    <dgm:cxn modelId="{6672910F-35C1-4271-BA36-1672EC666296}" type="presOf" srcId="{08458533-704A-4121-BA04-BBBF61E344FF}" destId="{7655B47C-3672-49C2-909E-10C5390BC888}" srcOrd="0" destOrd="0" presId="urn:microsoft.com/office/officeart/2018/2/layout/IconVerticalSolidList"/>
    <dgm:cxn modelId="{33581811-6167-4FAD-8A1F-61F7A88F9DEB}" type="presOf" srcId="{E016C5FF-9894-44B3-88FB-874DBEFACA38}" destId="{CBE20749-879D-4A37-B448-FBAEA3B37D79}" srcOrd="0" destOrd="0" presId="urn:microsoft.com/office/officeart/2018/2/layout/IconVerticalSolidList"/>
    <dgm:cxn modelId="{A69C362A-FC06-4C27-A7F8-45F452DCF68D}" srcId="{08458533-704A-4121-BA04-BBBF61E344FF}" destId="{E016C5FF-9894-44B3-88FB-874DBEFACA38}" srcOrd="0" destOrd="0" parTransId="{D3D2E3FF-48D9-4BCC-9E44-2E2B6844F9A2}" sibTransId="{56A46007-3BD9-4B3B-8596-B32FC55DA0D5}"/>
    <dgm:cxn modelId="{79A6187E-453C-45F2-ADBC-9484A805F54B}" srcId="{08458533-704A-4121-BA04-BBBF61E344FF}" destId="{AA7540B3-DE74-47CB-BCC0-924F12315A97}" srcOrd="2" destOrd="0" parTransId="{89485FAE-69B9-4DDC-9210-62ED611DD2C1}" sibTransId="{1F8C64DF-95A5-413F-BAD9-C9A04F068312}"/>
    <dgm:cxn modelId="{8ACD59CC-A78B-49CC-A725-EA2E2330A832}" type="presOf" srcId="{A871C21D-45D6-4F4A-B092-8DEFC03025CC}" destId="{11A8A255-008E-43C6-B9E9-D087A194D4CB}" srcOrd="0" destOrd="0" presId="urn:microsoft.com/office/officeart/2018/2/layout/IconVerticalSolidList"/>
    <dgm:cxn modelId="{EAC74FDF-852C-4316-A673-47A88D237742}" srcId="{08458533-704A-4121-BA04-BBBF61E344FF}" destId="{A871C21D-45D6-4F4A-B092-8DEFC03025CC}" srcOrd="1" destOrd="0" parTransId="{E3D90882-523C-4035-A529-76651B4D4B77}" sibTransId="{64DF3CF3-762A-4817-B779-F6797E94570A}"/>
    <dgm:cxn modelId="{1169BAC3-BC67-4275-8F19-82FDAFC637A3}" type="presParOf" srcId="{7655B47C-3672-49C2-909E-10C5390BC888}" destId="{CFBA3649-2CB1-4267-B4B6-A4733F4B36E7}" srcOrd="0" destOrd="0" presId="urn:microsoft.com/office/officeart/2018/2/layout/IconVerticalSolidList"/>
    <dgm:cxn modelId="{056CB92A-3948-4F47-A988-E6DD37A5FAD0}" type="presParOf" srcId="{CFBA3649-2CB1-4267-B4B6-A4733F4B36E7}" destId="{2E6EBC0B-F1AC-4AED-BDA3-55C41F6A157A}" srcOrd="0" destOrd="0" presId="urn:microsoft.com/office/officeart/2018/2/layout/IconVerticalSolidList"/>
    <dgm:cxn modelId="{CB0C5885-172D-4B14-B6D4-FD480C6AF13F}" type="presParOf" srcId="{CFBA3649-2CB1-4267-B4B6-A4733F4B36E7}" destId="{AA600CA0-135C-4410-9909-EDAA9FD60754}" srcOrd="1" destOrd="0" presId="urn:microsoft.com/office/officeart/2018/2/layout/IconVerticalSolidList"/>
    <dgm:cxn modelId="{28922DD0-D142-4982-9E9A-AACA67BD4B54}" type="presParOf" srcId="{CFBA3649-2CB1-4267-B4B6-A4733F4B36E7}" destId="{9CED6A77-9443-44EA-8103-71C190725C0C}" srcOrd="2" destOrd="0" presId="urn:microsoft.com/office/officeart/2018/2/layout/IconVerticalSolidList"/>
    <dgm:cxn modelId="{35866CDE-F3AC-484E-ACA2-FCA6107B3100}" type="presParOf" srcId="{CFBA3649-2CB1-4267-B4B6-A4733F4B36E7}" destId="{CBE20749-879D-4A37-B448-FBAEA3B37D79}" srcOrd="3" destOrd="0" presId="urn:microsoft.com/office/officeart/2018/2/layout/IconVerticalSolidList"/>
    <dgm:cxn modelId="{941695D3-6C41-4910-AEA6-528CD3FA68CC}" type="presParOf" srcId="{7655B47C-3672-49C2-909E-10C5390BC888}" destId="{1F6150B7-60C4-40C4-B299-D916E7EF1AB4}" srcOrd="1" destOrd="0" presId="urn:microsoft.com/office/officeart/2018/2/layout/IconVerticalSolidList"/>
    <dgm:cxn modelId="{AD4C9F2C-6B84-4CC6-AAD3-5F3D0F14D7E2}" type="presParOf" srcId="{7655B47C-3672-49C2-909E-10C5390BC888}" destId="{6A05BC95-DC4B-4FAC-8F43-9535EF220468}" srcOrd="2" destOrd="0" presId="urn:microsoft.com/office/officeart/2018/2/layout/IconVerticalSolidList"/>
    <dgm:cxn modelId="{836BD9FC-4AD7-4B88-99FD-3C6B8A9623D4}" type="presParOf" srcId="{6A05BC95-DC4B-4FAC-8F43-9535EF220468}" destId="{407B6C13-F65F-48C2-ADD7-A3FD7C86C17A}" srcOrd="0" destOrd="0" presId="urn:microsoft.com/office/officeart/2018/2/layout/IconVerticalSolidList"/>
    <dgm:cxn modelId="{D80DFF62-8391-456B-911F-F624F2A73B9A}" type="presParOf" srcId="{6A05BC95-DC4B-4FAC-8F43-9535EF220468}" destId="{04B6BDAC-6477-431F-9210-789048373F87}" srcOrd="1" destOrd="0" presId="urn:microsoft.com/office/officeart/2018/2/layout/IconVerticalSolidList"/>
    <dgm:cxn modelId="{88275D70-AA6D-43E8-B4C3-9EB6CA176B0A}" type="presParOf" srcId="{6A05BC95-DC4B-4FAC-8F43-9535EF220468}" destId="{563300FA-81C4-44AD-A74A-E56E00AD7DA0}" srcOrd="2" destOrd="0" presId="urn:microsoft.com/office/officeart/2018/2/layout/IconVerticalSolidList"/>
    <dgm:cxn modelId="{BBBF8D83-8D71-4D01-839C-9289736DDA97}" type="presParOf" srcId="{6A05BC95-DC4B-4FAC-8F43-9535EF220468}" destId="{11A8A255-008E-43C6-B9E9-D087A194D4CB}" srcOrd="3" destOrd="0" presId="urn:microsoft.com/office/officeart/2018/2/layout/IconVerticalSolidList"/>
    <dgm:cxn modelId="{4395CB90-4C32-466B-9EB5-9DFB59606ACA}" type="presParOf" srcId="{7655B47C-3672-49C2-909E-10C5390BC888}" destId="{BF3B63F1-4F85-4860-9E45-62BF7AD75BBC}" srcOrd="3" destOrd="0" presId="urn:microsoft.com/office/officeart/2018/2/layout/IconVerticalSolidList"/>
    <dgm:cxn modelId="{BA139481-5E0C-47D4-946A-DB35CCDF990F}" type="presParOf" srcId="{7655B47C-3672-49C2-909E-10C5390BC888}" destId="{69D84C57-9839-41FF-BBDD-07D01E2EA807}" srcOrd="4" destOrd="0" presId="urn:microsoft.com/office/officeart/2018/2/layout/IconVerticalSolidList"/>
    <dgm:cxn modelId="{0BCDBE77-ADDC-4F54-BA4B-D6B4B69131A7}" type="presParOf" srcId="{69D84C57-9839-41FF-BBDD-07D01E2EA807}" destId="{AEAC5864-94AD-4F1C-B6DF-A1D5EDCAC63B}" srcOrd="0" destOrd="0" presId="urn:microsoft.com/office/officeart/2018/2/layout/IconVerticalSolidList"/>
    <dgm:cxn modelId="{3D2FE66D-3F24-497B-BF00-FFEB3C07C13E}" type="presParOf" srcId="{69D84C57-9839-41FF-BBDD-07D01E2EA807}" destId="{5EC3C52E-DC6F-4E80-9E73-A003250166D8}" srcOrd="1" destOrd="0" presId="urn:microsoft.com/office/officeart/2018/2/layout/IconVerticalSolidList"/>
    <dgm:cxn modelId="{AF651610-F5E1-480D-BB56-0C31D5A48CA3}" type="presParOf" srcId="{69D84C57-9839-41FF-BBDD-07D01E2EA807}" destId="{2853B6CD-D9B9-4C9D-B581-48B9C5BE417C}" srcOrd="2" destOrd="0" presId="urn:microsoft.com/office/officeart/2018/2/layout/IconVerticalSolidList"/>
    <dgm:cxn modelId="{D810149A-9F77-455E-B1D2-15B3822C56AC}" type="presParOf" srcId="{69D84C57-9839-41FF-BBDD-07D01E2EA807}" destId="{6AC977B9-06A9-4647-BBCE-0C23388BDED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AF62BE-79CE-4ACE-95A3-E10F03DA878D}">
      <dsp:nvSpPr>
        <dsp:cNvPr id="0" name=""/>
        <dsp:cNvSpPr/>
      </dsp:nvSpPr>
      <dsp:spPr>
        <a:xfrm>
          <a:off x="0" y="663195"/>
          <a:ext cx="8064000" cy="122436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ED3276-0FD6-4313-A3F1-C9F692BEEFA4}">
      <dsp:nvSpPr>
        <dsp:cNvPr id="0" name=""/>
        <dsp:cNvSpPr/>
      </dsp:nvSpPr>
      <dsp:spPr>
        <a:xfrm>
          <a:off x="370369" y="938676"/>
          <a:ext cx="673398" cy="6733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41D8AE-87AB-4B34-834D-918647456D08}">
      <dsp:nvSpPr>
        <dsp:cNvPr id="0" name=""/>
        <dsp:cNvSpPr/>
      </dsp:nvSpPr>
      <dsp:spPr>
        <a:xfrm>
          <a:off x="1414137" y="663195"/>
          <a:ext cx="6649862" cy="1224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78" tIns="129578" rIns="129578" bIns="129578" numCol="1" spcCol="1270" anchor="ctr" anchorCtr="0">
          <a:noAutofit/>
        </a:bodyPr>
        <a:lstStyle/>
        <a:p>
          <a:pPr marL="0" lvl="0" indent="0" algn="l" defTabSz="755650">
            <a:lnSpc>
              <a:spcPct val="90000"/>
            </a:lnSpc>
            <a:spcBef>
              <a:spcPct val="0"/>
            </a:spcBef>
            <a:spcAft>
              <a:spcPct val="35000"/>
            </a:spcAft>
            <a:buNone/>
          </a:pPr>
          <a:r>
            <a:rPr lang="cs-CZ" sz="1700" b="1" kern="1200" dirty="0"/>
            <a:t>Inovace</a:t>
          </a:r>
          <a:r>
            <a:rPr lang="cs-CZ" sz="1700" kern="1200" dirty="0"/>
            <a:t> je chápána jako změna, kreativní destrukce současného stavu, prostředek ke zvýšení dlouhodobé konkurenceschopnosti nebo tajná přísada pro úspěšné podnikání. Inovace má podobu novinky, resp. změny k něčemu novému. </a:t>
          </a:r>
          <a:endParaRPr lang="en-US" sz="1700" kern="1200" dirty="0"/>
        </a:p>
      </dsp:txBody>
      <dsp:txXfrm>
        <a:off x="1414137" y="663195"/>
        <a:ext cx="6649862" cy="1224361"/>
      </dsp:txXfrm>
    </dsp:sp>
    <dsp:sp modelId="{F0ED020E-4875-442A-B279-9592B7E04A22}">
      <dsp:nvSpPr>
        <dsp:cNvPr id="0" name=""/>
        <dsp:cNvSpPr/>
      </dsp:nvSpPr>
      <dsp:spPr>
        <a:xfrm>
          <a:off x="0" y="2193647"/>
          <a:ext cx="8064000" cy="122436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3DCB4A-5062-4B33-B9B7-F64EA35B3BBF}">
      <dsp:nvSpPr>
        <dsp:cNvPr id="0" name=""/>
        <dsp:cNvSpPr/>
      </dsp:nvSpPr>
      <dsp:spPr>
        <a:xfrm>
          <a:off x="370369" y="2469128"/>
          <a:ext cx="673398" cy="6733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716A23-7E02-4ECE-9B69-9928867292F8}">
      <dsp:nvSpPr>
        <dsp:cNvPr id="0" name=""/>
        <dsp:cNvSpPr/>
      </dsp:nvSpPr>
      <dsp:spPr>
        <a:xfrm>
          <a:off x="1414137" y="2193647"/>
          <a:ext cx="6649862" cy="1224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78" tIns="129578" rIns="129578" bIns="129578" numCol="1" spcCol="1270" anchor="ctr" anchorCtr="0">
          <a:noAutofit/>
        </a:bodyPr>
        <a:lstStyle/>
        <a:p>
          <a:pPr marL="0" lvl="0" indent="0" algn="l" defTabSz="755650">
            <a:lnSpc>
              <a:spcPct val="90000"/>
            </a:lnSpc>
            <a:spcBef>
              <a:spcPct val="0"/>
            </a:spcBef>
            <a:spcAft>
              <a:spcPct val="35000"/>
            </a:spcAft>
            <a:buNone/>
          </a:pPr>
          <a:r>
            <a:rPr lang="cs-CZ" sz="1700" b="1" kern="1200"/>
            <a:t>Široké chápání pojmu inovace </a:t>
          </a:r>
          <a:r>
            <a:rPr lang="cs-CZ" sz="1700" kern="1200"/>
            <a:t>– změny v jakékoliv oblasti společenského života. Úzké vymezení – inovace v průmyslové a obchodní praxi – nejen změny výrobků a služeb, ale také změny v okolnostech a způsobech, jakými se dostávají na trhy.</a:t>
          </a:r>
          <a:endParaRPr lang="en-US" sz="1700" kern="1200"/>
        </a:p>
      </dsp:txBody>
      <dsp:txXfrm>
        <a:off x="1414137" y="2193647"/>
        <a:ext cx="6649862" cy="12243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918F26-9E6A-486D-A877-AEFE65AC2C47}">
      <dsp:nvSpPr>
        <dsp:cNvPr id="0" name=""/>
        <dsp:cNvSpPr/>
      </dsp:nvSpPr>
      <dsp:spPr>
        <a:xfrm>
          <a:off x="0" y="663195"/>
          <a:ext cx="8064000" cy="122436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56FA9C-1AC0-426D-8DC0-3EF378FDDA04}">
      <dsp:nvSpPr>
        <dsp:cNvPr id="0" name=""/>
        <dsp:cNvSpPr/>
      </dsp:nvSpPr>
      <dsp:spPr>
        <a:xfrm>
          <a:off x="370369" y="938676"/>
          <a:ext cx="673398" cy="6733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8977BF-AB11-4486-9A9C-DEAF33A4FCA3}">
      <dsp:nvSpPr>
        <dsp:cNvPr id="0" name=""/>
        <dsp:cNvSpPr/>
      </dsp:nvSpPr>
      <dsp:spPr>
        <a:xfrm>
          <a:off x="1414137" y="663195"/>
          <a:ext cx="6649862" cy="1224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78" tIns="129578" rIns="129578" bIns="129578" numCol="1" spcCol="1270" anchor="ctr" anchorCtr="0">
          <a:noAutofit/>
        </a:bodyPr>
        <a:lstStyle/>
        <a:p>
          <a:pPr marL="0" lvl="0" indent="0" algn="l" defTabSz="622300">
            <a:lnSpc>
              <a:spcPct val="90000"/>
            </a:lnSpc>
            <a:spcBef>
              <a:spcPct val="0"/>
            </a:spcBef>
            <a:spcAft>
              <a:spcPct val="35000"/>
            </a:spcAft>
            <a:buNone/>
          </a:pPr>
          <a:r>
            <a:rPr lang="cs-CZ" sz="1400" kern="1200" dirty="0"/>
            <a:t>Inovace může být výsledkem výzkumné činnosti, výsledkem nákupu know-how nebo licence, výsledkem podnikatelské aktivity nebo jiných opatření či činností. Inovace se může týkat výrobků, služeb, výrobního závodu, technologie, materiálu, kvalifikace inženýrů, dělníků, manažerů, organizace podniku, vztahu mezi podniky, trhu atd.</a:t>
          </a:r>
          <a:endParaRPr lang="en-US" sz="1400" kern="1200" dirty="0"/>
        </a:p>
      </dsp:txBody>
      <dsp:txXfrm>
        <a:off x="1414137" y="663195"/>
        <a:ext cx="6649862" cy="1224361"/>
      </dsp:txXfrm>
    </dsp:sp>
    <dsp:sp modelId="{B6220254-C0B6-4899-9EAC-D18F264C7979}">
      <dsp:nvSpPr>
        <dsp:cNvPr id="0" name=""/>
        <dsp:cNvSpPr/>
      </dsp:nvSpPr>
      <dsp:spPr>
        <a:xfrm>
          <a:off x="0" y="2193647"/>
          <a:ext cx="8064000" cy="122436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6E3DA0-1840-4AC6-9689-92D267065510}">
      <dsp:nvSpPr>
        <dsp:cNvPr id="0" name=""/>
        <dsp:cNvSpPr/>
      </dsp:nvSpPr>
      <dsp:spPr>
        <a:xfrm>
          <a:off x="370369" y="2469128"/>
          <a:ext cx="673398" cy="6733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1DCF09-FC3B-4376-9637-48FD46ED09B8}">
      <dsp:nvSpPr>
        <dsp:cNvPr id="0" name=""/>
        <dsp:cNvSpPr/>
      </dsp:nvSpPr>
      <dsp:spPr>
        <a:xfrm>
          <a:off x="1414137" y="2193647"/>
          <a:ext cx="6649862" cy="1224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78" tIns="129578" rIns="129578" bIns="129578" numCol="1" spcCol="1270" anchor="ctr" anchorCtr="0">
          <a:noAutofit/>
        </a:bodyPr>
        <a:lstStyle/>
        <a:p>
          <a:pPr marL="0" lvl="0" indent="0" algn="l" defTabSz="622300">
            <a:lnSpc>
              <a:spcPct val="90000"/>
            </a:lnSpc>
            <a:spcBef>
              <a:spcPct val="0"/>
            </a:spcBef>
            <a:spcAft>
              <a:spcPct val="35000"/>
            </a:spcAft>
            <a:buNone/>
          </a:pPr>
          <a:r>
            <a:rPr lang="cs-CZ" sz="1400" kern="1200"/>
            <a:t>U inovace můžeme vymezit životní a inovační cyklus viz obrázek 1.</a:t>
          </a:r>
          <a:endParaRPr lang="en-US" sz="1400" kern="1200"/>
        </a:p>
      </dsp:txBody>
      <dsp:txXfrm>
        <a:off x="1414137" y="2193647"/>
        <a:ext cx="6649862" cy="12243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DA56DC-9421-455B-A1A1-7FBD9BB66F10}">
      <dsp:nvSpPr>
        <dsp:cNvPr id="0" name=""/>
        <dsp:cNvSpPr/>
      </dsp:nvSpPr>
      <dsp:spPr>
        <a:xfrm>
          <a:off x="0" y="663195"/>
          <a:ext cx="8064000" cy="122436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FF678D-8A03-47F1-B245-6888D44FA012}">
      <dsp:nvSpPr>
        <dsp:cNvPr id="0" name=""/>
        <dsp:cNvSpPr/>
      </dsp:nvSpPr>
      <dsp:spPr>
        <a:xfrm>
          <a:off x="370369" y="938676"/>
          <a:ext cx="673398" cy="6733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FFC84A-6B7F-491C-9FAF-43DFE091A26E}">
      <dsp:nvSpPr>
        <dsp:cNvPr id="0" name=""/>
        <dsp:cNvSpPr/>
      </dsp:nvSpPr>
      <dsp:spPr>
        <a:xfrm>
          <a:off x="1414137" y="663195"/>
          <a:ext cx="6649862" cy="1224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78" tIns="129578" rIns="129578" bIns="129578" numCol="1" spcCol="1270" anchor="ctr" anchorCtr="0">
          <a:noAutofit/>
        </a:bodyPr>
        <a:lstStyle/>
        <a:p>
          <a:pPr marL="0" lvl="0" indent="0" algn="l" defTabSz="755650">
            <a:lnSpc>
              <a:spcPct val="90000"/>
            </a:lnSpc>
            <a:spcBef>
              <a:spcPct val="0"/>
            </a:spcBef>
            <a:spcAft>
              <a:spcPct val="35000"/>
            </a:spcAft>
            <a:buNone/>
          </a:pPr>
          <a:r>
            <a:rPr lang="cs-CZ" sz="1700" kern="1200"/>
            <a:t>Inovace je kvantitativní skoková pozitivní změna něčeho, co tak vnímá vnější či vnitřní zákazník, společnost a investor. Za efektivní inovaci považuje inovaci, která vyvolává touhu ji mít a nezařadí se pouze do možnosti výběru. (Frolík, 2012)</a:t>
          </a:r>
          <a:endParaRPr lang="en-US" sz="1700" kern="1200"/>
        </a:p>
      </dsp:txBody>
      <dsp:txXfrm>
        <a:off x="1414137" y="663195"/>
        <a:ext cx="6649862" cy="1224361"/>
      </dsp:txXfrm>
    </dsp:sp>
    <dsp:sp modelId="{276AB324-05DB-4F6C-9186-A307D67C92F5}">
      <dsp:nvSpPr>
        <dsp:cNvPr id="0" name=""/>
        <dsp:cNvSpPr/>
      </dsp:nvSpPr>
      <dsp:spPr>
        <a:xfrm>
          <a:off x="0" y="2193647"/>
          <a:ext cx="8064000" cy="122436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B71A7C-A1C5-465C-8C6F-B344ECCB4837}">
      <dsp:nvSpPr>
        <dsp:cNvPr id="0" name=""/>
        <dsp:cNvSpPr/>
      </dsp:nvSpPr>
      <dsp:spPr>
        <a:xfrm>
          <a:off x="370369" y="2469128"/>
          <a:ext cx="673398" cy="6733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E6BF3D-A9EB-4176-A37F-AA8FF4080B81}">
      <dsp:nvSpPr>
        <dsp:cNvPr id="0" name=""/>
        <dsp:cNvSpPr/>
      </dsp:nvSpPr>
      <dsp:spPr>
        <a:xfrm>
          <a:off x="1414137" y="2193647"/>
          <a:ext cx="6649862" cy="1224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78" tIns="129578" rIns="129578" bIns="129578" numCol="1" spcCol="1270" anchor="ctr" anchorCtr="0">
          <a:noAutofit/>
        </a:bodyPr>
        <a:lstStyle/>
        <a:p>
          <a:pPr marL="0" lvl="0" indent="0" algn="l" defTabSz="755650">
            <a:lnSpc>
              <a:spcPct val="90000"/>
            </a:lnSpc>
            <a:spcBef>
              <a:spcPct val="0"/>
            </a:spcBef>
            <a:spcAft>
              <a:spcPct val="35000"/>
            </a:spcAft>
            <a:buNone/>
          </a:pPr>
          <a:r>
            <a:rPr lang="cs-CZ" sz="1700" kern="1200"/>
            <a:t>Podnikání je nepřetržitým řetězem vynálezů, a toto vynalézání je nezbytné při systému volné soutěže. Inovace a vynalézavost jsou základními předpoklady úspěšného podnikání. (Zelený, 2005 – pohled Bati)</a:t>
          </a:r>
          <a:endParaRPr lang="en-US" sz="1700" kern="1200"/>
        </a:p>
      </dsp:txBody>
      <dsp:txXfrm>
        <a:off x="1414137" y="2193647"/>
        <a:ext cx="6649862" cy="12243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6EBC0B-F1AC-4AED-BDA3-55C41F6A157A}">
      <dsp:nvSpPr>
        <dsp:cNvPr id="0" name=""/>
        <dsp:cNvSpPr/>
      </dsp:nvSpPr>
      <dsp:spPr>
        <a:xfrm>
          <a:off x="0" y="0"/>
          <a:ext cx="8064000" cy="116577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600CA0-135C-4410-9909-EDAA9FD60754}">
      <dsp:nvSpPr>
        <dsp:cNvPr id="0" name=""/>
        <dsp:cNvSpPr/>
      </dsp:nvSpPr>
      <dsp:spPr>
        <a:xfrm>
          <a:off x="352646" y="262797"/>
          <a:ext cx="641175" cy="641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E20749-879D-4A37-B448-FBAEA3B37D79}">
      <dsp:nvSpPr>
        <dsp:cNvPr id="0" name=""/>
        <dsp:cNvSpPr/>
      </dsp:nvSpPr>
      <dsp:spPr>
        <a:xfrm>
          <a:off x="1346468" y="498"/>
          <a:ext cx="6717531" cy="1165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78" tIns="123378" rIns="123378" bIns="123378" numCol="1" spcCol="1270" anchor="ctr" anchorCtr="0">
          <a:noAutofit/>
        </a:bodyPr>
        <a:lstStyle/>
        <a:p>
          <a:pPr marL="0" lvl="0" indent="0" algn="l" defTabSz="844550">
            <a:lnSpc>
              <a:spcPct val="90000"/>
            </a:lnSpc>
            <a:spcBef>
              <a:spcPct val="0"/>
            </a:spcBef>
            <a:spcAft>
              <a:spcPct val="35000"/>
            </a:spcAft>
            <a:buNone/>
          </a:pPr>
          <a:r>
            <a:rPr lang="cs-CZ" sz="1900" kern="1200" dirty="0"/>
            <a:t>Inovace vznikají realizováním změn, kterou mohou nabývat těchto dimenzí: inovace produktu, procesní inovace, inovace pozice, inovace paradigmatu. (</a:t>
          </a:r>
          <a:r>
            <a:rPr lang="cs-CZ" sz="1900" kern="1200" dirty="0" err="1"/>
            <a:t>Bessant</a:t>
          </a:r>
          <a:r>
            <a:rPr lang="cs-CZ" sz="1900" kern="1200" dirty="0"/>
            <a:t> a </a:t>
          </a:r>
          <a:r>
            <a:rPr lang="cs-CZ" sz="1900" kern="1200" dirty="0" err="1"/>
            <a:t>Tidd</a:t>
          </a:r>
          <a:r>
            <a:rPr lang="cs-CZ" sz="1900" kern="1200" dirty="0"/>
            <a:t>, 2009)</a:t>
          </a:r>
          <a:endParaRPr lang="en-US" sz="1900" kern="1200" dirty="0"/>
        </a:p>
      </dsp:txBody>
      <dsp:txXfrm>
        <a:off x="1346468" y="498"/>
        <a:ext cx="6717531" cy="1165773"/>
      </dsp:txXfrm>
    </dsp:sp>
    <dsp:sp modelId="{407B6C13-F65F-48C2-ADD7-A3FD7C86C17A}">
      <dsp:nvSpPr>
        <dsp:cNvPr id="0" name=""/>
        <dsp:cNvSpPr/>
      </dsp:nvSpPr>
      <dsp:spPr>
        <a:xfrm>
          <a:off x="0" y="1457715"/>
          <a:ext cx="8064000" cy="116577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B6BDAC-6477-431F-9210-789048373F87}">
      <dsp:nvSpPr>
        <dsp:cNvPr id="0" name=""/>
        <dsp:cNvSpPr/>
      </dsp:nvSpPr>
      <dsp:spPr>
        <a:xfrm>
          <a:off x="352646" y="1720014"/>
          <a:ext cx="641175" cy="641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A8A255-008E-43C6-B9E9-D087A194D4CB}">
      <dsp:nvSpPr>
        <dsp:cNvPr id="0" name=""/>
        <dsp:cNvSpPr/>
      </dsp:nvSpPr>
      <dsp:spPr>
        <a:xfrm>
          <a:off x="1346468" y="1457715"/>
          <a:ext cx="6717531" cy="1165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78" tIns="123378" rIns="123378" bIns="123378" numCol="1" spcCol="1270" anchor="ctr" anchorCtr="0">
          <a:noAutofit/>
        </a:bodyPr>
        <a:lstStyle/>
        <a:p>
          <a:pPr marL="0" lvl="0" indent="0" algn="l" defTabSz="844550">
            <a:lnSpc>
              <a:spcPct val="90000"/>
            </a:lnSpc>
            <a:spcBef>
              <a:spcPct val="0"/>
            </a:spcBef>
            <a:spcAft>
              <a:spcPct val="35000"/>
            </a:spcAft>
            <a:buNone/>
          </a:pPr>
          <a:r>
            <a:rPr lang="cs-CZ" sz="1900" kern="1200"/>
            <a:t>Inovace je chápána jako změna a lze na ní pohlížet z různých úhlů pohledů a to z hlediska: funkcí, hodnoty, principu, designu, sortimentu, evoluce a uživatele. (Košturiak a Chal´, 2008)</a:t>
          </a:r>
          <a:endParaRPr lang="en-US" sz="1900" kern="1200"/>
        </a:p>
      </dsp:txBody>
      <dsp:txXfrm>
        <a:off x="1346468" y="1457715"/>
        <a:ext cx="6717531" cy="1165773"/>
      </dsp:txXfrm>
    </dsp:sp>
    <dsp:sp modelId="{AEAC5864-94AD-4F1C-B6DF-A1D5EDCAC63B}">
      <dsp:nvSpPr>
        <dsp:cNvPr id="0" name=""/>
        <dsp:cNvSpPr/>
      </dsp:nvSpPr>
      <dsp:spPr>
        <a:xfrm>
          <a:off x="0" y="2914932"/>
          <a:ext cx="8064000" cy="116577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C3C52E-DC6F-4E80-9E73-A003250166D8}">
      <dsp:nvSpPr>
        <dsp:cNvPr id="0" name=""/>
        <dsp:cNvSpPr/>
      </dsp:nvSpPr>
      <dsp:spPr>
        <a:xfrm>
          <a:off x="352646" y="3177231"/>
          <a:ext cx="641175" cy="641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AC977B9-06A9-4647-BBCE-0C23388BDED8}">
      <dsp:nvSpPr>
        <dsp:cNvPr id="0" name=""/>
        <dsp:cNvSpPr/>
      </dsp:nvSpPr>
      <dsp:spPr>
        <a:xfrm>
          <a:off x="1346468" y="2914932"/>
          <a:ext cx="6717531" cy="1165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78" tIns="123378" rIns="123378" bIns="123378" numCol="1" spcCol="1270" anchor="ctr" anchorCtr="0">
          <a:noAutofit/>
        </a:bodyPr>
        <a:lstStyle/>
        <a:p>
          <a:pPr marL="0" lvl="0" indent="0" algn="l" defTabSz="844550">
            <a:lnSpc>
              <a:spcPct val="90000"/>
            </a:lnSpc>
            <a:spcBef>
              <a:spcPct val="0"/>
            </a:spcBef>
            <a:spcAft>
              <a:spcPct val="35000"/>
            </a:spcAft>
            <a:buNone/>
          </a:pPr>
          <a:r>
            <a:rPr lang="cs-CZ" sz="1900" kern="1200"/>
            <a:t>Inovace je specifickým nástrojem podnikatelů, pomocí kterého využívají změny v podobě příležitostí pro podnikání v odlišné oblasti nebo v jiném způsobu poskytování služeb. (Drucker, 1993)</a:t>
          </a:r>
          <a:endParaRPr lang="en-US" sz="1900" kern="1200"/>
        </a:p>
      </dsp:txBody>
      <dsp:txXfrm>
        <a:off x="1346468" y="2914932"/>
        <a:ext cx="6717531" cy="116577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7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8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B24DEF-76CE-43F8-B4C7-275C08DA3028}" type="datetimeFigureOut">
              <a:rPr lang="cs-CZ" smtClean="0"/>
              <a:t>21.09.2026</a:t>
            </a:fld>
            <a:endParaRPr lang="cs-CZ"/>
          </a:p>
        </p:txBody>
      </p:sp>
      <p:sp>
        <p:nvSpPr>
          <p:cNvPr id="4" name="Zástupný symbol pro obrázek snímk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AA614E-6AFF-47D8-9BDB-1E8D5C03BDF9}" type="slidenum">
              <a:rPr lang="cs-CZ" smtClean="0"/>
              <a:t>‹#›</a:t>
            </a:fld>
            <a:endParaRPr lang="cs-CZ"/>
          </a:p>
        </p:txBody>
      </p:sp>
    </p:spTree>
    <p:extLst>
      <p:ext uri="{BB962C8B-B14F-4D97-AF65-F5344CB8AC3E}">
        <p14:creationId xmlns:p14="http://schemas.microsoft.com/office/powerpoint/2010/main" val="2584032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Zástupný symbol pro obrázek snímku 1"/>
          <p:cNvSpPr>
            <a:spLocks noGrp="1" noRot="1" noChangeAspect="1" noTextEdit="1"/>
          </p:cNvSpPr>
          <p:nvPr>
            <p:ph type="sldImg"/>
          </p:nvPr>
        </p:nvSpPr>
        <p:spPr bwMode="auto">
          <a:noFill/>
          <a:ln>
            <a:solidFill>
              <a:srgbClr val="000000"/>
            </a:solidFill>
            <a:miter lim="800000"/>
            <a:headEnd/>
            <a:tailEnd/>
          </a:ln>
        </p:spPr>
      </p:sp>
      <p:sp>
        <p:nvSpPr>
          <p:cNvPr id="18435"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cs-CZ" altLang="cs-CZ"/>
          </a:p>
        </p:txBody>
      </p:sp>
      <p:sp>
        <p:nvSpPr>
          <p:cNvPr id="18436" name="Zástupný symbol pro číslo snímku 3"/>
          <p:cNvSpPr>
            <a:spLocks noGrp="1"/>
          </p:cNvSpPr>
          <p:nvPr>
            <p:ph type="sldNum" sz="quarter" idx="5"/>
          </p:nvPr>
        </p:nvSpPr>
        <p:spPr bwMode="auto">
          <a:noFill/>
          <a:ln>
            <a:miter lim="800000"/>
            <a:headEnd/>
            <a:tailEnd/>
          </a:ln>
        </p:spPr>
        <p:txBody>
          <a:bodyPr/>
          <a:lstStyle/>
          <a:p>
            <a:fld id="{4A454A26-187B-406C-8B34-4CC5A83FF2EF}" type="slidenum">
              <a:rPr lang="cs-CZ" altLang="cs-CZ"/>
              <a:pPr/>
              <a:t>4</a:t>
            </a:fld>
            <a:endParaRPr lang="cs-CZ" alt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Zástupný symbol pro obrázek snímku 1"/>
          <p:cNvSpPr>
            <a:spLocks noGrp="1" noRot="1" noChangeAspect="1" noTextEdit="1"/>
          </p:cNvSpPr>
          <p:nvPr>
            <p:ph type="sldImg"/>
          </p:nvPr>
        </p:nvSpPr>
        <p:spPr bwMode="auto">
          <a:noFill/>
          <a:ln>
            <a:solidFill>
              <a:srgbClr val="000000"/>
            </a:solidFill>
            <a:miter lim="800000"/>
            <a:headEnd/>
            <a:tailEnd/>
          </a:ln>
        </p:spPr>
      </p:sp>
      <p:sp>
        <p:nvSpPr>
          <p:cNvPr id="36867"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cs-CZ" altLang="cs-CZ"/>
          </a:p>
        </p:txBody>
      </p:sp>
      <p:sp>
        <p:nvSpPr>
          <p:cNvPr id="36868" name="Zástupný symbol pro číslo snímku 3"/>
          <p:cNvSpPr>
            <a:spLocks noGrp="1"/>
          </p:cNvSpPr>
          <p:nvPr>
            <p:ph type="sldNum" sz="quarter" idx="5"/>
          </p:nvPr>
        </p:nvSpPr>
        <p:spPr bwMode="auto">
          <a:noFill/>
          <a:ln>
            <a:miter lim="800000"/>
            <a:headEnd/>
            <a:tailEnd/>
          </a:ln>
        </p:spPr>
        <p:txBody>
          <a:bodyPr/>
          <a:lstStyle/>
          <a:p>
            <a:fld id="{EE65CE49-19C9-4B1F-B6D2-BB22AECC2C1C}" type="slidenum">
              <a:rPr lang="cs-CZ" altLang="cs-CZ"/>
              <a:pPr/>
              <a:t>13</a:t>
            </a:fld>
            <a:endParaRPr lang="cs-CZ" alt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Zástupný symbol pro obrázek snímku 1"/>
          <p:cNvSpPr>
            <a:spLocks noGrp="1" noRot="1" noChangeAspect="1" noTextEdit="1"/>
          </p:cNvSpPr>
          <p:nvPr>
            <p:ph type="sldImg"/>
          </p:nvPr>
        </p:nvSpPr>
        <p:spPr bwMode="auto">
          <a:noFill/>
          <a:ln>
            <a:solidFill>
              <a:srgbClr val="000000"/>
            </a:solidFill>
            <a:miter lim="800000"/>
            <a:headEnd/>
            <a:tailEnd/>
          </a:ln>
        </p:spPr>
      </p:sp>
      <p:sp>
        <p:nvSpPr>
          <p:cNvPr id="43011"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cs-CZ" altLang="cs-CZ"/>
              <a:t>Výrobková inovace = samouzavírací víko u odpadkových košů výrobce Hailo</a:t>
            </a:r>
          </a:p>
          <a:p>
            <a:pPr eaLnBrk="1" hangingPunct="1">
              <a:spcBef>
                <a:spcPct val="0"/>
              </a:spcBef>
            </a:pPr>
            <a:r>
              <a:rPr lang="cs-CZ" altLang="cs-CZ"/>
              <a:t>Inovace služby = věrnostní karty pro zákazníky obchodních řetězců, rozšíření záruk u výrobků</a:t>
            </a:r>
          </a:p>
          <a:p>
            <a:pPr eaLnBrk="1" hangingPunct="1">
              <a:spcBef>
                <a:spcPct val="0"/>
              </a:spcBef>
            </a:pPr>
            <a:r>
              <a:rPr lang="cs-CZ" altLang="cs-CZ"/>
              <a:t>Procesní inovace = GPS navigační systémy a satelitní systémy pro dopravní zařízení, softwarové programy pro systémy prodeje, účtování a údržby.</a:t>
            </a:r>
          </a:p>
          <a:p>
            <a:pPr eaLnBrk="1" hangingPunct="1">
              <a:spcBef>
                <a:spcPct val="0"/>
              </a:spcBef>
            </a:pPr>
            <a:r>
              <a:rPr lang="cs-CZ" altLang="cs-CZ"/>
              <a:t>Marketingová inovace = multipaky mražených krémů, první využití sociálních sítí pro marketing.</a:t>
            </a:r>
          </a:p>
          <a:p>
            <a:pPr eaLnBrk="1" hangingPunct="1">
              <a:spcBef>
                <a:spcPct val="0"/>
              </a:spcBef>
            </a:pPr>
            <a:r>
              <a:rPr lang="cs-CZ" altLang="cs-CZ"/>
              <a:t>Organizační inovace = využití outsourcingu, prodej výrobků prostřednictvím e-shopů.</a:t>
            </a:r>
          </a:p>
          <a:p>
            <a:pPr eaLnBrk="1" hangingPunct="1">
              <a:spcBef>
                <a:spcPct val="0"/>
              </a:spcBef>
            </a:pPr>
            <a:endParaRPr lang="cs-CZ" altLang="cs-CZ"/>
          </a:p>
          <a:p>
            <a:pPr eaLnBrk="1" hangingPunct="1">
              <a:spcBef>
                <a:spcPct val="0"/>
              </a:spcBef>
            </a:pPr>
            <a:r>
              <a:rPr lang="cs-CZ" altLang="cs-CZ"/>
              <a:t>Výsledky výzkumu: ČSÚ realizuje statistické výběrové šetření ve dvouletých cyklech. Za období 2004 – 2012 podíl inovujících podniků na všech podnicích se pohybuje kolem 50 % - tzn., že každý druhý podnik inovoval. V letech 2010 – 2012 převládají inovace technického charakteru nad inovacemi netechnického charakteru. Nejvíce inovují podniky v odvětví informačních a komunikačních činností, pak pojišťovnictví a bankovnictví a následně podniky ve zpracovatelském průmyslu. Ve srovnání s EU dle statistiky Eurostatu se podniky v ČR z hlediska rozsahu inovací pohybují mírně pod evropským průměrem.</a:t>
            </a:r>
          </a:p>
          <a:p>
            <a:pPr eaLnBrk="1" hangingPunct="1">
              <a:spcBef>
                <a:spcPct val="0"/>
              </a:spcBef>
            </a:pPr>
            <a:endParaRPr lang="cs-CZ" altLang="cs-CZ"/>
          </a:p>
          <a:p>
            <a:pPr eaLnBrk="1" hangingPunct="1">
              <a:spcBef>
                <a:spcPct val="0"/>
              </a:spcBef>
            </a:pPr>
            <a:endParaRPr lang="cs-CZ" altLang="cs-CZ"/>
          </a:p>
          <a:p>
            <a:pPr eaLnBrk="1" hangingPunct="1">
              <a:spcBef>
                <a:spcPct val="0"/>
              </a:spcBef>
            </a:pPr>
            <a:endParaRPr lang="cs-CZ" altLang="cs-CZ"/>
          </a:p>
          <a:p>
            <a:pPr eaLnBrk="1" hangingPunct="1">
              <a:spcBef>
                <a:spcPct val="0"/>
              </a:spcBef>
            </a:pPr>
            <a:endParaRPr lang="cs-CZ" altLang="cs-CZ"/>
          </a:p>
        </p:txBody>
      </p:sp>
      <p:sp>
        <p:nvSpPr>
          <p:cNvPr id="43012" name="Zástupný symbol pro číslo snímku 3"/>
          <p:cNvSpPr>
            <a:spLocks noGrp="1"/>
          </p:cNvSpPr>
          <p:nvPr>
            <p:ph type="sldNum" sz="quarter" idx="5"/>
          </p:nvPr>
        </p:nvSpPr>
        <p:spPr bwMode="auto">
          <a:noFill/>
          <a:ln>
            <a:miter lim="800000"/>
            <a:headEnd/>
            <a:tailEnd/>
          </a:ln>
        </p:spPr>
        <p:txBody>
          <a:bodyPr/>
          <a:lstStyle/>
          <a:p>
            <a:fld id="{548EB289-C6E9-46E9-B3A8-05E41B6E9372}" type="slidenum">
              <a:rPr lang="cs-CZ" altLang="cs-CZ"/>
              <a:pPr/>
              <a:t>14</a:t>
            </a:fld>
            <a:endParaRPr lang="cs-CZ" alt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Zástupný symbol pro obrázek snímku 1"/>
          <p:cNvSpPr>
            <a:spLocks noGrp="1" noRot="1" noChangeAspect="1" noTextEdit="1"/>
          </p:cNvSpPr>
          <p:nvPr>
            <p:ph type="sldImg"/>
          </p:nvPr>
        </p:nvSpPr>
        <p:spPr bwMode="auto">
          <a:noFill/>
          <a:ln>
            <a:solidFill>
              <a:srgbClr val="000000"/>
            </a:solidFill>
            <a:miter lim="800000"/>
            <a:headEnd/>
            <a:tailEnd/>
          </a:ln>
        </p:spPr>
      </p:sp>
      <p:sp>
        <p:nvSpPr>
          <p:cNvPr id="43011"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cs-CZ" altLang="cs-CZ"/>
              <a:t>Výrobková inovace = samouzavírací víko u odpadkových košů výrobce Hailo</a:t>
            </a:r>
          </a:p>
          <a:p>
            <a:pPr eaLnBrk="1" hangingPunct="1">
              <a:spcBef>
                <a:spcPct val="0"/>
              </a:spcBef>
            </a:pPr>
            <a:r>
              <a:rPr lang="cs-CZ" altLang="cs-CZ"/>
              <a:t>Inovace služby = věrnostní karty pro zákazníky obchodních řetězců, rozšíření záruk u výrobků</a:t>
            </a:r>
          </a:p>
          <a:p>
            <a:pPr eaLnBrk="1" hangingPunct="1">
              <a:spcBef>
                <a:spcPct val="0"/>
              </a:spcBef>
            </a:pPr>
            <a:r>
              <a:rPr lang="cs-CZ" altLang="cs-CZ"/>
              <a:t>Procesní inovace = GPS navigační systémy a satelitní systémy pro dopravní zařízení, softwarové programy pro systémy prodeje, účtování a údržby.</a:t>
            </a:r>
          </a:p>
          <a:p>
            <a:pPr eaLnBrk="1" hangingPunct="1">
              <a:spcBef>
                <a:spcPct val="0"/>
              </a:spcBef>
            </a:pPr>
            <a:r>
              <a:rPr lang="cs-CZ" altLang="cs-CZ"/>
              <a:t>Marketingová inovace = multipaky mražených krémů, první využití sociálních sítí pro marketing.</a:t>
            </a:r>
          </a:p>
          <a:p>
            <a:pPr eaLnBrk="1" hangingPunct="1">
              <a:spcBef>
                <a:spcPct val="0"/>
              </a:spcBef>
            </a:pPr>
            <a:r>
              <a:rPr lang="cs-CZ" altLang="cs-CZ"/>
              <a:t>Organizační inovace = využití outsourcingu, prodej výrobků prostřednictvím e-shopů.</a:t>
            </a:r>
          </a:p>
          <a:p>
            <a:pPr eaLnBrk="1" hangingPunct="1">
              <a:spcBef>
                <a:spcPct val="0"/>
              </a:spcBef>
            </a:pPr>
            <a:endParaRPr lang="cs-CZ" altLang="cs-CZ"/>
          </a:p>
          <a:p>
            <a:pPr eaLnBrk="1" hangingPunct="1">
              <a:spcBef>
                <a:spcPct val="0"/>
              </a:spcBef>
            </a:pPr>
            <a:r>
              <a:rPr lang="cs-CZ" altLang="cs-CZ"/>
              <a:t>Výsledky výzkumu: ČSÚ realizuje statistické výběrové šetření ve dvouletých cyklech. Za období 2004 – 2012 podíl inovujících podniků na všech podnicích se pohybuje kolem 50 % - tzn., že každý druhý podnik inovoval. V letech 2010 – 2012 převládají inovace technického charakteru nad inovacemi netechnického charakteru. Nejvíce inovují podniky v odvětví informačních a komunikačních činností, pak pojišťovnictví a bankovnictví a následně podniky ve zpracovatelském průmyslu. Ve srovnání s EU dle statistiky Eurostatu se podniky v ČR z hlediska rozsahu inovací pohybují mírně pod evropským průměrem.</a:t>
            </a:r>
          </a:p>
          <a:p>
            <a:pPr eaLnBrk="1" hangingPunct="1">
              <a:spcBef>
                <a:spcPct val="0"/>
              </a:spcBef>
            </a:pPr>
            <a:endParaRPr lang="cs-CZ" altLang="cs-CZ"/>
          </a:p>
          <a:p>
            <a:pPr eaLnBrk="1" hangingPunct="1">
              <a:spcBef>
                <a:spcPct val="0"/>
              </a:spcBef>
            </a:pPr>
            <a:endParaRPr lang="cs-CZ" altLang="cs-CZ"/>
          </a:p>
          <a:p>
            <a:pPr eaLnBrk="1" hangingPunct="1">
              <a:spcBef>
                <a:spcPct val="0"/>
              </a:spcBef>
            </a:pPr>
            <a:endParaRPr lang="cs-CZ" altLang="cs-CZ"/>
          </a:p>
          <a:p>
            <a:pPr eaLnBrk="1" hangingPunct="1">
              <a:spcBef>
                <a:spcPct val="0"/>
              </a:spcBef>
            </a:pPr>
            <a:endParaRPr lang="cs-CZ" altLang="cs-CZ"/>
          </a:p>
        </p:txBody>
      </p:sp>
      <p:sp>
        <p:nvSpPr>
          <p:cNvPr id="43012" name="Zástupný symbol pro číslo snímku 3"/>
          <p:cNvSpPr>
            <a:spLocks noGrp="1"/>
          </p:cNvSpPr>
          <p:nvPr>
            <p:ph type="sldNum" sz="quarter" idx="5"/>
          </p:nvPr>
        </p:nvSpPr>
        <p:spPr bwMode="auto">
          <a:noFill/>
          <a:ln>
            <a:miter lim="800000"/>
            <a:headEnd/>
            <a:tailEnd/>
          </a:ln>
        </p:spPr>
        <p:txBody>
          <a:bodyPr/>
          <a:lstStyle/>
          <a:p>
            <a:fld id="{548EB289-C6E9-46E9-B3A8-05E41B6E9372}" type="slidenum">
              <a:rPr lang="cs-CZ" altLang="cs-CZ"/>
              <a:pPr/>
              <a:t>15</a:t>
            </a:fld>
            <a:endParaRPr lang="cs-CZ" altLang="cs-CZ"/>
          </a:p>
        </p:txBody>
      </p:sp>
    </p:spTree>
    <p:extLst>
      <p:ext uri="{BB962C8B-B14F-4D97-AF65-F5344CB8AC3E}">
        <p14:creationId xmlns:p14="http://schemas.microsoft.com/office/powerpoint/2010/main" val="3194621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Zástupný symbol pro obrázek snímku 1"/>
          <p:cNvSpPr>
            <a:spLocks noGrp="1" noRot="1" noChangeAspect="1" noTextEdit="1"/>
          </p:cNvSpPr>
          <p:nvPr>
            <p:ph type="sldImg"/>
          </p:nvPr>
        </p:nvSpPr>
        <p:spPr bwMode="auto">
          <a:noFill/>
          <a:ln>
            <a:solidFill>
              <a:srgbClr val="000000"/>
            </a:solidFill>
            <a:miter lim="800000"/>
            <a:headEnd/>
            <a:tailEnd/>
          </a:ln>
        </p:spPr>
      </p:sp>
      <p:sp>
        <p:nvSpPr>
          <p:cNvPr id="45059"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cs-CZ" altLang="cs-CZ"/>
          </a:p>
        </p:txBody>
      </p:sp>
      <p:sp>
        <p:nvSpPr>
          <p:cNvPr id="45060" name="Zástupný symbol pro číslo snímku 3"/>
          <p:cNvSpPr>
            <a:spLocks noGrp="1"/>
          </p:cNvSpPr>
          <p:nvPr>
            <p:ph type="sldNum" sz="quarter" idx="5"/>
          </p:nvPr>
        </p:nvSpPr>
        <p:spPr bwMode="auto">
          <a:noFill/>
          <a:ln>
            <a:miter lim="800000"/>
            <a:headEnd/>
            <a:tailEnd/>
          </a:ln>
        </p:spPr>
        <p:txBody>
          <a:bodyPr/>
          <a:lstStyle/>
          <a:p>
            <a:fld id="{8DBCD069-57F2-4FEF-90F3-A5DDA7680905}" type="slidenum">
              <a:rPr lang="cs-CZ" altLang="cs-CZ"/>
              <a:pPr/>
              <a:t>16</a:t>
            </a:fld>
            <a:endParaRPr lang="cs-CZ" alt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Zástupný symbol pro obrázek snímku 1"/>
          <p:cNvSpPr>
            <a:spLocks noGrp="1" noRot="1" noChangeAspect="1" noTextEdit="1"/>
          </p:cNvSpPr>
          <p:nvPr>
            <p:ph type="sldImg"/>
          </p:nvPr>
        </p:nvSpPr>
        <p:spPr bwMode="auto">
          <a:noFill/>
          <a:ln>
            <a:solidFill>
              <a:srgbClr val="000000"/>
            </a:solidFill>
            <a:miter lim="800000"/>
            <a:headEnd/>
            <a:tailEnd/>
          </a:ln>
        </p:spPr>
      </p:sp>
      <p:sp>
        <p:nvSpPr>
          <p:cNvPr id="47107"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cs-CZ" altLang="cs-CZ"/>
          </a:p>
        </p:txBody>
      </p:sp>
      <p:sp>
        <p:nvSpPr>
          <p:cNvPr id="47108" name="Zástupný symbol pro číslo snímku 3"/>
          <p:cNvSpPr>
            <a:spLocks noGrp="1"/>
          </p:cNvSpPr>
          <p:nvPr>
            <p:ph type="sldNum" sz="quarter" idx="5"/>
          </p:nvPr>
        </p:nvSpPr>
        <p:spPr bwMode="auto">
          <a:noFill/>
          <a:ln>
            <a:miter lim="800000"/>
            <a:headEnd/>
            <a:tailEnd/>
          </a:ln>
        </p:spPr>
        <p:txBody>
          <a:bodyPr/>
          <a:lstStyle/>
          <a:p>
            <a:fld id="{79FEA09C-031A-43F6-9D9E-0412589B19A0}" type="slidenum">
              <a:rPr lang="cs-CZ" altLang="cs-CZ"/>
              <a:pPr/>
              <a:t>17</a:t>
            </a:fld>
            <a:endParaRPr lang="cs-CZ" alt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Zástupný symbol pro obrázek snímku 1"/>
          <p:cNvSpPr>
            <a:spLocks noGrp="1" noRot="1" noChangeAspect="1" noTextEdit="1"/>
          </p:cNvSpPr>
          <p:nvPr>
            <p:ph type="sldImg"/>
          </p:nvPr>
        </p:nvSpPr>
        <p:spPr bwMode="auto">
          <a:noFill/>
          <a:ln>
            <a:solidFill>
              <a:srgbClr val="000000"/>
            </a:solidFill>
            <a:miter lim="800000"/>
            <a:headEnd/>
            <a:tailEnd/>
          </a:ln>
        </p:spPr>
      </p:sp>
      <p:sp>
        <p:nvSpPr>
          <p:cNvPr id="49155"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cs-CZ" altLang="cs-CZ"/>
          </a:p>
        </p:txBody>
      </p:sp>
      <p:sp>
        <p:nvSpPr>
          <p:cNvPr id="49156" name="Zástupný symbol pro číslo snímku 3"/>
          <p:cNvSpPr>
            <a:spLocks noGrp="1"/>
          </p:cNvSpPr>
          <p:nvPr>
            <p:ph type="sldNum" sz="quarter" idx="5"/>
          </p:nvPr>
        </p:nvSpPr>
        <p:spPr bwMode="auto">
          <a:noFill/>
          <a:ln>
            <a:miter lim="800000"/>
            <a:headEnd/>
            <a:tailEnd/>
          </a:ln>
        </p:spPr>
        <p:txBody>
          <a:bodyPr/>
          <a:lstStyle/>
          <a:p>
            <a:fld id="{E3032B17-CEF5-4356-B91A-2A2F498D838B}" type="slidenum">
              <a:rPr lang="cs-CZ" altLang="cs-CZ"/>
              <a:pPr/>
              <a:t>18</a:t>
            </a:fld>
            <a:endParaRPr lang="cs-CZ" alt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Zástupný symbol pro obrázek snímku 1"/>
          <p:cNvSpPr>
            <a:spLocks noGrp="1" noRot="1" noChangeAspect="1" noTextEdit="1"/>
          </p:cNvSpPr>
          <p:nvPr>
            <p:ph type="sldImg"/>
          </p:nvPr>
        </p:nvSpPr>
        <p:spPr bwMode="auto">
          <a:noFill/>
          <a:ln>
            <a:solidFill>
              <a:srgbClr val="000000"/>
            </a:solidFill>
            <a:miter lim="800000"/>
            <a:headEnd/>
            <a:tailEnd/>
          </a:ln>
        </p:spPr>
      </p:sp>
      <p:sp>
        <p:nvSpPr>
          <p:cNvPr id="51203"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cs-CZ" altLang="cs-CZ"/>
          </a:p>
        </p:txBody>
      </p:sp>
      <p:sp>
        <p:nvSpPr>
          <p:cNvPr id="51204" name="Zástupný symbol pro číslo snímku 3"/>
          <p:cNvSpPr>
            <a:spLocks noGrp="1"/>
          </p:cNvSpPr>
          <p:nvPr>
            <p:ph type="sldNum" sz="quarter" idx="5"/>
          </p:nvPr>
        </p:nvSpPr>
        <p:spPr bwMode="auto">
          <a:noFill/>
          <a:ln>
            <a:miter lim="800000"/>
            <a:headEnd/>
            <a:tailEnd/>
          </a:ln>
        </p:spPr>
        <p:txBody>
          <a:bodyPr/>
          <a:lstStyle/>
          <a:p>
            <a:fld id="{9944B517-331F-4FCC-96E0-6F273936FE5A}" type="slidenum">
              <a:rPr lang="cs-CZ" altLang="cs-CZ"/>
              <a:pPr/>
              <a:t>19</a:t>
            </a:fld>
            <a:endParaRPr lang="cs-CZ" alt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Zástupný symbol pro obrázek snímku 1"/>
          <p:cNvSpPr>
            <a:spLocks noGrp="1" noRot="1" noChangeAspect="1" noTextEdit="1"/>
          </p:cNvSpPr>
          <p:nvPr>
            <p:ph type="sldImg"/>
          </p:nvPr>
        </p:nvSpPr>
        <p:spPr bwMode="auto">
          <a:noFill/>
          <a:ln>
            <a:solidFill>
              <a:srgbClr val="000000"/>
            </a:solidFill>
            <a:miter lim="800000"/>
            <a:headEnd/>
            <a:tailEnd/>
          </a:ln>
        </p:spPr>
      </p:sp>
      <p:sp>
        <p:nvSpPr>
          <p:cNvPr id="53251"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cs-CZ" altLang="cs-CZ"/>
          </a:p>
        </p:txBody>
      </p:sp>
      <p:sp>
        <p:nvSpPr>
          <p:cNvPr id="53252" name="Zástupný symbol pro číslo snímku 3"/>
          <p:cNvSpPr>
            <a:spLocks noGrp="1"/>
          </p:cNvSpPr>
          <p:nvPr>
            <p:ph type="sldNum" sz="quarter" idx="5"/>
          </p:nvPr>
        </p:nvSpPr>
        <p:spPr bwMode="auto">
          <a:noFill/>
          <a:ln>
            <a:miter lim="800000"/>
            <a:headEnd/>
            <a:tailEnd/>
          </a:ln>
        </p:spPr>
        <p:txBody>
          <a:bodyPr/>
          <a:lstStyle/>
          <a:p>
            <a:fld id="{3AADA81C-8C71-4311-8001-079DEEFE7ADA}" type="slidenum">
              <a:rPr lang="cs-CZ" altLang="cs-CZ"/>
              <a:pPr/>
              <a:t>20</a:t>
            </a:fld>
            <a:endParaRPr lang="cs-CZ" alt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Zástupný symbol pro obrázek snímku 1"/>
          <p:cNvSpPr>
            <a:spLocks noGrp="1" noRot="1" noChangeAspect="1" noTextEdit="1"/>
          </p:cNvSpPr>
          <p:nvPr>
            <p:ph type="sldImg"/>
          </p:nvPr>
        </p:nvSpPr>
        <p:spPr bwMode="auto">
          <a:noFill/>
          <a:ln>
            <a:solidFill>
              <a:srgbClr val="000000"/>
            </a:solidFill>
            <a:miter lim="800000"/>
            <a:headEnd/>
            <a:tailEnd/>
          </a:ln>
        </p:spPr>
      </p:sp>
      <p:sp>
        <p:nvSpPr>
          <p:cNvPr id="55299"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cs-CZ" altLang="cs-CZ"/>
          </a:p>
        </p:txBody>
      </p:sp>
      <p:sp>
        <p:nvSpPr>
          <p:cNvPr id="55300" name="Zástupný symbol pro číslo snímku 3"/>
          <p:cNvSpPr>
            <a:spLocks noGrp="1"/>
          </p:cNvSpPr>
          <p:nvPr>
            <p:ph type="sldNum" sz="quarter" idx="5"/>
          </p:nvPr>
        </p:nvSpPr>
        <p:spPr bwMode="auto">
          <a:noFill/>
          <a:ln>
            <a:miter lim="800000"/>
            <a:headEnd/>
            <a:tailEnd/>
          </a:ln>
        </p:spPr>
        <p:txBody>
          <a:bodyPr/>
          <a:lstStyle/>
          <a:p>
            <a:fld id="{F13A6F36-D874-4BF4-96B0-E8DE0C944647}" type="slidenum">
              <a:rPr lang="cs-CZ" altLang="cs-CZ"/>
              <a:pPr/>
              <a:t>21</a:t>
            </a:fld>
            <a:endParaRPr lang="cs-CZ" alt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Zástupný symbol pro obrázek snímku 1"/>
          <p:cNvSpPr>
            <a:spLocks noGrp="1" noRot="1" noChangeAspect="1" noTextEdit="1"/>
          </p:cNvSpPr>
          <p:nvPr>
            <p:ph type="sldImg"/>
          </p:nvPr>
        </p:nvSpPr>
        <p:spPr bwMode="auto">
          <a:noFill/>
          <a:ln>
            <a:solidFill>
              <a:srgbClr val="000000"/>
            </a:solidFill>
            <a:miter lim="800000"/>
            <a:headEnd/>
            <a:tailEnd/>
          </a:ln>
        </p:spPr>
      </p:sp>
      <p:sp>
        <p:nvSpPr>
          <p:cNvPr id="57347"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cs-CZ" altLang="cs-CZ"/>
              <a:t>Radikální inovace – vývoj původního osobního počítače, chytrý telefon</a:t>
            </a:r>
          </a:p>
          <a:p>
            <a:pPr eaLnBrk="1" hangingPunct="1">
              <a:spcBef>
                <a:spcPct val="0"/>
              </a:spcBef>
            </a:pPr>
            <a:endParaRPr lang="cs-CZ" altLang="cs-CZ"/>
          </a:p>
          <a:p>
            <a:pPr eaLnBrk="1" hangingPunct="1">
              <a:spcBef>
                <a:spcPct val="0"/>
              </a:spcBef>
            </a:pPr>
            <a:r>
              <a:rPr lang="cs-CZ" altLang="cs-CZ"/>
              <a:t>Inkrementální inovace – zlepšení televizorů v posledních několika desetiletí, přidání jiného druhu bělícího prostředku do mýdlového čistícího prostředku.</a:t>
            </a:r>
          </a:p>
          <a:p>
            <a:pPr eaLnBrk="1" hangingPunct="1">
              <a:spcBef>
                <a:spcPct val="0"/>
              </a:spcBef>
            </a:pPr>
            <a:endParaRPr lang="cs-CZ" altLang="cs-CZ"/>
          </a:p>
        </p:txBody>
      </p:sp>
      <p:sp>
        <p:nvSpPr>
          <p:cNvPr id="57348" name="Zástupný symbol pro číslo snímku 3"/>
          <p:cNvSpPr>
            <a:spLocks noGrp="1"/>
          </p:cNvSpPr>
          <p:nvPr>
            <p:ph type="sldNum" sz="quarter" idx="5"/>
          </p:nvPr>
        </p:nvSpPr>
        <p:spPr bwMode="auto">
          <a:noFill/>
          <a:ln>
            <a:miter lim="800000"/>
            <a:headEnd/>
            <a:tailEnd/>
          </a:ln>
        </p:spPr>
        <p:txBody>
          <a:bodyPr/>
          <a:lstStyle/>
          <a:p>
            <a:fld id="{DC378310-D1D6-4BE7-ACDB-90C0CBE1F2A9}" type="slidenum">
              <a:rPr lang="cs-CZ" altLang="cs-CZ"/>
              <a:pPr/>
              <a:t>22</a:t>
            </a:fld>
            <a:endParaRPr lang="cs-CZ" alt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Zástupný symbol pro obrázek snímku 1"/>
          <p:cNvSpPr>
            <a:spLocks noGrp="1" noRot="1" noChangeAspect="1" noTextEdit="1"/>
          </p:cNvSpPr>
          <p:nvPr>
            <p:ph type="sldImg"/>
          </p:nvPr>
        </p:nvSpPr>
        <p:spPr bwMode="auto">
          <a:noFill/>
          <a:ln>
            <a:solidFill>
              <a:srgbClr val="000000"/>
            </a:solidFill>
            <a:miter lim="800000"/>
            <a:headEnd/>
            <a:tailEnd/>
          </a:ln>
        </p:spPr>
      </p:sp>
      <p:sp>
        <p:nvSpPr>
          <p:cNvPr id="36867"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cs-CZ" altLang="cs-CZ"/>
          </a:p>
        </p:txBody>
      </p:sp>
      <p:sp>
        <p:nvSpPr>
          <p:cNvPr id="36868" name="Zástupný symbol pro číslo snímku 3"/>
          <p:cNvSpPr>
            <a:spLocks noGrp="1"/>
          </p:cNvSpPr>
          <p:nvPr>
            <p:ph type="sldNum" sz="quarter" idx="5"/>
          </p:nvPr>
        </p:nvSpPr>
        <p:spPr bwMode="auto">
          <a:noFill/>
          <a:ln>
            <a:miter lim="800000"/>
            <a:headEnd/>
            <a:tailEnd/>
          </a:ln>
        </p:spPr>
        <p:txBody>
          <a:bodyPr/>
          <a:lstStyle/>
          <a:p>
            <a:fld id="{3D1FE8A4-F7B0-4DBB-9F1E-422597813FC9}" type="slidenum">
              <a:rPr lang="cs-CZ" altLang="cs-CZ"/>
              <a:pPr/>
              <a:t>27</a:t>
            </a:fld>
            <a:endParaRPr lang="cs-CZ" altLang="cs-CZ"/>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12" name="Obdélník 11"/>
          <p:cNvSpPr/>
          <p:nvPr userDrawn="1"/>
        </p:nvSpPr>
        <p:spPr>
          <a:xfrm>
            <a:off x="4371278" y="6138250"/>
            <a:ext cx="4776297" cy="633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350"/>
          </a:p>
        </p:txBody>
      </p:sp>
      <p:pic>
        <p:nvPicPr>
          <p:cNvPr id="7" name="Obrázek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216" b="5584"/>
          <a:stretch/>
        </p:blipFill>
        <p:spPr>
          <a:xfrm>
            <a:off x="5187843" y="1423285"/>
            <a:ext cx="3964866" cy="5447778"/>
          </a:xfrm>
          <a:prstGeom prst="rect">
            <a:avLst/>
          </a:prstGeom>
        </p:spPr>
      </p:pic>
      <p:sp>
        <p:nvSpPr>
          <p:cNvPr id="2" name="Nadpis 1"/>
          <p:cNvSpPr>
            <a:spLocks noGrp="1"/>
          </p:cNvSpPr>
          <p:nvPr>
            <p:ph type="ctrTitle"/>
          </p:nvPr>
        </p:nvSpPr>
        <p:spPr>
          <a:xfrm>
            <a:off x="628650" y="2362672"/>
            <a:ext cx="7886700" cy="2387600"/>
          </a:xfrm>
        </p:spPr>
        <p:txBody>
          <a:bodyPr anchor="b">
            <a:normAutofit/>
          </a:bodyPr>
          <a:lstStyle>
            <a:lvl1pPr algn="l">
              <a:defRPr sz="6000" b="0" cap="all" baseline="0">
                <a:solidFill>
                  <a:srgbClr val="CF1F28"/>
                </a:solidFill>
                <a:latin typeface="+mn-lt"/>
              </a:defRPr>
            </a:lvl1pPr>
          </a:lstStyle>
          <a:p>
            <a:r>
              <a:rPr lang="cs-CZ"/>
              <a:t>Kliknutím lze upravit styl.</a:t>
            </a:r>
            <a:endParaRPr lang="cs-CZ" dirty="0"/>
          </a:p>
        </p:txBody>
      </p:sp>
      <p:sp>
        <p:nvSpPr>
          <p:cNvPr id="3" name="Podnadpis 2"/>
          <p:cNvSpPr>
            <a:spLocks noGrp="1"/>
          </p:cNvSpPr>
          <p:nvPr>
            <p:ph type="subTitle" idx="1"/>
          </p:nvPr>
        </p:nvSpPr>
        <p:spPr>
          <a:xfrm>
            <a:off x="628650" y="4762110"/>
            <a:ext cx="7886700" cy="821602"/>
          </a:xfrm>
        </p:spPr>
        <p:txBody>
          <a:bodyPr/>
          <a:lstStyle>
            <a:lvl1pPr marL="53999" indent="0" algn="l">
              <a:buNone/>
              <a:defRPr sz="1800">
                <a:solidFill>
                  <a:srgbClr val="313131"/>
                </a:solidFill>
                <a:latin typeface="+mj-lt"/>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cs-CZ"/>
              <a:t>Kliknutím lze upravit styl předlohy.</a:t>
            </a:r>
            <a:endParaRPr lang="cs-CZ" dirty="0"/>
          </a:p>
        </p:txBody>
      </p:sp>
      <p:pic>
        <p:nvPicPr>
          <p:cNvPr id="4" name="Obrázek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03557" y="6267816"/>
            <a:ext cx="4571343" cy="230400"/>
          </a:xfrm>
          <a:prstGeom prst="rect">
            <a:avLst/>
          </a:prstGeom>
        </p:spPr>
      </p:pic>
    </p:spTree>
    <p:extLst>
      <p:ext uri="{BB962C8B-B14F-4D97-AF65-F5344CB8AC3E}">
        <p14:creationId xmlns:p14="http://schemas.microsoft.com/office/powerpoint/2010/main" val="385936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atin typeface="+mn-lt"/>
              </a:defRPr>
            </a:lvl1pPr>
          </a:lstStyle>
          <a:p>
            <a:r>
              <a:rPr lang="cs-CZ"/>
              <a:t>Kliknutím lze upravit styl.</a:t>
            </a:r>
            <a:endParaRPr lang="cs-CZ" dirty="0"/>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0"/>
          </a:p>
        </p:txBody>
      </p:sp>
    </p:spTree>
    <p:extLst>
      <p:ext uri="{BB962C8B-B14F-4D97-AF65-F5344CB8AC3E}">
        <p14:creationId xmlns:p14="http://schemas.microsoft.com/office/powerpoint/2010/main" val="209471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áhlaví části">
    <p:spTree>
      <p:nvGrpSpPr>
        <p:cNvPr id="1" name=""/>
        <p:cNvGrpSpPr/>
        <p:nvPr/>
      </p:nvGrpSpPr>
      <p:grpSpPr>
        <a:xfrm>
          <a:off x="0" y="0"/>
          <a:ext cx="0" cy="0"/>
          <a:chOff x="0" y="0"/>
          <a:chExt cx="0" cy="0"/>
        </a:xfrm>
      </p:grpSpPr>
      <p:sp>
        <p:nvSpPr>
          <p:cNvPr id="7" name="Nadpis 1"/>
          <p:cNvSpPr>
            <a:spLocks noGrp="1"/>
          </p:cNvSpPr>
          <p:nvPr>
            <p:ph type="ctrTitle"/>
          </p:nvPr>
        </p:nvSpPr>
        <p:spPr>
          <a:xfrm>
            <a:off x="628650" y="2362672"/>
            <a:ext cx="7886700" cy="2387600"/>
          </a:xfrm>
        </p:spPr>
        <p:txBody>
          <a:bodyPr anchor="b">
            <a:normAutofit/>
          </a:bodyPr>
          <a:lstStyle>
            <a:lvl1pPr algn="l">
              <a:defRPr sz="4125" b="0" cap="all" baseline="0">
                <a:solidFill>
                  <a:srgbClr val="CF1F28"/>
                </a:solidFill>
                <a:latin typeface="+mn-lt"/>
              </a:defRPr>
            </a:lvl1pPr>
          </a:lstStyle>
          <a:p>
            <a:r>
              <a:rPr lang="cs-CZ"/>
              <a:t>Kliknutím lze upravit styl.</a:t>
            </a:r>
            <a:endParaRPr lang="cs-CZ" dirty="0"/>
          </a:p>
        </p:txBody>
      </p:sp>
      <p:sp>
        <p:nvSpPr>
          <p:cNvPr id="8" name="Podnadpis 2"/>
          <p:cNvSpPr>
            <a:spLocks noGrp="1"/>
          </p:cNvSpPr>
          <p:nvPr>
            <p:ph type="subTitle" idx="1"/>
          </p:nvPr>
        </p:nvSpPr>
        <p:spPr>
          <a:xfrm>
            <a:off x="628650" y="4762110"/>
            <a:ext cx="7886700" cy="821602"/>
          </a:xfrm>
        </p:spPr>
        <p:txBody>
          <a:bodyPr/>
          <a:lstStyle>
            <a:lvl1pPr marL="53999" indent="0" algn="l">
              <a:buNone/>
              <a:defRPr sz="1800">
                <a:solidFill>
                  <a:srgbClr val="313131"/>
                </a:solidFill>
                <a:latin typeface="+mj-lt"/>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cs-CZ"/>
              <a:t>Kliknutím lze upravit styl předlohy.</a:t>
            </a:r>
            <a:endParaRPr lang="cs-CZ" dirty="0"/>
          </a:p>
        </p:txBody>
      </p:sp>
    </p:spTree>
    <p:extLst>
      <p:ext uri="{BB962C8B-B14F-4D97-AF65-F5344CB8AC3E}">
        <p14:creationId xmlns:p14="http://schemas.microsoft.com/office/powerpoint/2010/main" val="1202308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628650" y="1825625"/>
            <a:ext cx="38862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29150" y="1825625"/>
            <a:ext cx="38862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632573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629841" y="365129"/>
            <a:ext cx="7886700" cy="1325563"/>
          </a:xfrm>
        </p:spPr>
        <p:txBody>
          <a:bodyPr/>
          <a:lstStyle/>
          <a:p>
            <a:r>
              <a:rPr lang="cs-CZ"/>
              <a:t>Kliknutím lze upravit styl.</a:t>
            </a:r>
          </a:p>
        </p:txBody>
      </p:sp>
      <p:sp>
        <p:nvSpPr>
          <p:cNvPr id="3" name="Zástupný symbol pro text 2"/>
          <p:cNvSpPr>
            <a:spLocks noGrp="1"/>
          </p:cNvSpPr>
          <p:nvPr>
            <p:ph type="body" idx="1"/>
          </p:nvPr>
        </p:nvSpPr>
        <p:spPr>
          <a:xfrm>
            <a:off x="629842" y="1681163"/>
            <a:ext cx="3868340"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cs-CZ"/>
              <a:t>Kliknutím lze upravit styly předlohy textu.</a:t>
            </a:r>
          </a:p>
        </p:txBody>
      </p:sp>
      <p:sp>
        <p:nvSpPr>
          <p:cNvPr id="4" name="Zástupný symbol pro obsah 3"/>
          <p:cNvSpPr>
            <a:spLocks noGrp="1"/>
          </p:cNvSpPr>
          <p:nvPr>
            <p:ph sz="half" idx="2"/>
          </p:nvPr>
        </p:nvSpPr>
        <p:spPr>
          <a:xfrm>
            <a:off x="629842" y="2505075"/>
            <a:ext cx="3868340"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29152" y="1681163"/>
            <a:ext cx="3887391"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cs-CZ"/>
              <a:t>Kliknutím lze upravit styly předlohy textu.</a:t>
            </a:r>
          </a:p>
        </p:txBody>
      </p:sp>
      <p:sp>
        <p:nvSpPr>
          <p:cNvPr id="6" name="Zástupný symbol pro obsah 5"/>
          <p:cNvSpPr>
            <a:spLocks noGrp="1"/>
          </p:cNvSpPr>
          <p:nvPr>
            <p:ph sz="quarter" idx="4"/>
          </p:nvPr>
        </p:nvSpPr>
        <p:spPr>
          <a:xfrm>
            <a:off x="4629152" y="2505075"/>
            <a:ext cx="3887391"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2694159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51817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3792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29841" y="457200"/>
            <a:ext cx="2949178" cy="1600200"/>
          </a:xfrm>
        </p:spPr>
        <p:txBody>
          <a:bodyPr anchor="b"/>
          <a:lstStyle>
            <a:lvl1pPr>
              <a:defRPr sz="2400"/>
            </a:lvl1pPr>
          </a:lstStyle>
          <a:p>
            <a:r>
              <a:rPr lang="cs-CZ"/>
              <a:t>Kliknutím lze upravit styl.</a:t>
            </a:r>
          </a:p>
        </p:txBody>
      </p:sp>
      <p:sp>
        <p:nvSpPr>
          <p:cNvPr id="3" name="Zástupný symbol pro obsah 2"/>
          <p:cNvSpPr>
            <a:spLocks noGrp="1"/>
          </p:cNvSpPr>
          <p:nvPr>
            <p:ph idx="1"/>
          </p:nvPr>
        </p:nvSpPr>
        <p:spPr>
          <a:xfrm>
            <a:off x="3887391" y="987430"/>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629841" y="2057400"/>
            <a:ext cx="2949178" cy="3811588"/>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cs-CZ"/>
              <a:t>Kliknutím lze upravit styly předlohy textu.</a:t>
            </a:r>
          </a:p>
        </p:txBody>
      </p:sp>
    </p:spTree>
    <p:extLst>
      <p:ext uri="{BB962C8B-B14F-4D97-AF65-F5344CB8AC3E}">
        <p14:creationId xmlns:p14="http://schemas.microsoft.com/office/powerpoint/2010/main" val="638602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29841" y="457200"/>
            <a:ext cx="2949178" cy="1600200"/>
          </a:xfrm>
        </p:spPr>
        <p:txBody>
          <a:bodyPr anchor="b"/>
          <a:lstStyle>
            <a:lvl1pPr>
              <a:defRPr sz="2400"/>
            </a:lvl1pPr>
          </a:lstStyle>
          <a:p>
            <a:r>
              <a:rPr lang="cs-CZ"/>
              <a:t>Kliknutím lze upravit styl.</a:t>
            </a:r>
          </a:p>
        </p:txBody>
      </p:sp>
      <p:sp>
        <p:nvSpPr>
          <p:cNvPr id="3" name="Zástupný symbol pro obrázek 2"/>
          <p:cNvSpPr>
            <a:spLocks noGrp="1"/>
          </p:cNvSpPr>
          <p:nvPr>
            <p:ph type="pic" idx="1"/>
          </p:nvPr>
        </p:nvSpPr>
        <p:spPr>
          <a:xfrm>
            <a:off x="3887391" y="987430"/>
            <a:ext cx="4629150" cy="4873625"/>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cs-CZ"/>
              <a:t>Kliknutím na ikonu přidáte obrázek.</a:t>
            </a:r>
          </a:p>
        </p:txBody>
      </p:sp>
      <p:sp>
        <p:nvSpPr>
          <p:cNvPr id="4" name="Zástupný symbol pro text 3"/>
          <p:cNvSpPr>
            <a:spLocks noGrp="1"/>
          </p:cNvSpPr>
          <p:nvPr>
            <p:ph type="body" sz="half" idx="2"/>
          </p:nvPr>
        </p:nvSpPr>
        <p:spPr>
          <a:xfrm>
            <a:off x="629841" y="2057400"/>
            <a:ext cx="2949178" cy="3811588"/>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cs-CZ"/>
              <a:t>Kliknutím lze upravit styly předlohy textu.</a:t>
            </a:r>
          </a:p>
        </p:txBody>
      </p:sp>
    </p:spTree>
    <p:extLst>
      <p:ext uri="{BB962C8B-B14F-4D97-AF65-F5344CB8AC3E}">
        <p14:creationId xmlns:p14="http://schemas.microsoft.com/office/powerpoint/2010/main" val="1986417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3180721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43676" y="365125"/>
            <a:ext cx="1971675"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628652" y="365125"/>
            <a:ext cx="5800725"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1054251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Obrázek 4"/>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027919" y="6267815"/>
            <a:ext cx="3846981" cy="230400"/>
          </a:xfrm>
          <a:prstGeom prst="rect">
            <a:avLst/>
          </a:prstGeom>
        </p:spPr>
      </p:pic>
      <p:sp>
        <p:nvSpPr>
          <p:cNvPr id="2" name="Zástupný symbol pro nadpis 1"/>
          <p:cNvSpPr>
            <a:spLocks noGrp="1"/>
          </p:cNvSpPr>
          <p:nvPr>
            <p:ph type="title"/>
          </p:nvPr>
        </p:nvSpPr>
        <p:spPr>
          <a:xfrm>
            <a:off x="540000" y="365129"/>
            <a:ext cx="8064000" cy="1325563"/>
          </a:xfrm>
          <a:prstGeom prst="rect">
            <a:avLst/>
          </a:prstGeom>
        </p:spPr>
        <p:txBody>
          <a:bodyPr vert="horz" lIns="91440" tIns="45720" rIns="91440" bIns="45720" rtlCol="0" anchor="ctr">
            <a:noAutofit/>
          </a:bodyPr>
          <a:lstStyle/>
          <a:p>
            <a:r>
              <a:rPr lang="cs-CZ" dirty="0"/>
              <a:t>Kliknutím lze upravit styl.</a:t>
            </a:r>
          </a:p>
        </p:txBody>
      </p:sp>
      <p:sp>
        <p:nvSpPr>
          <p:cNvPr id="3" name="Zástupný symbol pro text 2"/>
          <p:cNvSpPr>
            <a:spLocks noGrp="1"/>
          </p:cNvSpPr>
          <p:nvPr>
            <p:ph type="body" idx="1"/>
          </p:nvPr>
        </p:nvSpPr>
        <p:spPr>
          <a:xfrm>
            <a:off x="540000" y="1825625"/>
            <a:ext cx="8064000" cy="4081204"/>
          </a:xfrm>
          <a:prstGeom prst="rect">
            <a:avLst/>
          </a:prstGeom>
        </p:spPr>
        <p:txBody>
          <a:bodyPr vert="horz" lIns="91440" tIns="45720" rIns="91440" bIns="45720" rtlCol="0">
            <a:normAutofit/>
          </a:body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Obdélník 6"/>
          <p:cNvSpPr/>
          <p:nvPr userDrawn="1"/>
        </p:nvSpPr>
        <p:spPr>
          <a:xfrm>
            <a:off x="0" y="5"/>
            <a:ext cx="9144000" cy="123825"/>
          </a:xfrm>
          <a:prstGeom prst="rect">
            <a:avLst/>
          </a:prstGeom>
          <a:solidFill>
            <a:srgbClr val="CF1F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cs-CZ" sz="1350"/>
          </a:p>
        </p:txBody>
      </p:sp>
    </p:spTree>
    <p:extLst>
      <p:ext uri="{BB962C8B-B14F-4D97-AF65-F5344CB8AC3E}">
        <p14:creationId xmlns:p14="http://schemas.microsoft.com/office/powerpoint/2010/main" val="2531905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783" rtl="0" eaLnBrk="1" latinLnBrk="0" hangingPunct="1">
        <a:lnSpc>
          <a:spcPct val="90000"/>
        </a:lnSpc>
        <a:spcBef>
          <a:spcPct val="0"/>
        </a:spcBef>
        <a:buNone/>
        <a:defRPr sz="4125" b="0" kern="1200" cap="none" baseline="0">
          <a:solidFill>
            <a:srgbClr val="CF1F28"/>
          </a:solidFill>
          <a:latin typeface="+mn-lt"/>
          <a:ea typeface="+mj-ea"/>
          <a:cs typeface="+mj-cs"/>
        </a:defRPr>
      </a:lvl1pPr>
    </p:titleStyle>
    <p:bodyStyle>
      <a:lvl1pPr marL="171446" indent="-171446" algn="l" defTabSz="685783" rtl="0" eaLnBrk="1" latinLnBrk="0" hangingPunct="1">
        <a:lnSpc>
          <a:spcPct val="100000"/>
        </a:lnSpc>
        <a:spcBef>
          <a:spcPts val="750"/>
        </a:spcBef>
        <a:buClr>
          <a:srgbClr val="CF1F28"/>
        </a:buClr>
        <a:buSzPct val="75000"/>
        <a:buFont typeface="Arial" panose="020B0604020202020204" pitchFamily="34" charset="0"/>
        <a:buChar char="•"/>
        <a:defRPr sz="2100" kern="1200">
          <a:solidFill>
            <a:srgbClr val="313131"/>
          </a:solidFill>
          <a:latin typeface="+mj-lt"/>
          <a:ea typeface="+mn-ea"/>
          <a:cs typeface="+mn-cs"/>
        </a:defRPr>
      </a:lvl1pPr>
      <a:lvl2pPr marL="514337" indent="-171446" algn="l" defTabSz="685783" rtl="0" eaLnBrk="1" latinLnBrk="0" hangingPunct="1">
        <a:lnSpc>
          <a:spcPct val="100000"/>
        </a:lnSpc>
        <a:spcBef>
          <a:spcPts val="750"/>
        </a:spcBef>
        <a:buClr>
          <a:srgbClr val="CF1F28"/>
        </a:buClr>
        <a:buSzPct val="75000"/>
        <a:buFont typeface="Arial" panose="020B0604020202020204" pitchFamily="34" charset="0"/>
        <a:buChar char="•"/>
        <a:defRPr sz="1800" kern="1200">
          <a:solidFill>
            <a:srgbClr val="313131"/>
          </a:solidFill>
          <a:latin typeface="+mj-lt"/>
          <a:ea typeface="+mn-ea"/>
          <a:cs typeface="+mn-cs"/>
        </a:defRPr>
      </a:lvl2pPr>
      <a:lvl3pPr marL="857228" indent="-171446" algn="l" defTabSz="685783" rtl="0" eaLnBrk="1" latinLnBrk="0" hangingPunct="1">
        <a:lnSpc>
          <a:spcPct val="100000"/>
        </a:lnSpc>
        <a:spcBef>
          <a:spcPts val="750"/>
        </a:spcBef>
        <a:buClr>
          <a:srgbClr val="CF1F28"/>
        </a:buClr>
        <a:buSzPct val="75000"/>
        <a:buFont typeface="Arial" panose="020B0604020202020204" pitchFamily="34" charset="0"/>
        <a:buChar char="•"/>
        <a:defRPr sz="1800" kern="1200">
          <a:solidFill>
            <a:srgbClr val="313131"/>
          </a:solidFill>
          <a:latin typeface="+mj-lt"/>
          <a:ea typeface="+mn-ea"/>
          <a:cs typeface="+mn-cs"/>
        </a:defRPr>
      </a:lvl3pPr>
      <a:lvl4pPr marL="1200120" indent="-171446" algn="l" defTabSz="685783" rtl="0" eaLnBrk="1" latinLnBrk="0" hangingPunct="1">
        <a:lnSpc>
          <a:spcPct val="100000"/>
        </a:lnSpc>
        <a:spcBef>
          <a:spcPts val="750"/>
        </a:spcBef>
        <a:buClr>
          <a:srgbClr val="CF1F28"/>
        </a:buClr>
        <a:buSzPct val="75000"/>
        <a:buFont typeface="Arial" panose="020B0604020202020204" pitchFamily="34" charset="0"/>
        <a:buChar char="•"/>
        <a:defRPr sz="1500" kern="1200">
          <a:solidFill>
            <a:srgbClr val="313131"/>
          </a:solidFill>
          <a:latin typeface="+mj-lt"/>
          <a:ea typeface="+mn-ea"/>
          <a:cs typeface="+mn-cs"/>
        </a:defRPr>
      </a:lvl4pPr>
      <a:lvl5pPr marL="1543012" indent="-171446" algn="l" defTabSz="685783" rtl="0" eaLnBrk="1" latinLnBrk="0" hangingPunct="1">
        <a:lnSpc>
          <a:spcPct val="100000"/>
        </a:lnSpc>
        <a:spcBef>
          <a:spcPts val="750"/>
        </a:spcBef>
        <a:buClr>
          <a:srgbClr val="CF1F28"/>
        </a:buClr>
        <a:buSzPct val="75000"/>
        <a:buFont typeface="Arial" panose="020B0604020202020204" pitchFamily="34" charset="0"/>
        <a:buChar char="•"/>
        <a:defRPr sz="1500" kern="1200">
          <a:solidFill>
            <a:srgbClr val="313131"/>
          </a:solidFill>
          <a:latin typeface="+mj-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cs-CZ"/>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5BFA28E-8293-4774-A3F2-1B0617E24EEC}"/>
              </a:ext>
            </a:extLst>
          </p:cNvPr>
          <p:cNvSpPr>
            <a:spLocks noGrp="1"/>
          </p:cNvSpPr>
          <p:nvPr>
            <p:ph type="ctrTitle"/>
          </p:nvPr>
        </p:nvSpPr>
        <p:spPr>
          <a:ln>
            <a:solidFill>
              <a:schemeClr val="tx1"/>
            </a:solidFill>
          </a:ln>
        </p:spPr>
        <p:txBody>
          <a:bodyPr>
            <a:normAutofit/>
          </a:bodyPr>
          <a:lstStyle/>
          <a:p>
            <a:r>
              <a:rPr lang="cs-CZ" sz="3600" dirty="0"/>
              <a:t>Inovace a inovační procesy</a:t>
            </a:r>
            <a:br>
              <a:rPr lang="cs-CZ" sz="4000" dirty="0"/>
            </a:br>
            <a:br>
              <a:rPr lang="cs-CZ" sz="4000" dirty="0"/>
            </a:br>
            <a:r>
              <a:rPr lang="cs-CZ" sz="2800" dirty="0">
                <a:solidFill>
                  <a:schemeClr val="tx1"/>
                </a:solidFill>
              </a:rPr>
              <a:t>T1. Vymezení přístupů k inovacím. Typy inovací. Inovační řády. Přínosy inovací.</a:t>
            </a:r>
          </a:p>
        </p:txBody>
      </p:sp>
      <p:sp>
        <p:nvSpPr>
          <p:cNvPr id="3" name="Podnadpis 2">
            <a:extLst>
              <a:ext uri="{FF2B5EF4-FFF2-40B4-BE49-F238E27FC236}">
                <a16:creationId xmlns:a16="http://schemas.microsoft.com/office/drawing/2014/main" id="{5B7613AB-FA6E-4E31-B4FF-E108122E16CA}"/>
              </a:ext>
            </a:extLst>
          </p:cNvPr>
          <p:cNvSpPr>
            <a:spLocks noGrp="1"/>
          </p:cNvSpPr>
          <p:nvPr>
            <p:ph type="subTitle" idx="1"/>
          </p:nvPr>
        </p:nvSpPr>
        <p:spPr>
          <a:ln>
            <a:solidFill>
              <a:schemeClr val="tx1"/>
            </a:solidFill>
          </a:ln>
        </p:spPr>
        <p:txBody>
          <a:bodyPr/>
          <a:lstStyle/>
          <a:p>
            <a:r>
              <a:rPr lang="cs-CZ" dirty="0">
                <a:solidFill>
                  <a:schemeClr val="tx1"/>
                </a:solidFill>
              </a:rPr>
              <a:t>doc. Ing. Jindra Peterková, </a:t>
            </a:r>
            <a:r>
              <a:rPr lang="cs-CZ" dirty="0" err="1">
                <a:solidFill>
                  <a:schemeClr val="tx1"/>
                </a:solidFill>
              </a:rPr>
              <a:t>Ph,D</a:t>
            </a:r>
            <a:r>
              <a:rPr lang="cs-CZ" dirty="0">
                <a:solidFill>
                  <a:schemeClr val="tx1"/>
                </a:solidFill>
              </a:rPr>
              <a:t>.</a:t>
            </a:r>
          </a:p>
        </p:txBody>
      </p:sp>
    </p:spTree>
    <p:extLst>
      <p:ext uri="{BB962C8B-B14F-4D97-AF65-F5344CB8AC3E}">
        <p14:creationId xmlns:p14="http://schemas.microsoft.com/office/powerpoint/2010/main" val="1326981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251377C-2E76-47BF-A9BB-EE80AF6D7812}"/>
              </a:ext>
            </a:extLst>
          </p:cNvPr>
          <p:cNvSpPr>
            <a:spLocks noGrp="1"/>
          </p:cNvSpPr>
          <p:nvPr>
            <p:ph type="title"/>
          </p:nvPr>
        </p:nvSpPr>
        <p:spPr>
          <a:ln>
            <a:solidFill>
              <a:schemeClr val="tx1"/>
            </a:solidFill>
          </a:ln>
        </p:spPr>
        <p:txBody>
          <a:bodyPr/>
          <a:lstStyle/>
          <a:p>
            <a:r>
              <a:rPr lang="cs-CZ" dirty="0"/>
              <a:t>Osnova předmětu</a:t>
            </a:r>
          </a:p>
        </p:txBody>
      </p:sp>
      <p:sp>
        <p:nvSpPr>
          <p:cNvPr id="3" name="Zástupný obsah 2">
            <a:extLst>
              <a:ext uri="{FF2B5EF4-FFF2-40B4-BE49-F238E27FC236}">
                <a16:creationId xmlns:a16="http://schemas.microsoft.com/office/drawing/2014/main" id="{FD8C7D1E-A578-4C04-876F-807C4B2A1864}"/>
              </a:ext>
            </a:extLst>
          </p:cNvPr>
          <p:cNvSpPr>
            <a:spLocks noGrp="1"/>
          </p:cNvSpPr>
          <p:nvPr>
            <p:ph idx="1"/>
          </p:nvPr>
        </p:nvSpPr>
        <p:spPr>
          <a:ln>
            <a:solidFill>
              <a:schemeClr val="tx1"/>
            </a:solidFill>
          </a:ln>
        </p:spPr>
        <p:txBody>
          <a:bodyPr>
            <a:normAutofit fontScale="25000" lnSpcReduction="20000"/>
          </a:bodyPr>
          <a:lstStyle/>
          <a:p>
            <a:pPr marL="0" lvl="0" indent="0">
              <a:buNone/>
            </a:pPr>
            <a:r>
              <a:rPr lang="cs-CZ" sz="5600" dirty="0"/>
              <a:t>1. Vymezení přístupů k inovacím. Typy inovací. Inovační řády. Přínosy inovací (ekonomické, technické, ostatní).</a:t>
            </a:r>
          </a:p>
          <a:p>
            <a:pPr marL="0" lvl="0" indent="0">
              <a:buNone/>
            </a:pPr>
            <a:r>
              <a:rPr lang="cs-CZ" sz="5600" dirty="0"/>
              <a:t>2. Základní přístupy k tvorbě inovační strategie. Racionalistická strategie. Inkrementální strategie.</a:t>
            </a:r>
          </a:p>
          <a:p>
            <a:pPr marL="0" lvl="0" indent="0">
              <a:buNone/>
            </a:pPr>
            <a:r>
              <a:rPr lang="cs-CZ" sz="5600" dirty="0"/>
              <a:t>3. Význam národního a konkurenčního prostředí podniku pro inovační strategii. Využití technologických směrů. Strategie průlomových inovací. Strategie reverzních inovací.</a:t>
            </a:r>
          </a:p>
          <a:p>
            <a:pPr marL="0" lvl="0" indent="0">
              <a:buNone/>
            </a:pPr>
            <a:r>
              <a:rPr lang="cs-CZ" sz="5600" dirty="0"/>
              <a:t>4. Vytváření hodnotových inovací. Analytické nástroje a systémové rámce.</a:t>
            </a:r>
          </a:p>
          <a:p>
            <a:pPr marL="0" lvl="0" indent="0">
              <a:buNone/>
            </a:pPr>
            <a:r>
              <a:rPr lang="cs-CZ" sz="5600" dirty="0"/>
              <a:t>5. Inovace jako klíčový podnikový proces. Vývoj modelů procesu inovace. Struktura inovačního procesu.</a:t>
            </a:r>
          </a:p>
          <a:p>
            <a:pPr marL="0" lvl="0" indent="0">
              <a:buNone/>
            </a:pPr>
            <a:r>
              <a:rPr lang="cs-CZ" sz="5600" dirty="0"/>
              <a:t>6. Vybrané metody pro řízení inovací a inovačního procesu v podniku. Členění metod. Aspekty výběru metod. Metoda TRIZ. Softwarová podpora </a:t>
            </a:r>
            <a:r>
              <a:rPr lang="cs-CZ" sz="5600" dirty="0" err="1"/>
              <a:t>Goldfire</a:t>
            </a:r>
            <a:r>
              <a:rPr lang="cs-CZ" sz="5600" dirty="0"/>
              <a:t> </a:t>
            </a:r>
            <a:r>
              <a:rPr lang="cs-CZ" sz="5600" dirty="0" err="1"/>
              <a:t>Innovator</a:t>
            </a:r>
            <a:r>
              <a:rPr lang="cs-CZ" sz="5600" dirty="0"/>
              <a:t>.</a:t>
            </a:r>
          </a:p>
          <a:p>
            <a:pPr marL="0" lvl="0" indent="0">
              <a:buNone/>
            </a:pPr>
            <a:r>
              <a:rPr lang="cs-CZ" sz="5600" dirty="0"/>
              <a:t>7. Zásady pro vytvoření inovativního podniku. Význam informačních zdrojů a podnikového klimatu pro inovace. Význam vůdčích talentů pro inovace. Inovační prostředí v podniku.</a:t>
            </a:r>
          </a:p>
          <a:p>
            <a:pPr marL="0" lvl="0" indent="0">
              <a:buNone/>
            </a:pPr>
            <a:r>
              <a:rPr lang="cs-CZ" sz="5600" dirty="0"/>
              <a:t>8. Získávání poznatků z trhu. Identifikace a vývoj tržních inovací, vliv technologie a trhu na obchodní využití, faktory ovlivňující šíření inovace.</a:t>
            </a:r>
          </a:p>
          <a:p>
            <a:pPr marL="0" lvl="0" indent="0">
              <a:buNone/>
            </a:pPr>
            <a:r>
              <a:rPr lang="cs-CZ" sz="5600" dirty="0"/>
              <a:t>9. Získávání poznatků prostřednictvím aliancí. Modely spolupráce.</a:t>
            </a:r>
          </a:p>
          <a:p>
            <a:pPr marL="0" lvl="0" indent="0">
              <a:buNone/>
            </a:pPr>
            <a:r>
              <a:rPr lang="cs-CZ" sz="5600" dirty="0"/>
              <a:t>10.Ekonomické aspekty spojené s inovacemi. Způsoby měření efektivnosti realizace inovačních aktivit podniku.</a:t>
            </a:r>
          </a:p>
          <a:p>
            <a:pPr marL="0" lvl="0" indent="0">
              <a:buNone/>
            </a:pPr>
            <a:r>
              <a:rPr lang="cs-CZ" sz="5600" dirty="0"/>
              <a:t>11.Efektivní integrace procesů a učení. Pravidla ovlivňující rozhodování o umístění aktivit výzkumu a vývoje, přidělování zdrojů na inovace. Proces učení a </a:t>
            </a:r>
            <a:r>
              <a:rPr lang="cs-CZ" sz="5600" dirty="0" err="1"/>
              <a:t>reinovace</a:t>
            </a:r>
            <a:r>
              <a:rPr lang="cs-CZ" sz="5600" dirty="0"/>
              <a:t>.</a:t>
            </a:r>
          </a:p>
          <a:p>
            <a:pPr marL="0" lvl="0" indent="0">
              <a:buNone/>
            </a:pPr>
            <a:r>
              <a:rPr lang="cs-CZ" sz="5600" dirty="0"/>
              <a:t>12.Mechanismy pro realizaci inovací. Řízení interních procesů. Učení prostřednictvím podnikání podniku.</a:t>
            </a:r>
          </a:p>
          <a:p>
            <a:pPr marL="0" indent="0">
              <a:buNone/>
            </a:pP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br>
              <a:rPr lang="cs-CZ" sz="1800" dirty="0">
                <a:effectLst/>
                <a:latin typeface="Calibri" panose="020F0502020204030204" pitchFamily="34" charset="0"/>
                <a:ea typeface="Calibri" panose="020F0502020204030204" pitchFamily="34" charset="0"/>
                <a:cs typeface="Times New Roman" panose="02020603050405020304" pitchFamily="18" charset="0"/>
              </a:rPr>
            </a:br>
            <a:br>
              <a:rPr lang="cs-CZ" sz="1800" dirty="0">
                <a:effectLst/>
                <a:latin typeface="Calibri" panose="020F0502020204030204" pitchFamily="34" charset="0"/>
                <a:ea typeface="Calibri" panose="020F0502020204030204" pitchFamily="34" charset="0"/>
                <a:cs typeface="Times New Roman" panose="02020603050405020304" pitchFamily="18" charset="0"/>
              </a:rPr>
            </a:br>
            <a:endParaRPr lang="cs-CZ" dirty="0"/>
          </a:p>
        </p:txBody>
      </p:sp>
    </p:spTree>
    <p:extLst>
      <p:ext uri="{BB962C8B-B14F-4D97-AF65-F5344CB8AC3E}">
        <p14:creationId xmlns:p14="http://schemas.microsoft.com/office/powerpoint/2010/main" val="2377852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3EFB236B-F20C-4864-AB88-FC37D0AEF816}"/>
              </a:ext>
            </a:extLst>
          </p:cNvPr>
          <p:cNvGraphicFramePr>
            <a:graphicFrameLocks noGrp="1"/>
          </p:cNvGraphicFramePr>
          <p:nvPr>
            <p:extLst>
              <p:ext uri="{D42A27DB-BD31-4B8C-83A1-F6EECF244321}">
                <p14:modId xmlns:p14="http://schemas.microsoft.com/office/powerpoint/2010/main" val="791235805"/>
              </p:ext>
            </p:extLst>
          </p:nvPr>
        </p:nvGraphicFramePr>
        <p:xfrm>
          <a:off x="974598" y="1021510"/>
          <a:ext cx="7194803" cy="2036483"/>
        </p:xfrm>
        <a:graphic>
          <a:graphicData uri="http://schemas.openxmlformats.org/drawingml/2006/table">
            <a:tbl>
              <a:tblPr firstRow="1" firstCol="1" bandRow="1">
                <a:tableStyleId>{5C22544A-7EE6-4342-B048-85BDC9FD1C3A}</a:tableStyleId>
              </a:tblPr>
              <a:tblGrid>
                <a:gridCol w="3458612">
                  <a:extLst>
                    <a:ext uri="{9D8B030D-6E8A-4147-A177-3AD203B41FA5}">
                      <a16:colId xmlns:a16="http://schemas.microsoft.com/office/drawing/2014/main" val="2360568071"/>
                    </a:ext>
                  </a:extLst>
                </a:gridCol>
                <a:gridCol w="3736191">
                  <a:extLst>
                    <a:ext uri="{9D8B030D-6E8A-4147-A177-3AD203B41FA5}">
                      <a16:colId xmlns:a16="http://schemas.microsoft.com/office/drawing/2014/main" val="771175788"/>
                    </a:ext>
                  </a:extLst>
                </a:gridCol>
              </a:tblGrid>
              <a:tr h="481827">
                <a:tc>
                  <a:txBody>
                    <a:bodyPr/>
                    <a:lstStyle/>
                    <a:p>
                      <a:r>
                        <a:rPr lang="cs-CZ" sz="1800" dirty="0">
                          <a:effectLst/>
                        </a:rPr>
                        <a:t>Požadavky na zápočet</a:t>
                      </a:r>
                      <a:endParaRPr lang="cs-CZ"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solidFill>
                      <a:srgbClr val="C00000"/>
                    </a:solidFill>
                  </a:tcPr>
                </a:tc>
                <a:tc>
                  <a:txBody>
                    <a:bodyPr/>
                    <a:lstStyle/>
                    <a:p>
                      <a:r>
                        <a:rPr lang="cs-CZ" sz="1800" dirty="0">
                          <a:effectLst/>
                        </a:rPr>
                        <a:t>Požadavky na zkoušku</a:t>
                      </a:r>
                      <a:endParaRPr lang="cs-CZ" sz="1800" dirty="0"/>
                    </a:p>
                  </a:txBody>
                  <a:tcPr marL="68580" marR="68580" marT="0" marB="0">
                    <a:solidFill>
                      <a:srgbClr val="C00000"/>
                    </a:solidFill>
                  </a:tcPr>
                </a:tc>
                <a:extLst>
                  <a:ext uri="{0D108BD9-81ED-4DB2-BD59-A6C34878D82A}">
                    <a16:rowId xmlns:a16="http://schemas.microsoft.com/office/drawing/2014/main" val="1036602199"/>
                  </a:ext>
                </a:extLst>
              </a:tr>
              <a:tr h="1554656">
                <a:tc>
                  <a:txBody>
                    <a:bodyPr/>
                    <a:lstStyle/>
                    <a:p>
                      <a:pPr marL="285750" indent="-285750" algn="l">
                        <a:lnSpc>
                          <a:spcPct val="115000"/>
                        </a:lnSpc>
                        <a:buFont typeface="Arial" panose="020B0604020202020204" pitchFamily="34" charset="0"/>
                        <a:buChar char="•"/>
                      </a:pPr>
                      <a:r>
                        <a:rPr lang="cs-CZ" sz="1800" dirty="0">
                          <a:effectLst/>
                          <a:latin typeface="Cambria" panose="02040503050406030204" pitchFamily="18" charset="0"/>
                          <a:ea typeface="MS Mincho" panose="02020609040205080304" pitchFamily="49" charset="-128"/>
                          <a:cs typeface="Times New Roman" panose="02020603050405020304" pitchFamily="18" charset="0"/>
                        </a:rPr>
                        <a:t>Aktivní účast na cvičeních </a:t>
                      </a:r>
                    </a:p>
                    <a:p>
                      <a:pPr marL="285750" indent="-285750" algn="l">
                        <a:lnSpc>
                          <a:spcPct val="115000"/>
                        </a:lnSpc>
                        <a:buFont typeface="Arial" panose="020B0604020202020204" pitchFamily="34" charset="0"/>
                        <a:buChar char="•"/>
                      </a:pPr>
                      <a:r>
                        <a:rPr lang="cs-CZ" sz="1800" dirty="0" err="1">
                          <a:effectLst/>
                          <a:latin typeface="Cambria" panose="02040503050406030204" pitchFamily="18" charset="0"/>
                          <a:ea typeface="MS Mincho" panose="02020609040205080304" pitchFamily="49" charset="-128"/>
                          <a:cs typeface="Times New Roman" panose="02020603050405020304" pitchFamily="18" charset="0"/>
                        </a:rPr>
                        <a:t>Řesešní</a:t>
                      </a:r>
                      <a:r>
                        <a:rPr lang="cs-CZ" sz="1800" dirty="0">
                          <a:effectLst/>
                          <a:latin typeface="Cambria" panose="02040503050406030204" pitchFamily="18" charset="0"/>
                          <a:ea typeface="MS Mincho" panose="02020609040205080304" pitchFamily="49" charset="-128"/>
                          <a:cs typeface="Times New Roman" panose="02020603050405020304" pitchFamily="18" charset="0"/>
                        </a:rPr>
                        <a:t> případových studií</a:t>
                      </a:r>
                    </a:p>
                    <a:p>
                      <a:pPr marL="285750" indent="-285750" algn="l">
                        <a:lnSpc>
                          <a:spcPct val="115000"/>
                        </a:lnSpc>
                        <a:buFont typeface="Arial" panose="020B0604020202020204" pitchFamily="34" charset="0"/>
                        <a:buChar char="•"/>
                      </a:pPr>
                      <a:r>
                        <a:rPr lang="cs-CZ" sz="1800" dirty="0">
                          <a:effectLst/>
                          <a:latin typeface="Cambria" panose="02040503050406030204" pitchFamily="18" charset="0"/>
                          <a:ea typeface="MS Mincho" panose="02020609040205080304" pitchFamily="49" charset="-128"/>
                          <a:cs typeface="Times New Roman" panose="02020603050405020304" pitchFamily="18" charset="0"/>
                        </a:rPr>
                        <a:t>Zpracování projektu na zadané réma z reálné praxe</a:t>
                      </a:r>
                    </a:p>
                  </a:txBody>
                  <a:tcPr marL="68580" marR="68580" marT="0" marB="0" anchor="ctr">
                    <a:solidFill>
                      <a:srgbClr val="C00000"/>
                    </a:solidFill>
                  </a:tcPr>
                </a:tc>
                <a:tc>
                  <a:txBody>
                    <a:bodyPr/>
                    <a:lstStyle/>
                    <a:p>
                      <a:pPr marL="285750" indent="-285750">
                        <a:lnSpc>
                          <a:spcPct val="115000"/>
                        </a:lnSpc>
                        <a:buFont typeface="Arial" panose="020B0604020202020204" pitchFamily="34" charset="0"/>
                        <a:buChar char="•"/>
                      </a:pPr>
                      <a:r>
                        <a:rPr lang="cs-CZ"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rPr>
                        <a:t>Písemný test</a:t>
                      </a:r>
                    </a:p>
                    <a:p>
                      <a:pPr marL="285750" indent="-285750">
                        <a:lnSpc>
                          <a:spcPct val="115000"/>
                        </a:lnSpc>
                        <a:buFont typeface="Arial" panose="020B0604020202020204" pitchFamily="34" charset="0"/>
                        <a:buChar char="•"/>
                      </a:pPr>
                      <a:r>
                        <a:rPr lang="cs-CZ"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rPr>
                        <a:t>Ústní zkouška</a:t>
                      </a:r>
                    </a:p>
                    <a:p>
                      <a:pPr marL="285750" indent="-285750">
                        <a:lnSpc>
                          <a:spcPct val="115000"/>
                        </a:lnSpc>
                        <a:buFont typeface="Arial" panose="020B0604020202020204" pitchFamily="34" charset="0"/>
                        <a:buChar char="•"/>
                      </a:pPr>
                      <a:endParaRPr lang="cs-CZ"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a:p>
                      <a:pPr marL="285750" indent="-285750">
                        <a:lnSpc>
                          <a:spcPct val="115000"/>
                        </a:lnSpc>
                        <a:buFont typeface="Arial" panose="020B0604020202020204" pitchFamily="34" charset="0"/>
                        <a:buChar char="•"/>
                      </a:pPr>
                      <a:endParaRPr lang="cs-CZ"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nchor="ctr">
                    <a:solidFill>
                      <a:srgbClr val="C00000"/>
                    </a:solidFill>
                  </a:tcPr>
                </a:tc>
                <a:extLst>
                  <a:ext uri="{0D108BD9-81ED-4DB2-BD59-A6C34878D82A}">
                    <a16:rowId xmlns:a16="http://schemas.microsoft.com/office/drawing/2014/main" val="3331509678"/>
                  </a:ext>
                </a:extLst>
              </a:tr>
            </a:tbl>
          </a:graphicData>
        </a:graphic>
      </p:graphicFrame>
    </p:spTree>
    <p:extLst>
      <p:ext uri="{BB962C8B-B14F-4D97-AF65-F5344CB8AC3E}">
        <p14:creationId xmlns:p14="http://schemas.microsoft.com/office/powerpoint/2010/main" val="2587550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C8777D1-7A32-45D0-A4B9-2A76F48C0E51}"/>
              </a:ext>
            </a:extLst>
          </p:cNvPr>
          <p:cNvSpPr>
            <a:spLocks noGrp="1"/>
          </p:cNvSpPr>
          <p:nvPr>
            <p:ph type="title"/>
          </p:nvPr>
        </p:nvSpPr>
        <p:spPr>
          <a:xfrm>
            <a:off x="736997" y="1026319"/>
            <a:ext cx="7290197" cy="589360"/>
          </a:xfrm>
          <a:ln>
            <a:solidFill>
              <a:schemeClr val="tx1"/>
            </a:solidFill>
          </a:ln>
        </p:spPr>
        <p:txBody>
          <a:bodyPr>
            <a:normAutofit/>
          </a:bodyPr>
          <a:lstStyle/>
          <a:p>
            <a:pPr>
              <a:defRPr/>
            </a:pPr>
            <a:r>
              <a:rPr lang="cs-CZ" sz="3600" dirty="0">
                <a:solidFill>
                  <a:srgbClr val="C00000"/>
                </a:solidFill>
              </a:rPr>
              <a:t>OBSAH</a:t>
            </a:r>
          </a:p>
        </p:txBody>
      </p:sp>
      <p:sp>
        <p:nvSpPr>
          <p:cNvPr id="17411" name="Zástupný symbol pro obsah 2"/>
          <p:cNvSpPr>
            <a:spLocks noGrp="1"/>
          </p:cNvSpPr>
          <p:nvPr>
            <p:ph idx="1"/>
          </p:nvPr>
        </p:nvSpPr>
        <p:spPr>
          <a:xfrm>
            <a:off x="767953" y="1668066"/>
            <a:ext cx="7290197" cy="4151709"/>
          </a:xfrm>
          <a:ln>
            <a:solidFill>
              <a:schemeClr val="tx1"/>
            </a:solidFill>
          </a:ln>
        </p:spPr>
        <p:txBody>
          <a:bodyPr/>
          <a:lstStyle/>
          <a:p>
            <a:pPr marL="514350" indent="-514350">
              <a:buFont typeface="+mj-lt"/>
              <a:buAutoNum type="arabicPeriod"/>
            </a:pPr>
            <a:r>
              <a:rPr lang="cs-CZ" altLang="cs-CZ" sz="2800" b="1" cap="all" dirty="0">
                <a:solidFill>
                  <a:schemeClr val="tx1"/>
                </a:solidFill>
              </a:rPr>
              <a:t>Vymezení pojmu inovace</a:t>
            </a:r>
          </a:p>
          <a:p>
            <a:pPr marL="514350" indent="-514350">
              <a:buFont typeface="+mj-lt"/>
              <a:buAutoNum type="arabicPeriod"/>
            </a:pPr>
            <a:r>
              <a:rPr lang="cs-CZ" altLang="cs-CZ" sz="2800" b="1" cap="all" dirty="0">
                <a:solidFill>
                  <a:schemeClr val="tx1"/>
                </a:solidFill>
              </a:rPr>
              <a:t>Přístupy k pojetí inovace dle vybraných autorů</a:t>
            </a:r>
          </a:p>
          <a:p>
            <a:pPr marL="514350" indent="-514350">
              <a:buFont typeface="+mj-lt"/>
              <a:buAutoNum type="arabicPeriod" startAt="3"/>
            </a:pPr>
            <a:r>
              <a:rPr lang="cs-CZ" altLang="cs-CZ" sz="2800" b="1" cap="all" dirty="0">
                <a:solidFill>
                  <a:schemeClr val="tx1"/>
                </a:solidFill>
              </a:rPr>
              <a:t>Typy inovací dle zvolených hledisek pohledu</a:t>
            </a:r>
          </a:p>
          <a:p>
            <a:pPr marL="514350" indent="-514350">
              <a:buFont typeface="+mj-lt"/>
              <a:buAutoNum type="arabicPeriod" startAt="3"/>
            </a:pPr>
            <a:r>
              <a:rPr lang="cs-CZ" altLang="cs-CZ" sz="2800" b="1" cap="all" dirty="0">
                <a:solidFill>
                  <a:schemeClr val="tx1"/>
                </a:solidFill>
              </a:rPr>
              <a:t>Příklady inovací výrobků z firemní praxe</a:t>
            </a:r>
          </a:p>
          <a:p>
            <a:pPr marL="0" indent="0" eaLnBrk="1" hangingPunct="1">
              <a:buNone/>
            </a:pPr>
            <a:endParaRPr lang="cs-CZ" altLang="cs-CZ" sz="1800" b="1" dirty="0">
              <a:solidFill>
                <a:srgbClr val="008080"/>
              </a:solidFill>
            </a:endParaRPr>
          </a:p>
          <a:p>
            <a:pPr eaLnBrk="1" hangingPunct="1"/>
            <a:endParaRPr lang="cs-CZ" altLang="cs-CZ" sz="1500" b="1" dirty="0">
              <a:solidFill>
                <a:schemeClr val="bg1"/>
              </a:solidFill>
            </a:endParaRPr>
          </a:p>
          <a:p>
            <a:pPr eaLnBrk="1" hangingPunct="1"/>
            <a:endParaRPr lang="cs-CZ" altLang="cs-CZ" sz="1800" dirty="0">
              <a:solidFill>
                <a:schemeClr val="bg1"/>
              </a:solidFill>
            </a:endParaRPr>
          </a:p>
          <a:p>
            <a:pPr eaLnBrk="1" hangingPunct="1"/>
            <a:endParaRPr lang="cs-CZ" altLang="cs-CZ" sz="1800" dirty="0">
              <a:solidFill>
                <a:schemeClr val="bg1"/>
              </a:solidFill>
            </a:endParaRPr>
          </a:p>
          <a:p>
            <a:pPr eaLnBrk="1" hangingPunct="1"/>
            <a:endParaRPr lang="cs-CZ" altLang="cs-CZ" sz="1800" dirty="0">
              <a:solidFill>
                <a:schemeClr val="bg1"/>
              </a:solidFill>
            </a:endParaRPr>
          </a:p>
          <a:p>
            <a:pPr eaLnBrk="1" hangingPunct="1"/>
            <a:endParaRPr lang="cs-CZ" altLang="cs-CZ" sz="1800" dirty="0">
              <a:solidFill>
                <a:schemeClr val="bg1"/>
              </a:solidFill>
            </a:endParaRPr>
          </a:p>
          <a:p>
            <a:pPr eaLnBrk="1" hangingPunct="1"/>
            <a:endParaRPr lang="cs-CZ" altLang="cs-CZ" sz="1800" dirty="0">
              <a:solidFill>
                <a:schemeClr val="bg1"/>
              </a:solidFill>
            </a:endParaRPr>
          </a:p>
          <a:p>
            <a:pPr eaLnBrk="1" hangingPunct="1"/>
            <a:endParaRPr lang="cs-CZ" altLang="cs-CZ"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40000" y="365129"/>
            <a:ext cx="8064000" cy="1325563"/>
          </a:xfrm>
        </p:spPr>
        <p:txBody>
          <a:bodyPr anchor="ctr">
            <a:normAutofit/>
          </a:bodyPr>
          <a:lstStyle/>
          <a:p>
            <a:r>
              <a:rPr lang="cs-CZ" altLang="cs-CZ" sz="2800" b="1" cap="all" dirty="0"/>
              <a:t>1.  Vymezení pojmu inovace</a:t>
            </a:r>
            <a:br>
              <a:rPr lang="cs-CZ" altLang="cs-CZ" b="1" cap="all" dirty="0"/>
            </a:br>
            <a:endParaRPr lang="cs-CZ" b="1" dirty="0"/>
          </a:p>
        </p:txBody>
      </p:sp>
      <p:graphicFrame>
        <p:nvGraphicFramePr>
          <p:cNvPr id="5" name="Zástupný symbol pro obsah 2">
            <a:extLst>
              <a:ext uri="{FF2B5EF4-FFF2-40B4-BE49-F238E27FC236}">
                <a16:creationId xmlns:a16="http://schemas.microsoft.com/office/drawing/2014/main" id="{8B015236-F314-3CDD-DD5D-80F6D4752954}"/>
              </a:ext>
            </a:extLst>
          </p:cNvPr>
          <p:cNvGraphicFramePr>
            <a:graphicFrameLocks noGrp="1"/>
          </p:cNvGraphicFramePr>
          <p:nvPr>
            <p:ph idx="1"/>
            <p:extLst>
              <p:ext uri="{D42A27DB-BD31-4B8C-83A1-F6EECF244321}">
                <p14:modId xmlns:p14="http://schemas.microsoft.com/office/powerpoint/2010/main" val="1779513718"/>
              </p:ext>
            </p:extLst>
          </p:nvPr>
        </p:nvGraphicFramePr>
        <p:xfrm>
          <a:off x="614951" y="948700"/>
          <a:ext cx="8064000" cy="40812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Zástupný obsah 2">
            <a:extLst>
              <a:ext uri="{FF2B5EF4-FFF2-40B4-BE49-F238E27FC236}">
                <a16:creationId xmlns:a16="http://schemas.microsoft.com/office/drawing/2014/main" id="{E317503D-4C70-3CB7-5A58-A4475130B9BE}"/>
              </a:ext>
            </a:extLst>
          </p:cNvPr>
          <p:cNvGraphicFramePr>
            <a:graphicFrameLocks noGrp="1"/>
          </p:cNvGraphicFramePr>
          <p:nvPr>
            <p:ph idx="1"/>
            <p:extLst>
              <p:ext uri="{D42A27DB-BD31-4B8C-83A1-F6EECF244321}">
                <p14:modId xmlns:p14="http://schemas.microsoft.com/office/powerpoint/2010/main" val="4249498586"/>
              </p:ext>
            </p:extLst>
          </p:nvPr>
        </p:nvGraphicFramePr>
        <p:xfrm>
          <a:off x="405089" y="528976"/>
          <a:ext cx="8064000" cy="40812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078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ChangeAspect="1" noChangeArrowheads="1"/>
          </p:cNvPicPr>
          <p:nvPr/>
        </p:nvPicPr>
        <p:blipFill>
          <a:blip r:embed="rId2" cstate="print"/>
          <a:srcRect/>
          <a:stretch>
            <a:fillRect/>
          </a:stretch>
        </p:blipFill>
        <p:spPr bwMode="auto">
          <a:xfrm>
            <a:off x="957176" y="1426877"/>
            <a:ext cx="5924210" cy="2948940"/>
          </a:xfrm>
          <a:prstGeom prst="rect">
            <a:avLst/>
          </a:prstGeom>
          <a:noFill/>
          <a:ln w="9525">
            <a:noFill/>
            <a:miter lim="800000"/>
            <a:headEnd/>
            <a:tailEnd/>
          </a:ln>
        </p:spPr>
      </p:pic>
      <p:sp>
        <p:nvSpPr>
          <p:cNvPr id="5" name="TextovéPole 4"/>
          <p:cNvSpPr txBox="1"/>
          <p:nvPr/>
        </p:nvSpPr>
        <p:spPr>
          <a:xfrm>
            <a:off x="957176" y="938733"/>
            <a:ext cx="4477295" cy="300082"/>
          </a:xfrm>
          <a:prstGeom prst="rect">
            <a:avLst/>
          </a:prstGeom>
          <a:noFill/>
        </p:spPr>
        <p:txBody>
          <a:bodyPr wrap="square" rtlCol="0">
            <a:spAutoFit/>
          </a:bodyPr>
          <a:lstStyle/>
          <a:p>
            <a:r>
              <a:rPr lang="cs-CZ" sz="1350" dirty="0"/>
              <a:t>Obrázek 1 Životní a inovační cyklus inovace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59CBD67C-F20E-4B66-B7E1-BA907A572032}"/>
              </a:ext>
            </a:extLst>
          </p:cNvPr>
          <p:cNvSpPr>
            <a:spLocks noGrp="1"/>
          </p:cNvSpPr>
          <p:nvPr>
            <p:ph idx="1"/>
          </p:nvPr>
        </p:nvSpPr>
        <p:spPr>
          <a:xfrm>
            <a:off x="540000" y="701336"/>
            <a:ext cx="8064000" cy="5205493"/>
          </a:xfrm>
          <a:ln>
            <a:solidFill>
              <a:schemeClr val="tx1"/>
            </a:solidFill>
          </a:ln>
        </p:spPr>
        <p:txBody>
          <a:bodyPr>
            <a:normAutofit lnSpcReduction="10000"/>
          </a:bodyPr>
          <a:lstStyle/>
          <a:p>
            <a:pPr algn="just">
              <a:buFont typeface="Wingdings" panose="05000000000000000000" pitchFamily="2" charset="2"/>
              <a:buChar char="Ø"/>
            </a:pPr>
            <a:r>
              <a:rPr lang="cs-CZ" sz="2800" b="1" dirty="0">
                <a:solidFill>
                  <a:srgbClr val="C00000"/>
                </a:solidFill>
              </a:rPr>
              <a:t>Životní cyklus inovace </a:t>
            </a:r>
            <a:r>
              <a:rPr lang="cs-CZ" sz="2800" dirty="0"/>
              <a:t>- umožňuje zachytit změnu společenské spotřeby a tomu odpovídající míru uspokojení. Životní cyklus produktu představuje dobu, po kterou produkt setrvává ve výrobním programu podniku. Inovace od svého vzniku v průběhu životního cyklu prochází fázemi: přípravy, pronikání, rozšíření, nasycení, ústupu. Po skončení životního cyklu lze výrobek nadále vyrábět, ale z hlediska inovačního procesu přestává být významný. </a:t>
            </a:r>
          </a:p>
          <a:p>
            <a:pPr algn="just">
              <a:buFont typeface="Wingdings" panose="05000000000000000000" pitchFamily="2" charset="2"/>
              <a:buChar char="Ø"/>
            </a:pPr>
            <a:r>
              <a:rPr lang="cs-CZ" sz="2800" b="1" dirty="0">
                <a:solidFill>
                  <a:srgbClr val="C00000"/>
                </a:solidFill>
              </a:rPr>
              <a:t>Inovační cyklus inovace </a:t>
            </a:r>
            <a:r>
              <a:rPr lang="cs-CZ" sz="2800" dirty="0"/>
              <a:t>– je dán časem, který trvá mezi vznikem jedné a vznikem následující inovace. Inovační cyklus charakterizuje rychlost obměny výrobního programu. </a:t>
            </a:r>
          </a:p>
        </p:txBody>
      </p:sp>
    </p:spTree>
    <p:extLst>
      <p:ext uri="{BB962C8B-B14F-4D97-AF65-F5344CB8AC3E}">
        <p14:creationId xmlns:p14="http://schemas.microsoft.com/office/powerpoint/2010/main" val="2870126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Nadpis 1">
            <a:extLst>
              <a:ext uri="{FF2B5EF4-FFF2-40B4-BE49-F238E27FC236}">
                <a16:creationId xmlns:a16="http://schemas.microsoft.com/office/drawing/2014/main" id="{2D97DF9A-C27D-4781-9322-E692FA2E7B71}"/>
              </a:ext>
            </a:extLst>
          </p:cNvPr>
          <p:cNvSpPr>
            <a:spLocks noGrp="1"/>
          </p:cNvSpPr>
          <p:nvPr>
            <p:ph type="title"/>
          </p:nvPr>
        </p:nvSpPr>
        <p:spPr>
          <a:xfrm>
            <a:off x="540000" y="102801"/>
            <a:ext cx="8064000" cy="1325563"/>
          </a:xfrm>
        </p:spPr>
        <p:txBody>
          <a:bodyPr/>
          <a:lstStyle/>
          <a:p>
            <a:pPr eaLnBrk="1" hangingPunct="1"/>
            <a:r>
              <a:rPr lang="cs-CZ" altLang="cs-CZ" sz="2800" b="1" cap="all">
                <a:solidFill>
                  <a:srgbClr val="C00000"/>
                </a:solidFill>
              </a:rPr>
              <a:t>Proč realizovat inovace?</a:t>
            </a:r>
            <a:endParaRPr lang="cs-CZ" altLang="cs-CZ" sz="2800" b="1" cap="all" dirty="0">
              <a:solidFill>
                <a:srgbClr val="C00000"/>
              </a:solidFill>
            </a:endParaRPr>
          </a:p>
        </p:txBody>
      </p:sp>
      <p:sp>
        <p:nvSpPr>
          <p:cNvPr id="32771" name="Zástupný symbol pro obsah 2">
            <a:extLst>
              <a:ext uri="{FF2B5EF4-FFF2-40B4-BE49-F238E27FC236}">
                <a16:creationId xmlns:a16="http://schemas.microsoft.com/office/drawing/2014/main" id="{0E34FB59-0C74-41CF-96A6-02B50448C257}"/>
              </a:ext>
            </a:extLst>
          </p:cNvPr>
          <p:cNvSpPr>
            <a:spLocks noGrp="1"/>
          </p:cNvSpPr>
          <p:nvPr>
            <p:ph sz="quarter" idx="1"/>
          </p:nvPr>
        </p:nvSpPr>
        <p:spPr>
          <a:xfrm>
            <a:off x="457200" y="1219200"/>
            <a:ext cx="8229600" cy="4937125"/>
          </a:xfrm>
        </p:spPr>
        <p:txBody>
          <a:bodyPr>
            <a:normAutofit fontScale="92500" lnSpcReduction="10000"/>
          </a:bodyPr>
          <a:lstStyle/>
          <a:p>
            <a:pPr algn="just" eaLnBrk="1" hangingPunct="1">
              <a:buFont typeface="Wingdings" panose="05000000000000000000" pitchFamily="2" charset="2"/>
              <a:buChar char="Ø"/>
            </a:pPr>
            <a:r>
              <a:rPr lang="cs-CZ" altLang="cs-CZ" sz="2600" dirty="0"/>
              <a:t>Aby podnik přežil, resp. udržel svoji pozici na trhu. Zároveň, aby byl schopen pružně reagovat na požadavky zákazníků, nebo dokonce přicházel s nápady ještě dříve, než o ně trh projeví zájem. Prostřednictvím inovací:</a:t>
            </a:r>
          </a:p>
          <a:p>
            <a:pPr marL="91440" indent="-91440" algn="just" eaLnBrk="1" fontAlgn="auto" hangingPunct="1">
              <a:buFont typeface="Wingdings" pitchFamily="2" charset="2"/>
              <a:buChar char="Ø"/>
              <a:defRPr/>
            </a:pPr>
            <a:r>
              <a:rPr lang="cs-CZ" sz="2600" dirty="0"/>
              <a:t>Roste hodnota podniku vyžadována akcionáři.</a:t>
            </a:r>
          </a:p>
          <a:p>
            <a:pPr marL="91440" indent="-91440" algn="just" eaLnBrk="1" fontAlgn="auto" hangingPunct="1">
              <a:buFont typeface="Wingdings" pitchFamily="2" charset="2"/>
              <a:buChar char="Ø"/>
              <a:defRPr/>
            </a:pPr>
            <a:r>
              <a:rPr lang="cs-CZ" sz="2600" dirty="0"/>
              <a:t>Roste produkce a rentabilita.</a:t>
            </a:r>
          </a:p>
          <a:p>
            <a:pPr marL="91440" indent="-91440" algn="just" eaLnBrk="1" fontAlgn="auto" hangingPunct="1">
              <a:buFont typeface="Wingdings" pitchFamily="2" charset="2"/>
              <a:buChar char="Ø"/>
              <a:defRPr/>
            </a:pPr>
            <a:r>
              <a:rPr lang="cs-CZ" sz="2600" dirty="0"/>
              <a:t>Dochází ke zlepšení konkurenční pozice na trhu.</a:t>
            </a:r>
          </a:p>
          <a:p>
            <a:pPr marL="91440" indent="-91440" algn="just" eaLnBrk="1" fontAlgn="auto" hangingPunct="1">
              <a:buFont typeface="Wingdings" pitchFamily="2" charset="2"/>
              <a:buChar char="Ø"/>
              <a:defRPr/>
            </a:pPr>
            <a:r>
              <a:rPr lang="cs-CZ" sz="2600" dirty="0"/>
              <a:t>Roste image firmy na trhu (např. firma získá image technologicky vyspělé firmy atd.).</a:t>
            </a:r>
          </a:p>
          <a:p>
            <a:pPr marL="91440" indent="-91440" algn="just" eaLnBrk="1" fontAlgn="auto" hangingPunct="1">
              <a:buFont typeface="Wingdings" pitchFamily="2" charset="2"/>
              <a:buChar char="Ø"/>
              <a:defRPr/>
            </a:pPr>
            <a:r>
              <a:rPr lang="cs-CZ" sz="2600" dirty="0"/>
              <a:t>Rozvoj znalostí ve firmě.</a:t>
            </a:r>
          </a:p>
          <a:p>
            <a:pPr marL="91440" indent="-91440" algn="just" eaLnBrk="1" fontAlgn="auto" hangingPunct="1">
              <a:buFont typeface="Wingdings" pitchFamily="2" charset="2"/>
              <a:buChar char="Ø"/>
              <a:defRPr/>
            </a:pPr>
            <a:r>
              <a:rPr lang="cs-CZ" sz="2600" dirty="0"/>
              <a:t>Roste obchodní úspěch (např. nové trhy, noví zákazníci, </a:t>
            </a:r>
            <a:r>
              <a:rPr lang="cs-CZ" sz="2600" dirty="0">
                <a:solidFill>
                  <a:srgbClr val="C00000"/>
                </a:solidFill>
              </a:rPr>
              <a:t>vitality index </a:t>
            </a:r>
            <a:r>
              <a:rPr lang="cs-CZ" sz="2600" dirty="0"/>
              <a:t>– podíl tržeb a zisku z nových řešení atd.).</a:t>
            </a:r>
          </a:p>
          <a:p>
            <a:pPr algn="just" eaLnBrk="1" hangingPunct="1">
              <a:buFont typeface="Wingdings" panose="05000000000000000000" pitchFamily="2" charset="2"/>
              <a:buChar char="Ø"/>
            </a:pPr>
            <a:endParaRPr lang="cs-CZ" altLang="cs-CZ" sz="2800" dirty="0"/>
          </a:p>
        </p:txBody>
      </p:sp>
    </p:spTree>
    <p:extLst>
      <p:ext uri="{BB962C8B-B14F-4D97-AF65-F5344CB8AC3E}">
        <p14:creationId xmlns:p14="http://schemas.microsoft.com/office/powerpoint/2010/main" val="3074555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40000" y="365129"/>
            <a:ext cx="8064000" cy="1325563"/>
          </a:xfrm>
        </p:spPr>
        <p:txBody>
          <a:bodyPr anchor="ctr">
            <a:normAutofit/>
          </a:bodyPr>
          <a:lstStyle/>
          <a:p>
            <a:r>
              <a:rPr lang="cs-CZ" altLang="cs-CZ" sz="2900" b="1" cap="all" dirty="0"/>
              <a:t>2. Přístupy k pojetí inovace dle vybraných autorů</a:t>
            </a:r>
            <a:br>
              <a:rPr lang="cs-CZ" altLang="cs-CZ" sz="2900" b="1" cap="all" dirty="0"/>
            </a:br>
            <a:endParaRPr lang="cs-CZ" sz="2900" b="1" dirty="0"/>
          </a:p>
        </p:txBody>
      </p:sp>
      <p:graphicFrame>
        <p:nvGraphicFramePr>
          <p:cNvPr id="5" name="Zástupný symbol pro obsah 2">
            <a:extLst>
              <a:ext uri="{FF2B5EF4-FFF2-40B4-BE49-F238E27FC236}">
                <a16:creationId xmlns:a16="http://schemas.microsoft.com/office/drawing/2014/main" id="{FBDEFE31-CE54-4BDD-2578-5B2A44462D39}"/>
              </a:ext>
            </a:extLst>
          </p:cNvPr>
          <p:cNvGraphicFramePr>
            <a:graphicFrameLocks noGrp="1"/>
          </p:cNvGraphicFramePr>
          <p:nvPr>
            <p:ph idx="1"/>
            <p:extLst>
              <p:ext uri="{D42A27DB-BD31-4B8C-83A1-F6EECF244321}">
                <p14:modId xmlns:p14="http://schemas.microsoft.com/office/powerpoint/2010/main" val="3658833960"/>
              </p:ext>
            </p:extLst>
          </p:nvPr>
        </p:nvGraphicFramePr>
        <p:xfrm>
          <a:off x="540000" y="1158562"/>
          <a:ext cx="8064000" cy="40812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Zástupný obsah 2">
            <a:extLst>
              <a:ext uri="{FF2B5EF4-FFF2-40B4-BE49-F238E27FC236}">
                <a16:creationId xmlns:a16="http://schemas.microsoft.com/office/drawing/2014/main" id="{A3920B2B-D366-C7CF-D45B-3842252E0B1C}"/>
              </a:ext>
            </a:extLst>
          </p:cNvPr>
          <p:cNvGraphicFramePr>
            <a:graphicFrameLocks noGrp="1"/>
          </p:cNvGraphicFramePr>
          <p:nvPr>
            <p:ph idx="1"/>
            <p:extLst>
              <p:ext uri="{D42A27DB-BD31-4B8C-83A1-F6EECF244321}">
                <p14:modId xmlns:p14="http://schemas.microsoft.com/office/powerpoint/2010/main" val="1058683785"/>
              </p:ext>
            </p:extLst>
          </p:nvPr>
        </p:nvGraphicFramePr>
        <p:xfrm>
          <a:off x="540000" y="768819"/>
          <a:ext cx="8064000" cy="40812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2123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67953" y="488273"/>
            <a:ext cx="7290197" cy="5287144"/>
          </a:xfrm>
          <a:ln>
            <a:solidFill>
              <a:schemeClr val="tx1"/>
            </a:solidFill>
          </a:ln>
        </p:spPr>
        <p:txBody>
          <a:bodyPr>
            <a:normAutofit/>
          </a:bodyPr>
          <a:lstStyle/>
          <a:p>
            <a:pPr algn="just">
              <a:buClr>
                <a:srgbClr val="C00000"/>
              </a:buClr>
              <a:buFont typeface="Wingdings" panose="05000000000000000000" pitchFamily="2" charset="2"/>
              <a:buChar char="Ø"/>
              <a:defRPr/>
            </a:pPr>
            <a:r>
              <a:rPr lang="cs-CZ" sz="2400" dirty="0"/>
              <a:t>Změny vznikají živelně, uvnitř systému a jde o tzv. endogenní faktory. Podnikat znamená inovovat. Podnikatel je inovátor, který uplatňuje nevyužité technické vynálezy a poznatky.  Za skutečné realizátory inovací a hybatele ekonomiky považuje velké společnosti. Mají zdroje a kapitál pro investice na výzkum a vývoj. Uznával pouze absolutní inovace (</a:t>
            </a:r>
            <a:r>
              <a:rPr lang="cs-CZ" sz="2400" dirty="0" err="1"/>
              <a:t>Schumpeter</a:t>
            </a:r>
            <a:r>
              <a:rPr lang="cs-CZ" sz="2400" dirty="0"/>
              <a:t>, 1987)</a:t>
            </a:r>
          </a:p>
          <a:p>
            <a:pPr algn="just">
              <a:buClr>
                <a:srgbClr val="C00000"/>
              </a:buClr>
              <a:buFont typeface="Wingdings" panose="05000000000000000000" pitchFamily="2" charset="2"/>
              <a:buChar char="Ø"/>
              <a:defRPr/>
            </a:pPr>
            <a:r>
              <a:rPr lang="cs-CZ" sz="2400" dirty="0"/>
              <a:t>Zavádí a charakterizuje inovační řády a inovační skupiny – věnuje pozornost stupňům složitosti inovací. Jedná se o systémové pojetí inovace.  Za inovaci považuje každou změnu, která je pro podnik novinkou, tzv. Relativní inovace (Valenta, 2001)</a:t>
            </a:r>
          </a:p>
          <a:p>
            <a:pPr marL="342900" indent="-342900" algn="just">
              <a:buClrTx/>
              <a:buFont typeface="+mj-lt"/>
              <a:buAutoNum type="arabicPeriod" startAt="5"/>
              <a:defRPr/>
            </a:pPr>
            <a:endParaRPr lang="cs-CZ" sz="1500" dirty="0"/>
          </a:p>
          <a:p>
            <a:pPr marL="0" indent="0" algn="just">
              <a:buClrTx/>
              <a:defRPr/>
            </a:pPr>
            <a:endParaRPr lang="cs-CZ"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Zástupný symbol pro obsah 2"/>
          <p:cNvSpPr>
            <a:spLocks noGrp="1"/>
          </p:cNvSpPr>
          <p:nvPr>
            <p:ph idx="1"/>
          </p:nvPr>
        </p:nvSpPr>
        <p:spPr>
          <a:xfrm>
            <a:off x="767953" y="301841"/>
            <a:ext cx="7290197" cy="5779363"/>
          </a:xfrm>
          <a:ln>
            <a:solidFill>
              <a:schemeClr val="tx1"/>
            </a:solidFill>
          </a:ln>
        </p:spPr>
        <p:txBody>
          <a:bodyPr>
            <a:normAutofit lnSpcReduction="10000"/>
          </a:bodyPr>
          <a:lstStyle/>
          <a:p>
            <a:pPr algn="just">
              <a:buClr>
                <a:srgbClr val="C00000"/>
              </a:buClr>
              <a:buFont typeface="Wingdings" panose="05000000000000000000" pitchFamily="2" charset="2"/>
              <a:buChar char="Ø"/>
              <a:defRPr/>
            </a:pPr>
            <a:r>
              <a:rPr lang="cs-CZ" altLang="cs-CZ" sz="2400" dirty="0">
                <a:solidFill>
                  <a:schemeClr val="tx1"/>
                </a:solidFill>
              </a:rPr>
              <a:t>Inovace přinášejí prospěch jak podnikům, tak zákazníkům. Proto je prospěšné realizovat hodnotovou inovaci, ke které dochází, když zvyšování hodnoty pro zákazníka je doprovázeno nízkými náklady. (</a:t>
            </a:r>
            <a:r>
              <a:rPr lang="cs-CZ" altLang="cs-CZ" sz="2400" dirty="0" err="1">
                <a:solidFill>
                  <a:schemeClr val="tx1"/>
                </a:solidFill>
              </a:rPr>
              <a:t>Košturiak</a:t>
            </a:r>
            <a:r>
              <a:rPr lang="cs-CZ" altLang="cs-CZ" sz="2400" dirty="0">
                <a:solidFill>
                  <a:schemeClr val="tx1"/>
                </a:solidFill>
              </a:rPr>
              <a:t>, 2014)</a:t>
            </a:r>
          </a:p>
          <a:p>
            <a:pPr algn="just">
              <a:buClr>
                <a:srgbClr val="C00000"/>
              </a:buClr>
              <a:buFont typeface="Wingdings" panose="05000000000000000000" pitchFamily="2" charset="2"/>
              <a:buChar char="Ø"/>
              <a:defRPr/>
            </a:pPr>
            <a:r>
              <a:rPr lang="cs-CZ" altLang="cs-CZ" sz="2400" dirty="0">
                <a:solidFill>
                  <a:schemeClr val="tx1"/>
                </a:solidFill>
              </a:rPr>
              <a:t>Inovace je nový, podnikem doposud nepoužívaný přístup k využívání nově vznikajících podnikatelských příležitostí k dalšímu rozvoji. Nesmí být pojímána jako zdroj trvalých konkurenčních výhod a nadstandardních výnosů svých tvůrců. (</a:t>
            </a:r>
            <a:r>
              <a:rPr lang="cs-CZ" altLang="cs-CZ" sz="2400" dirty="0" err="1">
                <a:solidFill>
                  <a:schemeClr val="tx1"/>
                </a:solidFill>
              </a:rPr>
              <a:t>Pitra</a:t>
            </a:r>
            <a:r>
              <a:rPr lang="cs-CZ" altLang="cs-CZ" sz="2400" dirty="0">
                <a:solidFill>
                  <a:schemeClr val="tx1"/>
                </a:solidFill>
              </a:rPr>
              <a:t>, 2013)</a:t>
            </a:r>
          </a:p>
          <a:p>
            <a:pPr algn="just">
              <a:buClr>
                <a:srgbClr val="C00000"/>
              </a:buClr>
              <a:buFont typeface="Wingdings" panose="05000000000000000000" pitchFamily="2" charset="2"/>
              <a:buChar char="Ø"/>
              <a:defRPr/>
            </a:pPr>
            <a:r>
              <a:rPr lang="cs-CZ" altLang="cs-CZ" sz="2400" dirty="0">
                <a:solidFill>
                  <a:schemeClr val="tx1"/>
                </a:solidFill>
              </a:rPr>
              <a:t>Obstát v konkurenčním boji znamená, řídit se inovačními přikázáními, které slouží k posílení podnikového strukturního kapitálu a k vytvoření vhodné inovační struktury. Přikázání jsou zaměřena na intelektuální kapitálovou základnu společnosti (lidský kapitál, zájmový kapitál a strukturní kapitál). (</a:t>
            </a:r>
            <a:r>
              <a:rPr lang="cs-CZ" altLang="cs-CZ" sz="2400" dirty="0" err="1">
                <a:solidFill>
                  <a:schemeClr val="tx1"/>
                </a:solidFill>
              </a:rPr>
              <a:t>Kiernan</a:t>
            </a:r>
            <a:r>
              <a:rPr lang="cs-CZ" altLang="cs-CZ" sz="2400" dirty="0">
                <a:solidFill>
                  <a:schemeClr val="tx1"/>
                </a:solidFill>
              </a:rPr>
              <a:t>, 1998)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ln>
            <a:solidFill>
              <a:schemeClr val="tx1"/>
            </a:solidFill>
          </a:ln>
        </p:spPr>
        <p:txBody>
          <a:bodyPr>
            <a:normAutofit/>
          </a:bodyPr>
          <a:lstStyle/>
          <a:p>
            <a:pPr>
              <a:defRPr/>
            </a:pPr>
            <a:r>
              <a:rPr lang="cs-CZ" altLang="cs-CZ" sz="2400" b="1" cap="all" dirty="0">
                <a:solidFill>
                  <a:srgbClr val="C00000"/>
                </a:solidFill>
              </a:rPr>
              <a:t>3. Typy inovací dle zvolených hledisek pohledu</a:t>
            </a:r>
            <a:br>
              <a:rPr lang="cs-CZ" altLang="cs-CZ" sz="2400" b="1" cap="all" dirty="0">
                <a:solidFill>
                  <a:srgbClr val="C00000"/>
                </a:solidFill>
              </a:rPr>
            </a:br>
            <a:endParaRPr lang="cs-CZ" sz="2400" b="1" dirty="0">
              <a:solidFill>
                <a:schemeClr val="accent6"/>
              </a:solidFill>
            </a:endParaRPr>
          </a:p>
        </p:txBody>
      </p:sp>
      <p:sp>
        <p:nvSpPr>
          <p:cNvPr id="3" name="Zástupný symbol pro obsah 2"/>
          <p:cNvSpPr>
            <a:spLocks noGrp="1"/>
          </p:cNvSpPr>
          <p:nvPr>
            <p:ph idx="1"/>
          </p:nvPr>
        </p:nvSpPr>
        <p:spPr>
          <a:ln>
            <a:solidFill>
              <a:schemeClr val="tx1"/>
            </a:solidFill>
          </a:ln>
        </p:spPr>
        <p:txBody>
          <a:bodyPr rtlCol="0">
            <a:normAutofit/>
          </a:bodyPr>
          <a:lstStyle/>
          <a:p>
            <a:pPr marL="68580" indent="-68580">
              <a:buFont typeface="Tw Cen MT" panose="020B0602020104020603" pitchFamily="34" charset="0"/>
              <a:buChar char=" "/>
              <a:defRPr/>
            </a:pPr>
            <a:r>
              <a:rPr lang="cs-CZ" b="1" dirty="0">
                <a:solidFill>
                  <a:srgbClr val="C00000"/>
                </a:solidFill>
              </a:rPr>
              <a:t>3.1 Hledisko předmětného charakteru (Oslo manuál 2005) </a:t>
            </a:r>
            <a:r>
              <a:rPr lang="cs-CZ" b="1" dirty="0">
                <a:solidFill>
                  <a:schemeClr val="tx1"/>
                </a:solidFill>
              </a:rPr>
              <a:t>– staré vymezení</a:t>
            </a:r>
          </a:p>
          <a:p>
            <a:pPr marL="68580" indent="-68580" algn="just">
              <a:buFont typeface="Tw Cen MT" panose="020B0602020104020603" pitchFamily="34" charset="0"/>
              <a:buChar char=" "/>
              <a:defRPr/>
            </a:pPr>
            <a:r>
              <a:rPr lang="cs-CZ" sz="2000" b="1" dirty="0">
                <a:solidFill>
                  <a:srgbClr val="C00000"/>
                </a:solidFill>
              </a:rPr>
              <a:t>Produktová inovace </a:t>
            </a:r>
            <a:r>
              <a:rPr lang="cs-CZ" sz="2000" dirty="0"/>
              <a:t>– zavedení zboží nebo služeb nových nebo významně zlepšených s ohledem na jejich charakteristiky nebo zamyšlené užití.</a:t>
            </a:r>
          </a:p>
          <a:p>
            <a:pPr marL="68580" indent="-68580" algn="just">
              <a:buFont typeface="Tw Cen MT" panose="020B0602020104020603" pitchFamily="34" charset="0"/>
              <a:buChar char=" "/>
              <a:defRPr/>
            </a:pPr>
            <a:r>
              <a:rPr lang="cs-CZ" sz="2000" b="1" dirty="0">
                <a:solidFill>
                  <a:srgbClr val="C00000"/>
                </a:solidFill>
              </a:rPr>
              <a:t>Procesní inovace </a:t>
            </a:r>
            <a:r>
              <a:rPr lang="cs-CZ" sz="2000" dirty="0"/>
              <a:t>– zavedení nové nebo významně zlepšené produkce anebo dodavatelských metod.</a:t>
            </a:r>
          </a:p>
          <a:p>
            <a:pPr marL="68580" indent="-68580" algn="just">
              <a:buFont typeface="Tw Cen MT" panose="020B0602020104020603" pitchFamily="34" charset="0"/>
              <a:buChar char=" "/>
              <a:defRPr/>
            </a:pPr>
            <a:r>
              <a:rPr lang="cs-CZ" sz="2000" b="1" dirty="0">
                <a:solidFill>
                  <a:srgbClr val="C00000"/>
                </a:solidFill>
              </a:rPr>
              <a:t>Marketingová inovace </a:t>
            </a:r>
            <a:r>
              <a:rPr lang="cs-CZ" sz="2000" dirty="0"/>
              <a:t>- představuje zavedení nové marketingové metody obsahující významné změny v designu produktu nebo balení, umístění produktu, podpoře produktu či ocenění.</a:t>
            </a:r>
          </a:p>
          <a:p>
            <a:pPr marL="68580" indent="-68580" algn="just">
              <a:buFont typeface="Tw Cen MT" panose="020B0602020104020603" pitchFamily="34" charset="0"/>
              <a:buChar char=" "/>
              <a:defRPr/>
            </a:pPr>
            <a:r>
              <a:rPr lang="cs-CZ" sz="2000" b="1" dirty="0">
                <a:solidFill>
                  <a:srgbClr val="C00000"/>
                </a:solidFill>
              </a:rPr>
              <a:t>Organizační inovace </a:t>
            </a:r>
            <a:r>
              <a:rPr lang="cs-CZ" sz="2000" dirty="0"/>
              <a:t>– zavedení nové organizační metody v podnikových obchodních praktikách, organizaci pracovního místa nebo externích vztazích. </a:t>
            </a:r>
          </a:p>
          <a:p>
            <a:pPr marL="68580" indent="-68580">
              <a:buFont typeface="Tw Cen MT" panose="020B0602020104020603" pitchFamily="34" charset="0"/>
              <a:buChar char=" "/>
              <a:defRPr/>
            </a:pPr>
            <a:endParaRPr lang="cs-CZ"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540000" y="523783"/>
            <a:ext cx="8064000" cy="5592932"/>
          </a:xfrm>
          <a:ln>
            <a:solidFill>
              <a:schemeClr val="tx1"/>
            </a:solidFill>
          </a:ln>
        </p:spPr>
        <p:txBody>
          <a:bodyPr rtlCol="0">
            <a:normAutofit fontScale="85000" lnSpcReduction="10000"/>
          </a:bodyPr>
          <a:lstStyle/>
          <a:p>
            <a:pPr marL="68580" indent="-68580">
              <a:buFont typeface="Tw Cen MT" panose="020B0602020104020603" pitchFamily="34" charset="0"/>
              <a:buChar char=" "/>
              <a:defRPr/>
            </a:pPr>
            <a:r>
              <a:rPr lang="cs-CZ" b="1" dirty="0">
                <a:solidFill>
                  <a:srgbClr val="C00000"/>
                </a:solidFill>
              </a:rPr>
              <a:t>3.1 Hledisko předmětného charakteru (Oslo manuál 2017) </a:t>
            </a:r>
            <a:r>
              <a:rPr lang="cs-CZ" b="1" dirty="0">
                <a:solidFill>
                  <a:schemeClr val="tx1"/>
                </a:solidFill>
              </a:rPr>
              <a:t>– nové vymezení</a:t>
            </a:r>
          </a:p>
          <a:p>
            <a:pPr marL="514350" indent="-514350" algn="just">
              <a:buFont typeface="+mj-lt"/>
              <a:buAutoNum type="arabicPeriod"/>
              <a:defRPr/>
            </a:pPr>
            <a:r>
              <a:rPr lang="cs-CZ" sz="2600" b="1" dirty="0">
                <a:solidFill>
                  <a:srgbClr val="C00000"/>
                </a:solidFill>
              </a:rPr>
              <a:t>Produktová inovace </a:t>
            </a:r>
            <a:r>
              <a:rPr lang="cs-CZ" sz="2600" dirty="0"/>
              <a:t>– uvedení na trh nového nebo podstatně zlepšeného výrobku nebo služby.</a:t>
            </a:r>
          </a:p>
          <a:p>
            <a:pPr marL="514350" indent="-514350" algn="just">
              <a:buFont typeface="+mj-lt"/>
              <a:buAutoNum type="arabicPeriod"/>
              <a:defRPr/>
            </a:pPr>
            <a:r>
              <a:rPr lang="cs-CZ" sz="2600" b="1" dirty="0">
                <a:solidFill>
                  <a:srgbClr val="C00000"/>
                </a:solidFill>
              </a:rPr>
              <a:t>Inovace podnikových procesů:</a:t>
            </a:r>
          </a:p>
          <a:p>
            <a:pPr marL="742950" lvl="1" indent="-285750" algn="just">
              <a:lnSpc>
                <a:spcPct val="120000"/>
              </a:lnSpc>
              <a:spcBef>
                <a:spcPts val="600"/>
              </a:spcBef>
              <a:spcAft>
                <a:spcPts val="600"/>
              </a:spcAft>
              <a:buFont typeface="Courier New" panose="02070309020205020404" pitchFamily="49" charset="0"/>
              <a:buChar char="o"/>
            </a:pPr>
            <a:r>
              <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inovace vnitřních procesů</a:t>
            </a:r>
            <a:r>
              <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cs-CZ"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zavedení nového nebo podstatně zlepšeného způsobu výroby, poskytování služeb, způsobu dodávek, skladování, distribuce a jiných logistických služeb, zavedení nového IT systému či zpracování informací v podniku a zavedení nebo podstatné zlepšení podpůrných podnikových činností, jako je například administrativa, údržba, nákup nebo účetnictví, </a:t>
            </a:r>
            <a:endParaRPr lang="cs-CZ"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just">
              <a:lnSpc>
                <a:spcPct val="120000"/>
              </a:lnSpc>
              <a:spcBef>
                <a:spcPts val="600"/>
              </a:spcBef>
              <a:spcAft>
                <a:spcPts val="600"/>
              </a:spcAft>
              <a:buFont typeface="Courier New" panose="02070309020205020404" pitchFamily="49" charset="0"/>
              <a:buChar char="o"/>
            </a:pPr>
            <a:r>
              <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marketingová inovace </a:t>
            </a:r>
            <a:r>
              <a:rPr lang="cs-CZ"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zavedení nového způsobu propagace, ocenění a prodeje výrobků/služeb včetně jejich „</a:t>
            </a:r>
            <a:r>
              <a:rPr lang="cs-CZ"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product</a:t>
            </a:r>
            <a:r>
              <a:rPr lang="cs-CZ"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cs-CZ"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placementu</a:t>
            </a:r>
            <a:r>
              <a:rPr lang="cs-CZ"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nebo významných změn estetického designu nebo balení nabízených výrobků, </a:t>
            </a:r>
            <a:endParaRPr lang="cs-CZ"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just">
              <a:lnSpc>
                <a:spcPct val="120000"/>
              </a:lnSpc>
              <a:spcBef>
                <a:spcPts val="600"/>
              </a:spcBef>
              <a:spcAft>
                <a:spcPts val="600"/>
              </a:spcAft>
              <a:buFont typeface="Courier New" panose="02070309020205020404" pitchFamily="49" charset="0"/>
              <a:buChar char="o"/>
            </a:pPr>
            <a:r>
              <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organizační inovace </a:t>
            </a:r>
            <a:r>
              <a:rPr lang="cs-CZ"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zavedení nového způsobu organizace řízení dodavatelsko-odběratelských vztahů, lidských zdrojů, zavedení nového přístupu k organizaci vnějších vztahů nebo využití outsourcingu části podnikových činnosti, které je nové pro podnik.</a:t>
            </a:r>
          </a:p>
          <a:p>
            <a:pPr marL="514350" lvl="1" indent="-514350" algn="just">
              <a:spcAft>
                <a:spcPts val="600"/>
              </a:spcAft>
              <a:buFont typeface="+mj-lt"/>
              <a:buAutoNum type="arabicPeriod" startAt="3"/>
              <a:defRPr/>
            </a:pPr>
            <a:r>
              <a:rPr lang="cs-CZ" sz="2600" b="1" dirty="0">
                <a:solidFill>
                  <a:srgbClr val="C00000"/>
                </a:solidFill>
              </a:rPr>
              <a:t>Neukončené nebo zrušené inovační aktivity</a:t>
            </a:r>
          </a:p>
          <a:p>
            <a:pPr marL="68580" indent="-68580">
              <a:buFont typeface="Tw Cen MT" panose="020B0602020104020603" pitchFamily="34" charset="0"/>
              <a:buChar char=" "/>
              <a:defRPr/>
            </a:pPr>
            <a:endParaRPr lang="cs-CZ" dirty="0"/>
          </a:p>
        </p:txBody>
      </p:sp>
    </p:spTree>
    <p:extLst>
      <p:ext uri="{BB962C8B-B14F-4D97-AF65-F5344CB8AC3E}">
        <p14:creationId xmlns:p14="http://schemas.microsoft.com/office/powerpoint/2010/main" val="595623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Zástupný symbol pro obsah 2"/>
          <p:cNvSpPr>
            <a:spLocks noGrp="1"/>
          </p:cNvSpPr>
          <p:nvPr>
            <p:ph idx="1"/>
          </p:nvPr>
        </p:nvSpPr>
        <p:spPr>
          <a:xfrm>
            <a:off x="797345" y="514905"/>
            <a:ext cx="7290197" cy="5495278"/>
          </a:xfrm>
          <a:ln>
            <a:solidFill>
              <a:schemeClr val="tx1"/>
            </a:solidFill>
          </a:ln>
        </p:spPr>
        <p:txBody>
          <a:bodyPr/>
          <a:lstStyle/>
          <a:p>
            <a:pPr marL="0" indent="0" eaLnBrk="1" hangingPunct="1">
              <a:buNone/>
            </a:pPr>
            <a:r>
              <a:rPr lang="cs-CZ" altLang="cs-CZ" b="1">
                <a:solidFill>
                  <a:srgbClr val="C00000"/>
                </a:solidFill>
              </a:rPr>
              <a:t>3.2 Hledisko originality realizovaných změn</a:t>
            </a:r>
          </a:p>
          <a:p>
            <a:pPr marL="0" indent="0" algn="just" eaLnBrk="1" hangingPunct="1">
              <a:buNone/>
            </a:pPr>
            <a:r>
              <a:rPr lang="cs-CZ" altLang="cs-CZ" sz="2400">
                <a:solidFill>
                  <a:schemeClr val="tx1"/>
                </a:solidFill>
              </a:rPr>
              <a:t>Inovace jsou řazeny od zcela nových výrobků, služeb nebo procesů, až po kombinace existujících konceptů do nových podob použití.</a:t>
            </a:r>
          </a:p>
          <a:p>
            <a:pPr marL="0" indent="0" eaLnBrk="1" hangingPunct="1">
              <a:buNone/>
            </a:pPr>
            <a:endParaRPr lang="cs-CZ" altLang="cs-CZ"/>
          </a:p>
          <a:p>
            <a:pPr eaLnBrk="1" hangingPunct="1"/>
            <a:endParaRPr lang="cs-CZ" altLang="cs-CZ"/>
          </a:p>
          <a:p>
            <a:pPr eaLnBrk="1" hangingPunct="1"/>
            <a:endParaRPr lang="cs-CZ" altLang="cs-CZ"/>
          </a:p>
          <a:p>
            <a:pPr eaLnBrk="1" hangingPunct="1"/>
            <a:endParaRPr lang="cs-CZ" altLang="cs-CZ" dirty="0"/>
          </a:p>
        </p:txBody>
      </p:sp>
      <p:sp>
        <p:nvSpPr>
          <p:cNvPr id="44035" name="TextovéPole 5"/>
          <p:cNvSpPr txBox="1">
            <a:spLocks noChangeArrowheads="1"/>
          </p:cNvSpPr>
          <p:nvPr/>
        </p:nvSpPr>
        <p:spPr bwMode="auto">
          <a:xfrm>
            <a:off x="989410" y="5178028"/>
            <a:ext cx="1665684" cy="507831"/>
          </a:xfrm>
          <a:prstGeom prst="rect">
            <a:avLst/>
          </a:prstGeom>
          <a:noFill/>
          <a:ln w="9525">
            <a:noFill/>
            <a:miter lim="800000"/>
            <a:headEnd/>
            <a:tailEnd/>
          </a:ln>
        </p:spPr>
        <p:txBody>
          <a:bodyPr>
            <a:spAutoFit/>
          </a:bodyPr>
          <a:lstStyle/>
          <a:p>
            <a:pPr eaLnBrk="1" hangingPunct="1"/>
            <a:r>
              <a:rPr lang="cs-CZ" altLang="cs-CZ" sz="1350">
                <a:latin typeface="Tw Cen MT" pitchFamily="34" charset="-18"/>
              </a:rPr>
              <a:t>Zdroj: Kuratko (2009)</a:t>
            </a:r>
          </a:p>
        </p:txBody>
      </p:sp>
      <p:pic>
        <p:nvPicPr>
          <p:cNvPr id="44036" name="Picture 2"/>
          <p:cNvPicPr>
            <a:picLocks noChangeAspect="1" noChangeArrowheads="1"/>
          </p:cNvPicPr>
          <p:nvPr/>
        </p:nvPicPr>
        <p:blipFill>
          <a:blip r:embed="rId3" cstate="print"/>
          <a:srcRect/>
          <a:stretch>
            <a:fillRect/>
          </a:stretch>
        </p:blipFill>
        <p:spPr bwMode="auto">
          <a:xfrm>
            <a:off x="989410" y="2031773"/>
            <a:ext cx="5098256" cy="314625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Zástupný symbol pro obsah 2"/>
          <p:cNvSpPr>
            <a:spLocks noGrp="1"/>
          </p:cNvSpPr>
          <p:nvPr>
            <p:ph idx="1"/>
          </p:nvPr>
        </p:nvSpPr>
        <p:spPr>
          <a:xfrm>
            <a:off x="767953" y="1219200"/>
            <a:ext cx="7290197" cy="4853126"/>
          </a:xfrm>
          <a:ln>
            <a:solidFill>
              <a:schemeClr val="tx1"/>
            </a:solidFill>
          </a:ln>
        </p:spPr>
        <p:txBody>
          <a:bodyPr/>
          <a:lstStyle/>
          <a:p>
            <a:pPr marL="0" indent="0" eaLnBrk="1" hangingPunct="1">
              <a:buNone/>
            </a:pPr>
            <a:r>
              <a:rPr lang="cs-CZ" altLang="cs-CZ" b="1" dirty="0">
                <a:solidFill>
                  <a:srgbClr val="C00000"/>
                </a:solidFill>
              </a:rPr>
              <a:t>3.3 Hledisko kombinované z dosažené úrovně inovace a získávání trhu</a:t>
            </a:r>
          </a:p>
          <a:p>
            <a:pPr marL="0" indent="0" algn="just" eaLnBrk="1" hangingPunct="1">
              <a:buNone/>
            </a:pPr>
            <a:r>
              <a:rPr lang="cs-CZ" altLang="cs-CZ" sz="2400" dirty="0">
                <a:solidFill>
                  <a:schemeClr val="tx1"/>
                </a:solidFill>
              </a:rPr>
              <a:t>Kombinace inovací nabývají podobu od drobných dílčích vylepšení až po radikální změny a inovace na úrovni komponentů až na úrovni celého systému.</a:t>
            </a:r>
          </a:p>
          <a:p>
            <a:pPr eaLnBrk="1" hangingPunct="1"/>
            <a:endParaRPr lang="cs-CZ" altLang="cs-CZ" sz="1800" dirty="0">
              <a:solidFill>
                <a:schemeClr val="bg1"/>
              </a:solidFill>
            </a:endParaRPr>
          </a:p>
          <a:p>
            <a:pPr eaLnBrk="1" hangingPunct="1"/>
            <a:endParaRPr lang="cs-CZ" altLang="cs-CZ" sz="1800" dirty="0">
              <a:solidFill>
                <a:schemeClr val="bg1"/>
              </a:solidFill>
            </a:endParaRPr>
          </a:p>
          <a:p>
            <a:pPr eaLnBrk="1" hangingPunct="1"/>
            <a:endParaRPr lang="cs-CZ" altLang="cs-CZ" sz="1800" dirty="0">
              <a:solidFill>
                <a:schemeClr val="bg1"/>
              </a:solidFill>
            </a:endParaRPr>
          </a:p>
          <a:p>
            <a:pPr eaLnBrk="1" hangingPunct="1"/>
            <a:endParaRPr lang="cs-CZ" altLang="cs-CZ" dirty="0">
              <a:solidFill>
                <a:schemeClr val="bg1"/>
              </a:solidFill>
            </a:endParaRPr>
          </a:p>
          <a:p>
            <a:pPr eaLnBrk="1" hangingPunct="1"/>
            <a:endParaRPr lang="cs-CZ" altLang="cs-CZ" dirty="0"/>
          </a:p>
        </p:txBody>
      </p:sp>
      <p:pic>
        <p:nvPicPr>
          <p:cNvPr id="46083" name="Picture 2"/>
          <p:cNvPicPr>
            <a:picLocks noChangeAspect="1" noChangeArrowheads="1"/>
          </p:cNvPicPr>
          <p:nvPr/>
        </p:nvPicPr>
        <p:blipFill>
          <a:blip r:embed="rId3" cstate="print"/>
          <a:srcRect/>
          <a:stretch>
            <a:fillRect/>
          </a:stretch>
        </p:blipFill>
        <p:spPr bwMode="auto">
          <a:xfrm>
            <a:off x="802551" y="3221609"/>
            <a:ext cx="7049691" cy="2265759"/>
          </a:xfrm>
          <a:prstGeom prst="rect">
            <a:avLst/>
          </a:prstGeom>
          <a:noFill/>
          <a:ln w="9525">
            <a:noFill/>
            <a:miter lim="800000"/>
            <a:headEnd/>
            <a:tailEnd/>
          </a:ln>
        </p:spPr>
      </p:pic>
      <p:sp>
        <p:nvSpPr>
          <p:cNvPr id="46084" name="TextovéPole 5"/>
          <p:cNvSpPr txBox="1">
            <a:spLocks noChangeArrowheads="1"/>
          </p:cNvSpPr>
          <p:nvPr/>
        </p:nvSpPr>
        <p:spPr bwMode="auto">
          <a:xfrm>
            <a:off x="977399" y="5629806"/>
            <a:ext cx="2439591" cy="300082"/>
          </a:xfrm>
          <a:prstGeom prst="rect">
            <a:avLst/>
          </a:prstGeom>
          <a:noFill/>
          <a:ln w="9525">
            <a:noFill/>
            <a:miter lim="800000"/>
            <a:headEnd/>
            <a:tailEnd/>
          </a:ln>
        </p:spPr>
        <p:txBody>
          <a:bodyPr>
            <a:spAutoFit/>
          </a:bodyPr>
          <a:lstStyle/>
          <a:p>
            <a:pPr eaLnBrk="1" hangingPunct="1"/>
            <a:r>
              <a:rPr lang="cs-CZ" altLang="cs-CZ" sz="1350" dirty="0">
                <a:latin typeface="Tw Cen MT" pitchFamily="34" charset="-18"/>
              </a:rPr>
              <a:t>Zdroj: </a:t>
            </a:r>
            <a:r>
              <a:rPr lang="cs-CZ" altLang="cs-CZ" sz="1350" dirty="0" err="1">
                <a:latin typeface="Tw Cen MT" pitchFamily="34" charset="-18"/>
              </a:rPr>
              <a:t>Bessant</a:t>
            </a:r>
            <a:r>
              <a:rPr lang="cs-CZ" altLang="cs-CZ" sz="1350" dirty="0">
                <a:latin typeface="Tw Cen MT" pitchFamily="34" charset="-18"/>
              </a:rPr>
              <a:t> a </a:t>
            </a:r>
            <a:r>
              <a:rPr lang="cs-CZ" altLang="cs-CZ" sz="1350" dirty="0" err="1">
                <a:latin typeface="Tw Cen MT" pitchFamily="34" charset="-18"/>
              </a:rPr>
              <a:t>Tidd</a:t>
            </a:r>
            <a:r>
              <a:rPr lang="cs-CZ" altLang="cs-CZ" sz="1350" dirty="0">
                <a:latin typeface="Tw Cen MT" pitchFamily="34" charset="-18"/>
              </a:rPr>
              <a:t> (2009)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Zástupný symbol pro obsah 2"/>
          <p:cNvSpPr>
            <a:spLocks noGrp="1"/>
          </p:cNvSpPr>
          <p:nvPr>
            <p:ph idx="1"/>
          </p:nvPr>
        </p:nvSpPr>
        <p:spPr>
          <a:xfrm>
            <a:off x="767953" y="1258491"/>
            <a:ext cx="7290197" cy="4330303"/>
          </a:xfrm>
          <a:ln>
            <a:solidFill>
              <a:schemeClr val="tx1"/>
            </a:solidFill>
          </a:ln>
        </p:spPr>
        <p:txBody>
          <a:bodyPr>
            <a:normAutofit fontScale="92500" lnSpcReduction="10000"/>
          </a:bodyPr>
          <a:lstStyle/>
          <a:p>
            <a:pPr marL="0" indent="0">
              <a:buNone/>
            </a:pPr>
            <a:r>
              <a:rPr lang="cs-CZ" altLang="cs-CZ" b="1" dirty="0">
                <a:solidFill>
                  <a:srgbClr val="C00000"/>
                </a:solidFill>
              </a:rPr>
              <a:t>3.4 Hledisko novosti inovace</a:t>
            </a:r>
          </a:p>
          <a:p>
            <a:pPr marL="0" indent="0" algn="just" eaLnBrk="1" hangingPunct="1">
              <a:buNone/>
            </a:pPr>
            <a:r>
              <a:rPr lang="cs-CZ" altLang="cs-CZ" sz="2400" b="1" dirty="0">
                <a:solidFill>
                  <a:schemeClr val="tx1"/>
                </a:solidFill>
              </a:rPr>
              <a:t>Absolutní inovace </a:t>
            </a:r>
            <a:r>
              <a:rPr lang="cs-CZ" altLang="cs-CZ" sz="2400" dirty="0"/>
              <a:t>– světové prvotní novinky. </a:t>
            </a:r>
          </a:p>
          <a:p>
            <a:pPr marL="0" indent="0" algn="just" eaLnBrk="1" hangingPunct="1">
              <a:buNone/>
            </a:pPr>
            <a:r>
              <a:rPr lang="cs-CZ" altLang="cs-CZ" sz="2400" b="1" dirty="0">
                <a:solidFill>
                  <a:schemeClr val="tx1"/>
                </a:solidFill>
              </a:rPr>
              <a:t>Relativní inovace </a:t>
            </a:r>
            <a:r>
              <a:rPr lang="cs-CZ" altLang="cs-CZ" sz="2400" dirty="0"/>
              <a:t>– všechny změny z hlediska novosti pro podnik.</a:t>
            </a:r>
          </a:p>
          <a:p>
            <a:pPr marL="0" indent="0" algn="just" eaLnBrk="1" hangingPunct="1">
              <a:buNone/>
            </a:pPr>
            <a:endParaRPr lang="cs-CZ" altLang="cs-CZ" sz="1800" dirty="0"/>
          </a:p>
          <a:p>
            <a:pPr marL="0" indent="0">
              <a:buNone/>
            </a:pPr>
            <a:r>
              <a:rPr lang="cs-CZ" altLang="cs-CZ" b="1" dirty="0">
                <a:solidFill>
                  <a:srgbClr val="C00000"/>
                </a:solidFill>
              </a:rPr>
              <a:t>3.5 Hledisko inovačních řádů</a:t>
            </a:r>
          </a:p>
          <a:p>
            <a:pPr marL="0" indent="0" algn="just" eaLnBrk="1" hangingPunct="1">
              <a:buNone/>
            </a:pPr>
            <a:r>
              <a:rPr lang="cs-CZ" altLang="cs-CZ" sz="2400" b="1" dirty="0">
                <a:solidFill>
                  <a:srgbClr val="C00000"/>
                </a:solidFill>
              </a:rPr>
              <a:t>Řád inovace </a:t>
            </a:r>
            <a:r>
              <a:rPr lang="cs-CZ" altLang="cs-CZ" sz="2400" dirty="0"/>
              <a:t>– vzdálenost o kterou se nový výrobek nebo jiné faktory výroby nebo jiné činnosti vzdalují od původního stavu před inovací.</a:t>
            </a:r>
          </a:p>
          <a:p>
            <a:pPr marL="0" indent="0" algn="just" eaLnBrk="1" hangingPunct="1">
              <a:buNone/>
            </a:pPr>
            <a:r>
              <a:rPr lang="cs-CZ" altLang="cs-CZ" sz="2400" dirty="0"/>
              <a:t>Klasifikuje 9 inovačních řádů, které rozděluje do 3 inovačních skupin: racionalizace, kvalitativní inovace, technologický převrat.</a:t>
            </a:r>
          </a:p>
          <a:p>
            <a:pPr marL="0" indent="0" eaLnBrk="1" hangingPunct="1">
              <a:buNone/>
            </a:pPr>
            <a:endParaRPr lang="cs-CZ" altLang="cs-CZ" dirty="0">
              <a:solidFill>
                <a:schemeClr val="bg1"/>
              </a:solidFill>
            </a:endParaRPr>
          </a:p>
          <a:p>
            <a:pPr marL="0" indent="0" eaLnBrk="1" hangingPunct="1">
              <a:buNone/>
            </a:pPr>
            <a:endParaRPr lang="cs-CZ" altLang="cs-CZ" dirty="0"/>
          </a:p>
          <a:p>
            <a:pPr eaLnBrk="1" hangingPunct="1"/>
            <a:endParaRPr lang="cs-CZ" altLang="cs-CZ" dirty="0"/>
          </a:p>
          <a:p>
            <a:pPr eaLnBrk="1" hangingPunct="1"/>
            <a:endParaRPr lang="cs-CZ" altLang="cs-CZ" dirty="0"/>
          </a:p>
          <a:p>
            <a:pPr eaLnBrk="1" hangingPunct="1"/>
            <a:endParaRPr lang="cs-CZ" altLang="cs-CZ"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3" cstate="print"/>
          <a:srcRect/>
          <a:stretch>
            <a:fillRect/>
          </a:stretch>
        </p:blipFill>
        <p:spPr bwMode="auto">
          <a:xfrm>
            <a:off x="979885" y="1083469"/>
            <a:ext cx="5829300" cy="3806429"/>
          </a:xfrm>
          <a:prstGeom prst="rect">
            <a:avLst/>
          </a:prstGeom>
          <a:noFill/>
          <a:ln w="9525">
            <a:noFill/>
            <a:miter lim="800000"/>
            <a:headEnd/>
            <a:tailEnd/>
          </a:ln>
        </p:spPr>
      </p:pic>
      <p:sp>
        <p:nvSpPr>
          <p:cNvPr id="50179" name="TextovéPole 2"/>
          <p:cNvSpPr txBox="1">
            <a:spLocks noChangeArrowheads="1"/>
          </p:cNvSpPr>
          <p:nvPr/>
        </p:nvSpPr>
        <p:spPr bwMode="auto">
          <a:xfrm>
            <a:off x="1126332" y="5138737"/>
            <a:ext cx="3556397" cy="300082"/>
          </a:xfrm>
          <a:prstGeom prst="rect">
            <a:avLst/>
          </a:prstGeom>
          <a:noFill/>
          <a:ln w="9525">
            <a:noFill/>
            <a:miter lim="800000"/>
            <a:headEnd/>
            <a:tailEnd/>
          </a:ln>
        </p:spPr>
        <p:txBody>
          <a:bodyPr>
            <a:spAutoFit/>
          </a:bodyPr>
          <a:lstStyle/>
          <a:p>
            <a:pPr eaLnBrk="1" hangingPunct="1"/>
            <a:r>
              <a:rPr lang="cs-CZ" altLang="cs-CZ" sz="1350">
                <a:latin typeface="Tw Cen MT" pitchFamily="34" charset="-18"/>
              </a:rPr>
              <a:t>Zdroj: Valenta (2001)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Zástupný symbol pro obsah 2"/>
          <p:cNvSpPr>
            <a:spLocks noGrp="1"/>
          </p:cNvSpPr>
          <p:nvPr>
            <p:ph idx="1"/>
          </p:nvPr>
        </p:nvSpPr>
        <p:spPr>
          <a:xfrm>
            <a:off x="767953" y="1283494"/>
            <a:ext cx="7290197" cy="4305300"/>
          </a:xfrm>
          <a:ln>
            <a:solidFill>
              <a:schemeClr val="tx1"/>
            </a:solidFill>
          </a:ln>
        </p:spPr>
        <p:txBody>
          <a:bodyPr/>
          <a:lstStyle/>
          <a:p>
            <a:pPr marL="0" indent="0" eaLnBrk="1" hangingPunct="1">
              <a:buNone/>
            </a:pPr>
            <a:r>
              <a:rPr lang="cs-CZ" altLang="cs-CZ" b="1" dirty="0">
                <a:solidFill>
                  <a:srgbClr val="C00000"/>
                </a:solidFill>
              </a:rPr>
              <a:t>3.6 Hledisko účasti subjektu na tvorbě inovace</a:t>
            </a:r>
          </a:p>
          <a:p>
            <a:pPr marL="0" indent="0" eaLnBrk="1" hangingPunct="1">
              <a:buNone/>
            </a:pPr>
            <a:r>
              <a:rPr lang="cs-CZ" altLang="cs-CZ" b="1" dirty="0">
                <a:solidFill>
                  <a:srgbClr val="C00000"/>
                </a:solidFill>
              </a:rPr>
              <a:t>Uzavřený model inovací </a:t>
            </a:r>
            <a:r>
              <a:rPr lang="cs-CZ" altLang="cs-CZ" dirty="0"/>
              <a:t>– je založen na vlastním firemním výzkumu a vývoji. Úspěšné inovace vyžadují celkovou kontrolu inovačního procesu firem.</a:t>
            </a:r>
          </a:p>
          <a:p>
            <a:pPr eaLnBrk="1" hangingPunct="1"/>
            <a:endParaRPr lang="cs-CZ" altLang="cs-CZ" dirty="0"/>
          </a:p>
          <a:p>
            <a:pPr eaLnBrk="1" hangingPunct="1"/>
            <a:endParaRPr lang="cs-CZ" altLang="cs-CZ" dirty="0"/>
          </a:p>
          <a:p>
            <a:pPr eaLnBrk="1" hangingPunct="1"/>
            <a:endParaRPr lang="cs-CZ" altLang="cs-CZ" dirty="0"/>
          </a:p>
        </p:txBody>
      </p:sp>
      <p:pic>
        <p:nvPicPr>
          <p:cNvPr id="52227" name="Picture 2"/>
          <p:cNvPicPr>
            <a:picLocks noChangeAspect="1" noChangeArrowheads="1"/>
          </p:cNvPicPr>
          <p:nvPr/>
        </p:nvPicPr>
        <p:blipFill>
          <a:blip r:embed="rId3" cstate="print"/>
          <a:srcRect/>
          <a:stretch>
            <a:fillRect/>
          </a:stretch>
        </p:blipFill>
        <p:spPr bwMode="auto">
          <a:xfrm>
            <a:off x="767953" y="2675379"/>
            <a:ext cx="6614701" cy="3175005"/>
          </a:xfrm>
          <a:prstGeom prst="rect">
            <a:avLst/>
          </a:prstGeom>
          <a:noFill/>
          <a:ln w="9525">
            <a:noFill/>
            <a:miter lim="800000"/>
            <a:headEnd/>
            <a:tailEnd/>
          </a:ln>
        </p:spPr>
      </p:pic>
      <p:sp>
        <p:nvSpPr>
          <p:cNvPr id="52228" name="TextovéPole 5"/>
          <p:cNvSpPr txBox="1">
            <a:spLocks noChangeArrowheads="1"/>
          </p:cNvSpPr>
          <p:nvPr/>
        </p:nvSpPr>
        <p:spPr bwMode="auto">
          <a:xfrm>
            <a:off x="925116" y="5345906"/>
            <a:ext cx="1912144" cy="300082"/>
          </a:xfrm>
          <a:prstGeom prst="rect">
            <a:avLst/>
          </a:prstGeom>
          <a:noFill/>
          <a:ln w="9525">
            <a:noFill/>
            <a:miter lim="800000"/>
            <a:headEnd/>
            <a:tailEnd/>
          </a:ln>
        </p:spPr>
        <p:txBody>
          <a:bodyPr>
            <a:spAutoFit/>
          </a:bodyPr>
          <a:lstStyle/>
          <a:p>
            <a:pPr eaLnBrk="1" hangingPunct="1"/>
            <a:r>
              <a:rPr lang="cs-CZ" altLang="cs-CZ" sz="1350">
                <a:latin typeface="Tw Cen MT" pitchFamily="34" charset="-18"/>
              </a:rPr>
              <a:t>Zdroj: Herzog (2011)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Zástupný symbol pro obsah 2"/>
          <p:cNvSpPr>
            <a:spLocks noGrp="1"/>
          </p:cNvSpPr>
          <p:nvPr>
            <p:ph idx="1"/>
          </p:nvPr>
        </p:nvSpPr>
        <p:spPr>
          <a:xfrm>
            <a:off x="767953" y="1189435"/>
            <a:ext cx="7290197" cy="5033812"/>
          </a:xfrm>
          <a:ln>
            <a:solidFill>
              <a:schemeClr val="tx1"/>
            </a:solidFill>
          </a:ln>
        </p:spPr>
        <p:txBody>
          <a:bodyPr/>
          <a:lstStyle/>
          <a:p>
            <a:pPr marL="0" indent="0" algn="just" eaLnBrk="1" hangingPunct="1">
              <a:buNone/>
            </a:pPr>
            <a:r>
              <a:rPr lang="cs-CZ" altLang="cs-CZ" b="1" dirty="0">
                <a:solidFill>
                  <a:srgbClr val="C00000"/>
                </a:solidFill>
              </a:rPr>
              <a:t>Otevřený inovační model </a:t>
            </a:r>
            <a:r>
              <a:rPr lang="cs-CZ" altLang="cs-CZ" dirty="0"/>
              <a:t>– firma neklade důraz na vlastní celkovou kontrolu inovačního procesu. Používá externí nápady a technologie, ale i vnější cesty na trh s cílem realizace svých inovačních projektů.</a:t>
            </a:r>
          </a:p>
          <a:p>
            <a:pPr eaLnBrk="1" hangingPunct="1"/>
            <a:endParaRPr lang="cs-CZ" altLang="cs-CZ" dirty="0"/>
          </a:p>
          <a:p>
            <a:pPr eaLnBrk="1" hangingPunct="1"/>
            <a:endParaRPr lang="cs-CZ" altLang="cs-CZ" dirty="0"/>
          </a:p>
        </p:txBody>
      </p:sp>
      <p:pic>
        <p:nvPicPr>
          <p:cNvPr id="54275" name="Picture 2"/>
          <p:cNvPicPr>
            <a:picLocks noChangeAspect="1" noChangeArrowheads="1"/>
          </p:cNvPicPr>
          <p:nvPr/>
        </p:nvPicPr>
        <p:blipFill>
          <a:blip r:embed="rId3" cstate="print"/>
          <a:srcRect/>
          <a:stretch>
            <a:fillRect/>
          </a:stretch>
        </p:blipFill>
        <p:spPr bwMode="auto">
          <a:xfrm>
            <a:off x="834398" y="2481112"/>
            <a:ext cx="4794045" cy="3780152"/>
          </a:xfrm>
          <a:prstGeom prst="rect">
            <a:avLst/>
          </a:prstGeom>
          <a:noFill/>
          <a:ln w="9525">
            <a:noFill/>
            <a:miter lim="800000"/>
            <a:headEnd/>
            <a:tailEnd/>
          </a:ln>
        </p:spPr>
      </p:pic>
      <p:sp>
        <p:nvSpPr>
          <p:cNvPr id="54276" name="TextovéPole 4"/>
          <p:cNvSpPr txBox="1">
            <a:spLocks noChangeArrowheads="1"/>
          </p:cNvSpPr>
          <p:nvPr/>
        </p:nvSpPr>
        <p:spPr bwMode="auto">
          <a:xfrm>
            <a:off x="5840016" y="5367337"/>
            <a:ext cx="1756172" cy="300082"/>
          </a:xfrm>
          <a:prstGeom prst="rect">
            <a:avLst/>
          </a:prstGeom>
          <a:noFill/>
          <a:ln w="9525">
            <a:noFill/>
            <a:miter lim="800000"/>
            <a:headEnd/>
            <a:tailEnd/>
          </a:ln>
        </p:spPr>
        <p:txBody>
          <a:bodyPr>
            <a:spAutoFit/>
          </a:bodyPr>
          <a:lstStyle/>
          <a:p>
            <a:pPr eaLnBrk="1" hangingPunct="1"/>
            <a:r>
              <a:rPr lang="cs-CZ" altLang="cs-CZ" sz="1350">
                <a:latin typeface="Tw Cen MT" pitchFamily="34" charset="-18"/>
              </a:rPr>
              <a:t>Zdroj: Herzog (2011)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Zástupný symbol pro obsah 2"/>
          <p:cNvSpPr>
            <a:spLocks noGrp="1"/>
          </p:cNvSpPr>
          <p:nvPr>
            <p:ph idx="1"/>
          </p:nvPr>
        </p:nvSpPr>
        <p:spPr>
          <a:xfrm>
            <a:off x="767953" y="1325166"/>
            <a:ext cx="7290197" cy="4263628"/>
          </a:xfrm>
          <a:ln>
            <a:solidFill>
              <a:schemeClr val="tx1"/>
            </a:solidFill>
          </a:ln>
        </p:spPr>
        <p:txBody>
          <a:bodyPr>
            <a:normAutofit lnSpcReduction="10000"/>
          </a:bodyPr>
          <a:lstStyle/>
          <a:p>
            <a:pPr marL="0" indent="0" eaLnBrk="1" hangingPunct="1">
              <a:buNone/>
            </a:pPr>
            <a:r>
              <a:rPr lang="cs-CZ" altLang="cs-CZ" b="1" dirty="0">
                <a:solidFill>
                  <a:srgbClr val="C00000"/>
                </a:solidFill>
              </a:rPr>
              <a:t>3.7 Hledisko přínosů realizovaných změn pro firmu a společnost</a:t>
            </a:r>
          </a:p>
          <a:p>
            <a:pPr algn="just" eaLnBrk="1" hangingPunct="1">
              <a:buFont typeface="Wingdings" panose="05000000000000000000" pitchFamily="2" charset="2"/>
              <a:buChar char="Ø"/>
            </a:pPr>
            <a:r>
              <a:rPr lang="cs-CZ" altLang="cs-CZ" sz="2400" b="1" dirty="0">
                <a:solidFill>
                  <a:srgbClr val="C00000"/>
                </a:solidFill>
              </a:rPr>
              <a:t>Inkrementální (přírůstkové inovace) </a:t>
            </a:r>
            <a:r>
              <a:rPr lang="cs-CZ" altLang="cs-CZ" sz="2400" dirty="0"/>
              <a:t>– vycházejí ze stávající znalostní báze a poskytují malé zlepšení ve stávající produktové řadě. Trhy pro přírůstkové inovace jsou dobře definované, vlastnosti produktu jsou dobře známy, výrobní technologie jsou efektivní a konkurence je založena na nízké ceně.</a:t>
            </a:r>
          </a:p>
          <a:p>
            <a:pPr algn="just" eaLnBrk="1" hangingPunct="1">
              <a:buFont typeface="Wingdings" panose="05000000000000000000" pitchFamily="2" charset="2"/>
              <a:buChar char="Ø"/>
            </a:pPr>
            <a:r>
              <a:rPr lang="cs-CZ" altLang="cs-CZ" sz="2400" b="1" dirty="0">
                <a:solidFill>
                  <a:srgbClr val="C00000"/>
                </a:solidFill>
              </a:rPr>
              <a:t>Radikální inovace </a:t>
            </a:r>
            <a:r>
              <a:rPr lang="cs-CZ" altLang="cs-CZ" sz="2400" dirty="0"/>
              <a:t>– poskytují významné technologické objevy a vytvářejí nové poznatky. Využívají nové technologie a obsluhují nové trhy. Vytvářejí nové funkce pro uživatele, mají silný potenciál vést k výraznému růstu tržeb a zisků.</a:t>
            </a:r>
          </a:p>
          <a:p>
            <a:pPr eaLnBrk="1" hangingPunct="1"/>
            <a:endParaRPr lang="cs-CZ" altLang="cs-CZ" sz="1800" dirty="0">
              <a:solidFill>
                <a:schemeClr val="bg1"/>
              </a:solidFill>
            </a:endParaRPr>
          </a:p>
          <a:p>
            <a:pPr eaLnBrk="1" hangingPunct="1"/>
            <a:endParaRPr lang="cs-CZ" altLang="cs-CZ"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67952" y="604133"/>
            <a:ext cx="7290197" cy="755911"/>
          </a:xfrm>
          <a:ln>
            <a:solidFill>
              <a:schemeClr val="tx1"/>
            </a:solidFill>
          </a:ln>
        </p:spPr>
        <p:txBody>
          <a:bodyPr>
            <a:normAutofit/>
          </a:bodyPr>
          <a:lstStyle/>
          <a:p>
            <a:r>
              <a:rPr lang="cs-CZ" altLang="cs-CZ" sz="2400" b="1" cap="all" dirty="0">
                <a:solidFill>
                  <a:srgbClr val="C00000"/>
                </a:solidFill>
              </a:rPr>
              <a:t>4. Přínosy z realizovaných inovací</a:t>
            </a:r>
            <a:br>
              <a:rPr lang="cs-CZ" altLang="cs-CZ" sz="2400" b="1" cap="all" dirty="0">
                <a:solidFill>
                  <a:srgbClr val="C00000"/>
                </a:solidFill>
              </a:rPr>
            </a:br>
            <a:endParaRPr lang="cs-CZ" sz="2400" dirty="0"/>
          </a:p>
        </p:txBody>
      </p:sp>
      <p:sp>
        <p:nvSpPr>
          <p:cNvPr id="5" name="Zástupný symbol pro obsah 4"/>
          <p:cNvSpPr>
            <a:spLocks noGrp="1"/>
          </p:cNvSpPr>
          <p:nvPr>
            <p:ph idx="1"/>
          </p:nvPr>
        </p:nvSpPr>
        <p:spPr>
          <a:xfrm>
            <a:off x="767952" y="1447060"/>
            <a:ext cx="7290197" cy="4678532"/>
          </a:xfrm>
          <a:ln>
            <a:solidFill>
              <a:schemeClr val="tx1"/>
            </a:solidFill>
          </a:ln>
        </p:spPr>
        <p:txBody>
          <a:bodyPr>
            <a:normAutofit fontScale="92500"/>
          </a:bodyPr>
          <a:lstStyle/>
          <a:p>
            <a:pPr algn="just">
              <a:buClr>
                <a:srgbClr val="C00000"/>
              </a:buClr>
              <a:buFont typeface="Wingdings" panose="05000000000000000000" pitchFamily="2" charset="2"/>
              <a:buChar char="Ø"/>
              <a:defRPr/>
            </a:pPr>
            <a:r>
              <a:rPr lang="cs-CZ" dirty="0"/>
              <a:t>Při zjišťování úspěšnosti inovací lze vymezit tři druhy kritérií, a to technická, ekonomická a ostatní viz obrázek 2.</a:t>
            </a:r>
          </a:p>
          <a:p>
            <a:pPr algn="just">
              <a:buClr>
                <a:srgbClr val="C00000"/>
              </a:buClr>
              <a:buFont typeface="Wingdings" panose="05000000000000000000" pitchFamily="2" charset="2"/>
              <a:buChar char="Ø"/>
              <a:defRPr/>
            </a:pPr>
            <a:r>
              <a:rPr lang="cs-CZ" dirty="0"/>
              <a:t>Úspěšnost inovace u technických kritérií je posuzována prostřednictvím parametrů technické povahy, které jsou buď </a:t>
            </a:r>
            <a:r>
              <a:rPr lang="cs-CZ" dirty="0">
                <a:solidFill>
                  <a:srgbClr val="C00000"/>
                </a:solidFill>
              </a:rPr>
              <a:t>přímými charakteristikami </a:t>
            </a:r>
            <a:r>
              <a:rPr lang="cs-CZ" dirty="0"/>
              <a:t>jako např. energetická náročnost, nebo </a:t>
            </a:r>
            <a:r>
              <a:rPr lang="cs-CZ" dirty="0">
                <a:solidFill>
                  <a:srgbClr val="C00000"/>
                </a:solidFill>
              </a:rPr>
              <a:t>nepřímými charakteristikami </a:t>
            </a:r>
            <a:r>
              <a:rPr lang="cs-CZ" dirty="0"/>
              <a:t>tzv. efekty. Jedná se o např. o získání zkušenosti, transfer </a:t>
            </a:r>
            <a:r>
              <a:rPr lang="cs-CZ" dirty="0" err="1"/>
              <a:t>know</a:t>
            </a:r>
            <a:r>
              <a:rPr lang="cs-CZ" dirty="0"/>
              <a:t>-</a:t>
            </a:r>
            <a:r>
              <a:rPr lang="cs-CZ" dirty="0" err="1"/>
              <a:t>how</a:t>
            </a:r>
            <a:r>
              <a:rPr lang="cs-CZ" dirty="0"/>
              <a:t>.</a:t>
            </a:r>
          </a:p>
          <a:p>
            <a:pPr algn="just">
              <a:buClr>
                <a:srgbClr val="C00000"/>
              </a:buClr>
              <a:buFont typeface="Wingdings" panose="05000000000000000000" pitchFamily="2" charset="2"/>
              <a:buChar char="Ø"/>
              <a:defRPr/>
            </a:pPr>
            <a:r>
              <a:rPr lang="cs-CZ" dirty="0"/>
              <a:t>Při hodnocení ekonomických přínosů je možné rozdělit kritéria hodnocení na </a:t>
            </a:r>
            <a:r>
              <a:rPr lang="cs-CZ" dirty="0">
                <a:solidFill>
                  <a:srgbClr val="C00000"/>
                </a:solidFill>
              </a:rPr>
              <a:t>přímá</a:t>
            </a:r>
            <a:r>
              <a:rPr lang="cs-CZ" dirty="0"/>
              <a:t> a </a:t>
            </a:r>
            <a:r>
              <a:rPr lang="cs-CZ" dirty="0">
                <a:solidFill>
                  <a:srgbClr val="C00000"/>
                </a:solidFill>
              </a:rPr>
              <a:t>nepřímá</a:t>
            </a:r>
            <a:r>
              <a:rPr lang="cs-CZ" dirty="0"/>
              <a:t>. U přímých efektů prostřednictvím kritérií se zjišťuje např. výše zisku. Za nepřímý efekt je považován dopad na konkurenci.</a:t>
            </a:r>
          </a:p>
          <a:p>
            <a:pPr algn="just">
              <a:buClr>
                <a:srgbClr val="C00000"/>
              </a:buClr>
              <a:buFont typeface="Wingdings" panose="05000000000000000000" pitchFamily="2" charset="2"/>
              <a:buChar char="Ø"/>
              <a:defRPr/>
            </a:pPr>
            <a:r>
              <a:rPr lang="cs-CZ" dirty="0"/>
              <a:t>Ostatní efekty mají </a:t>
            </a:r>
            <a:r>
              <a:rPr lang="cs-CZ" dirty="0">
                <a:solidFill>
                  <a:srgbClr val="C00000"/>
                </a:solidFill>
              </a:rPr>
              <a:t>společenský</a:t>
            </a:r>
            <a:r>
              <a:rPr lang="cs-CZ" dirty="0"/>
              <a:t> nebo </a:t>
            </a:r>
            <a:r>
              <a:rPr lang="cs-CZ" dirty="0">
                <a:solidFill>
                  <a:srgbClr val="C00000"/>
                </a:solidFill>
              </a:rPr>
              <a:t>individuální charakter</a:t>
            </a:r>
            <a:r>
              <a:rPr lang="cs-CZ" dirty="0"/>
              <a:t>. Společenský záběr může mít např. dopad inovace na životní prostředí. V rámci efektu na individuální úrovni se může jednat např. o dosažení vědeckého uznání, získání prestižních cen atd.</a:t>
            </a:r>
          </a:p>
          <a:p>
            <a:endParaRPr lang="cs-CZ" dirty="0"/>
          </a:p>
        </p:txBody>
      </p:sp>
    </p:spTree>
    <p:extLst>
      <p:ext uri="{BB962C8B-B14F-4D97-AF65-F5344CB8AC3E}">
        <p14:creationId xmlns:p14="http://schemas.microsoft.com/office/powerpoint/2010/main" val="3740416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srcRect/>
          <a:stretch>
            <a:fillRect/>
          </a:stretch>
        </p:blipFill>
        <p:spPr bwMode="auto">
          <a:xfrm>
            <a:off x="1047565" y="1691651"/>
            <a:ext cx="6642682" cy="4681449"/>
          </a:xfrm>
          <a:prstGeom prst="rect">
            <a:avLst/>
          </a:prstGeom>
          <a:noFill/>
          <a:ln w="9525">
            <a:noFill/>
            <a:miter lim="800000"/>
            <a:headEnd/>
            <a:tailEnd/>
          </a:ln>
        </p:spPr>
      </p:pic>
      <p:sp>
        <p:nvSpPr>
          <p:cNvPr id="3" name="TextovéPole 2"/>
          <p:cNvSpPr txBox="1"/>
          <p:nvPr/>
        </p:nvSpPr>
        <p:spPr>
          <a:xfrm>
            <a:off x="891540" y="1190353"/>
            <a:ext cx="3889466" cy="300082"/>
          </a:xfrm>
          <a:prstGeom prst="rect">
            <a:avLst/>
          </a:prstGeom>
          <a:noFill/>
        </p:spPr>
        <p:txBody>
          <a:bodyPr wrap="square" rtlCol="0">
            <a:spAutoFit/>
          </a:bodyPr>
          <a:lstStyle/>
          <a:p>
            <a:r>
              <a:rPr lang="cs-CZ" sz="1350" dirty="0"/>
              <a:t>Obrázek 2 Přínosy z realizovaných inovací </a:t>
            </a:r>
          </a:p>
        </p:txBody>
      </p:sp>
    </p:spTree>
    <p:extLst>
      <p:ext uri="{BB962C8B-B14F-4D97-AF65-F5344CB8AC3E}">
        <p14:creationId xmlns:p14="http://schemas.microsoft.com/office/powerpoint/2010/main" val="3942888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Nadpis 1">
            <a:extLst>
              <a:ext uri="{FF2B5EF4-FFF2-40B4-BE49-F238E27FC236}">
                <a16:creationId xmlns:a16="http://schemas.microsoft.com/office/drawing/2014/main" id="{A6641166-F2A0-469C-9948-2A19F5BBBF8F}"/>
              </a:ext>
            </a:extLst>
          </p:cNvPr>
          <p:cNvSpPr>
            <a:spLocks noGrp="1"/>
          </p:cNvSpPr>
          <p:nvPr>
            <p:ph type="title"/>
          </p:nvPr>
        </p:nvSpPr>
        <p:spPr>
          <a:xfrm>
            <a:off x="887767" y="532341"/>
            <a:ext cx="7359587" cy="825942"/>
          </a:xfrm>
          <a:ln>
            <a:solidFill>
              <a:schemeClr val="tx1"/>
            </a:solidFill>
          </a:ln>
        </p:spPr>
        <p:txBody>
          <a:bodyPr>
            <a:normAutofit/>
          </a:bodyPr>
          <a:lstStyle/>
          <a:p>
            <a:pPr eaLnBrk="1" hangingPunct="1">
              <a:defRPr/>
            </a:pPr>
            <a:r>
              <a:rPr lang="cs-CZ" altLang="cs-CZ" sz="2400" b="1" dirty="0">
                <a:solidFill>
                  <a:srgbClr val="C00000"/>
                </a:solidFill>
              </a:rPr>
              <a:t>Otázky  k zamyšlení</a:t>
            </a:r>
          </a:p>
        </p:txBody>
      </p:sp>
      <p:sp>
        <p:nvSpPr>
          <p:cNvPr id="10243" name="Zástupný symbol pro obsah 2">
            <a:extLst>
              <a:ext uri="{FF2B5EF4-FFF2-40B4-BE49-F238E27FC236}">
                <a16:creationId xmlns:a16="http://schemas.microsoft.com/office/drawing/2014/main" id="{8C8BBF89-D56D-42BC-9DFD-38815824D94A}"/>
              </a:ext>
            </a:extLst>
          </p:cNvPr>
          <p:cNvSpPr>
            <a:spLocks noGrp="1"/>
          </p:cNvSpPr>
          <p:nvPr>
            <p:ph sz="quarter" idx="1"/>
          </p:nvPr>
        </p:nvSpPr>
        <p:spPr>
          <a:xfrm>
            <a:off x="887767" y="1466480"/>
            <a:ext cx="7359587" cy="3735835"/>
          </a:xfrm>
          <a:ln>
            <a:solidFill>
              <a:schemeClr val="tx1"/>
            </a:solidFill>
          </a:ln>
        </p:spPr>
        <p:txBody>
          <a:bodyPr rtlCol="0">
            <a:normAutofit/>
          </a:bodyPr>
          <a:lstStyle/>
          <a:p>
            <a:pPr marL="457200" indent="-457200" algn="just">
              <a:buClr>
                <a:schemeClr val="tx1"/>
              </a:buClr>
              <a:buFont typeface="+mj-lt"/>
              <a:buAutoNum type="arabicPeriod"/>
              <a:defRPr/>
            </a:pPr>
            <a:r>
              <a:rPr lang="cs-CZ" sz="2400" dirty="0"/>
              <a:t>Co je inovace?</a:t>
            </a:r>
          </a:p>
          <a:p>
            <a:pPr marL="457200" indent="-457200" algn="just">
              <a:buClr>
                <a:schemeClr val="tx1"/>
              </a:buClr>
              <a:buFont typeface="+mj-lt"/>
              <a:buAutoNum type="arabicPeriod"/>
              <a:defRPr/>
            </a:pPr>
            <a:r>
              <a:rPr lang="cs-CZ" sz="2400" dirty="0"/>
              <a:t>Jaké přístupy k vymezení inovací znáte? Vyberte pět z nich a podrobně je popište.</a:t>
            </a:r>
          </a:p>
          <a:p>
            <a:pPr marL="457200" indent="-457200" algn="just">
              <a:buClr>
                <a:schemeClr val="tx1"/>
              </a:buClr>
              <a:buFont typeface="+mj-lt"/>
              <a:buAutoNum type="arabicPeriod"/>
              <a:defRPr/>
            </a:pPr>
            <a:r>
              <a:rPr lang="cs-CZ" sz="2400" dirty="0"/>
              <a:t>Jaký je rozdíl mezi inovací a invencí?</a:t>
            </a:r>
          </a:p>
          <a:p>
            <a:pPr marL="457200" indent="-457200" algn="just">
              <a:buClr>
                <a:schemeClr val="tx1"/>
              </a:buClr>
              <a:buFont typeface="+mj-lt"/>
              <a:buAutoNum type="arabicPeriod"/>
              <a:defRPr/>
            </a:pPr>
            <a:r>
              <a:rPr lang="cs-CZ" sz="2400" dirty="0"/>
              <a:t>Jaká tři kritéria lze vymezit při zjišťování úspěšností inovací? Stručně je popište.</a:t>
            </a:r>
          </a:p>
          <a:p>
            <a:pPr marL="0" indent="0" algn="just">
              <a:buClr>
                <a:schemeClr val="tx1"/>
              </a:buClr>
              <a:buNone/>
              <a:defRPr/>
            </a:pPr>
            <a:endParaRPr lang="cs-CZ" i="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Nadpis 1">
            <a:extLst>
              <a:ext uri="{FF2B5EF4-FFF2-40B4-BE49-F238E27FC236}">
                <a16:creationId xmlns:a16="http://schemas.microsoft.com/office/drawing/2014/main" id="{758E56EB-2843-4525-99B1-ED647E925228}"/>
              </a:ext>
            </a:extLst>
          </p:cNvPr>
          <p:cNvSpPr>
            <a:spLocks noGrp="1"/>
          </p:cNvSpPr>
          <p:nvPr>
            <p:ph type="title"/>
          </p:nvPr>
        </p:nvSpPr>
        <p:spPr/>
        <p:txBody>
          <a:bodyPr/>
          <a:lstStyle/>
          <a:p>
            <a:pPr eaLnBrk="1" hangingPunct="1">
              <a:defRPr/>
            </a:pPr>
            <a:r>
              <a:rPr lang="cs-CZ" altLang="cs-CZ" b="1">
                <a:solidFill>
                  <a:srgbClr val="009999"/>
                </a:solidFill>
              </a:rPr>
              <a:t> </a:t>
            </a:r>
          </a:p>
        </p:txBody>
      </p:sp>
      <p:sp>
        <p:nvSpPr>
          <p:cNvPr id="34819" name="Zástupný symbol pro obsah 2"/>
          <p:cNvSpPr>
            <a:spLocks noGrp="1"/>
          </p:cNvSpPr>
          <p:nvPr>
            <p:ph sz="quarter" idx="1"/>
          </p:nvPr>
        </p:nvSpPr>
        <p:spPr>
          <a:xfrm>
            <a:off x="816745" y="1296140"/>
            <a:ext cx="7341833" cy="4190260"/>
          </a:xfrm>
          <a:ln>
            <a:solidFill>
              <a:schemeClr val="tx1"/>
            </a:solidFill>
          </a:ln>
        </p:spPr>
        <p:txBody>
          <a:bodyPr>
            <a:normAutofit/>
          </a:bodyPr>
          <a:lstStyle/>
          <a:p>
            <a:pPr marL="385763" indent="-385763" algn="just">
              <a:buClr>
                <a:schemeClr val="tx1"/>
              </a:buClr>
              <a:buFont typeface="Tw Cen MT Condensed" pitchFamily="34" charset="-18"/>
              <a:buAutoNum type="arabicPeriod" startAt="8"/>
            </a:pPr>
            <a:endParaRPr lang="cs-CZ" altLang="cs-CZ" dirty="0"/>
          </a:p>
          <a:p>
            <a:pPr marL="457200" indent="-457200" algn="just">
              <a:buClr>
                <a:schemeClr val="tx1"/>
              </a:buClr>
              <a:buFont typeface="+mj-lt"/>
              <a:buAutoNum type="arabicPeriod" startAt="6"/>
            </a:pPr>
            <a:r>
              <a:rPr lang="cs-CZ" altLang="cs-CZ" sz="2400" dirty="0"/>
              <a:t>Jaký je rozdíl mezi životním a inovačním cyklem inovace?</a:t>
            </a:r>
          </a:p>
          <a:p>
            <a:pPr marL="457200" indent="-457200" algn="just">
              <a:buClr>
                <a:schemeClr val="tx1"/>
              </a:buClr>
              <a:buFont typeface="+mj-lt"/>
              <a:buAutoNum type="arabicPeriod" startAt="6"/>
            </a:pPr>
            <a:r>
              <a:rPr lang="cs-CZ" altLang="cs-CZ" sz="2400" dirty="0"/>
              <a:t>V rámci životního cyklu inovace lze vymezit pět fází. Stručně je charakterizujte.</a:t>
            </a:r>
          </a:p>
          <a:p>
            <a:pPr marL="385763" indent="-385763" algn="just">
              <a:buFont typeface="Calibri" pitchFamily="34" charset="0"/>
              <a:buAutoNum type="arabicPeriod" startAt="6"/>
            </a:pPr>
            <a:endParaRPr lang="cs-CZ" altLang="cs-CZ" i="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ABA0596-9A5F-4BD1-BFCA-750429A45197}"/>
              </a:ext>
            </a:extLst>
          </p:cNvPr>
          <p:cNvSpPr>
            <a:spLocks noGrp="1"/>
          </p:cNvSpPr>
          <p:nvPr>
            <p:ph type="title"/>
          </p:nvPr>
        </p:nvSpPr>
        <p:spPr>
          <a:xfrm>
            <a:off x="767953" y="1296591"/>
            <a:ext cx="7290197" cy="893071"/>
          </a:xfrm>
          <a:ln>
            <a:solidFill>
              <a:schemeClr val="tx1"/>
            </a:solidFill>
          </a:ln>
        </p:spPr>
        <p:txBody>
          <a:bodyPr/>
          <a:lstStyle/>
          <a:p>
            <a:pPr>
              <a:defRPr/>
            </a:pPr>
            <a:r>
              <a:rPr lang="cs-CZ" sz="2400" b="1" dirty="0">
                <a:solidFill>
                  <a:srgbClr val="C00000"/>
                </a:solidFill>
              </a:rPr>
              <a:t>Literatura</a:t>
            </a:r>
          </a:p>
        </p:txBody>
      </p:sp>
      <p:sp>
        <p:nvSpPr>
          <p:cNvPr id="35843" name="Zástupný symbol pro obsah 2"/>
          <p:cNvSpPr>
            <a:spLocks noGrp="1"/>
          </p:cNvSpPr>
          <p:nvPr>
            <p:ph idx="1"/>
          </p:nvPr>
        </p:nvSpPr>
        <p:spPr>
          <a:xfrm>
            <a:off x="767953" y="2317025"/>
            <a:ext cx="7290197" cy="3271769"/>
          </a:xfrm>
          <a:ln>
            <a:solidFill>
              <a:schemeClr val="tx1"/>
            </a:solidFill>
          </a:ln>
        </p:spPr>
        <p:txBody>
          <a:bodyPr/>
          <a:lstStyle/>
          <a:p>
            <a:pPr eaLnBrk="1" hangingPunct="1"/>
            <a:r>
              <a:rPr lang="cs-CZ" altLang="cs-CZ" dirty="0"/>
              <a:t>PETERKOVÁ, J., LUDVÍK, L. (2015). </a:t>
            </a:r>
            <a:r>
              <a:rPr lang="cs-CZ" altLang="cs-CZ" i="1" dirty="0"/>
              <a:t>Řízení inovací v průmyslovém podniku</a:t>
            </a:r>
            <a:r>
              <a:rPr lang="cs-CZ" altLang="cs-CZ" dirty="0"/>
              <a:t>. SAEI, vol. 42. Ostrava: VŠB-TUO. </a:t>
            </a:r>
            <a:r>
              <a:rPr lang="cs-CZ" altLang="cs-CZ" dirty="0">
                <a:solidFill>
                  <a:srgbClr val="008080"/>
                </a:solidFill>
              </a:rPr>
              <a:t>(Doporučené kapitoly ke studiu: 2 kapitola, str. 3 – 26, 3. kapitola, str. 27-32)</a:t>
            </a:r>
          </a:p>
          <a:p>
            <a:pPr eaLnBrk="1" hangingPunct="1"/>
            <a:r>
              <a:rPr lang="cs-CZ" dirty="0"/>
              <a:t>ZELENÝ, M. (2011). </a:t>
            </a:r>
            <a:r>
              <a:rPr lang="cs-CZ" i="1" dirty="0"/>
              <a:t>Všechno bude jinak.</a:t>
            </a:r>
            <a:r>
              <a:rPr lang="cs-CZ" dirty="0"/>
              <a:t> Bratislava: Karmelitánské </a:t>
            </a:r>
            <a:r>
              <a:rPr lang="cs-CZ" dirty="0" err="1"/>
              <a:t>nakladatelstvo</a:t>
            </a:r>
            <a:r>
              <a:rPr lang="cs-CZ" dirty="0"/>
              <a:t>.</a:t>
            </a:r>
          </a:p>
          <a:p>
            <a:pPr eaLnBrk="1" hangingPunct="1"/>
            <a:r>
              <a:rPr lang="cs-CZ" dirty="0"/>
              <a:t>KURATKO, D. F. (2015). </a:t>
            </a:r>
            <a:r>
              <a:rPr lang="cs-CZ" i="1" dirty="0" err="1"/>
              <a:t>Introduction</a:t>
            </a:r>
            <a:r>
              <a:rPr lang="cs-CZ" i="1" dirty="0"/>
              <a:t> to </a:t>
            </a:r>
            <a:r>
              <a:rPr lang="cs-CZ" i="1" dirty="0" err="1"/>
              <a:t>Entrepreneurship</a:t>
            </a:r>
            <a:r>
              <a:rPr lang="cs-CZ" dirty="0"/>
              <a:t>. </a:t>
            </a:r>
            <a:r>
              <a:rPr lang="cs-CZ" dirty="0" err="1"/>
              <a:t>Mason</a:t>
            </a:r>
            <a:r>
              <a:rPr lang="cs-CZ" dirty="0"/>
              <a:t>: </a:t>
            </a:r>
            <a:r>
              <a:rPr lang="cs-CZ" dirty="0" err="1"/>
              <a:t>South</a:t>
            </a:r>
            <a:r>
              <a:rPr lang="cs-CZ" dirty="0"/>
              <a:t>-Western </a:t>
            </a:r>
            <a:r>
              <a:rPr lang="cs-CZ" dirty="0" err="1"/>
              <a:t>Cengage</a:t>
            </a:r>
            <a:r>
              <a:rPr lang="cs-CZ"/>
              <a:t> Learning.</a:t>
            </a:r>
          </a:p>
          <a:p>
            <a:pPr eaLnBrk="1" hangingPunct="1"/>
            <a:endParaRPr lang="cs-CZ" altLang="cs-CZ" dirty="0">
              <a:solidFill>
                <a:srgbClr val="008080"/>
              </a:solidFill>
            </a:endParaRPr>
          </a:p>
          <a:p>
            <a:pPr eaLnBrk="1" hangingPunct="1"/>
            <a:endParaRPr lang="cs-CZ" altLang="cs-CZ" dirty="0"/>
          </a:p>
        </p:txBody>
      </p:sp>
    </p:spTree>
  </p:cSld>
  <p:clrMapOvr>
    <a:masterClrMapping/>
  </p:clrMapOvr>
</p:sld>
</file>

<file path=ppt/theme/theme1.xml><?xml version="1.0" encoding="utf-8"?>
<a:theme xmlns:a="http://schemas.openxmlformats.org/drawingml/2006/main" name="Motiv Office">
  <a:themeElements>
    <a:clrScheme name="Červená">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e2" id="{42B34AD4-CC8C-42C8-A123-A24A28B23F52}" vid="{CAA84E04-F411-4E5F-9AFE-C1503F826B3B}"/>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Sablona PPT_základní_CZ</Template>
  <TotalTime>5253</TotalTime>
  <Words>2345</Words>
  <Application>Microsoft Office PowerPoint</Application>
  <PresentationFormat>Předvádění na obrazovce (4:3)</PresentationFormat>
  <Paragraphs>158</Paragraphs>
  <Slides>27</Slides>
  <Notes>12</Notes>
  <HiddenSlides>0</HiddenSlides>
  <MMClips>0</MMClips>
  <ScaleCrop>false</ScaleCrop>
  <HeadingPairs>
    <vt:vector size="6" baseType="variant">
      <vt:variant>
        <vt:lpstr>Použitá písma</vt:lpstr>
      </vt:variant>
      <vt:variant>
        <vt:i4>8</vt:i4>
      </vt:variant>
      <vt:variant>
        <vt:lpstr>Motiv</vt:lpstr>
      </vt:variant>
      <vt:variant>
        <vt:i4>1</vt:i4>
      </vt:variant>
      <vt:variant>
        <vt:lpstr>Nadpisy snímků</vt:lpstr>
      </vt:variant>
      <vt:variant>
        <vt:i4>27</vt:i4>
      </vt:variant>
    </vt:vector>
  </HeadingPairs>
  <TitlesOfParts>
    <vt:vector size="36" baseType="lpstr">
      <vt:lpstr>Arial</vt:lpstr>
      <vt:lpstr>Calibri</vt:lpstr>
      <vt:lpstr>Calibri Light</vt:lpstr>
      <vt:lpstr>Cambria</vt:lpstr>
      <vt:lpstr>Courier New</vt:lpstr>
      <vt:lpstr>Tw Cen MT</vt:lpstr>
      <vt:lpstr>Tw Cen MT Condensed</vt:lpstr>
      <vt:lpstr>Wingdings</vt:lpstr>
      <vt:lpstr>Motiv Office</vt:lpstr>
      <vt:lpstr>Inovace a inovační procesy  T1. Vymezení přístupů k inovacím. Typy inovací. Inovační řády. Přínosy inovací.</vt:lpstr>
      <vt:lpstr>Osnova předmětu</vt:lpstr>
      <vt:lpstr>Prezentace aplikace PowerPoint</vt:lpstr>
      <vt:lpstr>OBSAH</vt:lpstr>
      <vt:lpstr>1.  Vymezení pojmu inovace </vt:lpstr>
      <vt:lpstr>Prezentace aplikace PowerPoint</vt:lpstr>
      <vt:lpstr>Prezentace aplikace PowerPoint</vt:lpstr>
      <vt:lpstr>Prezentace aplikace PowerPoint</vt:lpstr>
      <vt:lpstr>Proč realizovat inovace?</vt:lpstr>
      <vt:lpstr>2. Přístupy k pojetí inovace dle vybraných autorů </vt:lpstr>
      <vt:lpstr>Prezentace aplikace PowerPoint</vt:lpstr>
      <vt:lpstr>Prezentace aplikace PowerPoint</vt:lpstr>
      <vt:lpstr>Prezentace aplikace PowerPoint</vt:lpstr>
      <vt:lpstr>3. Typy inovací dle zvolených hledisek pohledu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4. Přínosy z realizovaných inovací </vt:lpstr>
      <vt:lpstr>Prezentace aplikace PowerPoint</vt:lpstr>
      <vt:lpstr>Otázky  k zamyšlení</vt:lpstr>
      <vt:lpstr> </vt:lpstr>
      <vt:lpstr>Literatura</vt:lpstr>
    </vt:vector>
  </TitlesOfParts>
  <Company>TESCO SW,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Ameir Omar</dc:creator>
  <cp:lastModifiedBy>Peterková Jindra</cp:lastModifiedBy>
  <cp:revision>112</cp:revision>
  <dcterms:created xsi:type="dcterms:W3CDTF">2017-08-29T14:48:16Z</dcterms:created>
  <dcterms:modified xsi:type="dcterms:W3CDTF">2026-09-22T05:51:37Z</dcterms:modified>
</cp:coreProperties>
</file>