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handoutMasterIdLst>
    <p:handoutMasterId r:id="rId8"/>
  </p:handoutMasterIdLst>
  <p:sldIdLst>
    <p:sldId id="256" r:id="rId2"/>
    <p:sldId id="345" r:id="rId3"/>
    <p:sldId id="350" r:id="rId4"/>
    <p:sldId id="352" r:id="rId5"/>
    <p:sldId id="353" r:id="rId6"/>
  </p:sldIdLst>
  <p:sldSz cx="9144000" cy="6858000" type="screen4x3"/>
  <p:notesSz cx="6797675" cy="992822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649" autoAdjust="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FECE56CB-4852-4F29-AE05-AFA7CC3A4DEE}" type="datetimeFigureOut">
              <a:rPr lang="cs-CZ" smtClean="0"/>
              <a:t>22.09.2025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CCF02509-37B8-48EA-907C-9E7B5BD19E2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11770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189" cy="496411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899" y="0"/>
            <a:ext cx="2946189" cy="496411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FB8207E3-F483-4B60-BFA2-2CFB4706CE96}" type="datetimeFigureOut">
              <a:rPr lang="cs-CZ" smtClean="0"/>
              <a:t>22.09.2025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577" tIns="45789" rIns="91577" bIns="45789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9430223"/>
            <a:ext cx="2946189" cy="496411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899" y="9430223"/>
            <a:ext cx="2946189" cy="496411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C7FA91E9-D67A-406C-9C72-6918C31F284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2436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A91E9-D67A-406C-9C72-6918C31F2844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6505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A91E9-D67A-406C-9C72-6918C31F2844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8338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AFA-A624-4C3C-A227-AD9B66895426}" type="datetimeFigureOut">
              <a:rPr lang="cs-CZ" smtClean="0"/>
              <a:t>22.09.2025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C4542-44CF-4617-A2F2-3B8574119C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3724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AFA-A624-4C3C-A227-AD9B66895426}" type="datetimeFigureOut">
              <a:rPr lang="cs-CZ" smtClean="0"/>
              <a:t>22.09.2025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C4542-44CF-4617-A2F2-3B8574119C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6807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AFA-A624-4C3C-A227-AD9B66895426}" type="datetimeFigureOut">
              <a:rPr lang="cs-CZ" smtClean="0"/>
              <a:t>22.09.2025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C4542-44CF-4617-A2F2-3B8574119C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5023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AFA-A624-4C3C-A227-AD9B66895426}" type="datetimeFigureOut">
              <a:rPr lang="cs-CZ" smtClean="0"/>
              <a:t>22.09.2025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C4542-44CF-4617-A2F2-3B8574119C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4874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AFA-A624-4C3C-A227-AD9B66895426}" type="datetimeFigureOut">
              <a:rPr lang="cs-CZ" smtClean="0"/>
              <a:t>22.09.2025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C4542-44CF-4617-A2F2-3B8574119C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5223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AFA-A624-4C3C-A227-AD9B66895426}" type="datetimeFigureOut">
              <a:rPr lang="cs-CZ" smtClean="0"/>
              <a:t>22.09.2025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C4542-44CF-4617-A2F2-3B8574119C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4651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AFA-A624-4C3C-A227-AD9B66895426}" type="datetimeFigureOut">
              <a:rPr lang="cs-CZ" smtClean="0"/>
              <a:t>22.09.2025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C4542-44CF-4617-A2F2-3B8574119C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100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AFA-A624-4C3C-A227-AD9B66895426}" type="datetimeFigureOut">
              <a:rPr lang="cs-CZ" smtClean="0"/>
              <a:t>22.09.2025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C4542-44CF-4617-A2F2-3B8574119C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4378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AFA-A624-4C3C-A227-AD9B66895426}" type="datetimeFigureOut">
              <a:rPr lang="cs-CZ" smtClean="0"/>
              <a:t>22.09.2025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C4542-44CF-4617-A2F2-3B8574119C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9601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AFA-A624-4C3C-A227-AD9B66895426}" type="datetimeFigureOut">
              <a:rPr lang="cs-CZ" smtClean="0"/>
              <a:t>22.09.2025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C4542-44CF-4617-A2F2-3B8574119C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9822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AFA-A624-4C3C-A227-AD9B66895426}" type="datetimeFigureOut">
              <a:rPr lang="cs-CZ" smtClean="0"/>
              <a:t>22.09.2025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C4542-44CF-4617-A2F2-3B8574119C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8058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86C4542-44CF-4617-A2F2-3B8574119C9B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text 2"/>
          <p:cNvSpPr>
            <a:spLocks noGrp="1"/>
          </p:cNvSpPr>
          <p:nvPr>
            <p:ph idx="1"/>
          </p:nvPr>
        </p:nvSpPr>
        <p:spPr>
          <a:xfrm>
            <a:off x="395536" y="1844824"/>
            <a:ext cx="8615065" cy="432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5913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8DAFA-A624-4C3C-A227-AD9B66895426}" type="datetimeFigureOut">
              <a:rPr lang="cs-CZ" smtClean="0"/>
              <a:t>22.09.2025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4542-44CF-4617-A2F2-3B8574119C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70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/>
              <a:t>Strategický management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Ing. Martin Hart, Ph.D. </a:t>
            </a:r>
          </a:p>
          <a:p>
            <a:r>
              <a:rPr lang="cs-CZ" dirty="0"/>
              <a:t>martin.hart@mvso.cz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Požadavky k ukončení předmětu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40060" y="1988840"/>
            <a:ext cx="8229600" cy="1143000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Úspěšné vypracování zkouškové písemné práce</a:t>
            </a:r>
          </a:p>
          <a:p>
            <a:pPr lvl="2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92853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669A6C-8B09-44A3-ABAB-C757BC874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cs-CZ" sz="3600" dirty="0"/>
              <a:t>Okruhy předmětu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CB07722-8EF8-43F8-891B-DC54A6505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15882"/>
            <a:ext cx="8229600" cy="5112568"/>
          </a:xfrm>
        </p:spPr>
        <p:txBody>
          <a:bodyPr>
            <a:noAutofit/>
          </a:bodyPr>
          <a:lstStyle/>
          <a:p>
            <a:r>
              <a:rPr lang="cs-CZ" sz="2000" dirty="0"/>
              <a:t>1. Strategie a strategický management.</a:t>
            </a:r>
          </a:p>
          <a:p>
            <a:r>
              <a:rPr lang="cs-CZ" sz="2000" dirty="0"/>
              <a:t>2. Specifické rysy strategických procesů.</a:t>
            </a:r>
          </a:p>
          <a:p>
            <a:r>
              <a:rPr lang="cs-CZ" sz="2000" dirty="0"/>
              <a:t>3. Strategická analýza.</a:t>
            </a:r>
          </a:p>
          <a:p>
            <a:r>
              <a:rPr lang="cs-CZ" sz="2000" dirty="0"/>
              <a:t>4. Strategická analýza vnějšího okolí.</a:t>
            </a:r>
          </a:p>
          <a:p>
            <a:r>
              <a:rPr lang="cs-CZ" sz="2000" dirty="0"/>
              <a:t>5. Strategická analýza vnitřního prostředí.</a:t>
            </a:r>
          </a:p>
          <a:p>
            <a:r>
              <a:rPr lang="cs-CZ" sz="2000" dirty="0"/>
              <a:t>6. Strategická analýza – vyhodnocení.</a:t>
            </a:r>
          </a:p>
          <a:p>
            <a:r>
              <a:rPr lang="cs-CZ" sz="2000" dirty="0"/>
              <a:t>7. Formulace strategického cíle.</a:t>
            </a:r>
          </a:p>
          <a:p>
            <a:r>
              <a:rPr lang="cs-CZ" sz="2000" dirty="0"/>
              <a:t>8. Obsah a struktura strategie.</a:t>
            </a:r>
          </a:p>
          <a:p>
            <a:r>
              <a:rPr lang="cs-CZ" sz="2000" dirty="0"/>
              <a:t>9. Typy podnikových strategií.</a:t>
            </a:r>
          </a:p>
          <a:p>
            <a:r>
              <a:rPr lang="cs-CZ" sz="2000" dirty="0"/>
              <a:t>10.Výběr optimální strategie.</a:t>
            </a:r>
          </a:p>
          <a:p>
            <a:r>
              <a:rPr lang="cs-CZ" sz="2000" dirty="0"/>
              <a:t>11.Implementace strategie.</a:t>
            </a:r>
          </a:p>
          <a:p>
            <a:r>
              <a:rPr lang="cs-CZ" sz="2000" dirty="0"/>
              <a:t>12.Moderní trendy v oblasti strategického managementu.</a:t>
            </a:r>
          </a:p>
          <a:p>
            <a:pPr marL="0" indent="0">
              <a:buNone/>
            </a:pPr>
            <a:endParaRPr lang="cs-CZ" sz="1600" b="1" dirty="0"/>
          </a:p>
        </p:txBody>
      </p:sp>
    </p:spTree>
    <p:extLst>
      <p:ext uri="{BB962C8B-B14F-4D97-AF65-F5344CB8AC3E}">
        <p14:creationId xmlns:p14="http://schemas.microsoft.com/office/powerpoint/2010/main" val="1450351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CC103E-35B9-4BCF-BE6E-F8EBCB49D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Literatura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596065E-A30A-4A8C-9B0F-536C5DB3A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just"/>
            <a:r>
              <a:rPr lang="cs-CZ" sz="3400" i="1" dirty="0"/>
              <a:t>povinná literatura</a:t>
            </a:r>
          </a:p>
          <a:p>
            <a:pPr algn="just"/>
            <a:r>
              <a:rPr lang="cs-CZ" sz="3400" dirty="0"/>
              <a:t>FOTR, J., E. VACÍK, I. SOUČEK, M. ŠPAČEK a S. HÁJEK, 2020. Tvorba strategie a strategické plánování: teorie a praxe. 2., aktualizované a doplněné vydání. Praha: Grada </a:t>
            </a:r>
            <a:r>
              <a:rPr lang="cs-CZ" sz="3400" dirty="0" err="1"/>
              <a:t>Publishing</a:t>
            </a:r>
            <a:r>
              <a:rPr lang="cs-CZ" sz="3400" dirty="0"/>
              <a:t>, Expert (Grada). ISBN 978-80-271-2499-2.</a:t>
            </a:r>
          </a:p>
          <a:p>
            <a:pPr algn="just"/>
            <a:r>
              <a:rPr lang="cs-CZ" sz="3400" dirty="0"/>
              <a:t>KAFEL, T. and B. ZIEBICKI, 2021. </a:t>
            </a:r>
            <a:r>
              <a:rPr lang="cs-CZ" sz="3400" dirty="0" err="1"/>
              <a:t>The</a:t>
            </a:r>
            <a:r>
              <a:rPr lang="cs-CZ" sz="3400" dirty="0"/>
              <a:t> </a:t>
            </a:r>
            <a:r>
              <a:rPr lang="cs-CZ" sz="3400" dirty="0" err="1"/>
              <a:t>Evolution</a:t>
            </a:r>
            <a:r>
              <a:rPr lang="cs-CZ" sz="3400" dirty="0"/>
              <a:t> </a:t>
            </a:r>
            <a:r>
              <a:rPr lang="cs-CZ" sz="3400" dirty="0" err="1"/>
              <a:t>of</a:t>
            </a:r>
            <a:r>
              <a:rPr lang="cs-CZ" sz="3400" dirty="0"/>
              <a:t> </a:t>
            </a:r>
            <a:r>
              <a:rPr lang="cs-CZ" sz="3400" dirty="0" err="1"/>
              <a:t>Strategic</a:t>
            </a:r>
            <a:r>
              <a:rPr lang="cs-CZ" sz="3400" dirty="0"/>
              <a:t> Management: </a:t>
            </a:r>
            <a:r>
              <a:rPr lang="cs-CZ" sz="3400" dirty="0" err="1"/>
              <a:t>Challenges</a:t>
            </a:r>
            <a:r>
              <a:rPr lang="cs-CZ" sz="3400" dirty="0"/>
              <a:t> in </a:t>
            </a:r>
            <a:r>
              <a:rPr lang="cs-CZ" sz="3400" dirty="0" err="1"/>
              <a:t>Theory</a:t>
            </a:r>
            <a:r>
              <a:rPr lang="cs-CZ" sz="3400" dirty="0"/>
              <a:t> and Business </a:t>
            </a:r>
            <a:r>
              <a:rPr lang="cs-CZ" sz="3400" dirty="0" err="1"/>
              <a:t>Practice</a:t>
            </a:r>
            <a:r>
              <a:rPr lang="cs-CZ" sz="3400" dirty="0"/>
              <a:t>. Polsko: '</a:t>
            </a:r>
            <a:r>
              <a:rPr lang="cs-CZ" sz="3400" dirty="0" err="1"/>
              <a:t>Cognitione</a:t>
            </a:r>
            <a:r>
              <a:rPr lang="cs-CZ" sz="3400" dirty="0"/>
              <a:t>' </a:t>
            </a:r>
            <a:r>
              <a:rPr lang="cs-CZ" sz="3400" dirty="0" err="1"/>
              <a:t>Foundation</a:t>
            </a:r>
            <a:r>
              <a:rPr lang="cs-CZ" sz="3400" dirty="0"/>
              <a:t> </a:t>
            </a:r>
            <a:r>
              <a:rPr lang="cs-CZ" sz="3400" dirty="0" err="1"/>
              <a:t>for</a:t>
            </a:r>
            <a:r>
              <a:rPr lang="cs-CZ" sz="3400" dirty="0"/>
              <a:t> </a:t>
            </a:r>
            <a:r>
              <a:rPr lang="cs-CZ" sz="3400" dirty="0" err="1"/>
              <a:t>the</a:t>
            </a:r>
            <a:r>
              <a:rPr lang="cs-CZ" sz="3400" dirty="0"/>
              <a:t> </a:t>
            </a:r>
            <a:r>
              <a:rPr lang="cs-CZ" sz="3400" dirty="0" err="1"/>
              <a:t>Dissemination</a:t>
            </a:r>
            <a:r>
              <a:rPr lang="cs-CZ" sz="3400" dirty="0"/>
              <a:t> </a:t>
            </a:r>
            <a:r>
              <a:rPr lang="cs-CZ" sz="3400" dirty="0" err="1"/>
              <a:t>of</a:t>
            </a:r>
            <a:r>
              <a:rPr lang="cs-CZ" sz="3400" dirty="0"/>
              <a:t> </a:t>
            </a:r>
            <a:r>
              <a:rPr lang="cs-CZ" sz="3400" dirty="0" err="1"/>
              <a:t>Knowledge</a:t>
            </a:r>
            <a:r>
              <a:rPr lang="cs-CZ" sz="3400" dirty="0"/>
              <a:t> and Science. ISBN 9788395900600.</a:t>
            </a:r>
          </a:p>
          <a:p>
            <a:pPr algn="just"/>
            <a:r>
              <a:rPr lang="cs-CZ" sz="3400" dirty="0"/>
              <a:t>NAVRÁTILOVÁ, D., PAWLICZEK, A. a J. ŠKRABAL, 2018, 2024. Strategický management. Olomouc: Moravská vysoká škola Olomouc, o.p.s.</a:t>
            </a:r>
          </a:p>
          <a:p>
            <a:pPr marL="0" indent="0" algn="just">
              <a:buNone/>
            </a:pPr>
            <a:endParaRPr lang="cs-CZ" sz="3400" dirty="0"/>
          </a:p>
          <a:p>
            <a:pPr algn="just"/>
            <a:r>
              <a:rPr lang="cs-CZ" sz="3400" i="1" dirty="0"/>
              <a:t>doporučená literatura</a:t>
            </a:r>
          </a:p>
          <a:p>
            <a:pPr algn="just"/>
            <a:r>
              <a:rPr lang="cs-CZ" sz="3400" dirty="0"/>
              <a:t>FOTR, J. a I. SOUČEK, 2020. Scénáře pro strategické rozhodování a řízení: jak se efektivně vyrovnat s budoucími hrozbami a příležitostmi. Praha: Grada </a:t>
            </a:r>
            <a:r>
              <a:rPr lang="cs-CZ" sz="3400" dirty="0" err="1"/>
              <a:t>Publishing</a:t>
            </a:r>
            <a:r>
              <a:rPr lang="cs-CZ" sz="3400" dirty="0"/>
              <a:t>. Expert (Grada). ISBN 978-80-271-2020-8.</a:t>
            </a:r>
          </a:p>
          <a:p>
            <a:pPr algn="just"/>
            <a:r>
              <a:rPr lang="cs-CZ" sz="3400" dirty="0"/>
              <a:t>KISSINGER, H., 2023. Umění politické strategie: šest vůdčích postav moderního světa. Přeložil Martin POKORNÝ. Praha: Prostor. Obzor (Prostor). ISBN 978-80-7260-562-0.</a:t>
            </a:r>
          </a:p>
          <a:p>
            <a:pPr algn="just"/>
            <a:r>
              <a:rPr lang="cs-CZ" sz="3400" dirty="0"/>
              <a:t>THOMPSON, J. J. M. SCOTT and F. MARTIN, 2020. </a:t>
            </a:r>
            <a:r>
              <a:rPr lang="cs-CZ" sz="3400" dirty="0" err="1"/>
              <a:t>Strategic</a:t>
            </a:r>
            <a:r>
              <a:rPr lang="cs-CZ" sz="3400" dirty="0"/>
              <a:t> management: </a:t>
            </a:r>
            <a:r>
              <a:rPr lang="cs-CZ" sz="3400" dirty="0" err="1"/>
              <a:t>awareness</a:t>
            </a:r>
            <a:r>
              <a:rPr lang="cs-CZ" sz="3400" dirty="0"/>
              <a:t> and </a:t>
            </a:r>
            <a:r>
              <a:rPr lang="cs-CZ" sz="3400" dirty="0" err="1"/>
              <a:t>change</a:t>
            </a:r>
            <a:r>
              <a:rPr lang="cs-CZ" sz="3400" dirty="0"/>
              <a:t>. </a:t>
            </a:r>
            <a:r>
              <a:rPr lang="cs-CZ" sz="3400" dirty="0" err="1"/>
              <a:t>Ninth</a:t>
            </a:r>
            <a:r>
              <a:rPr lang="cs-CZ" sz="3400" dirty="0"/>
              <a:t> </a:t>
            </a:r>
            <a:r>
              <a:rPr lang="cs-CZ" sz="3400" dirty="0" err="1"/>
              <a:t>edition</a:t>
            </a:r>
            <a:r>
              <a:rPr lang="cs-CZ" sz="3400" dirty="0"/>
              <a:t>. Hampshire: </a:t>
            </a:r>
            <a:r>
              <a:rPr lang="cs-CZ" sz="3400" dirty="0" err="1"/>
              <a:t>Cengage</a:t>
            </a:r>
            <a:r>
              <a:rPr lang="cs-CZ" sz="3400" dirty="0"/>
              <a:t>. ISBN 978-1-4737-6742-3.</a:t>
            </a:r>
          </a:p>
          <a:p>
            <a:pPr algn="just"/>
            <a:r>
              <a:rPr lang="cs-CZ" sz="3400" dirty="0"/>
              <a:t>URBANCOVÁ, H. a P. VRABCOVÁ, 2023. Strategický management lidských zdrojů: moderní trendy v HR. Praha: Grada </a:t>
            </a:r>
            <a:r>
              <a:rPr lang="cs-CZ" sz="3400" dirty="0" err="1"/>
              <a:t>Publishing</a:t>
            </a:r>
            <a:r>
              <a:rPr lang="cs-CZ" sz="3400" dirty="0"/>
              <a:t>. Expert (Grada). ISBN 978-80-271-3675-9.</a:t>
            </a: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947873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12C84B-929A-4912-88DE-D27E1CB00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Strategický management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3FB36CCD-678E-44D6-AB91-0A0053EA18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994" y="1484784"/>
            <a:ext cx="8412011" cy="4896544"/>
          </a:xfrm>
        </p:spPr>
      </p:pic>
    </p:spTree>
    <p:extLst>
      <p:ext uri="{BB962C8B-B14F-4D97-AF65-F5344CB8AC3E}">
        <p14:creationId xmlns:p14="http://schemas.microsoft.com/office/powerpoint/2010/main" val="1906237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Metadata/LabelInfo.xml><?xml version="1.0" encoding="utf-8"?>
<clbl:labelList xmlns:clbl="http://schemas.microsoft.com/office/2020/mipLabelMetadata">
  <clbl:label id="{1717d80d-b29e-4564-bcc8-1d711dae1c3a}" enabled="1" method="Privileged" siteId="{96ece526-9c7d-48b0-8daf-8b93c90a5d18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1712</TotalTime>
  <Words>378</Words>
  <Application>Microsoft Office PowerPoint</Application>
  <PresentationFormat>Předvádění na obrazovce (4:3)</PresentationFormat>
  <Paragraphs>32</Paragraphs>
  <Slides>5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Strategický management </vt:lpstr>
      <vt:lpstr>Požadavky k ukončení předmětu</vt:lpstr>
      <vt:lpstr>Okruhy předmětu</vt:lpstr>
      <vt:lpstr>Literatura</vt:lpstr>
      <vt:lpstr>Strategický management</vt:lpstr>
    </vt:vector>
  </TitlesOfParts>
  <Company>Your Company Name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Logistický management</dc:title>
  <dc:creator>Your User Name</dc:creator>
  <cp:lastModifiedBy>Hart Martin</cp:lastModifiedBy>
  <cp:revision>90</cp:revision>
  <cp:lastPrinted>2018-09-11T09:44:43Z</cp:lastPrinted>
  <dcterms:created xsi:type="dcterms:W3CDTF">2012-02-25T13:45:29Z</dcterms:created>
  <dcterms:modified xsi:type="dcterms:W3CDTF">2025-09-22T05:50:50Z</dcterms:modified>
</cp:coreProperties>
</file>