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56" r:id="rId11"/>
    <p:sldId id="257" r:id="rId12"/>
    <p:sldId id="267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E6D50D-EB6D-BAC6-CA60-8F072208D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038054C-E52F-09C1-594A-00A300BCD3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38389E6-CBE4-7BAB-7133-A76770299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E78F-2B2D-45FE-B636-2B9BE28A4BC2}" type="datetimeFigureOut">
              <a:rPr lang="cs-CZ" smtClean="0"/>
              <a:t>01.04.2026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5D31D62-8172-4F75-A889-88B3B953E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568BA4-5A5B-9147-0B1C-46E278344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521F-6BE8-471C-894F-A97E59968D2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3216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E07CEA-D57C-D3BB-3373-8D5FE07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3F2CDC3-4078-4359-486D-14BFACE9D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76AF14E-4912-368E-32B7-22937EF1A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E78F-2B2D-45FE-B636-2B9BE28A4BC2}" type="datetimeFigureOut">
              <a:rPr lang="cs-CZ" smtClean="0"/>
              <a:t>01.04.2026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872A1E6-599E-F390-63E1-3C48B5463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D5519C1-79BF-90A9-FB08-8FA6514A6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521F-6BE8-471C-894F-A97E59968D2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1362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6EE22D8-7140-9514-D5CE-30ACFD9FE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A2DE4A9-44DF-E071-42CC-E0CC852252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8119917-4410-117C-D083-607ADEE9D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E78F-2B2D-45FE-B636-2B9BE28A4BC2}" type="datetimeFigureOut">
              <a:rPr lang="cs-CZ" smtClean="0"/>
              <a:t>01.04.2026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E80140F-5507-81AF-96E7-0E6CF3000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B6A3862-1C8F-C27F-A497-04DFAF7A6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521F-6BE8-471C-894F-A97E59968D2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5914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098BD8-47C2-133C-EB0D-38A0D0AE2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EB0774-DBB2-0CCD-D79B-16B2814C4D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3D8C689-B9C7-54AE-0908-CA0984EBF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DFA7586-0F41-ABAF-8663-55FC8BA91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E78F-2B2D-45FE-B636-2B9BE28A4BC2}" type="datetimeFigureOut">
              <a:rPr lang="cs-CZ" smtClean="0"/>
              <a:t>01.04.2026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2B907EB-9A94-D07A-652C-D0EA7E545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22DBE14-6ABE-4FA7-617F-21AD91862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521F-6BE8-471C-894F-A97E59968D2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745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F9E407-A1E2-A1A0-5978-99605B2D8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C65A8F0-6C32-647A-3FC0-ACE2623F4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99A8EAA-A328-9B6E-5867-55E9CDDE06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A573A8C-9D94-7696-9D15-34F1730904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252EF4FB-EAB3-512F-2C5A-FBB87C3C66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D126A07-09EA-3632-AE8D-74E2942C0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E78F-2B2D-45FE-B636-2B9BE28A4BC2}" type="datetimeFigureOut">
              <a:rPr lang="cs-CZ" smtClean="0"/>
              <a:t>01.04.2026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3F4266B-71B3-E7CB-64B3-B0F2BD183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3D5DD444-9562-74CA-B978-88952221D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521F-6BE8-471C-894F-A97E59968D2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834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4C7040-D17C-98E3-B581-E0673B666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147B839-A426-5082-560B-3F70916A6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E78F-2B2D-45FE-B636-2B9BE28A4BC2}" type="datetimeFigureOut">
              <a:rPr lang="cs-CZ" smtClean="0"/>
              <a:t>01.04.2026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3A3C184-EA36-126D-359E-2D737E5F7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66E5FB2-4F26-4551-DF22-CAEC38C4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521F-6BE8-471C-894F-A97E59968D2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6655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5D7232C-AB52-DCA6-0B46-FC605947B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E78F-2B2D-45FE-B636-2B9BE28A4BC2}" type="datetimeFigureOut">
              <a:rPr lang="cs-CZ" smtClean="0"/>
              <a:t>01.04.2026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0B8E674-602D-B88F-662A-D21BE3A6C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D56A342-A1F2-7266-DB51-C853E9239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521F-6BE8-471C-894F-A97E59968D2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1475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23EFD8-2220-DA93-2299-338856431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6B2270-9576-0D9E-7D6C-335BAFFA0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F298FE9-CB16-59E9-31FC-687BE1A832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C6B7BA8-4744-10D5-D86B-E191186D4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E78F-2B2D-45FE-B636-2B9BE28A4BC2}" type="datetimeFigureOut">
              <a:rPr lang="cs-CZ" smtClean="0"/>
              <a:t>01.04.2026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260707E-49FE-5C77-24BD-FB23119A5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D809009-6D64-5722-BE12-634817746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521F-6BE8-471C-894F-A97E59968D2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1093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848670-B984-265F-A26B-5E8FC4E20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4A62A4B-0A1E-D498-EFFD-A7E72A3BC9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3D726A5-D416-A2A2-B0C0-3C75C1CF8B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ED0D08F-7B1B-8BA2-509E-7A7DB5242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E78F-2B2D-45FE-B636-2B9BE28A4BC2}" type="datetimeFigureOut">
              <a:rPr lang="cs-CZ" smtClean="0"/>
              <a:t>01.04.2026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C26B335-6244-6CC9-925F-22014192E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DA2B540-AAB1-622F-A897-7BEB76D01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521F-6BE8-471C-894F-A97E59968D2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4069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D72AEA-E506-3351-C801-6486B28E2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B94AF6B-7FE4-B97F-6509-292DC6038C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C2E109B-3AD5-FAEB-27AC-8B0C17FBA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E78F-2B2D-45FE-B636-2B9BE28A4BC2}" type="datetimeFigureOut">
              <a:rPr lang="cs-CZ" smtClean="0"/>
              <a:t>01.04.2026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12AB41A-123D-66B8-F69A-A06D978A6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EB4E57D-075A-36CA-620A-5E92B1BEA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521F-6BE8-471C-894F-A97E59968D2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661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E55CABFE-2F47-41FA-6E90-516AC17F5E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8D219B8-DD83-1883-13A7-D6B96FD5BE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B14A5FF-0620-5E7E-164A-C8A14FD9E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E78F-2B2D-45FE-B636-2B9BE28A4BC2}" type="datetimeFigureOut">
              <a:rPr lang="cs-CZ" smtClean="0"/>
              <a:t>01.04.2026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D8219D5-0BD1-0C2E-A6A9-81096CAF5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14D1E7-63A9-ACD5-68AC-42D1FB431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5521F-6BE8-471C-894F-A97E59968D2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3828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642CA41-A876-5977-DFAB-A5626554F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D55153A-E574-A027-E72D-62F8AC0FD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760BBD2-66BE-E605-BB7E-CA52421514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C6E78F-2B2D-45FE-B636-2B9BE28A4BC2}" type="datetimeFigureOut">
              <a:rPr lang="cs-CZ" smtClean="0"/>
              <a:t>01.04.2026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F68C330-C515-329C-2BF2-E6683093BC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2E304B8-916E-8152-8F78-925F130315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C5521F-6BE8-471C-894F-A97E59968D2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6260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mmr.gov.cz/cs/microsites/portal-strategicke-prace-v-ceske-republice/nastroje-a-metodicka-podpora/podpora-strategickeho-rizeni-a-planovani-ve-verejn/nastroje-pro-strategickou-praci/swot-analyza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CD672239-BB05-298E-EAAC-FF07E74D4823}"/>
              </a:ext>
            </a:extLst>
          </p:cNvPr>
          <p:cNvSpPr txBox="1"/>
          <p:nvPr/>
        </p:nvSpPr>
        <p:spPr>
          <a:xfrm>
            <a:off x="1335818" y="2113512"/>
            <a:ext cx="9923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dirty="0"/>
              <a:t>Prognózování ve strategickém řízení firmy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7BFFDBE-0C57-EE9E-DA88-71E9E32C89E9}"/>
              </a:ext>
            </a:extLst>
          </p:cNvPr>
          <p:cNvSpPr txBox="1"/>
          <p:nvPr/>
        </p:nvSpPr>
        <p:spPr>
          <a:xfrm>
            <a:off x="7617350" y="5796501"/>
            <a:ext cx="39438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400" dirty="0"/>
              <a:t>Ing. Martin Hart, Ph.D.</a:t>
            </a:r>
          </a:p>
        </p:txBody>
      </p:sp>
    </p:spTree>
    <p:extLst>
      <p:ext uri="{BB962C8B-B14F-4D97-AF65-F5344CB8AC3E}">
        <p14:creationId xmlns:p14="http://schemas.microsoft.com/office/powerpoint/2010/main" val="3043726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EEE16-B4FD-D1B1-9DA7-9EC666E05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23EC2FA2-C83C-F1A1-F602-769D8F8B0AF4}"/>
              </a:ext>
            </a:extLst>
          </p:cNvPr>
          <p:cNvSpPr txBox="1"/>
          <p:nvPr/>
        </p:nvSpPr>
        <p:spPr>
          <a:xfrm>
            <a:off x="487017" y="450704"/>
            <a:ext cx="114558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2400" b="1" dirty="0"/>
              <a:t>Prognózování ve strategickém řízení </a:t>
            </a:r>
            <a:r>
              <a:rPr lang="cs-CZ" sz="2400" dirty="0"/>
              <a:t>představuje systematický, vědecky podložený proces předvídání budoucího vývoje vnějšího i vnitřního prostředí organizace</a:t>
            </a:r>
            <a:r>
              <a:rPr lang="cs-CZ" sz="2400" b="0" i="0" dirty="0">
                <a:solidFill>
                  <a:srgbClr val="0A0A0A"/>
                </a:solidFill>
                <a:effectLst/>
                <a:latin typeface="Google Sans"/>
              </a:rPr>
              <a:t>. Je to klíčový nástroj, který pomáhá manažerům snížit nejistotu, analyzovat trendy a činit informovaná rozhodnutí pro dlouhodobé cíle.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109710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86706-BCB7-31D0-03DD-4B2FCCEDB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BA13097-6E56-FE5D-C8DF-0199112A2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698" y="559215"/>
            <a:ext cx="11362133" cy="43396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Klíčové aspekty prognózování ve strategickém řízení: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Snížení rizika:</a:t>
            </a:r>
            <a:r>
              <a:rPr kumimoji="0" lang="cs-CZ" altLang="cs-CZ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Prognóza pomáhá identifikovat budoucí příležitosti a hrozby (součást SWOT analýzy).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Vědecký základ:</a:t>
            </a:r>
            <a:r>
              <a:rPr kumimoji="0" lang="cs-CZ" altLang="cs-CZ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Nejde o hádání, ale o systematickou práci s daty a trendy.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Propojení s vizí:</a:t>
            </a:r>
            <a:r>
              <a:rPr kumimoji="0" lang="cs-CZ" altLang="cs-CZ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Prognózy slouží k formulaci vizí a strategických cílů.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Typy metod:</a:t>
            </a:r>
            <a:r>
              <a:rPr kumimoji="0" lang="cs-CZ" altLang="cs-CZ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Metody se dělí na kvalitativní (např. </a:t>
            </a:r>
            <a:r>
              <a:rPr kumimoji="0" lang="cs-CZ" altLang="cs-CZ" sz="2400" b="0" i="0" u="none" strike="noStrike" cap="none" normalizeH="0" baseline="0" dirty="0" err="1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Delphi</a:t>
            </a:r>
            <a:r>
              <a:rPr kumimoji="0" lang="cs-CZ" altLang="cs-CZ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 metoda, expertní odhady) a kvantitativní (např. extrapolace trendů, kauzální modely).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644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6CE01-5130-9861-0631-97877DEFB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0B4989-3106-FE12-4FF4-BD8E529555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302" y="499484"/>
            <a:ext cx="11208805" cy="32316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Úloha prognózování: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cs-CZ" altLang="cs-CZ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Analýza prostředí:</a:t>
            </a:r>
            <a:r>
              <a:rPr kumimoji="0" lang="cs-CZ" altLang="cs-CZ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Předvídání vývoje trhu, konkurence, technologií či legislativy.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cs-CZ" altLang="cs-CZ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Formulace strategie:</a:t>
            </a:r>
            <a:r>
              <a:rPr kumimoji="0" lang="cs-CZ" altLang="cs-CZ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Podklad pro stanovení dlouhodobých cílů a alokaci zdrojů.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cs-CZ" altLang="cs-CZ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Implementace:</a:t>
            </a:r>
            <a:r>
              <a:rPr kumimoji="0" lang="cs-CZ" altLang="cs-CZ" sz="24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Pomáhá přizpůsobit podnikové strategie konkrétním akcím a rozhodnutím.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962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FE5C5-6E90-34A2-418D-DE45B77F4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E915A32E-9819-6294-7AD0-3EEDEE42710F}"/>
              </a:ext>
            </a:extLst>
          </p:cNvPr>
          <p:cNvSpPr txBox="1"/>
          <p:nvPr/>
        </p:nvSpPr>
        <p:spPr>
          <a:xfrm>
            <a:off x="451130" y="404183"/>
            <a:ext cx="114441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2400" b="1" i="0" dirty="0">
                <a:solidFill>
                  <a:srgbClr val="0A0A0A"/>
                </a:solidFill>
                <a:effectLst/>
                <a:latin typeface="Google Sans"/>
              </a:rPr>
              <a:t>Prognózování</a:t>
            </a:r>
            <a:r>
              <a:rPr lang="cs-CZ" sz="2400" b="0" i="0" dirty="0">
                <a:solidFill>
                  <a:srgbClr val="0A0A0A"/>
                </a:solidFill>
                <a:effectLst/>
                <a:latin typeface="Google Sans"/>
              </a:rPr>
              <a:t> je tedy nezbytnou součástí strategického myšlení, které umožňuje organizaci nejen reagovat na změny, ale aktivně je předvídat.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023836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97CC3-0F9E-65DD-B21E-F90971616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D8F3A31C-05AC-D3B0-E7A2-50A7A251A434}"/>
              </a:ext>
            </a:extLst>
          </p:cNvPr>
          <p:cNvSpPr txBox="1"/>
          <p:nvPr/>
        </p:nvSpPr>
        <p:spPr>
          <a:xfrm>
            <a:off x="463165" y="305154"/>
            <a:ext cx="11392230" cy="2054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Prognózování (</a:t>
            </a:r>
            <a:r>
              <a:rPr lang="cs-CZ" sz="24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forecasting</a:t>
            </a:r>
            <a:r>
              <a:rPr lang="cs-CZ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 </a:t>
            </a:r>
            <a:r>
              <a:rPr lang="cs-CZ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 ve strategickém řízení proces systematického odvozování výpovědí o budoucím stavu okolí podniku nebo podniku samotného na základě vědeckých poznatků a historických dat. Jeho hlavním účelem je </a:t>
            </a:r>
            <a:r>
              <a:rPr lang="cs-CZ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snížit nejistotu</a:t>
            </a:r>
            <a:r>
              <a:rPr lang="cs-CZ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při strategickém rozhodování a vytvořit podklady pro formulaci dlouhodobých cílů a strategií. </a:t>
            </a:r>
          </a:p>
        </p:txBody>
      </p:sp>
    </p:spTree>
    <p:extLst>
      <p:ext uri="{BB962C8B-B14F-4D97-AF65-F5344CB8AC3E}">
        <p14:creationId xmlns:p14="http://schemas.microsoft.com/office/powerpoint/2010/main" val="2406161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D404B-B8D2-33E2-C517-8E5512AD4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23769CCC-DA5C-9185-4382-A11E0AA001CE}"/>
              </a:ext>
            </a:extLst>
          </p:cNvPr>
          <p:cNvSpPr txBox="1"/>
          <p:nvPr/>
        </p:nvSpPr>
        <p:spPr>
          <a:xfrm>
            <a:off x="582434" y="284307"/>
            <a:ext cx="11304766" cy="444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Role prognózování v procesu strategického řízení</a:t>
            </a:r>
            <a:endParaRPr lang="cs-CZ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Prognózy jsou klíčovým vstupem v počátečních fázích strategického cyklu: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Strategická analýza</a:t>
            </a:r>
            <a:r>
              <a:rPr lang="cs-CZ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Prognózování se využívá k predikci vývoje vnějšího prostředí (např. demografické projekce, technologické trendy). Pomáhá identifikovat budoucí </a:t>
            </a:r>
            <a:r>
              <a:rPr lang="cs-CZ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příležitosti a hrozby</a:t>
            </a:r>
            <a:r>
              <a:rPr lang="cs-CZ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což je základem </a:t>
            </a:r>
            <a:r>
              <a:rPr lang="cs-CZ" sz="24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SWOT analýzy</a:t>
            </a:r>
            <a:r>
              <a:rPr lang="cs-CZ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Formulace vize a cílů</a:t>
            </a:r>
            <a:r>
              <a:rPr lang="cs-CZ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Na základě očekávaného vývoje trhu a ekonomiky vedení stanovuje ambice podniku.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Snižování rizika</a:t>
            </a:r>
            <a:r>
              <a:rPr lang="cs-CZ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Kvalitní prognóza umožňuje podniku připravit se na různé scénáře budoucího vývoje, čímž se minimalizuje negativní dopad nepředvídaných změn. </a:t>
            </a:r>
          </a:p>
        </p:txBody>
      </p:sp>
    </p:spTree>
    <p:extLst>
      <p:ext uri="{BB962C8B-B14F-4D97-AF65-F5344CB8AC3E}">
        <p14:creationId xmlns:p14="http://schemas.microsoft.com/office/powerpoint/2010/main" val="837677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6DAD6-7CC6-2EFA-3CD3-363E433B2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AF7434D2-C881-C1FD-7481-DF58B161AD44}"/>
              </a:ext>
            </a:extLst>
          </p:cNvPr>
          <p:cNvSpPr txBox="1"/>
          <p:nvPr/>
        </p:nvSpPr>
        <p:spPr>
          <a:xfrm>
            <a:off x="471116" y="377458"/>
            <a:ext cx="11463792" cy="3813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Klíčové oblasti využití v podniku</a:t>
            </a:r>
            <a:endParaRPr lang="cs-CZ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Prognózování neprobíhá izolovaně, ale prolíná se různými funkcemi podniku: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cs-CZ" sz="24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cs-CZ" sz="2400" b="1" dirty="0"/>
              <a:t>Obchod a marketing</a:t>
            </a:r>
            <a:r>
              <a:rPr lang="cs-CZ" sz="2400" dirty="0"/>
              <a:t>: Předpověď poptávky, tržního podílu a chování zákazníků.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cs-CZ" sz="2400" b="1" dirty="0"/>
              <a:t>Výroba a logistika</a:t>
            </a:r>
            <a:r>
              <a:rPr lang="cs-CZ" sz="2400" dirty="0"/>
              <a:t>: Plánování kapacit a řízení zásob na základě očekávaného odbytu.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cs-CZ" sz="2400" b="1" dirty="0"/>
              <a:t>Finance</a:t>
            </a:r>
            <a:r>
              <a:rPr lang="cs-CZ" sz="2400" dirty="0"/>
              <a:t>: Odhad budoucích peněžních toků (cash </a:t>
            </a:r>
            <a:r>
              <a:rPr lang="cs-CZ" sz="2400" dirty="0" err="1"/>
              <a:t>flow</a:t>
            </a:r>
            <a:r>
              <a:rPr lang="cs-CZ" sz="2400" dirty="0"/>
              <a:t>), investiční potřeby a vývoje nákladů.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41889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DAD31-6DF4-514A-9023-FE76D5DEA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0E8846BF-6671-2934-6CC5-7EA8AB5E17E4}"/>
              </a:ext>
            </a:extLst>
          </p:cNvPr>
          <p:cNvSpPr txBox="1"/>
          <p:nvPr/>
        </p:nvSpPr>
        <p:spPr>
          <a:xfrm>
            <a:off x="471115" y="352135"/>
            <a:ext cx="11431988" cy="126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 důležité mít na paměti, že budoucnost není objektivně daná a každá prognóza nese míru rizika, protože vnější faktory (např. politické změny či ekonomické cykly) mohou její platnost ovlivnit. </a:t>
            </a:r>
          </a:p>
        </p:txBody>
      </p:sp>
    </p:spTree>
    <p:extLst>
      <p:ext uri="{BB962C8B-B14F-4D97-AF65-F5344CB8AC3E}">
        <p14:creationId xmlns:p14="http://schemas.microsoft.com/office/powerpoint/2010/main" val="1404321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FA4C77E3-C53A-F186-E006-B04ECF69E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334" y="1104575"/>
            <a:ext cx="10431331" cy="4648849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0E8C9234-C1F2-9440-CD37-DA94FD65D5CC}"/>
              </a:ext>
            </a:extLst>
          </p:cNvPr>
          <p:cNvSpPr txBox="1"/>
          <p:nvPr/>
        </p:nvSpPr>
        <p:spPr>
          <a:xfrm>
            <a:off x="880334" y="471638"/>
            <a:ext cx="4538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Kvantitativní prognostické metody</a:t>
            </a:r>
          </a:p>
        </p:txBody>
      </p:sp>
    </p:spTree>
    <p:extLst>
      <p:ext uri="{BB962C8B-B14F-4D97-AF65-F5344CB8AC3E}">
        <p14:creationId xmlns:p14="http://schemas.microsoft.com/office/powerpoint/2010/main" val="869543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55E47748-A2D5-7233-77A3-4C4551A7E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150" y="875943"/>
            <a:ext cx="10383699" cy="5106113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C82BD09C-E241-CF5E-0CB7-315D38FB92F7}"/>
              </a:ext>
            </a:extLst>
          </p:cNvPr>
          <p:cNvSpPr txBox="1"/>
          <p:nvPr/>
        </p:nvSpPr>
        <p:spPr>
          <a:xfrm>
            <a:off x="904150" y="317633"/>
            <a:ext cx="8316227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Kvalitativní prognostické metody</a:t>
            </a:r>
          </a:p>
        </p:txBody>
      </p:sp>
    </p:spTree>
    <p:extLst>
      <p:ext uri="{BB962C8B-B14F-4D97-AF65-F5344CB8AC3E}">
        <p14:creationId xmlns:p14="http://schemas.microsoft.com/office/powerpoint/2010/main" val="2762561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D99794EE-0A4E-B493-AB62-554932347426}"/>
              </a:ext>
            </a:extLst>
          </p:cNvPr>
          <p:cNvSpPr txBox="1"/>
          <p:nvPr/>
        </p:nvSpPr>
        <p:spPr>
          <a:xfrm>
            <a:off x="588397" y="492981"/>
            <a:ext cx="5255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u="sng" dirty="0"/>
              <a:t>Zdroje:</a:t>
            </a:r>
          </a:p>
          <a:p>
            <a:endParaRPr lang="cs-CZ" b="1" u="sng" dirty="0"/>
          </a:p>
          <a:p>
            <a:r>
              <a:rPr lang="cs-CZ" dirty="0"/>
              <a:t>Google – </a:t>
            </a:r>
            <a:r>
              <a:rPr lang="cs-CZ" dirty="0" err="1"/>
              <a:t>Gemini</a:t>
            </a:r>
            <a:r>
              <a:rPr lang="cs-CZ" dirty="0"/>
              <a:t>; 01.04.2026</a:t>
            </a:r>
          </a:p>
        </p:txBody>
      </p:sp>
    </p:spTree>
    <p:extLst>
      <p:ext uri="{BB962C8B-B14F-4D97-AF65-F5344CB8AC3E}">
        <p14:creationId xmlns:p14="http://schemas.microsoft.com/office/powerpoint/2010/main" val="103922990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437</Words>
  <Application>Microsoft Office PowerPoint</Application>
  <PresentationFormat>Širokoúhlá obrazovka</PresentationFormat>
  <Paragraphs>39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Google Sans</vt:lpstr>
      <vt:lpstr>Symbol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Hart Martin</dc:creator>
  <cp:lastModifiedBy>Hart Martin</cp:lastModifiedBy>
  <cp:revision>4</cp:revision>
  <dcterms:created xsi:type="dcterms:W3CDTF">2026-03-13T08:19:46Z</dcterms:created>
  <dcterms:modified xsi:type="dcterms:W3CDTF">2026-04-01T07:35:27Z</dcterms:modified>
</cp:coreProperties>
</file>