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1" d="100"/>
          <a:sy n="121" d="100"/>
        </p:scale>
        <p:origin x="15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8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.png"/><Relationship Id="rId7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5275" y="2301478"/>
            <a:ext cx="11601450" cy="12799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sz="4200" b="1" i="0" u="none">
                <a:solidFill>
                  <a:srgbClr val="000000"/>
                </a:solidFill>
                <a:latin typeface="Source Serif 4"/>
              </a:rPr>
              <a:t>Zakázková výroba v manažerském účetnictví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47875" y="3771900"/>
            <a:ext cx="809625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404040"/>
                </a:solidFill>
                <a:latin typeface="Plus Jakarta Sans"/>
              </a:rPr>
              <a:t>Metody kalkulace nákladů, oceňování nedokončené výroby, řízení ziskovosti zakázek a manažerské rozhodování v zakázkovém typu produkce.</a:t>
            </a:r>
          </a:p>
        </p:txBody>
      </p:sp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F1CC08F8-2102-F84D-28D1-E1F72FA3E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7375" y="2805112"/>
            <a:ext cx="857250" cy="4762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00275" y="3090862"/>
            <a:ext cx="11591448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000000"/>
                </a:solidFill>
                <a:latin typeface="Source Serif 4"/>
              </a:rPr>
              <a:t>I. Charakteristika a specifika zakázkové výroby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3890962"/>
            <a:ext cx="54102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525252"/>
                </a:solidFill>
                <a:latin typeface="Plus Jakarta Sans"/>
              </a:rPr>
              <a:t>Základní vymezení, typologie a srovnání s hromadnou výrobou</a:t>
            </a: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0EA2A3A7-7C5F-FA44-3352-3C4095E39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4425"/>
            <a:ext cx="5334000" cy="40957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114425"/>
            <a:ext cx="5334000" cy="4093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6775" y="1409700"/>
            <a:ext cx="498062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00000"/>
                </a:solidFill>
                <a:latin typeface="Source Serif 4"/>
              </a:rPr>
              <a:t>Základní</a:t>
            </a:r>
            <a:r>
              <a:rPr sz="28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2800" b="1" i="0" u="none" dirty="0" err="1">
                <a:solidFill>
                  <a:srgbClr val="000000"/>
                </a:solidFill>
                <a:latin typeface="Source Serif 4"/>
              </a:rPr>
              <a:t>charakteristika</a:t>
            </a:r>
            <a:endParaRPr sz="2800" b="1" i="0" u="none" dirty="0">
              <a:solidFill>
                <a:srgbClr val="000000"/>
              </a:solidFill>
              <a:latin typeface="Source Serif 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6775" y="2203920"/>
            <a:ext cx="4980622" cy="12250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Zakázková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výroba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(Job-Order Costing)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představuje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produkci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specifických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často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jedinečných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výrobků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nebo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služeb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realizovaných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na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základě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konkrétní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objednávky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(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smlouvy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)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odběratele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6775" y="3752851"/>
            <a:ext cx="4743450" cy="494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Každá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zakázka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má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své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vlastní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technické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parametry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termíny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dodání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a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sjednanou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cenu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1775" y="1409700"/>
            <a:ext cx="498062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00000"/>
                </a:solidFill>
                <a:latin typeface="Source Serif 4"/>
              </a:rPr>
              <a:t>Typické</a:t>
            </a:r>
            <a:r>
              <a:rPr sz="28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2800" b="1" i="0" u="none" dirty="0" err="1">
                <a:solidFill>
                  <a:srgbClr val="000000"/>
                </a:solidFill>
                <a:latin typeface="Source Serif 4"/>
              </a:rPr>
              <a:t>příklady</a:t>
            </a:r>
            <a:r>
              <a:rPr sz="28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2800" b="1" i="0" u="none" dirty="0" err="1">
                <a:solidFill>
                  <a:srgbClr val="000000"/>
                </a:solidFill>
                <a:latin typeface="Source Serif 4"/>
              </a:rPr>
              <a:t>oborů</a:t>
            </a:r>
            <a:endParaRPr sz="2800" b="1" i="0" u="none" dirty="0">
              <a:solidFill>
                <a:srgbClr val="000000"/>
              </a:solidFill>
              <a:latin typeface="Source Serif 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00361" y="2275886"/>
            <a:ext cx="4743450" cy="494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2000" b="1" i="0" u="none" dirty="0" err="1">
                <a:solidFill>
                  <a:srgbClr val="262626"/>
                </a:solidFill>
                <a:latin typeface="Plus Jakarta Sans"/>
              </a:rPr>
              <a:t>Stavebnictví</a:t>
            </a:r>
            <a:r>
              <a:rPr sz="2000" b="1" i="0" u="none" dirty="0">
                <a:solidFill>
                  <a:srgbClr val="262626"/>
                </a:solidFill>
                <a:latin typeface="Plus Jakarta Sans"/>
              </a:rPr>
              <a:t>: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Výstavba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budov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mostů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inženýrských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sítí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7025" y="2985476"/>
            <a:ext cx="4743450" cy="494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2000" b="1" i="0" u="none" dirty="0" err="1">
                <a:solidFill>
                  <a:srgbClr val="262626"/>
                </a:solidFill>
                <a:latin typeface="Plus Jakarta Sans"/>
              </a:rPr>
              <a:t>Strojírenství</a:t>
            </a:r>
            <a:r>
              <a:rPr sz="2000" b="1" i="0" u="none" dirty="0">
                <a:solidFill>
                  <a:srgbClr val="262626"/>
                </a:solidFill>
                <a:latin typeface="Plus Jakarta Sans"/>
              </a:rPr>
              <a:t>: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Výroba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unikátních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strojů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linek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lodí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letadel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00361" y="3724497"/>
            <a:ext cx="4743450" cy="7377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2000" b="1" i="0" u="none" dirty="0" err="1">
                <a:solidFill>
                  <a:srgbClr val="262626"/>
                </a:solidFill>
                <a:latin typeface="Plus Jakarta Sans"/>
              </a:rPr>
              <a:t>Profesionální</a:t>
            </a:r>
            <a:r>
              <a:rPr sz="2000" b="1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262626"/>
                </a:solidFill>
                <a:latin typeface="Plus Jakarta Sans"/>
              </a:rPr>
              <a:t>služby</a:t>
            </a:r>
            <a:r>
              <a:rPr sz="2000" b="1" i="0" u="none" dirty="0">
                <a:solidFill>
                  <a:srgbClr val="262626"/>
                </a:solidFill>
                <a:latin typeface="Plus Jakarta Sans"/>
              </a:rPr>
              <a:t>: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IT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vývoj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na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míru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auditorské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a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právní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služby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marketingové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262626"/>
                </a:solidFill>
                <a:latin typeface="Plus Jakarta Sans"/>
              </a:rPr>
              <a:t>kampaně</a:t>
            </a:r>
            <a:r>
              <a:rPr sz="2000" b="0" i="0" u="none" dirty="0">
                <a:solidFill>
                  <a:srgbClr val="262626"/>
                </a:solidFill>
                <a:latin typeface="Plus Jakarta Sans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476250"/>
            <a:ext cx="116014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 dirty="0">
                <a:solidFill>
                  <a:srgbClr val="000000"/>
                </a:solidFill>
                <a:latin typeface="Source Serif 4"/>
              </a:rPr>
              <a:t>Co je to </a:t>
            </a:r>
            <a:r>
              <a:rPr sz="3600" b="1" i="0" u="none" dirty="0" err="1">
                <a:solidFill>
                  <a:srgbClr val="000000"/>
                </a:solidFill>
                <a:latin typeface="Source Serif 4"/>
              </a:rPr>
              <a:t>zakázková</a:t>
            </a:r>
            <a:r>
              <a:rPr sz="36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3600" b="1" i="0" u="none" dirty="0" err="1">
                <a:solidFill>
                  <a:srgbClr val="000000"/>
                </a:solidFill>
                <a:latin typeface="Source Serif 4"/>
              </a:rPr>
              <a:t>výroba</a:t>
            </a:r>
            <a:r>
              <a:rPr sz="3600" b="1" i="0" u="none" dirty="0">
                <a:solidFill>
                  <a:srgbClr val="000000"/>
                </a:solidFill>
                <a:latin typeface="Source Serif 4"/>
              </a:rPr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Image 1" descr="preencoded.png">
            <a:extLst>
              <a:ext uri="{FF2B5EF4-FFF2-40B4-BE49-F238E27FC236}">
                <a16:creationId xmlns:a16="http://schemas.microsoft.com/office/drawing/2014/main" id="{2E81FDF9-1F19-3728-914B-662735BC0F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7594333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71500" y="1114425"/>
            <a:ext cx="11049000" cy="2619375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443866"/>
              </p:ext>
            </p:extLst>
          </p:nvPr>
        </p:nvGraphicFramePr>
        <p:xfrm>
          <a:off x="571500" y="1114425"/>
          <a:ext cx="11039474" cy="2781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9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73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2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41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00000"/>
                          </a:solidFill>
                          <a:latin typeface="Source Serif 4"/>
                        </a:rPr>
                        <a:t>Ukazatel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00000"/>
                          </a:solidFill>
                          <a:latin typeface="Source Serif 4"/>
                        </a:rPr>
                        <a:t>Zakázková výroba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00000"/>
                          </a:solidFill>
                          <a:latin typeface="Source Serif 4"/>
                        </a:rPr>
                        <a:t>Hromadná / Sériová výroba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10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Charakter produktu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Unikátní, specifikovaný zákazníkem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Standardizovaný, homogenní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10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Předmět kalkulace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Konkrétní zakázka / projekt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Druh výrobku / časové období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10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Sledování nákladů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 dirty="0" err="1">
                          <a:solidFill>
                            <a:srgbClr val="262626"/>
                          </a:solidFill>
                          <a:latin typeface="Plus Jakarta Sans"/>
                        </a:rPr>
                        <a:t>Přímo</a:t>
                      </a:r>
                      <a:r>
                        <a:rPr sz="1275" b="0" i="0" u="none" dirty="0">
                          <a:solidFill>
                            <a:srgbClr val="262626"/>
                          </a:solidFill>
                          <a:latin typeface="Plus Jakarta Sans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262626"/>
                          </a:solidFill>
                          <a:latin typeface="Plus Jakarta Sans"/>
                        </a:rPr>
                        <a:t>na</a:t>
                      </a:r>
                      <a:r>
                        <a:rPr sz="1275" b="0" i="0" u="none" dirty="0">
                          <a:solidFill>
                            <a:srgbClr val="262626"/>
                          </a:solidFill>
                          <a:latin typeface="Plus Jakarta Sans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262626"/>
                          </a:solidFill>
                          <a:latin typeface="Plus Jakarta Sans"/>
                        </a:rPr>
                        <a:t>jednotlivé</a:t>
                      </a:r>
                      <a:r>
                        <a:rPr sz="1275" b="0" i="0" u="none" dirty="0">
                          <a:solidFill>
                            <a:srgbClr val="262626"/>
                          </a:solidFill>
                          <a:latin typeface="Plus Jakarta Sans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262626"/>
                          </a:solidFill>
                          <a:latin typeface="Plus Jakarta Sans"/>
                        </a:rPr>
                        <a:t>zakázky</a:t>
                      </a:r>
                      <a:endParaRPr sz="1275" b="0" i="0" u="none" dirty="0">
                        <a:solidFill>
                          <a:srgbClr val="262626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Na celkový objem produkce za období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4019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Flexibilita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 dirty="0" err="1">
                          <a:solidFill>
                            <a:srgbClr val="262626"/>
                          </a:solidFill>
                          <a:latin typeface="Plus Jakarta Sans"/>
                        </a:rPr>
                        <a:t>Vysoká</a:t>
                      </a:r>
                      <a:r>
                        <a:rPr sz="1275" b="0" i="0" u="none" dirty="0">
                          <a:solidFill>
                            <a:srgbClr val="262626"/>
                          </a:solidFill>
                          <a:latin typeface="Plus Jakarta Sans"/>
                        </a:rPr>
                        <a:t> (</a:t>
                      </a:r>
                      <a:r>
                        <a:rPr sz="1275" b="0" i="0" u="none" dirty="0" err="1">
                          <a:solidFill>
                            <a:srgbClr val="262626"/>
                          </a:solidFill>
                          <a:latin typeface="Plus Jakarta Sans"/>
                        </a:rPr>
                        <a:t>změny</a:t>
                      </a:r>
                      <a:r>
                        <a:rPr sz="1275" b="0" i="0" u="none" dirty="0">
                          <a:solidFill>
                            <a:srgbClr val="262626"/>
                          </a:solidFill>
                          <a:latin typeface="Plus Jakarta Sans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262626"/>
                          </a:solidFill>
                          <a:latin typeface="Plus Jakarta Sans"/>
                        </a:rPr>
                        <a:t>během</a:t>
                      </a:r>
                      <a:r>
                        <a:rPr sz="1275" b="0" i="0" u="none" dirty="0">
                          <a:solidFill>
                            <a:srgbClr val="262626"/>
                          </a:solidFill>
                          <a:latin typeface="Plus Jakarta Sans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262626"/>
                          </a:solidFill>
                          <a:latin typeface="Plus Jakarta Sans"/>
                        </a:rPr>
                        <a:t>procesu</a:t>
                      </a:r>
                      <a:r>
                        <a:rPr sz="1275" b="0" i="0" u="none" dirty="0">
                          <a:solidFill>
                            <a:srgbClr val="262626"/>
                          </a:solidFill>
                          <a:latin typeface="Plus Jakarta Sans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262626"/>
                          </a:solidFill>
                          <a:latin typeface="Plus Jakarta Sans"/>
                        </a:rPr>
                        <a:t>možné</a:t>
                      </a:r>
                      <a:r>
                        <a:rPr sz="1275" b="0" i="0" u="none" dirty="0">
                          <a:solidFill>
                            <a:srgbClr val="262626"/>
                          </a:solidFill>
                          <a:latin typeface="Plus Jakarta Sans"/>
                        </a:rPr>
                        <a:t>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 dirty="0" err="1">
                          <a:solidFill>
                            <a:srgbClr val="262626"/>
                          </a:solidFill>
                          <a:latin typeface="Plus Jakarta Sans"/>
                        </a:rPr>
                        <a:t>Nízká</a:t>
                      </a:r>
                      <a:r>
                        <a:rPr sz="1275" b="0" i="0" u="none" dirty="0">
                          <a:solidFill>
                            <a:srgbClr val="262626"/>
                          </a:solidFill>
                          <a:latin typeface="Plus Jakarta Sans"/>
                        </a:rPr>
                        <a:t> (</a:t>
                      </a:r>
                      <a:r>
                        <a:rPr sz="1275" b="0" i="0" u="none" dirty="0" err="1">
                          <a:solidFill>
                            <a:srgbClr val="262626"/>
                          </a:solidFill>
                          <a:latin typeface="Plus Jakarta Sans"/>
                        </a:rPr>
                        <a:t>pevně</a:t>
                      </a:r>
                      <a:r>
                        <a:rPr sz="1275" b="0" i="0" u="none" dirty="0">
                          <a:solidFill>
                            <a:srgbClr val="262626"/>
                          </a:solidFill>
                          <a:latin typeface="Plus Jakarta Sans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262626"/>
                          </a:solidFill>
                          <a:latin typeface="Plus Jakarta Sans"/>
                        </a:rPr>
                        <a:t>nastavené</a:t>
                      </a:r>
                      <a:r>
                        <a:rPr sz="1275" b="0" i="0" u="none" dirty="0">
                          <a:solidFill>
                            <a:srgbClr val="262626"/>
                          </a:solidFill>
                          <a:latin typeface="Plus Jakarta Sans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262626"/>
                          </a:solidFill>
                          <a:latin typeface="Plus Jakarta Sans"/>
                        </a:rPr>
                        <a:t>linky</a:t>
                      </a:r>
                      <a:r>
                        <a:rPr sz="1275" b="0" i="0" u="none" dirty="0">
                          <a:solidFill>
                            <a:srgbClr val="262626"/>
                          </a:solidFill>
                          <a:latin typeface="Plus Jakarta Sans"/>
                        </a:rPr>
                        <a:t>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76262" y="1643062"/>
            <a:ext cx="2479774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3056036" y="1643062"/>
            <a:ext cx="4307383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63420" y="1643062"/>
            <a:ext cx="4252317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6262" y="2162175"/>
            <a:ext cx="2479774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056036" y="2162175"/>
            <a:ext cx="4307383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63420" y="2162175"/>
            <a:ext cx="4252317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6262" y="2681287"/>
            <a:ext cx="2479774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056036" y="2681287"/>
            <a:ext cx="4307383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363420" y="2681287"/>
            <a:ext cx="4252317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76262" y="3200400"/>
            <a:ext cx="2479774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056036" y="3200400"/>
            <a:ext cx="4307383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363420" y="3200400"/>
            <a:ext cx="4252317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Zakázková vs. Hromadná výroba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Image 1" descr="preencoded.png">
            <a:extLst>
              <a:ext uri="{FF2B5EF4-FFF2-40B4-BE49-F238E27FC236}">
                <a16:creationId xmlns:a16="http://schemas.microsoft.com/office/drawing/2014/main" id="{F7429383-B95E-842D-80AE-13B415E50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6714" y="6059328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4425"/>
            <a:ext cx="3524250" cy="22431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1114425"/>
            <a:ext cx="3524250" cy="224313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1114425"/>
            <a:ext cx="3524250" cy="22431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9150" y="1885950"/>
            <a:ext cx="318039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00000"/>
                </a:solidFill>
                <a:latin typeface="Source Serif 4"/>
              </a:rPr>
              <a:t>Vysoká nejistota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2266950"/>
            <a:ext cx="30289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Odhad nákladů a časové náročnosti předem je obtížný. Hrozí překročení rozpočtů (cost overruns).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1525" y="1885950"/>
            <a:ext cx="318039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00000"/>
                </a:solidFill>
                <a:latin typeface="Source Serif 4"/>
              </a:rPr>
              <a:t>Časový nesoulad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1525" y="2266950"/>
            <a:ext cx="30289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Výroba probíhá přes účetní období. Vzniká komplexní problematika nedokončené výroby a výnosů v čase.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43900" y="1885950"/>
            <a:ext cx="318039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00000"/>
                </a:solidFill>
                <a:latin typeface="Source Serif 4"/>
              </a:rPr>
              <a:t>Alokace režie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2266950"/>
            <a:ext cx="30289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Správné přiřazení nepřímých nákladů (režijních nákladů) různorodým zakázkám je metodicky náročné.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" y="1409700"/>
            <a:ext cx="30480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1525" y="1409700"/>
            <a:ext cx="304800" cy="3048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3900" y="1409700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Manažerské výzvy v zakázkové výrobě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Image 1" descr="preencoded.png">
            <a:extLst>
              <a:ext uri="{FF2B5EF4-FFF2-40B4-BE49-F238E27FC236}">
                <a16:creationId xmlns:a16="http://schemas.microsoft.com/office/drawing/2014/main" id="{613A39A0-B89C-3F6D-FD37-C56885A6A0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7375" y="2805112"/>
            <a:ext cx="857250" cy="4762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00363" y="3090862"/>
            <a:ext cx="10191273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000000"/>
                </a:solidFill>
                <a:latin typeface="Source Serif 4"/>
              </a:rPr>
              <a:t>II. Kalkulace nákladů v zakázkové výrobě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2837" y="3890962"/>
            <a:ext cx="488632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525252"/>
                </a:solidFill>
                <a:latin typeface="Plus Jakarta Sans"/>
              </a:rPr>
              <a:t>Struktura nákladů a metody jejich přiřazování na zakázky</a:t>
            </a: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8EF9AC50-667B-386C-C566-17E5FF4C6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1114425"/>
            <a:ext cx="56007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00000"/>
                </a:solidFill>
                <a:latin typeface="Source Serif 4"/>
              </a:rPr>
              <a:t>Přímé náklady (Direct Costs)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1352550"/>
            <a:ext cx="53340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Náklady, které lze jednoznačně, bezprostředně a ekonomicky únosně přiřadit ke konkrétní zakázce: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0" y="1114425"/>
            <a:ext cx="56007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00000"/>
                </a:solidFill>
                <a:latin typeface="Source Serif 4"/>
              </a:rPr>
              <a:t>Nepřímé náklady / Režie (Overheads)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1352550"/>
            <a:ext cx="53340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Náklady spojené s řízením a provozem celé firmy, které slouží více zakázkám současně: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275" y="1950243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262626"/>
                </a:solidFill>
                <a:latin typeface="Plus Jakarta Sans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52625"/>
            <a:ext cx="5143500" cy="242887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Přímý materiál (specifické komponenty, suroviny pro daný projekt)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275" y="2307431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262626"/>
                </a:solidFill>
                <a:latin typeface="Plus Jakarta Sans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2309812"/>
            <a:ext cx="5143500" cy="242887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Přímé mzdy (mzdy pracovníků přímo pracujících na zakázce)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275" y="2664618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262626"/>
                </a:solidFill>
                <a:latin typeface="Plus Jakarta Sans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2667000"/>
            <a:ext cx="5143500" cy="485775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Ostatní přímé náklady (subdodávky, licenční poplatky, cestovné k zakázce)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91275" y="1950243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262626"/>
                </a:solidFill>
                <a:latin typeface="Plus Jakarta Sans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952625"/>
            <a:ext cx="5143500" cy="242887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Výrobní (dílenská) režie (odpisy budov, energie haly, mistři)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91275" y="2307431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262626"/>
                </a:solidFill>
                <a:latin typeface="Plus Jakarta Sans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0" y="2309812"/>
            <a:ext cx="5143500" cy="242887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Správní režie (vedení firmy, účetní oddělení, IT)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91275" y="2664618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262626"/>
                </a:solidFill>
                <a:latin typeface="Plus Jakarta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7000" y="2667000"/>
            <a:ext cx="5143500" cy="242887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Odbytová režie (marketing, provize pro obchodní zástupce)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Klasifikace nákladů na zakázku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Image 1" descr="preencoded.png">
            <a:extLst>
              <a:ext uri="{FF2B5EF4-FFF2-40B4-BE49-F238E27FC236}">
                <a16:creationId xmlns:a16="http://schemas.microsoft.com/office/drawing/2014/main" id="{7DBDDA23-EAF9-35C6-D679-FA7CD7F3C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4425"/>
            <a:ext cx="11049000" cy="8667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50" y="1304925"/>
            <a:ext cx="10525125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000000"/>
                </a:solidFill>
                <a:latin typeface="Plus Jakarta Sans"/>
              </a:rPr>
              <a:t>Zakázkový list (Job Cost Sheet)</a:t>
            </a:r>
            <a:r>
              <a:rPr sz="1275" b="0" i="0" u="none">
                <a:solidFill>
                  <a:srgbClr val="000000"/>
                </a:solidFill>
                <a:latin typeface="Plus Jakarta Sans Medium"/>
              </a:rPr>
              <a:t> je základní účetně-kalkulační dokument, který slouží jako analytický účet pro evidenci veškerých nákladů spojených s konkrétní zakázkou.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171700"/>
            <a:ext cx="56007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00000"/>
                </a:solidFill>
                <a:latin typeface="Source Serif 4"/>
              </a:rPr>
              <a:t>Obsah zakázkového listu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2171700"/>
            <a:ext cx="56007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00000"/>
                </a:solidFill>
                <a:latin typeface="Source Serif 4"/>
              </a:rPr>
              <a:t>Význam v řízení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2409825"/>
            <a:ext cx="53340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Umožňuje manažerům v reálném čase sledovat čerpání rozpočtu, porovnávat skutečné náklady s plánovanými a včas identifikovat případné překročení nákladových limitů.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275" y="2407443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262626"/>
                </a:solidFill>
                <a:latin typeface="Plus Jakarta Sans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2409825"/>
            <a:ext cx="5143500" cy="242887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Identifikační číslo a název zakázky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275" y="2764631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262626"/>
                </a:solidFill>
                <a:latin typeface="Plus Jakarta San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2767012"/>
            <a:ext cx="5143500" cy="242887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Jméno zákazníka a termín realizace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275" y="3121818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262626"/>
                </a:solidFill>
                <a:latin typeface="Plus Jakarta San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3124200"/>
            <a:ext cx="5143500" cy="242887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Průběžně evidované přímé materiály a mzdy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6275" y="3479006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262626"/>
                </a:solidFill>
                <a:latin typeface="Plus Jakarta San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3481387"/>
            <a:ext cx="5143500" cy="242887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Přiřazená výrobní a správní režie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Nástroj sběru nákladů: Zakázkový list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Image 1" descr="preencoded.png">
            <a:extLst>
              <a:ext uri="{FF2B5EF4-FFF2-40B4-BE49-F238E27FC236}">
                <a16:creationId xmlns:a16="http://schemas.microsoft.com/office/drawing/2014/main" id="{43CC9CA3-BBDF-92DF-4FC8-E3FB0B724A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04875" y="1114425"/>
            <a:ext cx="10715625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262626"/>
                </a:solidFill>
                <a:latin typeface="Plus Jakarta Sans"/>
              </a:rPr>
              <a:t>Problém alokace režie:</a:t>
            </a:r>
            <a:r>
              <a:rPr sz="1275" b="0" i="0" u="none">
                <a:solidFill>
                  <a:srgbClr val="262626"/>
                </a:solidFill>
                <a:latin typeface="Plus Jakarta Sans"/>
              </a:rPr>
              <a:t> Protože režijní náklady nelze přímo změřit na konkrétní výrobek, je nutné zvolit spolehlivou metodu jejich rozvrhu (přičlenění).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4875" y="1752600"/>
            <a:ext cx="10715625" cy="242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262626"/>
                </a:solidFill>
                <a:latin typeface="Plus Jakarta Sans"/>
              </a:rPr>
              <a:t>Kalkulační vzorec:</a:t>
            </a:r>
            <a:r>
              <a:rPr sz="1275" b="0" i="0" u="none">
                <a:solidFill>
                  <a:srgbClr val="262626"/>
                </a:solidFill>
                <a:latin typeface="Plus Jakarta Sans"/>
              </a:rPr>
              <a:t> Používají se tzv. </a:t>
            </a:r>
            <a:r>
              <a:rPr sz="1275" b="0" i="1" u="none">
                <a:solidFill>
                  <a:srgbClr val="262626"/>
                </a:solidFill>
                <a:latin typeface="Plus Jakarta Sans"/>
              </a:rPr>
              <a:t>rozvrhové základny</a:t>
            </a:r>
            <a:r>
              <a:rPr sz="1275" b="0" i="0" u="none">
                <a:solidFill>
                  <a:srgbClr val="262626"/>
                </a:solidFill>
                <a:latin typeface="Plus Jakarta Sans"/>
              </a:rPr>
              <a:t> (např. přímé mzdy, přímý materiál, strojové hodiny) a vypočítává se </a:t>
            </a:r>
            <a:r>
              <a:rPr sz="1275" b="0" i="1" u="none">
                <a:solidFill>
                  <a:srgbClr val="262626"/>
                </a:solidFill>
                <a:latin typeface="Plus Jakarta Sans"/>
              </a:rPr>
              <a:t>režijní přirážka</a:t>
            </a:r>
            <a:r>
              <a:rPr sz="1275" b="0" i="0" u="none">
                <a:solidFill>
                  <a:srgbClr val="262626"/>
                </a:solidFill>
                <a:latin typeface="Plus Jakarta San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2147887"/>
            <a:ext cx="10715625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1" i="0" u="none">
                <a:solidFill>
                  <a:srgbClr val="262626"/>
                </a:solidFill>
                <a:latin typeface="Plus Jakarta Sans"/>
              </a:rPr>
              <a:t>Předběžná vs. Výsledná kalkulace:</a:t>
            </a:r>
            <a:r>
              <a:rPr sz="1275" b="0" i="0" u="none">
                <a:solidFill>
                  <a:srgbClr val="262626"/>
                </a:solidFill>
                <a:latin typeface="Plus Jakarta Sans"/>
              </a:rPr>
              <a:t> V zakázkové výrobě se často operuje s předběžnými rozpočtovými přirážkami stanovenými na začátku roku.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28712"/>
            <a:ext cx="142875" cy="2000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766887"/>
            <a:ext cx="152400" cy="2000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162175"/>
            <a:ext cx="142875" cy="2000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Alokace nepřímých nákladů na zakázky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DB17A3F7-BA25-D222-271E-77A0E67607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4425"/>
            <a:ext cx="5334000" cy="19145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114425"/>
            <a:ext cx="5334000" cy="19145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6775" y="1409700"/>
            <a:ext cx="4980622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00000"/>
                </a:solidFill>
                <a:latin typeface="Source Serif 4"/>
              </a:rPr>
              <a:t>Omezení tradičního přístupu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6775" y="1647825"/>
            <a:ext cx="4743450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Tradiční rozvrhování podle jediného kritéria (např. hodin přímé práce) zkresluje kalkulace, pokud zakázky spotřebovávají režijní aktivity nerovnoměrně (např. vysoce automatizovaná zakázka vs. ruční práce).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1775" y="1409700"/>
            <a:ext cx="4980622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00000"/>
                </a:solidFill>
                <a:latin typeface="Source Serif 4"/>
              </a:rPr>
              <a:t>Přednosti ABC v zakázkové výrobě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1775" y="1647825"/>
            <a:ext cx="4743450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Metoda ABC rozděluje režie na nákladová centrální místa (činnosti - activities) a přiřazuje je pomocí specifických nosičů nákladů (cost drivers), např. počet nastavení strojů, počet inženýrských hodin apod.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Moderní přístup: Activity-Based Costing (ABC)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DD53207A-A1A0-98B1-0A64-A1D30716C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7375" y="2805112"/>
            <a:ext cx="857250" cy="4762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80310" y="3090862"/>
            <a:ext cx="11031378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000000"/>
                </a:solidFill>
                <a:latin typeface="Source Serif 4"/>
              </a:rPr>
              <a:t>III. Oceňování nedokončené výroby a výnosů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2850" y="3890962"/>
            <a:ext cx="46863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525252"/>
                </a:solidFill>
                <a:latin typeface="Plus Jakarta Sans"/>
              </a:rPr>
              <a:t>Účetní a manažerské pohledy na dlouhodobé zakázky</a:t>
            </a: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3DA6B1DD-6CDE-FFF6-C4D1-33F8FB4FF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4425"/>
            <a:ext cx="11049000" cy="6238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50" y="1304925"/>
            <a:ext cx="10525125" cy="242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000000"/>
                </a:solidFill>
                <a:latin typeface="Plus Jakarta Sans Medium"/>
              </a:rPr>
              <a:t>Dlouhodobé zakázky (přesahující jedno účetní období) vyžadují řešení otázky: </a:t>
            </a:r>
            <a:r>
              <a:rPr sz="1275" b="0" i="1" u="none">
                <a:solidFill>
                  <a:srgbClr val="000000"/>
                </a:solidFill>
                <a:latin typeface="Plus Jakarta Sans Medium"/>
              </a:rPr>
              <a:t>Kdy a jak vykazovat náklady, výnosy a zisk?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673" y="2577703"/>
            <a:ext cx="56007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 dirty="0" err="1">
                <a:solidFill>
                  <a:srgbClr val="000000"/>
                </a:solidFill>
                <a:latin typeface="Source Serif 4"/>
              </a:rPr>
              <a:t>Metoda</a:t>
            </a:r>
            <a:r>
              <a:rPr sz="1404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1404" b="1" i="0" u="none" dirty="0" err="1">
                <a:solidFill>
                  <a:srgbClr val="000000"/>
                </a:solidFill>
                <a:latin typeface="Source Serif 4"/>
              </a:rPr>
              <a:t>dokončené</a:t>
            </a:r>
            <a:r>
              <a:rPr sz="1404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1404" b="1" i="0" u="none" dirty="0" err="1">
                <a:solidFill>
                  <a:srgbClr val="000000"/>
                </a:solidFill>
                <a:latin typeface="Source Serif 4"/>
              </a:rPr>
              <a:t>smlouvy</a:t>
            </a:r>
            <a:r>
              <a:rPr sz="1404" b="1" i="0" u="none" dirty="0">
                <a:solidFill>
                  <a:srgbClr val="000000"/>
                </a:solidFill>
                <a:latin typeface="Source Serif 4"/>
              </a:rPr>
              <a:t> (Completed-Contract Method)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673" y="3355181"/>
            <a:ext cx="5334000" cy="7309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Výnosy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a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zisk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se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vykazují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až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v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okamžiku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kdy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je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zakázka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kompletně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dokončena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a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předána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. V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průběhu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let se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náklady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kapitalizují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v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nedokončené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výrobě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23438" y="2548594"/>
            <a:ext cx="560070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 dirty="0" err="1">
                <a:solidFill>
                  <a:srgbClr val="000000"/>
                </a:solidFill>
                <a:latin typeface="Source Serif 4"/>
              </a:rPr>
              <a:t>Metoda</a:t>
            </a:r>
            <a:r>
              <a:rPr sz="1404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1404" b="1" i="0" u="none" dirty="0" err="1">
                <a:solidFill>
                  <a:srgbClr val="000000"/>
                </a:solidFill>
                <a:latin typeface="Source Serif 4"/>
              </a:rPr>
              <a:t>průběžného</a:t>
            </a:r>
            <a:r>
              <a:rPr sz="1404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1404" b="1" i="0" u="none" dirty="0" err="1">
                <a:solidFill>
                  <a:srgbClr val="000000"/>
                </a:solidFill>
                <a:latin typeface="Source Serif 4"/>
              </a:rPr>
              <a:t>plnění</a:t>
            </a:r>
            <a:r>
              <a:rPr sz="1404" b="1" i="0" u="none" dirty="0">
                <a:solidFill>
                  <a:srgbClr val="000000"/>
                </a:solidFill>
                <a:latin typeface="Source Serif 4"/>
              </a:rPr>
              <a:t> (Percentage-of-Completion Method)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23438" y="3333749"/>
            <a:ext cx="5334000" cy="7309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Výnosy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a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zisk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se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postupně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realizují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podle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stupně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rozpracovanosti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(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procenta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dokončení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) v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jednotlivých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účetních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262626"/>
                </a:solidFill>
                <a:latin typeface="Plus Jakarta Sans"/>
              </a:rPr>
              <a:t>obdobích</a:t>
            </a:r>
            <a:r>
              <a:rPr b="0" i="0" u="none" dirty="0">
                <a:solidFill>
                  <a:srgbClr val="262626"/>
                </a:solidFill>
                <a:latin typeface="Plus Jakarta Sans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Specifika dlouhodobých zakázek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E648FCDD-BFD2-EAA3-286F-236DD054A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4425"/>
            <a:ext cx="3524250" cy="24860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1114425"/>
            <a:ext cx="3524250" cy="24860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1114425"/>
            <a:ext cx="3524250" cy="2486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9150" y="1885950"/>
            <a:ext cx="318039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00000"/>
                </a:solidFill>
                <a:latin typeface="Source Serif 4"/>
              </a:rPr>
              <a:t>Nákladová metoda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2266950"/>
            <a:ext cx="30289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Měří se poměr skutečně vynaložených nákladů od počátku zakázky k celkovým předpokládaným nákladům.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1525" y="1885950"/>
            <a:ext cx="318039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00000"/>
                </a:solidFill>
                <a:latin typeface="Source Serif 4"/>
              </a:rPr>
              <a:t>Fyzická metoda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1525" y="2266950"/>
            <a:ext cx="3028950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Odborný odhad technického dokončení zakázky (např. postavené patro budovy, hotové moduly softwaru).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43900" y="1885950"/>
            <a:ext cx="318039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00000"/>
                </a:solidFill>
                <a:latin typeface="Source Serif 4"/>
              </a:rPr>
              <a:t>Metoda výstupů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2266950"/>
            <a:ext cx="30289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Podle milníků projektu nebo schválených dílčích fakturací odběrateli.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" y="1409700"/>
            <a:ext cx="30480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1525" y="1409700"/>
            <a:ext cx="304800" cy="3048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3900" y="1409700"/>
            <a:ext cx="2286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Stupeň dokončení (Percentage of Completion)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Image 1" descr="preencoded.png">
            <a:extLst>
              <a:ext uri="{FF2B5EF4-FFF2-40B4-BE49-F238E27FC236}">
                <a16:creationId xmlns:a16="http://schemas.microsoft.com/office/drawing/2014/main" id="{7FEF5400-2012-8D7D-5F1C-E5DFDFC909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1114425"/>
            <a:ext cx="56007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Ocenění</a:t>
            </a:r>
            <a:r>
              <a:rPr sz="20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ve</a:t>
            </a:r>
            <a:r>
              <a:rPr sz="20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vlastních</a:t>
            </a:r>
            <a:r>
              <a:rPr sz="20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nákladech</a:t>
            </a:r>
            <a:endParaRPr sz="2000" b="1" i="0" u="none" dirty="0">
              <a:solidFill>
                <a:srgbClr val="000000"/>
              </a:solidFill>
              <a:latin typeface="Source Serif 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500" y="1851731"/>
            <a:ext cx="53340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Nedokončená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výroba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se v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rozvaze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oceňuje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součtem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přímých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nákladů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a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alokované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výrobní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režie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připadající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na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dosud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nehotovou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část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zakázky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767034"/>
            <a:ext cx="53340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Nesmí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obsahovat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správní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ani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odbytové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režie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(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pokud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to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nepovolují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mezinárodní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standardy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IFRS pro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specifické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dlouhodobé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kontrakty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1114425"/>
            <a:ext cx="56007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Testování</a:t>
            </a:r>
            <a:r>
              <a:rPr sz="20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snížení</a:t>
            </a:r>
            <a:r>
              <a:rPr sz="20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hodnoty</a:t>
            </a:r>
            <a:r>
              <a:rPr sz="2000" b="1" i="0" u="none" dirty="0">
                <a:solidFill>
                  <a:srgbClr val="000000"/>
                </a:solidFill>
                <a:latin typeface="Source Serif 4"/>
              </a:rPr>
              <a:t> (Impairment)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1795484"/>
            <a:ext cx="5334000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Pokud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se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během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realizace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zakázky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ukáže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že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celkové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náklady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převýší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sjednanou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cenu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(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vzniká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ztrátová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zakázka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), je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nutné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ihned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vytvořit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opravnou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položku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nebo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zaúčtovat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celou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očekávanou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ztrátu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do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nákladů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běžného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období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Oceňování nedokončené zakázkové výroby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4E16ECC6-E407-8D71-AA5F-CBBEC55CC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7375" y="2805112"/>
            <a:ext cx="857250" cy="4762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00288" y="3090862"/>
            <a:ext cx="11391423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000000"/>
                </a:solidFill>
                <a:latin typeface="Source Serif 4"/>
              </a:rPr>
              <a:t>IV. Manažerské rozhodování a řízení ziskovosti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14637" y="3890962"/>
            <a:ext cx="656272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525252"/>
                </a:solidFill>
                <a:latin typeface="Plus Jakarta Sans"/>
              </a:rPr>
              <a:t>Kalkulace nabídkové ceny, analýza odchylek a rozhodování o přijetí zakázky</a:t>
            </a: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AB9DDFD8-A9DC-C3C6-CB66-77E626BF3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4425"/>
            <a:ext cx="11049000" cy="8667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50" y="1304925"/>
            <a:ext cx="10525125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000000"/>
                </a:solidFill>
                <a:latin typeface="Plus Jakarta Sans Medium"/>
              </a:rPr>
              <a:t>V zakázkové výrobě se cena obvykle netvoří pasivně na trhu, ale kalkuluje se pro každého zákazníka zvlášť (Cost-Plus Pricing nebo Value-Based Pricing).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171700"/>
            <a:ext cx="56007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00000"/>
                </a:solidFill>
                <a:latin typeface="Source Serif 4"/>
              </a:rPr>
              <a:t>Metoda nákladové přirážky (Cost-Plus)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2787622"/>
            <a:ext cx="53340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K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celkovým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předpokládaným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nákladům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zakázky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(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přímé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+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režijní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podíl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) se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připočte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požadovaná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marže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(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zisková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přirážka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2171700"/>
            <a:ext cx="56007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00000"/>
                </a:solidFill>
                <a:latin typeface="Source Serif 4"/>
              </a:rPr>
              <a:t>Cena na základě trhu (Target Costing)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0" y="2729570"/>
            <a:ext cx="53340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Vychází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z toho,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kolik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je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zákazník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ochoten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zaplatit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. Od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této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cílové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ceny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se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odečte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požadovaný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zisk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a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získá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se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cílový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náklad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, pod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který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se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musí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výroba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vejít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Kalkulace nabídkové ceny (Pricing)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F62CD2C4-CC48-2F57-22F2-1535B5652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1114425"/>
            <a:ext cx="56007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Kdy</a:t>
            </a:r>
            <a:r>
              <a:rPr sz="20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má</a:t>
            </a:r>
            <a:r>
              <a:rPr sz="20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firma</a:t>
            </a:r>
            <a:r>
              <a:rPr sz="20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volné</a:t>
            </a:r>
            <a:r>
              <a:rPr sz="20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kapacity</a:t>
            </a:r>
            <a:r>
              <a:rPr sz="2000" b="1" i="0" u="none" dirty="0">
                <a:solidFill>
                  <a:srgbClr val="000000"/>
                </a:solidFill>
                <a:latin typeface="Source Serif 4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1" y="1920108"/>
            <a:ext cx="53340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Pokud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má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podnik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volnou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kapacitu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, je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ekonomicky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výhodné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přijmout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zakázku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jejíž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1" i="0" u="none" dirty="0" err="1">
                <a:solidFill>
                  <a:srgbClr val="262626"/>
                </a:solidFill>
                <a:latin typeface="Plus Jakarta Sans"/>
              </a:rPr>
              <a:t>krycí</a:t>
            </a:r>
            <a:r>
              <a:rPr sz="1600" b="1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1" i="0" u="none" dirty="0" err="1">
                <a:solidFill>
                  <a:srgbClr val="262626"/>
                </a:solidFill>
                <a:latin typeface="Plus Jakarta Sans"/>
              </a:rPr>
              <a:t>příspěvek</a:t>
            </a:r>
            <a:r>
              <a:rPr sz="1600" b="1" i="0" u="none" dirty="0">
                <a:solidFill>
                  <a:srgbClr val="262626"/>
                </a:solidFill>
                <a:latin typeface="Plus Jakarta Sans"/>
              </a:rPr>
              <a:t> (</a:t>
            </a:r>
            <a:r>
              <a:rPr sz="1600" b="1" i="0" u="none" dirty="0" err="1">
                <a:solidFill>
                  <a:srgbClr val="262626"/>
                </a:solidFill>
                <a:latin typeface="Plus Jakarta Sans"/>
              </a:rPr>
              <a:t>marže</a:t>
            </a:r>
            <a:r>
              <a:rPr sz="1600" b="1" i="0" u="none" dirty="0">
                <a:solidFill>
                  <a:srgbClr val="262626"/>
                </a:solidFill>
                <a:latin typeface="Plus Jakarta Sans"/>
              </a:rPr>
              <a:t>) je </a:t>
            </a:r>
            <a:r>
              <a:rPr sz="1600" b="1" i="0" u="none" dirty="0" err="1">
                <a:solidFill>
                  <a:srgbClr val="262626"/>
                </a:solidFill>
                <a:latin typeface="Plus Jakarta Sans"/>
              </a:rPr>
              <a:t>kladný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(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tedy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pokrývá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variabilní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náklady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a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přispívá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na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úhradu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fixních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nákladů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0" y="1114425"/>
            <a:ext cx="56007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Klinická</a:t>
            </a:r>
            <a:r>
              <a:rPr sz="20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úskalí</a:t>
            </a:r>
            <a:r>
              <a:rPr sz="20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plné</a:t>
            </a:r>
            <a:r>
              <a:rPr sz="20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kapacity</a:t>
            </a:r>
            <a:endParaRPr sz="2000" b="1" i="0" u="none" dirty="0">
              <a:solidFill>
                <a:srgbClr val="000000"/>
              </a:solidFill>
              <a:latin typeface="Source Serif 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86500" y="1908941"/>
            <a:ext cx="5334000" cy="9746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Pokud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firma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plně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vyrábí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přijetí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nové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zakázky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znamená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vytlačení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jiné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produkce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(opportunity cost –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obětovaný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výnos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). Je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nutné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porovnat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příspěvek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na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úhradu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vztažený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k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úzkému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místu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(bottleneck).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Rozhodování o přijetí mimořádné zakázky</a:t>
            </a:r>
          </a:p>
        </p:txBody>
      </p:sp>
      <p:sp>
        <p:nvSpPr>
          <p:cNvPr id="8" name="Rectangle 7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93074CBB-7A4B-80C4-BE49-5D5F9BB1C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4425"/>
            <a:ext cx="3524250" cy="24860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1114425"/>
            <a:ext cx="3524250" cy="24860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1114425"/>
            <a:ext cx="3524250" cy="2486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9150" y="1885950"/>
            <a:ext cx="318039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00000"/>
                </a:solidFill>
                <a:latin typeface="Source Serif 4"/>
              </a:rPr>
              <a:t>Odchylka materiálu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2266950"/>
            <a:ext cx="3028950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Rozdíl mezi skutečně spotřebovaným materiálem (množství a cena) a normativním plánem pro danou zakázku.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1525" y="1885950"/>
            <a:ext cx="318039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00000"/>
                </a:solidFill>
                <a:latin typeface="Source Serif 4"/>
              </a:rPr>
              <a:t>Odchylka práce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1525" y="2266950"/>
            <a:ext cx="30289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Sleduje efektivitu odpracovaných hodin pracovníků oproti plánovaným hodinám a mzdovým sazbám.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43900" y="1885950"/>
            <a:ext cx="318039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00000"/>
                </a:solidFill>
                <a:latin typeface="Source Serif 4"/>
              </a:rPr>
              <a:t>Odchylka režie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2266950"/>
            <a:ext cx="30289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Analyzuje vliv objemu výroby a výše režijních výdajů na výslednou ziskovost zakázky.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" y="1409700"/>
            <a:ext cx="30480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1525" y="1409700"/>
            <a:ext cx="381000" cy="3048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3900" y="1409700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Analýza odchylek (Variance Analysis)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Image 1" descr="preencoded.png">
            <a:extLst>
              <a:ext uri="{FF2B5EF4-FFF2-40B4-BE49-F238E27FC236}">
                <a16:creationId xmlns:a16="http://schemas.microsoft.com/office/drawing/2014/main" id="{C3F2F11A-3DC1-0277-08DC-19D97C85D4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01027" y="1422146"/>
            <a:ext cx="10715625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600" b="1" i="0" u="none" dirty="0">
                <a:solidFill>
                  <a:srgbClr val="262626"/>
                </a:solidFill>
                <a:latin typeface="Plus Jakarta Sans"/>
              </a:rPr>
              <a:t>Princip </a:t>
            </a:r>
            <a:r>
              <a:rPr sz="1600" b="1" i="0" u="none" dirty="0" err="1">
                <a:solidFill>
                  <a:srgbClr val="262626"/>
                </a:solidFill>
                <a:latin typeface="Plus Jakarta Sans"/>
              </a:rPr>
              <a:t>výjimkové</a:t>
            </a:r>
            <a:r>
              <a:rPr sz="1600" b="1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1" i="0" u="none" dirty="0" err="1">
                <a:solidFill>
                  <a:srgbClr val="262626"/>
                </a:solidFill>
                <a:latin typeface="Plus Jakarta Sans"/>
              </a:rPr>
              <a:t>odpovědnosti</a:t>
            </a:r>
            <a:r>
              <a:rPr sz="1600" b="1" i="0" u="none" dirty="0">
                <a:solidFill>
                  <a:srgbClr val="262626"/>
                </a:solidFill>
                <a:latin typeface="Plus Jakarta Sans"/>
              </a:rPr>
              <a:t> (Management by Exception):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Manažeři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nemusí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kontrolovat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každou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položku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pozornost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věnují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pouze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významným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odchylkám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(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kladným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i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záporným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4875" y="2329943"/>
            <a:ext cx="10715625" cy="487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600" b="1" i="0" u="none" dirty="0" err="1">
                <a:solidFill>
                  <a:srgbClr val="262626"/>
                </a:solidFill>
                <a:latin typeface="Plus Jakarta Sans"/>
              </a:rPr>
              <a:t>Zpětná</a:t>
            </a:r>
            <a:r>
              <a:rPr sz="1600" b="1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1" i="0" u="none" dirty="0" err="1">
                <a:solidFill>
                  <a:srgbClr val="262626"/>
                </a:solidFill>
                <a:latin typeface="Plus Jakarta Sans"/>
              </a:rPr>
              <a:t>vazba</a:t>
            </a:r>
            <a:r>
              <a:rPr sz="1600" b="1" i="0" u="none" dirty="0">
                <a:solidFill>
                  <a:srgbClr val="262626"/>
                </a:solidFill>
                <a:latin typeface="Plus Jakarta Sans"/>
              </a:rPr>
              <a:t> pro </a:t>
            </a:r>
            <a:r>
              <a:rPr sz="1600" b="1" i="0" u="none" dirty="0" err="1">
                <a:solidFill>
                  <a:srgbClr val="262626"/>
                </a:solidFill>
                <a:latin typeface="Plus Jakarta Sans"/>
              </a:rPr>
              <a:t>kalkulace</a:t>
            </a:r>
            <a:r>
              <a:rPr sz="1600" b="1" i="0" u="none" dirty="0">
                <a:solidFill>
                  <a:srgbClr val="262626"/>
                </a:solidFill>
                <a:latin typeface="Plus Jakarta Sans"/>
              </a:rPr>
              <a:t>: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Zjištěné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odchylky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slouží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k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zpřesnění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normativů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a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kalkulačních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vzorců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pro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budoucí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zakázky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stejného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typu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1028" y="3067051"/>
            <a:ext cx="10715625" cy="242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600" b="1" i="0" u="none" dirty="0">
                <a:solidFill>
                  <a:srgbClr val="262626"/>
                </a:solidFill>
                <a:latin typeface="Plus Jakarta Sans"/>
              </a:rPr>
              <a:t>Motivace a </a:t>
            </a:r>
            <a:r>
              <a:rPr sz="1600" b="1" i="0" u="none" dirty="0" err="1">
                <a:solidFill>
                  <a:srgbClr val="262626"/>
                </a:solidFill>
                <a:latin typeface="Plus Jakarta Sans"/>
              </a:rPr>
              <a:t>hodnocení</a:t>
            </a:r>
            <a:r>
              <a:rPr sz="1600" b="1" i="0" u="none" dirty="0">
                <a:solidFill>
                  <a:srgbClr val="262626"/>
                </a:solidFill>
                <a:latin typeface="Plus Jakarta Sans"/>
              </a:rPr>
              <a:t>: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Pomáhají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objektivně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hodnotit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výkonnost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dílen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nákupu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i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projektových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manažerů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34" y="1475389"/>
            <a:ext cx="190500" cy="2000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45" y="2335455"/>
            <a:ext cx="190500" cy="2000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34" y="3082652"/>
            <a:ext cx="190500" cy="2000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Využití analýzy odchylek v řízení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B498769A-6427-77D9-DE68-DF606B9898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7375" y="2805112"/>
            <a:ext cx="857250" cy="4762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75384" y="3090862"/>
            <a:ext cx="984123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000000"/>
                </a:solidFill>
                <a:latin typeface="Source Serif 4"/>
              </a:rPr>
              <a:t>V. Moderní trendy a specifické problémy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62325" y="3890962"/>
            <a:ext cx="54673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525252"/>
                </a:solidFill>
                <a:latin typeface="Plus Jakarta Sans"/>
              </a:rPr>
              <a:t>Just-in-Time, digitalizace, Lean accounting a specifické obory</a:t>
            </a: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DE0DE6BE-7600-FEE4-2CA1-DF506B0F1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4425"/>
            <a:ext cx="5334000" cy="2527409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114425"/>
            <a:ext cx="5334000" cy="25274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6775" y="1409700"/>
            <a:ext cx="4980622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Odklon</a:t>
            </a:r>
            <a:r>
              <a:rPr sz="2000" b="1" i="0" u="none" dirty="0">
                <a:solidFill>
                  <a:srgbClr val="000000"/>
                </a:solidFill>
                <a:latin typeface="Source Serif 4"/>
              </a:rPr>
              <a:t> od </a:t>
            </a:r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složitých</a:t>
            </a:r>
            <a:r>
              <a:rPr sz="20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přirážek</a:t>
            </a:r>
            <a:endParaRPr sz="2000" b="1" i="0" u="none" dirty="0">
              <a:solidFill>
                <a:srgbClr val="000000"/>
              </a:solidFill>
              <a:latin typeface="Source Serif 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6775" y="2171217"/>
            <a:ext cx="47434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Tradiční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alokace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režie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vyžaduje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obrovské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množství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administrativy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. Lean accounting se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snaží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sledovat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náklady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přímo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na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úrovni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tzv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.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hodnotových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toků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(Value Streams).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1775" y="1409700"/>
            <a:ext cx="4980622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Zjednodušení</a:t>
            </a:r>
            <a:r>
              <a:rPr sz="2000"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sz="2000" b="1" i="0" u="none" dirty="0" err="1">
                <a:solidFill>
                  <a:srgbClr val="000000"/>
                </a:solidFill>
                <a:latin typeface="Source Serif 4"/>
              </a:rPr>
              <a:t>vykazování</a:t>
            </a:r>
            <a:endParaRPr sz="2000" b="1" i="0" u="none" dirty="0">
              <a:solidFill>
                <a:srgbClr val="000000"/>
              </a:solidFill>
              <a:latin typeface="Source Serif 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1775" y="2090177"/>
            <a:ext cx="47434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Zatlačuje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do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pozadí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detailní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sledování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každého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šroubku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endParaRPr lang="cs-CZ" sz="1600" b="0" i="0" u="none" dirty="0">
              <a:solidFill>
                <a:srgbClr val="262626"/>
              </a:solidFill>
              <a:latin typeface="Plus Jakarta Sans"/>
            </a:endParaRPr>
          </a:p>
          <a:p>
            <a:pPr algn="l">
              <a:lnSpc>
                <a:spcPts val="1912"/>
              </a:lnSpc>
            </a:pP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a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zaměřuje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se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na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tok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hodnoty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k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zákazníkovi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což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urychluje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manažerské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rozhodování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Lean Accounting v zakázkové výrobě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3F1D9386-280D-7179-87EC-814E4096FE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4425"/>
            <a:ext cx="11049000" cy="6238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50" y="1304925"/>
            <a:ext cx="10525125" cy="242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000000"/>
                </a:solidFill>
                <a:latin typeface="Plus Jakarta Sans Medium"/>
              </a:rPr>
              <a:t>V zakázkové výrobě často dochází k situaci, kdy je určitý stroj nebo specializovaný odborník úzkým místem (bottleneck) celé firmy.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172356"/>
            <a:ext cx="56007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00000"/>
                </a:solidFill>
                <a:latin typeface="Source Serif 4"/>
              </a:rPr>
              <a:t>Měření</a:t>
            </a:r>
            <a:r>
              <a:rPr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b="1" i="0" u="none" dirty="0" err="1">
                <a:solidFill>
                  <a:srgbClr val="000000"/>
                </a:solidFill>
                <a:latin typeface="Source Serif 4"/>
              </a:rPr>
              <a:t>propustnosti</a:t>
            </a:r>
            <a:r>
              <a:rPr b="1" i="0" u="none" dirty="0">
                <a:solidFill>
                  <a:srgbClr val="000000"/>
                </a:solidFill>
                <a:latin typeface="Source Serif 4"/>
              </a:rPr>
              <a:t> (Throughput Accounting)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2997911"/>
            <a:ext cx="53340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Místo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sledování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plné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nákladovosti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se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sleduje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schopnost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generovat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marži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(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Throurhput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=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Výnosy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minus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zcela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proměnlivé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náklady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obvykle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jen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přímý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materiál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2164473"/>
            <a:ext cx="56007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00000"/>
                </a:solidFill>
                <a:latin typeface="Source Serif 4"/>
              </a:rPr>
              <a:t>Optimalizace</a:t>
            </a:r>
            <a:r>
              <a:rPr b="1" i="0" u="none" dirty="0">
                <a:solidFill>
                  <a:srgbClr val="000000"/>
                </a:solidFill>
                <a:latin typeface="Source Serif 4"/>
              </a:rPr>
              <a:t> </a:t>
            </a:r>
            <a:r>
              <a:rPr b="1" i="0" u="none" dirty="0" err="1">
                <a:solidFill>
                  <a:srgbClr val="000000"/>
                </a:solidFill>
                <a:latin typeface="Source Serif 4"/>
              </a:rPr>
              <a:t>portfolia</a:t>
            </a:r>
            <a:endParaRPr b="1" i="0" u="none" dirty="0">
              <a:solidFill>
                <a:srgbClr val="000000"/>
              </a:solidFill>
              <a:latin typeface="Source Serif 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82653" y="2980502"/>
            <a:ext cx="53340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Manažeři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by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měli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upřednostňovat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zakázky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,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které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maximalizují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příspěvek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na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úzkém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místě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za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jednotku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času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Teorie omezení (TOC) v zakázkové výrobě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9D9BE758-D703-7150-486A-7C8137140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4425"/>
            <a:ext cx="3524250" cy="24860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1114425"/>
            <a:ext cx="3524250" cy="24860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1114425"/>
            <a:ext cx="3524250" cy="2486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9150" y="1885950"/>
            <a:ext cx="318039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00000"/>
                </a:solidFill>
                <a:latin typeface="Source Serif 4"/>
              </a:rPr>
              <a:t>ERP a MES systémy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2266950"/>
            <a:ext cx="3028950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Propojují skladovou evidenci, odvody práce z výroby a účetnictví v reálném čase. Zakázkový list je dnes plně digitální.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1525" y="1885950"/>
            <a:ext cx="318039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00000"/>
                </a:solidFill>
                <a:latin typeface="Source Serif 4"/>
              </a:rPr>
              <a:t>Čárové kódy / RFID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1525" y="2266950"/>
            <a:ext cx="3028950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Okamžité načítání spotřeby materiálu a odpracovaného času přímo na pracovišti eliminuje lidské chyby v alokaci.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43900" y="1885950"/>
            <a:ext cx="318039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00000"/>
                </a:solidFill>
                <a:latin typeface="Source Serif 4"/>
              </a:rPr>
              <a:t>Prediktivní kalkulace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2266950"/>
            <a:ext cx="30289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Využití historických dat a AI pro přesnější odhad nákladů nových unikátních poptávek.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" y="1409700"/>
            <a:ext cx="30480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1525" y="1409700"/>
            <a:ext cx="304800" cy="3048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3900" y="1409700"/>
            <a:ext cx="3810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Role ERP systémů a Industry 4.0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Image 1" descr="preencoded.png">
            <a:extLst>
              <a:ext uri="{FF2B5EF4-FFF2-40B4-BE49-F238E27FC236}">
                <a16:creationId xmlns:a16="http://schemas.microsoft.com/office/drawing/2014/main" id="{1F744FF0-5C0F-0D0B-5E55-CB0247CCBA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7375" y="2805112"/>
            <a:ext cx="857250" cy="4762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65383" y="3090862"/>
            <a:ext cx="9861232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000000"/>
                </a:solidFill>
                <a:latin typeface="Source Serif 4"/>
              </a:rPr>
              <a:t>VI. Praktická případová studie a příklad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38625" y="3890962"/>
            <a:ext cx="37147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525252"/>
                </a:solidFill>
                <a:latin typeface="Plus Jakarta Sans"/>
              </a:rPr>
              <a:t>Ilustrativní výpočet zakázky ve strojírenství</a:t>
            </a: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79D96F83-C9AB-EE43-01A8-F88B3C52B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4425"/>
            <a:ext cx="5334000" cy="2857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114425"/>
            <a:ext cx="5334000" cy="2857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6775" y="1409700"/>
            <a:ext cx="4980622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00000"/>
                </a:solidFill>
                <a:latin typeface="Source Serif 4"/>
              </a:rPr>
              <a:t>Zadání výroby jednoúčelového stroje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6775" y="1647825"/>
            <a:ext cx="4743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Firma přijala zakázku na výrobu prototypu. K dispozici jsou následující data pro předběžnou kalkulaci: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1775" y="1409700"/>
            <a:ext cx="4980622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00000"/>
                </a:solidFill>
                <a:latin typeface="Source Serif 4"/>
              </a:rPr>
              <a:t>Požadavek managementu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1775" y="1647825"/>
            <a:ext cx="47434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Cílem je spočítat vlastní náklady výroby, celkové vlastní náklady a stanovit minimální prodejní cenu při požadované ziskové marži 20 % z celkových nákladů.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50" y="2245518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262626"/>
                </a:solidFill>
                <a:latin typeface="Plus Jakarta Sans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275" y="2247900"/>
            <a:ext cx="4552950" cy="242887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Přímý materiál: 150 000 Kč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550" y="2602706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262626"/>
                </a:solidFill>
                <a:latin typeface="Plus Jakarta Sans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7275" y="2605087"/>
            <a:ext cx="4552950" cy="242887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Přímé mzdy (odhad 100 hodin): 40 000 Kč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1550" y="2959893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262626"/>
                </a:solidFill>
                <a:latin typeface="Plus Jakarta Sans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7275" y="2962275"/>
            <a:ext cx="4552950" cy="242887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Režijní sazba výrobní režie: 150 % z přímých mezd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1550" y="3317081"/>
            <a:ext cx="857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262626"/>
                </a:solidFill>
                <a:latin typeface="Plus Jakarta Sans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7275" y="3319462"/>
            <a:ext cx="4552950" cy="242887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Sazba správní režie: 50 % z vlastních nákladů výroby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Případová studie: Strojírenská zakázka Z-2026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Image 1" descr="preencoded.png">
            <a:extLst>
              <a:ext uri="{FF2B5EF4-FFF2-40B4-BE49-F238E27FC236}">
                <a16:creationId xmlns:a16="http://schemas.microsoft.com/office/drawing/2014/main" id="{E75DC9E1-0E3E-FD6C-FA6C-6352BB3D3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71500" y="1114425"/>
            <a:ext cx="11049000" cy="3138487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71500" y="1114425"/>
          <a:ext cx="11039474" cy="3138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16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2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3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3081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00000"/>
                          </a:solidFill>
                          <a:latin typeface="Source Serif 4"/>
                        </a:rPr>
                        <a:t>Kalkulační položka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00000"/>
                          </a:solidFill>
                          <a:latin typeface="Source Serif 4"/>
                        </a:rPr>
                        <a:t>Výpočet / Sazba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00000"/>
                          </a:solidFill>
                          <a:latin typeface="Source Serif 4"/>
                        </a:rPr>
                        <a:t>Částka (Kč)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081"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1. Přímý materiál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Zadání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150 000 Kč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081"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2. Přímé mzdy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Zadání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40 000 Kč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081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I. Vlastní náklady výroby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Přímý materiál + Přímé mzdy + Výrobní režie (150% z mezd)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250 000 Kč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081"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3. Správní režie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50 % z vlastních nákladů výroby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125 000 Kč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082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II. Úplné vlastní náklady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Vlastní náklady výroby + Správní režie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262626"/>
                          </a:solidFill>
                          <a:latin typeface="Plus Jakarta Sans"/>
                        </a:rPr>
                        <a:t>375 000 Kč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76262" y="1643062"/>
            <a:ext cx="3021657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3597919" y="1643062"/>
            <a:ext cx="6232475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830395" y="1643062"/>
            <a:ext cx="1785342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6262" y="2162175"/>
            <a:ext cx="3021657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597919" y="2162175"/>
            <a:ext cx="6232475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830395" y="2162175"/>
            <a:ext cx="1785342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6262" y="2681287"/>
            <a:ext cx="3021657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597919" y="2681287"/>
            <a:ext cx="6232475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830395" y="2681287"/>
            <a:ext cx="1785342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76262" y="3200400"/>
            <a:ext cx="3021657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597919" y="3200400"/>
            <a:ext cx="6232475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830395" y="3200400"/>
            <a:ext cx="1785342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76262" y="3719512"/>
            <a:ext cx="3021657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3597919" y="3719512"/>
            <a:ext cx="6232475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830395" y="3719512"/>
            <a:ext cx="1785342" cy="952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Kalkulační vzorec pro zakázku Z-2026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Image 1" descr="preencoded.png">
            <a:extLst>
              <a:ext uri="{FF2B5EF4-FFF2-40B4-BE49-F238E27FC236}">
                <a16:creationId xmlns:a16="http://schemas.microsoft.com/office/drawing/2014/main" id="{30D4D14B-D3C9-1895-20EF-1BDB62CF6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4425"/>
            <a:ext cx="11049000" cy="6238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50" y="1304925"/>
            <a:ext cx="10525125" cy="242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000000"/>
                </a:solidFill>
                <a:latin typeface="Plus Jakarta Sans Medium"/>
              </a:rPr>
              <a:t>Výpočet konečné nabídkové ceny na základě úplných vlastních nákladů a požadované marže.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928812"/>
            <a:ext cx="56007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00000"/>
                </a:solidFill>
                <a:latin typeface="Source Serif 4"/>
              </a:rPr>
              <a:t>Výpočet zisku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2166937"/>
            <a:ext cx="5334000" cy="242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Požadovaná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zisková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přirážka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= 20 % z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úplných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vlastních</a:t>
            </a:r>
            <a:r>
              <a:rPr sz="1275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275" b="0" i="0" u="none" dirty="0" err="1">
                <a:solidFill>
                  <a:srgbClr val="262626"/>
                </a:solidFill>
                <a:latin typeface="Plus Jakarta Sans"/>
              </a:rPr>
              <a:t>nákladů</a:t>
            </a:r>
            <a:endParaRPr sz="1275" b="0" i="0" u="none" dirty="0">
              <a:solidFill>
                <a:srgbClr val="262626"/>
              </a:solidFill>
              <a:latin typeface="Plus Jakarta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" y="2524125"/>
            <a:ext cx="5334000" cy="242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Zisk = 375 000 Kč × 0,20 = </a:t>
            </a:r>
            <a:r>
              <a:rPr sz="1275" b="1" i="0" u="none">
                <a:solidFill>
                  <a:srgbClr val="262626"/>
                </a:solidFill>
                <a:latin typeface="Plus Jakarta Sans"/>
              </a:rPr>
              <a:t>75 000 Kč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0" y="1928812"/>
            <a:ext cx="56007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00000"/>
                </a:solidFill>
                <a:latin typeface="Source Serif 4"/>
              </a:rPr>
              <a:t>Výsledná nabídková cena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0" y="2166937"/>
            <a:ext cx="5334000" cy="242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Prodejní cena = Úplné vlastní náklady + Zisk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2524125"/>
            <a:ext cx="5334000" cy="242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Prodejní cena = 375 000 Kč + 75 000 Kč = </a:t>
            </a:r>
            <a:r>
              <a:rPr sz="1275" b="1" i="0" u="none">
                <a:solidFill>
                  <a:srgbClr val="262626"/>
                </a:solidFill>
                <a:latin typeface="Plus Jakarta Sans"/>
              </a:rPr>
              <a:t>450 000 Kč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Stanovení prodejní ceny zakázky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43D3A696-7F2B-322D-4CD4-91CBEF8CC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" y="707559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01028" y="2128386"/>
            <a:ext cx="10715625" cy="242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Proč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je v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zakázkové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výrobě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klíčová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správná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volba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rozvrhové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základny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pro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nepřímé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náklady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4875" y="3083171"/>
            <a:ext cx="10715625" cy="242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Jaký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je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rozdíl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mezi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metodou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dokončené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smlouvy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a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metodou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průběžného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plnění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u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dlouhodobých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stavebních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projektů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3893672"/>
            <a:ext cx="10715625" cy="2504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Jak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ovlivní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rozhodování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o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přijetí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zakázky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pod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tržní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cenu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existence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volných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kapacit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 </a:t>
            </a:r>
            <a:r>
              <a:rPr sz="1600" b="0" i="0" u="none" dirty="0" err="1">
                <a:solidFill>
                  <a:srgbClr val="262626"/>
                </a:solidFill>
                <a:latin typeface="Plus Jakarta Sans"/>
              </a:rPr>
              <a:t>podniku</a:t>
            </a:r>
            <a:r>
              <a:rPr sz="1600" b="0" i="0" u="none" dirty="0">
                <a:solidFill>
                  <a:srgbClr val="262626"/>
                </a:solidFill>
                <a:latin typeface="Plus Jakarta Sans"/>
              </a:rPr>
              <a:t>?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311" y="2145875"/>
            <a:ext cx="190500" cy="2000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65" y="3083335"/>
            <a:ext cx="190500" cy="2000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81" y="3915102"/>
            <a:ext cx="190500" cy="2000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Shrnutí a klíčové koncepty k zamyšlení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292C5343-161C-57F7-2117-CBDB5C61F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4425"/>
            <a:ext cx="3524250" cy="22431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1114425"/>
            <a:ext cx="3524250" cy="224313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1114425"/>
            <a:ext cx="3524250" cy="22431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9150" y="1885950"/>
            <a:ext cx="318039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00000"/>
                </a:solidFill>
                <a:latin typeface="Source Serif 4"/>
              </a:rPr>
              <a:t>Sledování nákladů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2266950"/>
            <a:ext cx="30289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Zakázkový list je základem pro detailní kontrolu rentability každého realizovaného projektu.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1525" y="1885950"/>
            <a:ext cx="318039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00000"/>
                </a:solidFill>
                <a:latin typeface="Source Serif 4"/>
              </a:rPr>
              <a:t>Flexibilita a řízení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1525" y="2266950"/>
            <a:ext cx="30289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Správná alokace režie a analýza odchylek chrání firmu před ztrátovými zakázkami.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43900" y="1885950"/>
            <a:ext cx="318039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00000"/>
                </a:solidFill>
                <a:latin typeface="Source Serif 4"/>
              </a:rPr>
              <a:t>Strategické rozhodování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2266950"/>
            <a:ext cx="302895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262626"/>
                </a:solidFill>
                <a:latin typeface="Plus Jakarta Sans"/>
              </a:rPr>
              <a:t>Manažerské účetnictví poskytuje podklady pro optimální cenotvorbu a využití kapacit.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" y="1409700"/>
            <a:ext cx="34290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1525" y="1409700"/>
            <a:ext cx="342900" cy="3048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3900" y="1409700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000000"/>
                </a:solidFill>
                <a:latin typeface="Source Serif 4"/>
              </a:rPr>
              <a:t>Závěrečné shrnutí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1085850"/>
            <a:ext cx="11049000" cy="285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Image 1" descr="preencoded.png">
            <a:extLst>
              <a:ext uri="{FF2B5EF4-FFF2-40B4-BE49-F238E27FC236}">
                <a16:creationId xmlns:a16="http://schemas.microsoft.com/office/drawing/2014/main" id="{90618378-E8CA-01EB-9D5D-EA20DE83EB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80610" y="2324100"/>
            <a:ext cx="6230778" cy="828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000000"/>
                </a:solidFill>
                <a:latin typeface="Source Serif 4"/>
              </a:rPr>
              <a:t>Děkuji za pozornost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1862" y="3295650"/>
            <a:ext cx="5248275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04040"/>
                </a:solidFill>
                <a:latin typeface="Plus Jakarta Sans"/>
              </a:rPr>
              <a:t>Prostor pro vaše dotazy a diskusi k zakázkové výrobě.</a:t>
            </a: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0E4CEFD7-6AB8-DD50-5BC0-DFFA8E16C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564" y="59838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1744</Words>
  <Application>Microsoft Office PowerPoint</Application>
  <PresentationFormat>Širokoúhlá obrazovka</PresentationFormat>
  <Paragraphs>197</Paragraphs>
  <Slides>30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6" baseType="lpstr">
      <vt:lpstr>Arial</vt:lpstr>
      <vt:lpstr>Calibri</vt:lpstr>
      <vt:lpstr>Plus Jakarta Sans</vt:lpstr>
      <vt:lpstr>Plus Jakarta Sans Medium</vt:lpstr>
      <vt:lpstr>Source Serif 4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Hrůzková Monika</cp:lastModifiedBy>
  <cp:revision>4</cp:revision>
  <dcterms:created xsi:type="dcterms:W3CDTF">2013-01-27T09:14:16Z</dcterms:created>
  <dcterms:modified xsi:type="dcterms:W3CDTF">2026-09-15T07:58:31Z</dcterms:modified>
  <cp:category/>
</cp:coreProperties>
</file>