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4630400" cy="8229600"/>
  <p:notesSz cx="8229600" cy="14630400"/>
  <p:embeddedFontLst>
    <p:embeddedFont>
      <p:font typeface="Oxygen"/>
      <p:regular r:id="rId47"/>
    </p:embeddedFont>
    <p:embeddedFont>
      <p:font typeface="Oxygen"/>
      <p:regular r:id="rId48"/>
    </p:embeddedFont>
    <p:embeddedFont>
      <p:font typeface="Oxygen"/>
      <p:regular r:id="rId49"/>
    </p:embeddedFont>
    <p:embeddedFont>
      <p:font typeface="Oxygen"/>
      <p:regular r:id="rId5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Relationship Id="rId47" Type="http://schemas.openxmlformats.org/officeDocument/2006/relationships/font" Target="fonts/font1.fntdata"/><Relationship Id="rId48" Type="http://schemas.openxmlformats.org/officeDocument/2006/relationships/font" Target="fonts/font2.fntdata"/><Relationship Id="rId49" Type="http://schemas.openxmlformats.org/officeDocument/2006/relationships/font" Target="fonts/font3.fntdata"/><Relationship Id="rId50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6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0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2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3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svg"/><Relationship Id="rId4" Type="http://schemas.openxmlformats.org/officeDocument/2006/relationships/image" Target="../media/image-13-4.png"/><Relationship Id="rId5" Type="http://schemas.openxmlformats.org/officeDocument/2006/relationships/image" Target="../media/image-13-5.svg"/><Relationship Id="rId6" Type="http://schemas.openxmlformats.org/officeDocument/2006/relationships/image" Target="../media/image-13-6.png"/><Relationship Id="rId7" Type="http://schemas.openxmlformats.org/officeDocument/2006/relationships/image" Target="../media/image-13-7.sv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4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5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6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7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8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9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0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2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22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svg"/><Relationship Id="rId3" Type="http://schemas.openxmlformats.org/officeDocument/2006/relationships/image" Target="../media/image-22-3.png"/><Relationship Id="rId4" Type="http://schemas.openxmlformats.org/officeDocument/2006/relationships/image" Target="../media/image-22-4.svg"/><Relationship Id="rId5" Type="http://schemas.openxmlformats.org/officeDocument/2006/relationships/image" Target="../media/image-22-5.png"/><Relationship Id="rId6" Type="http://schemas.openxmlformats.org/officeDocument/2006/relationships/image" Target="../media/image-22-6.svg"/><Relationship Id="rId7" Type="http://schemas.openxmlformats.org/officeDocument/2006/relationships/image" Target="../media/image-22-7.png"/><Relationship Id="rId8" Type="http://schemas.openxmlformats.org/officeDocument/2006/relationships/image" Target="../media/image-22-8.svg"/><Relationship Id="rId9" Type="http://schemas.openxmlformats.org/officeDocument/2006/relationships/image" Target="../media/image-22-9.png"/><Relationship Id="rId10" Type="http://schemas.openxmlformats.org/officeDocument/2006/relationships/slideLayout" Target="../slideLayouts/slideLayout23.xml"/><Relationship Id="rId11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svg"/><Relationship Id="rId4" Type="http://schemas.openxmlformats.org/officeDocument/2006/relationships/image" Target="../media/image-25-4.png"/><Relationship Id="rId5" Type="http://schemas.openxmlformats.org/officeDocument/2006/relationships/image" Target="../media/image-25-5.svg"/><Relationship Id="rId6" Type="http://schemas.openxmlformats.org/officeDocument/2006/relationships/image" Target="../media/image-25-6.png"/><Relationship Id="rId7" Type="http://schemas.openxmlformats.org/officeDocument/2006/relationships/image" Target="../media/image-25-7.svg"/><Relationship Id="rId8" Type="http://schemas.openxmlformats.org/officeDocument/2006/relationships/image" Target="../media/image-25-8.png"/><Relationship Id="rId9" Type="http://schemas.openxmlformats.org/officeDocument/2006/relationships/image" Target="../media/image-25-9.svg"/><Relationship Id="rId10" Type="http://schemas.openxmlformats.org/officeDocument/2006/relationships/image" Target="../media/image-25-10.png"/><Relationship Id="rId11" Type="http://schemas.openxmlformats.org/officeDocument/2006/relationships/slideLayout" Target="../slideLayouts/slideLayout26.xml"/><Relationship Id="rId1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sv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27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28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29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slideLayout" Target="../slideLayouts/slideLayout30.xml"/><Relationship Id="rId7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slideLayout" Target="../slideLayouts/slideLayout31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32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33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34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35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36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svg"/><Relationship Id="rId4" Type="http://schemas.openxmlformats.org/officeDocument/2006/relationships/image" Target="../media/image-36-4.png"/><Relationship Id="rId5" Type="http://schemas.openxmlformats.org/officeDocument/2006/relationships/slideLayout" Target="../slideLayouts/slideLayout37.xml"/><Relationship Id="rId6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slideLayout" Target="../slideLayouts/slideLayout38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39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40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slideLayout" Target="../slideLayouts/slideLayout41.xml"/><Relationship Id="rId3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66161"/>
            <a:ext cx="7556421" cy="2657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Strategicky orientované manažerské účetnictví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4749284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Moderní podnikatelské prostředí vyžaduje nové přístupy k řízení. Manažerské účetnictví se musí orientovat nejen na operativní a taktické řízení, ale také poskytovat informace pro strategické rozhodování a získání konkurenční výhody.</a:t>
            </a:r>
            <a:endParaRPr lang="en-US" sz="2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051322"/>
            <a:ext cx="1516023" cy="463153"/>
          </a:xfrm>
          <a:prstGeom prst="roundRect">
            <a:avLst>
              <a:gd name="adj" fmla="val 18512"/>
            </a:avLst>
          </a:prstGeom>
          <a:solidFill>
            <a:srgbClr val="F8D3D5"/>
          </a:solidFill>
          <a:ln/>
        </p:spPr>
      </p:sp>
      <p:sp>
        <p:nvSpPr>
          <p:cNvPr id="3" name="Text 1"/>
          <p:cNvSpPr/>
          <p:nvPr/>
        </p:nvSpPr>
        <p:spPr>
          <a:xfrm>
            <a:off x="946785" y="1127760"/>
            <a:ext cx="1210032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20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93790" y="1606272"/>
            <a:ext cx="6379488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Obsah prezentace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793790" y="2748082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93790" y="3151227"/>
            <a:ext cx="4194572" cy="30480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7" name="Text 5"/>
          <p:cNvSpPr/>
          <p:nvPr/>
        </p:nvSpPr>
        <p:spPr>
          <a:xfrm>
            <a:off x="793790" y="3339703"/>
            <a:ext cx="4194572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Změny v podnikatelském prostředí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793790" y="4274701"/>
            <a:ext cx="4194572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Faktory vyvolávající potřebu strategického řízení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5217914" y="2748082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217914" y="3151227"/>
            <a:ext cx="4194572" cy="30480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11" name="Text 9"/>
          <p:cNvSpPr/>
          <p:nvPr/>
        </p:nvSpPr>
        <p:spPr>
          <a:xfrm>
            <a:off x="5217914" y="3339703"/>
            <a:ext cx="411003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Kalkulace cílových nákladů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5217914" y="3876080"/>
            <a:ext cx="4194572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Řízení nákladů v předvýrobních etapách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642038" y="2748082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9642038" y="3151227"/>
            <a:ext cx="4194572" cy="30480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15" name="Text 13"/>
          <p:cNvSpPr/>
          <p:nvPr/>
        </p:nvSpPr>
        <p:spPr>
          <a:xfrm>
            <a:off x="9642038" y="3339703"/>
            <a:ext cx="3847743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Kalkulace životního cyklu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9642038" y="3876080"/>
            <a:ext cx="4194572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Hodnocení nákladů za celý životní cyklus produktu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93790" y="5471160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04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793790" y="5874306"/>
            <a:ext cx="6406634" cy="30480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19" name="Text 17"/>
          <p:cNvSpPr/>
          <p:nvPr/>
        </p:nvSpPr>
        <p:spPr>
          <a:xfrm>
            <a:off x="793790" y="6062782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Procesní řízení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793790" y="6599158"/>
            <a:ext cx="640663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Řízení aktivit, činností a procesů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7429976" y="5471160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05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7429976" y="5874306"/>
            <a:ext cx="6406634" cy="30480"/>
          </a:xfrm>
          <a:prstGeom prst="rect">
            <a:avLst/>
          </a:prstGeom>
          <a:solidFill>
            <a:srgbClr val="D01F28"/>
          </a:solidFill>
          <a:ln/>
        </p:spPr>
      </p:sp>
      <p:sp>
        <p:nvSpPr>
          <p:cNvPr id="23" name="Text 21"/>
          <p:cNvSpPr/>
          <p:nvPr/>
        </p:nvSpPr>
        <p:spPr>
          <a:xfrm>
            <a:off x="7429976" y="6062782"/>
            <a:ext cx="408003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Strategické řízení středisek</a:t>
            </a:r>
            <a:endParaRPr lang="en-US" sz="2500" dirty="0"/>
          </a:p>
        </p:txBody>
      </p:sp>
      <p:sp>
        <p:nvSpPr>
          <p:cNvPr id="24" name="Text 22"/>
          <p:cNvSpPr/>
          <p:nvPr/>
        </p:nvSpPr>
        <p:spPr>
          <a:xfrm>
            <a:off x="7429976" y="6599158"/>
            <a:ext cx="640663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Balanced Scorecard a hodnocení výkonnosti</a:t>
            </a:r>
            <a:endParaRPr lang="en-US" sz="20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354413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777740"/>
            <a:ext cx="11726108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Změny v podnikatelském prostředí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6088975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Poslední desetiletí přinesla zásadní změny, které ovlivnily vývoj manažerského účetnictví. Podniky čelí novým výzvám, které vyžadují strategický přístup k řízení nákladů a výkonnosti.</a:t>
            </a:r>
            <a:endParaRPr lang="en-US" sz="2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4649"/>
            <a:ext cx="640425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vývojové trendy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189678"/>
            <a:ext cx="3031569" cy="2991922"/>
          </a:xfrm>
          <a:prstGeom prst="roundRect">
            <a:avLst>
              <a:gd name="adj" fmla="val 3184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2424113"/>
            <a:ext cx="256270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Individualizace produktů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3314224"/>
            <a:ext cx="2562701" cy="163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Přechod od standardizované výroby k výkonům přizpůsobeným zákazníkům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4006810" y="2189678"/>
            <a:ext cx="3031688" cy="2991922"/>
          </a:xfrm>
          <a:prstGeom prst="roundRect">
            <a:avLst>
              <a:gd name="adj" fmla="val 3184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41244" y="2424113"/>
            <a:ext cx="256282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Zkracování životního cyklu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241244" y="3314224"/>
            <a:ext cx="2562820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Produkty se rychleji obměňují a vyžadují agilnější řízení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93790" y="5363051"/>
            <a:ext cx="6244709" cy="1657826"/>
          </a:xfrm>
          <a:prstGeom prst="roundRect">
            <a:avLst>
              <a:gd name="adj" fmla="val 5747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28224" y="55974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Globalizace trhů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28224" y="6133267"/>
            <a:ext cx="5775841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Rozšíření konkurence a nové příležitosti na mezinárodních trzích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2148840"/>
            <a:ext cx="6244709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Tyto změny vyžadují nové nástroje a metody manažerského účetnictví, které dokážou reagovat na dynamické prostředí a poskytovat relevantní informace pro strategické rozhodování.</a:t>
            </a:r>
            <a:endParaRPr lang="en-US" sz="175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07676"/>
            <a:ext cx="7848481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Měkké faktory výkonnosti</a:t>
            </a:r>
            <a:endParaRPr lang="en-US" sz="5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3790" y="2664262"/>
            <a:ext cx="637937" cy="63793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3589258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Vztahy se zákazníky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793790" y="4125635"/>
            <a:ext cx="6377821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Pozice na trhu a loajalita zákaznické báze</a:t>
            </a:r>
            <a:endParaRPr lang="en-US" sz="2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8670" y="2664262"/>
            <a:ext cx="637937" cy="63793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58670" y="3589258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Kvalita produktů</a:t>
            </a:r>
            <a:endParaRPr lang="en-US" sz="2500" dirty="0"/>
          </a:p>
        </p:txBody>
      </p:sp>
      <p:sp>
        <p:nvSpPr>
          <p:cNvPr id="8" name="Text 4"/>
          <p:cNvSpPr/>
          <p:nvPr/>
        </p:nvSpPr>
        <p:spPr>
          <a:xfrm>
            <a:off x="7458670" y="4125635"/>
            <a:ext cx="6377940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Přizpůsobení požadavkům jednotlivých segmentů trhu</a:t>
            </a:r>
            <a:endParaRPr lang="en-US" sz="20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790" y="4972645"/>
            <a:ext cx="637937" cy="63793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3790" y="5897642"/>
            <a:ext cx="3748921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Schopnosti zaměstnanců</a:t>
            </a:r>
            <a:endParaRPr lang="en-US" sz="2500" dirty="0"/>
          </a:p>
        </p:txBody>
      </p:sp>
      <p:sp>
        <p:nvSpPr>
          <p:cNvPr id="11" name="Text 6"/>
          <p:cNvSpPr/>
          <p:nvPr/>
        </p:nvSpPr>
        <p:spPr>
          <a:xfrm>
            <a:off x="793790" y="6434018"/>
            <a:ext cx="6377821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Kvalifikace a motivace k dlouhodobému rozvoju</a:t>
            </a:r>
            <a:endParaRPr lang="en-US" sz="20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58670" y="4972645"/>
            <a:ext cx="637937" cy="63793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58670" y="5897642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Vliv na stakeholders</a:t>
            </a:r>
            <a:endParaRPr lang="en-US" sz="2500" dirty="0"/>
          </a:p>
        </p:txBody>
      </p:sp>
      <p:sp>
        <p:nvSpPr>
          <p:cNvPr id="14" name="Text 8"/>
          <p:cNvSpPr/>
          <p:nvPr/>
        </p:nvSpPr>
        <p:spPr>
          <a:xfrm>
            <a:off x="7458670" y="6434018"/>
            <a:ext cx="6377940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Pozitivní dopad na společnost a celospolečenské klima</a:t>
            </a:r>
            <a:endParaRPr lang="en-US" sz="20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33669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344591"/>
            <a:ext cx="13042821" cy="168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Kritika tradičního manažerského účetnictví</a:t>
            </a:r>
            <a:endParaRPr lang="en-US" sz="5300" dirty="0"/>
          </a:p>
        </p:txBody>
      </p:sp>
      <p:sp>
        <p:nvSpPr>
          <p:cNvPr id="4" name="Text 1"/>
          <p:cNvSpPr/>
          <p:nvPr/>
        </p:nvSpPr>
        <p:spPr>
          <a:xfrm>
            <a:off x="793790" y="6411873"/>
            <a:ext cx="13042821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Tradiční přístupy se zaměřují především na operativní a taktické řízení, což může brzdit strategický rozvoj podniku. Je třeba rozšířit pohled na dlouhodobé faktory úspěchu.</a:t>
            </a:r>
            <a:endParaRPr lang="en-US" sz="21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19319"/>
            <a:ext cx="10766227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Hlavní nedostatky tradičního přístupu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793790" y="2382083"/>
            <a:ext cx="3107055" cy="4628078"/>
          </a:xfrm>
          <a:prstGeom prst="roundRect">
            <a:avLst>
              <a:gd name="adj" fmla="val 470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63310" y="2382083"/>
            <a:ext cx="121920" cy="4628078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</p:sp>
      <p:sp>
        <p:nvSpPr>
          <p:cNvPr id="5" name="Text 3"/>
          <p:cNvSpPr/>
          <p:nvPr/>
        </p:nvSpPr>
        <p:spPr>
          <a:xfrm>
            <a:off x="1156692" y="2653546"/>
            <a:ext cx="2472690" cy="752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Orientace na krátkodobé cíle</a:t>
            </a:r>
            <a:endParaRPr lang="en-US" sz="2350" dirty="0"/>
          </a:p>
        </p:txBody>
      </p:sp>
      <p:sp>
        <p:nvSpPr>
          <p:cNvPr id="6" name="Text 4"/>
          <p:cNvSpPr/>
          <p:nvPr/>
        </p:nvSpPr>
        <p:spPr>
          <a:xfrm>
            <a:off x="1156692" y="3529370"/>
            <a:ext cx="2472690" cy="3209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Zaměření na operativní a taktické řízení místo strategického rozvoje. Výdaje přinášející prospěch v budoucnu jsou vykazovány jako náklady běžného období.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4105632" y="2382083"/>
            <a:ext cx="3107174" cy="4628078"/>
          </a:xfrm>
          <a:prstGeom prst="roundRect">
            <a:avLst>
              <a:gd name="adj" fmla="val 470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75152" y="2382083"/>
            <a:ext cx="121920" cy="4628078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</p:sp>
      <p:sp>
        <p:nvSpPr>
          <p:cNvPr id="9" name="Text 7"/>
          <p:cNvSpPr/>
          <p:nvPr/>
        </p:nvSpPr>
        <p:spPr>
          <a:xfrm>
            <a:off x="4468535" y="2653546"/>
            <a:ext cx="2472809" cy="752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Izolované hodnotové řízení</a:t>
            </a:r>
            <a:endParaRPr lang="en-US" sz="2350" dirty="0"/>
          </a:p>
        </p:txBody>
      </p:sp>
      <p:sp>
        <p:nvSpPr>
          <p:cNvPr id="10" name="Text 8"/>
          <p:cNvSpPr/>
          <p:nvPr/>
        </p:nvSpPr>
        <p:spPr>
          <a:xfrm>
            <a:off x="4468535" y="3529370"/>
            <a:ext cx="2472809" cy="2852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Chybí propojení hodnotových informací s kvalitativními charakteristikami jako je spokojenost zákazníků, kvalita produktů a pozice na trhu.</a:t>
            </a:r>
            <a:endParaRPr lang="en-US" sz="1850" dirty="0"/>
          </a:p>
        </p:txBody>
      </p:sp>
      <p:sp>
        <p:nvSpPr>
          <p:cNvPr id="11" name="Shape 9"/>
          <p:cNvSpPr/>
          <p:nvPr/>
        </p:nvSpPr>
        <p:spPr>
          <a:xfrm>
            <a:off x="7417594" y="2382083"/>
            <a:ext cx="3107055" cy="4628078"/>
          </a:xfrm>
          <a:prstGeom prst="roundRect">
            <a:avLst>
              <a:gd name="adj" fmla="val 470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87114" y="2382083"/>
            <a:ext cx="121920" cy="4628078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</p:sp>
      <p:sp>
        <p:nvSpPr>
          <p:cNvPr id="13" name="Text 11"/>
          <p:cNvSpPr/>
          <p:nvPr/>
        </p:nvSpPr>
        <p:spPr>
          <a:xfrm>
            <a:off x="7780496" y="2653546"/>
            <a:ext cx="2472690" cy="752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Důraz na minulost</a:t>
            </a:r>
            <a:endParaRPr lang="en-US" sz="2350" dirty="0"/>
          </a:p>
        </p:txBody>
      </p:sp>
      <p:sp>
        <p:nvSpPr>
          <p:cNvPr id="14" name="Text 12"/>
          <p:cNvSpPr/>
          <p:nvPr/>
        </p:nvSpPr>
        <p:spPr>
          <a:xfrm>
            <a:off x="7780496" y="3529370"/>
            <a:ext cx="2472690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Analýza dosažených výsledků bez informací o přínosu k naplňování strategických cílů a bez zohlednění měkkých faktorů.</a:t>
            </a:r>
            <a:endParaRPr lang="en-US" sz="1850" dirty="0"/>
          </a:p>
        </p:txBody>
      </p:sp>
      <p:sp>
        <p:nvSpPr>
          <p:cNvPr id="15" name="Shape 13"/>
          <p:cNvSpPr/>
          <p:nvPr/>
        </p:nvSpPr>
        <p:spPr>
          <a:xfrm>
            <a:off x="10729436" y="2382083"/>
            <a:ext cx="3107174" cy="4628078"/>
          </a:xfrm>
          <a:prstGeom prst="roundRect">
            <a:avLst>
              <a:gd name="adj" fmla="val 4709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698956" y="2382083"/>
            <a:ext cx="121920" cy="4628078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</p:sp>
      <p:sp>
        <p:nvSpPr>
          <p:cNvPr id="17" name="Text 15"/>
          <p:cNvSpPr/>
          <p:nvPr/>
        </p:nvSpPr>
        <p:spPr>
          <a:xfrm>
            <a:off x="11092339" y="2653546"/>
            <a:ext cx="2472809" cy="1129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Nedostatek externích informací</a:t>
            </a:r>
            <a:endParaRPr lang="en-US" sz="2350" dirty="0"/>
          </a:p>
        </p:txBody>
      </p:sp>
      <p:sp>
        <p:nvSpPr>
          <p:cNvPr id="18" name="Text 16"/>
          <p:cNvSpPr/>
          <p:nvPr/>
        </p:nvSpPr>
        <p:spPr>
          <a:xfrm>
            <a:off x="11092339" y="3905845"/>
            <a:ext cx="2472809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Informace se poskytují především ve vztahu k podniku samotnému, chybí srovnání s konkurencí a vývojem v externím prostředí.</a:t>
            </a:r>
            <a:endParaRPr lang="en-US" sz="1850" dirty="0"/>
          </a:p>
        </p:txBody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99805"/>
            <a:ext cx="12791242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Nové požadavky na manažerské účetnictví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793790" y="2671167"/>
            <a:ext cx="5160526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Strategické manažerské účetnictví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93790" y="3299341"/>
            <a:ext cx="6210181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Cílem je poskytovat informace pro formulování a realizaci strategie, získání komparativní výhody a transformaci strategických cílů na taktickou a operativní úroveň.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93790" y="5057180"/>
            <a:ext cx="6210181" cy="1551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Provázanost hodnotových a věcných informací</a:t>
            </a:r>
            <a:endParaRPr lang="en-US" sz="2000" dirty="0"/>
          </a:p>
          <a:p>
            <a:pPr algn="l" marL="342900" indent="-342900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Zohlednění ekonomického pojetí nákladů</a:t>
            </a:r>
            <a:endParaRPr lang="en-US" sz="2000" dirty="0"/>
          </a:p>
          <a:p>
            <a:pPr algn="l" marL="342900" indent="-342900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Multidimenzionální charakter informací</a:t>
            </a:r>
            <a:endParaRPr lang="en-US" sz="2000" dirty="0"/>
          </a:p>
          <a:p>
            <a:pPr algn="l" marL="342900" indent="-342900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Klouzavost a vizualizace dat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450336" y="2441615"/>
            <a:ext cx="6577608" cy="4488180"/>
          </a:xfrm>
          <a:prstGeom prst="roundRect">
            <a:avLst>
              <a:gd name="adj" fmla="val 4094"/>
            </a:avLst>
          </a:prstGeom>
          <a:solidFill>
            <a:srgbClr val="D01F28"/>
          </a:solidFill>
          <a:ln/>
        </p:spPr>
      </p:sp>
      <p:sp>
        <p:nvSpPr>
          <p:cNvPr id="7" name="Text 5"/>
          <p:cNvSpPr/>
          <p:nvPr/>
        </p:nvSpPr>
        <p:spPr>
          <a:xfrm>
            <a:off x="7705487" y="2671167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Klíčový požadavek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7705487" y="3299341"/>
            <a:ext cx="6067306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Informace musí podporovat strategické rozhodování a zároveň umožňovat transformaci strategie na operativní úroveň.</a:t>
            </a:r>
            <a:endParaRPr lang="en-US" sz="20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307221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354413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5004435"/>
            <a:ext cx="12192238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Dva přístupy ke konkurenční výhodě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6315670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Volba strategie ovlivňuje, které nástroje manažerského účetnictví budou pro podnik nejdůležitější.</a:t>
            </a:r>
            <a:endParaRPr lang="en-US" sz="2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5257"/>
            <a:ext cx="13042821" cy="168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Strategie diferenciace vs. snižování nákladů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793790" y="3428405"/>
            <a:ext cx="3471982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Strategie diferenciace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793790" y="4105156"/>
            <a:ext cx="6192798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Poskytnutí jedinečného produktu vysoké kvality, za který je zákazník ochoten zaplatit vyšší cenu.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793790" y="5175528"/>
            <a:ext cx="6192798" cy="1680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Důraz na kvalitu a jedinečnost</a:t>
            </a:r>
            <a:endParaRPr lang="en-US" sz="2100" dirty="0"/>
          </a:p>
          <a:p>
            <a:pPr algn="l" marL="342900" indent="-342900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Vyšší ceny akceptovatelné zákazníky</a:t>
            </a:r>
            <a:endParaRPr lang="en-US" sz="2100" dirty="0"/>
          </a:p>
          <a:p>
            <a:pPr algn="l" marL="342900" indent="-342900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Menší důraz na dodržení předem stanovených nákladů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7651433" y="3428405"/>
            <a:ext cx="4400074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Strategie snižování nákladů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7651433" y="4105156"/>
            <a:ext cx="6192798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Maximalizace objemu prodeje prostřednictvím nízkých cen a minimalizace nákladů.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7651433" y="5175528"/>
            <a:ext cx="6192798" cy="1260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Důraz na efektivitu a úspory</a:t>
            </a:r>
            <a:endParaRPr lang="en-US" sz="2100" dirty="0"/>
          </a:p>
          <a:p>
            <a:pPr algn="l" marL="342900" indent="-342900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Nízké ceny jako konkurenční výhoda</a:t>
            </a:r>
            <a:endParaRPr lang="en-US" sz="2100" dirty="0"/>
          </a:p>
          <a:p>
            <a:pPr algn="l" marL="342900" indent="-342900">
              <a:lnSpc>
                <a:spcPts val="330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Klíčový význam dodržení nákladových limitů</a:t>
            </a:r>
            <a:endParaRPr lang="en-US" sz="21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190851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34691"/>
            <a:ext cx="9566196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Tři pilíře strategického řízení</a:t>
            </a:r>
            <a:endParaRPr lang="en-US" sz="55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787610"/>
            <a:ext cx="4347567" cy="11340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77278" y="4205168"/>
            <a:ext cx="3559135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Řízení po linii výkonů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1077278" y="4818221"/>
            <a:ext cx="3780592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Kalkulace cílových nákladů a kalkulace životního cyklu</a:t>
            </a:r>
            <a:endParaRPr lang="en-US" sz="2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1357" y="2787610"/>
            <a:ext cx="4347567" cy="11340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424845" y="4205168"/>
            <a:ext cx="3780592" cy="88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Řízení aktivit a procesů</a:t>
            </a:r>
            <a:endParaRPr lang="en-US" sz="2750" dirty="0"/>
          </a:p>
        </p:txBody>
      </p:sp>
      <p:sp>
        <p:nvSpPr>
          <p:cNvPr id="8" name="Text 4"/>
          <p:cNvSpPr/>
          <p:nvPr/>
        </p:nvSpPr>
        <p:spPr>
          <a:xfrm>
            <a:off x="5424845" y="5261253"/>
            <a:ext cx="3780592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Activity Based Management a Just in Time</a:t>
            </a:r>
            <a:endParaRPr lang="en-US" sz="22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8924" y="2787610"/>
            <a:ext cx="4347567" cy="11340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72412" y="4205168"/>
            <a:ext cx="3780592" cy="1329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Řízení odpovědnostních středisek</a:t>
            </a:r>
            <a:endParaRPr lang="en-US" sz="2750" dirty="0"/>
          </a:p>
        </p:txBody>
      </p:sp>
      <p:sp>
        <p:nvSpPr>
          <p:cNvPr id="11" name="Text 6"/>
          <p:cNvSpPr/>
          <p:nvPr/>
        </p:nvSpPr>
        <p:spPr>
          <a:xfrm>
            <a:off x="9772412" y="5704284"/>
            <a:ext cx="3780592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Strategické hodnocení výkonnosti divizí</a:t>
            </a:r>
            <a:endParaRPr lang="en-US" sz="22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4630400" cy="354413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4677728"/>
            <a:ext cx="1350526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3811" y="4830723"/>
            <a:ext cx="226814" cy="22681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303973" y="4762738"/>
            <a:ext cx="67032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ČÁST 1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793790" y="5323999"/>
            <a:ext cx="130428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Kalkulace cílových nákladů a životního cyklu</a:t>
            </a:r>
            <a:endParaRPr lang="en-US" sz="55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6324"/>
            <a:ext cx="963203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Ekonomický životní cyklus produktu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138005"/>
            <a:ext cx="13042821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Ekonomický životní cyklus představuje období, po které produkt vyvolává náklady či přináší výnosy. Začíná vynaložením prvního nákladu a končí vynaložením posledního nákladu spojeného s výkonem.</a:t>
            </a:r>
            <a:endParaRPr lang="en-US" sz="17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008" y="2995255"/>
            <a:ext cx="6128385" cy="363724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81273" y="3884257"/>
            <a:ext cx="521708" cy="52170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516464" y="5788817"/>
            <a:ext cx="1523386" cy="293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Závěrečná</a:t>
            </a:r>
            <a:endParaRPr lang="en-US" sz="13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71333" y="3885235"/>
            <a:ext cx="521708" cy="5217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596579" y="5788817"/>
            <a:ext cx="1523387" cy="293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Běžná výroba</a:t>
            </a:r>
            <a:endParaRPr lang="en-US" sz="13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51448" y="3885235"/>
            <a:ext cx="521708" cy="521708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645391" y="5788817"/>
            <a:ext cx="1523387" cy="2934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Inovační</a:t>
            </a:r>
            <a:endParaRPr lang="en-US" sz="1350" dirty="0"/>
          </a:p>
        </p:txBody>
      </p:sp>
      <p:sp>
        <p:nvSpPr>
          <p:cNvPr id="11" name="Text 5"/>
          <p:cNvSpPr/>
          <p:nvPr/>
        </p:nvSpPr>
        <p:spPr>
          <a:xfrm>
            <a:off x="793790" y="6836569"/>
            <a:ext cx="13042821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Relativně klesá podíl nákladů v období běžné výroby a naopak roste podíl nákladů v inovační fázi a po ukončení prodeje.</a:t>
            </a:r>
            <a:endParaRPr lang="en-US" sz="17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63241"/>
            <a:ext cx="10491430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Struktura nákladů v životním cyklu</a:t>
            </a:r>
            <a:endParaRPr lang="en-US" sz="5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604135"/>
            <a:ext cx="7433905" cy="41629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83829" y="2534603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zjištění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83829" y="3162776"/>
            <a:ext cx="4160282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Až 85 % nákladů souvisejících s produkty je výsledkem rozhodnutí učiněných v etapě výzkumu, vývoje a technické přípravy produktu.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683829" y="4920615"/>
            <a:ext cx="4160282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 období tvorby produktu existují pouze omezené možnosti řízení nákladů, protože jde o náklady utopené nebo bezprostředně vyvolané vlastnostmi produktu.</a:t>
            </a:r>
            <a:endParaRPr lang="en-US" sz="20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35887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Kalkulace cílových nákladů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4533067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Target Costing je nástroj řízení nákladů produktu v etapě jeho vývoje a přípravy. Smyslem je stanovit předpokládané náklady na základě očekávané ceny a požadovaného zisku.</a:t>
            </a:r>
            <a:endParaRPr lang="en-US" sz="2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6760" y="925354"/>
            <a:ext cx="7015520" cy="541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Proces kalkulace cílových nákladů</a:t>
            </a:r>
            <a:endParaRPr lang="en-US" sz="3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6760" y="1679138"/>
            <a:ext cx="520065" cy="1143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2791" y="1852493"/>
            <a:ext cx="2222540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Stanovení cílové ceny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1372791" y="2186940"/>
            <a:ext cx="12510849" cy="223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Cena, za kterou by měl být výkon v dlouhodobém horizontu prodáván, odvozená od hodnoty pro zákazníka a konkurenčních cen</a:t>
            </a:r>
            <a:endParaRPr lang="en-US" sz="13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793" y="2825353"/>
            <a:ext cx="520065" cy="1143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32823" y="2998708"/>
            <a:ext cx="2517934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Stanovení cílového zisku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1632823" y="3333155"/>
            <a:ext cx="12250817" cy="223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Vychází z požadované rentability aktiv a z ní odvozené rentability výnosů</a:t>
            </a:r>
            <a:endParaRPr lang="en-US" sz="13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825" y="3971568"/>
            <a:ext cx="520065" cy="11430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892856" y="4144923"/>
            <a:ext cx="2618423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Výpočet cílových nákladů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1892856" y="4479369"/>
            <a:ext cx="11990784" cy="223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Rozdíl mezi cílovou cenou a cílovým ziskem představuje maximální přípustné náklady</a:t>
            </a:r>
            <a:endParaRPr lang="en-US" sz="13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6858" y="5117783"/>
            <a:ext cx="520065" cy="114300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2152888" y="5291138"/>
            <a:ext cx="2209681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Propočtová kalkulace</a:t>
            </a:r>
            <a:endParaRPr lang="en-US" sz="1700" dirty="0"/>
          </a:p>
        </p:txBody>
      </p:sp>
      <p:sp>
        <p:nvSpPr>
          <p:cNvPr id="14" name="Text 8"/>
          <p:cNvSpPr/>
          <p:nvPr/>
        </p:nvSpPr>
        <p:spPr>
          <a:xfrm>
            <a:off x="2152888" y="5625584"/>
            <a:ext cx="11730752" cy="223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Stanovení předpokládaných nákladů na základě navrhovaných vlastností a postupů výroby</a:t>
            </a:r>
            <a:endParaRPr lang="en-US" sz="13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825" y="6263997"/>
            <a:ext cx="520065" cy="114300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892856" y="6437352"/>
            <a:ext cx="2167176" cy="270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Hledání úspor</a:t>
            </a:r>
            <a:endParaRPr lang="en-US" sz="1700" dirty="0"/>
          </a:p>
        </p:txBody>
      </p:sp>
      <p:sp>
        <p:nvSpPr>
          <p:cNvPr id="17" name="Text 10"/>
          <p:cNvSpPr/>
          <p:nvPr/>
        </p:nvSpPr>
        <p:spPr>
          <a:xfrm>
            <a:off x="1892856" y="6771799"/>
            <a:ext cx="11990784" cy="223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Pokud jsou náklady vyšší než cílové, hledají se možnosti jejich snížení</a:t>
            </a:r>
            <a:endParaRPr lang="en-US" sz="13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77443" y="7588329"/>
            <a:ext cx="1566267" cy="37564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4538"/>
            <a:ext cx="8959810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Struktura cílových nákladů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793790" y="2517458"/>
            <a:ext cx="13042821" cy="4647605"/>
          </a:xfrm>
          <a:prstGeom prst="roundRect">
            <a:avLst>
              <a:gd name="adj" fmla="val 2562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9030" y="2532698"/>
            <a:ext cx="3253026" cy="2983587"/>
          </a:xfrm>
          <a:prstGeom prst="roundRect">
            <a:avLst>
              <a:gd name="adj" fmla="val 3991"/>
            </a:avLst>
          </a:prstGeom>
          <a:solidFill>
            <a:srgbClr val="F8D3D5"/>
          </a:solidFill>
          <a:ln/>
        </p:spPr>
      </p:sp>
      <p:sp>
        <p:nvSpPr>
          <p:cNvPr id="5" name="Text 3"/>
          <p:cNvSpPr/>
          <p:nvPr/>
        </p:nvSpPr>
        <p:spPr>
          <a:xfrm>
            <a:off x="1092518" y="2816185"/>
            <a:ext cx="2686050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Cílová cena</a:t>
            </a:r>
            <a:endParaRPr lang="en-US" sz="2750" dirty="0"/>
          </a:p>
        </p:txBody>
      </p:sp>
      <p:sp>
        <p:nvSpPr>
          <p:cNvPr id="6" name="Text 4"/>
          <p:cNvSpPr/>
          <p:nvPr/>
        </p:nvSpPr>
        <p:spPr>
          <a:xfrm>
            <a:off x="1092518" y="3429238"/>
            <a:ext cx="2686050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Očekávaná průměrná cena za celý životní cyklus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062055" y="2532698"/>
            <a:ext cx="3253145" cy="2983587"/>
          </a:xfrm>
          <a:prstGeom prst="rect">
            <a:avLst/>
          </a:prstGeom>
          <a:solidFill>
            <a:srgbClr val="F8D3D5"/>
          </a:solidFill>
          <a:ln/>
        </p:spPr>
      </p:sp>
      <p:sp>
        <p:nvSpPr>
          <p:cNvPr id="8" name="Shape 6"/>
          <p:cNvSpPr/>
          <p:nvPr/>
        </p:nvSpPr>
        <p:spPr>
          <a:xfrm>
            <a:off x="4062055" y="2532698"/>
            <a:ext cx="38100" cy="2983587"/>
          </a:xfrm>
          <a:prstGeom prst="roundRect">
            <a:avLst>
              <a:gd name="adj" fmla="val 312559"/>
            </a:avLst>
          </a:prstGeom>
          <a:solidFill>
            <a:srgbClr val="DEB9BB"/>
          </a:solidFill>
          <a:ln/>
        </p:spPr>
      </p:sp>
      <p:sp>
        <p:nvSpPr>
          <p:cNvPr id="9" name="Text 7"/>
          <p:cNvSpPr/>
          <p:nvPr/>
        </p:nvSpPr>
        <p:spPr>
          <a:xfrm>
            <a:off x="4345543" y="2816185"/>
            <a:ext cx="2686169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– Cílový zisk</a:t>
            </a:r>
            <a:endParaRPr lang="en-US" sz="2750" dirty="0"/>
          </a:p>
        </p:txBody>
      </p:sp>
      <p:sp>
        <p:nvSpPr>
          <p:cNvPr id="10" name="Text 8"/>
          <p:cNvSpPr/>
          <p:nvPr/>
        </p:nvSpPr>
        <p:spPr>
          <a:xfrm>
            <a:off x="4345543" y="3429238"/>
            <a:ext cx="2686169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Odvozený z požadované rentability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7315200" y="2532698"/>
            <a:ext cx="3253026" cy="2983587"/>
          </a:xfrm>
          <a:prstGeom prst="rect">
            <a:avLst/>
          </a:prstGeom>
          <a:solidFill>
            <a:srgbClr val="F8D3D5"/>
          </a:solidFill>
          <a:ln/>
        </p:spPr>
      </p:sp>
      <p:sp>
        <p:nvSpPr>
          <p:cNvPr id="12" name="Shape 10"/>
          <p:cNvSpPr/>
          <p:nvPr/>
        </p:nvSpPr>
        <p:spPr>
          <a:xfrm>
            <a:off x="7315200" y="2532698"/>
            <a:ext cx="38100" cy="2983587"/>
          </a:xfrm>
          <a:prstGeom prst="roundRect">
            <a:avLst>
              <a:gd name="adj" fmla="val 312559"/>
            </a:avLst>
          </a:prstGeom>
          <a:solidFill>
            <a:srgbClr val="DEB9BB"/>
          </a:solidFill>
          <a:ln/>
        </p:spPr>
      </p:sp>
      <p:sp>
        <p:nvSpPr>
          <p:cNvPr id="13" name="Text 11"/>
          <p:cNvSpPr/>
          <p:nvPr/>
        </p:nvSpPr>
        <p:spPr>
          <a:xfrm>
            <a:off x="7598688" y="2816185"/>
            <a:ext cx="2686050" cy="1329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= Cílové celkové náklady</a:t>
            </a:r>
            <a:endParaRPr lang="en-US" sz="2750" dirty="0"/>
          </a:p>
        </p:txBody>
      </p:sp>
      <p:sp>
        <p:nvSpPr>
          <p:cNvPr id="14" name="Text 12"/>
          <p:cNvSpPr/>
          <p:nvPr/>
        </p:nvSpPr>
        <p:spPr>
          <a:xfrm>
            <a:off x="7598688" y="4315301"/>
            <a:ext cx="2686050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Veškeré náklady na jednotku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10568226" y="2532698"/>
            <a:ext cx="3253145" cy="2983587"/>
          </a:xfrm>
          <a:prstGeom prst="rect">
            <a:avLst/>
          </a:prstGeom>
          <a:solidFill>
            <a:srgbClr val="F8D3D5"/>
          </a:solidFill>
          <a:ln/>
        </p:spPr>
      </p:sp>
      <p:sp>
        <p:nvSpPr>
          <p:cNvPr id="16" name="Shape 14"/>
          <p:cNvSpPr/>
          <p:nvPr/>
        </p:nvSpPr>
        <p:spPr>
          <a:xfrm>
            <a:off x="10568226" y="2532698"/>
            <a:ext cx="38100" cy="2983587"/>
          </a:xfrm>
          <a:prstGeom prst="roundRect">
            <a:avLst>
              <a:gd name="adj" fmla="val 312559"/>
            </a:avLst>
          </a:prstGeom>
          <a:solidFill>
            <a:srgbClr val="DEB9BB"/>
          </a:solidFill>
          <a:ln/>
        </p:spPr>
      </p:sp>
      <p:sp>
        <p:nvSpPr>
          <p:cNvPr id="17" name="Text 15"/>
          <p:cNvSpPr/>
          <p:nvPr/>
        </p:nvSpPr>
        <p:spPr>
          <a:xfrm>
            <a:off x="10851713" y="2816185"/>
            <a:ext cx="2686169" cy="88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– Příspěvek na správní náklady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10851713" y="3872270"/>
            <a:ext cx="2686169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nezpůsobené výkonem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809030" y="5516285"/>
            <a:ext cx="13012341" cy="1633538"/>
          </a:xfrm>
          <a:prstGeom prst="rect">
            <a:avLst/>
          </a:prstGeom>
          <a:solidFill>
            <a:srgbClr val="F8D3D5"/>
          </a:solidFill>
          <a:ln/>
        </p:spPr>
      </p:sp>
      <p:sp>
        <p:nvSpPr>
          <p:cNvPr id="20" name="Shape 18"/>
          <p:cNvSpPr/>
          <p:nvPr/>
        </p:nvSpPr>
        <p:spPr>
          <a:xfrm>
            <a:off x="809030" y="5516285"/>
            <a:ext cx="13012341" cy="38100"/>
          </a:xfrm>
          <a:prstGeom prst="roundRect">
            <a:avLst>
              <a:gd name="adj" fmla="val 312559"/>
            </a:avLst>
          </a:prstGeom>
          <a:solidFill>
            <a:srgbClr val="DEB9BB"/>
          </a:solidFill>
          <a:ln/>
        </p:spPr>
      </p:sp>
      <p:sp>
        <p:nvSpPr>
          <p:cNvPr id="21" name="Text 19"/>
          <p:cNvSpPr/>
          <p:nvPr/>
        </p:nvSpPr>
        <p:spPr>
          <a:xfrm>
            <a:off x="1092518" y="5799773"/>
            <a:ext cx="4142184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= Cílové výrobní náklady</a:t>
            </a:r>
            <a:endParaRPr lang="en-US" sz="2750" dirty="0"/>
          </a:p>
        </p:txBody>
      </p:sp>
      <p:sp>
        <p:nvSpPr>
          <p:cNvPr id="22" name="Text 20"/>
          <p:cNvSpPr/>
          <p:nvPr/>
        </p:nvSpPr>
        <p:spPr>
          <a:xfrm>
            <a:off x="1092518" y="6412825"/>
            <a:ext cx="12445365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příčinně vyvolané výkonem</a:t>
            </a:r>
            <a:endParaRPr lang="en-US" sz="2200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87147"/>
            <a:ext cx="6571059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Metody snižování nákladů</a:t>
            </a:r>
            <a:endParaRPr lang="en-US" sz="4150" dirty="0"/>
          </a:p>
        </p:txBody>
      </p:sp>
      <p:sp>
        <p:nvSpPr>
          <p:cNvPr id="3" name="Shape 1"/>
          <p:cNvSpPr/>
          <p:nvPr/>
        </p:nvSpPr>
        <p:spPr>
          <a:xfrm>
            <a:off x="793790" y="2070140"/>
            <a:ext cx="4227790" cy="1558052"/>
          </a:xfrm>
          <a:prstGeom prst="roundRect">
            <a:avLst>
              <a:gd name="adj" fmla="val 5732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9295" y="2305645"/>
            <a:ext cx="2714744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Stavebnicová analýza</a:t>
            </a:r>
            <a:endParaRPr lang="en-US" sz="2050" dirty="0"/>
          </a:p>
        </p:txBody>
      </p:sp>
      <p:sp>
        <p:nvSpPr>
          <p:cNvPr id="5" name="Text 3"/>
          <p:cNvSpPr/>
          <p:nvPr/>
        </p:nvSpPr>
        <p:spPr>
          <a:xfrm>
            <a:off x="1029295" y="2797373"/>
            <a:ext cx="3756779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Rozbor konkurenčního produktu k nalezení možností snížení nákladů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793790" y="3787616"/>
            <a:ext cx="4227790" cy="1558052"/>
          </a:xfrm>
          <a:prstGeom prst="roundRect">
            <a:avLst>
              <a:gd name="adj" fmla="val 5732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29295" y="4023122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Hodnotová analýza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1029295" y="4514850"/>
            <a:ext cx="3756779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Systematické hodnocení vlastností produktu a hledání nejlevnějších řešení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793790" y="5505093"/>
            <a:ext cx="4227790" cy="1558052"/>
          </a:xfrm>
          <a:prstGeom prst="roundRect">
            <a:avLst>
              <a:gd name="adj" fmla="val 5732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29295" y="5740598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Reengineering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1029295" y="6232327"/>
            <a:ext cx="3756779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Změny technologie a organizace výroby pro snížení nákladů</a:t>
            </a:r>
            <a:endParaRPr lang="en-US" sz="16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4871" y="2803684"/>
            <a:ext cx="6222206" cy="3525917"/>
          </a:xfrm>
          <a:prstGeom prst="rect">
            <a:avLst/>
          </a:prstGeom>
        </p:spPr>
      </p:pic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8670" y="1194078"/>
            <a:ext cx="10790753" cy="880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00"/>
              </a:lnSpc>
              <a:buNone/>
            </a:pPr>
            <a:r>
              <a:rPr lang="en-US" sz="5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Příklad: Společnost Philadelphia</a:t>
            </a:r>
            <a:endParaRPr lang="en-US" sz="5500" dirty="0"/>
          </a:p>
        </p:txBody>
      </p:sp>
      <p:sp>
        <p:nvSpPr>
          <p:cNvPr id="3" name="Text 1"/>
          <p:cNvSpPr/>
          <p:nvPr/>
        </p:nvSpPr>
        <p:spPr>
          <a:xfrm>
            <a:off x="788670" y="2634020"/>
            <a:ext cx="13053060" cy="8984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Společnost plánuje zahájit výrobu nového typu televizoru. Konkurenční produkty se prodávají za 20 000 Kč, ale očekává se snížení ceny o 15 %. Philadelphia chce nabídnout cenu nižší o 20 %, tedy 16 000 Kč.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88670" y="4127063"/>
            <a:ext cx="3521273" cy="440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Výchozí údaje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788670" y="4847034"/>
            <a:ext cx="6182916" cy="1797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Cílová cena: 16 000 Kč</a:t>
            </a:r>
            <a:endParaRPr lang="en-US" sz="2200" dirty="0"/>
          </a:p>
          <a:p>
            <a:pPr algn="l" marL="342900" indent="-342900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Roční prodej: 50 000 kusů</a:t>
            </a:r>
            <a:endParaRPr lang="en-US" sz="2200" dirty="0"/>
          </a:p>
          <a:p>
            <a:pPr algn="l" marL="342900" indent="-342900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Požadovaná rentabilita aktiv: 10 %</a:t>
            </a:r>
            <a:endParaRPr lang="en-US" sz="2200" dirty="0"/>
          </a:p>
          <a:p>
            <a:pPr algn="l" marL="342900" indent="-342900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Průměrná aktiva: 1,6 mld. Kč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66434" y="4127063"/>
            <a:ext cx="4254222" cy="4401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Výpočet cílových nákladů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7666434" y="4847034"/>
            <a:ext cx="6182916" cy="1797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Celkové výnosy: 800 mil. Kč</a:t>
            </a:r>
            <a:endParaRPr lang="en-US" sz="2200" dirty="0"/>
          </a:p>
          <a:p>
            <a:pPr algn="l" marL="342900" indent="-342900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Požadovaný zisk: 160 mil. Kč</a:t>
            </a:r>
            <a:endParaRPr lang="en-US" sz="2200" dirty="0"/>
          </a:p>
          <a:p>
            <a:pPr algn="l" marL="342900" indent="-342900">
              <a:lnSpc>
                <a:spcPts val="350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 na 1 ks: 3 200 Kč</a:t>
            </a:r>
            <a:endParaRPr lang="en-US" sz="2200" dirty="0"/>
          </a:p>
          <a:p>
            <a:pPr algn="l" marL="342900" indent="-342900">
              <a:lnSpc>
                <a:spcPts val="3500"/>
              </a:lnSpc>
              <a:buSzPct val="100000"/>
              <a:buChar char="•"/>
            </a:pP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Cílové náklady: 12 800 Kč</a:t>
            </a:r>
            <a:endParaRPr lang="en-US" sz="22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78978" y="6965636"/>
            <a:ext cx="1654254" cy="39671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04079"/>
            <a:ext cx="10613231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Philadelphia: Propočtová kalkulace</a:t>
            </a:r>
            <a:endParaRPr lang="en-US" sz="5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2604254"/>
            <a:ext cx="7433905" cy="41629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83829" y="2715697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Výsledek analýzy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83829" y="3343870"/>
            <a:ext cx="4160282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Celkové náklady podle propočtové kalkulace: </a:t>
            </a:r>
            <a:pPr algn="l" indent="0" marL="0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13 855 Kč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683829" y="4326136"/>
            <a:ext cx="4160282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Cílové náklady: </a:t>
            </a:r>
            <a:pPr algn="l" indent="0" marL="0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12 800 Kč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683829" y="4920615"/>
            <a:ext cx="4160282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FFFFFF"/>
                </a:solidFill>
                <a:highlight>
                  <a:srgbClr val="E34238"/>
                </a:highlight>
                <a:latin typeface="Oxygen" pitchFamily="34" charset="0"/>
                <a:ea typeface="Oxygen" pitchFamily="34" charset="-122"/>
                <a:cs typeface="Oxygen" pitchFamily="34" charset="-120"/>
              </a:rPr>
              <a:t>Překročení: 1 055 Kč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683829" y="5515094"/>
            <a:ext cx="4160282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Je nutné hledat možnosti snížení nákladů prostřednictvím hodnotové analýzy a reengineeringu.</a:t>
            </a:r>
            <a:endParaRPr lang="en-US" sz="20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35887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Kalkulace životního cyklu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4533067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Life Cycle Costing představuje širší pohled na výnosy a náklady výkonu za celou dobu jeho existence, včetně inovační fáze a nákladů po ukončení výroby.</a:t>
            </a:r>
            <a:endParaRPr lang="en-US" sz="2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75542"/>
            <a:ext cx="12363569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faktory kalkulace životního cyklu</a:t>
            </a:r>
            <a:endParaRPr lang="en-US" sz="5000" dirty="0"/>
          </a:p>
        </p:txBody>
      </p:sp>
      <p:sp>
        <p:nvSpPr>
          <p:cNvPr id="3" name="Shape 1"/>
          <p:cNvSpPr/>
          <p:nvPr/>
        </p:nvSpPr>
        <p:spPr>
          <a:xfrm>
            <a:off x="793790" y="2732127"/>
            <a:ext cx="3088481" cy="4021931"/>
          </a:xfrm>
          <a:prstGeom prst="roundRect">
            <a:avLst>
              <a:gd name="adj" fmla="val 3470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64181" y="3002518"/>
            <a:ext cx="765453" cy="765453"/>
          </a:xfrm>
          <a:prstGeom prst="roundRect">
            <a:avLst>
              <a:gd name="adj" fmla="val 11944673"/>
            </a:avLst>
          </a:prstGeom>
          <a:solidFill>
            <a:srgbClr val="D01F28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4683" y="3212902"/>
            <a:ext cx="344448" cy="3444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64181" y="3997523"/>
            <a:ext cx="2547699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Délka životního cyklu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1064181" y="4932521"/>
            <a:ext cx="2547699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Doba výroby a prodeje závisí na úspěchu na trhu a rychlosti inovací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4111823" y="2732127"/>
            <a:ext cx="3088600" cy="4021931"/>
          </a:xfrm>
          <a:prstGeom prst="roundRect">
            <a:avLst>
              <a:gd name="adj" fmla="val 3470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382214" y="3002518"/>
            <a:ext cx="765453" cy="765453"/>
          </a:xfrm>
          <a:prstGeom prst="roundRect">
            <a:avLst>
              <a:gd name="adj" fmla="val 11944673"/>
            </a:avLst>
          </a:prstGeom>
          <a:solidFill>
            <a:srgbClr val="D01F28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2717" y="3212902"/>
            <a:ext cx="344448" cy="34444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382214" y="3997523"/>
            <a:ext cx="254781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Objem prodeje</a:t>
            </a:r>
            <a:endParaRPr lang="en-US" sz="2500" dirty="0"/>
          </a:p>
        </p:txBody>
      </p:sp>
      <p:sp>
        <p:nvSpPr>
          <p:cNvPr id="12" name="Text 8"/>
          <p:cNvSpPr/>
          <p:nvPr/>
        </p:nvSpPr>
        <p:spPr>
          <a:xfrm>
            <a:off x="4382214" y="4533900"/>
            <a:ext cx="2547818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Klíčový pro odhad výnosů a celkových nákladů za životnost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7429976" y="2732127"/>
            <a:ext cx="3088481" cy="4021931"/>
          </a:xfrm>
          <a:prstGeom prst="roundRect">
            <a:avLst>
              <a:gd name="adj" fmla="val 3470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7700367" y="3002518"/>
            <a:ext cx="765453" cy="765453"/>
          </a:xfrm>
          <a:prstGeom prst="roundRect">
            <a:avLst>
              <a:gd name="adj" fmla="val 11944673"/>
            </a:avLst>
          </a:prstGeom>
          <a:solidFill>
            <a:srgbClr val="D01F28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10870" y="3212902"/>
            <a:ext cx="344448" cy="3444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700367" y="3997523"/>
            <a:ext cx="2547699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Vývoj ceny</a:t>
            </a:r>
            <a:endParaRPr lang="en-US" sz="2500" dirty="0"/>
          </a:p>
        </p:txBody>
      </p:sp>
      <p:sp>
        <p:nvSpPr>
          <p:cNvPr id="17" name="Text 12"/>
          <p:cNvSpPr/>
          <p:nvPr/>
        </p:nvSpPr>
        <p:spPr>
          <a:xfrm>
            <a:off x="7700367" y="4533900"/>
            <a:ext cx="2547699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Očekávané změny ceny v průběhu životního cyklu</a:t>
            </a:r>
            <a:endParaRPr lang="en-US" sz="2000" dirty="0"/>
          </a:p>
        </p:txBody>
      </p:sp>
      <p:sp>
        <p:nvSpPr>
          <p:cNvPr id="18" name="Shape 13"/>
          <p:cNvSpPr/>
          <p:nvPr/>
        </p:nvSpPr>
        <p:spPr>
          <a:xfrm>
            <a:off x="10748010" y="2732127"/>
            <a:ext cx="3088600" cy="4021931"/>
          </a:xfrm>
          <a:prstGeom prst="roundRect">
            <a:avLst>
              <a:gd name="adj" fmla="val 3470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11018401" y="3002518"/>
            <a:ext cx="765453" cy="765453"/>
          </a:xfrm>
          <a:prstGeom prst="roundRect">
            <a:avLst>
              <a:gd name="adj" fmla="val 11944673"/>
            </a:avLst>
          </a:prstGeom>
          <a:solidFill>
            <a:srgbClr val="D01F28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28903" y="3212902"/>
            <a:ext cx="344448" cy="34444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1018401" y="3997523"/>
            <a:ext cx="254781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Celkové náklady</a:t>
            </a:r>
            <a:endParaRPr lang="en-US" sz="2500" dirty="0"/>
          </a:p>
        </p:txBody>
      </p:sp>
      <p:sp>
        <p:nvSpPr>
          <p:cNvPr id="22" name="Text 16"/>
          <p:cNvSpPr/>
          <p:nvPr/>
        </p:nvSpPr>
        <p:spPr>
          <a:xfrm>
            <a:off x="11018401" y="4533900"/>
            <a:ext cx="2547818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Zahrnují výzkum, vývoj, výrobu, prodej i likvidaci</a:t>
            </a:r>
            <a:endParaRPr lang="en-US" sz="2000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64908"/>
            <a:ext cx="8907542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Příklad: Společnost Optika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2617827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Společnost plánuje vyrábět nový typ mikroskopu po dobu dvou let. Cílová cena je 1 350 000 Kč, požadovaná rentabilita výnosů 15 %, což dává cílový zisk 202 500 Kč a cílové náklady 1 147 500 Kč.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127302"/>
            <a:ext cx="4550807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Diskontované peněžní toky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793790" y="4853821"/>
            <a:ext cx="6175534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Všechny příjmy a výdaje jsou diskontovány náklady kapitálu 10 %. Výdaje na výzkum a vývoj před zahájením výroby jsou úročeny.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68697" y="4127302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Výsledky analýzy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7668697" y="4853821"/>
            <a:ext cx="6175534" cy="1814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Celkové diskontované příjmy: 32,3 mil. Kč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Celkové diskontované výdaje: 27,6 mil. Kč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Čistý peněžní tok: 4,7 mil. Kč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Rentabilita výnosů: 15 %</a:t>
            </a:r>
            <a:endParaRPr lang="en-US" sz="22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251018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0011"/>
            <a:ext cx="7834551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Bod zvratu v životním cyklu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2284571"/>
            <a:ext cx="4182785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Minimální objem prodeje, který zajistí úhradu výdajů v předvýrobních etapách, lze vypočítat jako modifikovaný bod zvratu.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793790" y="3895249"/>
            <a:ext cx="4182785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Vychází z diskontované marže, kterou výrobek přispívá na úhradu fixních nákladů.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793790" y="5169813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Výpočet pro Optiku</a:t>
            </a:r>
            <a:endParaRPr lang="en-US" sz="2350" dirty="0"/>
          </a:p>
        </p:txBody>
      </p:sp>
      <p:sp>
        <p:nvSpPr>
          <p:cNvPr id="6" name="Text 4"/>
          <p:cNvSpPr/>
          <p:nvPr/>
        </p:nvSpPr>
        <p:spPr>
          <a:xfrm>
            <a:off x="793790" y="5751076"/>
            <a:ext cx="418278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Bod zvratu = 20 475 kusů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93790" y="6291977"/>
            <a:ext cx="418278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Marže z prodeje nad tuto hranici již přispívá k tvorbě podnikového zisku.</a:t>
            </a:r>
            <a:endParaRPr lang="en-US" sz="185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2560" y="2652713"/>
            <a:ext cx="7031117" cy="3984188"/>
          </a:xfrm>
          <a:prstGeom prst="rect">
            <a:avLst/>
          </a:prstGeom>
        </p:spPr>
      </p:pic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7645"/>
            <a:ext cx="8071128" cy="575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Integrace obou kalkulačních přístupů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4083" y="1973104"/>
            <a:ext cx="8342233" cy="47208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62803" y="2565336"/>
            <a:ext cx="1907502" cy="23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Stanovení cílů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362803" y="2871596"/>
            <a:ext cx="2924836" cy="157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Cílová cena, zisk a náklady</a:t>
            </a:r>
            <a:endParaRPr lang="en-US" sz="10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19672" y="2564806"/>
            <a:ext cx="254333" cy="254334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80371" y="3497362"/>
            <a:ext cx="254334" cy="25433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359963" y="3496700"/>
            <a:ext cx="1907502" cy="23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Hodnocení nákladů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3342628" y="3802960"/>
            <a:ext cx="2924837" cy="157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Porovnání s cílovou kalkulací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8362803" y="4430449"/>
            <a:ext cx="1907502" cy="23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Korekce návrhu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8362803" y="4736709"/>
            <a:ext cx="2924836" cy="157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Konstrukční a technologické změny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19672" y="4429919"/>
            <a:ext cx="254333" cy="25433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196633" y="5363006"/>
            <a:ext cx="2072157" cy="23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Životní cyklus a výroba</a:t>
            </a:r>
            <a:endParaRPr lang="en-US" sz="1350" dirty="0"/>
          </a:p>
        </p:txBody>
      </p:sp>
      <p:sp>
        <p:nvSpPr>
          <p:cNvPr id="14" name="Text 8"/>
          <p:cNvSpPr/>
          <p:nvPr/>
        </p:nvSpPr>
        <p:spPr>
          <a:xfrm>
            <a:off x="3343953" y="5669266"/>
            <a:ext cx="2924837" cy="157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Life cycle kalkulace a Kaizen Costing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80371" y="5362475"/>
            <a:ext cx="254334" cy="25433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93790" y="6828592"/>
            <a:ext cx="13042821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Target Costing a Life Cycle Costing se vzájemně doplňují a společně podporují strategické řízení nákladů po linii výkonů.</a:t>
            </a:r>
            <a:endParaRPr lang="en-US" sz="145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2905720"/>
            <a:ext cx="1404699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0211" y="3058716"/>
            <a:ext cx="226814" cy="22681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790373" y="2990731"/>
            <a:ext cx="7244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ČÁST 2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6280190" y="3551992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Řízení aktivit, činností a procesů</a:t>
            </a:r>
            <a:endParaRPr lang="en-US" sz="55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62420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Proč procesní řízení?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2828806"/>
            <a:ext cx="6175534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Růst diferenciace výrobků, nutnost rychle reagovat na změny a přizpůsobování individuálním požadavkům zákazníků vedly k růstu aktivit, které nemají bezprostřední vztah k výkonům.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5351502"/>
            <a:ext cx="6175534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Tradiční nástroje řízení po linii výkonů a odpovědností začaly být nedostatečné pro řízení těchto nákladů.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464504" y="2573655"/>
            <a:ext cx="6583918" cy="4393525"/>
          </a:xfrm>
          <a:prstGeom prst="roundRect">
            <a:avLst>
              <a:gd name="adj" fmla="val 4647"/>
            </a:avLst>
          </a:prstGeom>
          <a:solidFill>
            <a:srgbClr val="D01F28"/>
          </a:solidFill>
          <a:ln/>
        </p:spPr>
      </p:sp>
      <p:sp>
        <p:nvSpPr>
          <p:cNvPr id="6" name="Text 4"/>
          <p:cNvSpPr/>
          <p:nvPr/>
        </p:nvSpPr>
        <p:spPr>
          <a:xfrm>
            <a:off x="7747992" y="2857143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koncepce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7747992" y="3583662"/>
            <a:ext cx="6016943" cy="1814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Activity Based Management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Time Based Management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Total Quality Management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Value Based Management</a:t>
            </a:r>
            <a:endParaRPr lang="en-US" sz="22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251018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34772"/>
            <a:ext cx="9123521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Hierarchie procesů a aktivit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4387691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Základní procesy se rozpadají na dílčí procesy, činnosti a aktivity. Podrobné vymezení aktivit je obdobou vymezení odpovědnostních útvarů.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7150"/>
            <a:ext cx="1104745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Klasifikace aktivit podle přidané hodnoty</a:t>
            </a:r>
            <a:endParaRPr lang="en-US" sz="44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7430" y="2078831"/>
            <a:ext cx="1614011" cy="12433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894892" y="2653546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5088255" y="2305645"/>
            <a:ext cx="437399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Aktivity nutné k tvorbě produktu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088255" y="2768798"/>
            <a:ext cx="4938236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nelze snížit při současné úrovni techniky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918115" y="3335298"/>
            <a:ext cx="8861822" cy="15240"/>
          </a:xfrm>
          <a:prstGeom prst="roundRect">
            <a:avLst>
              <a:gd name="adj" fmla="val 625116"/>
            </a:avLst>
          </a:prstGeom>
          <a:solidFill>
            <a:srgbClr val="DEB9BB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424" y="3378875"/>
            <a:ext cx="3228022" cy="124337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894892" y="3801189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500" dirty="0"/>
          </a:p>
        </p:txBody>
      </p:sp>
      <p:sp>
        <p:nvSpPr>
          <p:cNvPr id="10" name="Text 6"/>
          <p:cNvSpPr/>
          <p:nvPr/>
        </p:nvSpPr>
        <p:spPr>
          <a:xfrm>
            <a:off x="5895261" y="3605689"/>
            <a:ext cx="467689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Aktivity nutné s potenciálem úspor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895261" y="4068842"/>
            <a:ext cx="5106948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nebo rozsah je možné v současnosti snížit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5725120" y="4635341"/>
            <a:ext cx="8054816" cy="15240"/>
          </a:xfrm>
          <a:prstGeom prst="roundRect">
            <a:avLst>
              <a:gd name="adj" fmla="val 625116"/>
            </a:avLst>
          </a:prstGeom>
          <a:solidFill>
            <a:srgbClr val="DEB9BB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418" y="4678918"/>
            <a:ext cx="4842034" cy="124337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894892" y="5101233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2500" dirty="0"/>
          </a:p>
        </p:txBody>
      </p:sp>
      <p:sp>
        <p:nvSpPr>
          <p:cNvPr id="15" name="Text 10"/>
          <p:cNvSpPr/>
          <p:nvPr/>
        </p:nvSpPr>
        <p:spPr>
          <a:xfrm>
            <a:off x="6702266" y="4905732"/>
            <a:ext cx="379237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Aktivity nenutné, ale vázané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6702266" y="5368885"/>
            <a:ext cx="6667143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Eliminace možná pouze zásadní změnou organizace a technologie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6532126" y="5935385"/>
            <a:ext cx="7247811" cy="15240"/>
          </a:xfrm>
          <a:prstGeom prst="roundRect">
            <a:avLst>
              <a:gd name="adj" fmla="val 625116"/>
            </a:avLst>
          </a:prstGeom>
          <a:solidFill>
            <a:srgbClr val="DEB9BB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294" y="5978962"/>
            <a:ext cx="6456164" cy="124337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894773" y="6401276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4</a:t>
            </a:r>
            <a:endParaRPr lang="en-US" sz="2500" dirty="0"/>
          </a:p>
        </p:txBody>
      </p:sp>
      <p:sp>
        <p:nvSpPr>
          <p:cNvPr id="20" name="Text 14"/>
          <p:cNvSpPr/>
          <p:nvPr/>
        </p:nvSpPr>
        <p:spPr>
          <a:xfrm>
            <a:off x="7509272" y="6205776"/>
            <a:ext cx="45509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Aktivity nenutné a eliminovatelné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09272" y="6668929"/>
            <a:ext cx="5584031" cy="32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Mohou být okamžitě eliminovány bez dopadu na výkon</a:t>
            </a:r>
            <a:endParaRPr lang="en-US" sz="175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552105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Metoda Just in Time</a:t>
            </a:r>
            <a:endParaRPr lang="en-US" sz="5550" dirty="0"/>
          </a:p>
        </p:txBody>
      </p:sp>
      <p:sp>
        <p:nvSpPr>
          <p:cNvPr id="4" name="Text 1"/>
          <p:cNvSpPr/>
          <p:nvPr/>
        </p:nvSpPr>
        <p:spPr>
          <a:xfrm>
            <a:off x="793790" y="3863340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JIT se orientuje na trvalé a dlouhodobé snižování nákladů zkracováním doby procesů a omezováním neproduktivních aktivit. Důraz na nejvyšší kvalitu a rychlé přizpůsobování požadavkům zákazníků.</a:t>
            </a:r>
            <a:endParaRPr lang="en-US" sz="22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05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77027"/>
            <a:ext cx="8876348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Základní principy Just in Time</a:t>
            </a:r>
            <a:endParaRPr lang="en-US" sz="5000" dirty="0"/>
          </a:p>
        </p:txBody>
      </p:sp>
      <p:sp>
        <p:nvSpPr>
          <p:cNvPr id="3" name="Shape 1"/>
          <p:cNvSpPr/>
          <p:nvPr/>
        </p:nvSpPr>
        <p:spPr>
          <a:xfrm>
            <a:off x="793790" y="2377202"/>
            <a:ext cx="574119" cy="574119"/>
          </a:xfrm>
          <a:prstGeom prst="roundRect">
            <a:avLst>
              <a:gd name="adj" fmla="val 1866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89516" y="2425065"/>
            <a:ext cx="382667" cy="47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597462" y="2464832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Dodávky materiálu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1597462" y="3093006"/>
            <a:ext cx="5406509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Uskutečňují se v intervalech umožňujících okamžitou spotřebu ve výrobě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93790" y="4327803"/>
            <a:ext cx="574119" cy="574119"/>
          </a:xfrm>
          <a:prstGeom prst="roundRect">
            <a:avLst>
              <a:gd name="adj" fmla="val 1866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89516" y="4375666"/>
            <a:ext cx="382667" cy="47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597462" y="4415433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Výrobní cyklus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1597462" y="5043607"/>
            <a:ext cx="5406509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Měl by být co nejkratší s minimem prostojů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3790" y="5890617"/>
            <a:ext cx="574119" cy="574119"/>
          </a:xfrm>
          <a:prstGeom prst="roundRect">
            <a:avLst>
              <a:gd name="adj" fmla="val 1866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9516" y="5938480"/>
            <a:ext cx="382667" cy="478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1597462" y="5978247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Prodej výrobků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1597462" y="6606421"/>
            <a:ext cx="5406509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Vyrobený výrobek se ihned prodá zákazníkovi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7634049" y="2348389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Efektivnost cyklu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7634049" y="2976563"/>
            <a:ext cx="621018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Poměr hodnotu přidávajícího času k celkovému času vyjadřuje efektivnost cyklu plnění objednávek.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634049" y="3958828"/>
            <a:ext cx="6210181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Cílem je minimalizovat hodnotu nepřidávající čas (skladování, doprava, prostoje, čekání).</a:t>
            </a:r>
            <a:endParaRPr lang="en-US" sz="20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45644"/>
            <a:ext cx="10407134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Tradiční systém vs. Just in Time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2940367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Tradiční systém</a:t>
            </a:r>
            <a:endParaRPr lang="en-US" sz="2750" dirty="0"/>
          </a:p>
        </p:txBody>
      </p:sp>
      <p:sp>
        <p:nvSpPr>
          <p:cNvPr id="4" name="Text 2"/>
          <p:cNvSpPr/>
          <p:nvPr/>
        </p:nvSpPr>
        <p:spPr>
          <a:xfrm>
            <a:off x="793790" y="3666887"/>
            <a:ext cx="6175534" cy="2268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Výroba na základě odhadu poptávky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Plán výroby stanoví objem a dobu výroby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Výstupy se předávají na meziklad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Další útvar si odebírá ze skladu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Systém tlačený výrobou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464504" y="2656880"/>
            <a:ext cx="6583918" cy="4226957"/>
          </a:xfrm>
          <a:prstGeom prst="roundRect">
            <a:avLst>
              <a:gd name="adj" fmla="val 4830"/>
            </a:avLst>
          </a:prstGeom>
          <a:solidFill>
            <a:srgbClr val="BEBDBB"/>
          </a:solidFill>
          <a:ln/>
        </p:spPr>
      </p:sp>
      <p:sp>
        <p:nvSpPr>
          <p:cNvPr id="6" name="Text 4"/>
          <p:cNvSpPr/>
          <p:nvPr/>
        </p:nvSpPr>
        <p:spPr>
          <a:xfrm>
            <a:off x="7747992" y="2940367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Just in Time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7747992" y="3666887"/>
            <a:ext cx="6016943" cy="272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Výroba začíná objednávkou zákazníka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Každá operace se provádí, když je požadována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Minimální nebo žádné zásoby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Perfektní koordinace činností</a:t>
            </a:r>
            <a:endParaRPr lang="en-US" sz="2200" dirty="0"/>
          </a:p>
          <a:p>
            <a:pPr algn="l" marL="342900" indent="-342900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Systém tažený poptávkou</a:t>
            </a:r>
            <a:endParaRPr lang="en-US" sz="22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675615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8586"/>
            <a:ext cx="656129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Hodnotové řízení kvality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140267"/>
            <a:ext cx="13042821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Kvalita výrazně ovlivňuje nejen náklady, ale i poptávku zákazníků, výnosy a zisk. Je třeba ji posuzovat jako technický parametr i jako míru udržení kvalitativních vlastností.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9269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Naturální ukazatele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4462701"/>
            <a:ext cx="4205168" cy="163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 zmetků na výrobě</a:t>
            </a:r>
            <a:endParaRPr lang="en-US" sz="1750" dirty="0"/>
          </a:p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 kvalitních produktů</a:t>
            </a:r>
            <a:endParaRPr lang="en-US" sz="1750" dirty="0"/>
          </a:p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Podíl reklamací</a:t>
            </a:r>
            <a:endParaRPr lang="en-US" sz="1750" dirty="0"/>
          </a:p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Množství stížností zákazníků</a:t>
            </a:r>
            <a:endParaRPr lang="en-US" sz="1750" dirty="0"/>
          </a:p>
          <a:p>
            <a:pPr algn="l" marL="342900" indent="-342900">
              <a:lnSpc>
                <a:spcPts val="2550"/>
              </a:lnSpc>
              <a:buSzPct val="100000"/>
              <a:buChar char="•"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Dodržování dodacích lhůt</a:t>
            </a:r>
            <a:endParaRPr lang="en-US" sz="17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8418" y="3201591"/>
            <a:ext cx="6627257" cy="3755350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294344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00983"/>
            <a:ext cx="10330696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Čtyři kategorie nákladů kvality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793790" y="2653903"/>
            <a:ext cx="3048000" cy="4374594"/>
          </a:xfrm>
          <a:prstGeom prst="roundRect">
            <a:avLst>
              <a:gd name="adj" fmla="val 3907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2518" y="2952631"/>
            <a:ext cx="2450544" cy="88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Náklady na prevenci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1092518" y="4008715"/>
            <a:ext cx="2450544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Opatření k zabránění výroby zmetků - konstrukční příprava, kontrolní systém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25278" y="2653903"/>
            <a:ext cx="3048119" cy="4374594"/>
          </a:xfrm>
          <a:prstGeom prst="roundRect">
            <a:avLst>
              <a:gd name="adj" fmla="val 3907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24005" y="2952631"/>
            <a:ext cx="2450663" cy="88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Náklady na kontrolu</a:t>
            </a:r>
            <a:endParaRPr lang="en-US" sz="2750" dirty="0"/>
          </a:p>
        </p:txBody>
      </p:sp>
      <p:sp>
        <p:nvSpPr>
          <p:cNvPr id="8" name="Text 6"/>
          <p:cNvSpPr/>
          <p:nvPr/>
        </p:nvSpPr>
        <p:spPr>
          <a:xfrm>
            <a:off x="4424005" y="4008715"/>
            <a:ext cx="2450663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Ověření kvality materiálů a výrobků - přejímka, kontrola v průběhu výroby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7456884" y="2653903"/>
            <a:ext cx="3048119" cy="4374594"/>
          </a:xfrm>
          <a:prstGeom prst="roundRect">
            <a:avLst>
              <a:gd name="adj" fmla="val 3907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55612" y="2952631"/>
            <a:ext cx="245066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Interní škody</a:t>
            </a:r>
            <a:endParaRPr lang="en-US" sz="2750" dirty="0"/>
          </a:p>
        </p:txBody>
      </p:sp>
      <p:sp>
        <p:nvSpPr>
          <p:cNvPr id="11" name="Text 9"/>
          <p:cNvSpPr/>
          <p:nvPr/>
        </p:nvSpPr>
        <p:spPr>
          <a:xfrm>
            <a:off x="7755612" y="3565684"/>
            <a:ext cx="2450663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Ztráty z materiálů a výrobků neodpovídající kvality - opravy, přepracování, zmetky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10788491" y="2653903"/>
            <a:ext cx="3048119" cy="4374594"/>
          </a:xfrm>
          <a:prstGeom prst="roundRect">
            <a:avLst>
              <a:gd name="adj" fmla="val 3907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087219" y="2952631"/>
            <a:ext cx="245066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Externí škody</a:t>
            </a:r>
            <a:endParaRPr lang="en-US" sz="2750" dirty="0"/>
          </a:p>
        </p:txBody>
      </p:sp>
      <p:sp>
        <p:nvSpPr>
          <p:cNvPr id="14" name="Text 12"/>
          <p:cNvSpPr/>
          <p:nvPr/>
        </p:nvSpPr>
        <p:spPr>
          <a:xfrm>
            <a:off x="11087219" y="3565684"/>
            <a:ext cx="2450663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vzniklé u zákazníka - reklamace, opravy, výměny vadných výrobků</a:t>
            </a:r>
            <a:endParaRPr lang="en-US" sz="22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40844"/>
            <a:ext cx="6838712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Příklad: Společnost AXA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2203609"/>
            <a:ext cx="1304282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Společnost vyrábí kávovary s ročním prodejem 20 000 ks za průměrnou cenu 4 000 Kč (celkem 80 mil. Kč výnosů).</a:t>
            </a:r>
            <a:endParaRPr lang="en-US" sz="1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020973"/>
            <a:ext cx="7031117" cy="34249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149787" y="6476405"/>
            <a:ext cx="240983" cy="240983"/>
          </a:xfrm>
          <a:prstGeom prst="roundRect">
            <a:avLst>
              <a:gd name="adj" fmla="val 7589"/>
            </a:avLst>
          </a:prstGeom>
          <a:solidFill>
            <a:srgbClr val="430A0D"/>
          </a:solidFill>
          <a:ln/>
        </p:spPr>
      </p:sp>
      <p:sp>
        <p:nvSpPr>
          <p:cNvPr id="6" name="Text 3"/>
          <p:cNvSpPr/>
          <p:nvPr/>
        </p:nvSpPr>
        <p:spPr>
          <a:xfrm>
            <a:off x="1451729" y="6476405"/>
            <a:ext cx="985480" cy="240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Prevence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2795111" y="6476405"/>
            <a:ext cx="240983" cy="240983"/>
          </a:xfrm>
          <a:prstGeom prst="roundRect">
            <a:avLst>
              <a:gd name="adj" fmla="val 7589"/>
            </a:avLst>
          </a:prstGeom>
          <a:solidFill>
            <a:srgbClr val="95161D"/>
          </a:solidFill>
          <a:ln/>
        </p:spPr>
      </p:sp>
      <p:sp>
        <p:nvSpPr>
          <p:cNvPr id="8" name="Text 5"/>
          <p:cNvSpPr/>
          <p:nvPr/>
        </p:nvSpPr>
        <p:spPr>
          <a:xfrm>
            <a:off x="3097054" y="6476405"/>
            <a:ext cx="930592" cy="240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Kontrola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4385548" y="6476405"/>
            <a:ext cx="240983" cy="240983"/>
          </a:xfrm>
          <a:prstGeom prst="roundRect">
            <a:avLst>
              <a:gd name="adj" fmla="val 7589"/>
            </a:avLst>
          </a:prstGeom>
          <a:solidFill>
            <a:srgbClr val="DF2A33"/>
          </a:solidFill>
          <a:ln/>
        </p:spPr>
      </p:sp>
      <p:sp>
        <p:nvSpPr>
          <p:cNvPr id="10" name="Text 7"/>
          <p:cNvSpPr/>
          <p:nvPr/>
        </p:nvSpPr>
        <p:spPr>
          <a:xfrm>
            <a:off x="4687491" y="6476405"/>
            <a:ext cx="1341477" cy="481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Interní škody</a:t>
            </a:r>
            <a:endParaRPr lang="en-US" sz="1850" dirty="0"/>
          </a:p>
        </p:txBody>
      </p:sp>
      <p:sp>
        <p:nvSpPr>
          <p:cNvPr id="11" name="Shape 8"/>
          <p:cNvSpPr/>
          <p:nvPr/>
        </p:nvSpPr>
        <p:spPr>
          <a:xfrm>
            <a:off x="6181368" y="6476405"/>
            <a:ext cx="240983" cy="240983"/>
          </a:xfrm>
          <a:prstGeom prst="roundRect">
            <a:avLst>
              <a:gd name="adj" fmla="val 7589"/>
            </a:avLst>
          </a:prstGeom>
          <a:solidFill>
            <a:srgbClr val="EB7C82"/>
          </a:solidFill>
          <a:ln/>
        </p:spPr>
      </p:sp>
      <p:sp>
        <p:nvSpPr>
          <p:cNvPr id="12" name="Text 9"/>
          <p:cNvSpPr/>
          <p:nvPr/>
        </p:nvSpPr>
        <p:spPr>
          <a:xfrm>
            <a:off x="6483310" y="6476405"/>
            <a:ext cx="1341596" cy="481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5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Externí škody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9661327" y="3547348"/>
            <a:ext cx="3409474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Analýza nákladů kvality</a:t>
            </a:r>
            <a:endParaRPr lang="en-US" sz="2350" dirty="0"/>
          </a:p>
        </p:txBody>
      </p:sp>
      <p:sp>
        <p:nvSpPr>
          <p:cNvPr id="14" name="Text 11"/>
          <p:cNvSpPr/>
          <p:nvPr/>
        </p:nvSpPr>
        <p:spPr>
          <a:xfrm>
            <a:off x="9661327" y="4128611"/>
            <a:ext cx="4182785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Celkové náklady kvality činí významnou část výnosů. Vyšší investice do prevence by mohly snížit náklady na škody.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9661327" y="5739289"/>
            <a:ext cx="418278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Klíčem je najít optimální rozložení nákladů mezi jednotlivé kategorie.</a:t>
            </a:r>
            <a:endParaRPr lang="en-US" sz="185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2462689"/>
            <a:ext cx="1403271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0211" y="2615684"/>
            <a:ext cx="226814" cy="22681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790373" y="2547699"/>
            <a:ext cx="72306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ČÁST 3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6280190" y="3108960"/>
            <a:ext cx="7556421" cy="2657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Strategické řízení odpovědnostních středisek</a:t>
            </a:r>
            <a:endParaRPr lang="en-US" sz="55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28832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Balanced Scorecard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026682"/>
            <a:ext cx="13042821" cy="269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BSC představuje komplexní systém hodnocení výkonnosti, který propojuje hodnotová a naturální kritéria ve čtyřech základních oblastech.</a:t>
            </a:r>
            <a:endParaRPr lang="en-US" sz="15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9140" y="2452807"/>
            <a:ext cx="7432000" cy="464796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783203" y="4681763"/>
            <a:ext cx="1532238" cy="256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Zaměstnanci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548677" y="6518422"/>
            <a:ext cx="1532238" cy="513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Podnikové procesy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9314579" y="4680764"/>
            <a:ext cx="1532238" cy="256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Zákazníci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548677" y="2521423"/>
            <a:ext cx="1532238" cy="513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Hodnotové ukazatele</a:t>
            </a:r>
            <a:endParaRPr lang="en-US" sz="13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79314"/>
            <a:ext cx="6771323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Hodnotová oblast BSC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793790" y="2688431"/>
            <a:ext cx="4160282" cy="116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Tradiční oblast hodnocení odpovědnostních středisek zahrnuje hodnotová kritéria výkonnosti.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93790" y="4081343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ukazatele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793790" y="4709517"/>
            <a:ext cx="4160282" cy="193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Výnosnost aktiv (ROA)</a:t>
            </a:r>
            <a:endParaRPr lang="en-US" sz="2000" dirty="0"/>
          </a:p>
          <a:p>
            <a:pPr algn="l" marL="342900" indent="-342900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Výnosnost dlouhodobě vázaného kapitálu (ROCE)</a:t>
            </a:r>
            <a:endParaRPr lang="en-US" sz="2000" dirty="0"/>
          </a:p>
          <a:p>
            <a:pPr algn="l" marL="342900" indent="-342900">
              <a:lnSpc>
                <a:spcPts val="3050"/>
              </a:lnSpc>
              <a:buSzPct val="100000"/>
              <a:buChar char="•"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Přidaná ekonomická hodnota (EVA)</a:t>
            </a:r>
            <a:endParaRPr lang="en-US" sz="20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7178" y="2579489"/>
            <a:ext cx="7433905" cy="4212431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6953" y="7387678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93664"/>
            <a:ext cx="9919811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Zákaznická oblast: Tržní podíl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3146584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Tržní podíl charakterizuje postavení podniku na trhu a lze jej měřit různými způsoby.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93790" y="3919061"/>
            <a:ext cx="4158615" cy="2616756"/>
          </a:xfrm>
          <a:prstGeom prst="roundRect">
            <a:avLst>
              <a:gd name="adj" fmla="val 4551"/>
            </a:avLst>
          </a:prstGeom>
          <a:solidFill>
            <a:srgbClr val="FFFFFF"/>
          </a:solidFill>
          <a:ln w="38100">
            <a:solidFill>
              <a:srgbClr val="DEB9B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5378" y="4240649"/>
            <a:ext cx="3515439" cy="88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Podíl podle zákazníků</a:t>
            </a:r>
            <a:endParaRPr lang="en-US" sz="2750" dirty="0"/>
          </a:p>
        </p:txBody>
      </p:sp>
      <p:sp>
        <p:nvSpPr>
          <p:cNvPr id="6" name="Text 4"/>
          <p:cNvSpPr/>
          <p:nvPr/>
        </p:nvSpPr>
        <p:spPr>
          <a:xfrm>
            <a:off x="1115378" y="5296733"/>
            <a:ext cx="3515439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Počet zákazníků útvaru / Celkový počet zákazníků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235893" y="3919061"/>
            <a:ext cx="4158615" cy="2616756"/>
          </a:xfrm>
          <a:prstGeom prst="roundRect">
            <a:avLst>
              <a:gd name="adj" fmla="val 4551"/>
            </a:avLst>
          </a:prstGeom>
          <a:solidFill>
            <a:srgbClr val="FFFFFF"/>
          </a:solidFill>
          <a:ln w="38100">
            <a:solidFill>
              <a:srgbClr val="DEB9B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557480" y="4240649"/>
            <a:ext cx="3515439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Podíl podle výnosů</a:t>
            </a:r>
            <a:endParaRPr lang="en-US" sz="2750" dirty="0"/>
          </a:p>
        </p:txBody>
      </p:sp>
      <p:sp>
        <p:nvSpPr>
          <p:cNvPr id="9" name="Text 7"/>
          <p:cNvSpPr/>
          <p:nvPr/>
        </p:nvSpPr>
        <p:spPr>
          <a:xfrm>
            <a:off x="5557480" y="4853702"/>
            <a:ext cx="3515439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Výnosy z prodeje útvaru / Výnosy za celý trh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9677995" y="3919061"/>
            <a:ext cx="4158615" cy="2616756"/>
          </a:xfrm>
          <a:prstGeom prst="roundRect">
            <a:avLst>
              <a:gd name="adj" fmla="val 4551"/>
            </a:avLst>
          </a:prstGeom>
          <a:solidFill>
            <a:srgbClr val="FFFFFF"/>
          </a:solidFill>
          <a:ln w="38100">
            <a:solidFill>
              <a:srgbClr val="DEB9B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999583" y="4240649"/>
            <a:ext cx="3515439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Podíl podle objemu</a:t>
            </a:r>
            <a:endParaRPr lang="en-US" sz="2750" dirty="0"/>
          </a:p>
        </p:txBody>
      </p:sp>
      <p:sp>
        <p:nvSpPr>
          <p:cNvPr id="12" name="Text 10"/>
          <p:cNvSpPr/>
          <p:nvPr/>
        </p:nvSpPr>
        <p:spPr>
          <a:xfrm>
            <a:off x="9999583" y="4853702"/>
            <a:ext cx="3515439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Objem prodeje útvaru / Celkový objem prodeje na trhu</a:t>
            </a:r>
            <a:endParaRPr lang="en-US" sz="22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66953" y="75479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0218" y="967978"/>
            <a:ext cx="9108638" cy="837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6550"/>
              </a:lnSpc>
              <a:buNone/>
            </a:pPr>
            <a:r>
              <a:rPr lang="en-US" sz="52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Analýza ziskovosti zákazníků</a:t>
            </a:r>
            <a:endParaRPr lang="en-US" sz="5250" dirty="0"/>
          </a:p>
        </p:txBody>
      </p:sp>
      <p:sp>
        <p:nvSpPr>
          <p:cNvPr id="3" name="Text 1"/>
          <p:cNvSpPr/>
          <p:nvPr/>
        </p:nvSpPr>
        <p:spPr>
          <a:xfrm>
            <a:off x="790218" y="4515088"/>
            <a:ext cx="6197918" cy="4173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7649885" y="2439591"/>
            <a:ext cx="4036576" cy="418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faktory ziskovosti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7649885" y="3111937"/>
            <a:ext cx="6197918" cy="20866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325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Objem a struktura nakupovaných výkonů</a:t>
            </a:r>
            <a:endParaRPr lang="en-US" sz="2100" dirty="0"/>
          </a:p>
          <a:p>
            <a:pPr algn="l" marL="342900" indent="-342900">
              <a:lnSpc>
                <a:spcPts val="325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Marže jednotlivých produktů</a:t>
            </a:r>
            <a:endParaRPr lang="en-US" sz="2100" dirty="0"/>
          </a:p>
          <a:p>
            <a:pPr algn="l" marL="342900" indent="-342900">
              <a:lnSpc>
                <a:spcPts val="325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 na podporu prodeje</a:t>
            </a:r>
            <a:endParaRPr lang="en-US" sz="2100" dirty="0"/>
          </a:p>
          <a:p>
            <a:pPr algn="l" marL="342900" indent="-342900">
              <a:lnSpc>
                <a:spcPts val="325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Poskytované slevy a bonusy</a:t>
            </a:r>
            <a:endParaRPr lang="en-US" sz="2100" dirty="0"/>
          </a:p>
          <a:p>
            <a:pPr algn="l" marL="342900" indent="-342900">
              <a:lnSpc>
                <a:spcPts val="3250"/>
              </a:lnSpc>
              <a:buSzPct val="100000"/>
              <a:buChar char="•"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Individuální dodací podmínky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7649885" y="5426675"/>
            <a:ext cx="6197918" cy="1251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5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Překvapivě nejmenší zisk je často dosahován u zákazníků s největším objemem prodeje kvůli nadproporcionálním prodejním nákladům.</a:t>
            </a:r>
            <a:endParaRPr lang="en-US" sz="21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75883" y="7196301"/>
            <a:ext cx="1656993" cy="3974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2026-02-02T12:29:33Z</dcterms:created>
  <dcterms:modified xsi:type="dcterms:W3CDTF">2026-02-02T12:29:33Z</dcterms:modified>
</cp:coreProperties>
</file>