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4630400" cy="8229600"/>
  <p:notesSz cx="8229600" cy="14630400"/>
  <p:embeddedFontLst>
    <p:embeddedFont>
      <p:font typeface="Oxygen" panose="02000503000000000000" pitchFamily="2" charset="-18"/>
      <p:regular r:id="rId43"/>
    </p:embeddedFont>
    <p:embeddedFont>
      <p:font typeface="Oxygen Bold" panose="02000803000000000000" pitchFamily="2" charset="0"/>
      <p:bold r:id="rId44"/>
    </p:embeddedFont>
    <p:embeddedFont>
      <p:font typeface="Oxygen Light" panose="02000303000000000000" pitchFamily="2" charset="0"/>
      <p:regular r:id="rId45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040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8.svg"/><Relationship Id="rId11" Type="http://schemas.openxmlformats.org/officeDocument/2006/relationships/image" Target="../media/image2.pn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59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6.png"/><Relationship Id="rId11" Type="http://schemas.openxmlformats.org/officeDocument/2006/relationships/image" Target="../media/image81.svg"/><Relationship Id="rId5" Type="http://schemas.openxmlformats.org/officeDocument/2006/relationships/image" Target="../media/image75.sv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6.svg"/><Relationship Id="rId5" Type="http://schemas.openxmlformats.org/officeDocument/2006/relationships/image" Target="../media/image85.png"/><Relationship Id="rId4" Type="http://schemas.openxmlformats.org/officeDocument/2006/relationships/image" Target="../media/image84.svg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0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1277" y="2368034"/>
            <a:ext cx="7761446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pojmy a kritéria manažerského účetnictví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91277" y="4281368"/>
            <a:ext cx="776144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Manažerské účetnictví pracuje s klíčovými pojmy a kritérii, která umožňují efektivní řízení podniku. Ústřední kategorií je pojem nákladů, jehož správné pochopení a kvantifikace jsou základem pro rozhodování managementu.</a:t>
            </a:r>
            <a:endParaRPr lang="en-US" sz="1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5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20039" y="694134"/>
            <a:ext cx="1098471" cy="378381"/>
          </a:xfrm>
          <a:prstGeom prst="roundRect">
            <a:avLst>
              <a:gd name="adj" fmla="val 17883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340769" y="754499"/>
            <a:ext cx="857012" cy="257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2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2220039" y="1153001"/>
            <a:ext cx="5075515" cy="629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Výukové cíle kapitoly</a:t>
            </a:r>
            <a:endParaRPr lang="en-US" sz="3950" dirty="0"/>
          </a:p>
        </p:txBody>
      </p:sp>
      <p:sp>
        <p:nvSpPr>
          <p:cNvPr id="5" name="Shape 3"/>
          <p:cNvSpPr/>
          <p:nvPr/>
        </p:nvSpPr>
        <p:spPr>
          <a:xfrm>
            <a:off x="2220039" y="2084427"/>
            <a:ext cx="4994434" cy="2624852"/>
          </a:xfrm>
          <a:prstGeom prst="roundRect">
            <a:avLst>
              <a:gd name="adj" fmla="val 322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2428994" y="2293382"/>
            <a:ext cx="604123" cy="604123"/>
          </a:xfrm>
          <a:prstGeom prst="roundRect">
            <a:avLst>
              <a:gd name="adj" fmla="val 1513447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5086" y="2459474"/>
            <a:ext cx="271820" cy="2718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28994" y="3098840"/>
            <a:ext cx="2517338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Vymezení nákladů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428994" y="3534132"/>
            <a:ext cx="4576524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Definovat náklady jako základní kategorii manažerského účetnictví a pochopit jejich úlohu v řízení podniku.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415808" y="2084427"/>
            <a:ext cx="4994434" cy="2624852"/>
          </a:xfrm>
          <a:prstGeom prst="roundRect">
            <a:avLst>
              <a:gd name="adj" fmla="val 322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7624762" y="2293382"/>
            <a:ext cx="604123" cy="604123"/>
          </a:xfrm>
          <a:prstGeom prst="roundRect">
            <a:avLst>
              <a:gd name="adj" fmla="val 1513447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0855" y="2459474"/>
            <a:ext cx="271820" cy="2718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24762" y="3098840"/>
            <a:ext cx="2517338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Odlišnosti v pojetí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7624762" y="3534132"/>
            <a:ext cx="4576524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Rozpoznat rozdíly mezi náklady ve finančním a manažerském účetnictví a jejich praktické důsledky.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2220039" y="4910614"/>
            <a:ext cx="4994434" cy="2624852"/>
          </a:xfrm>
          <a:prstGeom prst="roundRect">
            <a:avLst>
              <a:gd name="adj" fmla="val 322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2428994" y="5119568"/>
            <a:ext cx="604123" cy="604123"/>
          </a:xfrm>
          <a:prstGeom prst="roundRect">
            <a:avLst>
              <a:gd name="adj" fmla="val 1513447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95086" y="5285661"/>
            <a:ext cx="271820" cy="2718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2428994" y="5925026"/>
            <a:ext cx="2644735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Ekonomické kategorie</a:t>
            </a:r>
            <a:endParaRPr lang="en-US" sz="1950" dirty="0"/>
          </a:p>
        </p:txBody>
      </p:sp>
      <p:sp>
        <p:nvSpPr>
          <p:cNvPr id="19" name="Text 14"/>
          <p:cNvSpPr/>
          <p:nvPr/>
        </p:nvSpPr>
        <p:spPr>
          <a:xfrm>
            <a:off x="2428994" y="6360319"/>
            <a:ext cx="4576524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Charakterizovat hospodárnost, účinnost, efektivnost a finanční pozici jako klíčová měřítka výkonnosti.</a:t>
            </a:r>
            <a:endParaRPr lang="en-US" sz="1550" dirty="0"/>
          </a:p>
        </p:txBody>
      </p:sp>
      <p:sp>
        <p:nvSpPr>
          <p:cNvPr id="20" name="Shape 15"/>
          <p:cNvSpPr/>
          <p:nvPr/>
        </p:nvSpPr>
        <p:spPr>
          <a:xfrm>
            <a:off x="7415808" y="4910614"/>
            <a:ext cx="4994434" cy="2624852"/>
          </a:xfrm>
          <a:prstGeom prst="roundRect">
            <a:avLst>
              <a:gd name="adj" fmla="val 322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6"/>
          <p:cNvSpPr/>
          <p:nvPr/>
        </p:nvSpPr>
        <p:spPr>
          <a:xfrm>
            <a:off x="7624762" y="5119568"/>
            <a:ext cx="604123" cy="604123"/>
          </a:xfrm>
          <a:prstGeom prst="roundRect">
            <a:avLst>
              <a:gd name="adj" fmla="val 15134477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0855" y="5285661"/>
            <a:ext cx="271820" cy="2718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624762" y="5925026"/>
            <a:ext cx="2517338" cy="31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Přístupy k měření</a:t>
            </a:r>
            <a:endParaRPr lang="en-US" sz="1950" dirty="0"/>
          </a:p>
        </p:txBody>
      </p:sp>
      <p:sp>
        <p:nvSpPr>
          <p:cNvPr id="24" name="Text 18"/>
          <p:cNvSpPr/>
          <p:nvPr/>
        </p:nvSpPr>
        <p:spPr>
          <a:xfrm>
            <a:off x="7624762" y="6360319"/>
            <a:ext cx="4576524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Osvojit si metody vyjádření a měření jednotlivých ekonomických kategorií v praxi.</a:t>
            </a:r>
            <a:endParaRPr lang="en-US" sz="155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07020" y="7745492"/>
            <a:ext cx="1182410" cy="28360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97881" y="701993"/>
            <a:ext cx="10434518" cy="1288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– základní pojem manažerského účetnictví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2097881" y="2485549"/>
            <a:ext cx="6059448" cy="1319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Nejdůležitějším rysem odlišujícím manažerské účetnictví od finančního je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výrazně větší potřeba informací o nákladech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Tyto informace slouží pracovníkům na různých úrovních podnikové hierarchie pro dva základní účely: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097881" y="3990737"/>
            <a:ext cx="6059448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podnikatelského procesu, jehož parametry byly již stanoveny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2097881" y="4722733"/>
            <a:ext cx="605944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Rozhodování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o budoucích variantách a alternativách činnosti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107" y="2531983"/>
            <a:ext cx="3871913" cy="387191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097881" y="6867763"/>
            <a:ext cx="10434518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Tato odlišnost je natolik zásadní, že se projevuje až v </a:t>
            </a:r>
            <a:r>
              <a:rPr lang="en-US" sz="16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rozdílném obsahovém vymezení pojmu nákladů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 obou účetních subsystémech.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5231" y="7733824"/>
            <a:ext cx="1210866" cy="2903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073825"/>
            <a:ext cx="1229475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Vymezení nákladů ve finančním účetnictví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1068943" y="2339102"/>
            <a:ext cx="3999548" cy="4816554"/>
          </a:xfrm>
          <a:prstGeom prst="roundRect">
            <a:avLst>
              <a:gd name="adj" fmla="val 365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038463" y="2339102"/>
            <a:ext cx="121920" cy="4816554"/>
          </a:xfrm>
          <a:prstGeom prst="roundRect">
            <a:avLst>
              <a:gd name="adj" fmla="val 8505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437680" y="261639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Definice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37680" y="3150275"/>
            <a:ext cx="3353514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jsou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úbytek ekonomického prospěchu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který se projevuje poklesem aktiv nebo přírůstkem závazků a vede ke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snížení vlastního kapitálu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315307" y="2339102"/>
            <a:ext cx="3999667" cy="4816554"/>
          </a:xfrm>
          <a:prstGeom prst="roundRect">
            <a:avLst>
              <a:gd name="adj" fmla="val 365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5284827" y="2339102"/>
            <a:ext cx="121920" cy="4816554"/>
          </a:xfrm>
          <a:prstGeom prst="roundRect">
            <a:avLst>
              <a:gd name="adj" fmla="val 8505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5684044" y="261639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Charakteristické rysy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684044" y="3150275"/>
            <a:ext cx="335363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Značná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volnost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vztahu mezi náklady a předmětem činnosti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684044" y="4421743"/>
            <a:ext cx="335363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Zahrnují i výdaje společenského charakteru (dary, reprezentace)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684044" y="5693212"/>
            <a:ext cx="335363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Obsahují položky rozdělující výsledek (daně, odměny orgánům)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9561790" y="2339102"/>
            <a:ext cx="3999667" cy="4816554"/>
          </a:xfrm>
          <a:prstGeom prst="roundRect">
            <a:avLst>
              <a:gd name="adj" fmla="val 365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9531310" y="2339102"/>
            <a:ext cx="121920" cy="4816554"/>
          </a:xfrm>
          <a:prstGeom prst="roundRect">
            <a:avLst>
              <a:gd name="adj" fmla="val 8505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930527" y="261639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Ztráty hodnoty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9930527" y="3150275"/>
            <a:ext cx="3353633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Zobrazují se i úbytky kapitálu, které k jeho zhodnocení nepovedou – například tvorba opravných položek, odpis nedobytné pohledávky nebo škody ze živelních pohrom.</a:t>
            </a:r>
            <a:endParaRPr lang="en-US" sz="19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9243" y="773430"/>
            <a:ext cx="11511796" cy="1421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Vymezení nákladů v manažerském účetnictví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900476" y="2906078"/>
            <a:ext cx="11170563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jsou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hodnotově vyjádřené, účelné vynaložení ekonomických zdrojů podniku, účelově související s ekonomickou činností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1559243" y="2650212"/>
            <a:ext cx="30480" cy="123967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243" y="4145756"/>
            <a:ext cx="3837265" cy="9099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86652" y="5283160"/>
            <a:ext cx="2843808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Účelnost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786652" y="5775127"/>
            <a:ext cx="3382447" cy="1091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Nákladem je jen takové vynaložení, které je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racionální a přiměřené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výsledku činnosti.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508" y="4145756"/>
            <a:ext cx="3837265" cy="90999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23917" y="5283160"/>
            <a:ext cx="2843808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Účelový charakter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623917" y="5775127"/>
            <a:ext cx="3382447" cy="1455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Smyslem vynaložení je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zhodnocení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ekonomického zdroje – vytvoření aktiva s větším prospěchem než původní náklad.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3773" y="4145756"/>
            <a:ext cx="3837265" cy="90999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461183" y="5283160"/>
            <a:ext cx="2843808" cy="355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k výkonům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9461183" y="5775127"/>
            <a:ext cx="3382447" cy="1091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Těsný vztah k výkonům, výrobkům nebo službám – tzv.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nositelům nákladu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5332" y="7684889"/>
            <a:ext cx="1335881" cy="3203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91527" y="621983"/>
            <a:ext cx="9247346" cy="1142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Účelnost a účelovost při vynakládání zdrojů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834" y="2129433"/>
            <a:ext cx="6236732" cy="468772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743973" y="4245587"/>
            <a:ext cx="1137394" cy="780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Tok zdroje k prospěchu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445440" y="5578182"/>
            <a:ext cx="1692077" cy="260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Účel – Výkon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8445440" y="5912234"/>
            <a:ext cx="1692077" cy="41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Přeměna zdroje na výkon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478431" y="5318252"/>
            <a:ext cx="1692076" cy="780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Hodnotově vyjádřený prospěch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478431" y="6172453"/>
            <a:ext cx="1692076" cy="41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Ekonomický užitek získaný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438818" y="2243588"/>
            <a:ext cx="1738312" cy="780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Hodnotově vyjádřené vynaložení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38818" y="3097790"/>
            <a:ext cx="1738312" cy="41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Ekonomický zdroj vynaložený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2691527" y="7022663"/>
            <a:ext cx="9247346" cy="584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Tento diagram ilustruje základní princip manažerského účetnictví: každé vynaložení ekonomického zdroje musí mít jasný účel a vést k vytvoření výkonu, který přinese ekonomický prospěch převyšující původní náklad.</a:t>
            </a:r>
            <a:endParaRPr lang="en-US" sz="14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9655" y="7790259"/>
            <a:ext cx="1072872" cy="2572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1274" y="1008578"/>
            <a:ext cx="7801451" cy="149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Pojmové odlišení v různých jazycích</a:t>
            </a:r>
            <a:endParaRPr lang="en-US" sz="4700" dirty="0"/>
          </a:p>
        </p:txBody>
      </p:sp>
      <p:sp>
        <p:nvSpPr>
          <p:cNvPr id="4" name="Text 1"/>
          <p:cNvSpPr/>
          <p:nvPr/>
        </p:nvSpPr>
        <p:spPr>
          <a:xfrm>
            <a:off x="671274" y="3106341"/>
            <a:ext cx="2182535" cy="374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Angličtina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671274" y="3720584"/>
            <a:ext cx="2182535" cy="153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Costs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náklady v manažerském pojetí (účelné, účelové vynaložení)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71274" y="5470803"/>
            <a:ext cx="2182535" cy="153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Expenses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náklady ve finančním pojetí (úbytek kapitálu)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3446264" y="3106341"/>
            <a:ext cx="2182535" cy="374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Němčina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3446264" y="3720584"/>
            <a:ext cx="2182535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Kosten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náklady v manažerském pojetí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3446264" y="4703564"/>
            <a:ext cx="2182535" cy="767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Aufwand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náklady ve finančním pojetí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221254" y="3106341"/>
            <a:ext cx="2266474" cy="374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Čeština</a:t>
            </a:r>
            <a:endParaRPr lang="en-US" sz="2350" dirty="0"/>
          </a:p>
        </p:txBody>
      </p:sp>
      <p:sp>
        <p:nvSpPr>
          <p:cNvPr id="11" name="Text 8"/>
          <p:cNvSpPr/>
          <p:nvPr/>
        </p:nvSpPr>
        <p:spPr>
          <a:xfrm>
            <a:off x="6221254" y="3720584"/>
            <a:ext cx="2266474" cy="1918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Bohužel </a:t>
            </a:r>
            <a:r>
              <a:rPr lang="en-US" sz="1850" dirty="0">
                <a:solidFill>
                  <a:srgbClr val="FFFFFF"/>
                </a:solidFill>
                <a:highlight>
                  <a:srgbClr val="E3423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nemáme pojmové odlišení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používáme jednotný termín "náklady" pro obě pojetí.</a:t>
            </a:r>
            <a:endParaRPr lang="en-US" sz="18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446" y="7653099"/>
            <a:ext cx="1407795" cy="33766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18392" y="807720"/>
            <a:ext cx="6482834" cy="728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Externí a interní výnosy</a:t>
            </a:r>
            <a:endParaRPr lang="en-US" sz="4550" dirty="0"/>
          </a:p>
        </p:txBody>
      </p:sp>
      <p:sp>
        <p:nvSpPr>
          <p:cNvPr id="3" name="Shape 1"/>
          <p:cNvSpPr/>
          <p:nvPr/>
        </p:nvSpPr>
        <p:spPr>
          <a:xfrm>
            <a:off x="7299960" y="2002155"/>
            <a:ext cx="30480" cy="5419606"/>
          </a:xfrm>
          <a:prstGeom prst="roundRect">
            <a:avLst>
              <a:gd name="adj" fmla="val 321168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387912" y="2002155"/>
            <a:ext cx="5896808" cy="2476738"/>
          </a:xfrm>
          <a:prstGeom prst="roundRect">
            <a:avLst>
              <a:gd name="adj" fmla="val 395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4138374" y="2242780"/>
            <a:ext cx="2913340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Externí výnosy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628537" y="2746653"/>
            <a:ext cx="5423178" cy="1491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Protiklad nákladů ve smyslu "Expenses". Spojeny výhradně s prodejní fází. Hodnotový ekvivalent prodaných výkonů, projevující se jako </a:t>
            </a:r>
            <a:r>
              <a:rPr lang="en-US" sz="18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přírůstek ekonomického prospěchu</a:t>
            </a: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345680" y="4945023"/>
            <a:ext cx="5896808" cy="2476738"/>
          </a:xfrm>
          <a:prstGeom prst="rect">
            <a:avLst/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578685" y="5185648"/>
            <a:ext cx="2913340" cy="364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Interní výnosy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578685" y="5689521"/>
            <a:ext cx="5423178" cy="1491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Protiklad nákladů ve smyslu "Costs". Forma vnitřního uznání racionality interně vznikajících výkonů. Hodnotové vyjádření prospěchu očekávaného v budoucnu.</a:t>
            </a:r>
            <a:endParaRPr lang="en-US" sz="18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8661" y="7669292"/>
            <a:ext cx="1368623" cy="3282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77677" y="1204198"/>
            <a:ext cx="2015014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6333411" y="1285875"/>
            <a:ext cx="1703546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KLÍČOVÝ KONCEPT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177677" y="1782247"/>
            <a:ext cx="724995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Časová dimenze nákladů</a:t>
            </a:r>
            <a:endParaRPr lang="en-US" sz="4850" dirty="0"/>
          </a:p>
        </p:txBody>
      </p:sp>
      <p:sp>
        <p:nvSpPr>
          <p:cNvPr id="6" name="Shape 3"/>
          <p:cNvSpPr/>
          <p:nvPr/>
        </p:nvSpPr>
        <p:spPr>
          <a:xfrm>
            <a:off x="6455331" y="2924056"/>
            <a:ext cx="30480" cy="4101346"/>
          </a:xfrm>
          <a:prstGeom prst="roundRect">
            <a:avLst>
              <a:gd name="adj" fmla="val 340200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6702564" y="3186470"/>
            <a:ext cx="740569" cy="30480"/>
          </a:xfrm>
          <a:prstGeom prst="roundRect">
            <a:avLst>
              <a:gd name="adj" fmla="val 340200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177617" y="2924056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6270129" y="2970252"/>
            <a:ext cx="370284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7689771" y="300882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Vynaložení zdroje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689771" y="3542705"/>
            <a:ext cx="624935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 z hlediska manažerského účetnictví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 projeví již v okamžiku vynaložení ekonomického zdroje (změna struktury aktiv).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702564" y="5484019"/>
            <a:ext cx="740569" cy="30480"/>
          </a:xfrm>
          <a:prstGeom prst="roundRect">
            <a:avLst>
              <a:gd name="adj" fmla="val 340200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6177617" y="5221605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6270129" y="5267801"/>
            <a:ext cx="370284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900" dirty="0"/>
          </a:p>
        </p:txBody>
      </p:sp>
      <p:sp>
        <p:nvSpPr>
          <p:cNvPr id="15" name="Text 12"/>
          <p:cNvSpPr/>
          <p:nvPr/>
        </p:nvSpPr>
        <p:spPr>
          <a:xfrm>
            <a:off x="7689771" y="5306378"/>
            <a:ext cx="310014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Vyčerpání užitečnosti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7689771" y="5840254"/>
            <a:ext cx="624935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Nákladem ve smyslu finančního účetnictví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 stane až v okamžiku, kdy zdroj vyčerpá svou užitečnost (např. prodej výrobku).</a:t>
            </a:r>
            <a:endParaRPr lang="en-US" sz="19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04674" y="821055"/>
            <a:ext cx="10245804" cy="754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produktu a náklady období</a:t>
            </a:r>
            <a:endParaRPr lang="en-US" sz="4750" dirty="0"/>
          </a:p>
        </p:txBody>
      </p:sp>
      <p:sp>
        <p:nvSpPr>
          <p:cNvPr id="3" name="Text 1"/>
          <p:cNvSpPr/>
          <p:nvPr/>
        </p:nvSpPr>
        <p:spPr>
          <a:xfrm>
            <a:off x="1204674" y="2058710"/>
            <a:ext cx="12220932" cy="386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vynaložené v souvislosti s tvorbou produktů nebo aktiv lze rozdělit do dvou základních skupin: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1204674" y="2716887"/>
            <a:ext cx="12220932" cy="2225635"/>
          </a:xfrm>
          <a:prstGeom prst="roundRect">
            <a:avLst>
              <a:gd name="adj" fmla="val 455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1235154" y="2747367"/>
            <a:ext cx="966073" cy="2164675"/>
          </a:xfrm>
          <a:prstGeom prst="roundRect">
            <a:avLst>
              <a:gd name="adj" fmla="val 671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3287" y="3648551"/>
            <a:ext cx="362188" cy="3621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442686" y="2988826"/>
            <a:ext cx="4807387" cy="377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produktu (Product Costs)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442686" y="3511153"/>
            <a:ext cx="10710982" cy="1159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Také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dosud nespotřebované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(Unexpired Costs). Vynaložení vyjádřeno jako zvýšení budoucího ekonomického prospěchu. Aktivovány v ocenění aktiva, vykazují se jako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 aktiv v rozvaze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až do okamžiku prodeje.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1204674" y="5183981"/>
            <a:ext cx="12220932" cy="2225635"/>
          </a:xfrm>
          <a:prstGeom prst="roundRect">
            <a:avLst>
              <a:gd name="adj" fmla="val 4558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1235154" y="5214461"/>
            <a:ext cx="966073" cy="2164675"/>
          </a:xfrm>
          <a:prstGeom prst="roundRect">
            <a:avLst>
              <a:gd name="adj" fmla="val 671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33287" y="6115645"/>
            <a:ext cx="362188" cy="3621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442686" y="5455920"/>
            <a:ext cx="4313515" cy="3774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období (Period Costs)</a:t>
            </a:r>
            <a:endParaRPr lang="en-US" sz="2350" dirty="0"/>
          </a:p>
        </p:txBody>
      </p:sp>
      <p:sp>
        <p:nvSpPr>
          <p:cNvPr id="13" name="Text 9"/>
          <p:cNvSpPr/>
          <p:nvPr/>
        </p:nvSpPr>
        <p:spPr>
          <a:xfrm>
            <a:off x="2442686" y="5978247"/>
            <a:ext cx="10710982" cy="1159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Také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spotřebované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(Expired Costs). Vynaložení chápáno jako vyčerpání ekonomického zdroje. Projeví se úbytkem aktiv nebo přírůstkem závazků souvztažně se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snížením zisku běžného období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43178" y="7650004"/>
            <a:ext cx="1418273" cy="34016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23342" y="590193"/>
            <a:ext cx="6825139" cy="542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nákladů produktu a období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342" y="1479828"/>
            <a:ext cx="8783717" cy="49501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131131" y="1908748"/>
            <a:ext cx="1626855" cy="243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Vynaložení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3131131" y="2221355"/>
            <a:ext cx="1626855" cy="194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Vzniknou náklady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9880850" y="1908748"/>
            <a:ext cx="1618203" cy="486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produktu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9880850" y="2464734"/>
            <a:ext cx="1618203" cy="194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Aktivace do rozvahy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3191841" y="5282525"/>
            <a:ext cx="1566281" cy="24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období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3191841" y="5595133"/>
            <a:ext cx="1566281" cy="3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Okamžitě do výsledovky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9828929" y="5477229"/>
            <a:ext cx="1670123" cy="243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Výsledovka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9828929" y="5789836"/>
            <a:ext cx="1670123" cy="194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snižují zisk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923342" y="6625233"/>
            <a:ext cx="8783717" cy="1015246"/>
          </a:xfrm>
          <a:prstGeom prst="roundRect">
            <a:avLst>
              <a:gd name="adj" fmla="val 7181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935" y="6895981"/>
            <a:ext cx="216932" cy="1735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87460" y="6842165"/>
            <a:ext cx="8046006" cy="5553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Poznámka: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Náklad produktu nemusí být vždy aktivován v rozvaze – například u poskytovatelů služeb nebo u nákladů vynaložených až ve fázi prodeje (prodejní obaly).</a:t>
            </a:r>
            <a:endParaRPr lang="en-US" sz="13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9900" y="7813358"/>
            <a:ext cx="1019056" cy="2444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57770" y="693063"/>
            <a:ext cx="8324374" cy="636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Výpočet zisku a rentability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2157770" y="1839635"/>
            <a:ext cx="2548057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Zadání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157770" y="2361962"/>
            <a:ext cx="4908828" cy="978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vynaložil na výrobu 10 výrobků náklady 100 Kč. Prodal 8 výrobků za 120 Kč. Zbylé 2 neprodané výrobky jsou oceněny vlastními náklady výroby 20 Kč.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571423" y="1839635"/>
            <a:ext cx="2548057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 zisků a ztrát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571423" y="2387441"/>
            <a:ext cx="4908828" cy="2944773"/>
          </a:xfrm>
          <a:prstGeom prst="roundRect">
            <a:avLst>
              <a:gd name="adj" fmla="val 290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579043" y="2395061"/>
            <a:ext cx="4893588" cy="585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82997" y="2524958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33541" y="2524958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579043" y="2980968"/>
            <a:ext cx="4893588" cy="585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782997" y="3110865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Změna stavu výrobků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33541" y="3110865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-20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579043" y="3566874"/>
            <a:ext cx="4893588" cy="585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782997" y="3696772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Celkem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33541" y="3696772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80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579043" y="4152781"/>
            <a:ext cx="4893588" cy="585907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782997" y="4282678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Tržby z prodeje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233541" y="4282678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120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579043" y="4738688"/>
            <a:ext cx="4893588" cy="585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782997" y="4868585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233541" y="4868585"/>
            <a:ext cx="2035254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40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157770" y="5790843"/>
            <a:ext cx="10314861" cy="65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ve smyslu manažerského účetnictví ("Costs") činí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100 Kč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zatímco náklady ve smyslu finančního účetnictví ("Expenses") – pouze náklady prodaných výkonů – činí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80 Kč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2157770" y="6672382"/>
            <a:ext cx="10314861" cy="866180"/>
          </a:xfrm>
          <a:prstGeom prst="roundRect">
            <a:avLst>
              <a:gd name="adj" fmla="val 9885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605" y="6985040"/>
            <a:ext cx="254794" cy="203835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2820233" y="6927175"/>
            <a:ext cx="9448562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Změna stavu výrobků </a:t>
            </a:r>
            <a:r>
              <a:rPr lang="en-US" sz="16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není výnosem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ale úpravou nákladů o výši, která se netýká prodaných výkonů.</a:t>
            </a:r>
            <a:endParaRPr lang="en-US" sz="1600" dirty="0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1066" y="7741563"/>
            <a:ext cx="1196697" cy="2870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9712" y="990124"/>
            <a:ext cx="1751171" cy="368856"/>
          </a:xfrm>
          <a:prstGeom prst="roundRect">
            <a:avLst>
              <a:gd name="adj" fmla="val 1788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7464" y="1095970"/>
            <a:ext cx="157043" cy="1570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02970" y="1048941"/>
            <a:ext cx="1280160" cy="251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HOSPODÁRNOST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549712" y="1437442"/>
            <a:ext cx="8044577" cy="1227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Hospodárnost jako základní kritérium</a:t>
            </a:r>
            <a:endParaRPr lang="en-US" sz="3850" dirty="0"/>
          </a:p>
        </p:txBody>
      </p:sp>
      <p:sp>
        <p:nvSpPr>
          <p:cNvPr id="7" name="Text 3"/>
          <p:cNvSpPr/>
          <p:nvPr/>
        </p:nvSpPr>
        <p:spPr>
          <a:xfrm>
            <a:off x="549712" y="2958941"/>
            <a:ext cx="8044577" cy="62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Hospodárnost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(economy) vyjadřuje takový průběh nákladů, při kterém se dosahuje žádoucích výstupů s co nejmenším vynaložením ekonomických zdrojů.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549712" y="3807976"/>
            <a:ext cx="8044577" cy="1460540"/>
          </a:xfrm>
          <a:prstGeom prst="roundRect">
            <a:avLst>
              <a:gd name="adj" fmla="val 5646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753666" y="4011930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Úspornost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753666" y="4436388"/>
            <a:ext cx="7636669" cy="62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Reálné snížení </a:t>
            </a: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absolutní výše nákladů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na daný objem výkonů. Uplatňuje se u nákladů spojených s konkrétním výkonem i u nákladů zajišťujících podmínky činnosti.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9712" y="5464850"/>
            <a:ext cx="8044577" cy="1774627"/>
          </a:xfrm>
          <a:prstGeom prst="roundRect">
            <a:avLst>
              <a:gd name="adj" fmla="val 464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753666" y="5668804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Výtěžnost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753666" y="6093262"/>
            <a:ext cx="7636669" cy="942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Maximalizace objemu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výkonů při konstantním vynaložení zdrojů. Projevuje se pouze </a:t>
            </a: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relativním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snížením nákladů na jednotku výkonu. Využívá se u nákladů spojených s kapacitou.</a:t>
            </a:r>
            <a:endParaRPr lang="en-US" sz="15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3839" y="7757636"/>
            <a:ext cx="1152763" cy="27646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129189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úspornosti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394466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Zadání: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Kalkulovaná spotřeba materiálu na výrobek byla 45 Kč. Plán výroby: 5 000 výrobků (rozpočet 225 000 Kč). Skutečnost: 4 800 výrobků, spotřeba materiálu 210 000 Kč.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68943" y="3585567"/>
            <a:ext cx="2891671" cy="814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400"/>
              </a:lnSpc>
              <a:buNone/>
            </a:pPr>
            <a:r>
              <a:rPr lang="en-US" sz="6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216 000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1068943" y="4708684"/>
            <a:ext cx="289167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Rozpočet na skutečný objem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68943" y="5628323"/>
            <a:ext cx="289167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4 800 × 45 Kč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4269224" y="3585567"/>
            <a:ext cx="2891671" cy="814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400"/>
              </a:lnSpc>
              <a:buNone/>
            </a:pPr>
            <a:r>
              <a:rPr lang="en-US" sz="6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210 000</a:t>
            </a:r>
            <a:endParaRPr lang="en-US" sz="6400" dirty="0"/>
          </a:p>
        </p:txBody>
      </p:sp>
      <p:sp>
        <p:nvSpPr>
          <p:cNvPr id="8" name="Text 6"/>
          <p:cNvSpPr/>
          <p:nvPr/>
        </p:nvSpPr>
        <p:spPr>
          <a:xfrm>
            <a:off x="4269224" y="4708684"/>
            <a:ext cx="289167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Skutečná spotřeba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4269224" y="5242560"/>
            <a:ext cx="289167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Celková spotřeba materiálu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469505" y="3585567"/>
            <a:ext cx="2891671" cy="814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400"/>
              </a:lnSpc>
              <a:buNone/>
            </a:pPr>
            <a:r>
              <a:rPr lang="en-US" sz="6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6 000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7469505" y="4708684"/>
            <a:ext cx="289167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Úspora celkem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469505" y="5242560"/>
            <a:ext cx="289167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Absolutní úspora nákladů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0669786" y="3585567"/>
            <a:ext cx="2891671" cy="814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400"/>
              </a:lnSpc>
              <a:buNone/>
            </a:pPr>
            <a:r>
              <a:rPr lang="en-US" sz="6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1,25</a:t>
            </a:r>
            <a:endParaRPr lang="en-US" sz="6400" dirty="0"/>
          </a:p>
        </p:txBody>
      </p:sp>
      <p:sp>
        <p:nvSpPr>
          <p:cNvPr id="14" name="Text 12"/>
          <p:cNvSpPr/>
          <p:nvPr/>
        </p:nvSpPr>
        <p:spPr>
          <a:xfrm>
            <a:off x="10669786" y="4708684"/>
            <a:ext cx="289167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Úspora na výrobek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0669786" y="5242560"/>
            <a:ext cx="2891671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6 000 : 4 800 = 1,25 Kč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068943" y="6310313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Hospodárnost se zlepšila celkově o 6 000 Kč a o 1,25 Kč na jednotku výroby </a:t>
            </a:r>
            <a:r>
              <a:rPr lang="en-US" sz="19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formou úspornosti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(absolutní úspora nákladů).</a:t>
            </a:r>
            <a:endParaRPr lang="en-US" sz="19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2045732"/>
            <a:ext cx="785514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výtěžnosti – zadání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343435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Plán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68943" y="406693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Rozpočet fixních nákladů na řízení: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50 000 Kč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68943" y="454830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Plán výroby: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2 500 ks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výrobků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68943" y="5029676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na výrobek: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20 Kč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343435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Skutečnost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623929" y="406693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Zvýšení výroby o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5%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na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2 625 ks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623929" y="454830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Skutečné náklady na řízení: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42 000 Kč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23929" y="5029676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Důvod: racionalizační opatření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068943" y="5788700"/>
            <a:ext cx="1249251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Úkol: Posoudit úroveň hospodárnosti a určit, o jakou formu hospodárnosti jde.</a:t>
            </a:r>
            <a:endParaRPr lang="en-US" sz="19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76920" y="582930"/>
            <a:ext cx="5364361" cy="5357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výtěžnosti – řešení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2976920" y="1461611"/>
            <a:ext cx="17145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2976920" y="1730216"/>
            <a:ext cx="4252436" cy="228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2976920" y="1861661"/>
            <a:ext cx="3706654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Pevný, lineárně přepočtený rozpočet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2976920" y="2232422"/>
            <a:ext cx="4252436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20 Kč × 2 625 ks =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52 500 Kč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400806" y="1461611"/>
            <a:ext cx="17145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00806" y="1730216"/>
            <a:ext cx="4252555" cy="228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400806" y="1861661"/>
            <a:ext cx="2143363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Skutečné náklady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400806" y="2232422"/>
            <a:ext cx="4252555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42 000 Kč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2976920" y="2806779"/>
            <a:ext cx="17145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2976920" y="3075384"/>
            <a:ext cx="4252436" cy="228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2976920" y="3206829"/>
            <a:ext cx="2143363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Celková úspora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2976920" y="3577590"/>
            <a:ext cx="4252436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52 500 - 42 000 =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10 500 Kč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400806" y="2806779"/>
            <a:ext cx="171450" cy="214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400806" y="3075384"/>
            <a:ext cx="4252555" cy="228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400806" y="3206829"/>
            <a:ext cx="2984302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Skutečné náklady na výrobek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400806" y="3577590"/>
            <a:ext cx="4252555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42 000 : 2 625 =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16 Kč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037886" y="5287923"/>
            <a:ext cx="2108954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24%</a:t>
            </a:r>
            <a:endParaRPr lang="en-US" sz="335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428" y="4216241"/>
            <a:ext cx="2571988" cy="257198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4020741" y="7002542"/>
            <a:ext cx="2143363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Vliv výtěžnosti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2976920" y="7373303"/>
            <a:ext cx="4231005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2 500 Kč (5% z rozpočtu)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8483203" y="5287923"/>
            <a:ext cx="2108954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76%</a:t>
            </a:r>
            <a:endParaRPr lang="en-US" sz="3350" dirty="0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746" y="4216241"/>
            <a:ext cx="2571988" cy="257198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466058" y="7002542"/>
            <a:ext cx="2143363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Vliv úspornosti</a:t>
            </a:r>
            <a:endParaRPr lang="en-US" sz="1650" dirty="0"/>
          </a:p>
        </p:txBody>
      </p:sp>
      <p:sp>
        <p:nvSpPr>
          <p:cNvPr id="26" name="Text 22"/>
          <p:cNvSpPr/>
          <p:nvPr/>
        </p:nvSpPr>
        <p:spPr>
          <a:xfrm>
            <a:off x="7422237" y="7373303"/>
            <a:ext cx="4231124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8 000 Kč (absolutní úspora)</a:t>
            </a:r>
            <a:endParaRPr lang="en-US" sz="1350" dirty="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3712" y="7818358"/>
            <a:ext cx="1006673" cy="24145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7677" y="1652111"/>
            <a:ext cx="7761446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Grafické znázornění výtěžnosti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177677" y="3565446"/>
            <a:ext cx="77614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absolutní zvýšení hospodárnosti ve výši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10 500 Kč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bylo ovlivněno: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177677" y="4633198"/>
            <a:ext cx="776144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</a:t>
            </a:r>
            <a:r>
              <a:rPr lang="en-US" sz="190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2 500 Kč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vyšší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výtěžností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(0,952 Kč/výrobek)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177677" y="5114568"/>
            <a:ext cx="776144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</a:t>
            </a:r>
            <a:r>
              <a:rPr lang="en-US" sz="1900" b="1" dirty="0">
                <a:solidFill>
                  <a:srgbClr val="2F3131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8 000 Kč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vyšší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úsporností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(3,048 Kč/výrobek)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177677" y="5787271"/>
            <a:ext cx="77614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zvýšení hospodárnosti o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4 Kč na jeden kus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bylo ovlivněno kombinací obou forem hospodárnosti.</a:t>
            </a:r>
            <a:endParaRPr lang="en-US" sz="1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1277" y="1660803"/>
            <a:ext cx="1580555" cy="464106"/>
          </a:xfrm>
          <a:prstGeom prst="roundRect">
            <a:avLst>
              <a:gd name="adj" fmla="val 1787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391" y="1794153"/>
            <a:ext cx="197406" cy="19740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35499" y="1734860"/>
            <a:ext cx="988219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ÚČINNOST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691277" y="2223611"/>
            <a:ext cx="618767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Ekonomická účinnost</a:t>
            </a:r>
            <a:endParaRPr lang="en-US" sz="4850" dirty="0"/>
          </a:p>
        </p:txBody>
      </p:sp>
      <p:sp>
        <p:nvSpPr>
          <p:cNvPr id="7" name="Text 3"/>
          <p:cNvSpPr/>
          <p:nvPr/>
        </p:nvSpPr>
        <p:spPr>
          <a:xfrm>
            <a:off x="691277" y="3365421"/>
            <a:ext cx="776144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Ekonomická účinnost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(efficiency) je výsledkem souměření vynaložených nákladů s dosaženým ekonomickým prospěchem. Elementární formou je porovnání nákladů prodaných výkonů s výnosy z jejich prodeje.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1061561" y="5500926"/>
            <a:ext cx="739116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Ekonomickou účinnost lze kvantifikovat pomocí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jako rozdílu mezi výnosy a náklady.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691277" y="5223272"/>
            <a:ext cx="30480" cy="134540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15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230868"/>
            <a:ext cx="8673941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jako syntetická kategorie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496145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je považován za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nejsyntetičtější absolutní hodnotovou kategorii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Odráží veškeré faktory úspěšného podnikání a má čtyři základní funkce:</a:t>
            </a:r>
            <a:endParaRPr lang="en-US" sz="1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8943" y="3563898"/>
            <a:ext cx="617220" cy="6172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94773" y="37104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Kriteriální funkce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994773" y="4244340"/>
            <a:ext cx="5166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Bezprostředně navazuje na zvýšení hodnoty podniku a schopnost rozšířené reprodukce.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9505" y="3563898"/>
            <a:ext cx="617220" cy="617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395335" y="37104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Reprodukční funkce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8395335" y="4244340"/>
            <a:ext cx="5166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Vyjadřuje míru schopnosti podniku k dalšímu rozvoju a expanzi.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8943" y="5528191"/>
            <a:ext cx="617220" cy="6172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994773" y="567475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Distribuční funkce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1994773" y="6208633"/>
            <a:ext cx="5166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Zobrazuje zisk jako zdroj distribuce ve vztahu k vlastníkům a daňovým povinnostem.</a:t>
            </a:r>
            <a:endParaRPr lang="en-US" sz="1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69505" y="5528191"/>
            <a:ext cx="617220" cy="61722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395335" y="567475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Stimulační funkce</a:t>
            </a:r>
            <a:endParaRPr lang="en-US" sz="2400" dirty="0"/>
          </a:p>
        </p:txBody>
      </p:sp>
      <p:sp>
        <p:nvSpPr>
          <p:cNvPr id="15" name="Text 9"/>
          <p:cNvSpPr/>
          <p:nvPr/>
        </p:nvSpPr>
        <p:spPr>
          <a:xfrm>
            <a:off x="8395335" y="6208633"/>
            <a:ext cx="51661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Využití zisku jako nástroje zainteresovanosti pracovníků na výsledcích.</a:t>
            </a:r>
            <a:endParaRPr lang="en-US" sz="19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62839" y="490776"/>
            <a:ext cx="3609023" cy="451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Úrovně zisku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839" y="1230511"/>
            <a:ext cx="433030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40173" y="1374815"/>
            <a:ext cx="2693908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z hlavní výdělečné činnosti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240173" y="1686997"/>
            <a:ext cx="6727388" cy="461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 mezi výnosy z prodeje výkonů a náklady hlavní činnosti. Vyjadřuje schopnost managementu zhodnotit zdroje pro hlavní činnost.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94" y="2437567"/>
            <a:ext cx="433030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56628" y="2581870"/>
            <a:ext cx="1804511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provozní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4456628" y="2894052"/>
            <a:ext cx="6510933" cy="461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Zahrnuje zisk z hlavní činnosti upravený o transakce v pravomoci managementu (např. prodej nepotřebného materiálu).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869" y="3644622"/>
            <a:ext cx="433030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73203" y="3788926"/>
            <a:ext cx="1804511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z běžné činnosti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4673203" y="4101108"/>
            <a:ext cx="6294358" cy="461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Provozní zisk upravený o efekty finančních a investičních aktivit. Vyjadřuje výdělekovou schopnost podniku.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444" y="4851678"/>
            <a:ext cx="433030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889778" y="4995982"/>
            <a:ext cx="1804511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před zdaněním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4889778" y="5308163"/>
            <a:ext cx="6077783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Součet zisku z běžné činnosti a mimořádného zisku. Určen k rozdělení mezi stát a vlastníky.</a:t>
            </a:r>
            <a:endParaRPr lang="en-US" sz="11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869" y="5862161"/>
            <a:ext cx="433030" cy="11430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73203" y="6006465"/>
            <a:ext cx="2252186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po zdanění (čistý zisk)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4673203" y="6318647"/>
            <a:ext cx="6294358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Určen na rozvoj podniku a uspokojení potřeb vlastníků.</a:t>
            </a:r>
            <a:endParaRPr lang="en-US" sz="110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9294" y="6872645"/>
            <a:ext cx="433030" cy="114300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4456628" y="7016948"/>
            <a:ext cx="1804511" cy="2256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Nerozdělený zisk</a:t>
            </a:r>
            <a:endParaRPr lang="en-US" sz="1400" dirty="0"/>
          </a:p>
        </p:txBody>
      </p:sp>
      <p:sp>
        <p:nvSpPr>
          <p:cNvPr id="20" name="Text 12"/>
          <p:cNvSpPr/>
          <p:nvPr/>
        </p:nvSpPr>
        <p:spPr>
          <a:xfrm>
            <a:off x="4456628" y="7329130"/>
            <a:ext cx="6510933" cy="230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Čistý zisk snížený o dividendy. Zvyšuje podíl vlastníků na aktivech a je určen na další rozvoj.</a:t>
            </a:r>
            <a:endParaRPr lang="en-US" sz="110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81948" y="7882533"/>
            <a:ext cx="847487" cy="2032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60175" y="1009650"/>
            <a:ext cx="6016109" cy="75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Mimořádný zisk</a:t>
            </a:r>
            <a:endParaRPr lang="en-US" sz="4700" dirty="0"/>
          </a:p>
        </p:txBody>
      </p:sp>
      <p:sp>
        <p:nvSpPr>
          <p:cNvPr id="4" name="Shape 1"/>
          <p:cNvSpPr/>
          <p:nvPr/>
        </p:nvSpPr>
        <p:spPr>
          <a:xfrm>
            <a:off x="6160175" y="2122527"/>
            <a:ext cx="7796451" cy="1792367"/>
          </a:xfrm>
          <a:prstGeom prst="roundRect">
            <a:avLst>
              <a:gd name="adj" fmla="val 5639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494598"/>
            <a:ext cx="300752" cy="2406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42177" y="2423279"/>
            <a:ext cx="6773823" cy="1154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Mimořádný zisk je výsledkem srovnání tzv.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nerecipročních přírůstků a úbytků kapitálu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kterým často chybí účelový vztah k výkonům.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6160175" y="4426148"/>
            <a:ext cx="3007995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Charakteristika</a:t>
            </a:r>
            <a:endParaRPr lang="en-US" sz="2350" dirty="0"/>
          </a:p>
        </p:txBody>
      </p:sp>
      <p:sp>
        <p:nvSpPr>
          <p:cNvPr id="8" name="Text 4"/>
          <p:cNvSpPr/>
          <p:nvPr/>
        </p:nvSpPr>
        <p:spPr>
          <a:xfrm>
            <a:off x="6160175" y="5042654"/>
            <a:ext cx="3604736" cy="1924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Souměření nákladů a výnosů, které ovlivňují celkový výsledek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nahodilým, výjimečným způsobem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jehož opakování je v budoucnu nepravděpodobné.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10359509" y="4426148"/>
            <a:ext cx="3007995" cy="37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</a:t>
            </a:r>
            <a:endParaRPr lang="en-US" sz="2350" dirty="0"/>
          </a:p>
        </p:txBody>
      </p:sp>
      <p:sp>
        <p:nvSpPr>
          <p:cNvPr id="10" name="Text 6"/>
          <p:cNvSpPr/>
          <p:nvPr/>
        </p:nvSpPr>
        <p:spPr>
          <a:xfrm>
            <a:off x="10359509" y="5042654"/>
            <a:ext cx="3604736" cy="76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Výsledkové dopady živelních pohrom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10359509" y="5896689"/>
            <a:ext cx="3604736" cy="384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Mimořádné ztráty nebo zisky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10359509" y="6365796"/>
            <a:ext cx="3604736" cy="76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Neočekávané události mimo běžnou činnost</a:t>
            </a:r>
            <a:endParaRPr lang="en-US" sz="18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9250" y="7651075"/>
            <a:ext cx="1412796" cy="3388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8943" y="1521976"/>
            <a:ext cx="1837611" cy="464106"/>
          </a:xfrm>
          <a:prstGeom prst="roundRect">
            <a:avLst>
              <a:gd name="adj" fmla="val 1787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7057" y="1655326"/>
            <a:ext cx="197406" cy="1974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13165" y="1596033"/>
            <a:ext cx="1245275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EFEKTIVNOST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1068943" y="2084784"/>
            <a:ext cx="70100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Ekonomická efektivnost</a:t>
            </a:r>
            <a:endParaRPr lang="en-US" sz="4850" dirty="0"/>
          </a:p>
        </p:txBody>
      </p:sp>
      <p:sp>
        <p:nvSpPr>
          <p:cNvPr id="6" name="Text 3"/>
          <p:cNvSpPr/>
          <p:nvPr/>
        </p:nvSpPr>
        <p:spPr>
          <a:xfrm>
            <a:off x="1068943" y="3226594"/>
            <a:ext cx="1249251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Ekonomická efektivnost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(effectiveness) je vrcholovým kritériem racionality podnikání. Vychází ze souměření vynaložených nákladů s dosaženým ekonomickým prospěchem, přičemž úroveň zisku je vztažena k celkové úrovni ekonomických zdrojů nebo k vymezené části kapitálu.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439228" y="4967049"/>
            <a:ext cx="12122229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Efektivností rozumíme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schopnost podniku zhodnotit zdroje vložené do podnikání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1068943" y="4689396"/>
            <a:ext cx="30480" cy="950357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68943" y="5917406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hlediska vlastníků je efektivnost nejčastěji hodnocena poměrem mezi ziskem a průměrnou výší vlastního kapitálu.</a:t>
            </a:r>
            <a:endParaRPr lang="en-US" sz="1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6796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12714" y="3522583"/>
            <a:ext cx="7936706" cy="691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Faktory zvyšování efektivnosti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1712714" y="4546640"/>
            <a:ext cx="112048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Dílčí faktory efektivnosti lze rozdělit do dvou skupin podle odpovědnosti: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1712714" y="5482114"/>
            <a:ext cx="5491758" cy="1992749"/>
          </a:xfrm>
          <a:prstGeom prst="roundRect">
            <a:avLst>
              <a:gd name="adj" fmla="val 734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3"/>
          <p:cNvSpPr/>
          <p:nvPr/>
        </p:nvSpPr>
        <p:spPr>
          <a:xfrm>
            <a:off x="1712714" y="5451634"/>
            <a:ext cx="5491758" cy="121920"/>
          </a:xfrm>
          <a:prstGeom prst="roundRect">
            <a:avLst>
              <a:gd name="adj" fmla="val 76283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4126409" y="5150048"/>
            <a:ext cx="664250" cy="664250"/>
          </a:xfrm>
          <a:prstGeom prst="roundRect">
            <a:avLst>
              <a:gd name="adj" fmla="val 137659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5719" y="5349359"/>
            <a:ext cx="265628" cy="2656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964531" y="6035635"/>
            <a:ext cx="3763327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 managementu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1964531" y="6514386"/>
            <a:ext cx="498812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Faktory související s průběhem hlavní výdělečné a provozní činnosti podniku.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425809" y="5482114"/>
            <a:ext cx="5491758" cy="1992749"/>
          </a:xfrm>
          <a:prstGeom prst="roundRect">
            <a:avLst>
              <a:gd name="adj" fmla="val 734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8"/>
          <p:cNvSpPr/>
          <p:nvPr/>
        </p:nvSpPr>
        <p:spPr>
          <a:xfrm>
            <a:off x="7425809" y="5451634"/>
            <a:ext cx="5491758" cy="121920"/>
          </a:xfrm>
          <a:prstGeom prst="roundRect">
            <a:avLst>
              <a:gd name="adj" fmla="val 76283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9839504" y="5150048"/>
            <a:ext cx="664250" cy="664250"/>
          </a:xfrm>
          <a:prstGeom prst="roundRect">
            <a:avLst>
              <a:gd name="adj" fmla="val 137659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8814" y="5349359"/>
            <a:ext cx="265628" cy="26562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677626" y="6035635"/>
            <a:ext cx="3051572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 vlastníků</a:t>
            </a:r>
            <a:endParaRPr lang="en-US" sz="2150" dirty="0"/>
          </a:p>
        </p:txBody>
      </p:sp>
      <p:sp>
        <p:nvSpPr>
          <p:cNvPr id="16" name="Text 11"/>
          <p:cNvSpPr/>
          <p:nvPr/>
        </p:nvSpPr>
        <p:spPr>
          <a:xfrm>
            <a:off x="7677626" y="6514386"/>
            <a:ext cx="498812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Faktory vyplývající z efektivního zajišťování finančních a investičních transakcí.</a:t>
            </a:r>
            <a:endParaRPr lang="en-US" sz="17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75337" y="7697272"/>
            <a:ext cx="1300163" cy="3118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83994" y="528280"/>
            <a:ext cx="5715238" cy="485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Tři cesty zvyšování efektivnosti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161" y="1324570"/>
            <a:ext cx="4440079" cy="41883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21466" y="4070726"/>
            <a:ext cx="1409529" cy="221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Ziskovost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5521466" y="4354745"/>
            <a:ext cx="1409529" cy="35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dělený výnosy ukazuje marži.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582851" y="2136647"/>
            <a:ext cx="1409529" cy="221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Obrat aktiva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582851" y="2420666"/>
            <a:ext cx="1409529" cy="35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dělené aktivy měří efektivitu.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7707011" y="4070726"/>
            <a:ext cx="1409529" cy="221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 vlastního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707011" y="4354745"/>
            <a:ext cx="1409529" cy="35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 kapitál děleno pasivy ovlivňuje páku.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994" y="5687735"/>
            <a:ext cx="2620804" cy="62150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539371" y="6464618"/>
            <a:ext cx="1942267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Zvyšování ziskovosti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3539371" y="6800493"/>
            <a:ext cx="2310051" cy="74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Výše zisku v relaci k výnosům z prodeje nebo k nákladům prodaných výkonů.</a:t>
            </a:r>
            <a:endParaRPr lang="en-US" sz="12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798" y="5687735"/>
            <a:ext cx="2620804" cy="62150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160175" y="6464618"/>
            <a:ext cx="1942267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Zrychlování obratu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160175" y="6800493"/>
            <a:ext cx="2310051" cy="74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Intenzita, s jakou se ekonomické zdroje podílejí na podnikatelském procesu.</a:t>
            </a:r>
            <a:endParaRPr lang="en-US" sz="12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5602" y="5687735"/>
            <a:ext cx="2620804" cy="62150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80978" y="6464618"/>
            <a:ext cx="2310051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Zvyšování podílu cizích zdrojů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8780978" y="7043142"/>
            <a:ext cx="2310051" cy="49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Využití levnějších cizích zdrojů (ale zvýšení finančního rizika).</a:t>
            </a:r>
            <a:endParaRPr lang="en-US" sz="12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9201" y="7856339"/>
            <a:ext cx="912495" cy="2188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808083"/>
            <a:ext cx="1066514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 za faktory efektivnosti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3196709"/>
            <a:ext cx="356056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Podnikový management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68943" y="3829288"/>
            <a:ext cx="594514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Odpovědnost za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aktiva svěřená do správy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Úkolem je jejich zhodnocování bez ohledu na způsob nabytí.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68943" y="4841558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Vyjádřeno součinem: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68943" y="5458778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Ziskovosti produkce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68943" y="594014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Obratu aktiv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23929" y="319670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Vlastníci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623929" y="3829288"/>
            <a:ext cx="594514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Důležitá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výnosnost vlastního kapitálu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finanční riziko spojené se způsobem financování.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623929" y="4841558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Pravomoc rozhodovat o: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3929" y="5458778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Proporci vlastního a cizího kapitálu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623929" y="5940147"/>
            <a:ext cx="594514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Struktuře financování</a:t>
            </a:r>
            <a:endParaRPr lang="en-US" sz="19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1862" y="922139"/>
            <a:ext cx="1645920" cy="426006"/>
          </a:xfrm>
          <a:prstGeom prst="roundRect">
            <a:avLst>
              <a:gd name="adj" fmla="val 17238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750570" y="995243"/>
            <a:ext cx="1368504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ŘÍZENÍ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11862" y="1435537"/>
            <a:ext cx="7920276" cy="1365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 a výdaj – výnos a příjem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11862" y="3129201"/>
            <a:ext cx="7920276" cy="699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Akruální účetnictví je založeno na souměření nákladů a výnosů vztahujících se ke stejnému věcnému nositeli a období – </a:t>
            </a:r>
            <a:r>
              <a:rPr lang="en-US" sz="17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bez ohledu na peněžní příjmy a výdaje</a:t>
            </a: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11862" y="4074438"/>
            <a:ext cx="7920276" cy="3233023"/>
          </a:xfrm>
          <a:prstGeom prst="roundRect">
            <a:avLst>
              <a:gd name="adj" fmla="val 283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19482" y="4082058"/>
            <a:ext cx="7905036" cy="1608892"/>
          </a:xfrm>
          <a:prstGeom prst="roundRect">
            <a:avLst>
              <a:gd name="adj" fmla="val 5705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37962" y="4300538"/>
            <a:ext cx="2731889" cy="341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Časová oddělenost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837962" y="4773097"/>
            <a:ext cx="7468076" cy="699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Rozdíly mezi vznikem nákladu a úhradou závazku, resp. mezi vznikem výnosu a úhradou pohledávky.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19482" y="5690949"/>
            <a:ext cx="7905036" cy="1608892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619482" y="5690949"/>
            <a:ext cx="7905036" cy="30480"/>
          </a:xfrm>
          <a:prstGeom prst="roundRect">
            <a:avLst>
              <a:gd name="adj" fmla="val 301161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837962" y="5909429"/>
            <a:ext cx="2731889" cy="3414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Potřeba řízení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837962" y="6381988"/>
            <a:ext cx="7468076" cy="699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Nutnost efektivně řídit nejen náklady a výnosy, ale také </a:t>
            </a:r>
            <a:r>
              <a:rPr lang="en-US" sz="17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peněžní toky</a:t>
            </a:r>
            <a:r>
              <a:rPr lang="en-US" sz="17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které s nimi souvisejí.</a:t>
            </a:r>
            <a:endParaRPr lang="en-US" sz="17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868" y="7704177"/>
            <a:ext cx="1283256" cy="30777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1515" y="763905"/>
            <a:ext cx="6351865" cy="700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pozice podniku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641515" y="1913215"/>
            <a:ext cx="11347252" cy="717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Vedle řízení efektivnosti, účinnosti a hospodárnosti je třeba formulovat rozhodovací úlohy zaměřené na řízení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pozice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(situace) podniku.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641515" y="3912989"/>
            <a:ext cx="3239333" cy="700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Peněžní toky (Cash Flow)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641515" y="4748093"/>
            <a:ext cx="3239333" cy="1076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Proces porovnání příjmů a výdajů v oblasti vnitřního financování podniku.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357" y="2883098"/>
            <a:ext cx="3971449" cy="3971449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57267" y="4701064"/>
            <a:ext cx="335518" cy="33551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637157" y="3100864"/>
            <a:ext cx="2803088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Likvidita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637157" y="3585686"/>
            <a:ext cx="3351609" cy="7177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Schopnost podniku dostát svým okamžitým závazkům.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357" y="2883098"/>
            <a:ext cx="3971449" cy="3971449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2290" y="3497223"/>
            <a:ext cx="335518" cy="33551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37157" y="5075277"/>
            <a:ext cx="2803088" cy="350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Solventnost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9637157" y="5560100"/>
            <a:ext cx="3351609" cy="1076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Stabilní, dlouhodobá schopnost hradit závazky v termínech splatnosti.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9357" y="2883098"/>
            <a:ext cx="3971449" cy="3971449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42290" y="5904786"/>
            <a:ext cx="335518" cy="33551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1641515" y="7106722"/>
            <a:ext cx="11347252" cy="358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pozice je </a:t>
            </a:r>
            <a:r>
              <a:rPr lang="en-US" sz="17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měřítkem finančního rizika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externích věřitelů podniku.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56883" y="7690485"/>
            <a:ext cx="1316593" cy="31575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411486"/>
            <a:ext cx="729579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Peněžní toky (Cash Flow)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676763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Cash Flow se vymezuje jako proces či výsledek procesu porovnání příjmů a výdajů v oblasti vnitřního financování. Je výsledkem bilancování příjmů a výdajů v jednotlivých oblastech činnosti: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1068943" y="3744516"/>
            <a:ext cx="3999548" cy="740569"/>
          </a:xfrm>
          <a:prstGeom prst="roundRect">
            <a:avLst>
              <a:gd name="adj" fmla="val 480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3575" y="3929658"/>
            <a:ext cx="370284" cy="3702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15760" y="4731901"/>
            <a:ext cx="3505914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výdělečná činnost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315307" y="3744516"/>
            <a:ext cx="3999667" cy="740569"/>
          </a:xfrm>
          <a:prstGeom prst="roundRect">
            <a:avLst>
              <a:gd name="adj" fmla="val 480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29939" y="3929658"/>
            <a:ext cx="370284" cy="3702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562124" y="473190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Investiční činnost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9561790" y="3744516"/>
            <a:ext cx="3999667" cy="740569"/>
          </a:xfrm>
          <a:prstGeom prst="roundRect">
            <a:avLst>
              <a:gd name="adj" fmla="val 480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76422" y="3929658"/>
            <a:ext cx="370284" cy="3702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808607" y="473190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aktivity</a:t>
            </a:r>
            <a:endParaRPr lang="en-US" sz="2400" dirty="0"/>
          </a:p>
        </p:txBody>
      </p:sp>
      <p:sp>
        <p:nvSpPr>
          <p:cNvPr id="13" name="Text 8"/>
          <p:cNvSpPr/>
          <p:nvPr/>
        </p:nvSpPr>
        <p:spPr>
          <a:xfrm>
            <a:off x="1068943" y="6027896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Cílem bilancování je zajistit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rovnovážný stav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mezi prostředky a zdroji z hlediska operativního, taktického i strategického. Smyslem je zajistit likvidní prostředky pro rozvoj a úhradu závazků.</a:t>
            </a:r>
            <a:endParaRPr lang="en-US" sz="19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94845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Solventnost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312432"/>
            <a:ext cx="725459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Solventností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se rozumí stabilní, dlouhodobá schopnost podniku hradit své závazky v termínech splatnosti.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068943" y="3324701"/>
            <a:ext cx="72545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Vyjadřuje se jako vztah mezi: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68943" y="3941921"/>
            <a:ext cx="72545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Oběžnými aktivy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68943" y="4423291"/>
            <a:ext cx="725459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Neúročenými (běžnými) závazky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68943" y="5040511"/>
            <a:ext cx="725459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 řízení má význam jak relativní (podílové) vyjádření, tak i rozdíl obou složek.</a:t>
            </a:r>
            <a:endParaRPr lang="en-US" sz="19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378" y="2367915"/>
            <a:ext cx="4635579" cy="4635579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97913" y="795218"/>
            <a:ext cx="5847040" cy="730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50"/>
              </a:lnSpc>
              <a:buNone/>
            </a:pPr>
            <a:r>
              <a:rPr lang="en-US" sz="4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Pracovní kapitál</a:t>
            </a:r>
            <a:endParaRPr lang="en-US" sz="4600" dirty="0"/>
          </a:p>
        </p:txBody>
      </p:sp>
      <p:sp>
        <p:nvSpPr>
          <p:cNvPr id="3" name="Shape 1"/>
          <p:cNvSpPr/>
          <p:nvPr/>
        </p:nvSpPr>
        <p:spPr>
          <a:xfrm>
            <a:off x="1397913" y="1993702"/>
            <a:ext cx="11834455" cy="1782366"/>
          </a:xfrm>
          <a:prstGeom prst="roundRect">
            <a:avLst>
              <a:gd name="adj" fmla="val 5511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428393" y="2024182"/>
            <a:ext cx="935474" cy="1721406"/>
          </a:xfrm>
          <a:prstGeom prst="roundRect">
            <a:avLst>
              <a:gd name="adj" fmla="val 659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6881" y="2709386"/>
            <a:ext cx="350758" cy="3507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597706" y="2258020"/>
            <a:ext cx="4730472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Pracovní kapitál (Working Capital)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2597706" y="2763560"/>
            <a:ext cx="10370344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 oběžných aktiv vázaných v hlavní výdělečné činnosti a neúročených závazků, které tato činnost generuje.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1397913" y="4009906"/>
            <a:ext cx="11834455" cy="1782366"/>
          </a:xfrm>
          <a:prstGeom prst="roundRect">
            <a:avLst>
              <a:gd name="adj" fmla="val 5511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1428393" y="4040386"/>
            <a:ext cx="935474" cy="1721406"/>
          </a:xfrm>
          <a:prstGeom prst="roundRect">
            <a:avLst>
              <a:gd name="adj" fmla="val 659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6881" y="4725591"/>
            <a:ext cx="350758" cy="35075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97706" y="4274225"/>
            <a:ext cx="6065401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Čistý pracovní kapitál (Net Working Capital)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2597706" y="4779764"/>
            <a:ext cx="10370344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Výše oběžných aktiv </a:t>
            </a:r>
            <a:r>
              <a:rPr lang="en-US" sz="18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finančních prostředků</a:t>
            </a: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snížená o neúročené závazky. Aktiva, která „třikrát nepříjemná": nezakládají potenciál výdělku, nedá se jimi platit, ale hodně stojí.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397913" y="6026110"/>
            <a:ext cx="11834455" cy="1408271"/>
          </a:xfrm>
          <a:prstGeom prst="roundRect">
            <a:avLst>
              <a:gd name="adj" fmla="val 6975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1428393" y="6056590"/>
            <a:ext cx="935474" cy="1347311"/>
          </a:xfrm>
          <a:prstGeom prst="roundRect">
            <a:avLst>
              <a:gd name="adj" fmla="val 659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16881" y="6554748"/>
            <a:ext cx="350758" cy="35075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597706" y="6290429"/>
            <a:ext cx="5464135" cy="365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Zaměstnaný kapitál (Capital Employed)</a:t>
            </a:r>
            <a:endParaRPr lang="en-US" sz="2300" dirty="0"/>
          </a:p>
        </p:txBody>
      </p:sp>
      <p:sp>
        <p:nvSpPr>
          <p:cNvPr id="17" name="Text 12"/>
          <p:cNvSpPr/>
          <p:nvPr/>
        </p:nvSpPr>
        <p:spPr>
          <a:xfrm>
            <a:off x="2597706" y="6795968"/>
            <a:ext cx="10370344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Součet kapitálu vlastníků a úročených cizích zdrojů – zdroje financování, které „vyžadují odměnu".</a:t>
            </a:r>
            <a:endParaRPr lang="en-US" sz="18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93541" y="7667387"/>
            <a:ext cx="1373148" cy="32932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1277" y="1790938"/>
            <a:ext cx="7761446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Grafické znázornění kapitálových kategorií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691277" y="3704273"/>
            <a:ext cx="77614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podniku je hledáním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optimálního čistého pracovního kapitálu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ve vztahu k rozsahu podnikání: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91277" y="4772025"/>
            <a:ext cx="77614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</a:t>
            </a:r>
            <a:r>
              <a:rPr lang="en-US" sz="190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efektivnosti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směřuje k minimalizaci čistého pracovního kapitálu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91277" y="5648444"/>
            <a:ext cx="7761446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1900" b="1" dirty="0" err="1">
                <a:solidFill>
                  <a:srgbClr val="2F3131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solven</a:t>
            </a:r>
            <a:r>
              <a:rPr lang="cs-CZ" sz="1900" b="1" dirty="0">
                <a:solidFill>
                  <a:srgbClr val="2F3131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</a:t>
            </a:r>
            <a:r>
              <a:rPr lang="en-US" sz="1900" b="1" dirty="0" err="1">
                <a:solidFill>
                  <a:srgbClr val="2F3131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nosti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vyžaduje vyšší, „bezpečnou" úroveň čistého pracovního kapitálu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5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05513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Likvidita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320409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Likvidita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(okamžitá nebo krátkodobá solvencynost) se vymezuje jako schopnost podniku dostát svým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okamžitým závazkům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1068943" y="3511510"/>
            <a:ext cx="3009424" cy="308610"/>
          </a:xfrm>
          <a:prstGeom prst="roundRect">
            <a:avLst>
              <a:gd name="adj" fmla="val 3360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1068943" y="3511510"/>
            <a:ext cx="3009424" cy="308610"/>
          </a:xfrm>
          <a:prstGeom prst="roundRect">
            <a:avLst>
              <a:gd name="adj" fmla="val 3360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4263509" y="3511510"/>
            <a:ext cx="76378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100%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68943" y="41286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Běžná likvidita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68943" y="4662488"/>
            <a:ext cx="395835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Oběžná aktiva / Krátkodobé závazky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335905" y="3511510"/>
            <a:ext cx="3175992" cy="308610"/>
          </a:xfrm>
          <a:prstGeom prst="roundRect">
            <a:avLst>
              <a:gd name="adj" fmla="val 3360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335905" y="3511510"/>
            <a:ext cx="2381964" cy="308610"/>
          </a:xfrm>
          <a:prstGeom prst="roundRect">
            <a:avLst>
              <a:gd name="adj" fmla="val 3360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8697039" y="3511510"/>
            <a:ext cx="59733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75%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335905" y="41286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Pohotová likvidita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5335905" y="4662488"/>
            <a:ext cx="395847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(Oběžná aktiva - Zásoby) / Krátkodobé závazky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9602986" y="3511510"/>
            <a:ext cx="3136702" cy="308610"/>
          </a:xfrm>
          <a:prstGeom prst="roundRect">
            <a:avLst>
              <a:gd name="adj" fmla="val 3360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9602986" y="3511510"/>
            <a:ext cx="1568291" cy="308610"/>
          </a:xfrm>
          <a:prstGeom prst="roundRect">
            <a:avLst>
              <a:gd name="adj" fmla="val 3360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2924830" y="3511510"/>
            <a:ext cx="636508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50%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9602986" y="4128611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Okamžitá likvidita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9602986" y="4662488"/>
            <a:ext cx="395835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prostředky / Krátkodobé závazky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1068943" y="5730240"/>
            <a:ext cx="12492514" cy="1444109"/>
          </a:xfrm>
          <a:prstGeom prst="roundRect">
            <a:avLst>
              <a:gd name="adj" fmla="val 7180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760" y="6112312"/>
            <a:ext cx="308610" cy="246817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871186" y="6038731"/>
            <a:ext cx="1144345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čitateli by měla být zahrnuta jen ta část oběžných aktiv, jejichž doba obratu je kratší nebo maximálně stejně dlouhá jako lhůta splatnosti závazků.</a:t>
            </a:r>
            <a:endParaRPr lang="en-US" sz="190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65891" y="665083"/>
            <a:ext cx="8316516" cy="6113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vlastního a cizího kapitálu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2365891" y="1745813"/>
            <a:ext cx="4710708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Struktura kapitálu je základním dlouhodobým kritériem </a:t>
            </a: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stability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i měřítkem </a:t>
            </a:r>
            <a:r>
              <a:rPr lang="en-US" sz="15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finančního rizika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365891" y="2860477"/>
            <a:ext cx="471070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Měla by být posuzována ve vzájemném vztahu k výnosnosti vloženého kapitálu.</a:t>
            </a:r>
            <a:endParaRPr lang="en-US" sz="1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421" y="1789867"/>
            <a:ext cx="4710708" cy="47107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65891" y="6940629"/>
            <a:ext cx="9898618" cy="625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Vzájemně protikladný pohyb obou kritérií vyžaduje řešení úloh týkajících se </a:t>
            </a:r>
            <a:r>
              <a:rPr lang="en-US" sz="15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optima jejich vzájemného vztahu</a:t>
            </a:r>
            <a:r>
              <a:rPr lang="en-US" sz="15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dosažení optimální efektivnosti při „zdravé" struktuře financování.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4882" y="7761208"/>
            <a:ext cx="1148596" cy="27551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8943" y="1804511"/>
            <a:ext cx="1833801" cy="464106"/>
          </a:xfrm>
          <a:prstGeom prst="roundRect">
            <a:avLst>
              <a:gd name="adj" fmla="val 17874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217057" y="1878568"/>
            <a:ext cx="153757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POJETÍ NÁKLADŮ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1068943" y="2367320"/>
            <a:ext cx="1046833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Způsob vyjádření a ocenění nákladů</a:t>
            </a:r>
            <a:endParaRPr lang="en-US" sz="4850" dirty="0"/>
          </a:p>
        </p:txBody>
      </p:sp>
      <p:sp>
        <p:nvSpPr>
          <p:cNvPr id="5" name="Text 3"/>
          <p:cNvSpPr/>
          <p:nvPr/>
        </p:nvSpPr>
        <p:spPr>
          <a:xfrm>
            <a:off x="1068943" y="3509129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Rozdílnost mezi náklady ve finančním a manažerském účetnictví je ovlivněna také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způsobem vyjádření a ocenění nákladů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1068943" y="4576882"/>
            <a:ext cx="3999548" cy="1848088"/>
          </a:xfrm>
          <a:prstGeom prst="roundRect">
            <a:avLst>
              <a:gd name="adj" fmla="val 32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331000" y="483893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(pagatorní)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31000" y="5372814"/>
            <a:ext cx="347543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Založeno na peněžní formě koloběhu prostředků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315307" y="4576882"/>
            <a:ext cx="3999667" cy="1848088"/>
          </a:xfrm>
          <a:prstGeom prst="roundRect">
            <a:avLst>
              <a:gd name="adj" fmla="val 32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577364" y="483893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Hodnotové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577364" y="5372814"/>
            <a:ext cx="347555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Založeno na relacích v čase uskutečňování procesů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561790" y="4576882"/>
            <a:ext cx="3999667" cy="1848088"/>
          </a:xfrm>
          <a:prstGeom prst="roundRect">
            <a:avLst>
              <a:gd name="adj" fmla="val 320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823847" y="483893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Ekonomické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823847" y="5372814"/>
            <a:ext cx="347555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Založeno na výběru optimálních budoucích variant</a:t>
            </a:r>
            <a:endParaRPr lang="en-US" sz="19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8943" y="1500783"/>
            <a:ext cx="1018413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(pagatorní) pojetí nákladů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1068943" y="2766060"/>
            <a:ext cx="124925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 finančním účetnictví se nejčastěji uplatňuje tzv.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(pagatorní) pojetí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založené na aplikaci peněžní formy koloběhu prostředků.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1038463" y="3803333"/>
            <a:ext cx="60960" cy="295584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376720" y="3833813"/>
            <a:ext cx="36505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Originální projev nákladů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6720" y="4753451"/>
            <a:ext cx="3650575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Tržně ověřené vynaložení peněz a konečným smyslem je tržně ověřená peněžní náhrada.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305425" y="3803333"/>
            <a:ext cx="60960" cy="295584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643682" y="3833813"/>
            <a:ext cx="333089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Koncepce měření zisku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643682" y="4367689"/>
            <a:ext cx="365069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měřen na bázi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zachování finančního kapitálu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 jeho původní nominální výši.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9572506" y="3803333"/>
            <a:ext cx="60960" cy="295584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910763" y="3833813"/>
            <a:ext cx="365057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Omezení pro manažerské účetnictví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910763" y="4753451"/>
            <a:ext cx="3650575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Předmětem zobrazení pouze náklady podložené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reálným výdejem peněz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Ocenění ve </a:t>
            </a:r>
            <a:r>
              <a:rPr lang="en-US" sz="19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skutečných (historických) pořizovacích cenách</a:t>
            </a:r>
            <a:r>
              <a:rPr lang="en-US" sz="19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9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935" y="7636073"/>
            <a:ext cx="1449705" cy="34766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717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10026" y="3271242"/>
            <a:ext cx="6324005" cy="642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Hodnotové pojetí nákladů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2110026" y="4222790"/>
            <a:ext cx="10410349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Hodnotové pojetí se rozvinulo ve vazbě na vývoj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nákladového účetnictví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pro běžné řízení a kontrolu reálného průběhu procesů.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110026" y="5318165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princip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110026" y="5845373"/>
            <a:ext cx="4954191" cy="987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Založeno na relacích vyjadřujících spotřebu ekonomických zdrojů za podmínek, které existují </a:t>
            </a:r>
            <a:r>
              <a:rPr lang="en-US" sz="160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v čase uskutečňování procesů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110026" y="7017782"/>
            <a:ext cx="4954191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Ocenění na bázi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reprodukčních cen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573804" y="5318165"/>
            <a:ext cx="2571750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Měření zisku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573804" y="5845373"/>
            <a:ext cx="4954191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měřen na principu </a:t>
            </a:r>
            <a:r>
              <a:rPr lang="en-US" sz="16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zachování věcného kapitálu</a:t>
            </a: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(podnikové podstaty).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573804" y="6688693"/>
            <a:ext cx="4954191" cy="6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Předmětem zobrazení i faktory bez peněžního ekvivalentu.</a:t>
            </a:r>
            <a:endParaRPr lang="en-US" sz="16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8683" y="7736919"/>
            <a:ext cx="1207770" cy="28967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914650" y="597813"/>
            <a:ext cx="8800981" cy="1087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hodnotového pojetí – kalkulační nájemné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2914650" y="2032635"/>
            <a:ext cx="8800981" cy="834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Situace: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Prodejní divize má prostory v budově vložené jako věcný vklad vlastníkem. Výsledky jsou nesrovnatelné s divizemi v najatých objektech. Vedení zatěžuje divizi kalkulačním nájemným odvozeným z průměrné úrovně nájemného v lokalitě.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2914650" y="4601885"/>
            <a:ext cx="8800981" cy="22860"/>
          </a:xfrm>
          <a:prstGeom prst="roundRect">
            <a:avLst>
              <a:gd name="adj" fmla="val 319562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5800606" y="4080153"/>
            <a:ext cx="22860" cy="521732"/>
          </a:xfrm>
          <a:prstGeom prst="roundRect">
            <a:avLst>
              <a:gd name="adj" fmla="val 319562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5746849" y="4536698"/>
            <a:ext cx="130373" cy="130373"/>
          </a:xfrm>
          <a:prstGeom prst="roundRect">
            <a:avLst>
              <a:gd name="adj" fmla="val 350686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2914650" y="3063002"/>
            <a:ext cx="5794772" cy="1017151"/>
          </a:xfrm>
          <a:prstGeom prst="roundRect">
            <a:avLst>
              <a:gd name="adj" fmla="val 7182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4724995" y="3244453"/>
            <a:ext cx="2174081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účetnictví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3096101" y="3620453"/>
            <a:ext cx="5431869" cy="278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Skutečnost se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vůbec neprojeví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není reálný výdaj peněz.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806696" y="4601885"/>
            <a:ext cx="22860" cy="521732"/>
          </a:xfrm>
          <a:prstGeom prst="roundRect">
            <a:avLst>
              <a:gd name="adj" fmla="val 319562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8752939" y="4536698"/>
            <a:ext cx="130373" cy="130373"/>
          </a:xfrm>
          <a:prstGeom prst="roundRect">
            <a:avLst>
              <a:gd name="adj" fmla="val 350686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5920740" y="5123617"/>
            <a:ext cx="5794891" cy="1295400"/>
          </a:xfrm>
          <a:prstGeom prst="roundRect">
            <a:avLst>
              <a:gd name="adj" fmla="val 563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675483" y="5305068"/>
            <a:ext cx="2285286" cy="271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Manažerské účetnictví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102191" y="5681067"/>
            <a:ext cx="5431988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nájemné jako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interní náklad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divize a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interní výnos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vrcholového vedení.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2914650" y="6614636"/>
            <a:ext cx="8800981" cy="1017151"/>
          </a:xfrm>
          <a:prstGeom prst="roundRect">
            <a:avLst>
              <a:gd name="adj" fmla="val 7182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481" y="6885503"/>
            <a:ext cx="217408" cy="173831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3479721" y="6831925"/>
            <a:ext cx="8062079" cy="556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podmínkách vnitropodnikové banky lze zobrazit i požadavek na centralizaci finančních prostředků odpovídajících výši kalkulačního nájemného.</a:t>
            </a:r>
            <a:endParaRPr lang="en-US" sz="135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7757" y="7811453"/>
            <a:ext cx="1020961" cy="24491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4085" y="820341"/>
            <a:ext cx="10966728" cy="748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 finančního a hodnotového pojetí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1254085" y="2047994"/>
            <a:ext cx="12122110" cy="5361146"/>
          </a:xfrm>
          <a:prstGeom prst="roundRect">
            <a:avLst>
              <a:gd name="adj" fmla="val 187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261705" y="2055614"/>
            <a:ext cx="12106870" cy="1069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501378" y="2206943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Skutečně zúčtované náklady s reálným úbytkem peněz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558564" y="2206943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Skutečně zúčtované náklady s reálným úbytkem peněz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1261705" y="3124795"/>
            <a:ext cx="12106870" cy="10691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501378" y="3276124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Odpisy podle odpisových plánů FÚ z pořizovací ceny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neutrální náklad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558564" y="3276124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odpisy z reprodukční ceny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náklad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1261705" y="4193977"/>
            <a:ext cx="12106870" cy="1069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501378" y="4345305"/>
            <a:ext cx="5570458" cy="38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Úroky podle úvěrových smluv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neutrální náklad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558564" y="4345305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úroky včetně nákladů neúročeného kapitálu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náklad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1261705" y="5263158"/>
            <a:ext cx="12106870" cy="106918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501378" y="5414486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Manka, škody, pokuty ve skutečné výši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neutrální náklad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558564" y="5414486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rizika (předpokládaná úroveň)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náklad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1261705" y="6332339"/>
            <a:ext cx="12106870" cy="1069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501378" y="6483668"/>
            <a:ext cx="5570458" cy="38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-----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7558564" y="6483668"/>
            <a:ext cx="5570458" cy="76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Kalkulační osobní náklady, nájemné, oportunitní náklady –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dodatkové náklady</a:t>
            </a:r>
            <a:endParaRPr lang="en-US" sz="18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6394" y="7653695"/>
            <a:ext cx="1406366" cy="33730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2448" y="1250037"/>
            <a:ext cx="6072426" cy="59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Ekonomické pojetí nákladů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32448" y="2129552"/>
            <a:ext cx="8079105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Ekonomické pojetí vychází z požadavku zajistit informace pro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rozhodování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za účelem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výběru optimálních budoucích variant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817721" y="3165872"/>
            <a:ext cx="7793831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se chápou jako </a:t>
            </a:r>
            <a:r>
              <a:rPr lang="en-US" sz="14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maximum hodnoty, které lze vyprodukovat prostřednictvím zvolené varianty</a:t>
            </a: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32448" y="2951917"/>
            <a:ext cx="22860" cy="103632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532448" y="4202192"/>
            <a:ext cx="8079105" cy="1445657"/>
          </a:xfrm>
          <a:prstGeom prst="roundRect">
            <a:avLst>
              <a:gd name="adj" fmla="val 5525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745450" y="4415195"/>
            <a:ext cx="2377202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Oportunitní náklady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745450" y="4826437"/>
            <a:ext cx="7653099" cy="608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Maximální ušlý výnos, který byl obětován v důsledku využití ekonomického zdroje ve zvolené alternativě. Dodatečně vložené měřítko účelnosti uskutečněné volby.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32448" y="5837992"/>
            <a:ext cx="8079105" cy="1141452"/>
          </a:xfrm>
          <a:prstGeom prst="roundRect">
            <a:avLst>
              <a:gd name="adj" fmla="val 6998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745450" y="6050994"/>
            <a:ext cx="2377202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Oportunitní výnosy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745450" y="6462236"/>
            <a:ext cx="7653099" cy="304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Náklady, kterým se podnik vyhnul tím, že nerealizoval jinou v úvahu přicházející možnost.</a:t>
            </a:r>
            <a:endParaRPr lang="en-US" sz="14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558" y="7772400"/>
            <a:ext cx="1116330" cy="26777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2297" y="825817"/>
            <a:ext cx="10901601" cy="751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Shrnutí: Charakteristiky pojetí nákladů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1232297" y="2057876"/>
            <a:ext cx="12165806" cy="4306253"/>
          </a:xfrm>
          <a:prstGeom prst="roundRect">
            <a:avLst>
              <a:gd name="adj" fmla="val 234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239917" y="2065496"/>
            <a:ext cx="12150566" cy="107275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480304" y="2217301"/>
            <a:ext cx="255305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Subsystém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4521756" y="2217301"/>
            <a:ext cx="254924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účetnictví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559397" y="2217301"/>
            <a:ext cx="254924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Nákladové účetnictví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0597039" y="2217301"/>
            <a:ext cx="255305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pro rozhodování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1239917" y="3138249"/>
            <a:ext cx="12150566" cy="107275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480304" y="3290054"/>
            <a:ext cx="255305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Zobrazení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4521756" y="3290054"/>
            <a:ext cx="254924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Parametry při uskutečnění transakce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559397" y="3290054"/>
            <a:ext cx="254924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Parametry platné v současnosti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0597039" y="3290054"/>
            <a:ext cx="255305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Porovnání s alternativní variantou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1239917" y="4211003"/>
            <a:ext cx="12150566" cy="68818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480304" y="4362807"/>
            <a:ext cx="255305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Vztah k výdajům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4521756" y="4362807"/>
            <a:ext cx="254924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Pouze časové rozdíly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7559397" y="4362807"/>
            <a:ext cx="254924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Časové i věcné rozdíly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0597039" y="4362807"/>
            <a:ext cx="255305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Časové i věcné rozdíly</a:t>
            </a:r>
            <a:endParaRPr lang="en-US" sz="1850" dirty="0"/>
          </a:p>
        </p:txBody>
      </p:sp>
      <p:sp>
        <p:nvSpPr>
          <p:cNvPr id="19" name="Shape 17"/>
          <p:cNvSpPr/>
          <p:nvPr/>
        </p:nvSpPr>
        <p:spPr>
          <a:xfrm>
            <a:off x="1239917" y="4899184"/>
            <a:ext cx="12150566" cy="145732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480304" y="5050988"/>
            <a:ext cx="2553057" cy="384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Měření zisku</a:t>
            </a:r>
            <a:endParaRPr lang="en-US" sz="1850" dirty="0"/>
          </a:p>
        </p:txBody>
      </p:sp>
      <p:sp>
        <p:nvSpPr>
          <p:cNvPr id="21" name="Text 19"/>
          <p:cNvSpPr/>
          <p:nvPr/>
        </p:nvSpPr>
        <p:spPr>
          <a:xfrm>
            <a:off x="4521756" y="5050988"/>
            <a:ext cx="254924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Zachování finančního kapitálu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7559397" y="5050988"/>
            <a:ext cx="2549247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Zachování věcného kapitálu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10597039" y="5050988"/>
            <a:ext cx="2553057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Zachování věcného kapitálu + oportunitní náklady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1232297" y="6634520"/>
            <a:ext cx="12165806" cy="769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Pochopení těchto tří pojetí nákladů je </a:t>
            </a:r>
            <a:r>
              <a:rPr lang="en-US" sz="1850" dirty="0">
                <a:solidFill>
                  <a:srgbClr val="FFFFFF"/>
                </a:solidFill>
                <a:highlight>
                  <a:srgbClr val="D01F2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klíčové pro efektivní využití manažerského účetnictví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 rozhodovacích procesech podniku.</a:t>
            </a:r>
            <a:endParaRPr lang="en-US" sz="1850" dirty="0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0441" y="7651552"/>
            <a:ext cx="1411724" cy="3386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2782</Words>
  <Application>Microsoft Office PowerPoint</Application>
  <PresentationFormat>Vlastní</PresentationFormat>
  <Paragraphs>386</Paragraphs>
  <Slides>40</Slides>
  <Notes>40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5" baseType="lpstr">
      <vt:lpstr>Oxygen Bold</vt:lpstr>
      <vt:lpstr>Oxygen</vt:lpstr>
      <vt:lpstr>Oxygen Light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Hrůzková Monika</cp:lastModifiedBy>
  <cp:revision>2</cp:revision>
  <dcterms:created xsi:type="dcterms:W3CDTF">2026-01-26T08:20:08Z</dcterms:created>
  <dcterms:modified xsi:type="dcterms:W3CDTF">2026-02-18T09:03:15Z</dcterms:modified>
</cp:coreProperties>
</file>