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4ef978de1642b9" /><Relationship Type="http://schemas.openxmlformats.org/officeDocument/2006/relationships/extended-properties" Target="/docProps/app.xml" Id="R08d0c7708e014942" /><Relationship Type="http://schemas.openxmlformats.org/officeDocument/2006/relationships/officeDocument" Target="/ppt/presentation.xml" Id="Rb778ab8250b64b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effb87592b4eed"/>
  </p:sldMasterIdLst>
  <p:notesMasterIdLst>
    <p:notesMasterId xmlns:r="http://schemas.openxmlformats.org/officeDocument/2006/relationships" r:id="Rea9d0e9a8a7f4d01"/>
  </p:notesMasterIdLst>
  <p:sldIdLst>
    <p:sldId xmlns:r="http://schemas.openxmlformats.org/officeDocument/2006/relationships" id="256" r:id="R95e14f4ec4424cd7"/>
    <p:sldId xmlns:r="http://schemas.openxmlformats.org/officeDocument/2006/relationships" id="257" r:id="R40823c806f39426f"/>
    <p:sldId xmlns:r="http://schemas.openxmlformats.org/officeDocument/2006/relationships" id="258" r:id="R9e416d6598c94e09"/>
    <p:sldId xmlns:r="http://schemas.openxmlformats.org/officeDocument/2006/relationships" id="259" r:id="Rcf411d35cfac4842"/>
    <p:sldId xmlns:r="http://schemas.openxmlformats.org/officeDocument/2006/relationships" id="260" r:id="Rf65117ac76ca4f8c"/>
    <p:sldId xmlns:r="http://schemas.openxmlformats.org/officeDocument/2006/relationships" id="261" r:id="Rf5c64a52e894497c"/>
    <p:sldId xmlns:r="http://schemas.openxmlformats.org/officeDocument/2006/relationships" id="262" r:id="Re17dc5d814b243c8"/>
    <p:sldId xmlns:r="http://schemas.openxmlformats.org/officeDocument/2006/relationships" id="263" r:id="Raee2e0394a42461e"/>
    <p:sldId xmlns:r="http://schemas.openxmlformats.org/officeDocument/2006/relationships" id="264" r:id="Rc9ca8712bd1c46d3"/>
    <p:sldId xmlns:r="http://schemas.openxmlformats.org/officeDocument/2006/relationships" id="265" r:id="Re769a1aa8304408a"/>
    <p:sldId xmlns:r="http://schemas.openxmlformats.org/officeDocument/2006/relationships" id="266" r:id="Rc734e5b94ca64ccd"/>
    <p:sldId xmlns:r="http://schemas.openxmlformats.org/officeDocument/2006/relationships" id="267" r:id="R67d513aa60b54117"/>
    <p:sldId xmlns:r="http://schemas.openxmlformats.org/officeDocument/2006/relationships" id="268" r:id="R0785befceed8437a"/>
    <p:sldId xmlns:r="http://schemas.openxmlformats.org/officeDocument/2006/relationships" id="269" r:id="R991c9eef442b42e6"/>
    <p:sldId xmlns:r="http://schemas.openxmlformats.org/officeDocument/2006/relationships" id="270" r:id="Ref70d1375faf4dee"/>
    <p:sldId xmlns:r="http://schemas.openxmlformats.org/officeDocument/2006/relationships" id="271" r:id="R94e334f57732468c"/>
    <p:sldId xmlns:r="http://schemas.openxmlformats.org/officeDocument/2006/relationships" id="272" r:id="Rf7a4f3761b164780"/>
    <p:sldId xmlns:r="http://schemas.openxmlformats.org/officeDocument/2006/relationships" id="273" r:id="R661a66c46eaf4f53"/>
    <p:sldId xmlns:r="http://schemas.openxmlformats.org/officeDocument/2006/relationships" id="274" r:id="R64a1c8f00a51452e"/>
    <p:sldId xmlns:r="http://schemas.openxmlformats.org/officeDocument/2006/relationships" id="275" r:id="Reaa5f4eb028f4e1d"/>
    <p:sldId xmlns:r="http://schemas.openxmlformats.org/officeDocument/2006/relationships" id="276" r:id="R3adf9f5e772a4144"/>
    <p:sldId xmlns:r="http://schemas.openxmlformats.org/officeDocument/2006/relationships" id="277" r:id="Rcdf59420971c4754"/>
    <p:sldId xmlns:r="http://schemas.openxmlformats.org/officeDocument/2006/relationships" id="278" r:id="Rbcd05da174634a27"/>
    <p:sldId xmlns:r="http://schemas.openxmlformats.org/officeDocument/2006/relationships" id="279" r:id="R3fbfb6333b6d40af"/>
  </p:sldIdLst>
  <p:sldSz cx="9144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187c1e68924592" /><Relationship Type="http://schemas.openxmlformats.org/officeDocument/2006/relationships/slideMaster" Target="/ppt/slideMasters/slideMaster1.xml" Id="R10effb87592b4eed" /><Relationship Type="http://schemas.openxmlformats.org/officeDocument/2006/relationships/notesMaster" Target="/ppt/notesMasters/notesMaster1.xml" Id="Rea9d0e9a8a7f4d01" /><Relationship Type="http://schemas.openxmlformats.org/officeDocument/2006/relationships/presProps" Target="/ppt/presProps.xml" Id="R319deaf640be435d" /><Relationship Type="http://schemas.openxmlformats.org/officeDocument/2006/relationships/viewProps" Target="/ppt/viewProps.xml" Id="R12f9296aa0344a70" /><Relationship Type="http://schemas.openxmlformats.org/officeDocument/2006/relationships/tableStyles" Target="/ppt/tableStyles.xml" Id="Rd995dd3b4b7748b2" /><Relationship Type="http://schemas.openxmlformats.org/officeDocument/2006/relationships/slide" Target="/ppt/slides/slide1.xml" Id="R95e14f4ec4424cd7" /><Relationship Type="http://schemas.openxmlformats.org/officeDocument/2006/relationships/slide" Target="/ppt/slides/slide2.xml" Id="R40823c806f39426f" /><Relationship Type="http://schemas.openxmlformats.org/officeDocument/2006/relationships/slide" Target="/ppt/slides/slide3.xml" Id="R9e416d6598c94e09" /><Relationship Type="http://schemas.openxmlformats.org/officeDocument/2006/relationships/slide" Target="/ppt/slides/slide4.xml" Id="Rcf411d35cfac4842" /><Relationship Type="http://schemas.openxmlformats.org/officeDocument/2006/relationships/slide" Target="/ppt/slides/slide5.xml" Id="Rf65117ac76ca4f8c" /><Relationship Type="http://schemas.openxmlformats.org/officeDocument/2006/relationships/slide" Target="/ppt/slides/slide6.xml" Id="Rf5c64a52e894497c" /><Relationship Type="http://schemas.openxmlformats.org/officeDocument/2006/relationships/slide" Target="/ppt/slides/slide7.xml" Id="Re17dc5d814b243c8" /><Relationship Type="http://schemas.openxmlformats.org/officeDocument/2006/relationships/slide" Target="/ppt/slides/slide8.xml" Id="Raee2e0394a42461e" /><Relationship Type="http://schemas.openxmlformats.org/officeDocument/2006/relationships/slide" Target="/ppt/slides/slide9.xml" Id="Rc9ca8712bd1c46d3" /><Relationship Type="http://schemas.openxmlformats.org/officeDocument/2006/relationships/slide" Target="/ppt/slides/slide10.xml" Id="Re769a1aa8304408a" /><Relationship Type="http://schemas.openxmlformats.org/officeDocument/2006/relationships/slide" Target="/ppt/slides/slide11.xml" Id="Rc734e5b94ca64ccd" /><Relationship Type="http://schemas.openxmlformats.org/officeDocument/2006/relationships/slide" Target="/ppt/slides/slide12.xml" Id="R67d513aa60b54117" /><Relationship Type="http://schemas.openxmlformats.org/officeDocument/2006/relationships/slide" Target="/ppt/slides/slide13.xml" Id="R0785befceed8437a" /><Relationship Type="http://schemas.openxmlformats.org/officeDocument/2006/relationships/slide" Target="/ppt/slides/slide14.xml" Id="R991c9eef442b42e6" /><Relationship Type="http://schemas.openxmlformats.org/officeDocument/2006/relationships/slide" Target="/ppt/slides/slide15.xml" Id="Ref70d1375faf4dee" /><Relationship Type="http://schemas.openxmlformats.org/officeDocument/2006/relationships/slide" Target="/ppt/slides/slide16.xml" Id="R94e334f57732468c" /><Relationship Type="http://schemas.openxmlformats.org/officeDocument/2006/relationships/slide" Target="/ppt/slides/slide17.xml" Id="Rf7a4f3761b164780" /><Relationship Type="http://schemas.openxmlformats.org/officeDocument/2006/relationships/slide" Target="/ppt/slides/slide18.xml" Id="R661a66c46eaf4f53" /><Relationship Type="http://schemas.openxmlformats.org/officeDocument/2006/relationships/slide" Target="/ppt/slides/slide19.xml" Id="R64a1c8f00a51452e" /><Relationship Type="http://schemas.openxmlformats.org/officeDocument/2006/relationships/slide" Target="/ppt/slides/slide20.xml" Id="Reaa5f4eb028f4e1d" /><Relationship Type="http://schemas.openxmlformats.org/officeDocument/2006/relationships/slide" Target="/ppt/slides/slide21.xml" Id="R3adf9f5e772a4144" /><Relationship Type="http://schemas.openxmlformats.org/officeDocument/2006/relationships/slide" Target="/ppt/slides/slide22.xml" Id="Rcdf59420971c4754" /><Relationship Type="http://schemas.openxmlformats.org/officeDocument/2006/relationships/slide" Target="/ppt/slides/slide23.xml" Id="Rbcd05da174634a27" /><Relationship Type="http://schemas.openxmlformats.org/officeDocument/2006/relationships/slide" Target="/ppt/slides/slide24.xml" Id="R3fbfb6333b6d40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c2f914fad34a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ade265f6a2476d" /><Relationship Type="http://schemas.openxmlformats.org/officeDocument/2006/relationships/notesMaster" Target="/ppt/notesMasters/notesMaster1.xml" Id="Re5abb966368249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46f9cc52d247f4" /><Relationship Type="http://schemas.openxmlformats.org/officeDocument/2006/relationships/notesMaster" Target="/ppt/notesMasters/notesMaster1.xml" Id="R46f7136cfa0f47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c0e54ce8af4377" /><Relationship Type="http://schemas.openxmlformats.org/officeDocument/2006/relationships/notesMaster" Target="/ppt/notesMasters/notesMaster1.xml" Id="Rba6e93df96f84f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5e187b6c57403c" /><Relationship Type="http://schemas.openxmlformats.org/officeDocument/2006/relationships/notesMaster" Target="/ppt/notesMasters/notesMaster1.xml" Id="R6eb9dba5633742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8e83e12e704303" /><Relationship Type="http://schemas.openxmlformats.org/officeDocument/2006/relationships/notesMaster" Target="/ppt/notesMasters/notesMaster1.xml" Id="R460b9e9176b443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626aec28bf49be" /><Relationship Type="http://schemas.openxmlformats.org/officeDocument/2006/relationships/notesMaster" Target="/ppt/notesMasters/notesMaster1.xml" Id="Rab10d8c58bb946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dfa8f5117642af" /><Relationship Type="http://schemas.openxmlformats.org/officeDocument/2006/relationships/notesMaster" Target="/ppt/notesMasters/notesMaster1.xml" Id="R9400a32fb3f144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8e529ab6f741fb" /><Relationship Type="http://schemas.openxmlformats.org/officeDocument/2006/relationships/notesMaster" Target="/ppt/notesMasters/notesMaster1.xml" Id="R1287d1895ece41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f658b764f84da8" /><Relationship Type="http://schemas.openxmlformats.org/officeDocument/2006/relationships/notesMaster" Target="/ppt/notesMasters/notesMaster1.xml" Id="Rfa6b6cc7c6394f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08ee3175074317" /><Relationship Type="http://schemas.openxmlformats.org/officeDocument/2006/relationships/notesMaster" Target="/ppt/notesMasters/notesMaster1.xml" Id="Rda29758c7e6349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cf7333da7d416f" /><Relationship Type="http://schemas.openxmlformats.org/officeDocument/2006/relationships/notesMaster" Target="/ppt/notesMasters/notesMaster1.xml" Id="Re3a4838d7cb8460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e35cd4519724aae" /><Relationship Type="http://schemas.openxmlformats.org/officeDocument/2006/relationships/notesMaster" Target="/ppt/notesMasters/notesMaster1.xml" Id="R06293e4d90cd48b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6c8ffa4e4944fc" /><Relationship Type="http://schemas.openxmlformats.org/officeDocument/2006/relationships/notesMaster" Target="/ppt/notesMasters/notesMaster1.xml" Id="R51b6f94e1cd74a0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d61c52e7484479" /><Relationship Type="http://schemas.openxmlformats.org/officeDocument/2006/relationships/notesMaster" Target="/ppt/notesMasters/notesMaster1.xml" Id="R393670772a44497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2a60f94e604178" /><Relationship Type="http://schemas.openxmlformats.org/officeDocument/2006/relationships/notesMaster" Target="/ppt/notesMasters/notesMaster1.xml" Id="Red60edb3dbab4b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d68de47bc734622" /><Relationship Type="http://schemas.openxmlformats.org/officeDocument/2006/relationships/notesMaster" Target="/ppt/notesMasters/notesMaster1.xml" Id="R81da357a07f04cf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20522f0a52748f9" /><Relationship Type="http://schemas.openxmlformats.org/officeDocument/2006/relationships/notesMaster" Target="/ppt/notesMasters/notesMaster1.xml" Id="R3fe00be637dd40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f9805e8a6224bb1" /><Relationship Type="http://schemas.openxmlformats.org/officeDocument/2006/relationships/notesMaster" Target="/ppt/notesMasters/notesMaster1.xml" Id="R7708f3c168b4455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d82698bf01f4d05" /><Relationship Type="http://schemas.openxmlformats.org/officeDocument/2006/relationships/notesMaster" Target="/ppt/notesMasters/notesMaster1.xml" Id="R1be1f670c72f45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a7db3beec714049" /><Relationship Type="http://schemas.openxmlformats.org/officeDocument/2006/relationships/notesMaster" Target="/ppt/notesMasters/notesMaster1.xml" Id="Rfcaeb779337d40e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dac516515b24c0d" /><Relationship Type="http://schemas.openxmlformats.org/officeDocument/2006/relationships/notesMaster" Target="/ppt/notesMasters/notesMaster1.xml" Id="Rfb18f8f62d334c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1b6b5c422134164" /><Relationship Type="http://schemas.openxmlformats.org/officeDocument/2006/relationships/notesMaster" Target="/ppt/notesMasters/notesMaster1.xml" Id="R10a2b827e1574a3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74d4b8bbd5e4682" /><Relationship Type="http://schemas.openxmlformats.org/officeDocument/2006/relationships/notesMaster" Target="/ppt/notesMasters/notesMaster1.xml" Id="R27ce6c4a8f3e4fd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03a55580c1d4b22" /><Relationship Type="http://schemas.openxmlformats.org/officeDocument/2006/relationships/notesMaster" Target="/ppt/notesMasters/notesMaster1.xml" Id="R7c648821382d4c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Aktuální právní rámec: zákon č. 90/2012 Sb., o obchodních společnostech a družstvech.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95 a násl.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106 až 108.</a:t>
            </a:r>
          </a:p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https://or.justice.cz/ias/ui/rejstrik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112; zákon č. 586/1992 Sb., zejména § 7 a § 20b.</a:t>
            </a:r>
          </a:p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https://e-sbirka.gov.cz/sb/1992/586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https://e-sbirka.gov.cz/sb/2012/89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118 a násl.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126; zákon č. 586/1992 Sb.</a:t>
            </a:r>
          </a:p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https://e-sbirka.gov.cz/sb/1992/586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243 a násl.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246 až 253.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256 až 285.</a:t>
            </a:r>
          </a:p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https://www.cdcp.cz/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398 a násl.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ZOK § 456 a násl.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Občanský zákoník § 159; ZOK pravidla o střetu zájmů a podnikatelském úsudku.</a:t>
            </a:r>
          </a:p>
          <a:p xmlns:a="http://schemas.openxmlformats.org/drawingml/2006/main">
            <a:r>
              <a:t>https://e-sbirka.gov.cz/sb/2012/89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Použité zdroje: aktuální znění zákona č. 90/2012 Sb.; zákon č. 89/2012 Sb.; zákon č. 586/1992 Sb.</a:t>
            </a:r>
          </a:p>
          <a:p xmlns:a="http://schemas.openxmlformats.org/drawingml/2006/main">
            <a:r>
              <a:t>https://e-sbirka.gov.cz/sb/2012/90</a:t>
            </a:r>
          </a:p>
          <a:p xmlns:a="http://schemas.openxmlformats.org/drawingml/2006/main">
            <a:r>
              <a:t>https://e-sbirka.gov.cz/sb/2012/89</a:t>
            </a:r>
          </a:p>
          <a:p xmlns:a="http://schemas.openxmlformats.org/drawingml/2006/main">
            <a:r>
              <a:t>https://e-sbirka.gov.cz/sb/1992/586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f1285e8a6a4958" /><Relationship Type="http://schemas.openxmlformats.org/officeDocument/2006/relationships/image" Target="/ppt/media/image.jpeg" Id="R5a7bf72e33964c6b" /><Relationship Type="http://schemas.openxmlformats.org/officeDocument/2006/relationships/image" Target="/ppt/media/image2.png" Id="R64bd8e8a7f184a5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025735f0ce4c9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282d5d20ee4a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db7775b144ea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e3048ad97349d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19b67e2ec44ca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5a6c1d0c2e43c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b2942933b945a7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682977b0ec44a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14c919e6cc495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7c8039f544465b" /></Relationships>
</file>

<file path=ppt/slideLayouts/slideLayout1.xml><?xml version="1.0" encoding="utf-8"?>
<p:sldLayout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bdélník 11">
            <a:extLst xmlns:a="http://schemas.openxmlformats.org/drawingml/2006/main">
              <a:ext uri="{FF2B5EF4-FFF2-40B4-BE49-F238E27FC236}">
                <a16:creationId xmlns:a16="http://schemas.microsoft.com/office/drawing/2014/main" id="{79758BCA-9129-42DC-8208-C93D076B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278" y="6138250"/>
            <a:ext cx="4776297" cy="63374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  <p:pic>
        <p:nvPicPr>
          <p:cNvPr id="16" name="Obrázek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a7bf72e33964c6b"/>
          <a:srcRect xmlns:a="http://schemas.openxmlformats.org/drawingml/2006/main" l="0" t="0" r="23216" b="5584"/>
          <a:stretch xmlns:a="http://schemas.openxmlformats.org/drawingml/2006/main"/>
        </p:blipFill>
        <p:spPr>
          <a:xfrm xmlns:a="http://schemas.openxmlformats.org/drawingml/2006/main">
            <a:off x="5187843" y="1423285"/>
            <a:ext cx="3964866" cy="5447778"/>
          </a:xfrm>
          <a:prstGeom xmlns:a="http://schemas.openxmlformats.org/drawingml/2006/main" prst="rect">
            <a:avLst/>
          </a:prstGeom>
        </p:spPr>
      </p:pic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6C737895-0435-4017-A0D5-4F57FDD0272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6000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Podnadpis 2">
            <a:extLst xmlns:a="http://schemas.openxmlformats.org/drawingml/2006/main">
              <a:ext uri="{FF2B5EF4-FFF2-40B4-BE49-F238E27FC236}">
                <a16:creationId xmlns:a16="http://schemas.microsoft.com/office/drawing/2014/main" id="{3484449A-3357-4A3B-95B2-F0909ABECD9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  <p:pic>
        <p:nvPicPr>
          <p:cNvPr id="19" name="Obrázek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d8e8a7f184a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03557" y="6267816"/>
            <a:ext cx="4571343" cy="23040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2CE53935-F913-4E11-B54B-27271E862D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F5D593AF-21C2-4FD7-B211-4F6DF231C4E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dpis 1">
            <a:extLst xmlns:a="http://schemas.openxmlformats.org/drawingml/2006/main">
              <a:ext uri="{FF2B5EF4-FFF2-40B4-BE49-F238E27FC236}">
                <a16:creationId xmlns:a16="http://schemas.microsoft.com/office/drawing/2014/main" id="{90FC4891-AF3D-45AC-BB76-1948BF729A1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4125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8" name="Podnadpis 2">
            <a:extLst xmlns:a="http://schemas.openxmlformats.org/drawingml/2006/main">
              <a:ext uri="{FF2B5EF4-FFF2-40B4-BE49-F238E27FC236}">
                <a16:creationId xmlns:a16="http://schemas.microsoft.com/office/drawing/2014/main" id="{95FD24D9-D967-4114-906D-254CE69DF7F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0051B018-E339-4FDB-A37B-2D431D6860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635A26FA-5099-41F6-8318-6E2153824B5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286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D1267F1D-9C01-4CD2-8902-4BD8057B2D0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291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09391C3C-1F03-47E1-9E77-A95E1455D7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365129"/>
            <a:ext cx="78867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9E4CD56E-DF56-4959-B24A-5DA4E7156B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9842" y="1681163"/>
            <a:ext cx="3868340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C4821BF0-D5CB-44B8-8E5E-461DAAC5228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29842" y="2505075"/>
            <a:ext cx="3868340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5" name="Zástupný symbol pro text 4">
            <a:extLst xmlns:a="http://schemas.openxmlformats.org/drawingml/2006/main">
              <a:ext uri="{FF2B5EF4-FFF2-40B4-BE49-F238E27FC236}">
                <a16:creationId xmlns:a16="http://schemas.microsoft.com/office/drawing/2014/main" id="{C9100F16-5EAA-4BD1-9013-BC0175EB22C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29152" y="1681163"/>
            <a:ext cx="3887391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6" name="Zástupný symbol pro obsah 5">
            <a:extLst xmlns:a="http://schemas.openxmlformats.org/drawingml/2006/main">
              <a:ext uri="{FF2B5EF4-FFF2-40B4-BE49-F238E27FC236}">
                <a16:creationId xmlns:a16="http://schemas.microsoft.com/office/drawing/2014/main" id="{07E4F425-C547-4149-BC45-521742B2548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29152" y="2505075"/>
            <a:ext cx="3887391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7E06AD4B-FE51-4DD8-A85F-3CEF75D771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D74B1B90-7F26-49F7-8268-127FC8637D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6DBCAC7A-C347-4F30-B848-B823C04E354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DED3D2B6-41AF-4439-9868-E5E8124226A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39DC1586-B197-496F-8918-1BE6E20843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rázek 2">
            <a:extLst xmlns:a="http://schemas.openxmlformats.org/drawingml/2006/main">
              <a:ext uri="{FF2B5EF4-FFF2-40B4-BE49-F238E27FC236}">
                <a16:creationId xmlns:a16="http://schemas.microsoft.com/office/drawing/2014/main" id="{39F8BB30-0879-4A30-B1DB-255EEC0E99B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 xmlns:a="http://schemas.openxmlformats.org/drawingml/2006/main">
            <a:r>
              <a:t>Kliknutím na ikonu přidáte obrázek.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20D930B7-9131-45D8-B9F9-86CA317782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0A2083FA-C1AD-4823-84C3-D204D65084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D9CDC810-98DB-44A1-8C0A-095438507B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vislý nadpis 1">
            <a:extLst xmlns:a="http://schemas.openxmlformats.org/drawingml/2006/main">
              <a:ext uri="{FF2B5EF4-FFF2-40B4-BE49-F238E27FC236}">
                <a16:creationId xmlns:a16="http://schemas.microsoft.com/office/drawing/2014/main" id="{14C4AAB2-72CA-402A-8808-F369DBFF58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43676" y="365125"/>
            <a:ext cx="197167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6C77438E-B737-45BC-A913-6ACCE97FA9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8652" y="365125"/>
            <a:ext cx="580072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98303439691d495f" /><Relationship Type="http://schemas.openxmlformats.org/officeDocument/2006/relationships/theme" Target="/ppt/slideMasters/theme/theme2.xml" Id="R9d86ec82a7a94fd9" /><Relationship Type="http://schemas.openxmlformats.org/officeDocument/2006/relationships/slideLayout" Target="/ppt/slideLayouts/slideLayout1.xml" Id="Rdc90f587e7634b4a" /><Relationship Type="http://schemas.openxmlformats.org/officeDocument/2006/relationships/slideLayout" Target="/ppt/slideLayouts/slideLayout2.xml" Id="R65c4eb322a3e4d36" /><Relationship Type="http://schemas.openxmlformats.org/officeDocument/2006/relationships/slideLayout" Target="/ppt/slideLayouts/slideLayout3.xml" Id="R32b0ecc4bcc049f5" /><Relationship Type="http://schemas.openxmlformats.org/officeDocument/2006/relationships/slideLayout" Target="/ppt/slideLayouts/slideLayout4.xml" Id="R49e110d1a42943de" /><Relationship Type="http://schemas.openxmlformats.org/officeDocument/2006/relationships/slideLayout" Target="/ppt/slideLayouts/slideLayout5.xml" Id="R252ba78eaae640fc" /><Relationship Type="http://schemas.openxmlformats.org/officeDocument/2006/relationships/slideLayout" Target="/ppt/slideLayouts/slideLayout6.xml" Id="R11cc94a331d943aa" /><Relationship Type="http://schemas.openxmlformats.org/officeDocument/2006/relationships/slideLayout" Target="/ppt/slideLayouts/slideLayout7.xml" Id="Rbc05c68a1f8b4bc9" /><Relationship Type="http://schemas.openxmlformats.org/officeDocument/2006/relationships/slideLayout" Target="/ppt/slideLayouts/slideLayout8.xml" Id="R183cf4ed8ed94e61" /><Relationship Type="http://schemas.openxmlformats.org/officeDocument/2006/relationships/slideLayout" Target="/ppt/slideLayouts/slideLayout9.xml" Id="R80deeaab62f84e9d" /><Relationship Type="http://schemas.openxmlformats.org/officeDocument/2006/relationships/slideLayout" Target="/ppt/slideLayouts/slideLayout10.xml" Id="R5a3e5e83e30f442c" /><Relationship Type="http://schemas.openxmlformats.org/officeDocument/2006/relationships/slideLayout" Target="/ppt/slideLayouts/slideLayout11.xml" Id="Rc32abcfc1d5648ea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Obrázek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03439691d49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7919" y="6267815"/>
            <a:ext cx="3846981" cy="230400"/>
          </a:xfrm>
          <a:prstGeom xmlns:a="http://schemas.openxmlformats.org/drawingml/2006/main" prst="rect">
            <a:avLst/>
          </a:prstGeom>
        </p:spPr>
      </p:pic>
      <p:sp>
        <p:nvSpPr>
          <p:cNvPr id="2" name="Zástupný symbol pro nadpis 1">
            <a:extLst xmlns:a="http://schemas.openxmlformats.org/drawingml/2006/main">
              <a:ext uri="{FF2B5EF4-FFF2-40B4-BE49-F238E27FC236}">
                <a16:creationId xmlns:a16="http://schemas.microsoft.com/office/drawing/2014/main" id="{AC8EC136-F0EE-4380-AFB9-7F1EEEA680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0000" y="365129"/>
            <a:ext cx="80640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Autofit/>
          </a:bodyPr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EDF82E1E-240E-4270-9023-8FA5897C9E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40000" y="1825625"/>
            <a:ext cx="8064000" cy="408120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7" name="Obdélník 6">
            <a:extLst xmlns:a="http://schemas.openxmlformats.org/drawingml/2006/main">
              <a:ext uri="{FF2B5EF4-FFF2-40B4-BE49-F238E27FC236}">
                <a16:creationId xmlns:a16="http://schemas.microsoft.com/office/drawing/2014/main" id="{19A1386E-07C7-45DF-AA8A-F0E92F8D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"/>
            <a:ext cx="914400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F28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68580" tIns="34290" rIns="68580" bIns="3429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90f587e7634b4a"/>
    <p:sldLayoutId xmlns:r="http://schemas.openxmlformats.org/officeDocument/2006/relationships" id="2147483650" r:id="R65c4eb322a3e4d36"/>
    <p:sldLayoutId xmlns:r="http://schemas.openxmlformats.org/officeDocument/2006/relationships" id="2147483651" r:id="R32b0ecc4bcc049f5"/>
    <p:sldLayoutId xmlns:r="http://schemas.openxmlformats.org/officeDocument/2006/relationships" id="2147483652" r:id="R49e110d1a42943de"/>
    <p:sldLayoutId xmlns:r="http://schemas.openxmlformats.org/officeDocument/2006/relationships" id="2147483653" r:id="R252ba78eaae640fc"/>
    <p:sldLayoutId xmlns:r="http://schemas.openxmlformats.org/officeDocument/2006/relationships" id="2147483654" r:id="R11cc94a331d943aa"/>
    <p:sldLayoutId xmlns:r="http://schemas.openxmlformats.org/officeDocument/2006/relationships" id="2147483655" r:id="Rbc05c68a1f8b4bc9"/>
    <p:sldLayoutId xmlns:r="http://schemas.openxmlformats.org/officeDocument/2006/relationships" id="2147483656" r:id="R183cf4ed8ed94e61"/>
    <p:sldLayoutId xmlns:r="http://schemas.openxmlformats.org/officeDocument/2006/relationships" id="2147483657" r:id="R80deeaab62f84e9d"/>
    <p:sldLayoutId xmlns:r="http://schemas.openxmlformats.org/officeDocument/2006/relationships" id="2147483658" r:id="R5a3e5e83e30f442c"/>
    <p:sldLayoutId xmlns:r="http://schemas.openxmlformats.org/officeDocument/2006/relationships" id="2147483659" r:id="Rc32abcfc1d5648ea"/>
  </p:sldLayoutIdLst>
  <p:txStyles>
    <p:titleStyle>
      <a:lvl1pPr xmlns:a="http://schemas.openxmlformats.org/drawingml/2006/main" algn="l" defTabSz="685783">
        <a:lnSpc>
          <a:spcPct val="90000"/>
        </a:lnSpc>
        <a:spcBef>
          <a:spcPct val="0"/>
        </a:spcBef>
        <a:buNone/>
        <a:defRPr sz="4125" b="0" kern="1200" cap="none" baseline="0">
          <a:solidFill>
            <a:srgbClr val="CF1F28"/>
          </a:solidFill>
          <a:latin typeface="+mn-lt"/>
          <a:ea typeface="+mn-lt"/>
          <a:cs typeface="+mn-lt"/>
        </a:defRPr>
      </a:lvl1pPr>
    </p:titleStyle>
    <p:bodyStyle>
      <a:lvl1pPr xmlns:a="http://schemas.openxmlformats.org/drawingml/2006/main" marL="171446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2100" kern="1200">
          <a:solidFill>
            <a:srgbClr val="313131"/>
          </a:solidFill>
          <a:latin typeface="+mj-lt"/>
          <a:ea typeface="+mj-lt"/>
          <a:cs typeface="+mj-lt"/>
        </a:defRPr>
      </a:lvl1pPr>
      <a:lvl2pPr xmlns:a="http://schemas.openxmlformats.org/drawingml/2006/main" marL="514337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2pPr>
      <a:lvl3pPr xmlns:a="http://schemas.openxmlformats.org/drawingml/2006/main" marL="857228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3pPr>
      <a:lvl4pPr xmlns:a="http://schemas.openxmlformats.org/drawingml/2006/main" marL="1200120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4pPr>
      <a:lvl5pPr xmlns:a="http://schemas.openxmlformats.org/drawingml/2006/main" marL="1543012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5pPr>
      <a:lvl6pPr xmlns:a="http://schemas.openxmlformats.org/drawingml/2006/main" marL="1885903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228795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571686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914577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34289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685783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028675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371566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714457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057348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40024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74313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e8db8ed704137" /><Relationship Type="http://schemas.openxmlformats.org/officeDocument/2006/relationships/notesSlide" Target="/ppt/notesSlides/notesSlide1.xml" Id="R8bf05bab8bd14b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7061e78e994c4b" /><Relationship Type="http://schemas.openxmlformats.org/officeDocument/2006/relationships/notesSlide" Target="/ppt/notesSlides/notesSlide2.xml" Id="Re9385d8c8b1d49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8dd11b1d824c2a" /><Relationship Type="http://schemas.openxmlformats.org/officeDocument/2006/relationships/notesSlide" Target="/ppt/notesSlides/notesSlide3.xml" Id="R02fccc7ae1eb4b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f090e00cd74959" /><Relationship Type="http://schemas.openxmlformats.org/officeDocument/2006/relationships/notesSlide" Target="/ppt/notesSlides/notesSlide4.xml" Id="R8b395cb69c604a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50133e3c4b464d" /><Relationship Type="http://schemas.openxmlformats.org/officeDocument/2006/relationships/notesSlide" Target="/ppt/notesSlides/notesSlide5.xml" Id="Rf02f6b84cfb34b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e2a6fbf7ab433b" /><Relationship Type="http://schemas.openxmlformats.org/officeDocument/2006/relationships/notesSlide" Target="/ppt/notesSlides/notesSlide6.xml" Id="R2f8964d6caa94f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0c2fcc4e37448f" /><Relationship Type="http://schemas.openxmlformats.org/officeDocument/2006/relationships/notesSlide" Target="/ppt/notesSlides/notesSlide7.xml" Id="R41c44192898f47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f43a3d550448ee" /><Relationship Type="http://schemas.openxmlformats.org/officeDocument/2006/relationships/notesSlide" Target="/ppt/notesSlides/notesSlide8.xml" Id="Rea49f1d0a12e4f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30610443fc4e65" /><Relationship Type="http://schemas.openxmlformats.org/officeDocument/2006/relationships/notesSlide" Target="/ppt/notesSlides/notesSlide9.xml" Id="R371f24e3e6a94e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832bff12fa4cbd" /><Relationship Type="http://schemas.openxmlformats.org/officeDocument/2006/relationships/notesSlide" Target="/ppt/notesSlides/notesSlide10.xml" Id="R78a5b13d92f242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687af042f64a2e" /><Relationship Type="http://schemas.openxmlformats.org/officeDocument/2006/relationships/notesSlide" Target="/ppt/notesSlides/notesSlide11.xml" Id="Re4578a750c9648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762bc78a554592" /><Relationship Type="http://schemas.openxmlformats.org/officeDocument/2006/relationships/notesSlide" Target="/ppt/notesSlides/notesSlide12.xml" Id="Rda0a44e37d034c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9efb43d00748d7" /><Relationship Type="http://schemas.openxmlformats.org/officeDocument/2006/relationships/notesSlide" Target="/ppt/notesSlides/notesSlide13.xml" Id="R32a1d767844a4a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56816b440a4671" /><Relationship Type="http://schemas.openxmlformats.org/officeDocument/2006/relationships/notesSlide" Target="/ppt/notesSlides/notesSlide14.xml" Id="R6b7011027f6e43e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52b6b923544704" /><Relationship Type="http://schemas.openxmlformats.org/officeDocument/2006/relationships/notesSlide" Target="/ppt/notesSlides/notesSlide15.xml" Id="Rbfe61f87dc03433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8db6e0f58d44ce" /><Relationship Type="http://schemas.openxmlformats.org/officeDocument/2006/relationships/notesSlide" Target="/ppt/notesSlides/notesSlide16.xml" Id="R3f0467bf58104b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ab52248b484e70" /><Relationship Type="http://schemas.openxmlformats.org/officeDocument/2006/relationships/notesSlide" Target="/ppt/notesSlides/notesSlide17.xml" Id="R737efe6ee7c744e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98f387ac0422b" /><Relationship Type="http://schemas.openxmlformats.org/officeDocument/2006/relationships/notesSlide" Target="/ppt/notesSlides/notesSlide18.xml" Id="R1626e7a3c7bd47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6896ca0664fdf" /><Relationship Type="http://schemas.openxmlformats.org/officeDocument/2006/relationships/notesSlide" Target="/ppt/notesSlides/notesSlide19.xml" Id="R937a6b39851644e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ec89fa45f4d9a" /><Relationship Type="http://schemas.openxmlformats.org/officeDocument/2006/relationships/notesSlide" Target="/ppt/notesSlides/notesSlide20.xml" Id="R3b64fc2772ca4c9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7d3d0288814418" /><Relationship Type="http://schemas.openxmlformats.org/officeDocument/2006/relationships/notesSlide" Target="/ppt/notesSlides/notesSlide21.xml" Id="Rbc9fb01250b24ee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4880e0d78a4a77" /><Relationship Type="http://schemas.openxmlformats.org/officeDocument/2006/relationships/notesSlide" Target="/ppt/notesSlides/notesSlide22.xml" Id="R566fd60030074e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56ba52c4c740cd" /><Relationship Type="http://schemas.openxmlformats.org/officeDocument/2006/relationships/notesSlide" Target="/ppt/notesSlides/notesSlide23.xml" Id="R20866ad1fb3c4a7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3371436354d13" /><Relationship Type="http://schemas.openxmlformats.org/officeDocument/2006/relationships/notesSlide" Target="/ppt/notesSlides/notesSlide24.xml" Id="R1871cd90e774459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5BA64FD-F0EC-4392-883B-831E2E79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742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D31E2D"/>
                </a:solidFill>
                <a:latin typeface="Calibri Light"/>
                <a:ea typeface="Calibri Light"/>
                <a:cs typeface="Calibri Light"/>
              </a:defRPr>
            </a:pPr>
            <a:r>
              <a:rPr sz="3000">
                <a:solidFill>
                  <a:srgbClr val="D31E2D"/>
                </a:solidFill>
                <a:latin typeface="Calibri Light"/>
                <a:ea typeface="Calibri Light"/>
                <a:cs typeface="Calibri Light"/>
              </a:rPr>
              <a:t>v. o. s., k. s. a akciová společnost</a:t>
            </a:r>
          </a:p>
        </p:txBody>
      </p:sp>
      <p:sp>
        <p:nvSpPr>
          <p:cNvPr id="2" name="cover-sub">
            <a:extLst xmlns:a="http://schemas.openxmlformats.org/drawingml/2006/main">
              <a:ext uri="{FF2B5EF4-FFF2-40B4-BE49-F238E27FC236}">
                <a16:creationId xmlns:a16="http://schemas.microsoft.com/office/drawing/2014/main" id="{0FD0DE69-46CB-4E00-B6DB-DDD5911E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1937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Tři modely vlastnictví, ručení a řízení podniku</a:t>
            </a:r>
          </a:p>
        </p:txBody>
      </p:sp>
      <p:sp>
        <p:nvSpPr>
          <p:cNvPr id="3" name="info">
            <a:extLst xmlns:a="http://schemas.openxmlformats.org/drawingml/2006/main">
              <a:ext uri="{FF2B5EF4-FFF2-40B4-BE49-F238E27FC236}">
                <a16:creationId xmlns:a16="http://schemas.microsoft.com/office/drawing/2014/main" id="{4D1A7D17-E55A-48A2-98F9-2B9F5F53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10125"/>
            <a:ext cx="552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2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Základy práva pro ekonomy  |  90 minut</a:t>
            </a:r>
          </a:p>
        </p:txBody>
      </p:sp>
    </p:spTree>
    <p:extLst>
      <p:ext uri="{BB962C8B-B14F-4D97-AF65-F5344CB8AC3E}">
        <p14:creationId xmlns:p14="http://schemas.microsoft.com/office/powerpoint/2010/main" val="265053058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B0DD14A9-6569-4A27-878F-DE24B309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Co si mají studenti odnést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95C80797-C284-4650-985D-D010A482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136C8BEE-76FD-4D1F-ADB3-1A737AA1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Právní forma rozděluje riziko, kontrolu i výnos mezi různé osoby.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A131F57C-F2D3-452B-942C-74A89C3F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Rozpoznat, kdo společnost řídí a kdo nese podnikatelské riziko.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Vysvětlit rozdíl mezi neomezeným a omezeným ručením.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Porovnat možnosti získání kapitálu a převodu účasti.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Přečíst základní údaje o společnosti v obchodním rejstříku.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Vybrat vhodnou právní formu pro typickou podnikatelskou situaci.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1F4BD84E-17A5-455E-858B-040C701B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Základní mapa tří forem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E4030D91-F04C-47A6-9E76-A3416E6E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80DD8BAD-5ADF-4BC1-A93D-0FB435A6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Nejdříve sledujte ručení. Potom řízení, kapitál a převod účasti.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1952625"/>
                <a:gridCol w="2095500"/>
                <a:gridCol w="2162175"/>
              </a:tblGrid>
              <a:tr h="60551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Otázka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v. o.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Typ společnosti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osobní, smíšené prvky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kapitálová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Osoby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nejméně 2 společníci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komplementář a komanditista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1 nebo více akcionářů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Ručení vlastníků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všichni neomezeně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podle postavení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akcionář neručí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Povinný kapitál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vklad komanditisty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2 mil. Kč nebo 80 tis. EUR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Řízení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společníci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hlavně komplementáři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orgány společnosti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Převod účasti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výrazně osobní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záleží na typu společníka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akcie jsou převoditelné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B2A0EB71-5130-4956-8DCE-7CB7C517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Veřejná obchodní společnost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683C3FAA-5BA4-4CB4-BF27-D156D339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7EA62756-84F8-4C70-9618-1F07BA44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Dluh má společnost, ale věřitel může při splnění podmínek požadovat plnění také po společnících.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E818EE58-6669-4560-A4BD-2E73F627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Alespoň dva společníci podnikají pod společnou firmou.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Za dluhy společnosti ručí společně a nerozdílně celým svým majetkem.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Zákon nevyžaduje základní kapitál ani vklad každého společníka.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Podíl nelze převést. Přistoupení nové osoby vyžaduje změnu společenské smlouvy.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Osobní důvěra mezi společníky má zásadní význam.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493C3EDE-E3B0-4005-BBB5-05B13822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v. o. s.: řízení a jednání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B1315CBD-9047-4BEE-991B-D03486D4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" name="lh">
            <a:extLst xmlns:a="http://schemas.openxmlformats.org/drawingml/2006/main">
              <a:ext uri="{FF2B5EF4-FFF2-40B4-BE49-F238E27FC236}">
                <a16:creationId xmlns:a16="http://schemas.microsoft.com/office/drawing/2014/main" id="{78E72346-7575-4A85-B9F5-CA0474E3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Uvnitř společnosti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2958EC76-95F6-43AE-94F0-AF7016F7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36671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Nejvyšší orgán tvoří všichni společníci.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Každý má zpravidla jeden hlas.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Změna společenské smlouvy zpravidla vyžaduje souhlas všech.</a:t>
            </a:r>
          </a:p>
        </p:txBody>
      </p:sp>
      <p:sp>
        <p:nvSpPr>
          <p:cNvPr id="5" name="divider">
            <a:extLst xmlns:a="http://schemas.openxmlformats.org/drawingml/2006/main">
              <a:ext uri="{FF2B5EF4-FFF2-40B4-BE49-F238E27FC236}">
                <a16:creationId xmlns:a16="http://schemas.microsoft.com/office/drawing/2014/main" id="{C5AD5E65-E1B5-467E-9C99-18A469AE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4287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F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rh">
            <a:extLst xmlns:a="http://schemas.openxmlformats.org/drawingml/2006/main">
              <a:ext uri="{FF2B5EF4-FFF2-40B4-BE49-F238E27FC236}">
                <a16:creationId xmlns:a16="http://schemas.microsoft.com/office/drawing/2014/main" id="{E3658EAA-AD41-4844-9AC8-3321A96A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2875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Navenek</a:t>
            </a:r>
          </a:p>
        </p:txBody>
      </p:sp>
      <p:sp>
        <p:nvSpPr>
          <p:cNvPr id="7" name="bullets">
            <a:extLst xmlns:a="http://schemas.openxmlformats.org/drawingml/2006/main">
              <a:ext uri="{FF2B5EF4-FFF2-40B4-BE49-F238E27FC236}">
                <a16:creationId xmlns:a16="http://schemas.microsoft.com/office/drawing/2014/main" id="{7B324E2B-BF6D-4869-855B-EE46B510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905000"/>
            <a:ext cx="34766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Statutárním orgánem je každý společník, který splňuje zákonné podmínky.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Společenská smlouva může pověřit jen některé společníky.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Způsob jednání ověřujeme v obchodním rejstříku.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6591669-D7CA-4222-A93B-C2710FC2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77628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9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Interní omezení jednání zpravidla nechrání společnost vůči třetím osobám.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F34D2FB7-0CE7-432D-826E-91C2FCDD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v. o. s.: ekonomický pohled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482E8D52-4B09-4EC7-8B41-86CB5825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3" name="lh">
            <a:extLst xmlns:a="http://schemas.openxmlformats.org/drawingml/2006/main">
              <a:ext uri="{FF2B5EF4-FFF2-40B4-BE49-F238E27FC236}">
                <a16:creationId xmlns:a16="http://schemas.microsoft.com/office/drawing/2014/main" id="{A344E956-ACDA-4084-85C5-A1108F97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Výhody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FB1B733E-F476-48C2-A3E9-B2255D17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36671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malá kapitálová bariéra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přímé řízení vlastníky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silný signál osobní odpovědnosti věřitelům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pružná vnitřní dohoda</a:t>
            </a:r>
          </a:p>
        </p:txBody>
      </p:sp>
      <p:sp>
        <p:nvSpPr>
          <p:cNvPr id="5" name="divider">
            <a:extLst xmlns:a="http://schemas.openxmlformats.org/drawingml/2006/main">
              <a:ext uri="{FF2B5EF4-FFF2-40B4-BE49-F238E27FC236}">
                <a16:creationId xmlns:a16="http://schemas.microsoft.com/office/drawing/2014/main" id="{21B480F8-2485-4BD4-BCC9-128F4A04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4287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F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rh">
            <a:extLst xmlns:a="http://schemas.openxmlformats.org/drawingml/2006/main">
              <a:ext uri="{FF2B5EF4-FFF2-40B4-BE49-F238E27FC236}">
                <a16:creationId xmlns:a16="http://schemas.microsoft.com/office/drawing/2014/main" id="{EE5500C6-5B6A-47C3-AA2B-890091A8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2875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Rizika</a:t>
            </a:r>
          </a:p>
        </p:txBody>
      </p:sp>
      <p:sp>
        <p:nvSpPr>
          <p:cNvPr id="7" name="bullets">
            <a:extLst xmlns:a="http://schemas.openxmlformats.org/drawingml/2006/main">
              <a:ext uri="{FF2B5EF4-FFF2-40B4-BE49-F238E27FC236}">
                <a16:creationId xmlns:a16="http://schemas.microsoft.com/office/drawing/2014/main" id="{5282CFA4-5270-4E31-8129-66015DEA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905000"/>
            <a:ext cx="34766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ohrožení osobního majetku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ručení také za rozhodnutí druhého společníka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obtížný vstup investora a převod účasti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nestabilita při změně osob společníků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0ED9775-B4C8-4000-B8DF-62B248DA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77628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9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Vhodnost v. o. s. stojí hlavně na důvěře, nikoli na minimálním počátečním kapitálu.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928E171-FA21-4303-991F-753203C2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v. o. s.: zisk, ztráta a daně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A3C78694-4029-4B96-AAB1-16211E7E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A3E4B5A2-8478-4824-A042-592FD26E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Účetní zisk společnosti a základ daně nejsou totéž.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F8F774DB-061C-4E38-9BDF-9BCE0547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Společnost vede účetnictví a sestavuje účetní závěrku.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Společenská smlouva může upravit rozdělení zisku a nesení ztráty.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Bez zvláštní úpravy se zisk i ztráta mezi společníky dělí rovným dílem.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 daň z příjmů se základ daně v. o. s. rozděluje mezi společníky.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Daňový dopad závisí na tom, zda je společníkem fyzická, nebo právnická osoba.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9821187F-CEC9-4AEA-9315-7B09E0FA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Modelová situace: poradenská v. o. s.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CFB31B77-271D-414C-A12B-20B1F86D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2C26CA65-EC6A-40B3-AF0C-0D1B7618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Ekonom musí při hodnocení rizika sledovat majetek společnosti i majetkovou expozici společníků.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7DDBD8C5-357C-4757-B4F7-C615A6F3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Společnost dluží dodavateli 900 000 Kč.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Majetek společnosti nestačí k úhradě dluhu.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Věřitel může požadovat zbývající částku po kterémkoli společníkovi.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Společník, který zaplatí více, může následně požadovat vyrovnání uvnitř společnosti.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Odchod ze společnosti automaticky nemaže odpovědnost za staré dluhy.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959D054B-AEA5-4995-AF96-DAE4AB41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Komanditní společnost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F8DCAF73-C03E-479A-8786-CD350E0E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C90E92D7-2812-4ADD-8F01-DCC7992E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k. s. odděluje aktivní řízení od kapitálové účasti, ale ne tak důsledně jako a. s.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3E11350D-83BB-4789-AF66-8563C13E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Musí mít alespoň jednoho komplementáře a jednoho komanditistu.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Komplementář ručí neomezeně a zpravidla společnost řídí.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Komanditista plní vkladovou povinnost a ručí do výše nesplaceného vkladu zapsaného v rejstříku.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Společenská smlouva může sjednat komanditní sumu.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Jméno komanditisty ve firmě společnosti vede k ručení jako u komplementáře.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EFCE3D72-9998-40A3-96AF-FB364609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Komplementář a komanditista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92227B24-AEAF-4B6B-A819-B5BB758D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5B6E7B1A-FA06-45D5-B90D-FC84B5B3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Jedna společnost obsahuje dva odlišné profily investora.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2857500"/>
                <a:gridCol w="3257550"/>
              </a:tblGrid>
              <a:tr h="60551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Otázka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Komplementář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Komanditista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Ručení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celým majetkem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omezeně podle zápisu nebo komanditní sumy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Obchodní vedení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ano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zpravidla ne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Statutární orgán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ano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Vklad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může jej určit smlouva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povinný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Kontrola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přímo řídí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má informační a kontrolní práva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Přenos účasti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 režim v. o.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bližší převodu podílu v s. r. o.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BC93E090-4201-4739-AF19-4399648F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k. s.: rozdělení výsledku a zdanění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891F64FB-315B-4A77-8DA3-A8E9FB53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855D0A34-E862-4113-BD73-0F617201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Právní rozdělení rolí se promítá také do účetního a daňového toku zisku.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0C585055-4F3C-47B5-BFAB-9CC4D4FCD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Nejprve se výsledek hospodaření rozdělí mezi společnost a komplementáře podle společenské smlouvy.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Bez jiné dohody připadá polovina společnosti a polovina komplementářům.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Část připadající společnosti se po zdanění rozděluje mezi komanditisty.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Část základu daně připadající komplementářům se zdaňuje u nich.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U komanditistů a komplementářů proto mohou vzniknout odlišné daňové režimy.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F072D51-3DC7-4844-82BD-61D839D4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Modelová situace: investor v k. s.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98CE1573-3228-4367-94BD-F1A4417D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6847BC0A-0C7B-45D6-9C6D-0563F611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k. s. může fungovat, pokud obě role odpovídají skutečnému ekonomickému vztahu.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6B17FA35-35C5-4AF8-B380-8FE0E6FF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Investor chce vložit 3 mil. Kč, ale nechce řídit každodenní provoz.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Zakladatel chce podnik řídit, ale přijímá neomezené ručení.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Společenská smlouva musí přesně rozdělit zisk, kontrolní práva a informační povinnosti.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Komanditní suma může zvýšit ochranu věřitelů, současně však zvyšuje riziko komanditisty.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 běžný startup bývá s. r. o. nebo a. s. srozumitelnější pro další investory.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AE65637-5D83-4D93-8E90-B799A0A7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Akciová společnost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201BE069-CF57-4FCF-9DE4-2149BBD7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829A8653-1B81-4869-96CF-421B2FE4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a. s. dává smysl tam, kde podnik potřebuje kapitál, převoditelnost účasti a propracované řízení.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75A4BEE6-815C-4CD8-8519-47D47BF8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Základní kapitál je rozvržen na určitý počet akcií.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Akcionář za dluhy společnosti neručí.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Společnost odděluje vlastnictví od každodenního řízení.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Práva investora určuje počet a druh jeho akcií.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Forma podporuje vstup více investorů a změny vlastnické struktury.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07CAE3F-876B-4253-9AA6-B316806B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Založení a vznik a. s.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E628F8A7-7BA1-486C-9D54-60675203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17807B06-6C10-4367-84D9-41D087BF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Založení, splacení kapitálu a vznik jsou tři odlišné okamžiky.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32DF84C0-F0AA-45E6-A51E-02D13C6F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Zakladatelé přijmou stanovy ve formě notářského zápisu.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Základní kapitál činí nejméně 2 mil. Kč nebo 80 000 EUR.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Zakladatelé upíší všechny akcie a splní zákonné podmínky vkladů.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Před vznikem se splácí celé emisní ážio a alespoň 30 % jmenovité hodnoty peněžitých vkladů.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Nepeněžité vklady oceňuje znalec a musí být vneseny před vznikem.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Společnost vzniká zápisem do obchodního rejstříku.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C4E7C072-801C-4EE9-BF42-E8BA6FBD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Akcie v ekonomickém překladu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0608C925-2957-4D21-A712-4840F922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96D6CCC6-FDAD-4597-9F14-86DDDE67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Stejná akcie může mít odlišnou jmenovitou hodnotu, emisní kurs a tržní cenu.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5924550"/>
              </a:tblGrid>
              <a:tr h="60551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Pojem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Význam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jmenovitá hodnota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část základního kapitálu připadající na akcii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emisní kurs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částka, kterou upisovatel za akcii splácí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emisní ážio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rozdíl, o který emisní kurs převyšuje jmenovitou hodnotu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tržní cena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cena vznikající při převodu akcie na trhu nebo mezi stranami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dividenda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podíl na zisku schválený k rozdělení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60551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vlastní kapitál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širší účetní veličina než základní kapitál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392CCC1D-5678-47D2-8CA8-1FD67C87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Druhy a podoba akcií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64806F50-7A85-441C-A34E-2CD3B097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610D4837-CAF8-4CE8-ADEA-E13BD1AB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Druh akcie určuje ekonomickou hodnotu práv, nikoli pouze název cenného papíru.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B9D24F1C-6D7C-48EA-8205-397414EB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Kmenová akcie nemá zvláštní práva.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Stanovy mohou vytvořit různé druhy akcií s odlišným podílem na zisku nebo vahou hlasů.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Prioritní akcie poskytuje přednostní majetkové právo a obvykle omezuje hlasování.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Akcie bez hlasovacího práva mohou tvořit nejvýše 90 % základního kapitálu.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Listinná akcie na jméno se eviduje v seznamu akcionářů.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Akcie na majitele může existovat pouze jako zaknihovaná nebo imobilizovaná.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5FEA1F60-6747-4D29-9AAA-923B9104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Práva akcionáře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E6366B4E-FDB2-4BCF-BEF8-A715F9F0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  <p:sp>
        <p:nvSpPr>
          <p:cNvPr id="3" name="lh">
            <a:extLst xmlns:a="http://schemas.openxmlformats.org/drawingml/2006/main">
              <a:ext uri="{FF2B5EF4-FFF2-40B4-BE49-F238E27FC236}">
                <a16:creationId xmlns:a16="http://schemas.microsoft.com/office/drawing/2014/main" id="{6DB6AD1F-AFF4-47AC-9B7C-9F6DFF8E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Majetková práva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4AADC51A-6D68-4C21-9F49-E5135833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36671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podíl na zisku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přednostní právo při zvyšování kapitálu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podíl na likvidačním zůstatku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samostatně převoditelná práva, připouští-li je zákon</a:t>
            </a:r>
          </a:p>
        </p:txBody>
      </p:sp>
      <p:sp>
        <p:nvSpPr>
          <p:cNvPr id="5" name="divider">
            <a:extLst xmlns:a="http://schemas.openxmlformats.org/drawingml/2006/main">
              <a:ext uri="{FF2B5EF4-FFF2-40B4-BE49-F238E27FC236}">
                <a16:creationId xmlns:a16="http://schemas.microsoft.com/office/drawing/2014/main" id="{ABAE453C-43A2-4AEB-8285-1AA6CF55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4287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F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rh">
            <a:extLst xmlns:a="http://schemas.openxmlformats.org/drawingml/2006/main">
              <a:ext uri="{FF2B5EF4-FFF2-40B4-BE49-F238E27FC236}">
                <a16:creationId xmlns:a16="http://schemas.microsoft.com/office/drawing/2014/main" id="{61AC0DC8-18D5-4850-8F90-40D13DB1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2875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Řídicí a kontrolní práva</a:t>
            </a:r>
          </a:p>
        </p:txBody>
      </p:sp>
      <p:sp>
        <p:nvSpPr>
          <p:cNvPr id="7" name="bullets">
            <a:extLst xmlns:a="http://schemas.openxmlformats.org/drawingml/2006/main">
              <a:ext uri="{FF2B5EF4-FFF2-40B4-BE49-F238E27FC236}">
                <a16:creationId xmlns:a16="http://schemas.microsoft.com/office/drawing/2014/main" id="{5CA85210-8E3E-46F9-9102-E4EEFB2D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905000"/>
            <a:ext cx="34766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účast a hlasování na valné hromadě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vysvětlení k projednávaným záležitostem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návrhy a protinávrhy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zvláštní ochrana kvalifikovaných akcionářů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D121691-9156-41A2-AD01-706E65D5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77628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9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Právo na dividendu vzniká až na základě rozhodnutí o rozdělení zisku.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D8B15C9-11EE-4C07-B894-B722AA2B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Valná hromada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176DA8E3-1E9A-4059-9AE6-01F6E790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272C7DE9-5B34-47E8-BA30-E88F035FA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Valná hromada neurčuje každodenní obchodní vedení společnosti.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9D1BCBB7-DCAE-45CA-B1FF-9884F25A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Rozhoduje zejména o změně stanov, kapitálu a volbě členů orgánů v rozsahu daném zákonem a stanovami.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Schvaluje účetní závěrku a rozhoduje o rozdělení zisku nebo úhradě ztráty.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Představenstvo nebo správní rada ji svolává podle zákona a stanov.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Rozhodný den určuje, kdo může vykonat určité akcionářské právo.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Zápis, usnesení a většiny chrání průkaznost rozhodování.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9F82A87-FD38-4E28-8C49-F9643C5B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Dualistický systém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B966EAA3-7B50-4D96-AFC0-45854C6A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9A24D8E2-4078-4C31-A789-426ABA5D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Řízení a dohled vykonávají dva oddělené volené orgány.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952750"/>
                <a:gridCol w="3257550"/>
              </a:tblGrid>
              <a:tr h="105965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Orgán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Hlavní role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Ekonomická kontrola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valná hromada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zásadní vlastnická rozhodnutí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schvaluje účetní závěrku a rozdělení zisku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představenstvo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statutární orgán a obchodní vedení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odpovídá za strategii a provoz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dozorčí rada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dohled nad představenstvem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kontroluje činnost a účetní podklady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1284C542-5165-42E1-A820-4BFFDD86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Monistický systém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5833F0E5-2823-452B-BC0C-F6C8EC4A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5A83EFC9-0C30-42BB-B5C0-12255E78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Od roku 2021 monistická a. s. nemá statutárního ředitele. Statutárním orgánem je správní rada.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3000375"/>
                <a:gridCol w="3114675"/>
              </a:tblGrid>
              <a:tr h="105965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Orgán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Hlavní role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si pohlídat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valná hromada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zásadní vlastnická rozhodnutí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rozsah působnosti podle zákona a stanov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správní rada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statutární orgán a obchodní vedení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stanovy, počet členů, vnitřní rozdělení práce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1059656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výbory a vnitřní kontrola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nejsou samostatným povinným statutárním orgánem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audit, rizika a střet zájmů podle potřeb podniku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41AA59A8-0437-4CB7-860B-B85C0E41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Péče řádného hospodáře a střet zájmů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4C8F02B7-E734-47C1-A0C3-8B4D68FD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21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2F101E59-D1DA-4721-BAA8-FF295DFD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Omezené ručení akcionáře neznamená omezenou odpovědnost člena orgánu.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1E849E7E-DA94-4A2E-9A69-25311E0C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Člen orgánu musí jednat loajálně, informovaně a pečlivě.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Musí rozpoznat střet vlastního zájmu se zájmem společnosti.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Obchodní rozhodnutí se posuzuje podle informací dostupných v době rozhodování.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Nedostatečná dokumentace ztěžuje prokázání řádného postupu.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Odpovědnost může zasáhnout osobní majetek člena orgánu, i když akcionář za dluhy neručí.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690738D3-A10A-4A35-A89C-F2DFE048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a. s.: ekonomický pohled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FDD12E9A-8A55-43D7-BC47-ADF17B75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22</a:t>
            </a:r>
          </a:p>
        </p:txBody>
      </p:sp>
      <p:sp>
        <p:nvSpPr>
          <p:cNvPr id="3" name="lh">
            <a:extLst xmlns:a="http://schemas.openxmlformats.org/drawingml/2006/main">
              <a:ext uri="{FF2B5EF4-FFF2-40B4-BE49-F238E27FC236}">
                <a16:creationId xmlns:a16="http://schemas.microsoft.com/office/drawing/2014/main" id="{FDB8AE76-2F8F-466F-BCB9-AD0136A5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Kdy pomáhá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A9BA39BC-6244-4C02-BDBB-A1BC5AE7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36671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více kol investorů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různé druhy investičních práv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snazší převod majetkové účasti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oddělení vlastníků a managementu</a:t>
            </a:r>
          </a:p>
        </p:txBody>
      </p:sp>
      <p:sp>
        <p:nvSpPr>
          <p:cNvPr id="5" name="divider">
            <a:extLst xmlns:a="http://schemas.openxmlformats.org/drawingml/2006/main">
              <a:ext uri="{FF2B5EF4-FFF2-40B4-BE49-F238E27FC236}">
                <a16:creationId xmlns:a16="http://schemas.microsoft.com/office/drawing/2014/main" id="{FDD3FD58-73C3-4CF7-9CCE-8C7C8473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4287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F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rh">
            <a:extLst xmlns:a="http://schemas.openxmlformats.org/drawingml/2006/main">
              <a:ext uri="{FF2B5EF4-FFF2-40B4-BE49-F238E27FC236}">
                <a16:creationId xmlns:a16="http://schemas.microsoft.com/office/drawing/2014/main" id="{78EC319D-59F5-49BD-A8C0-7062E3D0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2875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Co stojí navíc</a:t>
            </a:r>
          </a:p>
        </p:txBody>
      </p:sp>
      <p:sp>
        <p:nvSpPr>
          <p:cNvPr id="7" name="bullets">
            <a:extLst xmlns:a="http://schemas.openxmlformats.org/drawingml/2006/main">
              <a:ext uri="{FF2B5EF4-FFF2-40B4-BE49-F238E27FC236}">
                <a16:creationId xmlns:a16="http://schemas.microsoft.com/office/drawing/2014/main" id="{1EB2854B-39F0-4D04-937C-A7E23761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905000"/>
            <a:ext cx="347662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vyšší počáteční kapitál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náročnější stanovy a orgány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formálnější rozhodování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vyšší náklady na správu a kontrolu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3F57536-C619-4512-85C9-F579B373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77628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9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a. s. není automaticky prestižnější s. r. o. Je to jiný model financování a správy.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269E5D0-0F33-49FA-BE03-3AB11553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Kterou formu by ekonom doporučil?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F24C371E-133F-4E94-846A-9B711E99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23</a:t>
            </a:r>
          </a:p>
        </p:txBody>
      </p:sp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DD842E49-C0B8-4A2D-B41A-1208A2F8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Právní forma se volí podle rizika, financování, kontroly a budoucích změn vlastnictví.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47700" y="1733550"/>
          <a:ext xmlns:a="http://schemas.openxmlformats.org/drawingml/2006/main" cx="79248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1619250"/>
                <a:gridCol w="3352800"/>
              </a:tblGrid>
              <a:tr h="84772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Situace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Nejbližší volba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Rozhodující důvod</a:t>
                      </a:r>
                    </a:p>
                  </a:txBody>
                  <a:tcPr marL="66675" marR="66675" marT="47625" marB="47625" anchor="ctr" horzOverflow="clip">
                    <a:solidFill>
                      <a:srgbClr val="D31E2D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Dva aktivní poradci s vysokou důvěrou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v. o.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přímé řízení, ale vysoké osobní riziko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Aktivní podnikatel a pasivní kapitálový partner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rozdělení rolí a ručení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Výrobní podnik s více investory a plánem růstu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a. s.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kapitál, akcie a struktura orgánů</a:t>
                      </a:r>
                    </a:p>
                  </a:txBody>
                  <a:tcPr marL="66675" marR="66675" marT="47625" marB="47625" anchor="ctr" horzOverflow="clip">
                    <a:solidFill>
                      <a:srgbClr val="FFFFFF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Běžný malý podnik s pěti zakladateli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často s. r. o.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jednodušší správa a omezené ručení</a:t>
                      </a:r>
                    </a:p>
                  </a:txBody>
                  <a:tcPr marL="66675" marR="66675" marT="47625" marB="47625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45B83CEC-5550-4C67-A12C-61DE060B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4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Kontrolní otázky</a:t>
            </a:r>
          </a:p>
        </p:txBody>
      </p:sp>
      <p:sp>
        <p:nvSpPr>
          <p:cNvPr id="2" name="num">
            <a:extLst xmlns:a="http://schemas.openxmlformats.org/drawingml/2006/main">
              <a:ext uri="{FF2B5EF4-FFF2-40B4-BE49-F238E27FC236}">
                <a16:creationId xmlns:a16="http://schemas.microsoft.com/office/drawing/2014/main" id="{1FE5F5BA-CBFB-41CB-B7E9-4F778690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41985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24</a:t>
            </a:r>
          </a:p>
        </p:txBody>
      </p:sp>
      <p:sp>
        <p:nvSpPr>
          <p:cNvPr id="3" name="lead">
            <a:extLst xmlns:a="http://schemas.openxmlformats.org/drawingml/2006/main">
              <a:ext uri="{FF2B5EF4-FFF2-40B4-BE49-F238E27FC236}">
                <a16:creationId xmlns:a16="http://schemas.microsoft.com/office/drawing/2014/main" id="{5F164320-A428-432D-8DE2-3B95596A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09700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Při odpovědi vždy oddělte společnost, vlastníka a člena orgánu.</a:t>
            </a:r>
          </a:p>
        </p:txBody>
      </p:sp>
      <p:sp>
        <p:nvSpPr>
          <p:cNvPr id="4" name="bullets">
            <a:extLst xmlns:a="http://schemas.openxmlformats.org/drawingml/2006/main">
              <a:ext uri="{FF2B5EF4-FFF2-40B4-BE49-F238E27FC236}">
                <a16:creationId xmlns:a16="http://schemas.microsoft.com/office/drawing/2014/main" id="{89D7EDFF-99BE-4C30-AB43-D2129040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57400"/>
            <a:ext cx="75247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Proč může být v. o. s. levná na založení, ale drahá při neúspěchu?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 se liší postavení komplementáře a komanditisty?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Proč nejsou jmenovitá hodnota a tržní cena akcie stejné veličiny?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vede podnik v dualistické a kdo v monistické a. s.?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Proč akcionář neručí, ale člen orgánu může nést osobní odpovědnost?</a:t>
            </a:r>
          </a:p>
          <a:p xmlns:a="http://schemas.openxmlformats.org/drawingml/2006/main">
            <a:pPr marL="228600" indent="-114300">
              <a:spcAft>
                <a:spcPts val="7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Která forma nejlépe umožňuje vstup většího počtu investorů?</a:t>
            </a:r>
          </a:p>
        </p:txBody>
      </p:sp>
    </p:spTree>
    <p:extLst>
      <p:ext uri="{BB962C8B-B14F-4D97-AF65-F5344CB8AC3E}">
        <p14:creationId xmlns:p14="http://schemas.microsoft.com/office/powerpoint/2010/main" val="4071529677"/>
      </p:ext>
    </p:extLst>
  </p:cSld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2026-09-30T07:28:54.3760000Z</dcterms:created>
  <dcterms:modified xsi:type="dcterms:W3CDTF">2026-09-30T07:28:54.3760000Z</dcterms:modified>
</coreProperties>
</file>