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e7db60dc664943" /><Relationship Type="http://schemas.openxmlformats.org/officeDocument/2006/relationships/extended-properties" Target="/docProps/app.xml" Id="Rce37027dd5694d53" /><Relationship Type="http://schemas.openxmlformats.org/officeDocument/2006/relationships/officeDocument" Target="/ppt/presentation.xml" Id="Rda20791ff12644f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52d87d1e276404f"/>
  </p:sldMasterIdLst>
  <p:notesMasterIdLst>
    <p:notesMasterId xmlns:r="http://schemas.openxmlformats.org/officeDocument/2006/relationships" r:id="Rf8f2290a2daf45b9"/>
  </p:notesMasterIdLst>
  <p:sldIdLst>
    <p:sldId xmlns:r="http://schemas.openxmlformats.org/officeDocument/2006/relationships" id="256" r:id="R8bd7d3437b214926"/>
    <p:sldId xmlns:r="http://schemas.openxmlformats.org/officeDocument/2006/relationships" id="257" r:id="R6935402266d34589"/>
    <p:sldId xmlns:r="http://schemas.openxmlformats.org/officeDocument/2006/relationships" id="258" r:id="R3e0602afeaeb4245"/>
    <p:sldId xmlns:r="http://schemas.openxmlformats.org/officeDocument/2006/relationships" id="259" r:id="Rad653cd1f8024262"/>
    <p:sldId xmlns:r="http://schemas.openxmlformats.org/officeDocument/2006/relationships" id="260" r:id="Rf69bdaab75c24743"/>
    <p:sldId xmlns:r="http://schemas.openxmlformats.org/officeDocument/2006/relationships" id="261" r:id="Re453d21d47b94e30"/>
    <p:sldId xmlns:r="http://schemas.openxmlformats.org/officeDocument/2006/relationships" id="262" r:id="R33e088a913d04767"/>
    <p:sldId xmlns:r="http://schemas.openxmlformats.org/officeDocument/2006/relationships" id="263" r:id="R0e6b6857d26440b6"/>
    <p:sldId xmlns:r="http://schemas.openxmlformats.org/officeDocument/2006/relationships" id="264" r:id="R8cf5d1021c074c03"/>
    <p:sldId xmlns:r="http://schemas.openxmlformats.org/officeDocument/2006/relationships" id="265" r:id="Ra304dbe8bc5549b3"/>
    <p:sldId xmlns:r="http://schemas.openxmlformats.org/officeDocument/2006/relationships" id="266" r:id="Rb235d1abd2e84fbd"/>
    <p:sldId xmlns:r="http://schemas.openxmlformats.org/officeDocument/2006/relationships" id="267" r:id="R939bab69593e4044"/>
    <p:sldId xmlns:r="http://schemas.openxmlformats.org/officeDocument/2006/relationships" id="268" r:id="R2ef42f28a0684790"/>
    <p:sldId xmlns:r="http://schemas.openxmlformats.org/officeDocument/2006/relationships" id="269" r:id="R81b0227359c34fdd"/>
    <p:sldId xmlns:r="http://schemas.openxmlformats.org/officeDocument/2006/relationships" id="270" r:id="R0a80b06ba66b4a99"/>
    <p:sldId xmlns:r="http://schemas.openxmlformats.org/officeDocument/2006/relationships" id="271" r:id="Ra65fc5adc58840ec"/>
    <p:sldId xmlns:r="http://schemas.openxmlformats.org/officeDocument/2006/relationships" id="272" r:id="R348094ba57be4561"/>
    <p:sldId xmlns:r="http://schemas.openxmlformats.org/officeDocument/2006/relationships" id="273" r:id="R382459ae0e274c47"/>
    <p:sldId xmlns:r="http://schemas.openxmlformats.org/officeDocument/2006/relationships" id="274" r:id="R558ef3cf88434758"/>
    <p:sldId xmlns:r="http://schemas.openxmlformats.org/officeDocument/2006/relationships" id="275" r:id="R7b6cfed119754a2e"/>
    <p:sldId xmlns:r="http://schemas.openxmlformats.org/officeDocument/2006/relationships" id="276" r:id="R09a0e2bfd8f24b08"/>
    <p:sldId xmlns:r="http://schemas.openxmlformats.org/officeDocument/2006/relationships" id="277" r:id="Rc616258e168e4a06"/>
    <p:sldId xmlns:r="http://schemas.openxmlformats.org/officeDocument/2006/relationships" id="278" r:id="Rcc3edd45fe0e4b68"/>
    <p:sldId xmlns:r="http://schemas.openxmlformats.org/officeDocument/2006/relationships" id="279" r:id="Reef003691c61472b"/>
    <p:sldId xmlns:r="http://schemas.openxmlformats.org/officeDocument/2006/relationships" id="280" r:id="R5c84f3d110db4d31"/>
    <p:sldId xmlns:r="http://schemas.openxmlformats.org/officeDocument/2006/relationships" id="281" r:id="R72fb464fed854a82"/>
  </p:sldIdLst>
  <p:sldSz cx="9144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b59e4dc23d49cc" /><Relationship Type="http://schemas.openxmlformats.org/officeDocument/2006/relationships/slideMaster" Target="/ppt/slideMasters/slideMaster1.xml" Id="R052d87d1e276404f" /><Relationship Type="http://schemas.openxmlformats.org/officeDocument/2006/relationships/notesMaster" Target="/ppt/notesMasters/notesMaster1.xml" Id="Rf8f2290a2daf45b9" /><Relationship Type="http://schemas.openxmlformats.org/officeDocument/2006/relationships/presProps" Target="/ppt/presProps.xml" Id="R92e58f35e49a41ac" /><Relationship Type="http://schemas.openxmlformats.org/officeDocument/2006/relationships/viewProps" Target="/ppt/viewProps.xml" Id="R9c0714f49c8742ec" /><Relationship Type="http://schemas.openxmlformats.org/officeDocument/2006/relationships/tableStyles" Target="/ppt/tableStyles.xml" Id="Rec935cc8e4164542" /><Relationship Type="http://schemas.openxmlformats.org/officeDocument/2006/relationships/slide" Target="/ppt/slides/slide1.xml" Id="R8bd7d3437b214926" /><Relationship Type="http://schemas.openxmlformats.org/officeDocument/2006/relationships/slide" Target="/ppt/slides/slide2.xml" Id="R6935402266d34589" /><Relationship Type="http://schemas.openxmlformats.org/officeDocument/2006/relationships/slide" Target="/ppt/slides/slide3.xml" Id="R3e0602afeaeb4245" /><Relationship Type="http://schemas.openxmlformats.org/officeDocument/2006/relationships/slide" Target="/ppt/slides/slide4.xml" Id="Rad653cd1f8024262" /><Relationship Type="http://schemas.openxmlformats.org/officeDocument/2006/relationships/slide" Target="/ppt/slides/slide5.xml" Id="Rf69bdaab75c24743" /><Relationship Type="http://schemas.openxmlformats.org/officeDocument/2006/relationships/slide" Target="/ppt/slides/slide6.xml" Id="Re453d21d47b94e30" /><Relationship Type="http://schemas.openxmlformats.org/officeDocument/2006/relationships/slide" Target="/ppt/slides/slide7.xml" Id="R33e088a913d04767" /><Relationship Type="http://schemas.openxmlformats.org/officeDocument/2006/relationships/slide" Target="/ppt/slides/slide8.xml" Id="R0e6b6857d26440b6" /><Relationship Type="http://schemas.openxmlformats.org/officeDocument/2006/relationships/slide" Target="/ppt/slides/slide9.xml" Id="R8cf5d1021c074c03" /><Relationship Type="http://schemas.openxmlformats.org/officeDocument/2006/relationships/slide" Target="/ppt/slides/slide10.xml" Id="Ra304dbe8bc5549b3" /><Relationship Type="http://schemas.openxmlformats.org/officeDocument/2006/relationships/slide" Target="/ppt/slides/slide11.xml" Id="Rb235d1abd2e84fbd" /><Relationship Type="http://schemas.openxmlformats.org/officeDocument/2006/relationships/slide" Target="/ppt/slides/slide12.xml" Id="R939bab69593e4044" /><Relationship Type="http://schemas.openxmlformats.org/officeDocument/2006/relationships/slide" Target="/ppt/slides/slide13.xml" Id="R2ef42f28a0684790" /><Relationship Type="http://schemas.openxmlformats.org/officeDocument/2006/relationships/slide" Target="/ppt/slides/slide14.xml" Id="R81b0227359c34fdd" /><Relationship Type="http://schemas.openxmlformats.org/officeDocument/2006/relationships/slide" Target="/ppt/slides/slide15.xml" Id="R0a80b06ba66b4a99" /><Relationship Type="http://schemas.openxmlformats.org/officeDocument/2006/relationships/slide" Target="/ppt/slides/slide16.xml" Id="Ra65fc5adc58840ec" /><Relationship Type="http://schemas.openxmlformats.org/officeDocument/2006/relationships/slide" Target="/ppt/slides/slide17.xml" Id="R348094ba57be4561" /><Relationship Type="http://schemas.openxmlformats.org/officeDocument/2006/relationships/slide" Target="/ppt/slides/slide18.xml" Id="R382459ae0e274c47" /><Relationship Type="http://schemas.openxmlformats.org/officeDocument/2006/relationships/slide" Target="/ppt/slides/slide19.xml" Id="R558ef3cf88434758" /><Relationship Type="http://schemas.openxmlformats.org/officeDocument/2006/relationships/slide" Target="/ppt/slides/slide20.xml" Id="R7b6cfed119754a2e" /><Relationship Type="http://schemas.openxmlformats.org/officeDocument/2006/relationships/slide" Target="/ppt/slides/slide21.xml" Id="R09a0e2bfd8f24b08" /><Relationship Type="http://schemas.openxmlformats.org/officeDocument/2006/relationships/slide" Target="/ppt/slides/slide22.xml" Id="Rc616258e168e4a06" /><Relationship Type="http://schemas.openxmlformats.org/officeDocument/2006/relationships/slide" Target="/ppt/slides/slide23.xml" Id="Rcc3edd45fe0e4b68" /><Relationship Type="http://schemas.openxmlformats.org/officeDocument/2006/relationships/slide" Target="/ppt/slides/slide24.xml" Id="Reef003691c61472b" /><Relationship Type="http://schemas.openxmlformats.org/officeDocument/2006/relationships/slide" Target="/ppt/slides/slide25.xml" Id="R5c84f3d110db4d31" /><Relationship Type="http://schemas.openxmlformats.org/officeDocument/2006/relationships/slide" Target="/ppt/slides/slide26.xml" Id="R72fb464fed854a8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8b7bd9a680a48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8880ced4a84598" /><Relationship Type="http://schemas.openxmlformats.org/officeDocument/2006/relationships/notesMaster" Target="/ppt/notesMasters/notesMaster1.xml" Id="Racaaf28e8eed46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188b4190faa4d07" /><Relationship Type="http://schemas.openxmlformats.org/officeDocument/2006/relationships/notesMaster" Target="/ppt/notesMasters/notesMaster1.xml" Id="Reb2b8c9d9ca143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b1134dbdfa04ec7" /><Relationship Type="http://schemas.openxmlformats.org/officeDocument/2006/relationships/notesMaster" Target="/ppt/notesMasters/notesMaster1.xml" Id="R3323e8a80efb4a0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b13955327e4c0a" /><Relationship Type="http://schemas.openxmlformats.org/officeDocument/2006/relationships/notesMaster" Target="/ppt/notesMasters/notesMaster1.xml" Id="Rd0049c4679cb4d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2556102476947ee" /><Relationship Type="http://schemas.openxmlformats.org/officeDocument/2006/relationships/notesMaster" Target="/ppt/notesMasters/notesMaster1.xml" Id="Rd176ac1fbc8c49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1df24bcbcee4e93" /><Relationship Type="http://schemas.openxmlformats.org/officeDocument/2006/relationships/notesMaster" Target="/ppt/notesMasters/notesMaster1.xml" Id="R6c47c6a3cd78489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c44b0deaa9c4fb6" /><Relationship Type="http://schemas.openxmlformats.org/officeDocument/2006/relationships/notesMaster" Target="/ppt/notesMasters/notesMaster1.xml" Id="Rb08550392be344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17bc7ccc254fac" /><Relationship Type="http://schemas.openxmlformats.org/officeDocument/2006/relationships/notesMaster" Target="/ppt/notesMasters/notesMaster1.xml" Id="R80fc75b56e7c4f8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0a99949212d45bc" /><Relationship Type="http://schemas.openxmlformats.org/officeDocument/2006/relationships/notesMaster" Target="/ppt/notesMasters/notesMaster1.xml" Id="R627bc752b3e344b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604de45432042d3" /><Relationship Type="http://schemas.openxmlformats.org/officeDocument/2006/relationships/notesMaster" Target="/ppt/notesMasters/notesMaster1.xml" Id="Rcab578a42f7d420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31213fb70f6460d" /><Relationship Type="http://schemas.openxmlformats.org/officeDocument/2006/relationships/notesMaster" Target="/ppt/notesMasters/notesMaster1.xml" Id="Rf14e7447a445483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f8a4ede5d2241c5" /><Relationship Type="http://schemas.openxmlformats.org/officeDocument/2006/relationships/notesMaster" Target="/ppt/notesMasters/notesMaster1.xml" Id="R6d67053b022a40c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77299b80df04732" /><Relationship Type="http://schemas.openxmlformats.org/officeDocument/2006/relationships/notesMaster" Target="/ppt/notesMasters/notesMaster1.xml" Id="R1c51fe29e2a54ad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04e37ba67204756" /><Relationship Type="http://schemas.openxmlformats.org/officeDocument/2006/relationships/notesMaster" Target="/ppt/notesMasters/notesMaster1.xml" Id="Rbff2598b5de447c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1bff66812944696" /><Relationship Type="http://schemas.openxmlformats.org/officeDocument/2006/relationships/notesMaster" Target="/ppt/notesMasters/notesMaster1.xml" Id="Ra5266cb5df9c45e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cd328f08aa345ff" /><Relationship Type="http://schemas.openxmlformats.org/officeDocument/2006/relationships/notesMaster" Target="/ppt/notesMasters/notesMaster1.xml" Id="R0a00bdb222b849d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b45c07ba8ef42d9" /><Relationship Type="http://schemas.openxmlformats.org/officeDocument/2006/relationships/notesMaster" Target="/ppt/notesMasters/notesMaster1.xml" Id="R1b0edd3d490b48d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126bba981264a4e" /><Relationship Type="http://schemas.openxmlformats.org/officeDocument/2006/relationships/notesMaster" Target="/ppt/notesMasters/notesMaster1.xml" Id="R262ce53f030f43b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9b744a4df214838" /><Relationship Type="http://schemas.openxmlformats.org/officeDocument/2006/relationships/notesMaster" Target="/ppt/notesMasters/notesMaster1.xml" Id="R5ff28eaff501464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8e498c590eb4c99" /><Relationship Type="http://schemas.openxmlformats.org/officeDocument/2006/relationships/notesMaster" Target="/ppt/notesMasters/notesMaster1.xml" Id="R6861eead221b45c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b893647563f489b" /><Relationship Type="http://schemas.openxmlformats.org/officeDocument/2006/relationships/notesMaster" Target="/ppt/notesMasters/notesMaster1.xml" Id="Raeeb71a815ff4ed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451f34fea594dc9" /><Relationship Type="http://schemas.openxmlformats.org/officeDocument/2006/relationships/notesMaster" Target="/ppt/notesMasters/notesMaster1.xml" Id="R34ddcb9355ec4bb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6f53433a64d4434" /><Relationship Type="http://schemas.openxmlformats.org/officeDocument/2006/relationships/notesMaster" Target="/ppt/notesMasters/notesMaster1.xml" Id="Rb04ab7a0cff7490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0beba44c3124c03" /><Relationship Type="http://schemas.openxmlformats.org/officeDocument/2006/relationships/notesMaster" Target="/ppt/notesMasters/notesMaster1.xml" Id="Rf3f7f34578ef4aa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b93c0b6f1ce4dd9" /><Relationship Type="http://schemas.openxmlformats.org/officeDocument/2006/relationships/notesMaster" Target="/ppt/notesMasters/notesMaster1.xml" Id="R76be3a95a123463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393289e73f445fb" /><Relationship Type="http://schemas.openxmlformats.org/officeDocument/2006/relationships/notesMaster" Target="/ppt/notesMasters/notesMaster1.xml" Id="R87616c9b342f475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Základní prameny: zákon č. 89/2012 Sb., občanský zákoník; zákon č. 90/2012 Sb., o obchodních korporacích.</a:t>
            </a:r>
          </a:p>
          <a:p xmlns:a="http://schemas.openxmlformats.org/drawingml/2006/main">
            <a:r>
              <a:t>https://e-sbirka.gov.cz/sb/2012/89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Výukové cíle navazují na úvod do korporačního práva a semestrální projekt.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Občanský zákoník, zejména § 20 a násl.</a:t>
            </a:r>
          </a:p>
          <a:p xmlns:a="http://schemas.openxmlformats.org/drawingml/2006/main">
            <a:r>
              <a:t>https://e-sbirka.gov.cz/sb/2012/89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Občanský zákoník, zejména § 20, § 118 a násl.</a:t>
            </a:r>
          </a:p>
          <a:p xmlns:a="http://schemas.openxmlformats.org/drawingml/2006/main">
            <a:r>
              <a:t>https://e-sbirka.gov.cz/sb/2012/89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Občanský zákoník rozlišuje korporace, fundace a ústavy.</a:t>
            </a:r>
          </a:p>
          <a:p xmlns:a="http://schemas.openxmlformats.org/drawingml/2006/main">
            <a:r>
              <a:t>https://e-sbirka.gov.cz/sb/2012/89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Občanský zákoník, zejména § 118 až § 132; veřejný rejstřík Ministerstva spravedlnosti.</a:t>
            </a:r>
          </a:p>
          <a:p xmlns:a="http://schemas.openxmlformats.org/drawingml/2006/main">
            <a:r>
              <a:t>https://e-sbirka.gov.cz/sb/2012/89</a:t>
            </a:r>
          </a:p>
          <a:p xmlns:a="http://schemas.openxmlformats.org/drawingml/2006/main">
            <a:r>
              <a:t>https://or.justice.cz/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Ekonomická hranice: firemní pokladna ani účet nejsou osobními penězi společníka.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Občanský zákoník, zejména § 151 a násl.; ZOK podle jednotlivých právních forem.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Ekonom musí oddělit interní schválení obchodu od oprávnění podepsat smlouvu.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Občanský zákoník § 159; zákon o obchodních korporacích, zejména § 51 až § 53.</a:t>
            </a:r>
          </a:p>
          <a:p xmlns:a="http://schemas.openxmlformats.org/drawingml/2006/main">
            <a:r>
              <a:t>https://e-sbirka.gov.cz/sb/2012/89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Zákon o obchodních korporacích § 1.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ZOK zejména § 15 až § 18.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ZOK zejména § 17 až § 19.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U kapitálové společnosti stanoví ocenění nepeněžitého vkladu znalec podle pravidel ZOK.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ZOK zejména § 23 až § 25.</a:t>
            </a:r>
          </a:p>
          <a:p xmlns:a="http://schemas.openxmlformats.org/drawingml/2006/main">
            <a:r>
              <a:t>https://e-sbirka.gov.cz/sb/2012/90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ZOK § 30 a § 31; účetní pojmy jsou zde vysvětleny ve vazbě na právní konstrukci.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ZOK § 31 a úprava jednotlivých právních forem.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ZOK stanoví pravidla základního kapitálu a minimálních vkladů podle právní formy.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Portál Ministerstva spravedlnosti: veřejný rejstřík a insolvenční rejstřík.</a:t>
            </a:r>
          </a:p>
          <a:p xmlns:a="http://schemas.openxmlformats.org/drawingml/2006/main">
            <a:r>
              <a:t>https://msp.gov.cz/rejstriky</a:t>
            </a:r>
          </a:p>
          <a:p xmlns:a="http://schemas.openxmlformats.org/drawingml/2006/main">
            <a:r>
              <a:t>https://or.justice.cz/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Právní stav ověřen k 23. 9. 2026.</a:t>
            </a:r>
          </a:p>
          <a:p xmlns:a="http://schemas.openxmlformats.org/drawingml/2006/main">
            <a:r>
              <a:t>Shrnutí přednášky a příprava na navazující seminář.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42e0a5eb6c2432d" /><Relationship Type="http://schemas.openxmlformats.org/officeDocument/2006/relationships/image" Target="/ppt/media/image.jpeg" Id="R974b854503cd4631" /><Relationship Type="http://schemas.openxmlformats.org/officeDocument/2006/relationships/image" Target="/ppt/media/image2.png" Id="R5da7b4b8815a48e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2b7ca526c94bf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8943c85ec24ea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871894a5a94bf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4ff0f2742d469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c277d5a1b64abd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fdf0ac5ab74c29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a9d9ee66474203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7513857f484b0d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ddb5c4a46f4fbe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758b77a8174869" /></Relationships>
</file>

<file path=ppt/slideLayouts/slideLayout1.xml><?xml version="1.0" encoding="utf-8"?>
<p:sldLayout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Obdélník 11">
            <a:extLst xmlns:a="http://schemas.openxmlformats.org/drawingml/2006/main">
              <a:ext uri="{FF2B5EF4-FFF2-40B4-BE49-F238E27FC236}">
                <a16:creationId xmlns:a16="http://schemas.microsoft.com/office/drawing/2014/main" id="{6EA13BFC-8560-4152-A57E-7D6ACBEDF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278" y="6138250"/>
            <a:ext cx="4776297" cy="633742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 sz="1350"/>
          </a:p>
        </p:txBody>
      </p:sp>
      <p:pic>
        <p:nvPicPr>
          <p:cNvPr id="16" name="Obrázek 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74b854503cd4631"/>
          <a:srcRect xmlns:a="http://schemas.openxmlformats.org/drawingml/2006/main" l="0" t="0" r="23216" b="5584"/>
          <a:stretch xmlns:a="http://schemas.openxmlformats.org/drawingml/2006/main"/>
        </p:blipFill>
        <p:spPr>
          <a:xfrm xmlns:a="http://schemas.openxmlformats.org/drawingml/2006/main">
            <a:off x="5187843" y="1423285"/>
            <a:ext cx="3964866" cy="5447778"/>
          </a:xfrm>
          <a:prstGeom xmlns:a="http://schemas.openxmlformats.org/drawingml/2006/main" prst="rect">
            <a:avLst/>
          </a:prstGeom>
        </p:spPr>
      </p:pic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6EBAAA0D-21F8-4E60-8FBD-B2C19F5C26B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28650" y="2362672"/>
            <a:ext cx="7886700" cy="2387600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algn="l">
              <a:buNone/>
              <a:defRPr sz="6000" b="0" cap="all" baseline="0">
                <a:solidFill>
                  <a:srgbClr val="CF1F28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Podnadpis 2">
            <a:extLst xmlns:a="http://schemas.openxmlformats.org/drawingml/2006/main">
              <a:ext uri="{FF2B5EF4-FFF2-40B4-BE49-F238E27FC236}">
                <a16:creationId xmlns:a16="http://schemas.microsoft.com/office/drawing/2014/main" id="{750DEE5C-C361-4D10-9977-E7624EC8F8B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28650" y="4762110"/>
            <a:ext cx="7886700" cy="821602"/>
          </a:xfrm>
        </p:spPr>
        <p:txBody>
          <a:bodyPr xmlns:a="http://schemas.openxmlformats.org/drawingml/2006/main"/>
          <a:lstStyle xmlns:a="http://schemas.openxmlformats.org/drawingml/2006/main">
            <a:lvl1pPr marL="53999" indent="0" algn="l">
              <a:buNone/>
              <a:defRPr sz="1800">
                <a:solidFill>
                  <a:srgbClr val="313131"/>
                </a:solidFill>
                <a:latin typeface="+mj-lt"/>
                <a:ea typeface="+mj-lt"/>
                <a:cs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 xmlns:a="http://schemas.openxmlformats.org/drawingml/2006/main">
            <a:r>
              <a:t>Kliknutím lze upravit styl předlohy.</a:t>
            </a:r>
            <a:endParaRPr/>
          </a:p>
        </p:txBody>
      </p:sp>
      <p:pic>
        <p:nvPicPr>
          <p:cNvPr id="19" name="Obrázek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a7b4b8815a48e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03557" y="6267816"/>
            <a:ext cx="4571343" cy="230400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.xml><?xml version="1.0" encoding="utf-8"?>
<p:sldLayout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90EC9693-D0BA-4821-BEBD-4FCB55F6DDB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obsah 2">
            <a:extLst xmlns:a="http://schemas.openxmlformats.org/drawingml/2006/main">
              <a:ext uri="{FF2B5EF4-FFF2-40B4-BE49-F238E27FC236}">
                <a16:creationId xmlns:a16="http://schemas.microsoft.com/office/drawing/2014/main" id="{FBCB2372-96C9-428C-A4D7-26ADAA04C8E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preserve="1" userDrawn="1">
  <p:cSld name="Záhlaví části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Nadpis 1">
            <a:extLst xmlns:a="http://schemas.openxmlformats.org/drawingml/2006/main">
              <a:ext uri="{FF2B5EF4-FFF2-40B4-BE49-F238E27FC236}">
                <a16:creationId xmlns:a16="http://schemas.microsoft.com/office/drawing/2014/main" id="{825CA261-50FA-4991-943C-901382E692DA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28650" y="2362672"/>
            <a:ext cx="7886700" cy="2387600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algn="l">
              <a:buNone/>
              <a:defRPr sz="4125" b="0" cap="all" baseline="0">
                <a:solidFill>
                  <a:srgbClr val="CF1F28"/>
                </a:solidFill>
                <a:latin typeface="+mn-lt"/>
                <a:ea typeface="+mn-lt"/>
                <a:cs typeface="+mn-lt"/>
              </a:defRPr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8" name="Podnadpis 2">
            <a:extLst xmlns:a="http://schemas.openxmlformats.org/drawingml/2006/main">
              <a:ext uri="{FF2B5EF4-FFF2-40B4-BE49-F238E27FC236}">
                <a16:creationId xmlns:a16="http://schemas.microsoft.com/office/drawing/2014/main" id="{4493B064-7DCF-42AF-AFC8-F7309CD5FF3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628650" y="4762110"/>
            <a:ext cx="7886700" cy="821602"/>
          </a:xfrm>
        </p:spPr>
        <p:txBody>
          <a:bodyPr xmlns:a="http://schemas.openxmlformats.org/drawingml/2006/main"/>
          <a:lstStyle xmlns:a="http://schemas.openxmlformats.org/drawingml/2006/main">
            <a:lvl1pPr marL="53999" indent="0" algn="l">
              <a:buNone/>
              <a:defRPr sz="1800">
                <a:solidFill>
                  <a:srgbClr val="313131"/>
                </a:solidFill>
                <a:latin typeface="+mj-lt"/>
                <a:ea typeface="+mj-lt"/>
                <a:cs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 xmlns:a="http://schemas.openxmlformats.org/drawingml/2006/main">
            <a:r>
              <a:t>Kliknutím lze upravit styl předlohy.</a:t>
            </a:r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2A0BF804-BD04-49FB-8B51-E3A0CB574F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obsah 2">
            <a:extLst xmlns:a="http://schemas.openxmlformats.org/drawingml/2006/main">
              <a:ext uri="{FF2B5EF4-FFF2-40B4-BE49-F238E27FC236}">
                <a16:creationId xmlns:a16="http://schemas.microsoft.com/office/drawing/2014/main" id="{C9618382-84F5-4CE4-9B2B-7B0CFED7D21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28650" y="1825625"/>
            <a:ext cx="38862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  <p:sp>
        <p:nvSpPr>
          <p:cNvPr id="4" name="Zástupný symbol pro obsah 3">
            <a:extLst xmlns:a="http://schemas.openxmlformats.org/drawingml/2006/main">
              <a:ext uri="{FF2B5EF4-FFF2-40B4-BE49-F238E27FC236}">
                <a16:creationId xmlns:a16="http://schemas.microsoft.com/office/drawing/2014/main" id="{1F7F66C8-C4EE-4EFE-AA6D-744187DA928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29150" y="1825625"/>
            <a:ext cx="38862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7FB1FA6D-AAC6-4ECA-B501-4EB022820E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29841" y="365129"/>
            <a:ext cx="78867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text 2">
            <a:extLst xmlns:a="http://schemas.openxmlformats.org/drawingml/2006/main">
              <a:ext uri="{FF2B5EF4-FFF2-40B4-BE49-F238E27FC236}">
                <a16:creationId xmlns:a16="http://schemas.microsoft.com/office/drawing/2014/main" id="{CF923FD8-19CB-473D-874D-FCD74EA11CC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29842" y="1681163"/>
            <a:ext cx="3868340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</p:txBody>
      </p:sp>
      <p:sp>
        <p:nvSpPr>
          <p:cNvPr id="4" name="Zástupný symbol pro obsah 3">
            <a:extLst xmlns:a="http://schemas.openxmlformats.org/drawingml/2006/main">
              <a:ext uri="{FF2B5EF4-FFF2-40B4-BE49-F238E27FC236}">
                <a16:creationId xmlns:a16="http://schemas.microsoft.com/office/drawing/2014/main" id="{B9EC5500-87E9-439F-AD98-702DE193B145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29842" y="2505075"/>
            <a:ext cx="3868340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  <p:sp>
        <p:nvSpPr>
          <p:cNvPr id="5" name="Zástupný symbol pro text 4">
            <a:extLst xmlns:a="http://schemas.openxmlformats.org/drawingml/2006/main">
              <a:ext uri="{FF2B5EF4-FFF2-40B4-BE49-F238E27FC236}">
                <a16:creationId xmlns:a16="http://schemas.microsoft.com/office/drawing/2014/main" id="{51CAB6BF-D188-493D-AD51-1A049437CA1B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29152" y="1681163"/>
            <a:ext cx="3887391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</p:txBody>
      </p:sp>
      <p:sp>
        <p:nvSpPr>
          <p:cNvPr id="6" name="Zástupný symbol pro obsah 5">
            <a:extLst xmlns:a="http://schemas.openxmlformats.org/drawingml/2006/main">
              <a:ext uri="{FF2B5EF4-FFF2-40B4-BE49-F238E27FC236}">
                <a16:creationId xmlns:a16="http://schemas.microsoft.com/office/drawing/2014/main" id="{EAEBD460-1EE5-45CD-B6D2-0CF36765A310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29152" y="2505075"/>
            <a:ext cx="3887391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D136B7B3-77A5-4430-9975-0E3992FB20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8.xml><?xml version="1.0" encoding="utf-8"?>
<p:sldLayout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BC71B4D1-87E0-4929-A4AC-E2E415BB28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29841" y="457200"/>
            <a:ext cx="2949178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2400"/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obsah 2">
            <a:extLst xmlns:a="http://schemas.openxmlformats.org/drawingml/2006/main">
              <a:ext uri="{FF2B5EF4-FFF2-40B4-BE49-F238E27FC236}">
                <a16:creationId xmlns:a16="http://schemas.microsoft.com/office/drawing/2014/main" id="{4E320D3B-4A37-4C3A-91C0-ED7BBA86EEF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887391" y="987430"/>
            <a:ext cx="462915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500"/>
            </a:lvl4pPr>
            <a:lvl5pPr>
              <a:buNone/>
              <a:defRPr sz="1500"/>
            </a:lvl5pPr>
            <a:lvl6pPr>
              <a:buNone/>
              <a:defRPr sz="1500"/>
            </a:lvl6pPr>
            <a:lvl7pPr>
              <a:buNone/>
              <a:defRPr sz="1500"/>
            </a:lvl7pPr>
            <a:lvl8pPr>
              <a:buNone/>
              <a:defRPr sz="1500"/>
            </a:lvl8pPr>
            <a:lvl9pPr>
              <a:buNone/>
              <a:defRPr sz="1500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  <p:sp>
        <p:nvSpPr>
          <p:cNvPr id="4" name="Zástupný symbol pro text 3">
            <a:extLst xmlns:a="http://schemas.openxmlformats.org/drawingml/2006/main">
              <a:ext uri="{FF2B5EF4-FFF2-40B4-BE49-F238E27FC236}">
                <a16:creationId xmlns:a16="http://schemas.microsoft.com/office/drawing/2014/main" id="{4A1E145B-3CE2-435D-8D80-CA2323DBA13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29841" y="2057400"/>
            <a:ext cx="2949178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98087B4B-CD48-4F1A-BDB5-3F79D75B91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29841" y="457200"/>
            <a:ext cx="2949178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2400"/>
            </a:lvl1pPr>
          </a:lstStyle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obrázek 2">
            <a:extLst xmlns:a="http://schemas.openxmlformats.org/drawingml/2006/main">
              <a:ext uri="{FF2B5EF4-FFF2-40B4-BE49-F238E27FC236}">
                <a16:creationId xmlns:a16="http://schemas.microsoft.com/office/drawing/2014/main" id="{927CA06C-23AC-4C09-8DE0-71EB26B5C94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3887391" y="987430"/>
            <a:ext cx="462915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 xmlns:a="http://schemas.openxmlformats.org/drawingml/2006/main">
            <a:r>
              <a:t>Kliknutím na ikonu přidáte obrázek.</a:t>
            </a:r>
            <a:endParaRPr/>
          </a:p>
        </p:txBody>
      </p:sp>
      <p:sp>
        <p:nvSpPr>
          <p:cNvPr id="4" name="Zástupný symbol pro text 3">
            <a:extLst xmlns:a="http://schemas.openxmlformats.org/drawingml/2006/main">
              <a:ext uri="{FF2B5EF4-FFF2-40B4-BE49-F238E27FC236}">
                <a16:creationId xmlns:a16="http://schemas.microsoft.com/office/drawing/2014/main" id="{49D02C92-DE62-4A89-8DDD-A430A425958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29841" y="2057400"/>
            <a:ext cx="2949178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200"/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Nadpis 1">
            <a:extLst xmlns:a="http://schemas.openxmlformats.org/drawingml/2006/main">
              <a:ext uri="{FF2B5EF4-FFF2-40B4-BE49-F238E27FC236}">
                <a16:creationId xmlns:a16="http://schemas.microsoft.com/office/drawing/2014/main" id="{585DB792-8B02-447D-A358-76722597B5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svislý text 2">
            <a:extLst xmlns:a="http://schemas.openxmlformats.org/drawingml/2006/main">
              <a:ext uri="{FF2B5EF4-FFF2-40B4-BE49-F238E27FC236}">
                <a16:creationId xmlns:a16="http://schemas.microsoft.com/office/drawing/2014/main" id="{630EDD5B-5732-489E-BAD1-DB635A13473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vislý nadpis 1">
            <a:extLst xmlns:a="http://schemas.openxmlformats.org/drawingml/2006/main">
              <a:ext uri="{FF2B5EF4-FFF2-40B4-BE49-F238E27FC236}">
                <a16:creationId xmlns:a16="http://schemas.microsoft.com/office/drawing/2014/main" id="{5B73C9E9-9757-4E25-BFEA-74F918A56F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43676" y="365125"/>
            <a:ext cx="1971675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svislý text 2">
            <a:extLst xmlns:a="http://schemas.openxmlformats.org/drawingml/2006/main">
              <a:ext uri="{FF2B5EF4-FFF2-40B4-BE49-F238E27FC236}">
                <a16:creationId xmlns:a16="http://schemas.microsoft.com/office/drawing/2014/main" id="{CDCF32BB-4A67-475E-8DFB-36F99CAFA0A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28652" y="365125"/>
            <a:ext cx="5800725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.png" Id="R6875a31af4194163" /><Relationship Type="http://schemas.openxmlformats.org/officeDocument/2006/relationships/theme" Target="/ppt/slideMasters/theme/theme2.xml" Id="R9b67447aa5b14951" /><Relationship Type="http://schemas.openxmlformats.org/officeDocument/2006/relationships/slideLayout" Target="/ppt/slideLayouts/slideLayout1.xml" Id="R0dc3713345ce4753" /><Relationship Type="http://schemas.openxmlformats.org/officeDocument/2006/relationships/slideLayout" Target="/ppt/slideLayouts/slideLayout2.xml" Id="Re4a7a3ea2ac542b9" /><Relationship Type="http://schemas.openxmlformats.org/officeDocument/2006/relationships/slideLayout" Target="/ppt/slideLayouts/slideLayout3.xml" Id="R7498a2744b124c31" /><Relationship Type="http://schemas.openxmlformats.org/officeDocument/2006/relationships/slideLayout" Target="/ppt/slideLayouts/slideLayout4.xml" Id="R784f6ece191947d0" /><Relationship Type="http://schemas.openxmlformats.org/officeDocument/2006/relationships/slideLayout" Target="/ppt/slideLayouts/slideLayout5.xml" Id="R89af10f0b07c4e78" /><Relationship Type="http://schemas.openxmlformats.org/officeDocument/2006/relationships/slideLayout" Target="/ppt/slideLayouts/slideLayout6.xml" Id="R546e397aa95f44bf" /><Relationship Type="http://schemas.openxmlformats.org/officeDocument/2006/relationships/slideLayout" Target="/ppt/slideLayouts/slideLayout7.xml" Id="R0e43d09c0f1e418f" /><Relationship Type="http://schemas.openxmlformats.org/officeDocument/2006/relationships/slideLayout" Target="/ppt/slideLayouts/slideLayout8.xml" Id="Rd2821d7a7ea44653" /><Relationship Type="http://schemas.openxmlformats.org/officeDocument/2006/relationships/slideLayout" Target="/ppt/slideLayouts/slideLayout9.xml" Id="R1708f0a25c804754" /><Relationship Type="http://schemas.openxmlformats.org/officeDocument/2006/relationships/slideLayout" Target="/ppt/slideLayouts/slideLayout10.xml" Id="Rf392e35ba3e74570" /><Relationship Type="http://schemas.openxmlformats.org/officeDocument/2006/relationships/slideLayout" Target="/ppt/slideLayouts/slideLayout11.xml" Id="Rb1276a507b95457e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Obrázek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75a31af41941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27919" y="6267815"/>
            <a:ext cx="3846981" cy="230400"/>
          </a:xfrm>
          <a:prstGeom xmlns:a="http://schemas.openxmlformats.org/drawingml/2006/main" prst="rect">
            <a:avLst/>
          </a:prstGeom>
        </p:spPr>
      </p:pic>
      <p:sp>
        <p:nvSpPr>
          <p:cNvPr id="2" name="Zástupný symbol pro nadpis 1">
            <a:extLst xmlns:a="http://schemas.openxmlformats.org/drawingml/2006/main">
              <a:ext uri="{FF2B5EF4-FFF2-40B4-BE49-F238E27FC236}">
                <a16:creationId xmlns:a16="http://schemas.microsoft.com/office/drawing/2014/main" id="{FD9021F7-6360-44A4-9401-380A53E565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0000" y="365129"/>
            <a:ext cx="80640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Autofit/>
          </a:bodyPr>
          <a:lstStyle xmlns:a="http://schemas.openxmlformats.org/drawingml/2006/main"/>
          <a:p xmlns:a="http://schemas.openxmlformats.org/drawingml/2006/main">
            <a:r>
              <a:t>Kliknutím lze upravit styl.</a:t>
            </a:r>
            <a:endParaRPr/>
          </a:p>
        </p:txBody>
      </p:sp>
      <p:sp>
        <p:nvSpPr>
          <p:cNvPr id="3" name="Zástupný symbol pro text 2">
            <a:extLst xmlns:a="http://schemas.openxmlformats.org/drawingml/2006/main">
              <a:ext uri="{FF2B5EF4-FFF2-40B4-BE49-F238E27FC236}">
                <a16:creationId xmlns:a16="http://schemas.microsoft.com/office/drawing/2014/main" id="{C0F7EC3D-890E-4FCB-BB68-1208F71717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540000" y="1825625"/>
            <a:ext cx="8064000" cy="408120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Kliknutím lze upravit styly předlohy textu.</a:t>
            </a:r>
          </a:p>
          <a:p xmlns:a="http://schemas.openxmlformats.org/drawingml/2006/main">
            <a:pPr lvl="1">
              <a:buNone/>
            </a:pPr>
            <a:r>
              <a:t>Druhá úroveň</a:t>
            </a:r>
          </a:p>
          <a:p xmlns:a="http://schemas.openxmlformats.org/drawingml/2006/main">
            <a:pPr lvl="2">
              <a:buNone/>
            </a:pPr>
            <a:r>
              <a:t>Třetí úroveň</a:t>
            </a:r>
          </a:p>
          <a:p xmlns:a="http://schemas.openxmlformats.org/drawingml/2006/main">
            <a:pPr lvl="3">
              <a:buNone/>
            </a:pPr>
            <a:r>
              <a:t>Čtvrtá úroveň</a:t>
            </a:r>
          </a:p>
          <a:p xmlns:a="http://schemas.openxmlformats.org/drawingml/2006/main">
            <a:pPr lvl="4">
              <a:buNone/>
            </a:pPr>
            <a:r>
              <a:t>Pátá úroveň</a:t>
            </a:r>
            <a:endParaRPr/>
          </a:p>
        </p:txBody>
      </p:sp>
      <p:sp>
        <p:nvSpPr>
          <p:cNvPr id="7" name="Obdélník 6">
            <a:extLst xmlns:a="http://schemas.openxmlformats.org/drawingml/2006/main">
              <a:ext uri="{FF2B5EF4-FFF2-40B4-BE49-F238E27FC236}">
                <a16:creationId xmlns:a16="http://schemas.microsoft.com/office/drawing/2014/main" id="{E30EA282-1BC8-4719-AB76-CF3ED600F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"/>
            <a:ext cx="9144000" cy="123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1F28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rot="0" spcFirstLastPara="0" vert="horz" wrap="square" lIns="68580" tIns="34290" rIns="68580" bIns="3429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endParaRPr sz="13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dc3713345ce4753"/>
    <p:sldLayoutId xmlns:r="http://schemas.openxmlformats.org/officeDocument/2006/relationships" id="2147483650" r:id="Re4a7a3ea2ac542b9"/>
    <p:sldLayoutId xmlns:r="http://schemas.openxmlformats.org/officeDocument/2006/relationships" id="2147483651" r:id="R7498a2744b124c31"/>
    <p:sldLayoutId xmlns:r="http://schemas.openxmlformats.org/officeDocument/2006/relationships" id="2147483652" r:id="R784f6ece191947d0"/>
    <p:sldLayoutId xmlns:r="http://schemas.openxmlformats.org/officeDocument/2006/relationships" id="2147483653" r:id="R89af10f0b07c4e78"/>
    <p:sldLayoutId xmlns:r="http://schemas.openxmlformats.org/officeDocument/2006/relationships" id="2147483654" r:id="R546e397aa95f44bf"/>
    <p:sldLayoutId xmlns:r="http://schemas.openxmlformats.org/officeDocument/2006/relationships" id="2147483655" r:id="R0e43d09c0f1e418f"/>
    <p:sldLayoutId xmlns:r="http://schemas.openxmlformats.org/officeDocument/2006/relationships" id="2147483656" r:id="Rd2821d7a7ea44653"/>
    <p:sldLayoutId xmlns:r="http://schemas.openxmlformats.org/officeDocument/2006/relationships" id="2147483657" r:id="R1708f0a25c804754"/>
    <p:sldLayoutId xmlns:r="http://schemas.openxmlformats.org/officeDocument/2006/relationships" id="2147483658" r:id="Rf392e35ba3e74570"/>
    <p:sldLayoutId xmlns:r="http://schemas.openxmlformats.org/officeDocument/2006/relationships" id="2147483659" r:id="Rb1276a507b95457e"/>
  </p:sldLayoutIdLst>
  <p:txStyles>
    <p:titleStyle>
      <a:lvl1pPr xmlns:a="http://schemas.openxmlformats.org/drawingml/2006/main" algn="l" defTabSz="685783">
        <a:lnSpc>
          <a:spcPct val="90000"/>
        </a:lnSpc>
        <a:spcBef>
          <a:spcPct val="0"/>
        </a:spcBef>
        <a:buNone/>
        <a:defRPr sz="4125" b="0" kern="1200" cap="none" baseline="0">
          <a:solidFill>
            <a:srgbClr val="CF1F28"/>
          </a:solidFill>
          <a:latin typeface="+mn-lt"/>
          <a:ea typeface="+mn-lt"/>
          <a:cs typeface="+mn-lt"/>
        </a:defRPr>
      </a:lvl1pPr>
    </p:titleStyle>
    <p:bodyStyle>
      <a:lvl1pPr xmlns:a="http://schemas.openxmlformats.org/drawingml/2006/main" marL="171446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2100" kern="1200">
          <a:solidFill>
            <a:srgbClr val="313131"/>
          </a:solidFill>
          <a:latin typeface="+mj-lt"/>
          <a:ea typeface="+mj-lt"/>
          <a:cs typeface="+mj-lt"/>
        </a:defRPr>
      </a:lvl1pPr>
      <a:lvl2pPr xmlns:a="http://schemas.openxmlformats.org/drawingml/2006/main" marL="514337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1800" kern="1200">
          <a:solidFill>
            <a:srgbClr val="313131"/>
          </a:solidFill>
          <a:latin typeface="+mj-lt"/>
          <a:ea typeface="+mj-lt"/>
          <a:cs typeface="+mj-lt"/>
        </a:defRPr>
      </a:lvl2pPr>
      <a:lvl3pPr xmlns:a="http://schemas.openxmlformats.org/drawingml/2006/main" marL="857228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1800" kern="1200">
          <a:solidFill>
            <a:srgbClr val="313131"/>
          </a:solidFill>
          <a:latin typeface="+mj-lt"/>
          <a:ea typeface="+mj-lt"/>
          <a:cs typeface="+mj-lt"/>
        </a:defRPr>
      </a:lvl3pPr>
      <a:lvl4pPr xmlns:a="http://schemas.openxmlformats.org/drawingml/2006/main" marL="1200120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1500" kern="1200">
          <a:solidFill>
            <a:srgbClr val="313131"/>
          </a:solidFill>
          <a:latin typeface="+mj-lt"/>
          <a:ea typeface="+mj-lt"/>
          <a:cs typeface="+mj-lt"/>
        </a:defRPr>
      </a:lvl4pPr>
      <a:lvl5pPr xmlns:a="http://schemas.openxmlformats.org/drawingml/2006/main" marL="1543012" indent="-171446" algn="l" defTabSz="685783">
        <a:lnSpc>
          <a:spcPct val="100000"/>
        </a:lnSpc>
        <a:spcBef>
          <a:spcPts val="750"/>
        </a:spcBef>
        <a:buClr>
          <a:srgbClr val="CF1F28"/>
        </a:buClr>
        <a:buSzPct val="75000"/>
        <a:buFont typeface="Arial"/>
        <a:buChar char="•"/>
        <a:defRPr sz="1500" kern="1200">
          <a:solidFill>
            <a:srgbClr val="313131"/>
          </a:solidFill>
          <a:latin typeface="+mj-lt"/>
          <a:ea typeface="+mj-lt"/>
          <a:cs typeface="+mj-lt"/>
        </a:defRPr>
      </a:lvl5pPr>
      <a:lvl6pPr xmlns:a="http://schemas.openxmlformats.org/drawingml/2006/main" marL="1885903" indent="-171446" algn="l" defTabSz="685783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228795" indent="-171446" algn="l" defTabSz="685783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2571686" indent="-171446" algn="l" defTabSz="685783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2914577" indent="-171446" algn="l" defTabSz="685783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342892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685783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028675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371566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1714457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057348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2400240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2743132" algn="l" defTabSz="685783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7604e35a4b40d3" /><Relationship Type="http://schemas.openxmlformats.org/officeDocument/2006/relationships/notesSlide" Target="/ppt/notesSlides/notesSlide1.xml" Id="R034e09bcda38481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e035c5e1094c43" /><Relationship Type="http://schemas.openxmlformats.org/officeDocument/2006/relationships/notesSlide" Target="/ppt/notesSlides/notesSlide2.xml" Id="Rbd23fa77427b4eb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7635874f154ddf" /><Relationship Type="http://schemas.openxmlformats.org/officeDocument/2006/relationships/notesSlide" Target="/ppt/notesSlides/notesSlide3.xml" Id="R86527031e86744e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a27a8a051f4598" /><Relationship Type="http://schemas.openxmlformats.org/officeDocument/2006/relationships/notesSlide" Target="/ppt/notesSlides/notesSlide4.xml" Id="R3de83f45bd794d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e7628ddeae42a2" /><Relationship Type="http://schemas.openxmlformats.org/officeDocument/2006/relationships/notesSlide" Target="/ppt/notesSlides/notesSlide5.xml" Id="R01085d4efc6040c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8138aedca449f6" /><Relationship Type="http://schemas.openxmlformats.org/officeDocument/2006/relationships/notesSlide" Target="/ppt/notesSlides/notesSlide6.xml" Id="Rd07e5529d2cf40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4b08737b3b498b" /><Relationship Type="http://schemas.openxmlformats.org/officeDocument/2006/relationships/notesSlide" Target="/ppt/notesSlides/notesSlide7.xml" Id="Rd92ad3b60ea2413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ef24d3ef1142e9" /><Relationship Type="http://schemas.openxmlformats.org/officeDocument/2006/relationships/notesSlide" Target="/ppt/notesSlides/notesSlide8.xml" Id="Rfe2d304ec9834bb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929430eac24834" /><Relationship Type="http://schemas.openxmlformats.org/officeDocument/2006/relationships/notesSlide" Target="/ppt/notesSlides/notesSlide9.xml" Id="R04040ff1bae7415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d180f10eda46d4" /><Relationship Type="http://schemas.openxmlformats.org/officeDocument/2006/relationships/notesSlide" Target="/ppt/notesSlides/notesSlide10.xml" Id="R9a51925daca84e2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0a5bdb82e94eeb" /><Relationship Type="http://schemas.openxmlformats.org/officeDocument/2006/relationships/notesSlide" Target="/ppt/notesSlides/notesSlide11.xml" Id="Re5030b4770e14ef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d61b5db55f4cdb" /><Relationship Type="http://schemas.openxmlformats.org/officeDocument/2006/relationships/notesSlide" Target="/ppt/notesSlides/notesSlide12.xml" Id="R9b91371a24b549d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6aee3028e745fe" /><Relationship Type="http://schemas.openxmlformats.org/officeDocument/2006/relationships/notesSlide" Target="/ppt/notesSlides/notesSlide13.xml" Id="R4c8863b8429b4d4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7b5f786ed84675" /><Relationship Type="http://schemas.openxmlformats.org/officeDocument/2006/relationships/notesSlide" Target="/ppt/notesSlides/notesSlide14.xml" Id="R55fd535e0dd440b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f84cadbeae4f23" /><Relationship Type="http://schemas.openxmlformats.org/officeDocument/2006/relationships/notesSlide" Target="/ppt/notesSlides/notesSlide15.xml" Id="Rbdc99c2059be481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b5a8f7ff3641ef" /><Relationship Type="http://schemas.openxmlformats.org/officeDocument/2006/relationships/notesSlide" Target="/ppt/notesSlides/notesSlide16.xml" Id="R927468562309400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cfa2d32a394daf" /><Relationship Type="http://schemas.openxmlformats.org/officeDocument/2006/relationships/notesSlide" Target="/ppt/notesSlides/notesSlide17.xml" Id="R95df25a4747844a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ac383d39f74c00" /><Relationship Type="http://schemas.openxmlformats.org/officeDocument/2006/relationships/notesSlide" Target="/ppt/notesSlides/notesSlide18.xml" Id="Rde68e66e6315445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5631c265de4a05" /><Relationship Type="http://schemas.openxmlformats.org/officeDocument/2006/relationships/notesSlide" Target="/ppt/notesSlides/notesSlide19.xml" Id="Rbec6c9c2fb41419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e74a1f130e4ad3" /><Relationship Type="http://schemas.openxmlformats.org/officeDocument/2006/relationships/notesSlide" Target="/ppt/notesSlides/notesSlide20.xml" Id="R12c15c2b2478479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0606bce43a4f27" /><Relationship Type="http://schemas.openxmlformats.org/officeDocument/2006/relationships/notesSlide" Target="/ppt/notesSlides/notesSlide21.xml" Id="Ra67b500f1bd3407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30cb1bda284929" /><Relationship Type="http://schemas.openxmlformats.org/officeDocument/2006/relationships/notesSlide" Target="/ppt/notesSlides/notesSlide22.xml" Id="Rb296fef0f04d48c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8bd9cad48249ea" /><Relationship Type="http://schemas.openxmlformats.org/officeDocument/2006/relationships/notesSlide" Target="/ppt/notesSlides/notesSlide23.xml" Id="Rb434f7102ce9413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e79575ed134599" /><Relationship Type="http://schemas.openxmlformats.org/officeDocument/2006/relationships/notesSlide" Target="/ppt/notesSlides/notesSlide24.xml" Id="R863658882ee7418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d7ae6896d8493a" /><Relationship Type="http://schemas.openxmlformats.org/officeDocument/2006/relationships/notesSlide" Target="/ppt/notesSlides/notesSlide25.xml" Id="R7fb28bba2b2b4d3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f643c0c4944af7" /><Relationship Type="http://schemas.openxmlformats.org/officeDocument/2006/relationships/notesSlide" Target="/ppt/notesSlides/notesSlide26.xml" Id="Rd20b3e73d4284dbd" /></Relationships>
</file>

<file path=ppt/slides/slide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cover-title">
            <a:extLst>
              <a:ext uri="{FF2B5EF4-FFF2-40B4-BE49-F238E27FC236}">
                <ns2:creationId id="{C033037C-E0AC-4327-87D0-435CFD62407A}"/>
              </a:ext>
            </a:extLst>
          </p:cNvPr>
          <p:cNvSpPr>
            <a:spLocks noGrp="1"/>
          </p:cNvSpPr>
          <p:nvPr/>
        </p:nvSpPr>
        <p:spPr>
          <a:xfrm>
            <a:off x="533400" y="1428750"/>
            <a:ext cx="6953250" cy="10001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3150">
                <a:solidFill>
                  <a:srgbClr val="D31E2D"/>
                </a:solidFill>
                <a:latin typeface="Calibri Light"/>
                <a:ea typeface="Calibri Light"/>
                <a:cs typeface="Calibri Light"/>
              </a:defRPr>
            </a:pPr>
            <a:r>
              <a:rPr sz="3150">
                <a:solidFill>
                  <a:srgbClr val="D31E2D"/>
                </a:solidFill>
                <a:latin typeface="Calibri Light"/>
                <a:ea typeface="Calibri Light"/>
                <a:cs typeface="Calibri Light"/>
              </a:rPr>
              <a:t>Právnické osoby, korporace a vklady</a:t>
            </a:r>
          </a:p>
        </p:txBody>
      </p:sp>
      <p:sp>
        <p:nvSpPr>
          <p:cNvPr id="5" name="cover-sub">
            <a:extLst>
              <a:ext uri="{FF2B5EF4-FFF2-40B4-BE49-F238E27FC236}">
                <ns2:creationId id="{91E7355B-EC84-4204-84D6-81E48C02152C}"/>
              </a:ext>
            </a:extLst>
          </p:cNvPr>
          <p:cNvSpPr>
            <a:spLocks noGrp="1"/>
          </p:cNvSpPr>
          <p:nvPr/>
        </p:nvSpPr>
        <p:spPr>
          <a:xfrm>
            <a:off x="552450" y="2571750"/>
            <a:ext cx="61912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02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202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Právní konstrukce podniku pohledem ekonoma</a:t>
            </a:r>
          </a:p>
        </p:txBody>
      </p:sp>
      <p:sp>
        <p:nvSpPr>
          <p:cNvPr id="6" name="course">
            <a:extLst>
              <a:ext uri="{FF2B5EF4-FFF2-40B4-BE49-F238E27FC236}">
                <ns2:creationId id="{937BC939-2029-436B-BEDE-68BDDBBF7976}"/>
              </a:ext>
            </a:extLst>
          </p:cNvPr>
          <p:cNvSpPr>
            <a:spLocks noGrp="1"/>
          </p:cNvSpPr>
          <p:nvPr/>
        </p:nvSpPr>
        <p:spPr>
          <a:xfrm>
            <a:off x="552450" y="4762500"/>
            <a:ext cx="4953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2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2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Základy práva pro ekonomy  |  3. přednáška</a:t>
            </a:r>
          </a:p>
        </p:txBody>
      </p:sp>
    </p:spTree>
    <p:extLst>
      <p:ext uri="{BB962C8B-B14F-4D97-AF65-F5344CB8AC3E}">
        <ns3:creationId val="2650530586"/>
      </p:ext>
    </p:extLst>
  </p:cSld>
</p:sld>
</file>

<file path=ppt/slides/slide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7231702F-D82C-4CEC-A1A3-2870F11C315B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Co si dnes odnesete</a:t>
            </a:r>
          </a:p>
        </p:txBody>
      </p:sp>
      <p:sp>
        <p:nvSpPr>
          <p:cNvPr id="5" name="num">
            <a:extLst>
              <a:ext uri="{FF2B5EF4-FFF2-40B4-BE49-F238E27FC236}">
                <ns2:creationId id="{63BCF113-A4E0-4ECD-9EA2-EA473E132717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</a:t>
            </a:r>
          </a:p>
        </p:txBody>
      </p:sp>
      <p:sp>
        <p:nvSpPr>
          <p:cNvPr id="6" name="bullets">
            <a:extLst>
              <a:ext uri="{FF2B5EF4-FFF2-40B4-BE49-F238E27FC236}">
                <ns2:creationId id="{37EE5016-0557-4AC3-BF53-9A9D17D4E3C9}"/>
              </a:ext>
            </a:extLst>
          </p:cNvPr>
          <p:cNvSpPr>
            <a:spLocks noGrp="1"/>
          </p:cNvSpPr>
          <p:nvPr/>
        </p:nvSpPr>
        <p:spPr>
          <a:xfrm>
            <a:off x="819150" y="1381125"/>
            <a:ext cx="7524750" cy="461962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Vysvětlíte, proč je právnická osoba oddělena od zakladatelů.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Rozlišíte majetek společnosti, majetek společníků a základní kapitál.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Porovnáte osobní a kapitálové společnosti podle ručení, řízení a financování.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Rozlišíte vklad, podíl a základní kapitál.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Posoudíte ekonomické důsledky peněžitého a nepeněžitého vkladu.</a:t>
            </a:r>
          </a:p>
        </p:txBody>
      </p:sp>
    </p:spTree>
    <p:extLst>
      <p:ext uri="{BB962C8B-B14F-4D97-AF65-F5344CB8AC3E}">
        <ns3:creationId val="4071529677"/>
      </p:ext>
    </p:extLst>
  </p:cSld>
</p:sld>
</file>

<file path=ppt/slides/slide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1D11C1E6-0674-4B71-B0C1-FCC2CF93457E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Právnická osoba jako ekonomický nástroj</a:t>
            </a:r>
          </a:p>
        </p:txBody>
      </p:sp>
      <p:sp>
        <p:nvSpPr>
          <p:cNvPr id="5" name="num">
            <a:extLst>
              <a:ext uri="{FF2B5EF4-FFF2-40B4-BE49-F238E27FC236}">
                <ns2:creationId id="{CBCCB22F-A4D4-42AD-BA16-B2F86CE93723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3</a:t>
            </a:r>
          </a:p>
        </p:txBody>
      </p:sp>
      <p:sp>
        <p:nvSpPr>
          <p:cNvPr id="6" name="caption">
            <a:extLst>
              <a:ext uri="{FF2B5EF4-FFF2-40B4-BE49-F238E27FC236}">
                <ns2:creationId id="{D553508C-0762-4338-A910-92B99735FD72}"/>
              </a:ext>
            </a:extLst>
          </p:cNvPr>
          <p:cNvSpPr>
            <a:spLocks noGrp="1"/>
          </p:cNvSpPr>
          <p:nvPr/>
        </p:nvSpPr>
        <p:spPr>
          <a:xfrm>
            <a:off x="781050" y="12954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Právo vytváří samostatný subjekt, ekonomie sleduje hranice majetku, rizika a kontroly.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723900" y="1885950"/>
          <a:ext cx="7715250" cy="4143375"/>
        </p:xfrm>
        <a:graphic>
          <a:graphicData uri="http://schemas.openxmlformats.org/drawingml/2006/table">
            <a:tbl>
              <a:tblPr/>
              <a:tblGrid>
                <a:gridCol w="2296205"/>
                <a:gridCol w="2755446"/>
                <a:gridCol w="2663598"/>
              </a:tblGrid>
              <a:tr h="8286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Právní konstrukce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Ekonomická funkce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Otázka ekonoma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samostatná právní osobnost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oddělení smluv a odpovědnosti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Kdo je nositelem rizika?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vlastní majetek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samostatné financování a účetnictví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Komu patří aktiva a výnosy?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orgány právnické osoby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rozdělení kontroly a řízení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Kdo rozhoduje a kdo jedná?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trvání nezávislé na členech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kontinuita podniku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Co se stane při odchodu zakladatele?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FEEBF637-C903-46BE-B0C0-223C6B586417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Co je právnická osoba</a:t>
            </a:r>
          </a:p>
        </p:txBody>
      </p:sp>
      <p:sp>
        <p:nvSpPr>
          <p:cNvPr id="5" name="num">
            <a:extLst>
              <a:ext uri="{FF2B5EF4-FFF2-40B4-BE49-F238E27FC236}">
                <ns2:creationId id="{8140D3A0-10A7-4ABE-B779-B6CDD3BC8B53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4</a:t>
            </a:r>
          </a:p>
        </p:txBody>
      </p:sp>
      <p:sp>
        <p:nvSpPr>
          <p:cNvPr id="6" name="lead">
            <a:extLst>
              <a:ext uri="{FF2B5EF4-FFF2-40B4-BE49-F238E27FC236}">
                <ns2:creationId id="{759CDFEC-3C50-4E21-A671-08108B5AAB57}"/>
              </a:ext>
            </a:extLst>
          </p:cNvPr>
          <p:cNvSpPr>
            <a:spLocks noGrp="1"/>
          </p:cNvSpPr>
          <p:nvPr/>
        </p:nvSpPr>
        <p:spPr>
          <a:xfrm>
            <a:off x="781050" y="1381125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Právnická osoba je samostatný subjekt práva, nikoli jen skupina lidí.</a:t>
            </a:r>
          </a:p>
        </p:txBody>
      </p:sp>
      <p:sp>
        <p:nvSpPr>
          <p:cNvPr id="7" name="bullets">
            <a:extLst>
              <a:ext uri="{FF2B5EF4-FFF2-40B4-BE49-F238E27FC236}">
                <ns2:creationId id="{0CC2CB65-01E6-4398-B808-7DC800FEE0C2}"/>
              </a:ext>
            </a:extLst>
          </p:cNvPr>
          <p:cNvSpPr>
            <a:spLocks noGrp="1"/>
          </p:cNvSpPr>
          <p:nvPr/>
        </p:nvSpPr>
        <p:spPr>
          <a:xfrm>
            <a:off x="819150" y="1971675"/>
            <a:ext cx="7524750" cy="4029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Jde o organizovaný útvar, kterému zákon přiznává právní osobnost.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Může mít práva a povinnosti slučitelné se svou povahou.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Má vlastní název, sídlo a účel nebo předmět činnosti.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Jedná prostřednictvím svých orgánů nebo zástupců.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Její existence se neztotožňuje s existencí zakladatelů nebo členů.</a:t>
            </a:r>
          </a:p>
        </p:txBody>
      </p:sp>
    </p:spTree>
    <p:extLst>
      <p:ext uri="{BB962C8B-B14F-4D97-AF65-F5344CB8AC3E}">
        <ns3:creationId val="4071529677"/>
      </p:ext>
    </p:extLst>
  </p:cSld>
</p:sld>
</file>

<file path=ppt/slides/slide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A6A3AF50-636F-4AA2-A27B-AA14BFC66247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Základní skupiny právnických osob</a:t>
            </a:r>
          </a:p>
        </p:txBody>
      </p:sp>
      <p:sp>
        <p:nvSpPr>
          <p:cNvPr id="5" name="num">
            <a:extLst>
              <a:ext uri="{FF2B5EF4-FFF2-40B4-BE49-F238E27FC236}">
                <ns2:creationId id="{B2739F3C-6814-4EB6-83F6-8376C84340B5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5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="723900" y="1504950"/>
          <a:ext cx="7715250" cy="4524375"/>
        </p:xfrm>
        <a:graphic>
          <a:graphicData uri="http://schemas.openxmlformats.org/drawingml/2006/table">
            <a:tbl>
              <a:tblPr/>
              <a:tblGrid>
                <a:gridCol w="2128345"/>
                <a:gridCol w="2926474"/>
                <a:gridCol w="2660431"/>
              </a:tblGrid>
              <a:tr h="904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Skupina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 ji vytváří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Příklady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Korporace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společenství osob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obchodní společnosti, družstva, spolky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Fundace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majetek určený k účelu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nadace, nadační fond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Ústav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osobní a majetková složka pro užitečnou činnost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výzkumný nebo vzdělávací ústav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Veřejnoprávní osoby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zákon nebo veřejnoprávní akt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obce, kraje, veřejné vysoké školy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6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0F0C61EF-1520-42FF-AB18-B25456D925B4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Identita právnické osoby</a:t>
            </a:r>
          </a:p>
        </p:txBody>
      </p:sp>
      <p:sp>
        <p:nvSpPr>
          <p:cNvPr id="5" name="num">
            <a:extLst>
              <a:ext uri="{FF2B5EF4-FFF2-40B4-BE49-F238E27FC236}">
                <ns2:creationId id="{7C9B16B5-0856-4ABB-B963-774F771CE24E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6</a:t>
            </a:r>
          </a:p>
        </p:txBody>
      </p:sp>
      <p:sp>
        <p:nvSpPr>
          <p:cNvPr id="6" name="caption">
            <a:extLst>
              <a:ext uri="{FF2B5EF4-FFF2-40B4-BE49-F238E27FC236}">
                <ns2:creationId id="{25BBAFB2-4810-4FF9-9D27-43739AB7C57F}"/>
              </a:ext>
            </a:extLst>
          </p:cNvPr>
          <p:cNvSpPr>
            <a:spLocks noGrp="1"/>
          </p:cNvSpPr>
          <p:nvPr/>
        </p:nvSpPr>
        <p:spPr>
          <a:xfrm>
            <a:off x="781050" y="12954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Správná identifikace protistrany je první kontrola před podpisem smlouvy.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723900" y="1885950"/>
          <a:ext cx="7715250" cy="4143375"/>
        </p:xfrm>
        <a:graphic>
          <a:graphicData uri="http://schemas.openxmlformats.org/drawingml/2006/table">
            <a:tbl>
              <a:tblPr/>
              <a:tblGrid>
                <a:gridCol w="1928813"/>
                <a:gridCol w="2939143"/>
                <a:gridCol w="2847295"/>
              </a:tblGrid>
              <a:tr h="8286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Údaj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Právní význam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Ekonomické použití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název nebo obchodní firma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identifikace osoby navenek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smlouvy, fakturace a značka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sídlo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adresa zapsaná ve veřejném rejstříku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doručování, místní vazby a náklady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IČO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jednoznačný identifikátor osoby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databáze, účetnictví a kontrola partnera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předmět činnosti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vymezení zamýšlené činnosti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kontrola oprávnění a obchodního modelu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92F42A99-9636-4658-9A3C-6EBB44C0F88B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Samostatný majetek společnosti</a:t>
            </a:r>
          </a:p>
        </p:txBody>
      </p:sp>
      <p:sp>
        <p:nvSpPr>
          <p:cNvPr id="5" name="num">
            <a:extLst>
              <a:ext uri="{FF2B5EF4-FFF2-40B4-BE49-F238E27FC236}">
                <ns2:creationId id="{7873B43F-1056-4AB0-B39E-B92DCD132C53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7</a:t>
            </a:r>
          </a:p>
        </p:txBody>
      </p:sp>
      <p:sp>
        <p:nvSpPr>
          <p:cNvPr id="6" name="head0">
            <a:extLst>
              <a:ext uri="{FF2B5EF4-FFF2-40B4-BE49-F238E27FC236}">
                <ns2:creationId id="{20E7C993-D1AC-4F23-A21A-3B83C5CFAE72}"/>
              </a:ext>
            </a:extLst>
          </p:cNvPr>
          <p:cNvSpPr>
            <a:spLocks noGrp="1"/>
          </p:cNvSpPr>
          <p:nvPr/>
        </p:nvSpPr>
        <p:spPr>
          <a:xfrm>
            <a:off x="685800" y="1476375"/>
            <a:ext cx="3381375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Společnost</a:t>
            </a:r>
          </a:p>
        </p:txBody>
      </p:sp>
      <p:sp>
        <p:nvSpPr>
          <p:cNvPr id="7" name="col0">
            <a:extLst>
              <a:ext uri="{FF2B5EF4-FFF2-40B4-BE49-F238E27FC236}">
                <ns2:creationId id="{2D27F14A-37F0-4397-BC85-B0B7BCBCDB5E}"/>
              </a:ext>
            </a:extLst>
          </p:cNvPr>
          <p:cNvSpPr>
            <a:spLocks noGrp="1"/>
          </p:cNvSpPr>
          <p:nvPr/>
        </p:nvSpPr>
        <p:spPr>
          <a:xfrm>
            <a:off x="704850" y="2000250"/>
            <a:ext cx="3429000" cy="3714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vlastní vložené peníze a věci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nabývá majetek ze své činnosti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má vlastní dluhy a pohledávky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vede vlastní účetnictví</a:t>
            </a:r>
          </a:p>
        </p:txBody>
      </p:sp>
      <p:sp>
        <p:nvSpPr>
          <p:cNvPr id="8" name="head1">
            <a:extLst>
              <a:ext uri="{FF2B5EF4-FFF2-40B4-BE49-F238E27FC236}">
                <ns2:creationId id="{A2646E83-6BD8-44B8-BE19-1E0C08E649FE}"/>
              </a:ext>
            </a:extLst>
          </p:cNvPr>
          <p:cNvSpPr>
            <a:spLocks noGrp="1"/>
          </p:cNvSpPr>
          <p:nvPr/>
        </p:nvSpPr>
        <p:spPr>
          <a:xfrm>
            <a:off x="4686300" y="1476375"/>
            <a:ext cx="3381375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Společník</a:t>
            </a:r>
          </a:p>
        </p:txBody>
      </p:sp>
      <p:sp>
        <p:nvSpPr>
          <p:cNvPr id="9" name="col1">
            <a:extLst>
              <a:ext uri="{FF2B5EF4-FFF2-40B4-BE49-F238E27FC236}">
                <ns2:creationId id="{30B18BAD-73D4-40CF-ABF1-D63E755EB2F2}"/>
              </a:ext>
            </a:extLst>
          </p:cNvPr>
          <p:cNvSpPr>
            <a:spLocks noGrp="1"/>
          </p:cNvSpPr>
          <p:nvPr/>
        </p:nvSpPr>
        <p:spPr>
          <a:xfrm>
            <a:off x="4705350" y="2000250"/>
            <a:ext cx="3429000" cy="3714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nevlastní jednotlivá aktiva společnosti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vlastní podíl nebo akcie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může mít vůči společnosti pohledávku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nese riziko podle právní formy a smluv</a:t>
            </a:r>
          </a:p>
        </p:txBody>
      </p:sp>
    </p:spTree>
    <p:extLst>
      <p:ext uri="{BB962C8B-B14F-4D97-AF65-F5344CB8AC3E}">
        <ns3:creationId val="4071529677"/>
      </p:ext>
    </p:extLst>
  </p:cSld>
</p:sld>
</file>

<file path=ppt/slides/slide8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933BDEE4-9C2E-42B5-82B1-DC97A432E65A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Právní a účetní pohled na stejnou firmu</a:t>
            </a:r>
          </a:p>
        </p:txBody>
      </p:sp>
      <p:sp>
        <p:nvSpPr>
          <p:cNvPr id="5" name="num">
            <a:extLst>
              <a:ext uri="{FF2B5EF4-FFF2-40B4-BE49-F238E27FC236}">
                <ns2:creationId id="{1EB7A078-E706-4874-9CBF-D61204D0ADB0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8</a:t>
            </a:r>
          </a:p>
        </p:txBody>
      </p:sp>
      <p:sp>
        <p:nvSpPr>
          <p:cNvPr id="6" name="caption">
            <a:extLst>
              <a:ext uri="{FF2B5EF4-FFF2-40B4-BE49-F238E27FC236}">
                <ns2:creationId id="{4E340F05-1022-4BD0-90B1-EF4B56F944B1}"/>
              </a:ext>
            </a:extLst>
          </p:cNvPr>
          <p:cNvSpPr>
            <a:spLocks noGrp="1"/>
          </p:cNvSpPr>
          <p:nvPr/>
        </p:nvSpPr>
        <p:spPr>
          <a:xfrm>
            <a:off x="781050" y="12954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Stejný tok peněz může mít různý právní titul a rozdílný dopad na rozvahu.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723900" y="1885950"/>
          <a:ext cx="7715250" cy="4143375"/>
        </p:xfrm>
        <a:graphic>
          <a:graphicData uri="http://schemas.openxmlformats.org/drawingml/2006/table">
            <a:tbl>
              <a:tblPr/>
              <a:tblGrid>
                <a:gridCol w="2422230"/>
                <a:gridCol w="2691366"/>
                <a:gridCol w="2601654"/>
              </a:tblGrid>
              <a:tr h="8286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Právní otázka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Účetní obraz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Manažerské riziko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Komu patří stroj?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aktivum společnosti nebo cizí majetek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nesprávné odpisy a investiční rozhodnutí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Kdo poskytl peníze?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vklad, úvěr nebo jiný závazek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záměna vlastního a cizího kapitálu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Kdo má nárok na výnos?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výnos společnosti, odměna nebo podíl na zisku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neoprávněná výplata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Kdo nese ztrátu?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snížení vlastního kapitálu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ohrožení likvidity a financování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9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00B8D2D2-D977-461C-B98E-8E1F9E6C0CAE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Orgány právnické osoby</a:t>
            </a:r>
          </a:p>
        </p:txBody>
      </p:sp>
      <p:sp>
        <p:nvSpPr>
          <p:cNvPr id="5" name="num">
            <a:extLst>
              <a:ext uri="{FF2B5EF4-FFF2-40B4-BE49-F238E27FC236}">
                <ns2:creationId id="{03059F72-283D-4F74-B01C-3C63E71916EA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9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="723900" y="1504950"/>
          <a:ext cx="7715250" cy="4524375"/>
        </p:xfrm>
        <a:graphic>
          <a:graphicData uri="http://schemas.openxmlformats.org/drawingml/2006/table">
            <a:tbl>
              <a:tblPr/>
              <a:tblGrid>
                <a:gridCol w="1973669"/>
                <a:gridCol w="2960503"/>
                <a:gridCol w="2781078"/>
              </a:tblGrid>
              <a:tr h="904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Funkce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 řeší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Ekonomický dopad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nejvyšší orgán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zásadní vlastnická rozhodnutí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strategie, kapitál a rozdělení zisku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statutární orgán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řízení a jednání navenek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rychlost rozhodování a podpisové riziko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kontrolní orgán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dohled nad řízením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nižší informační asymetrie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9048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další orgány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specializované úkoly podle zákona či dokumentů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vyšší kontrola, ale také vyšší náklady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1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1C121B85-6578-406C-A0DB-3BCAC5099F2C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Vnitřní rozhodování a jednání navenek</a:t>
            </a:r>
          </a:p>
        </p:txBody>
      </p:sp>
      <p:sp>
        <p:nvSpPr>
          <p:cNvPr id="5" name="num">
            <a:extLst>
              <a:ext uri="{FF2B5EF4-FFF2-40B4-BE49-F238E27FC236}">
                <ns2:creationId id="{3313D8AC-8828-4F06-BA22-999A9A225FE8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10</a:t>
            </a:r>
          </a:p>
        </p:txBody>
      </p:sp>
      <p:sp>
        <p:nvSpPr>
          <p:cNvPr id="6" name="head0">
            <a:extLst>
              <a:ext uri="{FF2B5EF4-FFF2-40B4-BE49-F238E27FC236}">
                <ns2:creationId id="{28EB70DF-7256-4ED5-BF45-5E1AF09226D8}"/>
              </a:ext>
            </a:extLst>
          </p:cNvPr>
          <p:cNvSpPr>
            <a:spLocks noGrp="1"/>
          </p:cNvSpPr>
          <p:nvPr/>
        </p:nvSpPr>
        <p:spPr>
          <a:xfrm>
            <a:off x="685800" y="1476375"/>
            <a:ext cx="3381375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Uvnitř společnosti</a:t>
            </a:r>
          </a:p>
        </p:txBody>
      </p:sp>
      <p:sp>
        <p:nvSpPr>
          <p:cNvPr id="7" name="col0">
            <a:extLst>
              <a:ext uri="{FF2B5EF4-FFF2-40B4-BE49-F238E27FC236}">
                <ns2:creationId id="{344C5A7D-B320-458E-AB83-0D472777B0B9}"/>
              </a:ext>
            </a:extLst>
          </p:cNvPr>
          <p:cNvSpPr>
            <a:spLocks noGrp="1"/>
          </p:cNvSpPr>
          <p:nvPr/>
        </p:nvSpPr>
        <p:spPr>
          <a:xfrm>
            <a:off x="704850" y="2000250"/>
            <a:ext cx="3429000" cy="3714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kdo schvaluje investici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jaká většina je potřebná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zda je rozhodnutí řádně přijato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kdo kontroluje plnění</a:t>
            </a:r>
          </a:p>
        </p:txBody>
      </p:sp>
      <p:sp>
        <p:nvSpPr>
          <p:cNvPr id="8" name="head1">
            <a:extLst>
              <a:ext uri="{FF2B5EF4-FFF2-40B4-BE49-F238E27FC236}">
                <ns2:creationId id="{82B398C8-460A-495A-B3E9-29EBD0F98DF4}"/>
              </a:ext>
            </a:extLst>
          </p:cNvPr>
          <p:cNvSpPr>
            <a:spLocks noGrp="1"/>
          </p:cNvSpPr>
          <p:nvPr/>
        </p:nvSpPr>
        <p:spPr>
          <a:xfrm>
            <a:off x="4686300" y="1476375"/>
            <a:ext cx="3381375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Vůči třetím osobám</a:t>
            </a:r>
          </a:p>
        </p:txBody>
      </p:sp>
      <p:sp>
        <p:nvSpPr>
          <p:cNvPr id="9" name="col1">
            <a:extLst>
              <a:ext uri="{FF2B5EF4-FFF2-40B4-BE49-F238E27FC236}">
                <ns2:creationId id="{906BC3B4-A065-4B84-94F7-19B2E1AD6D84}"/>
              </a:ext>
            </a:extLst>
          </p:cNvPr>
          <p:cNvSpPr>
            <a:spLocks noGrp="1"/>
          </p:cNvSpPr>
          <p:nvPr/>
        </p:nvSpPr>
        <p:spPr>
          <a:xfrm>
            <a:off x="4705350" y="2000250"/>
            <a:ext cx="3429000" cy="3714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kdo je oprávněn podepsat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jaký způsob jednání uvádí rejstřík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zda jedná zmocněnec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zda interní limit působí také navenek</a:t>
            </a:r>
          </a:p>
        </p:txBody>
      </p:sp>
    </p:spTree>
    <p:extLst>
      <p:ext uri="{BB962C8B-B14F-4D97-AF65-F5344CB8AC3E}">
        <ns3:creationId val="4071529677"/>
      </p:ext>
    </p:extLst>
  </p:cSld>
</p:sld>
</file>

<file path=ppt/slides/slide1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2B8BB9B1-212D-4B39-97A1-0FB52A4774BA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Péče řádného hospodáře</a:t>
            </a:r>
          </a:p>
        </p:txBody>
      </p:sp>
      <p:sp>
        <p:nvSpPr>
          <p:cNvPr id="5" name="num">
            <a:extLst>
              <a:ext uri="{FF2B5EF4-FFF2-40B4-BE49-F238E27FC236}">
                <ns2:creationId id="{F5D920F5-5BB4-4498-A2F7-D5135BFD1BAB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11</a:t>
            </a:r>
          </a:p>
        </p:txBody>
      </p:sp>
      <p:sp>
        <p:nvSpPr>
          <p:cNvPr id="6" name="lead">
            <a:extLst>
              <a:ext uri="{FF2B5EF4-FFF2-40B4-BE49-F238E27FC236}">
                <ns2:creationId id="{DDE7007E-A177-40F3-A491-231266AA9FA4}"/>
              </a:ext>
            </a:extLst>
          </p:cNvPr>
          <p:cNvSpPr>
            <a:spLocks noGrp="1"/>
          </p:cNvSpPr>
          <p:nvPr/>
        </p:nvSpPr>
        <p:spPr>
          <a:xfrm>
            <a:off x="781050" y="1381125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Kvalita rozhodovacího procesu je právní i ekonomická otázka.</a:t>
            </a:r>
          </a:p>
        </p:txBody>
      </p:sp>
      <p:sp>
        <p:nvSpPr>
          <p:cNvPr id="7" name="bullets">
            <a:extLst>
              <a:ext uri="{FF2B5EF4-FFF2-40B4-BE49-F238E27FC236}">
                <ns2:creationId id="{E64F2635-F364-4057-B485-F48DB1C059E8}"/>
              </a:ext>
            </a:extLst>
          </p:cNvPr>
          <p:cNvSpPr>
            <a:spLocks noGrp="1"/>
          </p:cNvSpPr>
          <p:nvPr/>
        </p:nvSpPr>
        <p:spPr>
          <a:xfrm>
            <a:off x="819150" y="1971675"/>
            <a:ext cx="7524750" cy="4029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Člen voleného orgánu jedná loajálně, s potřebnými znalostmi a pečlivostí.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Nemusí zaručit úspěšný výsledek, musí však rozhodovat informovaně a v obhajitelném zájmu společnosti.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Musí rozpoznat střet zájmů a postupovat podle zákonných pravidel.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Porušení povinností může vést k náhradě újmy a dalším následkům.</a:t>
            </a:r>
          </a:p>
        </p:txBody>
      </p:sp>
    </p:spTree>
    <p:extLst>
      <p:ext uri="{BB962C8B-B14F-4D97-AF65-F5344CB8AC3E}">
        <ns3:creationId val="4071529677"/>
      </p:ext>
    </p:extLst>
  </p:cSld>
</p:sld>
</file>

<file path=ppt/slides/slide1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27598A86-E7D9-40F6-B611-EF7D2CCA43D3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Rozhodnutí s péčí řádného hospodáře</a:t>
            </a:r>
          </a:p>
        </p:txBody>
      </p:sp>
      <p:sp>
        <p:nvSpPr>
          <p:cNvPr id="5" name="num">
            <a:extLst>
              <a:ext uri="{FF2B5EF4-FFF2-40B4-BE49-F238E27FC236}">
                <ns2:creationId id="{417CA234-32CF-4058-8FE8-D6DCD6440B22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12</a:t>
            </a:r>
          </a:p>
        </p:txBody>
      </p:sp>
      <p:sp>
        <p:nvSpPr>
          <p:cNvPr id="6" name="caption">
            <a:extLst>
              <a:ext uri="{FF2B5EF4-FFF2-40B4-BE49-F238E27FC236}">
                <ns2:creationId id="{E4D762DD-7B0B-4605-A3E2-A88347C5B7BB}"/>
              </a:ext>
            </a:extLst>
          </p:cNvPr>
          <p:cNvSpPr>
            <a:spLocks noGrp="1"/>
          </p:cNvSpPr>
          <p:nvPr/>
        </p:nvSpPr>
        <p:spPr>
          <a:xfrm>
            <a:off x="781050" y="12954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Ekonomické podklady chrání kvalitu rozhodnutí i osoby, které je přijaly.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723900" y="1885950"/>
          <a:ext cx="7715250" cy="4143375"/>
        </p:xfrm>
        <a:graphic>
          <a:graphicData uri="http://schemas.openxmlformats.org/drawingml/2006/table">
            <a:tbl>
              <a:tblPr/>
              <a:tblGrid>
                <a:gridCol w="2542526"/>
                <a:gridCol w="2367179"/>
                <a:gridCol w="2805545"/>
              </a:tblGrid>
              <a:tr h="8286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Doklad rozhodovacího procesu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 prokazuje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Příklad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varianty a kalkulace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informovanost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srovnání financování stroje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riziková analýza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přiměřené vyhodnocení rizik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citlivost cash flow na pokles tržeb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zápis z jednání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kdo rozhodl a z jakých důvodů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schválení investice nebo úvěru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řešení střetu zájmů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loajalitu a transparentnost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obchod se spřízněnou osobou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1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E15C9C7F-575A-4519-BD88-65279F12851F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Obchodní korporace</a:t>
            </a:r>
          </a:p>
        </p:txBody>
      </p:sp>
      <p:sp>
        <p:nvSpPr>
          <p:cNvPr id="5" name="num">
            <a:extLst>
              <a:ext uri="{FF2B5EF4-FFF2-40B4-BE49-F238E27FC236}">
                <ns2:creationId id="{4F784431-5553-4EBF-A327-13CFDD31EB11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13</a:t>
            </a:r>
          </a:p>
        </p:txBody>
      </p:sp>
      <p:sp>
        <p:nvSpPr>
          <p:cNvPr id="6" name="caption">
            <a:extLst>
              <a:ext uri="{FF2B5EF4-FFF2-40B4-BE49-F238E27FC236}">
                <ns2:creationId id="{EAF43DFB-3F4C-4A41-9C95-E57B90122D1D}"/>
              </a:ext>
            </a:extLst>
          </p:cNvPr>
          <p:cNvSpPr>
            <a:spLocks noGrp="1"/>
          </p:cNvSpPr>
          <p:nvPr/>
        </p:nvSpPr>
        <p:spPr>
          <a:xfrm>
            <a:off x="781050" y="12954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Zákon řadí mezi obchodní korporace obchodní společnosti a družstva.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723900" y="1885950"/>
          <a:ext cx="7715250" cy="4143375"/>
        </p:xfrm>
        <a:graphic>
          <a:graphicData uri="http://schemas.openxmlformats.org/drawingml/2006/table">
            <a:tbl>
              <a:tblPr/>
              <a:tblGrid>
                <a:gridCol w="2039664"/>
                <a:gridCol w="2749112"/>
                <a:gridCol w="2926474"/>
              </a:tblGrid>
              <a:tr h="8286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Skupina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Právní formy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Hlavní ekonomická vlastnost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osobní společnosti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v.o.s. a k.s.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větší vazba na osoby a širší ručení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kapitálové společnosti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s.r.o. a a.s.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oddělení vlastnictví, řízení a firemního majetku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družstva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družstvo a evropská družstevní společnost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členský princip a proměnlivý počet členů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evropské formy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evropská společnost a EHZS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přeshraniční rámec podnikání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1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F6CAFD3E-C831-4B6F-A009-B7B65BBF25CE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Osobní a kapitálové společnosti</a:t>
            </a:r>
          </a:p>
        </p:txBody>
      </p:sp>
      <p:sp>
        <p:nvSpPr>
          <p:cNvPr id="5" name="num">
            <a:extLst>
              <a:ext uri="{FF2B5EF4-FFF2-40B4-BE49-F238E27FC236}">
                <ns2:creationId id="{18943629-15FA-4F61-84C2-E133AE901E23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14</a:t>
            </a:r>
          </a:p>
        </p:txBody>
      </p:sp>
      <p:sp>
        <p:nvSpPr>
          <p:cNvPr id="6" name="caption">
            <a:extLst>
              <a:ext uri="{FF2B5EF4-FFF2-40B4-BE49-F238E27FC236}">
                <ns2:creationId id="{4402291F-5F49-4E64-83DD-0B7672270BFC}"/>
              </a:ext>
            </a:extLst>
          </p:cNvPr>
          <p:cNvSpPr>
            <a:spLocks noGrp="1"/>
          </p:cNvSpPr>
          <p:nvPr/>
        </p:nvSpPr>
        <p:spPr>
          <a:xfrm>
            <a:off x="781050" y="12954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Volba formy určuje cenu kontroly, způsob financování i exit zakladatele.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723900" y="1885950"/>
          <a:ext cx="7715250" cy="4143375"/>
        </p:xfrm>
        <a:graphic>
          <a:graphicData uri="http://schemas.openxmlformats.org/drawingml/2006/table">
            <a:tbl>
              <a:tblPr/>
              <a:tblGrid>
                <a:gridCol w="2087656"/>
                <a:gridCol w="2813797"/>
                <a:gridCol w="2813797"/>
              </a:tblGrid>
              <a:tr h="8286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Kritérium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Osobní společnosti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Kapitálové společnosti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osobní ručení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širší u všech nebo některých společníků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omezené nebo chybí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účast na řízení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silně spojená s osobou společníka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oddělena prostřednictvím orgánů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převod účasti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obvykle obtížnější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podíl nebo akcie umožňují změnu vlastníka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získání kapitálu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často závislé na společnících a úvěru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větší prostor pro kapitálového investora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1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6B93F3FD-4DDD-486C-82AF-3F4C39E64E23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Právní forma jako ekonomické rozhodnutí</a:t>
            </a:r>
          </a:p>
        </p:txBody>
      </p:sp>
      <p:sp>
        <p:nvSpPr>
          <p:cNvPr id="5" name="num">
            <a:extLst>
              <a:ext uri="{FF2B5EF4-FFF2-40B4-BE49-F238E27FC236}">
                <ns2:creationId id="{DD0504B8-77E8-4FF3-B85E-0013C62338CE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15</a:t>
            </a:r>
          </a:p>
        </p:txBody>
      </p:sp>
      <p:sp>
        <p:nvSpPr>
          <p:cNvPr id="6" name="prompt">
            <a:extLst>
              <a:ext uri="{FF2B5EF4-FFF2-40B4-BE49-F238E27FC236}">
                <ns2:creationId id="{A6A6782F-ACD4-467A-ACAE-A142BBDA49B8}"/>
              </a:ext>
            </a:extLst>
          </p:cNvPr>
          <p:cNvSpPr>
            <a:spLocks noGrp="1"/>
          </p:cNvSpPr>
          <p:nvPr/>
        </p:nvSpPr>
        <p:spPr>
          <a:xfrm>
            <a:off x="781050" y="1428750"/>
            <a:ext cx="7572375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Zakladatelé mají vybrat formu podle obchodního modelu, nikoli podle popularity názvu.</a:t>
            </a:r>
          </a:p>
        </p:txBody>
      </p:sp>
      <p:sp>
        <p:nvSpPr>
          <p:cNvPr id="7" name="questions">
            <a:extLst>
              <a:ext uri="{FF2B5EF4-FFF2-40B4-BE49-F238E27FC236}">
                <ns2:creationId id="{CCC16C41-C2C2-4E98-B871-6C351DE1F468}"/>
              </a:ext>
            </a:extLst>
          </p:cNvPr>
          <p:cNvSpPr>
            <a:spLocks noGrp="1"/>
          </p:cNvSpPr>
          <p:nvPr/>
        </p:nvSpPr>
        <p:spPr>
          <a:xfrm>
            <a:off x="857250" y="2571750"/>
            <a:ext cx="7429500" cy="2857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41300" indent="-114300">
              <a:spcAft>
                <a:spcPts val="14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Jak vysoké je provozní a odpovědnostní riziko?</a:t>
            </a:r>
          </a:p>
          <a:p>
            <a:pPr marL="241300" indent="-114300">
              <a:spcAft>
                <a:spcPts val="14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Potřebuje podnik investora nebo snadný převod účasti?</a:t>
            </a:r>
          </a:p>
          <a:p>
            <a:pPr marL="241300" indent="-114300">
              <a:spcAft>
                <a:spcPts val="14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Kdo má podnik řídit a kdo kontrolovat?</a:t>
            </a:r>
          </a:p>
          <a:p>
            <a:pPr marL="241300" indent="-114300">
              <a:spcAft>
                <a:spcPts val="14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Kolik stojí založení, správa, účetnictví a zveřejňování?</a:t>
            </a:r>
          </a:p>
          <a:p>
            <a:pPr marL="241300" indent="-114300">
              <a:spcAft>
                <a:spcPts val="14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Jaký je plán růstu a odchodu zakladatelů?</a:t>
            </a:r>
          </a:p>
        </p:txBody>
      </p:sp>
    </p:spTree>
    <p:extLst>
      <p:ext uri="{BB962C8B-B14F-4D97-AF65-F5344CB8AC3E}">
        <ns3:creationId val="4071529677"/>
      </p:ext>
    </p:extLst>
  </p:cSld>
</p:sld>
</file>

<file path=ppt/slides/slide16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6543301B-628A-4CA8-9398-E6F24C3F3990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Vklad do obchodní korporace</a:t>
            </a:r>
          </a:p>
        </p:txBody>
      </p:sp>
      <p:sp>
        <p:nvSpPr>
          <p:cNvPr id="5" name="num">
            <a:extLst>
              <a:ext uri="{FF2B5EF4-FFF2-40B4-BE49-F238E27FC236}">
                <ns2:creationId id="{8CE68876-21CE-4421-809A-5F58ADE0E441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16</a:t>
            </a:r>
          </a:p>
        </p:txBody>
      </p:sp>
      <p:sp>
        <p:nvSpPr>
          <p:cNvPr id="6" name="lead">
            <a:extLst>
              <a:ext uri="{FF2B5EF4-FFF2-40B4-BE49-F238E27FC236}">
                <ns2:creationId id="{F7A23D0A-383B-4CA7-901B-75F2A5367844}"/>
              </a:ext>
            </a:extLst>
          </p:cNvPr>
          <p:cNvSpPr>
            <a:spLocks noGrp="1"/>
          </p:cNvSpPr>
          <p:nvPr/>
        </p:nvSpPr>
        <p:spPr>
          <a:xfrm>
            <a:off x="781050" y="1381125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Vklad je právní titul pro vytvoření účasti, nikoli běžný provozní výnos.</a:t>
            </a:r>
          </a:p>
        </p:txBody>
      </p:sp>
      <p:sp>
        <p:nvSpPr>
          <p:cNvPr id="7" name="bullets">
            <a:extLst>
              <a:ext uri="{FF2B5EF4-FFF2-40B4-BE49-F238E27FC236}">
                <ns2:creationId id="{78538457-32A3-45F3-AE38-2ACC75CF5588}"/>
              </a:ext>
            </a:extLst>
          </p:cNvPr>
          <p:cNvSpPr>
            <a:spLocks noGrp="1"/>
          </p:cNvSpPr>
          <p:nvPr/>
        </p:nvSpPr>
        <p:spPr>
          <a:xfrm>
            <a:off x="819150" y="1971675"/>
            <a:ext cx="7524750" cy="4029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Vklad představuje peněžní vyjádření hodnoty předmětu vkladu do základního kapitálu.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Předmětem vkladu je věc, kterou se vkladatel zavazuje vložit za účelem nabytí nebo zvýšení účasti.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Vkladová povinnost a její splnění se nesmějí zaměňovat s kupní cenou ani půjčkou společnosti.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Práce a služby nemohou být vkladem do kapitálové společnosti.</a:t>
            </a:r>
          </a:p>
        </p:txBody>
      </p:sp>
    </p:spTree>
    <p:extLst>
      <p:ext uri="{BB962C8B-B14F-4D97-AF65-F5344CB8AC3E}">
        <ns3:creationId val="4071529677"/>
      </p:ext>
    </p:extLst>
  </p:cSld>
</p:sld>
</file>

<file path=ppt/slides/slide1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C069CCA3-4BCD-472F-BFEF-57CCB555C343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Peněžitý a nepeněžitý vklad</a:t>
            </a:r>
          </a:p>
        </p:txBody>
      </p:sp>
      <p:sp>
        <p:nvSpPr>
          <p:cNvPr id="5" name="num">
            <a:extLst>
              <a:ext uri="{FF2B5EF4-FFF2-40B4-BE49-F238E27FC236}">
                <ns2:creationId id="{526A5E79-A865-4540-9AA4-C61A7544BBFF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17</a:t>
            </a:r>
          </a:p>
        </p:txBody>
      </p:sp>
      <p:sp>
        <p:nvSpPr>
          <p:cNvPr id="6" name="caption">
            <a:extLst>
              <a:ext uri="{FF2B5EF4-FFF2-40B4-BE49-F238E27FC236}">
                <ns2:creationId id="{95E45E35-013C-4204-B803-50B31511B811}"/>
              </a:ext>
            </a:extLst>
          </p:cNvPr>
          <p:cNvSpPr>
            <a:spLocks noGrp="1"/>
          </p:cNvSpPr>
          <p:nvPr/>
        </p:nvSpPr>
        <p:spPr>
          <a:xfrm>
            <a:off x="781050" y="12954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Nepeněžitý vklad musí být ocenitelný a převoditelný na korporaci.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723900" y="1885950"/>
          <a:ext cx="7715250" cy="4143375"/>
        </p:xfrm>
        <a:graphic>
          <a:graphicData uri="http://schemas.openxmlformats.org/drawingml/2006/table">
            <a:tbl>
              <a:tblPr/>
              <a:tblGrid>
                <a:gridCol w="1841139"/>
                <a:gridCol w="3156239"/>
                <a:gridCol w="2717872"/>
              </a:tblGrid>
              <a:tr h="8286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Typ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Příklady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Hlavní riziko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peněžitý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peníze na zvláštní účet nebo správci vkladu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zdroj peněz, termín splacení a likvidita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hmotný nepeněžitý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stroj, vozidlo, zásoby nebo nemovitost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vlastnictví, ocenění a technický stav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nehmotný nepeněžitý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software, pohledávka nebo převoditelné právo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převoditelnost, ocenění a využitelnost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práce nebo služba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řízení, marketing, kontakty a budoucí výkon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nejde o přípustný vklad do kapitálové společnosti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18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19883EFC-FD37-4B3A-A3BB-E5E177D63EC2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Nepeněžitý vklad pohledem ekonoma</a:t>
            </a:r>
          </a:p>
        </p:txBody>
      </p:sp>
      <p:sp>
        <p:nvSpPr>
          <p:cNvPr id="5" name="num">
            <a:extLst>
              <a:ext uri="{FF2B5EF4-FFF2-40B4-BE49-F238E27FC236}">
                <ns2:creationId id="{0FDD3B87-F6F8-4002-8B9B-F418839367ED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18</a:t>
            </a:r>
          </a:p>
        </p:txBody>
      </p:sp>
      <p:sp>
        <p:nvSpPr>
          <p:cNvPr id="6" name="head0">
            <a:extLst>
              <a:ext uri="{FF2B5EF4-FFF2-40B4-BE49-F238E27FC236}">
                <ns2:creationId id="{F3D965EF-BF8E-45FB-9247-7BC3125FF86A}"/>
              </a:ext>
            </a:extLst>
          </p:cNvPr>
          <p:cNvSpPr>
            <a:spLocks noGrp="1"/>
          </p:cNvSpPr>
          <p:nvPr/>
        </p:nvSpPr>
        <p:spPr>
          <a:xfrm>
            <a:off x="685800" y="1476375"/>
            <a:ext cx="3381375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Před vložením</a:t>
            </a:r>
          </a:p>
        </p:txBody>
      </p:sp>
      <p:sp>
        <p:nvSpPr>
          <p:cNvPr id="7" name="col0">
            <a:extLst>
              <a:ext uri="{FF2B5EF4-FFF2-40B4-BE49-F238E27FC236}">
                <ns2:creationId id="{AB65F3D0-AB9B-4904-A08F-83E31CD45349}"/>
              </a:ext>
            </a:extLst>
          </p:cNvPr>
          <p:cNvSpPr>
            <a:spLocks noGrp="1"/>
          </p:cNvSpPr>
          <p:nvPr/>
        </p:nvSpPr>
        <p:spPr>
          <a:xfrm>
            <a:off x="704850" y="2000250"/>
            <a:ext cx="3429000" cy="3714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ověřit vlastnické právo a omezení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prověřit technický nebo právní stav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posoudit reálnou využitelnost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ověřit metodu ocenění</a:t>
            </a:r>
          </a:p>
        </p:txBody>
      </p:sp>
      <p:sp>
        <p:nvSpPr>
          <p:cNvPr id="8" name="head1">
            <a:extLst>
              <a:ext uri="{FF2B5EF4-FFF2-40B4-BE49-F238E27FC236}">
                <ns2:creationId id="{85101896-1ABB-4C5D-B4EE-1A28C65026F3}"/>
              </a:ext>
            </a:extLst>
          </p:cNvPr>
          <p:cNvSpPr>
            <a:spLocks noGrp="1"/>
          </p:cNvSpPr>
          <p:nvPr/>
        </p:nvSpPr>
        <p:spPr>
          <a:xfrm>
            <a:off x="4686300" y="1476375"/>
            <a:ext cx="3381375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950" b="1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950" b="1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Po vložení</a:t>
            </a:r>
          </a:p>
        </p:txBody>
      </p:sp>
      <p:sp>
        <p:nvSpPr>
          <p:cNvPr id="9" name="col1">
            <a:extLst>
              <a:ext uri="{FF2B5EF4-FFF2-40B4-BE49-F238E27FC236}">
                <ns2:creationId id="{E480A134-177E-4F5E-B8F7-FE86C60F6789}"/>
              </a:ext>
            </a:extLst>
          </p:cNvPr>
          <p:cNvSpPr>
            <a:spLocks noGrp="1"/>
          </p:cNvSpPr>
          <p:nvPr/>
        </p:nvSpPr>
        <p:spPr>
          <a:xfrm>
            <a:off x="4705350" y="2000250"/>
            <a:ext cx="3429000" cy="37147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společnost nese provozní riziko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aktivum vstupuje do jejího majetku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účetní hodnota nemusí znamenat likviditu</a:t>
            </a:r>
          </a:p>
          <a:p>
            <a:pPr marL="215900" indent="-101600">
              <a:spcAft>
                <a:spcPts val="1000"/>
              </a:spcAft>
              <a:buChar char="•"/>
              <a:defRPr sz="1575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nadhodnocení zkresluje finanční obraz</a:t>
            </a:r>
          </a:p>
        </p:txBody>
      </p:sp>
    </p:spTree>
    <p:extLst>
      <p:ext uri="{BB962C8B-B14F-4D97-AF65-F5344CB8AC3E}">
        <ns3:creationId val="4071529677"/>
      </p:ext>
    </p:extLst>
  </p:cSld>
</p:sld>
</file>

<file path=ppt/slides/slide19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38F8DA69-400C-4F77-8114-59CBEE7E006C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Správce vkladu před vznikem společnosti</a:t>
            </a:r>
          </a:p>
        </p:txBody>
      </p:sp>
      <p:sp>
        <p:nvSpPr>
          <p:cNvPr id="5" name="num">
            <a:extLst>
              <a:ext uri="{FF2B5EF4-FFF2-40B4-BE49-F238E27FC236}">
                <ns2:creationId id="{3E60B8DA-EA7C-4BB9-8A2F-1C1E80D98C34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19</a:t>
            </a:r>
          </a:p>
        </p:txBody>
      </p:sp>
      <p:sp>
        <p:nvSpPr>
          <p:cNvPr id="6" name="caption">
            <a:extLst>
              <a:ext uri="{FF2B5EF4-FFF2-40B4-BE49-F238E27FC236}">
                <ns2:creationId id="{5A0AD6C6-9CF9-48F8-8CB4-D203F4D122F2}"/>
              </a:ext>
            </a:extLst>
          </p:cNvPr>
          <p:cNvSpPr>
            <a:spLocks noGrp="1"/>
          </p:cNvSpPr>
          <p:nvPr/>
        </p:nvSpPr>
        <p:spPr>
          <a:xfrm>
            <a:off x="781050" y="12954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Správce vkladu spravuje majetek před vznikem korporace. Není to běžný firemní pokladník.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723900" y="1885950"/>
          <a:ext cx="7715250" cy="4143375"/>
        </p:xfrm>
        <a:graphic>
          <a:graphicData uri="http://schemas.openxmlformats.org/drawingml/2006/table">
            <a:tbl>
              <a:tblPr/>
              <a:tblGrid>
                <a:gridCol w="1883956"/>
                <a:gridCol w="3050215"/>
                <a:gridCol w="2781078"/>
              </a:tblGrid>
              <a:tr h="8286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Krok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Úloha správce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Kontrolní otázka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převzetí plnění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převezme splacené vklady nebo jejich části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Je plnění doložené a identifikované?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správa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drží je odděleně pro účel založení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Nebyly prostředky použity předčasně?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prohlášení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potvrdí splnění vkladové povinnosti pro zápis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Odpovídá potvrzení skutečnosti?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předání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 vzniku předá předměty vkladu společnosti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Je převzetí řádně zaúčtováno a evidováno?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2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6DE7843C-0678-4AAE-8E70-0449353C6815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Vklad, základní kapitál, majetek a vlastní kapitál</a:t>
            </a:r>
          </a:p>
        </p:txBody>
      </p:sp>
      <p:sp>
        <p:nvSpPr>
          <p:cNvPr id="5" name="num">
            <a:extLst>
              <a:ext uri="{FF2B5EF4-FFF2-40B4-BE49-F238E27FC236}">
                <ns2:creationId id="{208F09FC-CCE8-4EF6-A88B-B5230D0F2A73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20</a:t>
            </a:r>
          </a:p>
        </p:txBody>
      </p:sp>
      <p:sp>
        <p:nvSpPr>
          <p:cNvPr id="6" name="caption">
            <a:extLst>
              <a:ext uri="{FF2B5EF4-FFF2-40B4-BE49-F238E27FC236}">
                <ns2:creationId id="{14E4A5B1-C65C-43D7-BBB6-6EB610F4E917}"/>
              </a:ext>
            </a:extLst>
          </p:cNvPr>
          <p:cNvSpPr>
            <a:spLocks noGrp="1"/>
          </p:cNvSpPr>
          <p:nvPr/>
        </p:nvSpPr>
        <p:spPr>
          <a:xfrm>
            <a:off x="781050" y="12954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Častá chyba: zaměnit základní kapitál za majetek, likviditu nebo tržní hodnotu firmy.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723900" y="1885950"/>
          <a:ext cx="7715250" cy="4143375"/>
        </p:xfrm>
        <a:graphic>
          <a:graphicData uri="http://schemas.openxmlformats.org/drawingml/2006/table">
            <a:tbl>
              <a:tblPr/>
              <a:tblGrid>
                <a:gridCol w="1950983"/>
                <a:gridCol w="3192517"/>
                <a:gridCol w="2571750"/>
              </a:tblGrid>
              <a:tr h="8286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Pojem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 vyjadřuje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 neznamená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vklad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hodnotu plnění konkrétního vkladatele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automaticky procento hlasů nebo zisku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základní kapitál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souhrn všech vkladů evidovaný jako formální veličina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hotovost trvale uloženou na účtu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majetek společnosti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aktuální soubor aktiv společnosti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majetek společníků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vlastní kapitál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účetní zbytkovou hodnotu po odečtení závazků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okamžitě dostupné peníze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2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B7FAF9B0-62DE-45F9-A131-C91C478D63D5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Podíl v obchodní korporaci</a:t>
            </a:r>
          </a:p>
        </p:txBody>
      </p:sp>
      <p:sp>
        <p:nvSpPr>
          <p:cNvPr id="5" name="num">
            <a:extLst>
              <a:ext uri="{FF2B5EF4-FFF2-40B4-BE49-F238E27FC236}">
                <ns2:creationId id="{B3662217-7753-42E7-B48A-91CD0B968CD6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21</a:t>
            </a:r>
          </a:p>
        </p:txBody>
      </p:sp>
      <p:sp>
        <p:nvSpPr>
          <p:cNvPr id="6" name="caption">
            <a:extLst>
              <a:ext uri="{FF2B5EF4-FFF2-40B4-BE49-F238E27FC236}">
                <ns2:creationId id="{F372AAE4-61C4-4D96-A6DE-09D3C8BDE5FB}"/>
              </a:ext>
            </a:extLst>
          </p:cNvPr>
          <p:cNvSpPr>
            <a:spLocks noGrp="1"/>
          </p:cNvSpPr>
          <p:nvPr/>
        </p:nvSpPr>
        <p:spPr>
          <a:xfrm>
            <a:off x="781050" y="12954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Výše vkladu může ovlivnit podíl, ale konkrétní práva určuje zákon a společenská smlouva.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723900" y="1885950"/>
          <a:ext cx="7715250" cy="4143375"/>
        </p:xfrm>
        <a:graphic>
          <a:graphicData uri="http://schemas.openxmlformats.org/drawingml/2006/table">
            <a:tbl>
              <a:tblPr/>
              <a:tblGrid>
                <a:gridCol w="1950983"/>
                <a:gridCol w="3015155"/>
                <a:gridCol w="2749112"/>
              </a:tblGrid>
              <a:tr h="8286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Složka podílu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Typické právo nebo povinnost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Ekonomická otázka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majetková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podíl na zisku nebo likvidačním zůstatku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Jak se rozdělí výnos a ztráta?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rozhodovací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hlasování a vliv na orgány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Kdo získá kontrolu?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informační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přístup k informacím o společnosti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Jak se omezí informační asymetrie?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dispoziční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převod nebo zatížení podílu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Jak může investor vstoupit nebo odejít?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2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E610F6F8-EF84-49A3-BD33-1A5084409E7E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Modelový příklad zakladatelů</a:t>
            </a:r>
          </a:p>
        </p:txBody>
      </p:sp>
      <p:sp>
        <p:nvSpPr>
          <p:cNvPr id="5" name="num">
            <a:extLst>
              <a:ext uri="{FF2B5EF4-FFF2-40B4-BE49-F238E27FC236}">
                <ns2:creationId id="{6B0A0333-0FE7-4932-BC31-7D155B931898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22</a:t>
            </a:r>
          </a:p>
        </p:txBody>
      </p:sp>
      <p:sp>
        <p:nvSpPr>
          <p:cNvPr id="6" name="caption">
            <a:extLst>
              <a:ext uri="{FF2B5EF4-FFF2-40B4-BE49-F238E27FC236}">
                <ns2:creationId id="{0209981E-54AA-4CFC-A075-367D127DC29A}"/>
              </a:ext>
            </a:extLst>
          </p:cNvPr>
          <p:cNvSpPr>
            <a:spLocks noGrp="1"/>
          </p:cNvSpPr>
          <p:nvPr/>
        </p:nvSpPr>
        <p:spPr>
          <a:xfrm>
            <a:off x="781050" y="12954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Stejná ekonomická hodnota může mít odlišný právní titul a jiné dopady na kontrolu, daně i cash flow.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723900" y="1885950"/>
          <a:ext cx="7715250" cy="4143375"/>
        </p:xfrm>
        <a:graphic>
          <a:graphicData uri="http://schemas.openxmlformats.org/drawingml/2006/table">
            <a:tbl>
              <a:tblPr/>
              <a:tblGrid>
                <a:gridCol w="1469571"/>
                <a:gridCol w="2130879"/>
                <a:gridCol w="1983921"/>
                <a:gridCol w="2130879"/>
              </a:tblGrid>
              <a:tr h="8286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Zakladatel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 poskytuje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Právní řešení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Ekonomický důsledek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Anna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300 000 Kč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peněžitý vklad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vyšší financování společnosti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Boris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provozovnu k užívání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nájem, nikoli automaticky vklad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pravidelný náklad a závislost na vlastníkovi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Cyril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800 000 Kč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vklad nebo úvěr podle dohody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jiná míra rizika a návratnosti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Dana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marketingovou práci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odměna nebo smluvní plnění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náklad, nikoli vklad do s.r.o.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2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F10B1127-0E6D-4265-9542-8529634F7E2A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Základní kapitál neřeší likviditu</a:t>
            </a:r>
          </a:p>
        </p:txBody>
      </p:sp>
      <p:sp>
        <p:nvSpPr>
          <p:cNvPr id="5" name="num">
            <a:extLst>
              <a:ext uri="{FF2B5EF4-FFF2-40B4-BE49-F238E27FC236}">
                <ns2:creationId id="{B4200E7E-4767-4884-A392-760AA93782D3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23</a:t>
            </a:r>
          </a:p>
        </p:txBody>
      </p:sp>
      <p:sp>
        <p:nvSpPr>
          <p:cNvPr id="6" name="lead">
            <a:extLst>
              <a:ext uri="{FF2B5EF4-FFF2-40B4-BE49-F238E27FC236}">
                <ns2:creationId id="{143B792E-DB6F-41D0-A278-97011560846D}"/>
              </a:ext>
            </a:extLst>
          </p:cNvPr>
          <p:cNvSpPr>
            <a:spLocks noGrp="1"/>
          </p:cNvSpPr>
          <p:nvPr/>
        </p:nvSpPr>
        <p:spPr>
          <a:xfrm>
            <a:off x="781050" y="1381125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Ekonomická otázka zní: kolik zdrojů podnik skutečně potřebuje do bodu zvratu?</a:t>
            </a:r>
          </a:p>
        </p:txBody>
      </p:sp>
      <p:sp>
        <p:nvSpPr>
          <p:cNvPr id="7" name="bullets">
            <a:extLst>
              <a:ext uri="{FF2B5EF4-FFF2-40B4-BE49-F238E27FC236}">
                <ns2:creationId id="{B74E2D22-CAFA-4C4B-91BD-152AE1D3C2CE}"/>
              </a:ext>
            </a:extLst>
          </p:cNvPr>
          <p:cNvSpPr>
            <a:spLocks noGrp="1"/>
          </p:cNvSpPr>
          <p:nvPr/>
        </p:nvSpPr>
        <p:spPr>
          <a:xfrm>
            <a:off x="819150" y="1971675"/>
            <a:ext cx="7524750" cy="4029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Splacený vklad se po vzniku stává majetkem společnosti a může sloužit podnikání.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Výše základního kapitálu sama neukazuje, kolik má společnost hotovosti.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Věřitele více zajímá majetek, cash flow, zadlužení, zajištění a schopnost splácet.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Nízký zákonný minimální vklad neznamená nízkou reálnou kapitálovou potřebu.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Podnikatelský plán musí oddělit právní minimum od ekonomicky potřebného financování.</a:t>
            </a:r>
          </a:p>
        </p:txBody>
      </p:sp>
    </p:spTree>
    <p:extLst>
      <p:ext uri="{BB962C8B-B14F-4D97-AF65-F5344CB8AC3E}">
        <ns3:creationId val="4071529677"/>
      </p:ext>
    </p:extLst>
  </p:cSld>
</p:sld>
</file>

<file path=ppt/slides/slide2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7677638B-F156-499C-90A2-04502CBC64B3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Prověření korporace před obchodem</a:t>
            </a:r>
          </a:p>
        </p:txBody>
      </p:sp>
      <p:sp>
        <p:nvSpPr>
          <p:cNvPr id="5" name="num">
            <a:extLst>
              <a:ext uri="{FF2B5EF4-FFF2-40B4-BE49-F238E27FC236}">
                <ns2:creationId id="{46513F99-2748-4B27-B27C-8F02A7790CC9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24</a:t>
            </a:r>
          </a:p>
        </p:txBody>
      </p:sp>
      <p:sp>
        <p:nvSpPr>
          <p:cNvPr id="6" name="caption">
            <a:extLst>
              <a:ext uri="{FF2B5EF4-FFF2-40B4-BE49-F238E27FC236}">
                <ns2:creationId id="{76299472-D867-46E2-96C3-FFFE06BA0A34}"/>
              </a:ext>
            </a:extLst>
          </p:cNvPr>
          <p:cNvSpPr>
            <a:spLocks noGrp="1"/>
          </p:cNvSpPr>
          <p:nvPr/>
        </p:nvSpPr>
        <p:spPr>
          <a:xfrm>
            <a:off x="781050" y="1295400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57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157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Rejstřík je zdroj pro rozhodnutí, nikoli náhrada ekonomické analýzy partnera.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="723900" y="1885950"/>
          <a:ext cx="7715250" cy="4143375"/>
        </p:xfrm>
        <a:graphic>
          <a:graphicData uri="http://schemas.openxmlformats.org/drawingml/2006/table">
            <a:tbl>
              <a:tblPr/>
              <a:tblGrid>
                <a:gridCol w="2063381"/>
                <a:gridCol w="3139927"/>
                <a:gridCol w="2511942"/>
              </a:tblGrid>
              <a:tr h="8286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Zdroj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Co ekonom ověřuje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Varovný signál</a:t>
                      </a:r>
                    </a:p>
                  </a:txBody>
                  <a:tcPr marL="76200" marR="76200" marT="57150" marB="57150" anchor="ctr" horzOverflow="clip">
                    <a:solidFill>
                      <a:srgbClr val="D31E2D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obchodní rejstřík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identitu, právní formu, sídlo, orgány a způsob jednání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nesoulad údajů ve smlouvě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sbírka listin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zakladatelské dokumenty a účetní závěrky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chybějící nebo opožděné listiny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insolvenční rejstřík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úpadkové řízení a přihlášené pohledávky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probíhající insolvence</a:t>
                      </a:r>
                    </a:p>
                  </a:txBody>
                  <a:tcPr marL="76200" marR="76200" marT="57150" marB="57150" anchor="ctr" horzOverflow="clip"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vlastní dokumentace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oprávnění, souhlasy a interní schválení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D2D30"/>
                          </a:solidFill>
                          <a:latin typeface="Calibri"/>
                          <a:ea typeface="Calibri"/>
                          <a:cs typeface="Calibri"/>
                        </a:rPr>
                        <a:t>podepisuje osoba bez oprávnění</a:t>
                      </a:r>
                    </a:p>
                  </a:txBody>
                  <a:tcPr marL="76200" marR="76200" marT="57150" marB="57150" anchor="ctr" horzOverflow="clip">
                    <a:solidFill>
                      <a:srgbClr val="EEEF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ns3:creationId val="4071529677"/>
      </p:ext>
    </p:extLst>
  </p:cSld>
</p:sld>
</file>

<file path=ppt/slides/slide2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0B48409E-BCCB-4931-B301-B8685217F914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Rozhodnutí pro zakladatelskou kartu</a:t>
            </a:r>
          </a:p>
        </p:txBody>
      </p:sp>
      <p:sp>
        <p:nvSpPr>
          <p:cNvPr id="5" name="num">
            <a:extLst>
              <a:ext uri="{FF2B5EF4-FFF2-40B4-BE49-F238E27FC236}">
                <ns2:creationId id="{287313C2-455E-490F-A2EB-9B2E52654C62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25</a:t>
            </a:r>
          </a:p>
        </p:txBody>
      </p:sp>
      <p:sp>
        <p:nvSpPr>
          <p:cNvPr id="6" name="prompt">
            <a:extLst>
              <a:ext uri="{FF2B5EF4-FFF2-40B4-BE49-F238E27FC236}">
                <ns2:creationId id="{C7D666DE-3519-4DBD-BD5A-1E084EF6D7F4}"/>
              </a:ext>
            </a:extLst>
          </p:cNvPr>
          <p:cNvSpPr>
            <a:spLocks noGrp="1"/>
          </p:cNvSpPr>
          <p:nvPr/>
        </p:nvSpPr>
        <p:spPr>
          <a:xfrm>
            <a:off x="781050" y="1428750"/>
            <a:ext cx="7572375" cy="857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175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2175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Každá skupina rozliší, co zakladatel společnosti skutečně vkládá a co jí pouze poskytuje jiným způsobem.</a:t>
            </a:r>
          </a:p>
        </p:txBody>
      </p:sp>
      <p:sp>
        <p:nvSpPr>
          <p:cNvPr id="7" name="questions">
            <a:extLst>
              <a:ext uri="{FF2B5EF4-FFF2-40B4-BE49-F238E27FC236}">
                <ns2:creationId id="{CED0F2CD-036A-436E-B1F0-9B057CF0A59F}"/>
              </a:ext>
            </a:extLst>
          </p:cNvPr>
          <p:cNvSpPr>
            <a:spLocks noGrp="1"/>
          </p:cNvSpPr>
          <p:nvPr/>
        </p:nvSpPr>
        <p:spPr>
          <a:xfrm>
            <a:off x="857250" y="2571750"/>
            <a:ext cx="7429500" cy="28575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41300" indent="-114300">
              <a:spcAft>
                <a:spcPts val="14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Které peníze nebo věci mohou být vkladem?</a:t>
            </a:r>
          </a:p>
          <a:p>
            <a:pPr marL="241300" indent="-114300">
              <a:spcAft>
                <a:spcPts val="14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Který majetek zůstane zakladateli a společnost jej bude pouze užívat?</a:t>
            </a:r>
          </a:p>
          <a:p>
            <a:pPr marL="241300" indent="-114300">
              <a:spcAft>
                <a:spcPts val="14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Kdo musí vlastnictví a hodnotu doložit?</a:t>
            </a:r>
          </a:p>
          <a:p>
            <a:pPr marL="241300" indent="-114300">
              <a:spcAft>
                <a:spcPts val="14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Co je práce nebo služba, a proto nemůže být vkladem do s.r.o.?</a:t>
            </a:r>
          </a:p>
          <a:p>
            <a:pPr marL="241300" indent="-114300">
              <a:spcAft>
                <a:spcPts val="14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Jaké riziko vznikne, pokud je podnik závislý na majetku jednoho zakladatele?</a:t>
            </a:r>
          </a:p>
        </p:txBody>
      </p:sp>
    </p:spTree>
    <p:extLst>
      <p:ext uri="{BB962C8B-B14F-4D97-AF65-F5344CB8AC3E}">
        <ns3:creationId val="4071529677"/>
      </p:ext>
    </p:extLst>
  </p:cSld>
</p:sld>
</file>

<file path=ppt/slides/slide26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/>
      </p:grpSpPr>
      <p:sp>
        <p:nvSpPr>
          <p:cNvPr id="4" name="title">
            <a:extLst>
              <a:ext uri="{FF2B5EF4-FFF2-40B4-BE49-F238E27FC236}">
                <ns2:creationId id="{8806430C-842E-4421-B870-512C43BFD1B6}"/>
              </a:ext>
            </a:extLst>
          </p:cNvPr>
          <p:cNvSpPr>
            <a:spLocks noGrp="1"/>
          </p:cNvSpPr>
          <p:nvPr/>
        </p:nvSpPr>
        <p:spPr>
          <a:xfrm>
            <a:off x="533400" y="666750"/>
            <a:ext cx="8001000" cy="5238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defRPr>
            </a:pPr>
            <a:r>
              <a:rPr sz="2700">
                <a:solidFill>
                  <a:srgbClr val="2D2D30"/>
                </a:solidFill>
                <a:latin typeface="Calibri Light"/>
                <a:ea typeface="Calibri Light"/>
                <a:cs typeface="Calibri Light"/>
              </a:rPr>
              <a:t>Výstup z dnešní hodiny</a:t>
            </a:r>
          </a:p>
        </p:txBody>
      </p:sp>
      <p:sp>
        <p:nvSpPr>
          <p:cNvPr id="5" name="num">
            <a:extLst>
              <a:ext uri="{FF2B5EF4-FFF2-40B4-BE49-F238E27FC236}">
                <ns2:creationId id="{F12DE609-110C-477C-86E2-CD758AEC3693}"/>
              </a:ext>
            </a:extLst>
          </p:cNvPr>
          <p:cNvSpPr>
            <a:spLocks noGrp="1"/>
          </p:cNvSpPr>
          <p:nvPr/>
        </p:nvSpPr>
        <p:spPr>
          <a:xfrm>
            <a:off x="8382000" y="6419850"/>
            <a:ext cx="361950" cy="1714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r">
              <a:defRPr sz="825">
                <a:solidFill>
                  <a:srgbClr val="66666B"/>
                </a:solidFill>
                <a:latin typeface="Calibri"/>
                <a:ea typeface="Calibri"/>
                <a:cs typeface="Calibri"/>
              </a:defRPr>
            </a:pPr>
            <a:r>
              <a:rPr sz="825">
                <a:solidFill>
                  <a:srgbClr val="66666B"/>
                </a:solidFill>
                <a:latin typeface="Calibri"/>
                <a:ea typeface="Calibri"/>
                <a:cs typeface="Calibri"/>
              </a:rPr>
              <a:t>26</a:t>
            </a:r>
          </a:p>
        </p:txBody>
      </p:sp>
      <p:sp>
        <p:nvSpPr>
          <p:cNvPr id="6" name="lead">
            <a:extLst>
              <a:ext uri="{FF2B5EF4-FFF2-40B4-BE49-F238E27FC236}">
                <ns2:creationId id="{99405C53-FBBB-4DB4-B8C0-EA93F3E11DD2}"/>
              </a:ext>
            </a:extLst>
          </p:cNvPr>
          <p:cNvSpPr>
            <a:spLocks noGrp="1"/>
          </p:cNvSpPr>
          <p:nvPr/>
        </p:nvSpPr>
        <p:spPr>
          <a:xfrm>
            <a:off x="781050" y="1381125"/>
            <a:ext cx="76200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>
              <a:defRPr sz="1875" b="1">
                <a:solidFill>
                  <a:srgbClr val="D31E2D"/>
                </a:solidFill>
                <a:latin typeface="Calibri"/>
                <a:ea typeface="Calibri"/>
                <a:cs typeface="Calibri"/>
              </a:defRPr>
            </a:pPr>
            <a:r>
              <a:rPr sz="1875" b="1">
                <a:solidFill>
                  <a:srgbClr val="D31E2D"/>
                </a:solidFill>
                <a:latin typeface="Calibri"/>
                <a:ea typeface="Calibri"/>
                <a:cs typeface="Calibri"/>
              </a:rPr>
              <a:t>Exit ticket: pět krátkých odpovědí za skupinu.</a:t>
            </a:r>
          </a:p>
        </p:txBody>
      </p:sp>
      <p:sp>
        <p:nvSpPr>
          <p:cNvPr id="7" name="bullets">
            <a:extLst>
              <a:ext uri="{FF2B5EF4-FFF2-40B4-BE49-F238E27FC236}">
                <ns2:creationId id="{5663C679-0C1A-460B-BE97-F0D5A6F48C58}"/>
              </a:ext>
            </a:extLst>
          </p:cNvPr>
          <p:cNvSpPr>
            <a:spLocks noGrp="1"/>
          </p:cNvSpPr>
          <p:nvPr/>
        </p:nvSpPr>
        <p:spPr>
          <a:xfrm>
            <a:off x="819150" y="1971675"/>
            <a:ext cx="7524750" cy="4029075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Jednou větou vysvětlete, proč majetek společnosti není majetkem společníků.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Rozlište vklad, základní kapitál, podíl a vlastní kapitál.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Uveďte jeden důvod, proč může být nepeněžitý vklad rizikový.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Vysvětlete úlohu správce vkladu před vznikem společnosti.</a:t>
            </a:r>
          </a:p>
          <a:p>
            <a:pPr marL="228600" indent="-114300">
              <a:spcAft>
                <a:spcPts val="1000"/>
              </a:spcAft>
              <a:buChar char="•"/>
              <a:defRPr sz="1800">
                <a:solidFill>
                  <a:srgbClr val="2D2D30"/>
                </a:solidFill>
                <a:latin typeface="Calibri"/>
                <a:ea typeface="Calibri"/>
                <a:cs typeface="Calibri"/>
              </a:defRPr>
            </a:pPr>
            <a:r>
              <a:rPr sz="1800">
                <a:solidFill>
                  <a:srgbClr val="2D2D30"/>
                </a:solidFill>
                <a:latin typeface="Calibri"/>
                <a:ea typeface="Calibri"/>
                <a:cs typeface="Calibri"/>
              </a:rPr>
              <a:t>Napište jednu ekonomickou otázku, kterou právo samo nevyřeší.</a:t>
            </a:r>
          </a:p>
        </p:txBody>
      </p:sp>
    </p:spTree>
    <p:extLst>
      <p:ext uri="{BB962C8B-B14F-4D97-AF65-F5344CB8AC3E}">
        <ns3:creationId val="4071529677"/>
      </p:ext>
    </p:extLst>
  </p:cSld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2026-09-23T12:00:41.2630000Z</dcterms:created>
  <dcterms:modified xsi:type="dcterms:W3CDTF">2026-09-23T12:00:41.2630000Z</dcterms:modified>
</coreProperties>
</file>