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8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26.xml.rels" ContentType="application/vnd.openxmlformats-package.relationships+xml"/>
  <Override PartName="/ppt/media/image1.png" ContentType="image/png"/>
  <Override PartName="/ppt/media/image2.jpeg" ContentType="image/jpeg"/>
  <Override PartName="/ppt/media/image3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90000"/>
              </a:lnSpc>
            </a:pPr>
            <a:r>
              <a:rPr b="0" lang="cs-CZ" sz="4120" spc="-1" strike="noStrike">
                <a:solidFill>
                  <a:srgbClr val="cf1f28"/>
                </a:solidFill>
                <a:latin typeface="Calibri"/>
              </a:rPr>
              <a:t>Klikněte pro přesun snímku</a:t>
            </a: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cs-CZ" sz="2000" spc="-1" strike="noStrike">
                <a:solidFill>
                  <a:srgbClr val="000000"/>
                </a:solidFill>
                <a:latin typeface="Arial"/>
              </a:rPr>
              <a:t>Klikněte pro úpravu formátu komentářů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cs-CZ" sz="1400" spc="-1" strike="noStrike">
                <a:solidFill>
                  <a:srgbClr val="000000"/>
                </a:solidFill>
                <a:latin typeface="Times New Roman"/>
              </a:rPr>
              <a:t>&lt;záhlaví&gt;</a:t>
            </a:r>
            <a:endParaRPr b="0" lang="cs-CZ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cs-CZ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cs-CZ" sz="1400" spc="-1" strike="noStrike">
                <a:solidFill>
                  <a:srgbClr val="000000"/>
                </a:solidFill>
                <a:latin typeface="Times New Roman"/>
              </a:rPr>
              <a:t>&lt;datum/čas&gt;</a:t>
            </a:r>
            <a:endParaRPr b="0" lang="cs-CZ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cs-CZ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cs-CZ" sz="1400" spc="-1" strike="noStrike">
                <a:solidFill>
                  <a:srgbClr val="000000"/>
                </a:solidFill>
                <a:latin typeface="Times New Roman"/>
              </a:rPr>
              <a:t>&lt;zápatí&gt;</a:t>
            </a:r>
            <a:endParaRPr b="0" lang="cs-CZ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8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cs-CZ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7CDC9B61-3251-4F3E-8C75-76EEE6FCF5FC}" type="slidenum">
              <a:rPr b="0" lang="cs-CZ" sz="1400" spc="-1" strike="noStrike">
                <a:solidFill>
                  <a:srgbClr val="000000"/>
                </a:solidFill>
                <a:latin typeface="Times New Roman"/>
              </a:rPr>
              <a:t>&lt;číslo&gt;</a:t>
            </a:fld>
            <a:endParaRPr b="0" lang="cs-CZ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1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 type="sldNum" idx="4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sldNum" idx="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sldNum" idx="6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sldNum" idx="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 type="sldNum" idx="8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 type="sldNum" idx="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 type="sldNum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 type="sldNum" idx="1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4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sldNum" idx="13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sldNum" idx="14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sldNum" idx="1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55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3"/>
          <p:cNvSpPr>
            <a:spLocks noGrp="1"/>
          </p:cNvSpPr>
          <p:nvPr>
            <p:ph type="sldNum" idx="16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 type="sldNum" idx="1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sldNum" idx="18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3"/>
          <p:cNvSpPr>
            <a:spLocks noGrp="1"/>
          </p:cNvSpPr>
          <p:nvPr>
            <p:ph type="sldNum" idx="1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67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3"/>
          <p:cNvSpPr>
            <a:spLocks noGrp="1"/>
          </p:cNvSpPr>
          <p:nvPr>
            <p:ph type="sldNum" idx="2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70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1" name="PlaceHolder 3"/>
          <p:cNvSpPr>
            <a:spLocks noGrp="1"/>
          </p:cNvSpPr>
          <p:nvPr>
            <p:ph type="sldNum" idx="2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7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 type="sldNum" idx="2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 type="sldNum" idx="23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7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0" name="PlaceHolder 3"/>
          <p:cNvSpPr>
            <a:spLocks noGrp="1"/>
          </p:cNvSpPr>
          <p:nvPr>
            <p:ph type="sldNum" idx="24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8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3"/>
          <p:cNvSpPr>
            <a:spLocks noGrp="1"/>
          </p:cNvSpPr>
          <p:nvPr>
            <p:ph type="sldNum" idx="2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 type="sldNum" idx="26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88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3"/>
          <p:cNvSpPr>
            <a:spLocks noGrp="1"/>
          </p:cNvSpPr>
          <p:nvPr>
            <p:ph type="sldNum" idx="2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91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3"/>
          <p:cNvSpPr>
            <a:spLocks noGrp="1"/>
          </p:cNvSpPr>
          <p:nvPr>
            <p:ph type="sldNum" idx="28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294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marL="216000" indent="0">
              <a:buNone/>
            </a:pPr>
            <a:endParaRPr b="0" lang="cs-CZ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3"/>
          <p:cNvSpPr>
            <a:spLocks noGrp="1"/>
          </p:cNvSpPr>
          <p:nvPr>
            <p:ph type="sldNum" idx="2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-45000" bIns="-45000" anchor="t">
            <a:noAutofit/>
          </a:bodyPr>
          <a:p>
            <a:pPr indent="0">
              <a:buNone/>
            </a:pPr>
            <a:endParaRPr b="0" lang="cs-CZ" sz="18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40000" y="1825560"/>
            <a:ext cx="806364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806364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393480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2080" y="1825560"/>
            <a:ext cx="393480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540000" y="365040"/>
            <a:ext cx="8063640" cy="61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4672080" y="1825560"/>
            <a:ext cx="393480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540000" y="395748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393480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467208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4672080" y="395748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467208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/>
          </p:nvPr>
        </p:nvSpPr>
        <p:spPr>
          <a:xfrm>
            <a:off x="540000" y="3957480"/>
            <a:ext cx="806364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806364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540000" y="3957480"/>
            <a:ext cx="806364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467208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540000" y="395748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672080" y="395748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/>
          </p:nvPr>
        </p:nvSpPr>
        <p:spPr>
          <a:xfrm>
            <a:off x="3266640" y="182556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/>
          </p:nvPr>
        </p:nvSpPr>
        <p:spPr>
          <a:xfrm>
            <a:off x="5992920" y="182556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/>
          </p:nvPr>
        </p:nvSpPr>
        <p:spPr>
          <a:xfrm>
            <a:off x="540000" y="395748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/>
          </p:nvPr>
        </p:nvSpPr>
        <p:spPr>
          <a:xfrm>
            <a:off x="3266640" y="395748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/>
          </p:nvPr>
        </p:nvSpPr>
        <p:spPr>
          <a:xfrm>
            <a:off x="5992920" y="395748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540000" y="1825560"/>
            <a:ext cx="806364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806364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393480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/>
          </p:nvPr>
        </p:nvSpPr>
        <p:spPr>
          <a:xfrm>
            <a:off x="4672080" y="1825560"/>
            <a:ext cx="393480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540000" y="365040"/>
            <a:ext cx="8063640" cy="61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/>
          </p:nvPr>
        </p:nvSpPr>
        <p:spPr>
          <a:xfrm>
            <a:off x="4672080" y="1825560"/>
            <a:ext cx="393480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/>
          </p:nvPr>
        </p:nvSpPr>
        <p:spPr>
          <a:xfrm>
            <a:off x="540000" y="395748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393480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467208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/>
          </p:nvPr>
        </p:nvSpPr>
        <p:spPr>
          <a:xfrm>
            <a:off x="4672080" y="395748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467208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540000" y="3957480"/>
            <a:ext cx="806364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806364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40000" y="3957480"/>
            <a:ext cx="806364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467208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540000" y="395748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/>
          </p:nvPr>
        </p:nvSpPr>
        <p:spPr>
          <a:xfrm>
            <a:off x="4672080" y="395748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/>
          </p:nvPr>
        </p:nvSpPr>
        <p:spPr>
          <a:xfrm>
            <a:off x="3266640" y="182556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/>
          </p:nvPr>
        </p:nvSpPr>
        <p:spPr>
          <a:xfrm>
            <a:off x="5992920" y="182556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/>
          </p:nvPr>
        </p:nvSpPr>
        <p:spPr>
          <a:xfrm>
            <a:off x="540000" y="395748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/>
          </p:nvPr>
        </p:nvSpPr>
        <p:spPr>
          <a:xfrm>
            <a:off x="3266640" y="395748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/>
          </p:nvPr>
        </p:nvSpPr>
        <p:spPr>
          <a:xfrm>
            <a:off x="5992920" y="395748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540000" y="1825560"/>
            <a:ext cx="806364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806364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393480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672080" y="1825560"/>
            <a:ext cx="393480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540000" y="365040"/>
            <a:ext cx="8063640" cy="6144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cs-CZ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4672080" y="1825560"/>
            <a:ext cx="393480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540000" y="395748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3934800" cy="408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467208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4672080" y="395748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467208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540000" y="3957480"/>
            <a:ext cx="806364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806364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540000" y="3957480"/>
            <a:ext cx="806364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672080" y="182556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540000" y="395748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4672080" y="3957480"/>
            <a:ext cx="393480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lnSpc>
                <a:spcPct val="90000"/>
              </a:lnSpc>
              <a:buNone/>
            </a:pP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540000" y="182556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266640" y="182556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5992920" y="182556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540000" y="395748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266640" y="395748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5992920" y="3957480"/>
            <a:ext cx="2596320" cy="1946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Obrázek 4" descr=""/>
          <p:cNvPicPr/>
          <p:nvPr/>
        </p:nvPicPr>
        <p:blipFill>
          <a:blip r:embed="rId2"/>
          <a:stretch/>
        </p:blipFill>
        <p:spPr>
          <a:xfrm>
            <a:off x="5027760" y="6267960"/>
            <a:ext cx="3846600" cy="230040"/>
          </a:xfrm>
          <a:prstGeom prst="rect">
            <a:avLst/>
          </a:prstGeom>
          <a:ln w="0">
            <a:noFill/>
          </a:ln>
        </p:spPr>
      </p:pic>
      <p:sp>
        <p:nvSpPr>
          <p:cNvPr id="1" name="Obdélník 6"/>
          <p:cNvSpPr/>
          <p:nvPr/>
        </p:nvSpPr>
        <p:spPr>
          <a:xfrm>
            <a:off x="0" y="0"/>
            <a:ext cx="9143640" cy="123480"/>
          </a:xfrm>
          <a:prstGeom prst="rect">
            <a:avLst/>
          </a:prstGeom>
          <a:solidFill>
            <a:srgbClr val="cf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8760" rIns="68760" tIns="34200" bIns="34200" anchor="ctr">
            <a:noAutofit/>
          </a:bodyPr>
          <a:p>
            <a:pPr algn="ctr">
              <a:lnSpc>
                <a:spcPct val="100000"/>
              </a:lnSpc>
            </a:pPr>
            <a:endParaRPr b="0" lang="cs-CZ" sz="135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2" name="Obdélník 11"/>
          <p:cNvSpPr/>
          <p:nvPr/>
        </p:nvSpPr>
        <p:spPr>
          <a:xfrm>
            <a:off x="4371120" y="6138360"/>
            <a:ext cx="4775760" cy="633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cs-CZ" sz="1350" spc="-1" strike="noStrike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3" name="Obrázek 6" descr=""/>
          <p:cNvPicPr/>
          <p:nvPr/>
        </p:nvPicPr>
        <p:blipFill>
          <a:blip r:embed="rId3"/>
          <a:srcRect l="0" t="0" r="23218" b="5587"/>
          <a:stretch/>
        </p:blipFill>
        <p:spPr>
          <a:xfrm>
            <a:off x="5187960" y="1423440"/>
            <a:ext cx="3964680" cy="544752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28560" y="2362680"/>
            <a:ext cx="788652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 indent="0">
              <a:lnSpc>
                <a:spcPct val="90000"/>
              </a:lnSpc>
              <a:buNone/>
            </a:pPr>
            <a:r>
              <a:rPr b="0" lang="cs-CZ" sz="6000" spc="-1" strike="noStrike" cap="all">
                <a:solidFill>
                  <a:srgbClr val="cf1f28"/>
                </a:solidFill>
                <a:latin typeface="Calibri"/>
                <a:ea typeface="Calibri"/>
              </a:rPr>
              <a:t>Kliknutím lze upravit styl.</a:t>
            </a:r>
            <a:endParaRPr b="0" lang="cs-CZ" sz="6000" spc="-1" strike="noStrike">
              <a:solidFill>
                <a:srgbClr val="cf1f28"/>
              </a:solidFill>
              <a:latin typeface="Calibri"/>
            </a:endParaRPr>
          </a:p>
        </p:txBody>
      </p:sp>
      <p:pic>
        <p:nvPicPr>
          <p:cNvPr id="5" name="Obrázek 3" descr=""/>
          <p:cNvPicPr/>
          <p:nvPr/>
        </p:nvPicPr>
        <p:blipFill>
          <a:blip r:embed="rId4"/>
          <a:stretch/>
        </p:blipFill>
        <p:spPr>
          <a:xfrm>
            <a:off x="4303440" y="6267960"/>
            <a:ext cx="4570920" cy="230040"/>
          </a:xfrm>
          <a:prstGeom prst="rect">
            <a:avLst/>
          </a:prstGeom>
          <a:ln w="0">
            <a:noFill/>
          </a:ln>
        </p:spPr>
      </p:pic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100" spc="-1" strike="noStrike">
                <a:solidFill>
                  <a:srgbClr val="313131"/>
                </a:solidFill>
                <a:latin typeface="Calibri Light"/>
              </a:rPr>
              <a:t>Klikněte pro úpravu formátu textu osnovy</a:t>
            </a: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313131"/>
                </a:solidFill>
                <a:latin typeface="Calibri Light"/>
              </a:rPr>
              <a:t>Druhá úroveň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500" spc="-1" strike="noStrike">
                <a:solidFill>
                  <a:srgbClr val="313131"/>
                </a:solidFill>
                <a:latin typeface="Calibri Light"/>
              </a:rPr>
              <a:t>Třetí úroveň</a:t>
            </a:r>
            <a:endParaRPr b="0" lang="cs-CZ" sz="1500" spc="-1" strike="noStrike">
              <a:solidFill>
                <a:srgbClr val="313131"/>
              </a:solidFill>
              <a:latin typeface="Calibri Light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500" spc="-1" strike="noStrike">
                <a:solidFill>
                  <a:srgbClr val="313131"/>
                </a:solidFill>
                <a:latin typeface="Calibri Light"/>
              </a:rPr>
              <a:t>Čtvrtá úroveň osnovy</a:t>
            </a:r>
            <a:endParaRPr b="0" lang="cs-CZ" sz="1500" spc="-1" strike="noStrike">
              <a:solidFill>
                <a:srgbClr val="313131"/>
              </a:solidFill>
              <a:latin typeface="Calibri Light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solidFill>
                  <a:srgbClr val="313131"/>
                </a:solidFill>
                <a:latin typeface="Calibri Light"/>
              </a:rPr>
              <a:t>Pátá úroveň osnovy</a:t>
            </a:r>
            <a:endParaRPr b="0" lang="cs-CZ" sz="2000" spc="-1" strike="noStrike">
              <a:solidFill>
                <a:srgbClr val="313131"/>
              </a:solidFill>
              <a:latin typeface="Calibri Light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solidFill>
                  <a:srgbClr val="313131"/>
                </a:solidFill>
                <a:latin typeface="Calibri Light"/>
              </a:rPr>
              <a:t>Šestá úroveň</a:t>
            </a:r>
            <a:endParaRPr b="0" lang="cs-CZ" sz="2000" spc="-1" strike="noStrike">
              <a:solidFill>
                <a:srgbClr val="313131"/>
              </a:solidFill>
              <a:latin typeface="Calibri Light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solidFill>
                  <a:srgbClr val="313131"/>
                </a:solidFill>
                <a:latin typeface="Calibri Light"/>
              </a:rPr>
              <a:t>Sedmá úroveň</a:t>
            </a:r>
            <a:endParaRPr b="0" lang="cs-CZ" sz="20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60" r:id="rId16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Obrázek 4" descr=""/>
          <p:cNvPicPr/>
          <p:nvPr/>
        </p:nvPicPr>
        <p:blipFill>
          <a:blip r:embed="rId2"/>
          <a:stretch/>
        </p:blipFill>
        <p:spPr>
          <a:xfrm>
            <a:off x="5027760" y="6267960"/>
            <a:ext cx="3846600" cy="230040"/>
          </a:xfrm>
          <a:prstGeom prst="rect">
            <a:avLst/>
          </a:prstGeom>
          <a:ln w="0">
            <a:noFill/>
          </a:ln>
        </p:spPr>
      </p:pic>
      <p:sp>
        <p:nvSpPr>
          <p:cNvPr id="44" name="Obdélník 6"/>
          <p:cNvSpPr/>
          <p:nvPr/>
        </p:nvSpPr>
        <p:spPr>
          <a:xfrm>
            <a:off x="0" y="0"/>
            <a:ext cx="9143640" cy="123480"/>
          </a:xfrm>
          <a:prstGeom prst="rect">
            <a:avLst/>
          </a:prstGeom>
          <a:solidFill>
            <a:srgbClr val="cf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8760" rIns="68760" tIns="34200" bIns="34200" anchor="ctr">
            <a:noAutofit/>
          </a:bodyPr>
          <a:p>
            <a:pPr algn="ctr">
              <a:lnSpc>
                <a:spcPct val="100000"/>
              </a:lnSpc>
            </a:pPr>
            <a:endParaRPr b="0" lang="cs-CZ" sz="135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4120" spc="-1" strike="noStrike">
                <a:solidFill>
                  <a:srgbClr val="cf1f28"/>
                </a:solidFill>
                <a:latin typeface="Calibri"/>
                <a:ea typeface="Calibri"/>
              </a:rPr>
              <a:t>Kliknutím lze upravit styl.</a:t>
            </a: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540000" y="1825560"/>
            <a:ext cx="8063640" cy="408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0">
              <a:lnSpc>
                <a:spcPct val="10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cs-CZ" sz="2100" spc="-1" strike="noStrike">
                <a:solidFill>
                  <a:srgbClr val="313131"/>
                </a:solidFill>
                <a:latin typeface="Calibri Light"/>
                <a:ea typeface="Calibri Light"/>
              </a:rPr>
              <a:t>Kliknutím lze upravit styly předlohy textu.</a:t>
            </a: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  <a:p>
            <a:pPr marL="514440" indent="0">
              <a:lnSpc>
                <a:spcPct val="10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313131"/>
                </a:solidFill>
                <a:latin typeface="Calibri Light"/>
                <a:ea typeface="Calibri Light"/>
              </a:rPr>
              <a:t>Druhá úroveň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857160" indent="0">
              <a:lnSpc>
                <a:spcPct val="10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313131"/>
                </a:solidFill>
                <a:latin typeface="Calibri Light"/>
                <a:ea typeface="Calibri Light"/>
              </a:rPr>
              <a:t>Třetí úroveň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200240" indent="0">
              <a:lnSpc>
                <a:spcPct val="10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cs-CZ" sz="1500" spc="-1" strike="noStrike">
                <a:solidFill>
                  <a:srgbClr val="313131"/>
                </a:solidFill>
                <a:latin typeface="Calibri Light"/>
                <a:ea typeface="Calibri Light"/>
              </a:rPr>
              <a:t>Čtvrtá úroveň</a:t>
            </a:r>
            <a:endParaRPr b="0" lang="cs-CZ" sz="1500" spc="-1" strike="noStrike">
              <a:solidFill>
                <a:srgbClr val="313131"/>
              </a:solidFill>
              <a:latin typeface="Calibri Light"/>
            </a:endParaRPr>
          </a:p>
          <a:p>
            <a:pPr marL="1542960" indent="0">
              <a:lnSpc>
                <a:spcPct val="10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cs-CZ" sz="1500" spc="-1" strike="noStrike">
                <a:solidFill>
                  <a:srgbClr val="313131"/>
                </a:solidFill>
                <a:latin typeface="Calibri Light"/>
                <a:ea typeface="Calibri Light"/>
              </a:rPr>
              <a:t>Pátá úroveň</a:t>
            </a:r>
            <a:endParaRPr b="0" lang="cs-CZ" sz="15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Obrázek 4" descr=""/>
          <p:cNvPicPr/>
          <p:nvPr/>
        </p:nvPicPr>
        <p:blipFill>
          <a:blip r:embed="rId2"/>
          <a:stretch/>
        </p:blipFill>
        <p:spPr>
          <a:xfrm>
            <a:off x="5027760" y="6267960"/>
            <a:ext cx="3846600" cy="230040"/>
          </a:xfrm>
          <a:prstGeom prst="rect">
            <a:avLst/>
          </a:prstGeom>
          <a:ln w="0">
            <a:noFill/>
          </a:ln>
        </p:spPr>
      </p:pic>
      <p:sp>
        <p:nvSpPr>
          <p:cNvPr id="84" name="Obdélník 6"/>
          <p:cNvSpPr/>
          <p:nvPr/>
        </p:nvSpPr>
        <p:spPr>
          <a:xfrm>
            <a:off x="0" y="0"/>
            <a:ext cx="9143640" cy="123480"/>
          </a:xfrm>
          <a:prstGeom prst="rect">
            <a:avLst/>
          </a:prstGeom>
          <a:solidFill>
            <a:srgbClr val="cf1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68760" rIns="68760" tIns="34200" bIns="34200" anchor="ctr">
            <a:noAutofit/>
          </a:bodyPr>
          <a:p>
            <a:pPr algn="ctr">
              <a:lnSpc>
                <a:spcPct val="100000"/>
              </a:lnSpc>
            </a:pPr>
            <a:endParaRPr b="0" lang="cs-CZ" sz="1350" spc="-1" strike="noStrike">
              <a:solidFill>
                <a:schemeClr val="lt1"/>
              </a:solidFill>
              <a:latin typeface="Calibri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4120" spc="-1" strike="noStrike">
                <a:solidFill>
                  <a:srgbClr val="cf1f28"/>
                </a:solidFill>
                <a:latin typeface="Calibri"/>
                <a:ea typeface="Calibri"/>
              </a:rPr>
              <a:t>Kliknutím lze upravit styl.</a:t>
            </a:r>
            <a:endParaRPr b="0" lang="cs-CZ" sz="412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100" spc="-1" strike="noStrike">
                <a:solidFill>
                  <a:srgbClr val="313131"/>
                </a:solidFill>
                <a:latin typeface="Calibri Light"/>
              </a:rPr>
              <a:t>Klikněte pro úpravu formátu textu osnovy</a:t>
            </a:r>
            <a:endParaRPr b="0" lang="cs-CZ" sz="2100" spc="-1" strike="noStrike">
              <a:solidFill>
                <a:srgbClr val="313131"/>
              </a:solidFill>
              <a:latin typeface="Calibri Light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800" spc="-1" strike="noStrike">
                <a:solidFill>
                  <a:srgbClr val="313131"/>
                </a:solidFill>
                <a:latin typeface="Calibri Light"/>
              </a:rPr>
              <a:t>Druhá úroveň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1500" spc="-1" strike="noStrike">
                <a:solidFill>
                  <a:srgbClr val="313131"/>
                </a:solidFill>
                <a:latin typeface="Calibri Light"/>
              </a:rPr>
              <a:t>Třetí úroveň</a:t>
            </a:r>
            <a:endParaRPr b="0" lang="cs-CZ" sz="1500" spc="-1" strike="noStrike">
              <a:solidFill>
                <a:srgbClr val="313131"/>
              </a:solidFill>
              <a:latin typeface="Calibri Light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cs-CZ" sz="1500" spc="-1" strike="noStrike">
                <a:solidFill>
                  <a:srgbClr val="313131"/>
                </a:solidFill>
                <a:latin typeface="Calibri Light"/>
              </a:rPr>
              <a:t>Čtvrtá úroveň osnovy</a:t>
            </a:r>
            <a:endParaRPr b="0" lang="cs-CZ" sz="1500" spc="-1" strike="noStrike">
              <a:solidFill>
                <a:srgbClr val="313131"/>
              </a:solidFill>
              <a:latin typeface="Calibri Light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solidFill>
                  <a:srgbClr val="313131"/>
                </a:solidFill>
                <a:latin typeface="Calibri Light"/>
              </a:rPr>
              <a:t>Pátá úroveň osnovy</a:t>
            </a:r>
            <a:endParaRPr b="0" lang="cs-CZ" sz="2000" spc="-1" strike="noStrike">
              <a:solidFill>
                <a:srgbClr val="313131"/>
              </a:solidFill>
              <a:latin typeface="Calibri Light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solidFill>
                  <a:srgbClr val="313131"/>
                </a:solidFill>
                <a:latin typeface="Calibri Light"/>
              </a:rPr>
              <a:t>Šestá úroveň</a:t>
            </a:r>
            <a:endParaRPr b="0" lang="cs-CZ" sz="2000" spc="-1" strike="noStrike">
              <a:solidFill>
                <a:srgbClr val="313131"/>
              </a:solidFill>
              <a:latin typeface="Calibri Light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cs-CZ" sz="2000" spc="-1" strike="noStrike">
                <a:solidFill>
                  <a:srgbClr val="313131"/>
                </a:solidFill>
                <a:latin typeface="Calibri Light"/>
              </a:rPr>
              <a:t>Sedmá úroveň</a:t>
            </a:r>
            <a:endParaRPr b="0" lang="cs-CZ" sz="2000" spc="-1" strike="noStrike">
              <a:solidFill>
                <a:srgbClr val="313131"/>
              </a:solidFill>
              <a:latin typeface="Calibri Light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640080" y="1143000"/>
            <a:ext cx="6766200" cy="822600"/>
          </a:xfrm>
          <a:prstGeom prst="rect">
            <a:avLst/>
          </a:prstGeom>
          <a:noFill/>
          <a:ln w="0">
            <a:noFill/>
          </a:ln>
        </p:spPr>
        <p:txBody>
          <a:bodyPr lIns="0" rIns="0" anchor="b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3200" spc="-1" strike="noStrike" cap="all">
                <a:solidFill>
                  <a:srgbClr val="d31e2d"/>
                </a:solidFill>
                <a:latin typeface="Calibri Light"/>
                <a:ea typeface="Calibri Light"/>
              </a:rPr>
              <a:t>Základy práva pro ekonomy</a:t>
            </a:r>
            <a:endParaRPr b="0" lang="cs-CZ" sz="32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subTitle"/>
          </p:nvPr>
        </p:nvSpPr>
        <p:spPr>
          <a:xfrm>
            <a:off x="658440" y="2148840"/>
            <a:ext cx="6126120" cy="914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54000" indent="0">
              <a:lnSpc>
                <a:spcPct val="10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cs-CZ" sz="2000" spc="-1" strike="noStrike">
                <a:solidFill>
                  <a:srgbClr val="2d2d30"/>
                </a:solidFill>
                <a:latin typeface="Calibri"/>
                <a:ea typeface="Calibri"/>
              </a:rPr>
              <a:t>Jak se orientovat v právu, číst zákon a rozpoznat rizika ve smlouvě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TextBox 3"/>
          <p:cNvSpPr/>
          <p:nvPr/>
        </p:nvSpPr>
        <p:spPr>
          <a:xfrm>
            <a:off x="1365480" y="4434840"/>
            <a:ext cx="3980520" cy="28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cs-CZ" sz="1300" spc="-1" strike="noStrike">
                <a:solidFill>
                  <a:srgbClr val="5a5a5e"/>
                </a:solidFill>
                <a:latin typeface="Calibri"/>
                <a:ea typeface="Calibri"/>
              </a:rPr>
              <a:t>1. přednáška  |  semestrální projekt: právní život podniku</a:t>
            </a:r>
            <a:endParaRPr b="0" lang="cs-CZ" sz="1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Co si dnes odnesete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731520" y="1417320"/>
            <a:ext cx="754344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0">
              <a:lnSpc>
                <a:spcPct val="10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Rozlišíte soukromé a veřejné právo na běžné podnikové situaci.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Najdete aktuální právní předpis a zorientujete se v jeho struktuře.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Přečtete ustanovení jako soubor podmínek, povinností a následků.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Provedete první kontrolu smlouvy a označíte právní rizika.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Budete vědět, kdy už podnik potřebuje odbornou právní pomoc.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34" name="TextBox 3"/>
          <p:cNvSpPr/>
          <p:nvPr/>
        </p:nvSpPr>
        <p:spPr>
          <a:xfrm>
            <a:off x="8545680" y="6446520"/>
            <a:ext cx="5292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2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Právo se v podniku mění na ekonomický dopad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36" name="TextBox 2"/>
          <p:cNvSpPr/>
          <p:nvPr/>
        </p:nvSpPr>
        <p:spPr>
          <a:xfrm>
            <a:off x="2440800" y="1234440"/>
            <a:ext cx="411588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cs-CZ" sz="1600" spc="-1" strike="noStrike">
                <a:solidFill>
                  <a:srgbClr val="5a5a5e"/>
                </a:solidFill>
                <a:latin typeface="Calibri"/>
                <a:ea typeface="Calibri"/>
              </a:rPr>
              <a:t>Právní riziko ovlivňuje peníze, čas i rozhodování.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37" name="Table 3"/>
          <p:cNvGraphicFramePr/>
          <p:nvPr/>
        </p:nvGraphicFramePr>
        <p:xfrm>
          <a:off x="731520" y="1783080"/>
          <a:ext cx="7634880" cy="4343400"/>
        </p:xfrm>
        <a:graphic>
          <a:graphicData uri="http://schemas.openxmlformats.org/drawingml/2006/table">
            <a:tbl>
              <a:tblPr/>
              <a:tblGrid>
                <a:gridCol w="2148840"/>
                <a:gridCol w="2468880"/>
                <a:gridCol w="3017520"/>
              </a:tblGrid>
              <a:tr h="868680"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Právní otázka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Ekonomický dopad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Manažerská otázka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</a:tr>
              <a:tr h="8686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Kdo smí podepsat?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Platnost obchodu a vymahatelnost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Má osoba oprávnění jednat?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Kdy musí být dodáno?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Cash flow, sklad, sankce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Je termín přesný a prokazatelný?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</a:tr>
              <a:tr h="8686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Co se stane při vadě?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Náklady na opravu a reklamaci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Kdo nese náklady a jak dlouho?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Jak vztah ukončit?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Fixní náklady a ztracené výnosy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Máme výpověď nebo odstoupení?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</a:tr>
            </a:tbl>
          </a:graphicData>
        </a:graphic>
      </p:graphicFrame>
      <p:sp>
        <p:nvSpPr>
          <p:cNvPr id="138" name="TextBox 4"/>
          <p:cNvSpPr/>
          <p:nvPr/>
        </p:nvSpPr>
        <p:spPr>
          <a:xfrm>
            <a:off x="8545680" y="6446520"/>
            <a:ext cx="5292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3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Právo vedle dalších pravidel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40" name="TextBox 2"/>
          <p:cNvSpPr/>
          <p:nvPr/>
        </p:nvSpPr>
        <p:spPr>
          <a:xfrm>
            <a:off x="731520" y="1463040"/>
            <a:ext cx="3428640" cy="155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>
              <a:lnSpc>
                <a:spcPct val="100000"/>
              </a:lnSpc>
              <a:spcAft>
                <a:spcPts val="1001"/>
              </a:spcAft>
            </a:pPr>
            <a:r>
              <a:rPr b="1" lang="cs-CZ" sz="2000" spc="-1" strike="noStrike">
                <a:solidFill>
                  <a:srgbClr val="d31e2d"/>
                </a:solidFill>
                <a:latin typeface="Calibri"/>
                <a:ea typeface="Calibri"/>
              </a:rPr>
              <a:t>Právní pravidla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stanoví nebo uznává stát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mají určenou formu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stát je může vynutit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TextBox 3"/>
          <p:cNvSpPr/>
          <p:nvPr/>
        </p:nvSpPr>
        <p:spPr>
          <a:xfrm>
            <a:off x="4617720" y="1463040"/>
            <a:ext cx="3428640" cy="195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>
              <a:lnSpc>
                <a:spcPct val="100000"/>
              </a:lnSpc>
              <a:spcAft>
                <a:spcPts val="1001"/>
              </a:spcAft>
            </a:pPr>
            <a:r>
              <a:rPr b="1" lang="cs-CZ" sz="2000" spc="-1" strike="noStrike">
                <a:solidFill>
                  <a:srgbClr val="d31e2d"/>
                </a:solidFill>
                <a:latin typeface="Calibri"/>
                <a:ea typeface="Calibri"/>
              </a:rPr>
              <a:t>Další pravidla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morálka a etika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obchodní zvyklosti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profesní standardy a interní pravidla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mohou ovlivnit výklad i reputaci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TextBox 4"/>
          <p:cNvSpPr/>
          <p:nvPr/>
        </p:nvSpPr>
        <p:spPr>
          <a:xfrm>
            <a:off x="8545680" y="6446520"/>
            <a:ext cx="5292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4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Právní norma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/>
          </p:nvPr>
        </p:nvSpPr>
        <p:spPr>
          <a:xfrm>
            <a:off x="731520" y="1417320"/>
            <a:ext cx="754344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0">
              <a:lnSpc>
                <a:spcPct val="10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Je obecně závazným pravidlem chování.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Má státem stanovenou nebo uznanou formu.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Určuje, kdo a za jakých podmínek musí, smí nebo nesmí jednat.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Její porušení může vyvolat právní následek.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Při čtení hledáme hypotézu, dispozici a sankci, i když nejsou v jedné větě.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45" name="TextBox 3"/>
          <p:cNvSpPr/>
          <p:nvPr/>
        </p:nvSpPr>
        <p:spPr>
          <a:xfrm>
            <a:off x="8545680" y="6446520"/>
            <a:ext cx="5292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5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Právní vztah: kdo, o čem a s jakými právy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graphicFrame>
        <p:nvGraphicFramePr>
          <p:cNvPr id="147" name="Table 2"/>
          <p:cNvGraphicFramePr/>
          <p:nvPr/>
        </p:nvGraphicFramePr>
        <p:xfrm>
          <a:off x="731520" y="1508760"/>
          <a:ext cx="7634880" cy="4343040"/>
        </p:xfrm>
        <a:graphic>
          <a:graphicData uri="http://schemas.openxmlformats.org/drawingml/2006/table">
            <a:tbl>
              <a:tblPr/>
              <a:tblGrid>
                <a:gridCol w="1417320"/>
                <a:gridCol w="2103120"/>
                <a:gridCol w="4114800"/>
              </a:tblGrid>
              <a:tr h="1085760"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Prvek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Otázka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Příklad z podniku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</a:tr>
              <a:tr h="108576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Subjekty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Kdo vstupuje do vztahu?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společnost a dodavatel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108576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Objekt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Čeho se vztah týká?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dodávka kávovaru nebo licence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</a:tr>
              <a:tr h="108576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Obsah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Jaká práva a povinnosti vznikají?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dodat, převzít, zaplatit, odstranit vady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8" name="TextBox 3"/>
          <p:cNvSpPr/>
          <p:nvPr/>
        </p:nvSpPr>
        <p:spPr>
          <a:xfrm>
            <a:off x="8545680" y="6446520"/>
            <a:ext cx="5292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6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Soukromé a veřejné právo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50" name="TextBox 2"/>
          <p:cNvSpPr/>
          <p:nvPr/>
        </p:nvSpPr>
        <p:spPr>
          <a:xfrm>
            <a:off x="731520" y="1463040"/>
            <a:ext cx="3428640" cy="195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>
              <a:lnSpc>
                <a:spcPct val="100000"/>
              </a:lnSpc>
              <a:spcAft>
                <a:spcPts val="1001"/>
              </a:spcAft>
            </a:pPr>
            <a:r>
              <a:rPr b="1" lang="cs-CZ" sz="2000" spc="-1" strike="noStrike">
                <a:solidFill>
                  <a:srgbClr val="d31e2d"/>
                </a:solidFill>
                <a:latin typeface="Calibri"/>
                <a:ea typeface="Calibri"/>
              </a:rPr>
              <a:t>Soukromé právo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subjekty mají rovné postavení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vztah často vzniká smlouvou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strany si mohou řadu pravidel upravit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příklad: nájem provozovny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TextBox 3"/>
          <p:cNvSpPr/>
          <p:nvPr/>
        </p:nvSpPr>
        <p:spPr>
          <a:xfrm>
            <a:off x="4617720" y="1463040"/>
            <a:ext cx="3428640" cy="219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>
              <a:lnSpc>
                <a:spcPct val="100000"/>
              </a:lnSpc>
              <a:spcAft>
                <a:spcPts val="1001"/>
              </a:spcAft>
            </a:pPr>
            <a:r>
              <a:rPr b="1" lang="cs-CZ" sz="2000" spc="-1" strike="noStrike">
                <a:solidFill>
                  <a:srgbClr val="d31e2d"/>
                </a:solidFill>
                <a:latin typeface="Calibri"/>
                <a:ea typeface="Calibri"/>
              </a:rPr>
              <a:t>Veřejné právo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orgán veřejné moci rozhoduje z pravomoci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povinnost může vzniknout bez souhlasu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postup a meze stanoví zákon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příklad: pokuta správního orgánu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TextBox 4"/>
          <p:cNvSpPr/>
          <p:nvPr/>
        </p:nvSpPr>
        <p:spPr>
          <a:xfrm>
            <a:off x="8545680" y="6446520"/>
            <a:ext cx="5292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7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Jeden podnik řeší oba světy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731520" y="1417320"/>
            <a:ext cx="754344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1001"/>
              </a:spcAft>
              <a:buNone/>
              <a:tabLst>
                <a:tab algn="l" pos="0"/>
              </a:tabLst>
            </a:pPr>
            <a:r>
              <a:rPr b="1" lang="cs-CZ" sz="1900" spc="-1" strike="noStrike">
                <a:solidFill>
                  <a:srgbClr val="d31e2d"/>
                </a:solidFill>
                <a:latin typeface="Calibri"/>
                <a:ea typeface="Calibri"/>
              </a:rPr>
              <a:t>Otázka pro studenty: Kde stojí subjekty v rovném postavení?</a:t>
            </a:r>
            <a:endParaRPr b="0" lang="cs-CZ" sz="19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Kavárna uzavře nájemní smlouvu s vlastníkem prostoru: 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Stavební úřad rozhoduje o povolení: 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Dodavatel poruší smlouvu: 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Kontrolní orgán uloží opatření: 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55" name="TextBox 3"/>
          <p:cNvSpPr/>
          <p:nvPr/>
        </p:nvSpPr>
        <p:spPr>
          <a:xfrm>
            <a:off x="8545680" y="6446520"/>
            <a:ext cx="5292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8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Hmotné a procesní právo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57" name="TextBox 2"/>
          <p:cNvSpPr/>
          <p:nvPr/>
        </p:nvSpPr>
        <p:spPr>
          <a:xfrm>
            <a:off x="731520" y="1463040"/>
            <a:ext cx="3428640" cy="155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>
              <a:lnSpc>
                <a:spcPct val="100000"/>
              </a:lnSpc>
              <a:spcAft>
                <a:spcPts val="1001"/>
              </a:spcAft>
            </a:pPr>
            <a:r>
              <a:rPr b="1" lang="cs-CZ" sz="2000" spc="-1" strike="noStrike">
                <a:solidFill>
                  <a:srgbClr val="d31e2d"/>
                </a:solidFill>
                <a:latin typeface="Calibri"/>
                <a:ea typeface="Calibri"/>
              </a:rPr>
              <a:t>Hmotné právo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určuje práva a povinnosti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například povinnost zaplatit kupní cenu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odpovídá na otázku: co komu náleží?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TextBox 3"/>
          <p:cNvSpPr/>
          <p:nvPr/>
        </p:nvSpPr>
        <p:spPr>
          <a:xfrm>
            <a:off x="4617720" y="1463040"/>
            <a:ext cx="3428640" cy="155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>
              <a:lnSpc>
                <a:spcPct val="100000"/>
              </a:lnSpc>
              <a:spcAft>
                <a:spcPts val="1001"/>
              </a:spcAft>
            </a:pPr>
            <a:r>
              <a:rPr b="1" lang="cs-CZ" sz="2000" spc="-1" strike="noStrike">
                <a:solidFill>
                  <a:srgbClr val="d31e2d"/>
                </a:solidFill>
                <a:latin typeface="Calibri"/>
                <a:ea typeface="Calibri"/>
              </a:rPr>
              <a:t>Procesní právo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určuje postup při ochraně práva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například podání žaloby a dokazování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odpovídá na otázku: jak právo prosadit?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TextBox 4"/>
          <p:cNvSpPr/>
          <p:nvPr/>
        </p:nvSpPr>
        <p:spPr>
          <a:xfrm>
            <a:off x="8545680" y="6446520"/>
            <a:ext cx="5292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9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Prameny práva a právní síla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61" name="TextBox 2"/>
          <p:cNvSpPr/>
          <p:nvPr/>
        </p:nvSpPr>
        <p:spPr>
          <a:xfrm>
            <a:off x="2510640" y="1234440"/>
            <a:ext cx="397584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cs-CZ" sz="1600" spc="-1" strike="noStrike">
                <a:solidFill>
                  <a:srgbClr val="5a5a5e"/>
                </a:solidFill>
                <a:latin typeface="Calibri"/>
                <a:ea typeface="Calibri"/>
              </a:rPr>
              <a:t>Nižší právní předpis nesmí odporovat vyššímu.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62" name="Table 3"/>
          <p:cNvGraphicFramePr/>
          <p:nvPr/>
        </p:nvGraphicFramePr>
        <p:xfrm>
          <a:off x="731520" y="1783080"/>
          <a:ext cx="7634880" cy="4343400"/>
        </p:xfrm>
        <a:graphic>
          <a:graphicData uri="http://schemas.openxmlformats.org/drawingml/2006/table">
            <a:tbl>
              <a:tblPr/>
              <a:tblGrid>
                <a:gridCol w="1828800"/>
                <a:gridCol w="2788920"/>
                <a:gridCol w="3017520"/>
              </a:tblGrid>
              <a:tr h="868680"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Úroveň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Příklad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Praktický význam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</a:tr>
              <a:tr h="8686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Ústavní pořádek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Ústava, Listina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hranice státní moci a základní práva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Právo Evropské unie a mezinárodní smlouvy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nařízení EU, vyhlášené smlouvy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mohou přímo ovlivnit podnikání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</a:tr>
              <a:tr h="8686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Zákony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občanský zákoník, zákon o obchodních korporacích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hlavní pravidla soukromého práva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Podzákonné předpisy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nařízení vlády, vyhlášky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provádějí zákonné zmocnění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</a:tr>
            </a:tbl>
          </a:graphicData>
        </a:graphic>
      </p:graphicFrame>
      <p:sp>
        <p:nvSpPr>
          <p:cNvPr id="163" name="TextBox 4"/>
          <p:cNvSpPr/>
          <p:nvPr/>
        </p:nvSpPr>
        <p:spPr>
          <a:xfrm>
            <a:off x="8519760" y="6446520"/>
            <a:ext cx="10476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10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Platnost, účinnost a aktuální znění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65" name="TextBox 2"/>
          <p:cNvSpPr/>
          <p:nvPr/>
        </p:nvSpPr>
        <p:spPr>
          <a:xfrm>
            <a:off x="731520" y="1463040"/>
            <a:ext cx="3428640" cy="140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>
              <a:lnSpc>
                <a:spcPct val="100000"/>
              </a:lnSpc>
              <a:spcAft>
                <a:spcPts val="1001"/>
              </a:spcAft>
            </a:pPr>
            <a:r>
              <a:rPr b="1" lang="cs-CZ" sz="2000" spc="-1" strike="noStrike">
                <a:solidFill>
                  <a:srgbClr val="d31e2d"/>
                </a:solidFill>
                <a:latin typeface="Calibri"/>
                <a:ea typeface="Calibri"/>
              </a:rPr>
              <a:t>Platnost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předpis se stal součástí právního řádu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zpravidla po vyhlášení ve Sbírce zákonů a mezinárodních smluv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TextBox 3"/>
          <p:cNvSpPr/>
          <p:nvPr/>
        </p:nvSpPr>
        <p:spPr>
          <a:xfrm>
            <a:off x="4617720" y="1463040"/>
            <a:ext cx="3428640" cy="2286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>
              <a:lnSpc>
                <a:spcPct val="100000"/>
              </a:lnSpc>
              <a:spcAft>
                <a:spcPts val="1001"/>
              </a:spcAft>
            </a:pPr>
            <a:r>
              <a:rPr b="1" lang="cs-CZ" sz="2000" spc="-1" strike="noStrike">
                <a:solidFill>
                  <a:srgbClr val="d31e2d"/>
                </a:solidFill>
                <a:latin typeface="Calibri"/>
                <a:ea typeface="Calibri"/>
              </a:rPr>
              <a:t>Účinnost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od tohoto dne se podle předpisu postupuje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mezi platností a účinností může být časový odstup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vždy kontrolujeme znění účinné v rozhodný den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TextBox 4"/>
          <p:cNvSpPr/>
          <p:nvPr/>
        </p:nvSpPr>
        <p:spPr>
          <a:xfrm>
            <a:off x="8519760" y="6446520"/>
            <a:ext cx="10476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11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Kde hledat právní informace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69" name="TextBox 2"/>
          <p:cNvSpPr/>
          <p:nvPr/>
        </p:nvSpPr>
        <p:spPr>
          <a:xfrm>
            <a:off x="1635120" y="1234440"/>
            <a:ext cx="572688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cs-CZ" sz="1600" spc="-1" strike="noStrike">
                <a:solidFill>
                  <a:srgbClr val="5a5a5e"/>
                </a:solidFill>
                <a:latin typeface="Calibri"/>
                <a:ea typeface="Calibri"/>
              </a:rPr>
              <a:t>Začínáme u oficiálního zdroje. Vyhledávač slouží jen jako rozcestník.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70" name="Table 3"/>
          <p:cNvGraphicFramePr/>
          <p:nvPr/>
        </p:nvGraphicFramePr>
        <p:xfrm>
          <a:off x="731520" y="1783080"/>
          <a:ext cx="7634880" cy="4343400"/>
        </p:xfrm>
        <a:graphic>
          <a:graphicData uri="http://schemas.openxmlformats.org/drawingml/2006/table">
            <a:tbl>
              <a:tblPr/>
              <a:tblGrid>
                <a:gridCol w="1691640"/>
                <a:gridCol w="2743200"/>
                <a:gridCol w="3200400"/>
              </a:tblGrid>
              <a:tr h="868680"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Zdroj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Co v něm hledat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Kontrolní otázka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</a:tr>
              <a:tr h="8686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e-Sbírka.cz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oficiální znění právních předpisů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Je znění účinné k potřebnému datu?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or.justice.cz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veřejný rejstřík a sbírka listin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Kdo smí jednat za společnost?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</a:tr>
              <a:tr h="8686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ares.gov.cz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základní údaje o ekonomickém subjektu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Sedí IČO, sídlo a právní forma?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Komentáře a právní databáze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výklad, judikaturu a souvislosti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Je zdroj aktuální a důvěryhodný?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</a:tr>
            </a:tbl>
          </a:graphicData>
        </a:graphic>
      </p:graphicFrame>
      <p:sp>
        <p:nvSpPr>
          <p:cNvPr id="171" name="TextBox 4"/>
          <p:cNvSpPr/>
          <p:nvPr/>
        </p:nvSpPr>
        <p:spPr>
          <a:xfrm>
            <a:off x="8519760" y="6446520"/>
            <a:ext cx="10476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12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Jak je postaven právní předpis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/>
          </p:nvPr>
        </p:nvSpPr>
        <p:spPr>
          <a:xfrm>
            <a:off x="731520" y="1417320"/>
            <a:ext cx="754344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0">
              <a:lnSpc>
                <a:spcPct val="10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Název a číslo předpisu určují, s jakým textem pracujeme.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Části, hlavy a díly seskupují příbuzná témata.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Paragraf obsahuje odstavce, písmena a někdy body.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Poznámka pod čarou není totéž co závazné pravidlo.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Přechodná ustanovení určují, podle kterého znění posoudit starší vztah.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74" name="TextBox 3"/>
          <p:cNvSpPr/>
          <p:nvPr/>
        </p:nvSpPr>
        <p:spPr>
          <a:xfrm>
            <a:off x="8519760" y="6446520"/>
            <a:ext cx="10476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13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Jak přečíst jedno ustanovení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graphicFrame>
        <p:nvGraphicFramePr>
          <p:cNvPr id="176" name="Table 2"/>
          <p:cNvGraphicFramePr/>
          <p:nvPr/>
        </p:nvGraphicFramePr>
        <p:xfrm>
          <a:off x="731520" y="1508760"/>
          <a:ext cx="7634880" cy="4343040"/>
        </p:xfrm>
        <a:graphic>
          <a:graphicData uri="http://schemas.openxmlformats.org/drawingml/2006/table">
            <a:tbl>
              <a:tblPr/>
              <a:tblGrid>
                <a:gridCol w="685800"/>
                <a:gridCol w="3886200"/>
                <a:gridCol w="3063240"/>
              </a:tblGrid>
              <a:tr h="620280"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Krok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Otázka při čtení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Co si poznamenat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</a:tr>
              <a:tr h="6202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1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Na koho pravidlo dopadá?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adresát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202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2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Za jakých podmínek?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rozhodné skutečnosti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</a:tr>
              <a:tr h="6202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3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Musí, smí, nebo nesmí?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povinnost, oprávnění, zákaz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202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4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Co přesně má nastat a kdy?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plnění a lhůta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</a:tr>
              <a:tr h="6202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5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Jaký následek má porušení?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nárok, neplatnost, sankce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202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6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Není jinde výjimka nebo zvláštní pravidlo?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související ustanovení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</a:tr>
            </a:tbl>
          </a:graphicData>
        </a:graphic>
      </p:graphicFrame>
      <p:sp>
        <p:nvSpPr>
          <p:cNvPr id="177" name="TextBox 3"/>
          <p:cNvSpPr/>
          <p:nvPr/>
        </p:nvSpPr>
        <p:spPr>
          <a:xfrm>
            <a:off x="8519760" y="6446520"/>
            <a:ext cx="10476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14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Kogentní a dispozitivní pravidla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79" name="TextBox 2"/>
          <p:cNvSpPr/>
          <p:nvPr/>
        </p:nvSpPr>
        <p:spPr>
          <a:xfrm>
            <a:off x="731520" y="1463040"/>
            <a:ext cx="3428640" cy="179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>
              <a:lnSpc>
                <a:spcPct val="100000"/>
              </a:lnSpc>
              <a:spcAft>
                <a:spcPts val="1001"/>
              </a:spcAft>
            </a:pPr>
            <a:r>
              <a:rPr b="1" lang="cs-CZ" sz="2000" spc="-1" strike="noStrike">
                <a:solidFill>
                  <a:srgbClr val="d31e2d"/>
                </a:solidFill>
                <a:latin typeface="Calibri"/>
                <a:ea typeface="Calibri"/>
              </a:rPr>
              <a:t>Kogentní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od pravidla se nelze platně odchýlit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chrání veřejný pořádek, postavení osob nebo jiný významný zájem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smlouva nemůže zákonný zákaz obejít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0" name="TextBox 3"/>
          <p:cNvSpPr/>
          <p:nvPr/>
        </p:nvSpPr>
        <p:spPr>
          <a:xfrm>
            <a:off x="4617720" y="1463040"/>
            <a:ext cx="3428640" cy="204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>
              <a:lnSpc>
                <a:spcPct val="100000"/>
              </a:lnSpc>
              <a:spcAft>
                <a:spcPts val="1001"/>
              </a:spcAft>
            </a:pPr>
            <a:r>
              <a:rPr b="1" lang="cs-CZ" sz="2000" spc="-1" strike="noStrike">
                <a:solidFill>
                  <a:srgbClr val="d31e2d"/>
                </a:solidFill>
                <a:latin typeface="Calibri"/>
                <a:ea typeface="Calibri"/>
              </a:rPr>
              <a:t>Dispozitivní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strany si mohou ujednat vlastní řešení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zákonná úprava doplní to, co smlouva neřeší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v soukromém právu má smlouva velký prostor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1" name="TextBox 4"/>
          <p:cNvSpPr/>
          <p:nvPr/>
        </p:nvSpPr>
        <p:spPr>
          <a:xfrm>
            <a:off x="8519760" y="6446520"/>
            <a:ext cx="10476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15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Úplný a příkladný výčet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83" name="TextBox 2"/>
          <p:cNvSpPr/>
          <p:nvPr/>
        </p:nvSpPr>
        <p:spPr>
          <a:xfrm>
            <a:off x="731520" y="1463040"/>
            <a:ext cx="3428640" cy="155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>
              <a:lnSpc>
                <a:spcPct val="100000"/>
              </a:lnSpc>
              <a:spcAft>
                <a:spcPts val="1001"/>
              </a:spcAft>
            </a:pPr>
            <a:r>
              <a:rPr b="1" lang="cs-CZ" sz="2000" spc="-1" strike="noStrike">
                <a:solidFill>
                  <a:srgbClr val="d31e2d"/>
                </a:solidFill>
                <a:latin typeface="Calibri"/>
                <a:ea typeface="Calibri"/>
              </a:rPr>
              <a:t>Taxativní výčet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obsahuje uzavřený seznam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další případ nelze volně doplnit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signály: pouze, jen, v těchto případech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TextBox 3"/>
          <p:cNvSpPr/>
          <p:nvPr/>
        </p:nvSpPr>
        <p:spPr>
          <a:xfrm>
            <a:off x="4617720" y="1463040"/>
            <a:ext cx="3428640" cy="1556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>
              <a:lnSpc>
                <a:spcPct val="100000"/>
              </a:lnSpc>
              <a:spcAft>
                <a:spcPts val="1001"/>
              </a:spcAft>
            </a:pPr>
            <a:r>
              <a:rPr b="1" lang="cs-CZ" sz="2000" spc="-1" strike="noStrike">
                <a:solidFill>
                  <a:srgbClr val="d31e2d"/>
                </a:solidFill>
                <a:latin typeface="Calibri"/>
                <a:ea typeface="Calibri"/>
              </a:rPr>
              <a:t>Demonstrativní výčet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uvádí typické příklady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umožňuje zahrnout srovnatelné případy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signály: zejména, například, mimo jiné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TextBox 4"/>
          <p:cNvSpPr/>
          <p:nvPr/>
        </p:nvSpPr>
        <p:spPr>
          <a:xfrm>
            <a:off x="8519760" y="6446520"/>
            <a:ext cx="10476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16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Zásady soukromého práva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731520" y="1417320"/>
            <a:ext cx="754344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0">
              <a:lnSpc>
                <a:spcPct val="10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Autonomie vůle: osoby si uspořádají záležitosti podle svého rozhodnutí v zákonných mezích.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Poctivost a dobrá víra: právní styk stojí na férovém jednání a důvěře.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Smlouvy se plní: daný slib zavazuje.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Zákaz zneužití práva: zjevné zneužití nepožívá právní ochrany.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Prevence: každý má rozumně předcházet újmě.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Bdělým náležejí práva: podnik musí hlídat lhůty a své nároky.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88" name="TextBox 3"/>
          <p:cNvSpPr/>
          <p:nvPr/>
        </p:nvSpPr>
        <p:spPr>
          <a:xfrm>
            <a:off x="8519760" y="6446520"/>
            <a:ext cx="10476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17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Zásady v ekonomické praxi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graphicFrame>
        <p:nvGraphicFramePr>
          <p:cNvPr id="190" name="Table 2"/>
          <p:cNvGraphicFramePr/>
          <p:nvPr/>
        </p:nvGraphicFramePr>
        <p:xfrm>
          <a:off x="731520" y="1508760"/>
          <a:ext cx="7634880" cy="4343400"/>
        </p:xfrm>
        <a:graphic>
          <a:graphicData uri="http://schemas.openxmlformats.org/drawingml/2006/table">
            <a:tbl>
              <a:tblPr/>
              <a:tblGrid>
                <a:gridCol w="2926080"/>
                <a:gridCol w="1920240"/>
                <a:gridCol w="2788920"/>
              </a:tblGrid>
              <a:tr h="868680"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Situace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Dotčená zásada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Manažerský důsledek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</a:tr>
              <a:tr h="8686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Dodavatel zatají známou překážku dodání.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poctivost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ověřit komunikaci a odpovědnost za škodu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Smlouva neřeší prudký růst vstupů.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autonomie vůle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sjednat cenový mechanismus předem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</a:tr>
              <a:tr h="8686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Podnik nechá pohledávku bez kontroly.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bdělým náležejí práva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hlídat splatnost a promlčení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Partner vykonává právo jen s cílem škodit.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zákaz zneužití práva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posoudit účel a důkazy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</a:tr>
            </a:tbl>
          </a:graphicData>
        </a:graphic>
      </p:graphicFrame>
      <p:sp>
        <p:nvSpPr>
          <p:cNvPr id="191" name="TextBox 3"/>
          <p:cNvSpPr/>
          <p:nvPr/>
        </p:nvSpPr>
        <p:spPr>
          <a:xfrm>
            <a:off x="8519760" y="6446520"/>
            <a:ext cx="10476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18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Sedm kroků k řešení právního problému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/>
          </p:nvPr>
        </p:nvSpPr>
        <p:spPr>
          <a:xfrm>
            <a:off x="731520" y="1417320"/>
            <a:ext cx="754344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0">
              <a:lnSpc>
                <a:spcPct val="10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1. Oddělte fakta od domněnek a seřaďte je v čase.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2. Určete osoby, jejich role a oprávnění jednat.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3. Pojmenujte právní otázku jednou větou.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4. Najděte smlouvu, zákon a další relevantní podklady.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5. Přiřaďte pravidlo ke konkrétním faktům.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6. Vyhodnoťte možné následky, náklady a důkazy.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7. Navrhněte rozhodnutí a určete, co je třeba ověřit s právníkem.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94" name="TextBox 3"/>
          <p:cNvSpPr/>
          <p:nvPr/>
        </p:nvSpPr>
        <p:spPr>
          <a:xfrm>
            <a:off x="8519760" y="6446520"/>
            <a:ext cx="10476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19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Smlouva často není jediný dokument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731520" y="1417320"/>
            <a:ext cx="754344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0">
              <a:lnSpc>
                <a:spcPct val="10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Výsledek může tvořit nabídka, objednávka, potvrzení, e-mailová komunikace a obchodní podmínky.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Přílohy mohou určit technickou specifikaci, cenu nebo harmonogram.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Pozdější dodatek může změnit původní dohodu.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Před podpisem proto sestavte úplný balík dokumentů a zkontrolujte jejich pořadí.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197" name="TextBox 3"/>
          <p:cNvSpPr/>
          <p:nvPr/>
        </p:nvSpPr>
        <p:spPr>
          <a:xfrm>
            <a:off x="8519760" y="6446520"/>
            <a:ext cx="10476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20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První kontrola smlouvy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graphicFrame>
        <p:nvGraphicFramePr>
          <p:cNvPr id="199" name="Table 2"/>
          <p:cNvGraphicFramePr/>
          <p:nvPr/>
        </p:nvGraphicFramePr>
        <p:xfrm>
          <a:off x="731520" y="1508760"/>
          <a:ext cx="7634880" cy="4343040"/>
        </p:xfrm>
        <a:graphic>
          <a:graphicData uri="http://schemas.openxmlformats.org/drawingml/2006/table">
            <a:tbl>
              <a:tblPr/>
              <a:tblGrid>
                <a:gridCol w="1417320"/>
                <a:gridCol w="3154680"/>
                <a:gridCol w="3063240"/>
              </a:tblGrid>
              <a:tr h="723600"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Oblast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Co musí být jasné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  <a:tc>
                  <a:txBody>
                    <a:bodyPr lIns="73080" rIns="7308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cs-CZ" sz="1400" spc="-1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Ekonomické riziko</a:t>
                      </a:r>
                      <a:endParaRPr b="0" lang="cs-CZ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31e2d"/>
                    </a:solidFill>
                  </a:tcPr>
                </a:tc>
              </a:tr>
              <a:tr h="72360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Strany a podpis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přesná identifikace a oprávnění jednat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smlouva nepůjde prosadit proti správné osobě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2360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Plnění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co, v jaké kvalitě, kde a kdy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spor o cenu, vady nebo zpoždění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</a:tr>
              <a:tr h="72360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Cena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částka, DPH, splatnost a změna ceny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neočekávaný náklad nebo výpadek cash flow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2360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Porušení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náprava, smluvní pokuta, náhrada škody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neúměrné sankce nebo slabá ochrana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eeef0"/>
                    </a:solidFill>
                  </a:tcPr>
                </a:tc>
              </a:tr>
              <a:tr h="723600"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Konec vztahu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doba, výpověď, odstoupení a vypořádání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3080" rIns="73080" tIns="36360" bIns="36360"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cs-CZ" sz="1300" spc="-1" strike="noStrike">
                          <a:solidFill>
                            <a:srgbClr val="2d2d30"/>
                          </a:solidFill>
                          <a:latin typeface="Calibri"/>
                          <a:ea typeface="Calibri"/>
                        </a:rPr>
                        <a:t>dlouhý závazek bez cesty ven</a:t>
                      </a:r>
                      <a:endParaRPr b="0" lang="cs-CZ" sz="13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73080" marR="73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0" name="TextBox 3"/>
          <p:cNvSpPr/>
          <p:nvPr/>
        </p:nvSpPr>
        <p:spPr>
          <a:xfrm>
            <a:off x="8519760" y="6446520"/>
            <a:ext cx="10476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21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Varovné signály ve smlouvě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202" name="TextBox 2"/>
          <p:cNvSpPr/>
          <p:nvPr/>
        </p:nvSpPr>
        <p:spPr>
          <a:xfrm>
            <a:off x="731520" y="1463040"/>
            <a:ext cx="3428640" cy="219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>
              <a:lnSpc>
                <a:spcPct val="100000"/>
              </a:lnSpc>
              <a:spcAft>
                <a:spcPts val="1001"/>
              </a:spcAft>
            </a:pPr>
            <a:r>
              <a:rPr b="1" lang="cs-CZ" sz="2000" spc="-1" strike="noStrike">
                <a:solidFill>
                  <a:srgbClr val="d31e2d"/>
                </a:solidFill>
                <a:latin typeface="Calibri"/>
                <a:ea typeface="Calibri"/>
              </a:rPr>
              <a:t>Text smlouvy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neurčité pojmy bez definice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odkazy na chybějící přílohy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jednostranná možnost měnit cenu nebo podmínky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nejasné pořadí dokumentů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TextBox 3"/>
          <p:cNvSpPr/>
          <p:nvPr/>
        </p:nvSpPr>
        <p:spPr>
          <a:xfrm>
            <a:off x="4617720" y="1463040"/>
            <a:ext cx="3428640" cy="219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>
              <a:lnSpc>
                <a:spcPct val="100000"/>
              </a:lnSpc>
              <a:spcAft>
                <a:spcPts val="1001"/>
              </a:spcAft>
            </a:pPr>
            <a:r>
              <a:rPr b="1" lang="cs-CZ" sz="2000" spc="-1" strike="noStrike">
                <a:solidFill>
                  <a:srgbClr val="d31e2d"/>
                </a:solidFill>
                <a:latin typeface="Calibri"/>
                <a:ea typeface="Calibri"/>
              </a:rPr>
              <a:t>Riziko pro podnik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automatické prodlužování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krátké lhůty k reklamaci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vysoké nebo jednostranné sankce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cizí právo, cizí soud nebo rozhodčí doložka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TextBox 4"/>
          <p:cNvSpPr/>
          <p:nvPr/>
        </p:nvSpPr>
        <p:spPr>
          <a:xfrm>
            <a:off x="8519760" y="6446520"/>
            <a:ext cx="10476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22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Důkaz rozhoduje o vymahatelnosti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/>
          </p:nvPr>
        </p:nvSpPr>
        <p:spPr>
          <a:xfrm>
            <a:off x="731520" y="1417320"/>
            <a:ext cx="754344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0">
              <a:lnSpc>
                <a:spcPct val="10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Uchovávejte podepsanou verzi, přílohy a dodatky.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Potvrzujte změny rozsahu, ceny a termínů písemně.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Dokumentujte předání, vady, reklamace a reakce druhé strany.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Zaznamenejte, kdo rozhodl a kdo komunikaci převzal.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Dobré právo bez důkazu může mít nízkou praktickou hodnotu.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207" name="TextBox 3"/>
          <p:cNvSpPr/>
          <p:nvPr/>
        </p:nvSpPr>
        <p:spPr>
          <a:xfrm>
            <a:off x="8519760" y="6446520"/>
            <a:ext cx="10476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23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AI jako pomocník při právní práci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209" name="TextBox 2"/>
          <p:cNvSpPr/>
          <p:nvPr/>
        </p:nvSpPr>
        <p:spPr>
          <a:xfrm>
            <a:off x="731520" y="1463040"/>
            <a:ext cx="3428640" cy="195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>
              <a:lnSpc>
                <a:spcPct val="100000"/>
              </a:lnSpc>
              <a:spcAft>
                <a:spcPts val="1001"/>
              </a:spcAft>
            </a:pPr>
            <a:r>
              <a:rPr b="1" lang="cs-CZ" sz="2000" spc="-1" strike="noStrike">
                <a:solidFill>
                  <a:srgbClr val="d31e2d"/>
                </a:solidFill>
                <a:latin typeface="Calibri"/>
                <a:ea typeface="Calibri"/>
              </a:rPr>
              <a:t>Vhodné použití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převod složitého textu do otázek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návrh kontrolního seznamu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porovnání dvou verzí smlouvy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vyhledání míst, která vyžadují ověření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0" name="TextBox 3"/>
          <p:cNvSpPr/>
          <p:nvPr/>
        </p:nvSpPr>
        <p:spPr>
          <a:xfrm>
            <a:off x="4617720" y="1463040"/>
            <a:ext cx="3428640" cy="195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>
              <a:lnSpc>
                <a:spcPct val="100000"/>
              </a:lnSpc>
              <a:spcAft>
                <a:spcPts val="1001"/>
              </a:spcAft>
            </a:pPr>
            <a:r>
              <a:rPr b="1" lang="cs-CZ" sz="2000" spc="-1" strike="noStrike">
                <a:solidFill>
                  <a:srgbClr val="d31e2d"/>
                </a:solidFill>
                <a:latin typeface="Calibri"/>
                <a:ea typeface="Calibri"/>
              </a:rPr>
              <a:t>Nutné ověření</a:t>
            </a:r>
            <a:endParaRPr b="0" lang="cs-CZ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aktuální a úplné znění předpisu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správnost citace a judikatury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dopad na konkrétní fakta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Aft>
                <a:spcPts val="1199"/>
              </a:spcAft>
            </a:pPr>
            <a:r>
              <a:rPr b="0" lang="cs-CZ" sz="1600" spc="-1" strike="noStrike">
                <a:solidFill>
                  <a:srgbClr val="2d2d30"/>
                </a:solidFill>
                <a:latin typeface="Calibri"/>
                <a:ea typeface="Calibri"/>
              </a:rPr>
              <a:t>důvěrnost vložených dokumentů</a:t>
            </a:r>
            <a:endParaRPr b="0" lang="cs-CZ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TextBox 4"/>
          <p:cNvSpPr/>
          <p:nvPr/>
        </p:nvSpPr>
        <p:spPr>
          <a:xfrm>
            <a:off x="8519760" y="6446520"/>
            <a:ext cx="10476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24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Napojení na semestrální projekt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/>
          </p:nvPr>
        </p:nvSpPr>
        <p:spPr>
          <a:xfrm>
            <a:off x="731520" y="1417320"/>
            <a:ext cx="754344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0">
              <a:lnSpc>
                <a:spcPct val="100000"/>
              </a:lnSpc>
              <a:spcBef>
                <a:spcPts val="751"/>
              </a:spcBef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Každá skupina převezme jednu zakladatelskou kartu a rozdělí role pěti zakladatelů.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První portfolio začne profilem podniku, cílem zakladatelů a mapou právních rizik.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V dalších týdnech tým doplní právní formu, pravidla jednání, majetek, smlouvy a řešení problémů.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Každé rozhodnutí musí mít právní důvod, ekonomický dopad a podklad v portfoliu.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214" name="TextBox 3"/>
          <p:cNvSpPr/>
          <p:nvPr/>
        </p:nvSpPr>
        <p:spPr>
          <a:xfrm>
            <a:off x="8519760" y="6446520"/>
            <a:ext cx="10476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25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40000" y="365040"/>
            <a:ext cx="80636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anchor="ctr">
            <a:noAutofit/>
          </a:bodyPr>
          <a:p>
            <a:pPr indent="0">
              <a:lnSpc>
                <a:spcPct val="90000"/>
              </a:lnSpc>
              <a:buNone/>
            </a:pPr>
            <a:r>
              <a:rPr b="0" lang="cs-CZ" sz="2700" spc="-1" strike="noStrike">
                <a:solidFill>
                  <a:srgbClr val="2d2d30"/>
                </a:solidFill>
                <a:latin typeface="Calibri Light"/>
                <a:ea typeface="Calibri Light"/>
              </a:rPr>
              <a:t>Výstup z dnešní hodiny</a:t>
            </a:r>
            <a:endParaRPr b="0" lang="cs-CZ" sz="2700" spc="-1" strike="noStrike">
              <a:solidFill>
                <a:srgbClr val="cf1f28"/>
              </a:solidFill>
              <a:latin typeface="Calibri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/>
          </p:nvPr>
        </p:nvSpPr>
        <p:spPr>
          <a:xfrm>
            <a:off x="731520" y="1417320"/>
            <a:ext cx="7543440" cy="45259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1001"/>
              </a:spcAft>
              <a:buNone/>
              <a:tabLst>
                <a:tab algn="l" pos="0"/>
              </a:tabLst>
            </a:pPr>
            <a:r>
              <a:rPr b="1" lang="cs-CZ" sz="1900" spc="-1" strike="noStrike">
                <a:solidFill>
                  <a:srgbClr val="d31e2d"/>
                </a:solidFill>
                <a:latin typeface="Calibri"/>
                <a:ea typeface="Calibri"/>
              </a:rPr>
              <a:t>Exit ticket: tři krátké odpovědi za skupinu</a:t>
            </a:r>
            <a:endParaRPr b="0" lang="cs-CZ" sz="19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Jednou větou popište největší právní riziko vašeho podniku.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Uveďte, kde byste hledali pravidlo nebo ověřili obchodního partnera.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  <a:p>
            <a:pPr marL="171360" indent="0">
              <a:lnSpc>
                <a:spcPct val="100000"/>
              </a:lnSpc>
              <a:spcBef>
                <a:spcPts val="751"/>
              </a:spcBef>
              <a:spcAft>
                <a:spcPts val="799"/>
              </a:spcAft>
              <a:buNone/>
              <a:tabLst>
                <a:tab algn="l" pos="0"/>
              </a:tabLst>
            </a:pPr>
            <a:r>
              <a:rPr b="0" lang="cs-CZ" sz="1800" spc="-1" strike="noStrike">
                <a:solidFill>
                  <a:srgbClr val="2d2d30"/>
                </a:solidFill>
                <a:latin typeface="Calibri"/>
                <a:ea typeface="Calibri"/>
              </a:rPr>
              <a:t>Napište jednu otázku, kterou položíte před podpisem první smlouvy.</a:t>
            </a:r>
            <a:endParaRPr b="0" lang="cs-CZ" sz="1800" spc="-1" strike="noStrike">
              <a:solidFill>
                <a:srgbClr val="313131"/>
              </a:solidFill>
              <a:latin typeface="Calibri Light"/>
            </a:endParaRPr>
          </a:p>
        </p:txBody>
      </p:sp>
      <p:sp>
        <p:nvSpPr>
          <p:cNvPr id="217" name="TextBox 3"/>
          <p:cNvSpPr/>
          <p:nvPr/>
        </p:nvSpPr>
        <p:spPr>
          <a:xfrm>
            <a:off x="8519760" y="6446520"/>
            <a:ext cx="104760" cy="2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45000" bIns="45000" anchor="t">
            <a:spAutoFit/>
          </a:bodyPr>
          <a:p>
            <a:pPr algn="r">
              <a:lnSpc>
                <a:spcPct val="100000"/>
              </a:lnSpc>
            </a:pPr>
            <a:r>
              <a:rPr b="0" lang="cs-CZ" sz="800" spc="-1" strike="noStrike">
                <a:solidFill>
                  <a:srgbClr val="5a5a5e"/>
                </a:solidFill>
                <a:latin typeface="Calibri"/>
                <a:ea typeface="Calibri"/>
              </a:rPr>
              <a:t>26</a:t>
            </a:r>
            <a:endParaRPr b="0" lang="cs-CZ" sz="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Motiv Office">
  <a:themeElements>
    <a:clrScheme name="Kancelář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Motiv Office">
  <a:themeElements>
    <a:clrScheme name="Kancelář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Motiv Office">
  <a:themeElements>
    <a:clrScheme name="Kancelář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Application>LibreOffice/7.4.7.2$Windows_X86_64 LibreOffice_project/723314e595e8007d3cf785c16538505a1c878ca5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2026-09-15T15:56:20Z</dcterms:created>
  <dc:creator>Walnut Exporter</dc:creator>
  <dc:description/>
  <dc:language>cs-CZ</dc:language>
  <cp:lastModifiedBy/>
  <dcterms:modified xsi:type="dcterms:W3CDTF">2026-09-23T11:39:09Z</dcterms:modified>
  <cp:revision>1</cp:revision>
  <dc:subject/>
  <dc:title>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Converted Presentation</vt:lpwstr>
  </property>
</Properties>
</file>