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presProps.xml" ContentType="application/vnd.openxmlformats-officedocument.presentationml.presProps+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181F61EB-B668-4126-9FA8-17651AB38AF2}" type="slidenum">
              <a:t>&lt;#&gt;</a:t>
            </a:fld>
          </a:p>
        </p:txBody>
      </p:sp>
      <p:sp>
        <p:nvSpPr>
          <p:cNvPr id="4" name="PlaceHolder 3"/>
          <p:cNvSpPr>
            <a:spLocks noGrp="1"/>
          </p:cNvSpPr>
          <p:nvPr>
            <p:ph type="dt" idx="3"/>
          </p:nvPr>
        </p:nvSpPr>
        <p:spPr/>
        <p:txBody>
          <a:bodyPr/>
          <a:p>
            <a:r>
              <a:rPr lang="cs-CZ"/>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31"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32"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243563D6-5D04-4B67-98BA-96BC045965A4}" type="slidenum">
              <a:t>&lt;#&gt;</a:t>
            </a:fld>
          </a:p>
        </p:txBody>
      </p:sp>
      <p:sp>
        <p:nvSpPr>
          <p:cNvPr id="7" name="PlaceHolder 6"/>
          <p:cNvSpPr>
            <a:spLocks noGrp="1"/>
          </p:cNvSpPr>
          <p:nvPr>
            <p:ph type="dt" idx="3"/>
          </p:nvPr>
        </p:nvSpPr>
        <p:spPr/>
        <p:txBody>
          <a:bodyPr/>
          <a:p>
            <a:r>
              <a:rPr lang="cs-CZ"/>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34"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35"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36"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37"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998D45C5-247C-4778-8EE2-DAF4EAFEB59E}" type="slidenum">
              <a:t>&lt;#&gt;</a:t>
            </a:fld>
          </a:p>
        </p:txBody>
      </p:sp>
      <p:sp>
        <p:nvSpPr>
          <p:cNvPr id="9" name="PlaceHolder 8"/>
          <p:cNvSpPr>
            <a:spLocks noGrp="1"/>
          </p:cNvSpPr>
          <p:nvPr>
            <p:ph type="dt" idx="3"/>
          </p:nvPr>
        </p:nvSpPr>
        <p:spPr/>
        <p:txBody>
          <a:bodyPr/>
          <a:p>
            <a:r>
              <a:rPr lang="cs-CZ"/>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39"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40"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41"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42"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43"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44"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44F6E881-405A-4647-95FC-5C5CD66E5207}" type="slidenum">
              <a:t>&lt;#&gt;</a:t>
            </a:fld>
          </a:p>
        </p:txBody>
      </p:sp>
      <p:sp>
        <p:nvSpPr>
          <p:cNvPr id="11" name="PlaceHolder 10"/>
          <p:cNvSpPr>
            <a:spLocks noGrp="1"/>
          </p:cNvSpPr>
          <p:nvPr>
            <p:ph type="dt" idx="3"/>
          </p:nvPr>
        </p:nvSpPr>
        <p:spPr/>
        <p:txBody>
          <a:bodyPr/>
          <a:p>
            <a:r>
              <a:rPr lang="cs-CZ"/>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B693131B-B926-43DA-9A8C-E79D710C61E0}" type="slidenum">
              <a:t>&lt;#&gt;</a:t>
            </a:fld>
          </a:p>
        </p:txBody>
      </p:sp>
      <p:sp>
        <p:nvSpPr>
          <p:cNvPr id="4" name="PlaceHolder 3"/>
          <p:cNvSpPr>
            <a:spLocks noGrp="1"/>
          </p:cNvSpPr>
          <p:nvPr>
            <p:ph type="dt" idx="6"/>
          </p:nvPr>
        </p:nvSpPr>
        <p:spPr/>
        <p:txBody>
          <a:bodyPr/>
          <a:p>
            <a:r>
              <a:rPr lang="cs-CZ"/>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5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01E0995E-BB64-42E1-B045-BE4DFD381EA4}" type="slidenum">
              <a:t>&lt;#&gt;</a:t>
            </a:fld>
          </a:p>
        </p:txBody>
      </p:sp>
      <p:sp>
        <p:nvSpPr>
          <p:cNvPr id="6" name="PlaceHolder 5"/>
          <p:cNvSpPr>
            <a:spLocks noGrp="1"/>
          </p:cNvSpPr>
          <p:nvPr>
            <p:ph type="dt" idx="6"/>
          </p:nvPr>
        </p:nvSpPr>
        <p:spPr/>
        <p:txBody>
          <a:bodyPr/>
          <a:p>
            <a:r>
              <a:rPr lang="cs-CZ"/>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9BEF0CA5-9CE7-420A-AF22-436F0D58E886}" type="slidenum">
              <a:t>&lt;#&gt;</a:t>
            </a:fld>
          </a:p>
        </p:txBody>
      </p:sp>
      <p:sp>
        <p:nvSpPr>
          <p:cNvPr id="6" name="PlaceHolder 5"/>
          <p:cNvSpPr>
            <a:spLocks noGrp="1"/>
          </p:cNvSpPr>
          <p:nvPr>
            <p:ph type="dt" idx="6"/>
          </p:nvPr>
        </p:nvSpPr>
        <p:spPr/>
        <p:txBody>
          <a:bodyPr/>
          <a:p>
            <a:r>
              <a:rPr lang="cs-CZ"/>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57"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58"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41EBA215-0CBD-4B22-B9C1-D96F0BBDC394}" type="slidenum">
              <a:t>&lt;#&gt;</a:t>
            </a:fld>
          </a:p>
        </p:txBody>
      </p:sp>
      <p:sp>
        <p:nvSpPr>
          <p:cNvPr id="7" name="PlaceHolder 6"/>
          <p:cNvSpPr>
            <a:spLocks noGrp="1"/>
          </p:cNvSpPr>
          <p:nvPr>
            <p:ph type="dt" idx="6"/>
          </p:nvPr>
        </p:nvSpPr>
        <p:spPr/>
        <p:txBody>
          <a:bodyPr/>
          <a:p>
            <a:r>
              <a:rPr lang="cs-CZ"/>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C1C321F7-286E-4E19-BE29-772473800FE4}" type="slidenum">
              <a:t>&lt;#&gt;</a:t>
            </a:fld>
          </a:p>
        </p:txBody>
      </p:sp>
      <p:sp>
        <p:nvSpPr>
          <p:cNvPr id="5" name="PlaceHolder 4"/>
          <p:cNvSpPr>
            <a:spLocks noGrp="1"/>
          </p:cNvSpPr>
          <p:nvPr>
            <p:ph type="dt" idx="6"/>
          </p:nvPr>
        </p:nvSpPr>
        <p:spPr/>
        <p:txBody>
          <a:bodyPr/>
          <a:p>
            <a:r>
              <a:rPr lang="cs-CZ"/>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0" name="PlaceHolder 1"/>
          <p:cNvSpPr>
            <a:spLocks noGrp="1"/>
          </p:cNvSpPr>
          <p:nvPr>
            <p:ph type="subTitle"/>
          </p:nvPr>
        </p:nvSpPr>
        <p:spPr>
          <a:xfrm>
            <a:off x="457200" y="2053080"/>
            <a:ext cx="6323760" cy="84751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9CA0A912-229E-4BEC-BE5D-D0C882E0AC44}" type="slidenum">
              <a:t>&lt;#&gt;</a:t>
            </a:fld>
          </a:p>
        </p:txBody>
      </p:sp>
      <p:sp>
        <p:nvSpPr>
          <p:cNvPr id="5" name="PlaceHolder 4"/>
          <p:cNvSpPr>
            <a:spLocks noGrp="1"/>
          </p:cNvSpPr>
          <p:nvPr>
            <p:ph type="dt" idx="6"/>
          </p:nvPr>
        </p:nvSpPr>
        <p:spPr/>
        <p:txBody>
          <a:bodyPr/>
          <a:p>
            <a:r>
              <a:rPr lang="cs-CZ"/>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62"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3"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4"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71494D8B-0444-4B2E-8DF6-1116D89DD5AC}" type="slidenum">
              <a:t>&lt;#&gt;</a:t>
            </a:fld>
          </a:p>
        </p:txBody>
      </p:sp>
      <p:sp>
        <p:nvSpPr>
          <p:cNvPr id="8" name="PlaceHolder 7"/>
          <p:cNvSpPr>
            <a:spLocks noGrp="1"/>
          </p:cNvSpPr>
          <p:nvPr>
            <p:ph type="dt" idx="6"/>
          </p:nvPr>
        </p:nvSpPr>
        <p:spPr/>
        <p:txBody>
          <a:bodyPr/>
          <a:p>
            <a:r>
              <a:rPr lang="cs-CZ"/>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0"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020CDCD8-46BE-420A-919B-B1630477360C}" type="slidenum">
              <a:t>&lt;#&gt;</a:t>
            </a:fld>
          </a:p>
        </p:txBody>
      </p:sp>
      <p:sp>
        <p:nvSpPr>
          <p:cNvPr id="6" name="PlaceHolder 5"/>
          <p:cNvSpPr>
            <a:spLocks noGrp="1"/>
          </p:cNvSpPr>
          <p:nvPr>
            <p:ph type="dt" idx="3"/>
          </p:nvPr>
        </p:nvSpPr>
        <p:spPr/>
        <p:txBody>
          <a:bodyPr/>
          <a:p>
            <a:r>
              <a:rPr lang="cs-CZ"/>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66"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7"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8"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BC1AFAF0-AF27-4CEE-A92F-EAB671DB7675}" type="slidenum">
              <a:t>&lt;#&gt;</a:t>
            </a:fld>
          </a:p>
        </p:txBody>
      </p:sp>
      <p:sp>
        <p:nvSpPr>
          <p:cNvPr id="8" name="PlaceHolder 7"/>
          <p:cNvSpPr>
            <a:spLocks noGrp="1"/>
          </p:cNvSpPr>
          <p:nvPr>
            <p:ph type="dt" idx="6"/>
          </p:nvPr>
        </p:nvSpPr>
        <p:spPr/>
        <p:txBody>
          <a:bodyPr/>
          <a:p>
            <a:r>
              <a:rPr lang="cs-CZ"/>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70"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71"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72"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A6FEF987-DA96-4113-AFE1-D8C6A5A27668}" type="slidenum">
              <a:t>&lt;#&gt;</a:t>
            </a:fld>
          </a:p>
        </p:txBody>
      </p:sp>
      <p:sp>
        <p:nvSpPr>
          <p:cNvPr id="8" name="PlaceHolder 7"/>
          <p:cNvSpPr>
            <a:spLocks noGrp="1"/>
          </p:cNvSpPr>
          <p:nvPr>
            <p:ph type="dt" idx="6"/>
          </p:nvPr>
        </p:nvSpPr>
        <p:spPr/>
        <p:txBody>
          <a:bodyPr/>
          <a:p>
            <a:r>
              <a:rPr lang="cs-CZ"/>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74"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75"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3B1342DA-5C0C-4B6D-9677-DFE800317E20}" type="slidenum">
              <a:t>&lt;#&gt;</a:t>
            </a:fld>
          </a:p>
        </p:txBody>
      </p:sp>
      <p:sp>
        <p:nvSpPr>
          <p:cNvPr id="7" name="PlaceHolder 6"/>
          <p:cNvSpPr>
            <a:spLocks noGrp="1"/>
          </p:cNvSpPr>
          <p:nvPr>
            <p:ph type="dt" idx="6"/>
          </p:nvPr>
        </p:nvSpPr>
        <p:spPr/>
        <p:txBody>
          <a:bodyPr/>
          <a:p>
            <a:r>
              <a:rPr lang="cs-CZ"/>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7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78"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79"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80"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E14077BA-A80E-4E38-AD13-34BB3D296DC8}" type="slidenum">
              <a:t>&lt;#&gt;</a:t>
            </a:fld>
          </a:p>
        </p:txBody>
      </p:sp>
      <p:sp>
        <p:nvSpPr>
          <p:cNvPr id="9" name="PlaceHolder 8"/>
          <p:cNvSpPr>
            <a:spLocks noGrp="1"/>
          </p:cNvSpPr>
          <p:nvPr>
            <p:ph type="dt" idx="6"/>
          </p:nvPr>
        </p:nvSpPr>
        <p:spPr/>
        <p:txBody>
          <a:bodyPr/>
          <a:p>
            <a:r>
              <a:rPr lang="cs-CZ"/>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82"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83"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84"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85"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86"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87"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46F22DA0-82EF-4768-B0B1-1F31C7DEEE27}" type="slidenum">
              <a:t>&lt;#&gt;</a:t>
            </a:fld>
          </a:p>
        </p:txBody>
      </p:sp>
      <p:sp>
        <p:nvSpPr>
          <p:cNvPr id="11" name="PlaceHolder 10"/>
          <p:cNvSpPr>
            <a:spLocks noGrp="1"/>
          </p:cNvSpPr>
          <p:nvPr>
            <p:ph type="dt" idx="6"/>
          </p:nvPr>
        </p:nvSpPr>
        <p:spPr/>
        <p:txBody>
          <a:bodyPr/>
          <a:p>
            <a:r>
              <a:rPr lang="cs-CZ"/>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7"/>
          </p:nvPr>
        </p:nvSpPr>
        <p:spPr/>
        <p:txBody>
          <a:bodyPr/>
          <a:p>
            <a:r>
              <a:t>Footer</a:t>
            </a:r>
          </a:p>
        </p:txBody>
      </p:sp>
      <p:sp>
        <p:nvSpPr>
          <p:cNvPr id="3" name="PlaceHolder 2"/>
          <p:cNvSpPr>
            <a:spLocks noGrp="1"/>
          </p:cNvSpPr>
          <p:nvPr>
            <p:ph type="sldNum" idx="8"/>
          </p:nvPr>
        </p:nvSpPr>
        <p:spPr/>
        <p:txBody>
          <a:bodyPr/>
          <a:p>
            <a:fld id="{4C6D21EF-1FF1-40E0-9F0B-E1DA57C5CAB4}" type="slidenum">
              <a:t>&lt;#&gt;</a:t>
            </a:fld>
          </a:p>
        </p:txBody>
      </p:sp>
      <p:sp>
        <p:nvSpPr>
          <p:cNvPr id="4" name="PlaceHolder 3"/>
          <p:cNvSpPr>
            <a:spLocks noGrp="1"/>
          </p:cNvSpPr>
          <p:nvPr>
            <p:ph type="dt" idx="9"/>
          </p:nvPr>
        </p:nvSpPr>
        <p:spPr/>
        <p:txBody>
          <a:bodyPr/>
          <a:p>
            <a:r>
              <a:rPr lang="cs-CZ"/>
              <a:t/>
            </a: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9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D608B1ED-AB69-405E-B247-68ED9FE41412}" type="slidenum">
              <a:t>&lt;#&gt;</a:t>
            </a:fld>
          </a:p>
        </p:txBody>
      </p:sp>
      <p:sp>
        <p:nvSpPr>
          <p:cNvPr id="6" name="PlaceHolder 5"/>
          <p:cNvSpPr>
            <a:spLocks noGrp="1"/>
          </p:cNvSpPr>
          <p:nvPr>
            <p:ph type="dt" idx="9"/>
          </p:nvPr>
        </p:nvSpPr>
        <p:spPr/>
        <p:txBody>
          <a:bodyPr/>
          <a:p>
            <a:r>
              <a:rPr lang="cs-CZ"/>
              <a:t/>
            </a: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0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481AE34F-98E1-415E-97C5-7BB4D1EE31D7}" type="slidenum">
              <a:t>&lt;#&gt;</a:t>
            </a:fld>
          </a:p>
        </p:txBody>
      </p:sp>
      <p:sp>
        <p:nvSpPr>
          <p:cNvPr id="6" name="PlaceHolder 5"/>
          <p:cNvSpPr>
            <a:spLocks noGrp="1"/>
          </p:cNvSpPr>
          <p:nvPr>
            <p:ph type="dt" idx="9"/>
          </p:nvPr>
        </p:nvSpPr>
        <p:spPr/>
        <p:txBody>
          <a:bodyPr/>
          <a:p>
            <a:r>
              <a:rPr lang="cs-CZ"/>
              <a:t/>
            </a: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02"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03"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5" name="PlaceHolder 4"/>
          <p:cNvSpPr>
            <a:spLocks noGrp="1"/>
          </p:cNvSpPr>
          <p:nvPr>
            <p:ph type="ftr" idx="7"/>
          </p:nvPr>
        </p:nvSpPr>
        <p:spPr/>
        <p:txBody>
          <a:bodyPr/>
          <a:p>
            <a:r>
              <a:t>Footer</a:t>
            </a:r>
          </a:p>
        </p:txBody>
      </p:sp>
      <p:sp>
        <p:nvSpPr>
          <p:cNvPr id="6" name="PlaceHolder 5"/>
          <p:cNvSpPr>
            <a:spLocks noGrp="1"/>
          </p:cNvSpPr>
          <p:nvPr>
            <p:ph type="sldNum" idx="8"/>
          </p:nvPr>
        </p:nvSpPr>
        <p:spPr/>
        <p:txBody>
          <a:bodyPr/>
          <a:p>
            <a:fld id="{C05134D5-BCD7-4BE7-A378-7F80C4EAA999}" type="slidenum">
              <a:t>&lt;#&gt;</a:t>
            </a:fld>
          </a:p>
        </p:txBody>
      </p:sp>
      <p:sp>
        <p:nvSpPr>
          <p:cNvPr id="7" name="PlaceHolder 6"/>
          <p:cNvSpPr>
            <a:spLocks noGrp="1"/>
          </p:cNvSpPr>
          <p:nvPr>
            <p:ph type="dt" idx="9"/>
          </p:nvPr>
        </p:nvSpPr>
        <p:spPr/>
        <p:txBody>
          <a:bodyPr/>
          <a:p>
            <a:r>
              <a:rPr lang="cs-CZ"/>
              <a:t/>
            </a: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3" name="PlaceHolder 2"/>
          <p:cNvSpPr>
            <a:spLocks noGrp="1"/>
          </p:cNvSpPr>
          <p:nvPr>
            <p:ph type="ftr" idx="7"/>
          </p:nvPr>
        </p:nvSpPr>
        <p:spPr/>
        <p:txBody>
          <a:bodyPr/>
          <a:p>
            <a:r>
              <a:t>Footer</a:t>
            </a:r>
          </a:p>
        </p:txBody>
      </p:sp>
      <p:sp>
        <p:nvSpPr>
          <p:cNvPr id="4" name="PlaceHolder 3"/>
          <p:cNvSpPr>
            <a:spLocks noGrp="1"/>
          </p:cNvSpPr>
          <p:nvPr>
            <p:ph type="sldNum" idx="8"/>
          </p:nvPr>
        </p:nvSpPr>
        <p:spPr/>
        <p:txBody>
          <a:bodyPr/>
          <a:p>
            <a:fld id="{3703F3AB-9C4A-43E5-80D1-284CEF547665}" type="slidenum">
              <a:t>&lt;#&gt;</a:t>
            </a:fld>
          </a:p>
        </p:txBody>
      </p:sp>
      <p:sp>
        <p:nvSpPr>
          <p:cNvPr id="5" name="PlaceHolder 4"/>
          <p:cNvSpPr>
            <a:spLocks noGrp="1"/>
          </p:cNvSpPr>
          <p:nvPr>
            <p:ph type="dt" idx="9"/>
          </p:nvPr>
        </p:nvSpPr>
        <p:spPr/>
        <p:txBody>
          <a:bodyPr/>
          <a:p>
            <a:r>
              <a:rPr lang="cs-CZ"/>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2"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E7001C9-5A5F-4460-9694-7AB189776DE2}" type="slidenum">
              <a:t>&lt;#&gt;</a:t>
            </a:fld>
          </a:p>
        </p:txBody>
      </p:sp>
      <p:sp>
        <p:nvSpPr>
          <p:cNvPr id="6" name="PlaceHolder 5"/>
          <p:cNvSpPr>
            <a:spLocks noGrp="1"/>
          </p:cNvSpPr>
          <p:nvPr>
            <p:ph type="dt" idx="3"/>
          </p:nvPr>
        </p:nvSpPr>
        <p:spPr/>
        <p:txBody>
          <a:bodyPr/>
          <a:p>
            <a:r>
              <a:rPr lang="cs-CZ"/>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5" name="PlaceHolder 1"/>
          <p:cNvSpPr>
            <a:spLocks noGrp="1"/>
          </p:cNvSpPr>
          <p:nvPr>
            <p:ph type="subTitle"/>
          </p:nvPr>
        </p:nvSpPr>
        <p:spPr>
          <a:xfrm>
            <a:off x="457200" y="2053080"/>
            <a:ext cx="6323760" cy="84751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7"/>
          </p:nvPr>
        </p:nvSpPr>
        <p:spPr/>
        <p:txBody>
          <a:bodyPr/>
          <a:p>
            <a:r>
              <a:t>Footer</a:t>
            </a:r>
          </a:p>
        </p:txBody>
      </p:sp>
      <p:sp>
        <p:nvSpPr>
          <p:cNvPr id="4" name="PlaceHolder 3"/>
          <p:cNvSpPr>
            <a:spLocks noGrp="1"/>
          </p:cNvSpPr>
          <p:nvPr>
            <p:ph type="sldNum" idx="8"/>
          </p:nvPr>
        </p:nvSpPr>
        <p:spPr/>
        <p:txBody>
          <a:bodyPr/>
          <a:p>
            <a:fld id="{96C4E1D8-9A40-42D3-8909-BDEF8A0AE567}" type="slidenum">
              <a:t>&lt;#&gt;</a:t>
            </a:fld>
          </a:p>
        </p:txBody>
      </p:sp>
      <p:sp>
        <p:nvSpPr>
          <p:cNvPr id="5" name="PlaceHolder 4"/>
          <p:cNvSpPr>
            <a:spLocks noGrp="1"/>
          </p:cNvSpPr>
          <p:nvPr>
            <p:ph type="dt" idx="9"/>
          </p:nvPr>
        </p:nvSpPr>
        <p:spPr/>
        <p:txBody>
          <a:bodyPr/>
          <a:p>
            <a:r>
              <a:rPr lang="cs-CZ"/>
              <a:t/>
            </a: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0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08"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09"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7"/>
          </p:nvPr>
        </p:nvSpPr>
        <p:spPr/>
        <p:txBody>
          <a:bodyPr/>
          <a:p>
            <a:r>
              <a:t>Footer</a:t>
            </a:r>
          </a:p>
        </p:txBody>
      </p:sp>
      <p:sp>
        <p:nvSpPr>
          <p:cNvPr id="7" name="PlaceHolder 6"/>
          <p:cNvSpPr>
            <a:spLocks noGrp="1"/>
          </p:cNvSpPr>
          <p:nvPr>
            <p:ph type="sldNum" idx="8"/>
          </p:nvPr>
        </p:nvSpPr>
        <p:spPr/>
        <p:txBody>
          <a:bodyPr/>
          <a:p>
            <a:fld id="{DAA84FD0-7679-405A-AE1D-7FB390756A8A}" type="slidenum">
              <a:t>&lt;#&gt;</a:t>
            </a:fld>
          </a:p>
        </p:txBody>
      </p:sp>
      <p:sp>
        <p:nvSpPr>
          <p:cNvPr id="8" name="PlaceHolder 7"/>
          <p:cNvSpPr>
            <a:spLocks noGrp="1"/>
          </p:cNvSpPr>
          <p:nvPr>
            <p:ph type="dt" idx="9"/>
          </p:nvPr>
        </p:nvSpPr>
        <p:spPr/>
        <p:txBody>
          <a:bodyPr/>
          <a:p>
            <a:r>
              <a:rPr lang="cs-CZ"/>
              <a:t/>
            </a: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11"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12"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13"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7"/>
          </p:nvPr>
        </p:nvSpPr>
        <p:spPr/>
        <p:txBody>
          <a:bodyPr/>
          <a:p>
            <a:r>
              <a:t>Footer</a:t>
            </a:r>
          </a:p>
        </p:txBody>
      </p:sp>
      <p:sp>
        <p:nvSpPr>
          <p:cNvPr id="7" name="PlaceHolder 6"/>
          <p:cNvSpPr>
            <a:spLocks noGrp="1"/>
          </p:cNvSpPr>
          <p:nvPr>
            <p:ph type="sldNum" idx="8"/>
          </p:nvPr>
        </p:nvSpPr>
        <p:spPr/>
        <p:txBody>
          <a:bodyPr/>
          <a:p>
            <a:fld id="{76ED0ECA-E2C8-44DB-8A54-10FBD29D3F4B}" type="slidenum">
              <a:t>&lt;#&gt;</a:t>
            </a:fld>
          </a:p>
        </p:txBody>
      </p:sp>
      <p:sp>
        <p:nvSpPr>
          <p:cNvPr id="8" name="PlaceHolder 7"/>
          <p:cNvSpPr>
            <a:spLocks noGrp="1"/>
          </p:cNvSpPr>
          <p:nvPr>
            <p:ph type="dt" idx="9"/>
          </p:nvPr>
        </p:nvSpPr>
        <p:spPr/>
        <p:txBody>
          <a:bodyPr/>
          <a:p>
            <a:r>
              <a:rPr lang="cs-CZ"/>
              <a:t/>
            </a: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15"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16"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17"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7"/>
          </p:nvPr>
        </p:nvSpPr>
        <p:spPr/>
        <p:txBody>
          <a:bodyPr/>
          <a:p>
            <a:r>
              <a:t>Footer</a:t>
            </a:r>
          </a:p>
        </p:txBody>
      </p:sp>
      <p:sp>
        <p:nvSpPr>
          <p:cNvPr id="7" name="PlaceHolder 6"/>
          <p:cNvSpPr>
            <a:spLocks noGrp="1"/>
          </p:cNvSpPr>
          <p:nvPr>
            <p:ph type="sldNum" idx="8"/>
          </p:nvPr>
        </p:nvSpPr>
        <p:spPr/>
        <p:txBody>
          <a:bodyPr/>
          <a:p>
            <a:fld id="{5C2E7BEC-82E1-4AD7-8024-17783654ECFF}" type="slidenum">
              <a:t>&lt;#&gt;</a:t>
            </a:fld>
          </a:p>
        </p:txBody>
      </p:sp>
      <p:sp>
        <p:nvSpPr>
          <p:cNvPr id="8" name="PlaceHolder 7"/>
          <p:cNvSpPr>
            <a:spLocks noGrp="1"/>
          </p:cNvSpPr>
          <p:nvPr>
            <p:ph type="dt" idx="9"/>
          </p:nvPr>
        </p:nvSpPr>
        <p:spPr/>
        <p:txBody>
          <a:bodyPr/>
          <a:p>
            <a:r>
              <a:rPr lang="cs-CZ"/>
              <a:t/>
            </a: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19"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20"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5" name="PlaceHolder 4"/>
          <p:cNvSpPr>
            <a:spLocks noGrp="1"/>
          </p:cNvSpPr>
          <p:nvPr>
            <p:ph type="ftr" idx="7"/>
          </p:nvPr>
        </p:nvSpPr>
        <p:spPr/>
        <p:txBody>
          <a:bodyPr/>
          <a:p>
            <a:r>
              <a:t>Footer</a:t>
            </a:r>
          </a:p>
        </p:txBody>
      </p:sp>
      <p:sp>
        <p:nvSpPr>
          <p:cNvPr id="6" name="PlaceHolder 5"/>
          <p:cNvSpPr>
            <a:spLocks noGrp="1"/>
          </p:cNvSpPr>
          <p:nvPr>
            <p:ph type="sldNum" idx="8"/>
          </p:nvPr>
        </p:nvSpPr>
        <p:spPr/>
        <p:txBody>
          <a:bodyPr/>
          <a:p>
            <a:fld id="{86388E10-2627-451A-875A-927EE08D91F2}" type="slidenum">
              <a:t>&lt;#&gt;</a:t>
            </a:fld>
          </a:p>
        </p:txBody>
      </p:sp>
      <p:sp>
        <p:nvSpPr>
          <p:cNvPr id="7" name="PlaceHolder 6"/>
          <p:cNvSpPr>
            <a:spLocks noGrp="1"/>
          </p:cNvSpPr>
          <p:nvPr>
            <p:ph type="dt" idx="9"/>
          </p:nvPr>
        </p:nvSpPr>
        <p:spPr/>
        <p:txBody>
          <a:bodyPr/>
          <a:p>
            <a:r>
              <a:rPr lang="cs-CZ"/>
              <a:t/>
            </a: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22"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23"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24"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25"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7" name="PlaceHolder 6"/>
          <p:cNvSpPr>
            <a:spLocks noGrp="1"/>
          </p:cNvSpPr>
          <p:nvPr>
            <p:ph type="ftr" idx="7"/>
          </p:nvPr>
        </p:nvSpPr>
        <p:spPr/>
        <p:txBody>
          <a:bodyPr/>
          <a:p>
            <a:r>
              <a:t>Footer</a:t>
            </a:r>
          </a:p>
        </p:txBody>
      </p:sp>
      <p:sp>
        <p:nvSpPr>
          <p:cNvPr id="8" name="PlaceHolder 7"/>
          <p:cNvSpPr>
            <a:spLocks noGrp="1"/>
          </p:cNvSpPr>
          <p:nvPr>
            <p:ph type="sldNum" idx="8"/>
          </p:nvPr>
        </p:nvSpPr>
        <p:spPr/>
        <p:txBody>
          <a:bodyPr/>
          <a:p>
            <a:fld id="{4A12866C-68BB-46CD-8A29-39959FCDBE7C}" type="slidenum">
              <a:t>&lt;#&gt;</a:t>
            </a:fld>
          </a:p>
        </p:txBody>
      </p:sp>
      <p:sp>
        <p:nvSpPr>
          <p:cNvPr id="9" name="PlaceHolder 8"/>
          <p:cNvSpPr>
            <a:spLocks noGrp="1"/>
          </p:cNvSpPr>
          <p:nvPr>
            <p:ph type="dt" idx="9"/>
          </p:nvPr>
        </p:nvSpPr>
        <p:spPr/>
        <p:txBody>
          <a:bodyPr/>
          <a:p>
            <a:r>
              <a:rPr lang="cs-CZ"/>
              <a:t/>
            </a: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27"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28"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29"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30"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31"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32"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9" name="PlaceHolder 8"/>
          <p:cNvSpPr>
            <a:spLocks noGrp="1"/>
          </p:cNvSpPr>
          <p:nvPr>
            <p:ph type="ftr" idx="7"/>
          </p:nvPr>
        </p:nvSpPr>
        <p:spPr/>
        <p:txBody>
          <a:bodyPr/>
          <a:p>
            <a:r>
              <a:t>Footer</a:t>
            </a:r>
          </a:p>
        </p:txBody>
      </p:sp>
      <p:sp>
        <p:nvSpPr>
          <p:cNvPr id="10" name="PlaceHolder 9"/>
          <p:cNvSpPr>
            <a:spLocks noGrp="1"/>
          </p:cNvSpPr>
          <p:nvPr>
            <p:ph type="sldNum" idx="8"/>
          </p:nvPr>
        </p:nvSpPr>
        <p:spPr/>
        <p:txBody>
          <a:bodyPr/>
          <a:p>
            <a:fld id="{9F04CF6C-D873-4BA7-A6D5-E64FF2AD42EE}" type="slidenum">
              <a:t>&lt;#&gt;</a:t>
            </a:fld>
          </a:p>
        </p:txBody>
      </p:sp>
      <p:sp>
        <p:nvSpPr>
          <p:cNvPr id="11" name="PlaceHolder 10"/>
          <p:cNvSpPr>
            <a:spLocks noGrp="1"/>
          </p:cNvSpPr>
          <p:nvPr>
            <p:ph type="dt" idx="9"/>
          </p:nvPr>
        </p:nvSpPr>
        <p:spPr/>
        <p:txBody>
          <a:bodyPr/>
          <a:p>
            <a:r>
              <a:rPr lang="cs-CZ"/>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4"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15"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F3241523-DD32-418E-BC4A-22B8B9AD7DB5}" type="slidenum">
              <a:t>&lt;#&gt;</a:t>
            </a:fld>
          </a:p>
        </p:txBody>
      </p:sp>
      <p:sp>
        <p:nvSpPr>
          <p:cNvPr id="7" name="PlaceHolder 6"/>
          <p:cNvSpPr>
            <a:spLocks noGrp="1"/>
          </p:cNvSpPr>
          <p:nvPr>
            <p:ph type="dt" idx="3"/>
          </p:nvPr>
        </p:nvSpPr>
        <p:spPr/>
        <p:txBody>
          <a:bodyPr/>
          <a:p>
            <a:r>
              <a:rPr lang="cs-CZ"/>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78F98A6F-7484-423B-9037-A6AEF9399F41}" type="slidenum">
              <a:t>&lt;#&gt;</a:t>
            </a:fld>
          </a:p>
        </p:txBody>
      </p:sp>
      <p:sp>
        <p:nvSpPr>
          <p:cNvPr id="5" name="PlaceHolder 4"/>
          <p:cNvSpPr>
            <a:spLocks noGrp="1"/>
          </p:cNvSpPr>
          <p:nvPr>
            <p:ph type="dt" idx="3"/>
          </p:nvPr>
        </p:nvSpPr>
        <p:spPr/>
        <p:txBody>
          <a:bodyPr/>
          <a:p>
            <a:r>
              <a:rPr lang="cs-CZ"/>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457200" y="2053080"/>
            <a:ext cx="6323760" cy="84751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7CED89D6-1095-4E06-AB84-2FA55E5E3C57}" type="slidenum">
              <a:t>&lt;#&gt;</a:t>
            </a:fld>
          </a:p>
        </p:txBody>
      </p:sp>
      <p:sp>
        <p:nvSpPr>
          <p:cNvPr id="5" name="PlaceHolder 4"/>
          <p:cNvSpPr>
            <a:spLocks noGrp="1"/>
          </p:cNvSpPr>
          <p:nvPr>
            <p:ph type="dt" idx="3"/>
          </p:nvPr>
        </p:nvSpPr>
        <p:spPr/>
        <p:txBody>
          <a:bodyPr/>
          <a:p>
            <a:r>
              <a:rPr lang="cs-CZ"/>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19"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20"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21"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72EE49FC-5CEC-4AA1-816F-32C18E1718B8}" type="slidenum">
              <a:t>&lt;#&gt;</a:t>
            </a:fld>
          </a:p>
        </p:txBody>
      </p:sp>
      <p:sp>
        <p:nvSpPr>
          <p:cNvPr id="8" name="PlaceHolder 7"/>
          <p:cNvSpPr>
            <a:spLocks noGrp="1"/>
          </p:cNvSpPr>
          <p:nvPr>
            <p:ph type="dt" idx="3"/>
          </p:nvPr>
        </p:nvSpPr>
        <p:spPr/>
        <p:txBody>
          <a:bodyPr/>
          <a:p>
            <a:r>
              <a:rPr lang="cs-CZ"/>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23"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25"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DBD7766B-A2D5-4A2A-B2F2-8DFDA8EA82E0}" type="slidenum">
              <a:t>&lt;#&gt;</a:t>
            </a:fld>
          </a:p>
        </p:txBody>
      </p:sp>
      <p:sp>
        <p:nvSpPr>
          <p:cNvPr id="8" name="PlaceHolder 7"/>
          <p:cNvSpPr>
            <a:spLocks noGrp="1"/>
          </p:cNvSpPr>
          <p:nvPr>
            <p:ph type="dt" idx="3"/>
          </p:nvPr>
        </p:nvSpPr>
        <p:spPr/>
        <p:txBody>
          <a:bodyPr/>
          <a:p>
            <a:r>
              <a:rPr lang="cs-CZ"/>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buNone/>
            </a:pPr>
            <a:endParaRPr b="0" lang="cs-CZ" sz="4400" spc="-1" strike="noStrike">
              <a:solidFill>
                <a:srgbClr val="000000"/>
              </a:solidFill>
              <a:latin typeface="Arial"/>
            </a:endParaRPr>
          </a:p>
        </p:txBody>
      </p:sp>
      <p:sp>
        <p:nvSpPr>
          <p:cNvPr id="2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28"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29"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F2583ED5-41BA-4F09-A42B-AA9226FE3613}" type="slidenum">
              <a:t>&lt;#&gt;</a:t>
            </a:fld>
          </a:p>
        </p:txBody>
      </p:sp>
      <p:sp>
        <p:nvSpPr>
          <p:cNvPr id="8" name="PlaceHolder 7"/>
          <p:cNvSpPr>
            <a:spLocks noGrp="1"/>
          </p:cNvSpPr>
          <p:nvPr>
            <p:ph type="dt" idx="3"/>
          </p:nvPr>
        </p:nvSpPr>
        <p:spPr/>
        <p:txBody>
          <a:bodyPr/>
          <a:p>
            <a:r>
              <a:rPr lang="cs-CZ"/>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Rectangle 8" hidden="1"/>
          <p:cNvSpPr/>
          <p:nvPr/>
        </p:nvSpPr>
        <p:spPr>
          <a:xfrm>
            <a:off x="152280" y="1635120"/>
            <a:ext cx="8831160" cy="50446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1" name="Rectangle 7" hidden="1"/>
          <p:cNvSpPr/>
          <p:nvPr/>
        </p:nvSpPr>
        <p:spPr>
          <a:xfrm>
            <a:off x="152280" y="152280"/>
            <a:ext cx="8813160" cy="1345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2" name="Rectangle 6"/>
          <p:cNvSpPr/>
          <p:nvPr/>
        </p:nvSpPr>
        <p:spPr>
          <a:xfrm>
            <a:off x="7010280" y="152280"/>
            <a:ext cx="1980360" cy="655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3" name="Rectangle 7"/>
          <p:cNvSpPr/>
          <p:nvPr/>
        </p:nvSpPr>
        <p:spPr>
          <a:xfrm>
            <a:off x="152280" y="154080"/>
            <a:ext cx="6705000" cy="65523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4" name="PlaceHolder 1"/>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buNone/>
            </a:pPr>
            <a:r>
              <a:rPr b="0" lang="cs-CZ" sz="1800" spc="-1" strike="noStrike">
                <a:solidFill>
                  <a:srgbClr val="000000"/>
                </a:solidFill>
                <a:latin typeface="Arial"/>
              </a:rPr>
              <a:t>Klikněte pro úpravu formátu textu nadpisu</a:t>
            </a:r>
            <a:endParaRPr b="0" lang="cs-CZ" sz="1800" spc="-1" strike="noStrike">
              <a:solidFill>
                <a:srgbClr val="000000"/>
              </a:solidFill>
              <a:latin typeface="Arial"/>
            </a:endParaRPr>
          </a:p>
        </p:txBody>
      </p:sp>
      <p:sp>
        <p:nvSpPr>
          <p:cNvPr id="5" name="PlaceHolder 2"/>
          <p:cNvSpPr>
            <a:spLocks noGrp="1"/>
          </p:cNvSpPr>
          <p:nvPr>
            <p:ph type="ftr" idx="1"/>
          </p:nvPr>
        </p:nvSpPr>
        <p:spPr>
          <a:xfrm>
            <a:off x="3048120" y="6356520"/>
            <a:ext cx="3351960" cy="273600"/>
          </a:xfrm>
          <a:prstGeom prst="rect">
            <a:avLst/>
          </a:prstGeom>
          <a:noFill/>
          <a:ln w="0">
            <a:noFill/>
          </a:ln>
        </p:spPr>
        <p:txBody>
          <a:bodyPr lIns="90000" rIns="90000" tIns="45000" bIns="45000" anchor="ctr">
            <a:noAutofit/>
          </a:bodyPr>
          <a:lstStyle>
            <a:lvl1pPr indent="0" algn="ctr">
              <a:lnSpc>
                <a:spcPct val="100000"/>
              </a:lnSpc>
              <a:buNone/>
              <a:tabLst>
                <a:tab algn="l" pos="0"/>
              </a:tabLst>
              <a:defRPr b="0" lang="cs-CZ" sz="1400" spc="-1" strike="noStrike">
                <a:solidFill>
                  <a:srgbClr val="000000"/>
                </a:solidFill>
                <a:latin typeface="Times New Roman"/>
              </a:defRPr>
            </a:lvl1pPr>
          </a:lstStyle>
          <a:p>
            <a:pPr indent="0" algn="ctr">
              <a:lnSpc>
                <a:spcPct val="100000"/>
              </a:lnSpc>
              <a:buNone/>
              <a:tabLst>
                <a:tab algn="l" pos="0"/>
              </a:tabLst>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6" name="PlaceHolder 3"/>
          <p:cNvSpPr>
            <a:spLocks noGrp="1"/>
          </p:cNvSpPr>
          <p:nvPr>
            <p:ph type="sldNum" idx="2"/>
          </p:nvPr>
        </p:nvSpPr>
        <p:spPr>
          <a:xfrm>
            <a:off x="8234640" y="6355080"/>
            <a:ext cx="582120" cy="273600"/>
          </a:xfrm>
          <a:prstGeom prst="rect">
            <a:avLst/>
          </a:prstGeom>
          <a:noFill/>
          <a:ln w="19080">
            <a:noFill/>
          </a:ln>
        </p:spPr>
        <p:txBody>
          <a:bodyPr lIns="90000" rIns="90000" tIns="45000" bIns="45000" anchor="ctr">
            <a:noAutofit/>
          </a:bodyPr>
          <a:lstStyle>
            <a:lvl1pPr indent="0" algn="ctr">
              <a:lnSpc>
                <a:spcPct val="100000"/>
              </a:lnSpc>
              <a:buNone/>
              <a:tabLst>
                <a:tab algn="l" pos="0"/>
              </a:tabLst>
              <a:defRPr b="0" lang="cs-CZ" sz="1100" spc="-1" strike="noStrike">
                <a:solidFill>
                  <a:srgbClr val="ffffff"/>
                </a:solidFill>
                <a:latin typeface="Franklin Gothic Medium"/>
              </a:defRPr>
            </a:lvl1pPr>
          </a:lstStyle>
          <a:p>
            <a:pPr indent="0" algn="ctr">
              <a:lnSpc>
                <a:spcPct val="100000"/>
              </a:lnSpc>
              <a:buNone/>
              <a:tabLst>
                <a:tab algn="l" pos="0"/>
              </a:tabLst>
            </a:pPr>
            <a:fld id="{3E100EE5-7645-4400-BFFA-EB7D6BAAF1CB}" type="slidenum">
              <a:rPr b="0" lang="cs-CZ" sz="1100" spc="-1" strike="noStrike">
                <a:solidFill>
                  <a:srgbClr val="ffffff"/>
                </a:solidFill>
                <a:latin typeface="Franklin Gothic Medium"/>
              </a:rPr>
              <a:t>&lt;číslo&gt;</a:t>
            </a:fld>
            <a:endParaRPr b="0" lang="cs-CZ" sz="1100" spc="-1" strike="noStrike">
              <a:solidFill>
                <a:srgbClr val="000000"/>
              </a:solidFill>
              <a:latin typeface="Times New Roman"/>
            </a:endParaRPr>
          </a:p>
        </p:txBody>
      </p:sp>
      <p:sp>
        <p:nvSpPr>
          <p:cNvPr id="7" name="PlaceHolder 4"/>
          <p:cNvSpPr>
            <a:spLocks noGrp="1"/>
          </p:cNvSpPr>
          <p:nvPr>
            <p:ph type="dt" idx="3"/>
          </p:nvPr>
        </p:nvSpPr>
        <p:spPr>
          <a:xfrm>
            <a:off x="370800" y="6356520"/>
            <a:ext cx="2133000" cy="273600"/>
          </a:xfrm>
          <a:prstGeom prst="rect">
            <a:avLst/>
          </a:prstGeom>
          <a:noFill/>
          <a:ln w="0">
            <a:noFill/>
          </a:ln>
        </p:spPr>
        <p:txBody>
          <a:bodyPr lIns="90000" rIns="90000" tIns="45000" bIns="45000" anchor="ctr">
            <a:noAutofit/>
          </a:bodyPr>
          <a:lstStyle>
            <a:lvl1pPr indent="0">
              <a:buNone/>
              <a:defRPr b="0" lang="cs-CZ" sz="1400" spc="-1" strike="noStrike">
                <a:solidFill>
                  <a:srgbClr val="000000"/>
                </a:solidFill>
                <a:latin typeface="Times New Roman"/>
              </a:defRPr>
            </a:lvl1pPr>
          </a:lstStyle>
          <a:p>
            <a:pPr indent="0">
              <a:buNone/>
            </a:pPr>
            <a:r>
              <a:rPr b="0" lang="cs-CZ" sz="1400" spc="-1" strike="noStrike">
                <a:solidFill>
                  <a:srgbClr val="000000"/>
                </a:solidFill>
                <a:latin typeface="Times New Roman"/>
              </a:rPr>
              <a:t>&lt;datum/čas&gt;</a:t>
            </a:r>
            <a:endParaRPr b="0" lang="cs-CZ" sz="1400" spc="-1" strike="noStrike">
              <a:solidFill>
                <a:srgbClr val="000000"/>
              </a:solidFill>
              <a:latin typeface="Times New Roman"/>
            </a:endParaRPr>
          </a:p>
        </p:txBody>
      </p:sp>
      <p:sp>
        <p:nvSpPr>
          <p:cNvPr id="8"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pc="-1" strike="noStrike">
                <a:solidFill>
                  <a:srgbClr val="000000"/>
                </a:solidFill>
                <a:latin typeface="Arial"/>
              </a:rPr>
              <a:t>Klikněte pro úpravu formátu textu osnovy</a:t>
            </a:r>
            <a:endParaRPr b="0" lang="cs-CZ"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cs-CZ" sz="2800" spc="-1" strike="noStrike">
                <a:solidFill>
                  <a:srgbClr val="000000"/>
                </a:solidFill>
                <a:latin typeface="Arial"/>
              </a:rPr>
              <a:t>Druhá úroveň</a:t>
            </a:r>
            <a:endParaRPr b="0" lang="cs-CZ"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cs-CZ" sz="2400" spc="-1" strike="noStrike">
                <a:solidFill>
                  <a:srgbClr val="000000"/>
                </a:solidFill>
                <a:latin typeface="Arial"/>
              </a:rPr>
              <a:t>Třetí úroveň</a:t>
            </a:r>
            <a:endParaRPr b="0" lang="cs-CZ"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cs-CZ" sz="2000" spc="-1" strike="noStrike">
                <a:solidFill>
                  <a:srgbClr val="000000"/>
                </a:solidFill>
                <a:latin typeface="Arial"/>
              </a:rPr>
              <a:t>Čtvrtá úroveň osnovy</a:t>
            </a:r>
            <a:endParaRPr b="0" lang="cs-CZ"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cs-CZ" sz="2000" spc="-1" strike="noStrike">
                <a:solidFill>
                  <a:srgbClr val="000000"/>
                </a:solidFill>
                <a:latin typeface="Arial"/>
              </a:rPr>
              <a:t>Pátá úroveň osnovy</a:t>
            </a:r>
            <a:endParaRPr b="0" lang="cs-CZ"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cs-CZ" sz="2000" spc="-1" strike="noStrike">
                <a:solidFill>
                  <a:srgbClr val="000000"/>
                </a:solidFill>
                <a:latin typeface="Arial"/>
              </a:rPr>
              <a:t>Šestá úroveň</a:t>
            </a:r>
            <a:endParaRPr b="0" lang="cs-CZ"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cs-CZ" sz="2000" spc="-1" strike="noStrike">
                <a:solidFill>
                  <a:srgbClr val="000000"/>
                </a:solidFill>
                <a:latin typeface="Arial"/>
              </a:rPr>
              <a:t>Sedmá úroveň</a:t>
            </a:r>
            <a:endParaRPr b="0" lang="cs-CZ"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Rectangle 8"/>
          <p:cNvSpPr/>
          <p:nvPr/>
        </p:nvSpPr>
        <p:spPr>
          <a:xfrm>
            <a:off x="152280" y="1635120"/>
            <a:ext cx="8831160" cy="50446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46" name="Rectangle 7"/>
          <p:cNvSpPr/>
          <p:nvPr/>
        </p:nvSpPr>
        <p:spPr>
          <a:xfrm>
            <a:off x="152280" y="152280"/>
            <a:ext cx="8813160" cy="1345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47" name="PlaceHolder 1"/>
          <p:cNvSpPr>
            <a:spLocks noGrp="1"/>
          </p:cNvSpPr>
          <p:nvPr>
            <p:ph type="ftr" idx="4"/>
          </p:nvPr>
        </p:nvSpPr>
        <p:spPr>
          <a:xfrm>
            <a:off x="3048120" y="6356520"/>
            <a:ext cx="3351960" cy="273600"/>
          </a:xfrm>
          <a:prstGeom prst="rect">
            <a:avLst/>
          </a:prstGeom>
          <a:noFill/>
          <a:ln w="0">
            <a:noFill/>
          </a:ln>
        </p:spPr>
        <p:txBody>
          <a:bodyPr lIns="90000" rIns="90000" tIns="45000" bIns="45000" anchor="ctr">
            <a:noAutofit/>
          </a:bodyPr>
          <a:lstStyle>
            <a:lvl1pPr indent="0" algn="ctr">
              <a:lnSpc>
                <a:spcPct val="100000"/>
              </a:lnSpc>
              <a:buNone/>
              <a:tabLst>
                <a:tab algn="l" pos="0"/>
              </a:tabLst>
              <a:defRPr b="0" lang="cs-CZ" sz="1400" spc="-1" strike="noStrike">
                <a:solidFill>
                  <a:srgbClr val="000000"/>
                </a:solidFill>
                <a:latin typeface="Times New Roman"/>
              </a:defRPr>
            </a:lvl1pPr>
          </a:lstStyle>
          <a:p>
            <a:pPr indent="0" algn="ctr">
              <a:lnSpc>
                <a:spcPct val="100000"/>
              </a:lnSpc>
              <a:buNone/>
              <a:tabLst>
                <a:tab algn="l" pos="0"/>
              </a:tabLst>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48" name="PlaceHolder 2"/>
          <p:cNvSpPr>
            <a:spLocks noGrp="1"/>
          </p:cNvSpPr>
          <p:nvPr>
            <p:ph type="sldNum" idx="5"/>
          </p:nvPr>
        </p:nvSpPr>
        <p:spPr>
          <a:xfrm>
            <a:off x="8234640" y="6355080"/>
            <a:ext cx="582120" cy="273600"/>
          </a:xfrm>
          <a:prstGeom prst="rect">
            <a:avLst/>
          </a:prstGeom>
          <a:noFill/>
          <a:ln w="19080">
            <a:noFill/>
          </a:ln>
        </p:spPr>
        <p:txBody>
          <a:bodyPr lIns="90000" rIns="90000" tIns="45000" bIns="45000" anchor="ctr">
            <a:noAutofit/>
          </a:bodyPr>
          <a:lstStyle>
            <a:lvl1pPr indent="0" algn="ctr">
              <a:lnSpc>
                <a:spcPct val="100000"/>
              </a:lnSpc>
              <a:buNone/>
              <a:tabLst>
                <a:tab algn="l" pos="0"/>
              </a:tabLst>
              <a:defRPr b="0" lang="cs-CZ" sz="1100" spc="-1" strike="noStrike">
                <a:solidFill>
                  <a:srgbClr val="534949"/>
                </a:solidFill>
                <a:latin typeface="Franklin Gothic Medium"/>
              </a:defRPr>
            </a:lvl1pPr>
          </a:lstStyle>
          <a:p>
            <a:pPr indent="0" algn="ctr">
              <a:lnSpc>
                <a:spcPct val="100000"/>
              </a:lnSpc>
              <a:buNone/>
              <a:tabLst>
                <a:tab algn="l" pos="0"/>
              </a:tabLst>
            </a:pPr>
            <a:fld id="{36DBAB8D-E8AF-447D-A793-AF88D0B075D2}" type="slidenum">
              <a:rPr b="0" lang="cs-CZ" sz="1100" spc="-1" strike="noStrike">
                <a:solidFill>
                  <a:srgbClr val="534949"/>
                </a:solidFill>
                <a:latin typeface="Franklin Gothic Medium"/>
              </a:rPr>
              <a:t>&lt;číslo&gt;</a:t>
            </a:fld>
            <a:endParaRPr b="0" lang="cs-CZ" sz="1100" spc="-1" strike="noStrike">
              <a:solidFill>
                <a:srgbClr val="000000"/>
              </a:solidFill>
              <a:latin typeface="Times New Roman"/>
            </a:endParaRPr>
          </a:p>
        </p:txBody>
      </p:sp>
      <p:sp>
        <p:nvSpPr>
          <p:cNvPr id="49" name="PlaceHolder 3"/>
          <p:cNvSpPr>
            <a:spLocks noGrp="1"/>
          </p:cNvSpPr>
          <p:nvPr>
            <p:ph type="dt" idx="6"/>
          </p:nvPr>
        </p:nvSpPr>
        <p:spPr>
          <a:xfrm>
            <a:off x="370800" y="6356520"/>
            <a:ext cx="2133000" cy="273600"/>
          </a:xfrm>
          <a:prstGeom prst="rect">
            <a:avLst/>
          </a:prstGeom>
          <a:noFill/>
          <a:ln w="0">
            <a:noFill/>
          </a:ln>
        </p:spPr>
        <p:txBody>
          <a:bodyPr lIns="90000" rIns="90000" tIns="45000" bIns="45000" anchor="ctr">
            <a:noAutofit/>
          </a:bodyPr>
          <a:lstStyle>
            <a:lvl1pPr indent="0">
              <a:buNone/>
              <a:defRPr b="0" lang="cs-CZ" sz="1400" spc="-1" strike="noStrike">
                <a:solidFill>
                  <a:srgbClr val="000000"/>
                </a:solidFill>
                <a:latin typeface="Times New Roman"/>
              </a:defRPr>
            </a:lvl1pPr>
          </a:lstStyle>
          <a:p>
            <a:pPr indent="0">
              <a:buNone/>
            </a:pPr>
            <a:r>
              <a:rPr b="0" lang="cs-CZ" sz="1400" spc="-1" strike="noStrike">
                <a:solidFill>
                  <a:srgbClr val="000000"/>
                </a:solidFill>
                <a:latin typeface="Times New Roman"/>
              </a:rPr>
              <a:t>&lt;datum/čas&gt;</a:t>
            </a:r>
            <a:endParaRPr b="0" lang="cs-CZ" sz="1400" spc="-1" strike="noStrike">
              <a:solidFill>
                <a:srgbClr val="000000"/>
              </a:solidFill>
              <a:latin typeface="Times New Roman"/>
            </a:endParaRPr>
          </a:p>
        </p:txBody>
      </p:sp>
      <p:sp>
        <p:nvSpPr>
          <p:cNvPr id="50"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cs-CZ" sz="4400" spc="-1" strike="noStrike">
                <a:solidFill>
                  <a:srgbClr val="000000"/>
                </a:solidFill>
                <a:latin typeface="Arial"/>
              </a:rPr>
              <a:t>Klikněte pro úpravu formátu textu nadpisu</a:t>
            </a:r>
            <a:endParaRPr b="0" lang="cs-CZ" sz="4400" spc="-1" strike="noStrike">
              <a:solidFill>
                <a:srgbClr val="000000"/>
              </a:solidFill>
              <a:latin typeface="Arial"/>
            </a:endParaRPr>
          </a:p>
        </p:txBody>
      </p:sp>
      <p:sp>
        <p:nvSpPr>
          <p:cNvPr id="5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pc="-1" strike="noStrike">
                <a:solidFill>
                  <a:srgbClr val="000000"/>
                </a:solidFill>
                <a:latin typeface="Arial"/>
              </a:rPr>
              <a:t>Klikněte pro úpravu formátu textu osnovy</a:t>
            </a:r>
            <a:endParaRPr b="0" lang="cs-CZ"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cs-CZ" sz="2800" spc="-1" strike="noStrike">
                <a:solidFill>
                  <a:srgbClr val="000000"/>
                </a:solidFill>
                <a:latin typeface="Arial"/>
              </a:rPr>
              <a:t>Druhá úroveň</a:t>
            </a:r>
            <a:endParaRPr b="0" lang="cs-CZ"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cs-CZ" sz="2400" spc="-1" strike="noStrike">
                <a:solidFill>
                  <a:srgbClr val="000000"/>
                </a:solidFill>
                <a:latin typeface="Arial"/>
              </a:rPr>
              <a:t>Třetí úroveň</a:t>
            </a:r>
            <a:endParaRPr b="0" lang="cs-CZ"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cs-CZ" sz="2000" spc="-1" strike="noStrike">
                <a:solidFill>
                  <a:srgbClr val="000000"/>
                </a:solidFill>
                <a:latin typeface="Arial"/>
              </a:rPr>
              <a:t>Čtvrtá úroveň osnovy</a:t>
            </a:r>
            <a:endParaRPr b="0" lang="cs-CZ"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cs-CZ" sz="2000" spc="-1" strike="noStrike">
                <a:solidFill>
                  <a:srgbClr val="000000"/>
                </a:solidFill>
                <a:latin typeface="Arial"/>
              </a:rPr>
              <a:t>Pátá úroveň osnovy</a:t>
            </a:r>
            <a:endParaRPr b="0" lang="cs-CZ"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cs-CZ" sz="2000" spc="-1" strike="noStrike">
                <a:solidFill>
                  <a:srgbClr val="000000"/>
                </a:solidFill>
                <a:latin typeface="Arial"/>
              </a:rPr>
              <a:t>Šestá úroveň</a:t>
            </a:r>
            <a:endParaRPr b="0" lang="cs-CZ"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cs-CZ" sz="2000" spc="-1" strike="noStrike">
                <a:solidFill>
                  <a:srgbClr val="000000"/>
                </a:solidFill>
                <a:latin typeface="Arial"/>
              </a:rPr>
              <a:t>Sedmá úroveň</a:t>
            </a:r>
            <a:endParaRPr b="0" lang="cs-CZ"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Rectangle 8" hidden="1"/>
          <p:cNvSpPr/>
          <p:nvPr/>
        </p:nvSpPr>
        <p:spPr>
          <a:xfrm>
            <a:off x="152280" y="1635120"/>
            <a:ext cx="8831160" cy="50446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89" name="Rectangle 7" hidden="1"/>
          <p:cNvSpPr/>
          <p:nvPr/>
        </p:nvSpPr>
        <p:spPr>
          <a:xfrm>
            <a:off x="152280" y="152280"/>
            <a:ext cx="8813160" cy="1345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90" name="Rectangle 6"/>
          <p:cNvSpPr/>
          <p:nvPr/>
        </p:nvSpPr>
        <p:spPr>
          <a:xfrm>
            <a:off x="7010280" y="152280"/>
            <a:ext cx="1980360" cy="6555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91" name="Rectangle 7"/>
          <p:cNvSpPr/>
          <p:nvPr/>
        </p:nvSpPr>
        <p:spPr>
          <a:xfrm>
            <a:off x="152280" y="154080"/>
            <a:ext cx="6705000" cy="65523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a typeface="DejaVu Sans"/>
            </a:endParaRPr>
          </a:p>
        </p:txBody>
      </p:sp>
      <p:sp>
        <p:nvSpPr>
          <p:cNvPr id="92" name="PlaceHolder 1"/>
          <p:cNvSpPr>
            <a:spLocks noGrp="1"/>
          </p:cNvSpPr>
          <p:nvPr>
            <p:ph type="ftr" idx="7"/>
          </p:nvPr>
        </p:nvSpPr>
        <p:spPr>
          <a:xfrm>
            <a:off x="3048120" y="6356520"/>
            <a:ext cx="3351960" cy="273600"/>
          </a:xfrm>
          <a:prstGeom prst="rect">
            <a:avLst/>
          </a:prstGeom>
          <a:noFill/>
          <a:ln w="0">
            <a:noFill/>
          </a:ln>
        </p:spPr>
        <p:txBody>
          <a:bodyPr lIns="90000" rIns="90000" tIns="45000" bIns="45000" anchor="ctr">
            <a:noAutofit/>
          </a:bodyPr>
          <a:lstStyle>
            <a:lvl1pPr indent="0" algn="ctr">
              <a:lnSpc>
                <a:spcPct val="100000"/>
              </a:lnSpc>
              <a:buNone/>
              <a:tabLst>
                <a:tab algn="l" pos="0"/>
              </a:tabLst>
              <a:defRPr b="0" lang="cs-CZ" sz="1400" spc="-1" strike="noStrike">
                <a:solidFill>
                  <a:srgbClr val="000000"/>
                </a:solidFill>
                <a:latin typeface="Times New Roman"/>
              </a:defRPr>
            </a:lvl1pPr>
          </a:lstStyle>
          <a:p>
            <a:pPr indent="0" algn="ctr">
              <a:lnSpc>
                <a:spcPct val="100000"/>
              </a:lnSpc>
              <a:buNone/>
              <a:tabLst>
                <a:tab algn="l" pos="0"/>
              </a:tabLst>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93" name="PlaceHolder 2"/>
          <p:cNvSpPr>
            <a:spLocks noGrp="1"/>
          </p:cNvSpPr>
          <p:nvPr>
            <p:ph type="sldNum" idx="8"/>
          </p:nvPr>
        </p:nvSpPr>
        <p:spPr>
          <a:xfrm>
            <a:off x="8234640" y="6355080"/>
            <a:ext cx="582120" cy="273600"/>
          </a:xfrm>
          <a:prstGeom prst="rect">
            <a:avLst/>
          </a:prstGeom>
          <a:noFill/>
          <a:ln w="19080">
            <a:noFill/>
          </a:ln>
        </p:spPr>
        <p:txBody>
          <a:bodyPr lIns="90000" rIns="90000" tIns="45000" bIns="45000" anchor="ctr">
            <a:noAutofit/>
          </a:bodyPr>
          <a:lstStyle>
            <a:lvl1pPr indent="0" algn="ctr">
              <a:lnSpc>
                <a:spcPct val="100000"/>
              </a:lnSpc>
              <a:buNone/>
              <a:tabLst>
                <a:tab algn="l" pos="0"/>
              </a:tabLst>
              <a:defRPr b="0" lang="cs-CZ" sz="1100" spc="-1" strike="noStrike">
                <a:solidFill>
                  <a:srgbClr val="ccd1b9"/>
                </a:solidFill>
                <a:latin typeface="Franklin Gothic Medium"/>
              </a:defRPr>
            </a:lvl1pPr>
          </a:lstStyle>
          <a:p>
            <a:pPr indent="0" algn="ctr">
              <a:lnSpc>
                <a:spcPct val="100000"/>
              </a:lnSpc>
              <a:buNone/>
              <a:tabLst>
                <a:tab algn="l" pos="0"/>
              </a:tabLst>
            </a:pPr>
            <a:fld id="{5EAB3B6D-4B9B-4265-A980-BD82BD419AE9}" type="slidenum">
              <a:rPr b="0" lang="cs-CZ" sz="1100" spc="-1" strike="noStrike">
                <a:solidFill>
                  <a:srgbClr val="ccd1b9"/>
                </a:solidFill>
                <a:latin typeface="Franklin Gothic Medium"/>
              </a:rPr>
              <a:t>&lt;číslo&gt;</a:t>
            </a:fld>
            <a:endParaRPr b="0" lang="cs-CZ" sz="1100" spc="-1" strike="noStrike">
              <a:solidFill>
                <a:srgbClr val="000000"/>
              </a:solidFill>
              <a:latin typeface="Times New Roman"/>
            </a:endParaRPr>
          </a:p>
        </p:txBody>
      </p:sp>
      <p:sp>
        <p:nvSpPr>
          <p:cNvPr id="94" name="PlaceHolder 3"/>
          <p:cNvSpPr>
            <a:spLocks noGrp="1"/>
          </p:cNvSpPr>
          <p:nvPr>
            <p:ph type="dt" idx="9"/>
          </p:nvPr>
        </p:nvSpPr>
        <p:spPr>
          <a:xfrm>
            <a:off x="370800" y="6356520"/>
            <a:ext cx="2133000" cy="273600"/>
          </a:xfrm>
          <a:prstGeom prst="rect">
            <a:avLst/>
          </a:prstGeom>
          <a:noFill/>
          <a:ln w="0">
            <a:noFill/>
          </a:ln>
        </p:spPr>
        <p:txBody>
          <a:bodyPr lIns="90000" rIns="90000" tIns="45000" bIns="45000" anchor="ctr">
            <a:noAutofit/>
          </a:bodyPr>
          <a:lstStyle>
            <a:lvl1pPr indent="0">
              <a:buNone/>
              <a:defRPr b="0" lang="cs-CZ" sz="1400" spc="-1" strike="noStrike">
                <a:solidFill>
                  <a:srgbClr val="000000"/>
                </a:solidFill>
                <a:latin typeface="Times New Roman"/>
              </a:defRPr>
            </a:lvl1pPr>
          </a:lstStyle>
          <a:p>
            <a:pPr indent="0">
              <a:buNone/>
            </a:pPr>
            <a:r>
              <a:rPr b="0" lang="cs-CZ" sz="1400" spc="-1" strike="noStrike">
                <a:solidFill>
                  <a:srgbClr val="000000"/>
                </a:solidFill>
                <a:latin typeface="Times New Roman"/>
              </a:rPr>
              <a:t>&lt;datum/čas&gt;</a:t>
            </a:r>
            <a:endParaRPr b="0" lang="cs-CZ" sz="1400" spc="-1" strike="noStrike">
              <a:solidFill>
                <a:srgbClr val="000000"/>
              </a:solidFill>
              <a:latin typeface="Times New Roman"/>
            </a:endParaRPr>
          </a:p>
        </p:txBody>
      </p:sp>
      <p:sp>
        <p:nvSpPr>
          <p:cNvPr id="95"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cs-CZ" sz="4400" spc="-1" strike="noStrike">
                <a:solidFill>
                  <a:srgbClr val="000000"/>
                </a:solidFill>
                <a:latin typeface="Arial"/>
              </a:rPr>
              <a:t>Klikněte pro úpravu formátu textu nadpisu</a:t>
            </a:r>
            <a:endParaRPr b="0" lang="cs-CZ" sz="4400" spc="-1" strike="noStrike">
              <a:solidFill>
                <a:srgbClr val="000000"/>
              </a:solidFill>
              <a:latin typeface="Arial"/>
            </a:endParaRPr>
          </a:p>
        </p:txBody>
      </p:sp>
      <p:sp>
        <p:nvSpPr>
          <p:cNvPr id="9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pc="-1" strike="noStrike">
                <a:solidFill>
                  <a:srgbClr val="000000"/>
                </a:solidFill>
                <a:latin typeface="Arial"/>
              </a:rPr>
              <a:t>Klikněte pro úpravu formátu textu osnovy</a:t>
            </a:r>
            <a:endParaRPr b="0" lang="cs-CZ"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cs-CZ" sz="2800" spc="-1" strike="noStrike">
                <a:solidFill>
                  <a:srgbClr val="000000"/>
                </a:solidFill>
                <a:latin typeface="Arial"/>
              </a:rPr>
              <a:t>Druhá úroveň</a:t>
            </a:r>
            <a:endParaRPr b="0" lang="cs-CZ"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cs-CZ" sz="2400" spc="-1" strike="noStrike">
                <a:solidFill>
                  <a:srgbClr val="000000"/>
                </a:solidFill>
                <a:latin typeface="Arial"/>
              </a:rPr>
              <a:t>Třetí úroveň</a:t>
            </a:r>
            <a:endParaRPr b="0" lang="cs-CZ"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cs-CZ" sz="2000" spc="-1" strike="noStrike">
                <a:solidFill>
                  <a:srgbClr val="000000"/>
                </a:solidFill>
                <a:latin typeface="Arial"/>
              </a:rPr>
              <a:t>Čtvrtá úroveň osnovy</a:t>
            </a:r>
            <a:endParaRPr b="0" lang="cs-CZ"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cs-CZ" sz="2000" spc="-1" strike="noStrike">
                <a:solidFill>
                  <a:srgbClr val="000000"/>
                </a:solidFill>
                <a:latin typeface="Arial"/>
              </a:rPr>
              <a:t>Pátá úroveň osnovy</a:t>
            </a:r>
            <a:endParaRPr b="0" lang="cs-CZ"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cs-CZ" sz="2000" spc="-1" strike="noStrike">
                <a:solidFill>
                  <a:srgbClr val="000000"/>
                </a:solidFill>
                <a:latin typeface="Arial"/>
              </a:rPr>
              <a:t>Šestá úroveň</a:t>
            </a:r>
            <a:endParaRPr b="0" lang="cs-CZ"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cs-CZ" sz="2000" spc="-1" strike="noStrike">
                <a:solidFill>
                  <a:srgbClr val="000000"/>
                </a:solidFill>
                <a:latin typeface="Arial"/>
              </a:rPr>
              <a:t>Sedmá úroveň</a:t>
            </a:r>
            <a:endParaRPr b="0" lang="cs-CZ"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755640" y="1412640"/>
            <a:ext cx="5760000" cy="1779480"/>
          </a:xfrm>
          <a:prstGeom prst="rect">
            <a:avLst/>
          </a:prstGeom>
          <a:noFill/>
          <a:ln w="0">
            <a:noFill/>
          </a:ln>
        </p:spPr>
        <p:txBody>
          <a:bodyPr lIns="0" rIns="0" tIns="0" bIns="0" anchor="ctr">
            <a:normAutofit fontScale="76000"/>
          </a:bodyPr>
          <a:p>
            <a:pPr indent="0" algn="ctr">
              <a:lnSpc>
                <a:spcPct val="100000"/>
              </a:lnSpc>
              <a:buNone/>
              <a:tabLst>
                <a:tab algn="l" pos="0"/>
              </a:tabLst>
            </a:pPr>
            <a:br>
              <a:rPr sz="3600"/>
            </a:br>
            <a:br>
              <a:rPr sz="3600"/>
            </a:br>
            <a:r>
              <a:rPr b="1" lang="cs-CZ" sz="4000" spc="145" strike="noStrike" cap="all">
                <a:solidFill>
                  <a:srgbClr val="ff0000"/>
                </a:solidFill>
                <a:latin typeface="Franklin Gothic Medium"/>
              </a:rPr>
              <a:t>Skončení pracovního poměru</a:t>
            </a:r>
            <a:endParaRPr b="0" lang="cs-CZ" sz="4000" spc="-1" strike="noStrike">
              <a:solidFill>
                <a:srgbClr val="000000"/>
              </a:solidFill>
              <a:latin typeface="Arial"/>
            </a:endParaRPr>
          </a:p>
        </p:txBody>
      </p:sp>
      <p:sp>
        <p:nvSpPr>
          <p:cNvPr id="134" name="PlaceHolder 2"/>
          <p:cNvSpPr>
            <a:spLocks noGrp="1"/>
          </p:cNvSpPr>
          <p:nvPr>
            <p:ph type="subTitle"/>
          </p:nvPr>
        </p:nvSpPr>
        <p:spPr>
          <a:xfrm>
            <a:off x="1403640" y="4077000"/>
            <a:ext cx="6400080" cy="1472400"/>
          </a:xfrm>
          <a:prstGeom prst="rect">
            <a:avLst/>
          </a:prstGeom>
          <a:noFill/>
          <a:ln w="0">
            <a:noFill/>
          </a:ln>
        </p:spPr>
        <p:txBody>
          <a:bodyPr lIns="0" rIns="0" tIns="0" bIns="0" anchor="ctr">
            <a:noAutofit/>
          </a:bodyPr>
          <a:p>
            <a:pPr indent="0" algn="ctr">
              <a:buNone/>
            </a:pPr>
            <a:endParaRPr b="0" lang="cs-CZ"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755640" y="1412640"/>
            <a:ext cx="5760000" cy="1779480"/>
          </a:xfrm>
          <a:prstGeom prst="rect">
            <a:avLst/>
          </a:prstGeom>
          <a:noFill/>
          <a:ln w="0">
            <a:noFill/>
          </a:ln>
        </p:spPr>
        <p:txBody>
          <a:bodyPr lIns="0" rIns="0" tIns="0" bIns="0" anchor="ctr">
            <a:normAutofit fontScale="60000"/>
          </a:bodyPr>
          <a:p>
            <a:pPr indent="0" algn="ctr">
              <a:lnSpc>
                <a:spcPct val="100000"/>
              </a:lnSpc>
              <a:buNone/>
              <a:tabLst>
                <a:tab algn="l" pos="0"/>
              </a:tabLst>
            </a:pPr>
            <a:br>
              <a:rPr sz="3600"/>
            </a:br>
            <a:br>
              <a:rPr sz="3600"/>
            </a:br>
            <a:r>
              <a:rPr b="1" lang="cs-CZ" sz="4000" spc="145" strike="noStrike" cap="all">
                <a:solidFill>
                  <a:srgbClr val="ff0000"/>
                </a:solidFill>
                <a:latin typeface="Franklin Gothic Medium"/>
              </a:rPr>
              <a:t>Zákaz výpovědi dané zaměstnavatelem</a:t>
            </a:r>
            <a:br>
              <a:rPr sz="4000"/>
            </a:br>
            <a:endParaRPr b="0" lang="cs-CZ" sz="4000" spc="-1" strike="noStrike">
              <a:solidFill>
                <a:srgbClr val="000000"/>
              </a:solidFill>
              <a:latin typeface="Arial"/>
            </a:endParaRPr>
          </a:p>
        </p:txBody>
      </p:sp>
      <p:sp>
        <p:nvSpPr>
          <p:cNvPr id="153" name="PlaceHolder 2"/>
          <p:cNvSpPr>
            <a:spLocks noGrp="1"/>
          </p:cNvSpPr>
          <p:nvPr>
            <p:ph type="subTitle"/>
          </p:nvPr>
        </p:nvSpPr>
        <p:spPr>
          <a:xfrm>
            <a:off x="1403640" y="4077000"/>
            <a:ext cx="6400080" cy="1472400"/>
          </a:xfrm>
          <a:prstGeom prst="rect">
            <a:avLst/>
          </a:prstGeom>
          <a:noFill/>
          <a:ln w="0">
            <a:noFill/>
          </a:ln>
        </p:spPr>
        <p:txBody>
          <a:bodyPr lIns="0" rIns="0" tIns="0" bIns="0" anchor="ctr">
            <a:noAutofit/>
          </a:bodyPr>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PlaceHolder 1"/>
          <p:cNvSpPr>
            <a:spLocks noGrp="1"/>
          </p:cNvSpPr>
          <p:nvPr>
            <p:ph/>
          </p:nvPr>
        </p:nvSpPr>
        <p:spPr>
          <a:xfrm>
            <a:off x="380880" y="1719000"/>
            <a:ext cx="8407080" cy="5021640"/>
          </a:xfrm>
          <a:prstGeom prst="rect">
            <a:avLst/>
          </a:prstGeom>
          <a:noFill/>
          <a:ln w="0">
            <a:noFill/>
          </a:ln>
        </p:spPr>
        <p:txBody>
          <a:bodyPr lIns="90000" rIns="90000" tIns="45000" bIns="45000" anchor="t">
            <a:normAutofit fontScale="40000"/>
          </a:bodyPr>
          <a:p>
            <a:pPr indent="0" algn="just">
              <a:lnSpc>
                <a:spcPct val="170000"/>
              </a:lnSpc>
              <a:spcBef>
                <a:spcPts val="349"/>
              </a:spcBef>
              <a:buNone/>
              <a:tabLst>
                <a:tab algn="l" pos="0"/>
              </a:tabLst>
            </a:pPr>
            <a:r>
              <a:rPr b="0" lang="cs-CZ" sz="3800" spc="145" strike="noStrike">
                <a:solidFill>
                  <a:srgbClr val="000000"/>
                </a:solidFill>
                <a:latin typeface="Franklin Gothic Medium"/>
              </a:rPr>
              <a:t>Zaměstnavatel nesmí dát zaměstnanci výpověď v tzv. </a:t>
            </a:r>
            <a:r>
              <a:rPr b="1" lang="cs-CZ" sz="3800" spc="145" strike="noStrike">
                <a:solidFill>
                  <a:srgbClr val="ff0000"/>
                </a:solidFill>
                <a:latin typeface="Franklin Gothic Medium"/>
              </a:rPr>
              <a:t>ochranné době </a:t>
            </a:r>
            <a:r>
              <a:rPr b="0" lang="cs-CZ" sz="3800" spc="145" strike="noStrike">
                <a:solidFill>
                  <a:srgbClr val="534949"/>
                </a:solidFill>
                <a:latin typeface="Franklin Gothic Medium"/>
              </a:rPr>
              <a:t>(</a:t>
            </a:r>
            <a:r>
              <a:rPr b="0" lang="cs-CZ" sz="3800" spc="145" strike="noStrike">
                <a:solidFill>
                  <a:srgbClr val="000000"/>
                </a:solidFill>
                <a:latin typeface="Franklin Gothic Medium"/>
              </a:rPr>
              <a:t>§53 odst. 1 ZP):</a:t>
            </a:r>
            <a:endParaRPr b="0" lang="cs-CZ" sz="3800" spc="-1" strike="noStrike">
              <a:solidFill>
                <a:srgbClr val="000000"/>
              </a:solidFill>
              <a:latin typeface="Arial"/>
            </a:endParaRPr>
          </a:p>
          <a:p>
            <a:pPr marL="339480" indent="0" algn="just">
              <a:lnSpc>
                <a:spcPct val="80000"/>
              </a:lnSpc>
              <a:spcBef>
                <a:spcPts val="349"/>
              </a:spcBef>
              <a:buNone/>
              <a:tabLst>
                <a:tab algn="l" pos="0"/>
              </a:tabLst>
            </a:pPr>
            <a:r>
              <a:rPr b="0" lang="cs-CZ" sz="3300" spc="145" strike="noStrike">
                <a:solidFill>
                  <a:srgbClr val="534949"/>
                </a:solidFill>
                <a:latin typeface="Franklin Gothic Medium"/>
              </a:rPr>
              <a:t> </a:t>
            </a:r>
            <a:endParaRPr b="0" lang="cs-CZ" sz="3300" spc="-1" strike="noStrike">
              <a:solidFill>
                <a:srgbClr val="000000"/>
              </a:solidFill>
              <a:latin typeface="Arial"/>
            </a:endParaRPr>
          </a:p>
          <a:p>
            <a:pPr marL="339480" indent="0" algn="just">
              <a:lnSpc>
                <a:spcPct val="80000"/>
              </a:lnSpc>
              <a:spcBef>
                <a:spcPts val="349"/>
              </a:spcBef>
              <a:buNone/>
              <a:tabLst>
                <a:tab algn="l" pos="0"/>
              </a:tabLst>
            </a:pPr>
            <a:r>
              <a:rPr b="0" lang="cs-CZ" sz="3500" spc="145" strike="noStrike">
                <a:solidFill>
                  <a:srgbClr val="000000"/>
                </a:solidFill>
                <a:latin typeface="Franklin Gothic Medium"/>
              </a:rPr>
              <a:t>a) v době, kdy je zaměstnanec uznán </a:t>
            </a:r>
            <a:r>
              <a:rPr b="1" lang="cs-CZ" sz="4000" spc="145" strike="noStrike">
                <a:solidFill>
                  <a:srgbClr val="ff0000"/>
                </a:solidFill>
                <a:latin typeface="Franklin Gothic Medium"/>
              </a:rPr>
              <a:t>dočasně práce neschopným, pokud si tuto neschopnost úmyslně nepřivodil nebo nevznikla-li tato neschopnost jako bezprostřední následek opilosti zaměstnance nebo zneužití návykových látek, </a:t>
            </a:r>
            <a:r>
              <a:rPr b="0" lang="cs-CZ" sz="3500" spc="145" strike="noStrike">
                <a:solidFill>
                  <a:srgbClr val="000000"/>
                </a:solidFill>
                <a:latin typeface="Franklin Gothic Medium"/>
              </a:rPr>
              <a:t>a v době </a:t>
            </a:r>
            <a:r>
              <a:rPr b="1" lang="cs-CZ" sz="3500" spc="145" strike="noStrike">
                <a:solidFill>
                  <a:srgbClr val="ff0000"/>
                </a:solidFill>
                <a:latin typeface="Franklin Gothic Medium"/>
              </a:rPr>
              <a:t>od podání návrhu na ústavní ošetřování nebo od nástupu lázeňského léčení až do dne jejich ukončení</a:t>
            </a:r>
            <a:r>
              <a:rPr b="0" lang="cs-CZ" sz="3500" spc="145" strike="noStrike">
                <a:solidFill>
                  <a:srgbClr val="534949"/>
                </a:solidFill>
                <a:latin typeface="Franklin Gothic Medium"/>
              </a:rPr>
              <a:t>; </a:t>
            </a:r>
            <a:r>
              <a:rPr b="0" lang="cs-CZ" sz="3500" spc="145" strike="noStrike">
                <a:solidFill>
                  <a:srgbClr val="000000"/>
                </a:solidFill>
                <a:latin typeface="Franklin Gothic Medium"/>
              </a:rPr>
              <a:t>při onemocnění tuberkulózou se tato ochranná doba prodlužuje o 6 měsíců po propuštění z ústavního ošetřování, </a:t>
            </a:r>
            <a:endParaRPr b="0" lang="cs-CZ" sz="3500" spc="-1" strike="noStrike">
              <a:solidFill>
                <a:srgbClr val="000000"/>
              </a:solidFill>
              <a:latin typeface="Arial"/>
            </a:endParaRPr>
          </a:p>
          <a:p>
            <a:pPr marL="339480" indent="0" algn="just">
              <a:lnSpc>
                <a:spcPct val="80000"/>
              </a:lnSpc>
              <a:spcBef>
                <a:spcPts val="349"/>
              </a:spcBef>
              <a:buNone/>
              <a:tabLst>
                <a:tab algn="l" pos="0"/>
              </a:tabLst>
            </a:pPr>
            <a:endParaRPr b="0" lang="cs-CZ" sz="3500" spc="-1" strike="noStrike">
              <a:solidFill>
                <a:srgbClr val="000000"/>
              </a:solidFill>
              <a:latin typeface="Arial"/>
            </a:endParaRPr>
          </a:p>
          <a:p>
            <a:pPr marL="339480" indent="0" algn="just">
              <a:lnSpc>
                <a:spcPct val="80000"/>
              </a:lnSpc>
              <a:spcBef>
                <a:spcPts val="349"/>
              </a:spcBef>
              <a:buNone/>
              <a:tabLst>
                <a:tab algn="l" pos="0"/>
              </a:tabLst>
            </a:pPr>
            <a:r>
              <a:rPr b="0" lang="cs-CZ" sz="3500" spc="145" strike="noStrike">
                <a:solidFill>
                  <a:srgbClr val="000000"/>
                </a:solidFill>
                <a:latin typeface="Franklin Gothic Medium"/>
              </a:rPr>
              <a:t>b) při výkonu </a:t>
            </a:r>
            <a:r>
              <a:rPr b="1" lang="cs-CZ" sz="4000" spc="145" strike="noStrike">
                <a:solidFill>
                  <a:srgbClr val="ff0000"/>
                </a:solidFill>
                <a:latin typeface="Franklin Gothic Medium"/>
              </a:rPr>
              <a:t>vojenského</a:t>
            </a:r>
            <a:r>
              <a:rPr b="1" lang="cs-CZ" sz="3500" spc="145" strike="noStrike">
                <a:solidFill>
                  <a:srgbClr val="ff0000"/>
                </a:solidFill>
                <a:latin typeface="Franklin Gothic Medium"/>
              </a:rPr>
              <a:t> cvičení nebo výjimečného vojenského cvičení </a:t>
            </a:r>
            <a:r>
              <a:rPr b="0" lang="cs-CZ" sz="3500" spc="145" strike="noStrike">
                <a:solidFill>
                  <a:srgbClr val="000000"/>
                </a:solidFill>
                <a:latin typeface="Franklin Gothic Medium"/>
              </a:rPr>
              <a:t>ode dne, kdy byl zaměstnanci doručen povolávací rozkaz, po dobu výkonu těchto cvičení, až do uplynutí 2 týdnů po jeho propuštění z těchto cvičení, </a:t>
            </a:r>
            <a:endParaRPr b="0" lang="cs-CZ" sz="3500" spc="-1" strike="noStrike">
              <a:solidFill>
                <a:srgbClr val="000000"/>
              </a:solidFill>
              <a:latin typeface="Arial"/>
            </a:endParaRPr>
          </a:p>
          <a:p>
            <a:pPr marL="339480" indent="0" algn="just">
              <a:lnSpc>
                <a:spcPct val="80000"/>
              </a:lnSpc>
              <a:spcBef>
                <a:spcPts val="349"/>
              </a:spcBef>
              <a:buNone/>
              <a:tabLst>
                <a:tab algn="l" pos="0"/>
              </a:tabLst>
            </a:pPr>
            <a:endParaRPr b="0" lang="cs-CZ" sz="3500" spc="-1" strike="noStrike">
              <a:solidFill>
                <a:srgbClr val="000000"/>
              </a:solidFill>
              <a:latin typeface="Arial"/>
            </a:endParaRPr>
          </a:p>
          <a:p>
            <a:pPr marL="339480" indent="0" algn="just">
              <a:lnSpc>
                <a:spcPct val="80000"/>
              </a:lnSpc>
              <a:spcBef>
                <a:spcPts val="349"/>
              </a:spcBef>
              <a:buNone/>
              <a:tabLst>
                <a:tab algn="l" pos="0"/>
              </a:tabLst>
            </a:pPr>
            <a:r>
              <a:rPr b="0" lang="cs-CZ" sz="3500" spc="145" strike="noStrike">
                <a:solidFill>
                  <a:srgbClr val="000000"/>
                </a:solidFill>
                <a:latin typeface="Franklin Gothic Medium"/>
              </a:rPr>
              <a:t>c) v době, kdy je zaměstnanec dlouhodobě plně uvolněn pro </a:t>
            </a:r>
            <a:r>
              <a:rPr b="1" lang="cs-CZ" sz="3500" spc="145" strike="noStrike">
                <a:solidFill>
                  <a:srgbClr val="ff0000"/>
                </a:solidFill>
                <a:latin typeface="Franklin Gothic Medium"/>
              </a:rPr>
              <a:t>výkon veřejné funkce</a:t>
            </a:r>
            <a:r>
              <a:rPr b="0" lang="cs-CZ" sz="3500" spc="145" strike="noStrike">
                <a:solidFill>
                  <a:srgbClr val="534949"/>
                </a:solidFill>
                <a:latin typeface="Franklin Gothic Medium"/>
              </a:rPr>
              <a:t>, </a:t>
            </a:r>
            <a:endParaRPr b="0" lang="cs-CZ" sz="3500" spc="-1" strike="noStrike">
              <a:solidFill>
                <a:srgbClr val="000000"/>
              </a:solidFill>
              <a:latin typeface="Arial"/>
            </a:endParaRPr>
          </a:p>
          <a:p>
            <a:pPr marL="339480" indent="0" algn="just">
              <a:lnSpc>
                <a:spcPct val="80000"/>
              </a:lnSpc>
              <a:spcBef>
                <a:spcPts val="349"/>
              </a:spcBef>
              <a:buNone/>
              <a:tabLst>
                <a:tab algn="l" pos="0"/>
              </a:tabLst>
            </a:pPr>
            <a:endParaRPr b="0" lang="cs-CZ" sz="3500" spc="-1" strike="noStrike">
              <a:solidFill>
                <a:srgbClr val="000000"/>
              </a:solidFill>
              <a:latin typeface="Arial"/>
            </a:endParaRPr>
          </a:p>
          <a:p>
            <a:pPr marL="339480" indent="0" algn="just">
              <a:lnSpc>
                <a:spcPct val="80000"/>
              </a:lnSpc>
              <a:spcBef>
                <a:spcPts val="349"/>
              </a:spcBef>
              <a:buNone/>
              <a:tabLst>
                <a:tab algn="l" pos="0"/>
              </a:tabLst>
            </a:pPr>
            <a:r>
              <a:rPr b="0" lang="cs-CZ" sz="3500" spc="145" strike="noStrike">
                <a:solidFill>
                  <a:srgbClr val="000000"/>
                </a:solidFill>
                <a:latin typeface="Franklin Gothic Medium"/>
              </a:rPr>
              <a:t>d) v době, kdy je </a:t>
            </a:r>
            <a:r>
              <a:rPr b="1" lang="cs-CZ" sz="3500" spc="145" strike="noStrike">
                <a:solidFill>
                  <a:srgbClr val="ff0000"/>
                </a:solidFill>
                <a:latin typeface="Franklin Gothic Medium"/>
              </a:rPr>
              <a:t>zaměstnankyně těhotná </a:t>
            </a:r>
            <a:r>
              <a:rPr b="0" lang="cs-CZ" sz="3500" spc="145" strike="noStrike">
                <a:solidFill>
                  <a:srgbClr val="000000"/>
                </a:solidFill>
                <a:latin typeface="Franklin Gothic Medium"/>
              </a:rPr>
              <a:t>nebo kdy zaměstnankyně čerpá </a:t>
            </a:r>
            <a:r>
              <a:rPr b="1" lang="cs-CZ" sz="3500" spc="145" strike="noStrike">
                <a:solidFill>
                  <a:srgbClr val="ff0000"/>
                </a:solidFill>
                <a:latin typeface="Franklin Gothic Medium"/>
              </a:rPr>
              <a:t>mateřskou dovolenou </a:t>
            </a:r>
            <a:r>
              <a:rPr b="0" lang="cs-CZ" sz="3500" spc="145" strike="noStrike">
                <a:solidFill>
                  <a:srgbClr val="000000"/>
                </a:solidFill>
                <a:latin typeface="Franklin Gothic Medium"/>
              </a:rPr>
              <a:t>nebo kdy zaměstnankyně nebo zaměstnanec čerpají </a:t>
            </a:r>
            <a:r>
              <a:rPr b="1" lang="cs-CZ" sz="3500" spc="145" strike="noStrike">
                <a:solidFill>
                  <a:srgbClr val="ff0000"/>
                </a:solidFill>
                <a:latin typeface="Franklin Gothic Medium"/>
              </a:rPr>
              <a:t>rodičovskou dovolenou</a:t>
            </a:r>
            <a:r>
              <a:rPr b="0" lang="cs-CZ" sz="3500" spc="145" strike="noStrike">
                <a:solidFill>
                  <a:srgbClr val="534949"/>
                </a:solidFill>
                <a:latin typeface="Franklin Gothic Medium"/>
              </a:rPr>
              <a:t>, </a:t>
            </a:r>
            <a:endParaRPr b="0" lang="cs-CZ" sz="3500" spc="-1" strike="noStrike">
              <a:solidFill>
                <a:srgbClr val="000000"/>
              </a:solidFill>
              <a:latin typeface="Arial"/>
            </a:endParaRPr>
          </a:p>
          <a:p>
            <a:pPr marL="339480" indent="0" algn="just">
              <a:lnSpc>
                <a:spcPct val="80000"/>
              </a:lnSpc>
              <a:spcBef>
                <a:spcPts val="349"/>
              </a:spcBef>
              <a:buNone/>
              <a:tabLst>
                <a:tab algn="l" pos="0"/>
              </a:tabLst>
            </a:pPr>
            <a:endParaRPr b="0" lang="cs-CZ" sz="3500" spc="-1" strike="noStrike">
              <a:solidFill>
                <a:srgbClr val="000000"/>
              </a:solidFill>
              <a:latin typeface="Arial"/>
            </a:endParaRPr>
          </a:p>
          <a:p>
            <a:pPr marL="339480" indent="0" algn="just">
              <a:lnSpc>
                <a:spcPct val="80000"/>
              </a:lnSpc>
              <a:spcBef>
                <a:spcPts val="349"/>
              </a:spcBef>
              <a:buNone/>
              <a:tabLst>
                <a:tab algn="l" pos="0"/>
              </a:tabLst>
            </a:pPr>
            <a:r>
              <a:rPr b="0" lang="cs-CZ" sz="3500" spc="145" strike="noStrike">
                <a:solidFill>
                  <a:srgbClr val="000000"/>
                </a:solidFill>
                <a:latin typeface="Franklin Gothic Medium"/>
              </a:rPr>
              <a:t>e) v době, kdy je </a:t>
            </a:r>
            <a:r>
              <a:rPr b="1" lang="cs-CZ" sz="3500" spc="145" strike="noStrike">
                <a:solidFill>
                  <a:srgbClr val="ff0000"/>
                </a:solidFill>
                <a:latin typeface="Franklin Gothic Medium"/>
              </a:rPr>
              <a:t>zaměstnanec, který pracuje v noci, uznán na základě lékařského posudku vydaného poskytovatelem pracovnělékařských služeb dočasně nezpůsobilým pro noční práci. </a:t>
            </a:r>
            <a:endParaRPr b="0" lang="cs-CZ" sz="3500" spc="-1" strike="noStrike">
              <a:solidFill>
                <a:srgbClr val="000000"/>
              </a:solidFill>
              <a:latin typeface="Arial"/>
            </a:endParaRPr>
          </a:p>
          <a:p>
            <a:pPr marL="339480" indent="0" algn="just">
              <a:lnSpc>
                <a:spcPct val="80000"/>
              </a:lnSpc>
              <a:spcBef>
                <a:spcPts val="349"/>
              </a:spcBef>
              <a:buNone/>
              <a:tabLst>
                <a:tab algn="l" pos="0"/>
              </a:tabLst>
            </a:pPr>
            <a:endParaRPr b="0" lang="cs-CZ" sz="3500" spc="-1" strike="noStrike">
              <a:solidFill>
                <a:srgbClr val="000000"/>
              </a:solidFill>
              <a:latin typeface="Arial"/>
            </a:endParaRPr>
          </a:p>
        </p:txBody>
      </p:sp>
      <p:sp>
        <p:nvSpPr>
          <p:cNvPr id="155"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zákaz výpovědi (§ 53)</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PlaceHolder 1"/>
          <p:cNvSpPr>
            <a:spLocks noGrp="1"/>
          </p:cNvSpPr>
          <p:nvPr>
            <p:ph/>
          </p:nvPr>
        </p:nvSpPr>
        <p:spPr>
          <a:xfrm>
            <a:off x="380880" y="1719000"/>
            <a:ext cx="8407080" cy="5021640"/>
          </a:xfrm>
          <a:prstGeom prst="rect">
            <a:avLst/>
          </a:prstGeom>
          <a:noFill/>
          <a:ln w="0">
            <a:noFill/>
          </a:ln>
        </p:spPr>
        <p:txBody>
          <a:bodyPr lIns="90000" rIns="90000" tIns="45000" bIns="45000" anchor="t">
            <a:normAutofit/>
          </a:bodyPr>
          <a:p>
            <a:pPr marL="343080" indent="-343080" algn="just">
              <a:lnSpc>
                <a:spcPct val="120000"/>
              </a:lnSpc>
              <a:spcBef>
                <a:spcPts val="349"/>
              </a:spcBef>
              <a:buClr>
                <a:srgbClr val="9999ff"/>
              </a:buClr>
              <a:buSzPct val="229000"/>
              <a:buFont typeface="Arial"/>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400" spc="145" strike="noStrike">
                <a:solidFill>
                  <a:srgbClr val="000000"/>
                </a:solidFill>
                <a:latin typeface="Franklin Gothic Medium"/>
              </a:rPr>
              <a:t>souběh výpovědní doby a ochranné doby =&gt; § 53 odst. 2 ZP</a:t>
            </a:r>
            <a:endParaRPr b="0" lang="cs-CZ" sz="2400" spc="-1" strike="noStrike">
              <a:solidFill>
                <a:srgbClr val="000000"/>
              </a:solidFill>
              <a:latin typeface="Arial"/>
            </a:endParaRPr>
          </a:p>
          <a:p>
            <a:pPr marL="343080" indent="-343080" algn="just">
              <a:lnSpc>
                <a:spcPct val="120000"/>
              </a:lnSpc>
              <a:spcBef>
                <a:spcPts val="349"/>
              </a:spcBef>
              <a:buClr>
                <a:srgbClr val="9999ff"/>
              </a:buClr>
              <a:buSzPct val="229000"/>
              <a:buFont typeface="Arial"/>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400" spc="145" strike="noStrike">
                <a:solidFill>
                  <a:srgbClr val="000000"/>
                </a:solidFill>
                <a:latin typeface="Franklin Gothic Medium"/>
              </a:rPr>
              <a:t>§ 53 odst. 2 ZP: Byla-li </a:t>
            </a:r>
            <a:r>
              <a:rPr b="0" lang="cs-CZ" sz="2400" spc="145" strike="noStrike">
                <a:solidFill>
                  <a:srgbClr val="ff0000"/>
                </a:solidFill>
                <a:latin typeface="Franklin Gothic Medium"/>
              </a:rPr>
              <a:t>dána zaměstnanci výpověď před počátkem ochranné doby</a:t>
            </a:r>
            <a:r>
              <a:rPr b="0" lang="cs-CZ" sz="2400" spc="145" strike="noStrike">
                <a:solidFill>
                  <a:srgbClr val="000000"/>
                </a:solidFill>
                <a:latin typeface="Franklin Gothic Medium"/>
              </a:rPr>
              <a:t> tak, že by výpovědní doba měla uplynout v ochranné době, ochranná doba se do výpovědní doby nezapočítává; pracovní poměr skončí teprve uplynutím zbývající části výpovědní doby po skončení ochranné doby, ledaže zaměstnanec sdělí zaměstnavateli, že na prodloužení pracovního poměru netrvá.</a:t>
            </a:r>
            <a:endParaRPr b="0" lang="cs-CZ" sz="2400" spc="-1" strike="noStrike">
              <a:solidFill>
                <a:srgbClr val="000000"/>
              </a:solidFill>
              <a:latin typeface="Arial"/>
            </a:endParaRPr>
          </a:p>
        </p:txBody>
      </p:sp>
      <p:sp>
        <p:nvSpPr>
          <p:cNvPr id="157"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zákaz výpovědi (§ 53)</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p:nvPr>
        </p:nvSpPr>
        <p:spPr>
          <a:xfrm>
            <a:off x="380880" y="1719000"/>
            <a:ext cx="8407080" cy="4877640"/>
          </a:xfrm>
          <a:prstGeom prst="rect">
            <a:avLst/>
          </a:prstGeom>
          <a:noFill/>
          <a:ln w="0">
            <a:noFill/>
          </a:ln>
        </p:spPr>
        <p:txBody>
          <a:bodyPr lIns="90000" rIns="90000" tIns="45000" bIns="45000" anchor="t">
            <a:normAutofit fontScale="41000"/>
          </a:bodyPr>
          <a:p>
            <a:pPr marL="38880" indent="0" algn="just">
              <a:lnSpc>
                <a:spcPct val="100000"/>
              </a:lnSpc>
              <a:spcBef>
                <a:spcPts val="680"/>
              </a:spcBef>
              <a:buNone/>
              <a:tabLst>
                <a:tab algn="l" pos="0"/>
              </a:tabLst>
            </a:pPr>
            <a:r>
              <a:rPr b="0" lang="cs-CZ" sz="3400" spc="145" strike="noStrike">
                <a:solidFill>
                  <a:srgbClr val="000000"/>
                </a:solidFill>
                <a:latin typeface="Franklin Gothic Medium"/>
              </a:rPr>
              <a:t>Zákaz výpovědi podle § 53 </a:t>
            </a:r>
            <a:r>
              <a:rPr b="1" lang="cs-CZ" sz="3400" spc="145" strike="noStrike">
                <a:solidFill>
                  <a:srgbClr val="ff0000"/>
                </a:solidFill>
                <a:latin typeface="Franklin Gothic Medium"/>
              </a:rPr>
              <a:t>se nevztahuje </a:t>
            </a:r>
            <a:r>
              <a:rPr b="0" lang="cs-CZ" sz="3400" spc="145" strike="noStrike">
                <a:solidFill>
                  <a:srgbClr val="000000"/>
                </a:solidFill>
                <a:latin typeface="Franklin Gothic Medium"/>
              </a:rPr>
              <a:t>na výpověď danou zaměstnanci</a:t>
            </a:r>
            <a:endParaRPr b="0" lang="cs-CZ" sz="3400" spc="-1" strike="noStrike">
              <a:solidFill>
                <a:srgbClr val="000000"/>
              </a:solidFill>
              <a:latin typeface="Arial"/>
            </a:endParaRPr>
          </a:p>
          <a:p>
            <a:pPr marL="38880" indent="0" algn="just">
              <a:lnSpc>
                <a:spcPct val="100000"/>
              </a:lnSpc>
              <a:spcBef>
                <a:spcPts val="601"/>
              </a:spcBef>
              <a:buNone/>
              <a:tabLst>
                <a:tab algn="l" pos="0"/>
              </a:tabLst>
            </a:pPr>
            <a:r>
              <a:rPr b="0" lang="cs-CZ" sz="3000" spc="145" strike="noStrike">
                <a:solidFill>
                  <a:srgbClr val="000000"/>
                </a:solidFill>
                <a:latin typeface="Franklin Gothic Medium"/>
              </a:rPr>
              <a:t> </a:t>
            </a:r>
            <a:endParaRPr b="0" lang="cs-CZ" sz="3000" spc="-1" strike="noStrike">
              <a:solidFill>
                <a:srgbClr val="000000"/>
              </a:solidFill>
              <a:latin typeface="Arial"/>
            </a:endParaRPr>
          </a:p>
          <a:p>
            <a:pPr marL="38880" indent="0" algn="just">
              <a:lnSpc>
                <a:spcPct val="100000"/>
              </a:lnSpc>
              <a:spcBef>
                <a:spcPts val="601"/>
              </a:spcBef>
              <a:buNone/>
              <a:tabLst>
                <a:tab algn="l" pos="0"/>
              </a:tabLst>
            </a:pPr>
            <a:r>
              <a:rPr b="0" lang="cs-CZ" sz="3000" spc="145" strike="noStrike">
                <a:solidFill>
                  <a:srgbClr val="000000"/>
                </a:solidFill>
                <a:latin typeface="Franklin Gothic Medium"/>
              </a:rPr>
              <a:t>a) </a:t>
            </a:r>
            <a:r>
              <a:rPr b="0" lang="cs-CZ" sz="3000" spc="145" strike="noStrike">
                <a:solidFill>
                  <a:srgbClr val="ff0000"/>
                </a:solidFill>
                <a:latin typeface="Franklin Gothic Medium"/>
              </a:rPr>
              <a:t>pro organizační změny uvedené v § 52 písm. a) a b)</a:t>
            </a:r>
            <a:r>
              <a:rPr b="0" lang="cs-CZ" sz="3000" spc="145" strike="noStrike">
                <a:solidFill>
                  <a:srgbClr val="000000"/>
                </a:solidFill>
                <a:latin typeface="Franklin Gothic Medium"/>
              </a:rPr>
              <a:t>; to neplatí v případě organizačních změn uvedených v § 52 písm. b), jestliže se zaměstnavatel přemísťuje v mezích místa (míst) výkonu práce, ve kterých má být práce podle pracovní smlouvy vykonávána,</a:t>
            </a:r>
            <a:endParaRPr b="0" lang="cs-CZ" sz="3000" spc="-1" strike="noStrike">
              <a:solidFill>
                <a:srgbClr val="000000"/>
              </a:solidFill>
              <a:latin typeface="Arial"/>
            </a:endParaRPr>
          </a:p>
          <a:p>
            <a:pPr marL="38880" indent="0" algn="just">
              <a:lnSpc>
                <a:spcPct val="100000"/>
              </a:lnSpc>
              <a:spcBef>
                <a:spcPts val="601"/>
              </a:spcBef>
              <a:buNone/>
              <a:tabLst>
                <a:tab algn="l" pos="0"/>
              </a:tabLst>
            </a:pPr>
            <a:r>
              <a:rPr b="0" lang="cs-CZ" sz="3000" spc="145" strike="noStrike">
                <a:solidFill>
                  <a:srgbClr val="000000"/>
                </a:solidFill>
                <a:latin typeface="Franklin Gothic Medium"/>
              </a:rPr>
              <a:t> </a:t>
            </a:r>
            <a:endParaRPr b="0" lang="cs-CZ" sz="3000" spc="-1" strike="noStrike">
              <a:solidFill>
                <a:srgbClr val="000000"/>
              </a:solidFill>
              <a:latin typeface="Arial"/>
            </a:endParaRPr>
          </a:p>
          <a:p>
            <a:pPr marL="38880" indent="0" algn="just">
              <a:lnSpc>
                <a:spcPct val="100000"/>
              </a:lnSpc>
              <a:spcBef>
                <a:spcPts val="601"/>
              </a:spcBef>
              <a:buNone/>
              <a:tabLst>
                <a:tab algn="l" pos="0"/>
              </a:tabLst>
            </a:pPr>
            <a:r>
              <a:rPr b="0" lang="cs-CZ" sz="3000" spc="145" strike="noStrike">
                <a:solidFill>
                  <a:srgbClr val="000000"/>
                </a:solidFill>
                <a:latin typeface="Franklin Gothic Medium"/>
              </a:rPr>
              <a:t>b) </a:t>
            </a:r>
            <a:r>
              <a:rPr b="0" lang="cs-CZ" sz="3000" spc="145" strike="noStrike">
                <a:solidFill>
                  <a:srgbClr val="ff0000"/>
                </a:solidFill>
                <a:latin typeface="Franklin Gothic Medium"/>
              </a:rPr>
              <a:t>pro organizační změny uvedené v § 52 písm. b)</a:t>
            </a:r>
            <a:r>
              <a:rPr b="0" lang="cs-CZ" sz="3000" spc="145" strike="noStrike">
                <a:solidFill>
                  <a:srgbClr val="000000"/>
                </a:solidFill>
                <a:latin typeface="Franklin Gothic Medium"/>
              </a:rPr>
              <a:t>; to neplatí v případě těhotné zaměstnankyně, zaměstnankyně, která čerpá mateřskou dovolenou, nebo zaměstnance v době, kdy čerpá rodičovskou dovolenou do doby, po kterou je žena oprávněna čerpat mateřskou dovolenou,</a:t>
            </a:r>
            <a:endParaRPr b="0" lang="cs-CZ" sz="3000" spc="-1" strike="noStrike">
              <a:solidFill>
                <a:srgbClr val="000000"/>
              </a:solidFill>
              <a:latin typeface="Arial"/>
            </a:endParaRPr>
          </a:p>
          <a:p>
            <a:pPr marL="38880" indent="0" algn="just">
              <a:lnSpc>
                <a:spcPct val="100000"/>
              </a:lnSpc>
              <a:spcBef>
                <a:spcPts val="601"/>
              </a:spcBef>
              <a:buNone/>
              <a:tabLst>
                <a:tab algn="l" pos="0"/>
              </a:tabLst>
            </a:pPr>
            <a:r>
              <a:rPr b="0" lang="cs-CZ" sz="3000" spc="145" strike="noStrike">
                <a:solidFill>
                  <a:srgbClr val="000000"/>
                </a:solidFill>
                <a:latin typeface="Franklin Gothic Medium"/>
              </a:rPr>
              <a:t> </a:t>
            </a:r>
            <a:endParaRPr b="0" lang="cs-CZ" sz="3000" spc="-1" strike="noStrike">
              <a:solidFill>
                <a:srgbClr val="000000"/>
              </a:solidFill>
              <a:latin typeface="Arial"/>
            </a:endParaRPr>
          </a:p>
          <a:p>
            <a:pPr marL="38880" indent="0" algn="just">
              <a:lnSpc>
                <a:spcPct val="100000"/>
              </a:lnSpc>
              <a:spcBef>
                <a:spcPts val="601"/>
              </a:spcBef>
              <a:buNone/>
              <a:tabLst>
                <a:tab algn="l" pos="0"/>
              </a:tabLst>
            </a:pPr>
            <a:r>
              <a:rPr b="0" lang="cs-CZ" sz="3000" spc="145" strike="noStrike">
                <a:solidFill>
                  <a:srgbClr val="000000"/>
                </a:solidFill>
                <a:latin typeface="Franklin Gothic Medium"/>
              </a:rPr>
              <a:t>c) </a:t>
            </a:r>
            <a:r>
              <a:rPr b="0" lang="cs-CZ" sz="3000" spc="145" strike="noStrike">
                <a:solidFill>
                  <a:srgbClr val="ff0000"/>
                </a:solidFill>
                <a:latin typeface="Franklin Gothic Medium"/>
              </a:rPr>
              <a:t>z důvodu, pro který může zaměstnavatel okamžitě zrušit pracovní poměr</a:t>
            </a:r>
            <a:r>
              <a:rPr b="0" lang="cs-CZ" sz="3000" spc="145" strike="noStrike">
                <a:solidFill>
                  <a:srgbClr val="000000"/>
                </a:solidFill>
                <a:latin typeface="Franklin Gothic Medium"/>
              </a:rPr>
              <a:t>, pokud nejde o zaměstnankyni na mateřské dovolené nebo o zaměstnance v době čerpání rodičovské dovolené do doby, po kterou je žena oprávněna čerpat mateřskou dovolenou; byla-li dána zaměstnankyni nebo zaměstnanci z tohoto důvodu výpověď před nástupem mateřské dovolené (rodičovské dovolené) tak, že by výpovědní doba uplynula v době této mateřské dovolené (rodičovské dovolené), skončí výpovědní doba současně s mateřskou dovolenou (rodičovskou dovolenou),</a:t>
            </a:r>
            <a:endParaRPr b="0" lang="cs-CZ" sz="3000" spc="-1" strike="noStrike">
              <a:solidFill>
                <a:srgbClr val="000000"/>
              </a:solidFill>
              <a:latin typeface="Arial"/>
            </a:endParaRPr>
          </a:p>
          <a:p>
            <a:pPr marL="38880" indent="0" algn="just">
              <a:lnSpc>
                <a:spcPct val="100000"/>
              </a:lnSpc>
              <a:spcBef>
                <a:spcPts val="601"/>
              </a:spcBef>
              <a:buNone/>
              <a:tabLst>
                <a:tab algn="l" pos="0"/>
              </a:tabLst>
            </a:pPr>
            <a:r>
              <a:rPr b="0" lang="cs-CZ" sz="3000" spc="145" strike="noStrike">
                <a:solidFill>
                  <a:srgbClr val="000000"/>
                </a:solidFill>
                <a:latin typeface="Franklin Gothic Medium"/>
              </a:rPr>
              <a:t> </a:t>
            </a:r>
            <a:endParaRPr b="0" lang="cs-CZ" sz="3000" spc="-1" strike="noStrike">
              <a:solidFill>
                <a:srgbClr val="000000"/>
              </a:solidFill>
              <a:latin typeface="Arial"/>
            </a:endParaRPr>
          </a:p>
          <a:p>
            <a:pPr marL="38880" indent="0" algn="just">
              <a:lnSpc>
                <a:spcPct val="100000"/>
              </a:lnSpc>
              <a:spcBef>
                <a:spcPts val="601"/>
              </a:spcBef>
              <a:buNone/>
              <a:tabLst>
                <a:tab algn="l" pos="0"/>
              </a:tabLst>
            </a:pPr>
            <a:r>
              <a:rPr b="0" lang="cs-CZ" sz="3000" spc="145" strike="noStrike">
                <a:solidFill>
                  <a:srgbClr val="000000"/>
                </a:solidFill>
                <a:latin typeface="Franklin Gothic Medium"/>
              </a:rPr>
              <a:t>d) </a:t>
            </a:r>
            <a:r>
              <a:rPr b="0" lang="cs-CZ" sz="3000" spc="145" strike="noStrike">
                <a:solidFill>
                  <a:srgbClr val="ff0000"/>
                </a:solidFill>
                <a:latin typeface="Franklin Gothic Medium"/>
              </a:rPr>
              <a:t>pro jiné porušení povinnosti vyplývající z právních předpisů vztahujících se k vykonávané práci [§ 52 písm. g)] nebo porušení jiné povinnosti zaměstnance stanovené v § 301a zvlášť hrubým způsobem [§ 52 písm. h)]</a:t>
            </a:r>
            <a:r>
              <a:rPr b="0" lang="cs-CZ" sz="3000" spc="145" strike="noStrike">
                <a:solidFill>
                  <a:srgbClr val="000000"/>
                </a:solidFill>
                <a:latin typeface="Franklin Gothic Medium"/>
              </a:rPr>
              <a:t>; to neplatí, jde-li o těhotnou zaměstnankyni, zaměstnankyni čerpající mateřskou dovolenou, nebo o zaměstnance anebo zaměstnankyni, kteří čerpají rodičovskou dovolenou.</a:t>
            </a:r>
            <a:endParaRPr b="0" lang="cs-CZ" sz="3000" spc="-1" strike="noStrike">
              <a:solidFill>
                <a:srgbClr val="000000"/>
              </a:solidFill>
              <a:latin typeface="Arial"/>
            </a:endParaRPr>
          </a:p>
        </p:txBody>
      </p:sp>
      <p:sp>
        <p:nvSpPr>
          <p:cNvPr id="159"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zákaz výpovědi (§ 54)</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PlaceHolder 1"/>
          <p:cNvSpPr>
            <a:spLocks noGrp="1"/>
          </p:cNvSpPr>
          <p:nvPr>
            <p:ph/>
          </p:nvPr>
        </p:nvSpPr>
        <p:spPr>
          <a:xfrm>
            <a:off x="380880" y="1719000"/>
            <a:ext cx="8407080" cy="4877640"/>
          </a:xfrm>
          <a:prstGeom prst="rect">
            <a:avLst/>
          </a:prstGeom>
          <a:noFill/>
          <a:ln w="0">
            <a:noFill/>
          </a:ln>
        </p:spPr>
        <p:txBody>
          <a:bodyPr lIns="90000" rIns="90000" tIns="45000" bIns="45000" anchor="t">
            <a:normAutofit/>
          </a:bodyPr>
          <a:p>
            <a:pPr marL="45720" indent="0" algn="just">
              <a:lnSpc>
                <a:spcPct val="100000"/>
              </a:lnSpc>
              <a:spcBef>
                <a:spcPts val="400"/>
              </a:spcBef>
              <a:buNone/>
              <a:tabLst>
                <a:tab algn="l" pos="0"/>
              </a:tabLst>
            </a:pPr>
            <a:r>
              <a:rPr b="0" lang="sk-SK" sz="2000" spc="145" strike="noStrike">
                <a:solidFill>
                  <a:srgbClr val="534949"/>
                </a:solidFill>
                <a:latin typeface="Franklin Gothic Medium"/>
              </a:rPr>
              <a:t>KS v Bratislavě ze dne 22. 12. 1966, sp. zn. </a:t>
            </a:r>
            <a:r>
              <a:rPr b="1" lang="sk-SK" sz="2000" spc="145" strike="noStrike">
                <a:solidFill>
                  <a:srgbClr val="534949"/>
                </a:solidFill>
                <a:latin typeface="Franklin Gothic Medium"/>
              </a:rPr>
              <a:t>8 Co 730/66</a:t>
            </a:r>
            <a:r>
              <a:rPr b="0" lang="sk-SK" sz="2000" spc="145" strike="noStrike">
                <a:solidFill>
                  <a:srgbClr val="534949"/>
                </a:solidFill>
                <a:latin typeface="Franklin Gothic Medium"/>
              </a:rPr>
              <a:t>.</a:t>
            </a:r>
            <a:endParaRPr b="0" lang="cs-CZ" sz="2000" spc="-1" strike="noStrike">
              <a:solidFill>
                <a:srgbClr val="000000"/>
              </a:solidFill>
              <a:latin typeface="Arial"/>
            </a:endParaRPr>
          </a:p>
          <a:p>
            <a:pPr marL="274320" indent="-228600" algn="just">
              <a:lnSpc>
                <a:spcPct val="100000"/>
              </a:lnSpc>
              <a:spcBef>
                <a:spcPts val="360"/>
              </a:spcBef>
              <a:buClr>
                <a:srgbClr val="c66951"/>
              </a:buClr>
              <a:buFont typeface="Wingdings 2" charset="2"/>
              <a:buChar char=""/>
              <a:tabLst>
                <a:tab algn="l" pos="0"/>
              </a:tabLst>
            </a:pPr>
            <a:r>
              <a:rPr b="0" lang="sk-SK" sz="1800" spc="145" strike="noStrike">
                <a:solidFill>
                  <a:srgbClr val="000000"/>
                </a:solidFill>
                <a:latin typeface="Franklin Gothic Medium"/>
              </a:rPr>
              <a:t>Rozviazanie pracovného pomeru výpoveďou v dobe, kedy je pracovníčka tehotná, je právne neúčinné, a to bez ohľadu na to, či podnik o tehotenstve pracovníčky vedel.</a:t>
            </a:r>
            <a:endParaRPr b="0" lang="cs-CZ" sz="1800" spc="-1" strike="noStrike">
              <a:solidFill>
                <a:srgbClr val="000000"/>
              </a:solidFill>
              <a:latin typeface="Arial"/>
            </a:endParaRPr>
          </a:p>
          <a:p>
            <a:pPr indent="0" algn="just">
              <a:lnSpc>
                <a:spcPct val="100000"/>
              </a:lnSpc>
              <a:spcBef>
                <a:spcPts val="320"/>
              </a:spcBef>
              <a:buNone/>
              <a:tabLst>
                <a:tab algn="l" pos="0"/>
              </a:tabLst>
            </a:pPr>
            <a:endParaRPr b="0" lang="cs-CZ" sz="1600" spc="-1" strike="noStrike">
              <a:solidFill>
                <a:srgbClr val="000000"/>
              </a:solidFill>
              <a:latin typeface="Arial"/>
            </a:endParaRPr>
          </a:p>
        </p:txBody>
      </p:sp>
      <p:sp>
        <p:nvSpPr>
          <p:cNvPr id="161"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zákaz výpovědi</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PlaceHolder 1"/>
          <p:cNvSpPr>
            <a:spLocks noGrp="1"/>
          </p:cNvSpPr>
          <p:nvPr>
            <p:ph/>
          </p:nvPr>
        </p:nvSpPr>
        <p:spPr>
          <a:xfrm>
            <a:off x="380880" y="1719000"/>
            <a:ext cx="8407080" cy="4877640"/>
          </a:xfrm>
          <a:prstGeom prst="rect">
            <a:avLst/>
          </a:prstGeom>
          <a:noFill/>
          <a:ln w="0">
            <a:noFill/>
          </a:ln>
        </p:spPr>
        <p:txBody>
          <a:bodyPr lIns="90000" rIns="90000" tIns="45000" bIns="45000" anchor="t">
            <a:normAutofit/>
          </a:bodyPr>
          <a:p>
            <a:pPr indent="0">
              <a:spcBef>
                <a:spcPts val="1417"/>
              </a:spcBef>
              <a:buNone/>
            </a:pPr>
            <a:endParaRPr b="0" lang="cs-CZ" sz="1800" spc="-1" strike="noStrike">
              <a:solidFill>
                <a:srgbClr val="000000"/>
              </a:solidFill>
              <a:latin typeface="Arial"/>
            </a:endParaRPr>
          </a:p>
        </p:txBody>
      </p:sp>
      <p:sp>
        <p:nvSpPr>
          <p:cNvPr id="163"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zákaz výpovědi</a:t>
            </a:r>
            <a:endParaRPr b="0" lang="cs-CZ" sz="3200" spc="-1" strike="noStrike">
              <a:solidFill>
                <a:srgbClr val="000000"/>
              </a:solidFill>
              <a:latin typeface="Arial"/>
            </a:endParaRPr>
          </a:p>
        </p:txBody>
      </p:sp>
      <p:graphicFrame>
        <p:nvGraphicFramePr>
          <p:cNvPr id="164" name="Tabulka 3"/>
          <p:cNvGraphicFramePr/>
          <p:nvPr/>
        </p:nvGraphicFramePr>
        <p:xfrm>
          <a:off x="539640" y="1196640"/>
          <a:ext cx="8136360" cy="5434560"/>
        </p:xfrm>
        <a:graphic>
          <a:graphicData uri="http://schemas.openxmlformats.org/drawingml/2006/table">
            <a:tbl>
              <a:tblPr/>
              <a:tblGrid>
                <a:gridCol w="2712240"/>
                <a:gridCol w="2712240"/>
                <a:gridCol w="2712240"/>
              </a:tblGrid>
              <a:tr h="621000">
                <a:tc>
                  <a:txBody>
                    <a:bodyPr anchor="t">
                      <a:noAutofit/>
                    </a:bodyPr>
                    <a:p>
                      <a:pPr algn="ctr">
                        <a:lnSpc>
                          <a:spcPct val="100000"/>
                        </a:lnSpc>
                      </a:pPr>
                      <a:r>
                        <a:rPr b="1" lang="cs-CZ" sz="2000" spc="-1" strike="noStrike">
                          <a:solidFill>
                            <a:schemeClr val="lt1"/>
                          </a:solidFill>
                          <a:latin typeface="Franklin Gothic Medium"/>
                        </a:rPr>
                        <a:t>Výpovědní důvod</a:t>
                      </a:r>
                      <a:endParaRPr b="0" lang="cs-CZ" sz="20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Franklin Gothic Medium"/>
                        </a:rPr>
                        <a:t>Věcný důvod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Franklin Gothic Medium"/>
                        </a:rPr>
                        <a:t>Chránění zaměstnanci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r>
              <a:tr h="621000">
                <a:tc>
                  <a:txBody>
                    <a:bodyPr anchor="t">
                      <a:noAutofit/>
                    </a:bodyPr>
                    <a:p>
                      <a:pPr algn="ctr">
                        <a:lnSpc>
                          <a:spcPct val="100000"/>
                        </a:lnSpc>
                      </a:pPr>
                      <a:r>
                        <a:rPr b="0" lang="cs-CZ" sz="1800" spc="-1" strike="noStrike">
                          <a:solidFill>
                            <a:schemeClr val="dk1"/>
                          </a:solidFill>
                          <a:latin typeface="Franklin Gothic Medium"/>
                        </a:rPr>
                        <a:t>§ 52 písm. a)</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Rušení Z nebo jeho části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r h="733680">
                <a:tc>
                  <a:txBody>
                    <a:bodyPr anchor="t">
                      <a:noAutofit/>
                    </a:bodyPr>
                    <a:p>
                      <a:pPr algn="ctr">
                        <a:lnSpc>
                          <a:spcPct val="100000"/>
                        </a:lnSpc>
                      </a:pPr>
                      <a:r>
                        <a:rPr b="0" lang="cs-CZ" sz="1800" spc="-1" strike="noStrike">
                          <a:solidFill>
                            <a:schemeClr val="dk1"/>
                          </a:solidFill>
                          <a:latin typeface="Franklin Gothic Medium"/>
                        </a:rPr>
                        <a:t>§ 52 písm. b)</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Přemístění Z nebo jeho části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Těhotná, zam. čerpající MD, zam. čerpající MD po dobu, po níž je žena opr. čerpat MD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r>
              <a:tr h="733680">
                <a:tc>
                  <a:txBody>
                    <a:bodyPr anchor="t">
                      <a:noAutofit/>
                    </a:bodyPr>
                    <a:p>
                      <a:pPr algn="ctr">
                        <a:lnSpc>
                          <a:spcPct val="100000"/>
                        </a:lnSpc>
                        <a:tabLst>
                          <a:tab algn="l" pos="0"/>
                        </a:tabLst>
                      </a:pPr>
                      <a:r>
                        <a:rPr b="0" lang="cs-CZ" sz="1800" spc="-1" strike="noStrike">
                          <a:solidFill>
                            <a:schemeClr val="dk1"/>
                          </a:solidFill>
                          <a:latin typeface="Franklin Gothic Medium"/>
                        </a:rPr>
                        <a:t>§ 52 písm. c)</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Nadbytečnost zaměstnance</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Všichni zaměstnanci uvedení v § 53</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r h="703800">
                <a:tc>
                  <a:txBody>
                    <a:bodyPr anchor="t">
                      <a:noAutofit/>
                    </a:bodyPr>
                    <a:p>
                      <a:pPr algn="ctr">
                        <a:lnSpc>
                          <a:spcPct val="100000"/>
                        </a:lnSpc>
                        <a:tabLst>
                          <a:tab algn="l" pos="0"/>
                        </a:tabLst>
                      </a:pPr>
                      <a:r>
                        <a:rPr b="0" lang="cs-CZ" sz="1800" spc="-1" strike="noStrike">
                          <a:solidFill>
                            <a:schemeClr val="dk1"/>
                          </a:solidFill>
                          <a:latin typeface="Franklin Gothic Medium"/>
                        </a:rPr>
                        <a:t>§ 52 písm. 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Zdr. nezp. -&gt; prac. úraz, nemoc z povolání</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tabLst>
                          <a:tab algn="l" pos="0"/>
                        </a:tabLst>
                      </a:pPr>
                      <a:r>
                        <a:rPr b="0" lang="cs-CZ" sz="1800" spc="-1" strike="noStrike">
                          <a:solidFill>
                            <a:schemeClr val="dk1"/>
                          </a:solidFill>
                          <a:latin typeface="Franklin Gothic Medium"/>
                        </a:rPr>
                        <a:t>Všichni zaměstnanci uvedení v § 53</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r>
              <a:tr h="621000">
                <a:tc>
                  <a:txBody>
                    <a:bodyPr anchor="t">
                      <a:noAutofit/>
                    </a:bodyPr>
                    <a:p>
                      <a:pPr algn="ctr">
                        <a:lnSpc>
                          <a:spcPct val="100000"/>
                        </a:lnSpc>
                        <a:tabLst>
                          <a:tab algn="l" pos="0"/>
                        </a:tabLst>
                      </a:pPr>
                      <a:r>
                        <a:rPr b="0" lang="cs-CZ" sz="1800" spc="-1" strike="noStrike">
                          <a:solidFill>
                            <a:schemeClr val="dk1"/>
                          </a:solidFill>
                          <a:latin typeface="Franklin Gothic Medium"/>
                        </a:rPr>
                        <a:t>§ 52 písm. e)</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Zdr. nezp. -&gt; ostatní</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tabLst>
                          <a:tab algn="l" pos="0"/>
                        </a:tabLst>
                      </a:pPr>
                      <a:r>
                        <a:rPr b="0" lang="cs-CZ" sz="1800" spc="-1" strike="noStrike">
                          <a:solidFill>
                            <a:schemeClr val="dk1"/>
                          </a:solidFill>
                          <a:latin typeface="Franklin Gothic Medium"/>
                        </a:rPr>
                        <a:t>Všichni zaměstnanci uvedení v § 53</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r h="1005480">
                <a:tc>
                  <a:txBody>
                    <a:bodyPr anchor="t">
                      <a:noAutofit/>
                    </a:bodyPr>
                    <a:p>
                      <a:pPr algn="ctr">
                        <a:lnSpc>
                          <a:spcPct val="100000"/>
                        </a:lnSpc>
                      </a:pPr>
                      <a:r>
                        <a:rPr b="0" lang="cs-CZ" sz="1800" spc="-1" strike="noStrike">
                          <a:solidFill>
                            <a:schemeClr val="dk1"/>
                          </a:solidFill>
                          <a:latin typeface="Franklin Gothic Medium"/>
                        </a:rPr>
                        <a:t>§ 52 písm. f)</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Nesplňování předpokladů, požadavků, špatné pracovní výsledky</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tabLst>
                          <a:tab algn="l" pos="0"/>
                        </a:tabLst>
                      </a:pPr>
                      <a:r>
                        <a:rPr b="0" lang="cs-CZ" sz="1800" spc="-1" strike="noStrike">
                          <a:solidFill>
                            <a:schemeClr val="dk1"/>
                          </a:solidFill>
                          <a:latin typeface="Franklin Gothic Medium"/>
                        </a:rPr>
                        <a:t>Všichni zaměstnanci uvedení v § 53</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p:nvPr>
        </p:nvSpPr>
        <p:spPr>
          <a:xfrm>
            <a:off x="380880" y="1719000"/>
            <a:ext cx="8407080" cy="4877640"/>
          </a:xfrm>
          <a:prstGeom prst="rect">
            <a:avLst/>
          </a:prstGeom>
          <a:noFill/>
          <a:ln w="0">
            <a:noFill/>
          </a:ln>
        </p:spPr>
        <p:txBody>
          <a:bodyPr lIns="90000" rIns="90000" tIns="45000" bIns="45000" anchor="t">
            <a:normAutofit/>
          </a:bodyPr>
          <a:p>
            <a:pPr indent="0">
              <a:spcBef>
                <a:spcPts val="1417"/>
              </a:spcBef>
              <a:buNone/>
            </a:pPr>
            <a:endParaRPr b="0" lang="cs-CZ" sz="1800" spc="-1" strike="noStrike">
              <a:solidFill>
                <a:srgbClr val="000000"/>
              </a:solidFill>
              <a:latin typeface="Arial"/>
            </a:endParaRPr>
          </a:p>
        </p:txBody>
      </p:sp>
      <p:sp>
        <p:nvSpPr>
          <p:cNvPr id="166"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zákaz výpovědi</a:t>
            </a:r>
            <a:endParaRPr b="0" lang="cs-CZ" sz="3200" spc="-1" strike="noStrike">
              <a:solidFill>
                <a:srgbClr val="000000"/>
              </a:solidFill>
              <a:latin typeface="Arial"/>
            </a:endParaRPr>
          </a:p>
        </p:txBody>
      </p:sp>
      <p:graphicFrame>
        <p:nvGraphicFramePr>
          <p:cNvPr id="167" name="Tabulka 3"/>
          <p:cNvGraphicFramePr/>
          <p:nvPr/>
        </p:nvGraphicFramePr>
        <p:xfrm>
          <a:off x="539640" y="1772640"/>
          <a:ext cx="8136360" cy="3747600"/>
        </p:xfrm>
        <a:graphic>
          <a:graphicData uri="http://schemas.openxmlformats.org/drawingml/2006/table">
            <a:tbl>
              <a:tblPr/>
              <a:tblGrid>
                <a:gridCol w="2712240"/>
                <a:gridCol w="2712240"/>
                <a:gridCol w="2712240"/>
              </a:tblGrid>
              <a:tr h="621000">
                <a:tc>
                  <a:txBody>
                    <a:bodyPr anchor="t">
                      <a:noAutofit/>
                    </a:bodyPr>
                    <a:p>
                      <a:pPr algn="ctr">
                        <a:lnSpc>
                          <a:spcPct val="100000"/>
                        </a:lnSpc>
                      </a:pPr>
                      <a:r>
                        <a:rPr b="1" lang="cs-CZ" sz="2000" spc="-1" strike="noStrike">
                          <a:solidFill>
                            <a:schemeClr val="lt1"/>
                          </a:solidFill>
                          <a:latin typeface="Franklin Gothic Medium"/>
                        </a:rPr>
                        <a:t>Výpovědní důvod</a:t>
                      </a:r>
                      <a:endParaRPr b="0" lang="cs-CZ" sz="20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Franklin Gothic Medium"/>
                        </a:rPr>
                        <a:t>Věcný důvod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Franklin Gothic Medium"/>
                        </a:rPr>
                        <a:t>Chránění zaměstnanci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r>
              <a:tr h="621000">
                <a:tc>
                  <a:txBody>
                    <a:bodyPr anchor="t">
                      <a:noAutofit/>
                    </a:bodyPr>
                    <a:p>
                      <a:pPr algn="ctr">
                        <a:lnSpc>
                          <a:spcPct val="100000"/>
                        </a:lnSpc>
                      </a:pPr>
                      <a:r>
                        <a:rPr b="0" lang="cs-CZ" sz="1800" spc="-1" strike="noStrike">
                          <a:solidFill>
                            <a:schemeClr val="dk1"/>
                          </a:solidFill>
                          <a:latin typeface="Franklin Gothic Medium"/>
                        </a:rPr>
                        <a:t>§ 52 písm. g)</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Důvod pro okamžité zrušení PP</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tabLst>
                          <a:tab algn="l" pos="0"/>
                        </a:tabLst>
                      </a:pPr>
                      <a:r>
                        <a:rPr b="0" lang="cs-CZ" sz="1800" spc="-1" strike="noStrike">
                          <a:solidFill>
                            <a:schemeClr val="dk1"/>
                          </a:solidFill>
                          <a:latin typeface="Franklin Gothic Medium"/>
                        </a:rPr>
                        <a:t>Zam. čerpající MD, zam. čerpající MD po dobu, po níž je žena opr. čerpat MD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r h="733680">
                <a:tc>
                  <a:txBody>
                    <a:bodyPr anchor="t">
                      <a:noAutofit/>
                    </a:bodyPr>
                    <a:p>
                      <a:pPr algn="ctr">
                        <a:lnSpc>
                          <a:spcPct val="100000"/>
                        </a:lnSpc>
                      </a:pPr>
                      <a:r>
                        <a:rPr b="0" lang="cs-CZ" sz="1800" spc="-1" strike="noStrike">
                          <a:solidFill>
                            <a:schemeClr val="dk1"/>
                          </a:solidFill>
                          <a:latin typeface="Franklin Gothic Medium"/>
                        </a:rPr>
                        <a:t>§ 52 písm. g)</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Soustavné méně závažné nebo závažné porušení povinnosti </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Těhotná, zam. čerpající MD, zam. nebo zaměstnanec čerpající RD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r>
              <a:tr h="733680">
                <a:tc>
                  <a:txBody>
                    <a:bodyPr anchor="t">
                      <a:noAutofit/>
                    </a:bodyPr>
                    <a:p>
                      <a:pPr algn="ctr">
                        <a:lnSpc>
                          <a:spcPct val="100000"/>
                        </a:lnSpc>
                        <a:tabLst>
                          <a:tab algn="l" pos="0"/>
                        </a:tabLst>
                      </a:pPr>
                      <a:r>
                        <a:rPr b="0" lang="cs-CZ" sz="1800" spc="-1" strike="noStrike">
                          <a:solidFill>
                            <a:schemeClr val="dk1"/>
                          </a:solidFill>
                          <a:latin typeface="Franklin Gothic Medium"/>
                        </a:rPr>
                        <a:t>§ 52 písm. h)</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Porušování povinností dle § 301a zvlášť hrubým způsobem</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Těhotná, zam. čerpající MD, zam. nebo zaměstnanec čerpající RD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p:nvPr>
        </p:nvSpPr>
        <p:spPr>
          <a:xfrm>
            <a:off x="380880" y="1719000"/>
            <a:ext cx="8407080" cy="4877640"/>
          </a:xfrm>
          <a:prstGeom prst="rect">
            <a:avLst/>
          </a:prstGeom>
          <a:noFill/>
          <a:ln w="0">
            <a:noFill/>
          </a:ln>
        </p:spPr>
        <p:txBody>
          <a:bodyPr lIns="90000" rIns="90000" tIns="45000" bIns="45000" anchor="t">
            <a:normAutofit/>
          </a:bodyPr>
          <a:p>
            <a:pPr marL="274320" indent="-228600" algn="just">
              <a:lnSpc>
                <a:spcPct val="100000"/>
              </a:lnSpc>
              <a:spcBef>
                <a:spcPts val="561"/>
              </a:spcBef>
              <a:buClr>
                <a:srgbClr val="c66951"/>
              </a:buClr>
              <a:buFont typeface="Wingdings 2" charset="2"/>
              <a:buChar char=""/>
            </a:pPr>
            <a:r>
              <a:rPr b="0" lang="cs-CZ" sz="2800" spc="145" strike="noStrike">
                <a:solidFill>
                  <a:srgbClr val="000000"/>
                </a:solidFill>
                <a:latin typeface="Franklin Gothic Medium"/>
              </a:rPr>
              <a:t> </a:t>
            </a:r>
            <a:r>
              <a:rPr b="0" lang="cs-CZ" sz="2800" spc="145" strike="noStrike">
                <a:solidFill>
                  <a:srgbClr val="000000"/>
                </a:solidFill>
                <a:latin typeface="Franklin Gothic Medium"/>
              </a:rPr>
              <a:t>zvláštní pravidla pro souběh výpovědní doby a ochranné doby podle § 54 písm. c) ZP</a:t>
            </a:r>
            <a:endParaRPr b="0" lang="cs-CZ" sz="2800" spc="-1" strike="noStrike">
              <a:solidFill>
                <a:srgbClr val="000000"/>
              </a:solidFill>
              <a:latin typeface="Arial"/>
            </a:endParaRPr>
          </a:p>
          <a:p>
            <a:pPr marL="1097280" indent="0" algn="just">
              <a:lnSpc>
                <a:spcPct val="100000"/>
              </a:lnSpc>
              <a:spcBef>
                <a:spcPts val="420"/>
              </a:spcBef>
              <a:buNone/>
              <a:tabLst>
                <a:tab algn="l" pos="0"/>
              </a:tabLst>
            </a:pPr>
            <a:endParaRPr b="0" lang="cs-CZ" sz="2100" spc="-1" strike="noStrike">
              <a:solidFill>
                <a:srgbClr val="000000"/>
              </a:solidFill>
              <a:latin typeface="Arial"/>
            </a:endParaRPr>
          </a:p>
          <a:p>
            <a:pPr marL="1097280" indent="0" algn="just">
              <a:lnSpc>
                <a:spcPct val="100000"/>
              </a:lnSpc>
              <a:spcBef>
                <a:spcPts val="420"/>
              </a:spcBef>
              <a:buNone/>
              <a:tabLst>
                <a:tab algn="l" pos="0"/>
              </a:tabLst>
            </a:pPr>
            <a:r>
              <a:rPr b="0" lang="cs-CZ" sz="2100" spc="94" strike="noStrike">
                <a:solidFill>
                  <a:srgbClr val="000000"/>
                </a:solidFill>
                <a:latin typeface="Franklin Gothic Medium"/>
              </a:rPr>
              <a:t>byla-li zaměstnanci nebo zaměstnankyni dána výpověď z důvodu, pro který lze okamžitě zrušit PP, před nástupem MD (RD) tak, že by VD uplynula v době této MD (RD), skončí VD současně s MD (RD)</a:t>
            </a:r>
            <a:r>
              <a:rPr b="0" lang="cs-CZ" sz="2100" spc="94" strike="noStrike">
                <a:solidFill>
                  <a:srgbClr val="000000"/>
                </a:solidFill>
                <a:latin typeface="Franklin Gothic Medium"/>
              </a:rPr>
              <a:t>	</a:t>
            </a:r>
            <a:endParaRPr b="0" lang="cs-CZ" sz="2100" spc="-1" strike="noStrike">
              <a:solidFill>
                <a:srgbClr val="000000"/>
              </a:solidFill>
              <a:latin typeface="Arial"/>
            </a:endParaRPr>
          </a:p>
        </p:txBody>
      </p:sp>
      <p:sp>
        <p:nvSpPr>
          <p:cNvPr id="169"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Zákaz výpovědi</a:t>
            </a:r>
            <a:endParaRPr b="0" lang="cs-CZ" sz="3200" spc="-1" strike="noStrike">
              <a:solidFill>
                <a:srgbClr val="000000"/>
              </a:solidFill>
              <a:latin typeface="Arial"/>
            </a:endParaRPr>
          </a:p>
        </p:txBody>
      </p:sp>
      <p:sp>
        <p:nvSpPr>
          <p:cNvPr id="170" name="Šipka doprava 3"/>
          <p:cNvSpPr/>
          <p:nvPr/>
        </p:nvSpPr>
        <p:spPr>
          <a:xfrm>
            <a:off x="467640" y="3009240"/>
            <a:ext cx="977760" cy="483840"/>
          </a:xfrm>
          <a:prstGeom prst="right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a typeface="DejaVu Sans"/>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PlaceHolder 1"/>
          <p:cNvSpPr>
            <a:spLocks noGrp="1"/>
          </p:cNvSpPr>
          <p:nvPr>
            <p:ph type="title"/>
          </p:nvPr>
        </p:nvSpPr>
        <p:spPr>
          <a:xfrm>
            <a:off x="755640" y="1412640"/>
            <a:ext cx="5760000" cy="1779480"/>
          </a:xfrm>
          <a:prstGeom prst="rect">
            <a:avLst/>
          </a:prstGeom>
          <a:noFill/>
          <a:ln w="0">
            <a:noFill/>
          </a:ln>
        </p:spPr>
        <p:txBody>
          <a:bodyPr lIns="0" rIns="0" tIns="0" bIns="0" anchor="ctr">
            <a:normAutofit fontScale="76000"/>
          </a:bodyPr>
          <a:p>
            <a:pPr indent="0" algn="ctr">
              <a:lnSpc>
                <a:spcPct val="100000"/>
              </a:lnSpc>
              <a:buNone/>
              <a:tabLst>
                <a:tab algn="l" pos="0"/>
              </a:tabLst>
            </a:pPr>
            <a:br>
              <a:rPr sz="3600"/>
            </a:br>
            <a:br>
              <a:rPr sz="3600"/>
            </a:br>
            <a:r>
              <a:rPr b="1" lang="cs-CZ" sz="4000" spc="145" strike="noStrike" cap="all">
                <a:solidFill>
                  <a:srgbClr val="ff0000"/>
                </a:solidFill>
                <a:latin typeface="Franklin Gothic Medium"/>
              </a:rPr>
              <a:t>Odstupné</a:t>
            </a:r>
            <a:br>
              <a:rPr sz="4000"/>
            </a:br>
            <a:endParaRPr b="0" lang="cs-CZ" sz="4000" spc="-1" strike="noStrike">
              <a:solidFill>
                <a:srgbClr val="000000"/>
              </a:solidFill>
              <a:latin typeface="Arial"/>
            </a:endParaRPr>
          </a:p>
        </p:txBody>
      </p:sp>
      <p:sp>
        <p:nvSpPr>
          <p:cNvPr id="172" name="PlaceHolder 2"/>
          <p:cNvSpPr>
            <a:spLocks noGrp="1"/>
          </p:cNvSpPr>
          <p:nvPr>
            <p:ph type="subTitle"/>
          </p:nvPr>
        </p:nvSpPr>
        <p:spPr>
          <a:xfrm>
            <a:off x="1403640" y="4077000"/>
            <a:ext cx="6400080" cy="1472400"/>
          </a:xfrm>
          <a:prstGeom prst="rect">
            <a:avLst/>
          </a:prstGeom>
          <a:noFill/>
          <a:ln w="0">
            <a:noFill/>
          </a:ln>
        </p:spPr>
        <p:txBody>
          <a:bodyPr lIns="0" rIns="0" tIns="0" bIns="0" anchor="ctr">
            <a:noAutofit/>
          </a:bodyPr>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p:nvPr>
        </p:nvSpPr>
        <p:spPr>
          <a:xfrm>
            <a:off x="380880" y="1719000"/>
            <a:ext cx="8407080" cy="5021640"/>
          </a:xfrm>
          <a:prstGeom prst="rect">
            <a:avLst/>
          </a:prstGeom>
          <a:noFill/>
          <a:ln w="0">
            <a:noFill/>
          </a:ln>
        </p:spPr>
        <p:txBody>
          <a:bodyPr lIns="90000" rIns="90000" tIns="45000" bIns="45000" anchor="t">
            <a:normAutofit fontScale="41000"/>
          </a:bodyPr>
          <a:p>
            <a:pPr marL="38880" indent="0" algn="just">
              <a:lnSpc>
                <a:spcPct val="100000"/>
              </a:lnSpc>
              <a:spcBef>
                <a:spcPts val="561"/>
              </a:spcBef>
              <a:buNone/>
              <a:tabLst>
                <a:tab algn="l" pos="0"/>
              </a:tabLst>
            </a:pP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Zaměstnanci, u něhož dochází:</a:t>
            </a:r>
            <a:endParaRPr b="0" lang="cs-CZ" sz="2800" spc="-1" strike="noStrike">
              <a:solidFill>
                <a:srgbClr val="000000"/>
              </a:solidFill>
              <a:latin typeface="Arial"/>
            </a:endParaRPr>
          </a:p>
          <a:p>
            <a:pPr marL="38880" indent="0" algn="just">
              <a:lnSpc>
                <a:spcPct val="100000"/>
              </a:lnSpc>
              <a:spcBef>
                <a:spcPts val="561"/>
              </a:spcBef>
              <a:buNone/>
              <a:tabLst>
                <a:tab algn="l" pos="0"/>
              </a:tabLst>
            </a:pPr>
            <a:endParaRPr b="0" lang="cs-CZ" sz="2800" spc="-1" strike="noStrike">
              <a:solidFill>
                <a:srgbClr val="000000"/>
              </a:solidFill>
              <a:latin typeface="Arial"/>
            </a:endParaRPr>
          </a:p>
          <a:p>
            <a:pPr marL="482760" indent="-443520" algn="just">
              <a:lnSpc>
                <a:spcPct val="100000"/>
              </a:lnSpc>
              <a:spcBef>
                <a:spcPts val="561"/>
              </a:spcBef>
              <a:buClr>
                <a:srgbClr val="c66951"/>
              </a:buClr>
              <a:buFont typeface="Wingdings 2" charset="2"/>
              <a:buAutoNum type="alphaLcParenR"/>
              <a:tabLst>
                <a:tab algn="l" pos="0"/>
              </a:tabLst>
            </a:pPr>
            <a:r>
              <a:rPr b="0" lang="cs-CZ" sz="2800" spc="145" strike="noStrike">
                <a:solidFill>
                  <a:srgbClr val="000000"/>
                </a:solidFill>
                <a:latin typeface="Franklin Gothic Medium"/>
              </a:rPr>
              <a:t>k </a:t>
            </a:r>
            <a:r>
              <a:rPr b="1" lang="cs-CZ" sz="2800" spc="145" strike="noStrike">
                <a:solidFill>
                  <a:srgbClr val="ff0000"/>
                </a:solidFill>
                <a:latin typeface="Franklin Gothic Medium"/>
              </a:rPr>
              <a:t>rozvázání pracovního poměru výpovědí</a:t>
            </a:r>
            <a:endParaRPr b="0" lang="cs-CZ" sz="2800" spc="-1" strike="noStrike">
              <a:solidFill>
                <a:srgbClr val="000000"/>
              </a:solidFill>
              <a:latin typeface="Arial"/>
            </a:endParaRPr>
          </a:p>
          <a:p>
            <a:pPr marL="482760" indent="-443520" algn="just">
              <a:lnSpc>
                <a:spcPct val="100000"/>
              </a:lnSpc>
              <a:spcBef>
                <a:spcPts val="561"/>
              </a:spcBef>
              <a:buClr>
                <a:srgbClr val="c66951"/>
              </a:buClr>
              <a:buFont typeface="Wingdings 2" charset="2"/>
              <a:buAutoNum type="alphaLcParenR"/>
              <a:tabLst>
                <a:tab algn="l" pos="0"/>
              </a:tabLst>
            </a:pPr>
            <a:r>
              <a:rPr b="0" lang="cs-CZ" sz="2800" spc="145" strike="noStrike">
                <a:solidFill>
                  <a:srgbClr val="000000"/>
                </a:solidFill>
                <a:latin typeface="Franklin Gothic Medium"/>
              </a:rPr>
              <a:t>danou </a:t>
            </a:r>
            <a:r>
              <a:rPr b="1" lang="cs-CZ" sz="2800" spc="145" strike="noStrike">
                <a:solidFill>
                  <a:srgbClr val="ff0000"/>
                </a:solidFill>
                <a:latin typeface="Franklin Gothic Medium"/>
              </a:rPr>
              <a:t>zaměstnavatelem</a:t>
            </a: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482760" indent="-443520" algn="just">
              <a:lnSpc>
                <a:spcPct val="100000"/>
              </a:lnSpc>
              <a:spcBef>
                <a:spcPts val="561"/>
              </a:spcBef>
              <a:buClr>
                <a:srgbClr val="c66951"/>
              </a:buClr>
              <a:buFont typeface="Wingdings 2" charset="2"/>
              <a:buAutoNum type="alphaLcParenR"/>
              <a:tabLst>
                <a:tab algn="l" pos="0"/>
              </a:tabLst>
            </a:pPr>
            <a:r>
              <a:rPr b="1" lang="cs-CZ" sz="2800" spc="145" strike="noStrike">
                <a:solidFill>
                  <a:srgbClr val="ff0000"/>
                </a:solidFill>
                <a:latin typeface="Franklin Gothic Medium"/>
              </a:rPr>
              <a:t>z důvodů uvedených v § 52 písm. a) až c) nebo dohodou z týchž důvodů</a:t>
            </a: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38880" indent="0" algn="just">
              <a:lnSpc>
                <a:spcPct val="100000"/>
              </a:lnSpc>
              <a:spcBef>
                <a:spcPts val="561"/>
              </a:spcBef>
              <a:buNone/>
              <a:tabLst>
                <a:tab algn="l" pos="0"/>
              </a:tabLst>
            </a:pP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přísluší od zaměstnavatele při skončení pracovního poměru odstupné ve výši nejméně:</a:t>
            </a: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a) jednonásobku jeho průměrného výdělku, jestliže jeho pracovní poměr u zaměstnavatele trval méně než 1 rok,</a:t>
            </a: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b) dvojnásobku jeho průměrného výdělku, jestliže jeho pracovní poměr u zaměstnavatele trval alespoň 1 rok a méně než 2 roky,</a:t>
            </a: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c) trojnásobku jeho průměrného výdělku, jestliže jeho pracovní poměr u zaměstnavatele trval alespoň 2 roky,</a:t>
            </a: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d) součtu trojnásobku jeho průměrného výdělku a částek uvedených v písmenech a) až c), jestliže dochází k rozvázání pracovního poměru v době, kdy se na zaměstnance vztahuje v kontu pracovní doby postup podle § 86 odst. 4.</a:t>
            </a:r>
            <a:endParaRPr b="0" lang="cs-CZ" sz="2800" spc="-1" strike="noStrike">
              <a:solidFill>
                <a:srgbClr val="000000"/>
              </a:solidFill>
              <a:latin typeface="Arial"/>
            </a:endParaRPr>
          </a:p>
          <a:p>
            <a:pPr marL="38880" indent="0" algn="just">
              <a:lnSpc>
                <a:spcPct val="100000"/>
              </a:lnSpc>
              <a:spcBef>
                <a:spcPts val="561"/>
              </a:spcBef>
              <a:buNone/>
              <a:tabLst>
                <a:tab algn="l" pos="0"/>
              </a:tabLst>
            </a:pPr>
            <a:endParaRPr b="0" lang="cs-CZ" sz="2800" spc="-1" strike="noStrike">
              <a:solidFill>
                <a:srgbClr val="000000"/>
              </a:solidFill>
              <a:latin typeface="Arial"/>
            </a:endParaRPr>
          </a:p>
          <a:p>
            <a:pPr marL="38880" indent="0" algn="just">
              <a:lnSpc>
                <a:spcPct val="100000"/>
              </a:lnSpc>
              <a:spcBef>
                <a:spcPts val="561"/>
              </a:spcBef>
              <a:buNone/>
              <a:tabLst>
                <a:tab algn="l" pos="0"/>
              </a:tabLst>
            </a:pPr>
            <a:r>
              <a:rPr b="0" lang="cs-CZ" sz="2800" spc="145" strike="noStrike">
                <a:solidFill>
                  <a:srgbClr val="000000"/>
                </a:solidFill>
                <a:latin typeface="Franklin Gothic Medium"/>
              </a:rPr>
              <a:t>Za dobu trvání pracovního poměru se považuje i doba trvání předchozího pracovního poměru u téhož zaměstnavatele, pokud doba od jeho skončení do vzniku následujícího pracovního poměru nepřesáhla dobu 6 měsíců.</a:t>
            </a:r>
            <a:endParaRPr b="0" lang="cs-CZ" sz="2800" spc="-1" strike="noStrike">
              <a:solidFill>
                <a:srgbClr val="000000"/>
              </a:solidFill>
              <a:latin typeface="Arial"/>
            </a:endParaRPr>
          </a:p>
          <a:p>
            <a:pPr marL="38880" indent="0" algn="just">
              <a:lnSpc>
                <a:spcPct val="100000"/>
              </a:lnSpc>
              <a:spcBef>
                <a:spcPts val="561"/>
              </a:spcBef>
              <a:buNone/>
              <a:tabLst>
                <a:tab algn="l" pos="0"/>
              </a:tabLst>
            </a:pPr>
            <a:endParaRPr b="0" lang="cs-CZ" sz="2800" spc="-1" strike="noStrike">
              <a:solidFill>
                <a:srgbClr val="000000"/>
              </a:solidFill>
              <a:latin typeface="Arial"/>
            </a:endParaRPr>
          </a:p>
          <a:p>
            <a:pPr marL="38880" indent="0" algn="just">
              <a:lnSpc>
                <a:spcPct val="100000"/>
              </a:lnSpc>
              <a:spcBef>
                <a:spcPts val="561"/>
              </a:spcBef>
              <a:buNone/>
              <a:tabLst>
                <a:tab algn="l" pos="0"/>
              </a:tabLst>
            </a:pPr>
            <a:endParaRPr b="0" lang="cs-CZ" sz="2800" spc="-1" strike="noStrike">
              <a:solidFill>
                <a:srgbClr val="000000"/>
              </a:solidFill>
              <a:latin typeface="Arial"/>
            </a:endParaRPr>
          </a:p>
        </p:txBody>
      </p:sp>
      <p:sp>
        <p:nvSpPr>
          <p:cNvPr id="174"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Odstupné</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subTitle"/>
          </p:nvPr>
        </p:nvSpPr>
        <p:spPr>
          <a:xfrm>
            <a:off x="7010280" y="2053080"/>
            <a:ext cx="1980360" cy="1828080"/>
          </a:xfrm>
          <a:prstGeom prst="rect">
            <a:avLst/>
          </a:prstGeom>
          <a:noFill/>
          <a:ln w="0">
            <a:noFill/>
          </a:ln>
        </p:spPr>
        <p:txBody>
          <a:bodyPr lIns="0" rIns="0" tIns="0" bIns="0" anchor="ctr">
            <a:noAutofit/>
          </a:bodyPr>
          <a:p>
            <a:pPr algn="ctr"/>
            <a:endParaRPr b="0" lang="cs-CZ" sz="1800" spc="-1" strike="noStrike">
              <a:solidFill>
                <a:srgbClr val="000000"/>
              </a:solidFill>
              <a:latin typeface="Arial"/>
            </a:endParaRPr>
          </a:p>
        </p:txBody>
      </p:sp>
      <p:sp>
        <p:nvSpPr>
          <p:cNvPr id="136" name="PlaceHolder 2"/>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r">
              <a:lnSpc>
                <a:spcPct val="100000"/>
              </a:lnSpc>
              <a:buNone/>
              <a:tabLst>
                <a:tab algn="l" pos="0"/>
              </a:tabLst>
            </a:pPr>
            <a:r>
              <a:rPr b="0" lang="cs-CZ" sz="4200" spc="145" strike="noStrike" cap="all">
                <a:solidFill>
                  <a:srgbClr val="ffffff"/>
                </a:solidFill>
                <a:latin typeface="Franklin Gothic Medium"/>
              </a:rPr>
              <a:t>Výpověď</a:t>
            </a:r>
            <a:br>
              <a:rPr sz="4200"/>
            </a:br>
            <a:r>
              <a:rPr b="0" lang="cs-CZ" sz="4200" spc="145" strike="noStrike" cap="all">
                <a:solidFill>
                  <a:srgbClr val="ffffff"/>
                </a:solidFill>
                <a:latin typeface="Franklin Gothic Medium"/>
              </a:rPr>
              <a:t>(§ 50)</a:t>
            </a:r>
            <a:endParaRPr b="0" lang="cs-CZ" sz="4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p:nvPr>
        </p:nvSpPr>
        <p:spPr>
          <a:xfrm>
            <a:off x="380880" y="1719000"/>
            <a:ext cx="8407080" cy="5021640"/>
          </a:xfrm>
          <a:prstGeom prst="rect">
            <a:avLst/>
          </a:prstGeom>
          <a:noFill/>
          <a:ln w="0">
            <a:noFill/>
          </a:ln>
        </p:spPr>
        <p:txBody>
          <a:bodyPr lIns="90000" rIns="90000" tIns="45000" bIns="45000" anchor="t">
            <a:normAutofit fontScale="54000"/>
          </a:bodyPr>
          <a:p>
            <a:pPr marL="44280" indent="0" algn="just">
              <a:lnSpc>
                <a:spcPct val="100000"/>
              </a:lnSpc>
              <a:spcBef>
                <a:spcPts val="561"/>
              </a:spcBef>
              <a:buNone/>
              <a:tabLst>
                <a:tab algn="l" pos="0"/>
              </a:tabLst>
            </a:pPr>
            <a:endParaRPr b="0" lang="cs-CZ" sz="2800" spc="-1" strike="noStrike">
              <a:solidFill>
                <a:srgbClr val="000000"/>
              </a:solidFill>
              <a:latin typeface="Arial"/>
            </a:endParaRPr>
          </a:p>
          <a:p>
            <a:pPr marL="44280" indent="0" algn="just">
              <a:lnSpc>
                <a:spcPct val="100000"/>
              </a:lnSpc>
              <a:spcBef>
                <a:spcPts val="561"/>
              </a:spcBef>
              <a:buNone/>
              <a:tabLst>
                <a:tab algn="l" pos="0"/>
              </a:tabLst>
            </a:pPr>
            <a:r>
              <a:rPr b="0" lang="cs-CZ" sz="2800" spc="145" strike="noStrike">
                <a:solidFill>
                  <a:srgbClr val="000000"/>
                </a:solidFill>
                <a:latin typeface="Franklin Gothic Medium"/>
              </a:rPr>
              <a:t>Zaměstnanci, u něhož dochází k </a:t>
            </a:r>
            <a:r>
              <a:rPr b="1" lang="cs-CZ" sz="2800" spc="145" strike="noStrike">
                <a:solidFill>
                  <a:srgbClr val="ff0000"/>
                </a:solidFill>
                <a:latin typeface="Franklin Gothic Medium"/>
              </a:rPr>
              <a:t>rozvázání pracovního poměru výpovědí danou zaměstnavatelem</a:t>
            </a:r>
            <a:r>
              <a:rPr b="0" lang="cs-CZ" sz="2800" spc="145" strike="noStrike">
                <a:solidFill>
                  <a:srgbClr val="000000"/>
                </a:solidFill>
                <a:latin typeface="Franklin Gothic Medium"/>
              </a:rPr>
              <a:t> z důvodů uvedených v </a:t>
            </a:r>
            <a:r>
              <a:rPr b="1" lang="cs-CZ" sz="2800" spc="145" strike="noStrike">
                <a:solidFill>
                  <a:srgbClr val="ff0000"/>
                </a:solidFill>
                <a:latin typeface="Franklin Gothic Medium"/>
              </a:rPr>
              <a:t>§ 52 písm. d) nebo dohodou z týchž důvodů</a:t>
            </a:r>
            <a:r>
              <a:rPr b="0" lang="cs-CZ" sz="2800" spc="145" strike="noStrike">
                <a:solidFill>
                  <a:srgbClr val="000000"/>
                </a:solidFill>
                <a:latin typeface="Franklin Gothic Medium"/>
              </a:rPr>
              <a:t>, přísluší od zaměstnavatele při skončení pracovního poměru odstupné ve výši nejméně </a:t>
            </a:r>
            <a:r>
              <a:rPr b="1" lang="cs-CZ" sz="2800" spc="145" strike="noStrike">
                <a:solidFill>
                  <a:srgbClr val="ff0000"/>
                </a:solidFill>
                <a:latin typeface="Franklin Gothic Medium"/>
              </a:rPr>
              <a:t>dvanáctinásobku průměrného výdělku</a:t>
            </a:r>
            <a:r>
              <a:rPr b="0" lang="cs-CZ" sz="2800" spc="145" strike="noStrike">
                <a:solidFill>
                  <a:srgbClr val="000000"/>
                </a:solidFill>
                <a:latin typeface="Franklin Gothic Medium"/>
              </a:rPr>
              <a:t>. Byl-li se zaměstnancem rozvázán pracovní poměr, protože nesmí podle lékařského posudku vydaného poskytovatelem pracovnělékařských služeb nebo rozhodnutím příslušného správního orgánu, který lékařský posudek přezkoumává, dále konat dosavadní práci pro pracovní úraz nebo pro onemocnění nemocí z povolání, a zaměstnavatel se zcela zprostí své povinnosti podle § 270 odst. 1, odstupné podle věty druhé zaměstnanci nepřísluší.</a:t>
            </a:r>
            <a:endParaRPr b="0" lang="cs-CZ" sz="2800" spc="-1" strike="noStrike">
              <a:solidFill>
                <a:srgbClr val="000000"/>
              </a:solidFill>
              <a:latin typeface="Arial"/>
            </a:endParaRPr>
          </a:p>
          <a:p>
            <a:pPr marL="44280" indent="0" algn="just">
              <a:lnSpc>
                <a:spcPct val="100000"/>
              </a:lnSpc>
              <a:spcBef>
                <a:spcPts val="561"/>
              </a:spcBef>
              <a:buNone/>
              <a:tabLst>
                <a:tab algn="l" pos="0"/>
              </a:tabLst>
            </a:pP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44280" indent="0" algn="just">
              <a:lnSpc>
                <a:spcPct val="100000"/>
              </a:lnSpc>
              <a:spcBef>
                <a:spcPts val="561"/>
              </a:spcBef>
              <a:buNone/>
              <a:tabLst>
                <a:tab algn="l" pos="0"/>
              </a:tabLst>
            </a:pPr>
            <a:endParaRPr b="0" lang="cs-CZ" sz="2800" spc="-1" strike="noStrike">
              <a:solidFill>
                <a:srgbClr val="000000"/>
              </a:solidFill>
              <a:latin typeface="Arial"/>
            </a:endParaRPr>
          </a:p>
          <a:p>
            <a:pPr marL="44280" indent="0" algn="just">
              <a:lnSpc>
                <a:spcPct val="100000"/>
              </a:lnSpc>
              <a:spcBef>
                <a:spcPts val="561"/>
              </a:spcBef>
              <a:buNone/>
              <a:tabLst>
                <a:tab algn="l" pos="0"/>
              </a:tabLst>
            </a:pPr>
            <a:r>
              <a:rPr b="0" lang="cs-CZ" sz="2800" spc="145" strike="noStrike">
                <a:solidFill>
                  <a:srgbClr val="000000"/>
                </a:solidFill>
                <a:latin typeface="Franklin Gothic Medium"/>
              </a:rPr>
              <a:t>Pro účely odstupného se průměrným výdělkem rozumí průměrný měsíční výdělek.</a:t>
            </a:r>
            <a:endParaRPr b="0" lang="cs-CZ" sz="2800" spc="-1" strike="noStrike">
              <a:solidFill>
                <a:srgbClr val="000000"/>
              </a:solidFill>
              <a:latin typeface="Arial"/>
            </a:endParaRPr>
          </a:p>
          <a:p>
            <a:pPr marL="44280" indent="0" algn="just">
              <a:lnSpc>
                <a:spcPct val="100000"/>
              </a:lnSpc>
              <a:spcBef>
                <a:spcPts val="561"/>
              </a:spcBef>
              <a:buNone/>
              <a:tabLst>
                <a:tab algn="l" pos="0"/>
              </a:tabLst>
            </a:pP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44280" indent="0" algn="just">
              <a:lnSpc>
                <a:spcPct val="100000"/>
              </a:lnSpc>
              <a:spcBef>
                <a:spcPts val="561"/>
              </a:spcBef>
              <a:buNone/>
              <a:tabLst>
                <a:tab algn="l" pos="0"/>
              </a:tabLst>
            </a:pPr>
            <a:r>
              <a:rPr b="0" lang="cs-CZ" sz="2800" spc="145" strike="noStrike">
                <a:solidFill>
                  <a:srgbClr val="000000"/>
                </a:solidFill>
                <a:latin typeface="Franklin Gothic Medium"/>
              </a:rPr>
              <a:t>Odstupné je zaměstnavatel povinen zaměstnanci vyplatit po skončení pracovního poměru v nejbližším výplatním termínu určeném u zaměstnavatele pro výplatu mzdy nebo platu, pokud se písemně nedohodne se zaměstnancem na výplatě odstupného v den skončení pracovního poměru nebo na pozdějším termínu výplaty.</a:t>
            </a:r>
            <a:endParaRPr b="0" lang="cs-CZ" sz="2800" spc="-1" strike="noStrike">
              <a:solidFill>
                <a:srgbClr val="000000"/>
              </a:solidFill>
              <a:latin typeface="Arial"/>
            </a:endParaRPr>
          </a:p>
          <a:p>
            <a:pPr marL="44280" indent="0" algn="just">
              <a:lnSpc>
                <a:spcPct val="100000"/>
              </a:lnSpc>
              <a:spcBef>
                <a:spcPts val="561"/>
              </a:spcBef>
              <a:buNone/>
              <a:tabLst>
                <a:tab algn="l" pos="0"/>
              </a:tabLst>
            </a:pPr>
            <a:endParaRPr b="0" lang="cs-CZ" sz="2800" spc="-1" strike="noStrike">
              <a:solidFill>
                <a:srgbClr val="000000"/>
              </a:solidFill>
              <a:latin typeface="Arial"/>
            </a:endParaRPr>
          </a:p>
        </p:txBody>
      </p:sp>
      <p:sp>
        <p:nvSpPr>
          <p:cNvPr id="176"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Odstupné</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p:nvPr>
        </p:nvSpPr>
        <p:spPr>
          <a:xfrm>
            <a:off x="380880" y="1719000"/>
            <a:ext cx="8407080" cy="5021640"/>
          </a:xfrm>
          <a:prstGeom prst="rect">
            <a:avLst/>
          </a:prstGeom>
          <a:noFill/>
          <a:ln w="0">
            <a:noFill/>
          </a:ln>
        </p:spPr>
        <p:txBody>
          <a:bodyPr lIns="90000" rIns="90000" tIns="45000" bIns="45000" anchor="t">
            <a:normAutofit fontScale="87000"/>
          </a:bodyPr>
          <a:p>
            <a:pPr marL="42480" indent="0" algn="just">
              <a:lnSpc>
                <a:spcPct val="100000"/>
              </a:lnSpc>
              <a:spcBef>
                <a:spcPts val="561"/>
              </a:spcBef>
              <a:buNone/>
              <a:tabLst>
                <a:tab algn="l" pos="0"/>
              </a:tabLst>
            </a:pPr>
            <a:endParaRPr b="0" lang="cs-CZ" sz="2800" spc="-1" strike="noStrike">
              <a:solidFill>
                <a:srgbClr val="000000"/>
              </a:solidFill>
              <a:latin typeface="Arial"/>
            </a:endParaRPr>
          </a:p>
          <a:p>
            <a:pPr marL="42480" indent="0" algn="just">
              <a:lnSpc>
                <a:spcPct val="100000"/>
              </a:lnSpc>
              <a:spcBef>
                <a:spcPts val="561"/>
              </a:spcBef>
              <a:buNone/>
              <a:tabLst>
                <a:tab algn="l" pos="0"/>
              </a:tabLst>
            </a:pPr>
            <a:r>
              <a:rPr b="0" lang="cs-CZ" sz="2800" spc="145" strike="noStrike">
                <a:solidFill>
                  <a:srgbClr val="000000"/>
                </a:solidFill>
                <a:latin typeface="Franklin Gothic Medium"/>
              </a:rPr>
              <a:t>Bude-li zaměstnanec po skončení pracovního poměru konat práci u dosavadního zaměstnavatele v pracovním poměru nebo na základě dohody o pracovní činnosti před uplynutím doby určené podle počtu násobků průměrných výdělků, z nichž byla odvozena výše odstupného, je povinen tomuto zaměstnavateli vrátit odstupné nebo jeho poměrnou část.</a:t>
            </a:r>
            <a:endParaRPr b="0" lang="cs-CZ" sz="2800" spc="-1" strike="noStrike">
              <a:solidFill>
                <a:srgbClr val="000000"/>
              </a:solidFill>
              <a:latin typeface="Arial"/>
            </a:endParaRPr>
          </a:p>
          <a:p>
            <a:pPr marL="42480" indent="0" algn="just">
              <a:lnSpc>
                <a:spcPct val="100000"/>
              </a:lnSpc>
              <a:spcBef>
                <a:spcPts val="561"/>
              </a:spcBef>
              <a:buNone/>
              <a:tabLst>
                <a:tab algn="l" pos="0"/>
              </a:tabLst>
            </a:pPr>
            <a:r>
              <a:rPr b="0" lang="cs-CZ" sz="2800" spc="145" strike="noStrike">
                <a:solidFill>
                  <a:srgbClr val="000000"/>
                </a:solidFill>
                <a:latin typeface="Franklin Gothic Medium"/>
              </a:rPr>
              <a:t> </a:t>
            </a:r>
            <a:endParaRPr b="0" lang="cs-CZ" sz="2800" spc="-1" strike="noStrike">
              <a:solidFill>
                <a:srgbClr val="000000"/>
              </a:solidFill>
              <a:latin typeface="Arial"/>
            </a:endParaRPr>
          </a:p>
          <a:p>
            <a:pPr marL="42480" indent="0" algn="just">
              <a:lnSpc>
                <a:spcPct val="100000"/>
              </a:lnSpc>
              <a:spcBef>
                <a:spcPts val="561"/>
              </a:spcBef>
              <a:buNone/>
              <a:tabLst>
                <a:tab algn="l" pos="0"/>
              </a:tabLst>
            </a:pPr>
            <a:r>
              <a:rPr b="0" lang="cs-CZ" sz="2800" spc="145" strike="noStrike">
                <a:solidFill>
                  <a:srgbClr val="000000"/>
                </a:solidFill>
                <a:latin typeface="Franklin Gothic Medium"/>
              </a:rPr>
              <a:t>Poměrná část odstupného se stanoví podle počtu kalendářních dnů od nového nástupu do zaměstnání do uplynutí doby podle odstavce 1.</a:t>
            </a:r>
            <a:endParaRPr b="0" lang="cs-CZ" sz="2800" spc="-1" strike="noStrike">
              <a:solidFill>
                <a:srgbClr val="000000"/>
              </a:solidFill>
              <a:latin typeface="Arial"/>
            </a:endParaRPr>
          </a:p>
        </p:txBody>
      </p:sp>
      <p:sp>
        <p:nvSpPr>
          <p:cNvPr id="178"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Odstupné</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PlaceHolder 1"/>
          <p:cNvSpPr>
            <a:spLocks noGrp="1"/>
          </p:cNvSpPr>
          <p:nvPr>
            <p:ph type="subTitle"/>
          </p:nvPr>
        </p:nvSpPr>
        <p:spPr>
          <a:xfrm>
            <a:off x="7010280" y="2053080"/>
            <a:ext cx="1980360" cy="1828080"/>
          </a:xfrm>
          <a:prstGeom prst="rect">
            <a:avLst/>
          </a:prstGeom>
          <a:noFill/>
          <a:ln w="0">
            <a:noFill/>
          </a:ln>
        </p:spPr>
        <p:txBody>
          <a:bodyPr lIns="0" rIns="0" tIns="0" bIns="0" anchor="ctr">
            <a:noAutofit/>
          </a:bodyPr>
          <a:p>
            <a:pPr algn="ctr"/>
            <a:endParaRPr b="0" lang="cs-CZ" sz="1800" spc="-1" strike="noStrike">
              <a:solidFill>
                <a:srgbClr val="000000"/>
              </a:solidFill>
              <a:latin typeface="Arial"/>
            </a:endParaRPr>
          </a:p>
        </p:txBody>
      </p:sp>
      <p:sp>
        <p:nvSpPr>
          <p:cNvPr id="180" name="PlaceHolder 2"/>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r">
              <a:lnSpc>
                <a:spcPct val="100000"/>
              </a:lnSpc>
              <a:buNone/>
              <a:tabLst>
                <a:tab algn="l" pos="0"/>
              </a:tabLst>
            </a:pPr>
            <a:r>
              <a:rPr b="0" lang="cs-CZ" sz="4200" spc="145" strike="noStrike" cap="all">
                <a:solidFill>
                  <a:srgbClr val="ffffff"/>
                </a:solidFill>
                <a:latin typeface="Franklin Gothic Medium"/>
              </a:rPr>
              <a:t>okamžité zrušení pp</a:t>
            </a:r>
            <a:br>
              <a:rPr sz="4200"/>
            </a:br>
            <a:r>
              <a:rPr b="0" lang="cs-CZ" sz="4200" spc="145" strike="noStrike" cap="all">
                <a:solidFill>
                  <a:srgbClr val="ffffff"/>
                </a:solidFill>
                <a:latin typeface="Franklin Gothic Medium"/>
              </a:rPr>
              <a:t>(§ 55 a násl.)</a:t>
            </a:r>
            <a:endParaRPr b="0" lang="cs-CZ" sz="4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PlaceHolder 1"/>
          <p:cNvSpPr>
            <a:spLocks noGrp="1"/>
          </p:cNvSpPr>
          <p:nvPr>
            <p:ph/>
          </p:nvPr>
        </p:nvSpPr>
        <p:spPr>
          <a:xfrm>
            <a:off x="380880" y="1719000"/>
            <a:ext cx="8407080" cy="4406760"/>
          </a:xfrm>
          <a:prstGeom prst="rect">
            <a:avLst/>
          </a:prstGeom>
          <a:noFill/>
          <a:ln w="0">
            <a:noFill/>
          </a:ln>
        </p:spPr>
        <p:txBody>
          <a:bodyPr lIns="90000" rIns="90000" tIns="45000" bIns="45000" anchor="t">
            <a:noAutofit/>
          </a:bodyPr>
          <a:p>
            <a:pPr indent="0">
              <a:lnSpc>
                <a:spcPct val="100000"/>
              </a:lnSpc>
              <a:spcBef>
                <a:spcPts val="400"/>
              </a:spcBef>
              <a:buNone/>
              <a:tabLst>
                <a:tab algn="l" pos="0"/>
              </a:tabLst>
            </a:pPr>
            <a:endParaRPr b="0" lang="cs-CZ" sz="2000" spc="-1" strike="noStrike">
              <a:solidFill>
                <a:srgbClr val="000000"/>
              </a:solidFill>
              <a:latin typeface="Arial"/>
            </a:endParaRPr>
          </a:p>
          <a:p>
            <a:pPr marL="274320" indent="-228600">
              <a:lnSpc>
                <a:spcPct val="100000"/>
              </a:lnSpc>
              <a:spcBef>
                <a:spcPts val="479"/>
              </a:spcBef>
              <a:buClr>
                <a:srgbClr val="c66951"/>
              </a:buClr>
              <a:buFont typeface="Wingdings 2" charset="2"/>
              <a:buChar char=""/>
              <a:tabLst>
                <a:tab algn="l" pos="0"/>
              </a:tabLst>
            </a:pPr>
            <a:r>
              <a:rPr b="0" lang="cs-CZ" sz="2400" spc="145" strike="noStrike">
                <a:solidFill>
                  <a:srgbClr val="534949"/>
                </a:solidFill>
                <a:latin typeface="Franklin Gothic Medium"/>
              </a:rPr>
              <a:t>způsob jednostranného skončení PP</a:t>
            </a:r>
            <a:endParaRPr b="0" lang="cs-CZ" sz="2400" spc="-1" strike="noStrike">
              <a:solidFill>
                <a:srgbClr val="000000"/>
              </a:solidFill>
              <a:latin typeface="Arial"/>
            </a:endParaRPr>
          </a:p>
          <a:p>
            <a:pPr marL="274320" indent="-228600">
              <a:lnSpc>
                <a:spcPct val="100000"/>
              </a:lnSpc>
              <a:spcBef>
                <a:spcPts val="479"/>
              </a:spcBef>
              <a:buClr>
                <a:srgbClr val="c66951"/>
              </a:buClr>
              <a:buFont typeface="Wingdings 2" charset="2"/>
              <a:buChar char=""/>
              <a:tabLst>
                <a:tab algn="l" pos="0"/>
              </a:tabLst>
            </a:pPr>
            <a:r>
              <a:rPr b="0" lang="cs-CZ" sz="2400" spc="145" strike="noStrike">
                <a:solidFill>
                  <a:srgbClr val="534949"/>
                </a:solidFill>
                <a:latin typeface="Franklin Gothic Medium"/>
              </a:rPr>
              <a:t>PP zaniká okamžitě =&gt; není nutné čekat na uplynutí výpovědní doby</a:t>
            </a:r>
            <a:endParaRPr b="0" lang="cs-CZ" sz="2400" spc="-1" strike="noStrike">
              <a:solidFill>
                <a:srgbClr val="000000"/>
              </a:solidFill>
              <a:latin typeface="Arial"/>
            </a:endParaRPr>
          </a:p>
          <a:p>
            <a:pPr indent="0">
              <a:lnSpc>
                <a:spcPct val="100000"/>
              </a:lnSpc>
              <a:spcBef>
                <a:spcPts val="400"/>
              </a:spcBef>
              <a:buNone/>
              <a:tabLst>
                <a:tab algn="l" pos="0"/>
              </a:tabLst>
            </a:pPr>
            <a:endParaRPr b="0" lang="cs-CZ" sz="2000" spc="-1" strike="noStrike">
              <a:solidFill>
                <a:srgbClr val="000000"/>
              </a:solidFill>
              <a:latin typeface="Arial"/>
            </a:endParaRPr>
          </a:p>
          <a:p>
            <a:pPr marL="45720" indent="0">
              <a:lnSpc>
                <a:spcPct val="100000"/>
              </a:lnSpc>
              <a:spcBef>
                <a:spcPts val="400"/>
              </a:spcBef>
              <a:buNone/>
              <a:tabLst>
                <a:tab algn="l" pos="0"/>
              </a:tabLst>
            </a:pPr>
            <a:r>
              <a:rPr b="0" lang="cs-CZ" sz="2000" spc="145" strike="noStrike">
                <a:solidFill>
                  <a:srgbClr val="534949"/>
                </a:solidFill>
                <a:latin typeface="Franklin Gothic Medium"/>
              </a:rPr>
              <a:t>	</a:t>
            </a:r>
            <a:r>
              <a:rPr b="0" lang="cs-CZ" sz="2000" spc="145" strike="noStrike">
                <a:solidFill>
                  <a:srgbClr val="534949"/>
                </a:solidFill>
                <a:latin typeface="Franklin Gothic Medium"/>
              </a:rPr>
              <a:t>	</a:t>
            </a:r>
            <a:r>
              <a:rPr b="0" lang="cs-CZ" sz="2000" spc="145" strike="noStrike">
                <a:solidFill>
                  <a:srgbClr val="534949"/>
                </a:solidFill>
                <a:latin typeface="Franklin Gothic Medium"/>
              </a:rPr>
              <a:t>	</a:t>
            </a:r>
            <a:r>
              <a:rPr b="0" lang="cs-CZ" sz="2000" spc="145" strike="noStrike">
                <a:solidFill>
                  <a:srgbClr val="534949"/>
                </a:solidFill>
                <a:latin typeface="Franklin Gothic Medium"/>
              </a:rPr>
              <a:t>okamžité zrušení PP </a:t>
            </a:r>
            <a:r>
              <a:rPr b="0" lang="cs-CZ" sz="2000" spc="145" strike="noStrike">
                <a:solidFill>
                  <a:srgbClr val="ff0000"/>
                </a:solidFill>
                <a:latin typeface="Franklin Gothic Medium"/>
              </a:rPr>
              <a:t>zaměstnavatelem</a:t>
            </a:r>
            <a:endParaRPr b="0" lang="cs-CZ" sz="2000" spc="-1" strike="noStrike">
              <a:solidFill>
                <a:srgbClr val="000000"/>
              </a:solidFill>
              <a:latin typeface="Arial"/>
            </a:endParaRPr>
          </a:p>
          <a:p>
            <a:pPr marL="45720" indent="0">
              <a:lnSpc>
                <a:spcPct val="100000"/>
              </a:lnSpc>
              <a:spcBef>
                <a:spcPts val="400"/>
              </a:spcBef>
              <a:buNone/>
              <a:tabLst>
                <a:tab algn="l" pos="0"/>
              </a:tabLst>
            </a:pPr>
            <a:r>
              <a:rPr b="0" lang="cs-CZ" sz="2000" spc="145" strike="noStrike">
                <a:solidFill>
                  <a:srgbClr val="ff0000"/>
                </a:solidFill>
                <a:latin typeface="Franklin Gothic Medium"/>
              </a:rPr>
              <a:t>ROZLIŠUJEME</a:t>
            </a:r>
            <a:r>
              <a:rPr b="0" lang="cs-CZ" sz="2000" spc="145" strike="noStrike">
                <a:solidFill>
                  <a:srgbClr val="534949"/>
                </a:solidFill>
                <a:latin typeface="Franklin Gothic Medium"/>
              </a:rPr>
              <a:t>	</a:t>
            </a:r>
            <a:endParaRPr b="0" lang="cs-CZ" sz="2000" spc="-1" strike="noStrike">
              <a:solidFill>
                <a:srgbClr val="000000"/>
              </a:solidFill>
              <a:latin typeface="Arial"/>
            </a:endParaRPr>
          </a:p>
          <a:p>
            <a:pPr marL="45720" indent="0">
              <a:lnSpc>
                <a:spcPct val="100000"/>
              </a:lnSpc>
              <a:spcBef>
                <a:spcPts val="400"/>
              </a:spcBef>
              <a:buNone/>
              <a:tabLst>
                <a:tab algn="l" pos="0"/>
              </a:tabLst>
            </a:pPr>
            <a:r>
              <a:rPr b="0" lang="cs-CZ" sz="2000" spc="145" strike="noStrike">
                <a:solidFill>
                  <a:srgbClr val="534949"/>
                </a:solidFill>
                <a:latin typeface="Franklin Gothic Medium"/>
              </a:rPr>
              <a:t>	</a:t>
            </a:r>
            <a:r>
              <a:rPr b="0" lang="cs-CZ" sz="2000" spc="145" strike="noStrike">
                <a:solidFill>
                  <a:srgbClr val="534949"/>
                </a:solidFill>
                <a:latin typeface="Franklin Gothic Medium"/>
              </a:rPr>
              <a:t>	</a:t>
            </a:r>
            <a:r>
              <a:rPr b="0" lang="cs-CZ" sz="2000" spc="145" strike="noStrike">
                <a:solidFill>
                  <a:srgbClr val="534949"/>
                </a:solidFill>
                <a:latin typeface="Franklin Gothic Medium"/>
              </a:rPr>
              <a:t>	</a:t>
            </a:r>
            <a:r>
              <a:rPr b="0" lang="cs-CZ" sz="2000" spc="145" strike="noStrike">
                <a:solidFill>
                  <a:srgbClr val="534949"/>
                </a:solidFill>
                <a:latin typeface="Franklin Gothic Medium"/>
              </a:rPr>
              <a:t>okamžité zrušení PP </a:t>
            </a:r>
            <a:r>
              <a:rPr b="0" lang="cs-CZ" sz="2000" spc="145" strike="noStrike">
                <a:solidFill>
                  <a:srgbClr val="ff0000"/>
                </a:solidFill>
                <a:latin typeface="Franklin Gothic Medium"/>
              </a:rPr>
              <a:t>zaměstnancem</a:t>
            </a:r>
            <a:endParaRPr b="0" lang="cs-CZ" sz="2000" spc="-1" strike="noStrike">
              <a:solidFill>
                <a:srgbClr val="000000"/>
              </a:solidFill>
              <a:latin typeface="Arial"/>
            </a:endParaRPr>
          </a:p>
          <a:p>
            <a:pPr marL="45720" indent="0">
              <a:lnSpc>
                <a:spcPct val="100000"/>
              </a:lnSpc>
              <a:spcBef>
                <a:spcPts val="400"/>
              </a:spcBef>
              <a:buNone/>
              <a:tabLst>
                <a:tab algn="l" pos="0"/>
              </a:tabLst>
            </a:pPr>
            <a:endParaRPr b="0" lang="cs-CZ" sz="2000" spc="-1" strike="noStrike">
              <a:solidFill>
                <a:srgbClr val="000000"/>
              </a:solidFill>
              <a:latin typeface="Arial"/>
            </a:endParaRPr>
          </a:p>
        </p:txBody>
      </p:sp>
      <p:sp>
        <p:nvSpPr>
          <p:cNvPr id="182"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okamžité zrušení pp</a:t>
            </a:r>
            <a:endParaRPr b="0" lang="cs-CZ" sz="3200" spc="-1" strike="noStrike">
              <a:solidFill>
                <a:srgbClr val="000000"/>
              </a:solidFill>
              <a:latin typeface="Arial"/>
            </a:endParaRPr>
          </a:p>
        </p:txBody>
      </p:sp>
      <p:cxnSp>
        <p:nvCxnSpPr>
          <p:cNvPr id="183" name="Přímá spojnice 4"/>
          <p:cNvCxnSpPr/>
          <p:nvPr/>
        </p:nvCxnSpPr>
        <p:spPr>
          <a:xfrm flipV="1">
            <a:off x="2195640" y="3933000"/>
            <a:ext cx="936720" cy="288720"/>
          </a:xfrm>
          <a:prstGeom prst="straightConnector1">
            <a:avLst/>
          </a:prstGeom>
          <a:ln w="0">
            <a:solidFill>
              <a:srgbClr val="c66951"/>
            </a:solidFill>
          </a:ln>
        </p:spPr>
      </p:cxnSp>
      <p:cxnSp>
        <p:nvCxnSpPr>
          <p:cNvPr id="184" name="Přímá spojnice 6"/>
          <p:cNvCxnSpPr/>
          <p:nvPr/>
        </p:nvCxnSpPr>
        <p:spPr>
          <a:xfrm>
            <a:off x="2195640" y="4221000"/>
            <a:ext cx="936720" cy="360720"/>
          </a:xfrm>
          <a:prstGeom prst="straightConnector1">
            <a:avLst/>
          </a:prstGeom>
          <a:ln w="0">
            <a:solidFill>
              <a:srgbClr val="c66951"/>
            </a:solidFill>
          </a:ln>
        </p:spPr>
      </p:cxn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fontScale="83000"/>
          </a:bodyPr>
          <a:p>
            <a:pPr marL="43920" indent="0">
              <a:lnSpc>
                <a:spcPct val="100000"/>
              </a:lnSpc>
              <a:spcBef>
                <a:spcPts val="400"/>
              </a:spcBef>
              <a:buNone/>
              <a:tabLst>
                <a:tab algn="l" pos="0"/>
              </a:tabLst>
            </a:pPr>
            <a:endParaRPr b="0" lang="cs-CZ" sz="2000" spc="-1" strike="noStrike">
              <a:solidFill>
                <a:srgbClr val="000000"/>
              </a:solidFill>
              <a:latin typeface="Arial"/>
            </a:endParaRPr>
          </a:p>
          <a:p>
            <a:pPr marL="43920" indent="0">
              <a:lnSpc>
                <a:spcPct val="100000"/>
              </a:lnSpc>
              <a:spcBef>
                <a:spcPts val="400"/>
              </a:spcBef>
              <a:buNone/>
              <a:tabLst>
                <a:tab algn="l" pos="0"/>
              </a:tabLst>
            </a:pPr>
            <a:r>
              <a:rPr b="1" lang="cs-CZ" sz="2000" spc="145" strike="noStrike">
                <a:solidFill>
                  <a:srgbClr val="ff0000"/>
                </a:solidFill>
                <a:latin typeface="Franklin Gothic Medium"/>
              </a:rPr>
              <a:t>ZAMĚSTNAVATEL</a:t>
            </a:r>
            <a:r>
              <a:rPr b="0" lang="cs-CZ" sz="2000" spc="145" strike="noStrike">
                <a:solidFill>
                  <a:srgbClr val="534949"/>
                </a:solidFill>
                <a:latin typeface="Franklin Gothic Medium"/>
              </a:rPr>
              <a:t> může výjimečně pracovní poměr okamžitě zrušit jen tehdy:</a:t>
            </a:r>
            <a:endParaRPr b="0" lang="cs-CZ" sz="2000" spc="-1" strike="noStrike">
              <a:solidFill>
                <a:srgbClr val="000000"/>
              </a:solidFill>
              <a:latin typeface="Arial"/>
            </a:endParaRPr>
          </a:p>
          <a:p>
            <a:pPr marL="43920" indent="0">
              <a:lnSpc>
                <a:spcPct val="100000"/>
              </a:lnSpc>
              <a:spcBef>
                <a:spcPts val="400"/>
              </a:spcBef>
              <a:buNone/>
              <a:tabLst>
                <a:tab algn="l" pos="0"/>
              </a:tabLst>
            </a:pPr>
            <a:r>
              <a:rPr b="0" lang="cs-CZ" sz="2000" spc="145" strike="noStrike">
                <a:solidFill>
                  <a:srgbClr val="534949"/>
                </a:solidFill>
                <a:latin typeface="Franklin Gothic Medium"/>
              </a:rPr>
              <a:t> </a:t>
            </a:r>
            <a:endParaRPr b="0" lang="cs-CZ" sz="2000" spc="-1" strike="noStrike">
              <a:solidFill>
                <a:srgbClr val="000000"/>
              </a:solidFill>
              <a:latin typeface="Arial"/>
            </a:endParaRPr>
          </a:p>
          <a:p>
            <a:pPr marL="43920" indent="0">
              <a:lnSpc>
                <a:spcPct val="100000"/>
              </a:lnSpc>
              <a:spcBef>
                <a:spcPts val="400"/>
              </a:spcBef>
              <a:buNone/>
              <a:tabLst>
                <a:tab algn="l" pos="0"/>
              </a:tabLst>
            </a:pPr>
            <a:r>
              <a:rPr b="0" lang="cs-CZ" sz="2000" spc="145" strike="noStrike">
                <a:solidFill>
                  <a:srgbClr val="534949"/>
                </a:solidFill>
                <a:latin typeface="Franklin Gothic Medium"/>
              </a:rPr>
              <a:t>a) byl-li </a:t>
            </a:r>
            <a:r>
              <a:rPr b="0" lang="cs-CZ" sz="2000" spc="145" strike="noStrike">
                <a:solidFill>
                  <a:srgbClr val="ff0000"/>
                </a:solidFill>
                <a:latin typeface="Franklin Gothic Medium"/>
              </a:rPr>
              <a:t>zaměstnanec pravomocně odsouzen pro úmyslný trestný čin </a:t>
            </a:r>
            <a:r>
              <a:rPr b="0" lang="cs-CZ" sz="2000" spc="145" strike="noStrike">
                <a:solidFill>
                  <a:srgbClr val="534949"/>
                </a:solidFill>
                <a:latin typeface="Franklin Gothic Medium"/>
              </a:rPr>
              <a:t>k nepodmíněnému trestu odnětí svobody na dobu delší než 1 rok, nebo byl-li pravomocně odsouzen pro úmyslný trestný čin spáchaný při plnění pracovních úkolů nebo v přímé souvislosti s ním k nepodmíněnému trestu odnětí svobody na dobu nejméně 6 měsíců,</a:t>
            </a:r>
            <a:endParaRPr b="0" lang="cs-CZ" sz="2000" spc="-1" strike="noStrike">
              <a:solidFill>
                <a:srgbClr val="000000"/>
              </a:solidFill>
              <a:latin typeface="Arial"/>
            </a:endParaRPr>
          </a:p>
          <a:p>
            <a:pPr marL="43920" indent="0">
              <a:lnSpc>
                <a:spcPct val="100000"/>
              </a:lnSpc>
              <a:spcBef>
                <a:spcPts val="400"/>
              </a:spcBef>
              <a:buNone/>
              <a:tabLst>
                <a:tab algn="l" pos="0"/>
              </a:tabLst>
            </a:pPr>
            <a:r>
              <a:rPr b="0" lang="cs-CZ" sz="2000" spc="145" strike="noStrike">
                <a:solidFill>
                  <a:srgbClr val="534949"/>
                </a:solidFill>
                <a:latin typeface="Franklin Gothic Medium"/>
              </a:rPr>
              <a:t> </a:t>
            </a:r>
            <a:endParaRPr b="0" lang="cs-CZ" sz="2000" spc="-1" strike="noStrike">
              <a:solidFill>
                <a:srgbClr val="000000"/>
              </a:solidFill>
              <a:latin typeface="Arial"/>
            </a:endParaRPr>
          </a:p>
          <a:p>
            <a:pPr marL="43920" indent="0">
              <a:lnSpc>
                <a:spcPct val="100000"/>
              </a:lnSpc>
              <a:spcBef>
                <a:spcPts val="400"/>
              </a:spcBef>
              <a:buNone/>
              <a:tabLst>
                <a:tab algn="l" pos="0"/>
              </a:tabLst>
            </a:pPr>
            <a:r>
              <a:rPr b="0" lang="cs-CZ" sz="2000" spc="145" strike="noStrike">
                <a:solidFill>
                  <a:srgbClr val="534949"/>
                </a:solidFill>
                <a:latin typeface="Franklin Gothic Medium"/>
              </a:rPr>
              <a:t>b) </a:t>
            </a:r>
            <a:r>
              <a:rPr b="0" lang="cs-CZ" sz="2000" spc="145" strike="noStrike">
                <a:solidFill>
                  <a:srgbClr val="ff0000"/>
                </a:solidFill>
                <a:latin typeface="Franklin Gothic Medium"/>
              </a:rPr>
              <a:t>porušil-li zaměstnanec povinnost</a:t>
            </a:r>
            <a:r>
              <a:rPr b="0" lang="cs-CZ" sz="2000" spc="145" strike="noStrike">
                <a:solidFill>
                  <a:srgbClr val="534949"/>
                </a:solidFill>
                <a:latin typeface="Franklin Gothic Medium"/>
              </a:rPr>
              <a:t> vyplývající z právních předpisů vztahujících se k jím vykonávané práci zvlášť hrubým způsobem.</a:t>
            </a:r>
            <a:endParaRPr b="0" lang="cs-CZ" sz="2000" spc="-1" strike="noStrike">
              <a:solidFill>
                <a:srgbClr val="000000"/>
              </a:solidFill>
              <a:latin typeface="Arial"/>
            </a:endParaRPr>
          </a:p>
          <a:p>
            <a:pPr marL="43920" indent="0">
              <a:lnSpc>
                <a:spcPct val="100000"/>
              </a:lnSpc>
              <a:spcBef>
                <a:spcPts val="400"/>
              </a:spcBef>
              <a:buNone/>
              <a:tabLst>
                <a:tab algn="l" pos="0"/>
              </a:tabLst>
            </a:pPr>
            <a:r>
              <a:rPr b="0" lang="cs-CZ" sz="2000" spc="145" strike="noStrike">
                <a:solidFill>
                  <a:srgbClr val="534949"/>
                </a:solidFill>
                <a:latin typeface="Franklin Gothic Medium"/>
              </a:rPr>
              <a:t> </a:t>
            </a:r>
            <a:endParaRPr b="0" lang="cs-CZ" sz="2000" spc="-1" strike="noStrike">
              <a:solidFill>
                <a:srgbClr val="000000"/>
              </a:solidFill>
              <a:latin typeface="Arial"/>
            </a:endParaRPr>
          </a:p>
          <a:p>
            <a:pPr marL="43920" indent="0">
              <a:lnSpc>
                <a:spcPct val="100000"/>
              </a:lnSpc>
              <a:spcBef>
                <a:spcPts val="400"/>
              </a:spcBef>
              <a:buNone/>
              <a:tabLst>
                <a:tab algn="l" pos="0"/>
              </a:tabLst>
            </a:pPr>
            <a:r>
              <a:rPr b="0" lang="cs-CZ" sz="2000" spc="145" strike="noStrike">
                <a:solidFill>
                  <a:srgbClr val="ff0000"/>
                </a:solidFill>
                <a:latin typeface="Franklin Gothic Medium"/>
              </a:rPr>
              <a:t>Zaměstnavatel nesmí okamžitě zrušit pracovní poměr s těhotnou zaměstnankyní, zaměstnankyní na mateřské dovolené, zaměstnancem nebo zaměstnankyní, kteří čerpají rodičovskou dovolenou.</a:t>
            </a:r>
            <a:endParaRPr b="0" lang="cs-CZ" sz="2000" spc="-1" strike="noStrike">
              <a:solidFill>
                <a:srgbClr val="000000"/>
              </a:solidFill>
              <a:latin typeface="Arial"/>
            </a:endParaRPr>
          </a:p>
        </p:txBody>
      </p:sp>
      <p:sp>
        <p:nvSpPr>
          <p:cNvPr id="186"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okamžité zrušení pp ZAMĚSTNAVATELEM (§ 55)</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fontScale="81000"/>
          </a:bodyPr>
          <a:p>
            <a:pPr marL="42840" indent="0">
              <a:lnSpc>
                <a:spcPct val="100000"/>
              </a:lnSpc>
              <a:spcBef>
                <a:spcPts val="400"/>
              </a:spcBef>
              <a:buNone/>
              <a:tabLst>
                <a:tab algn="l" pos="0"/>
              </a:tabLst>
            </a:pPr>
            <a:endParaRPr b="0" lang="cs-CZ" sz="2000" spc="-1" strike="noStrike">
              <a:solidFill>
                <a:srgbClr val="000000"/>
              </a:solidFill>
              <a:latin typeface="Arial"/>
            </a:endParaRPr>
          </a:p>
          <a:p>
            <a:pPr marL="42840" indent="0">
              <a:lnSpc>
                <a:spcPct val="100000"/>
              </a:lnSpc>
              <a:spcBef>
                <a:spcPts val="400"/>
              </a:spcBef>
              <a:buNone/>
              <a:tabLst>
                <a:tab algn="l" pos="0"/>
              </a:tabLst>
            </a:pPr>
            <a:r>
              <a:rPr b="1" lang="cs-CZ" sz="2000" spc="145" strike="noStrike">
                <a:solidFill>
                  <a:srgbClr val="ff0000"/>
                </a:solidFill>
                <a:latin typeface="Franklin Gothic Medium"/>
              </a:rPr>
              <a:t>ZAMĚSTNANEC</a:t>
            </a:r>
            <a:r>
              <a:rPr b="0" lang="cs-CZ" sz="2000" spc="145" strike="noStrike">
                <a:solidFill>
                  <a:srgbClr val="534949"/>
                </a:solidFill>
                <a:latin typeface="Franklin Gothic Medium"/>
              </a:rPr>
              <a:t> může pracovní poměr okamžitě zrušit jen, jestliže:</a:t>
            </a:r>
            <a:endParaRPr b="0" lang="cs-CZ" sz="2000" spc="-1" strike="noStrike">
              <a:solidFill>
                <a:srgbClr val="000000"/>
              </a:solidFill>
              <a:latin typeface="Arial"/>
            </a:endParaRPr>
          </a:p>
          <a:p>
            <a:pPr marL="42840" indent="0">
              <a:lnSpc>
                <a:spcPct val="100000"/>
              </a:lnSpc>
              <a:spcBef>
                <a:spcPts val="400"/>
              </a:spcBef>
              <a:buNone/>
              <a:tabLst>
                <a:tab algn="l" pos="0"/>
              </a:tabLst>
            </a:pPr>
            <a:r>
              <a:rPr b="0" lang="cs-CZ" sz="2000" spc="145" strike="noStrike">
                <a:solidFill>
                  <a:srgbClr val="534949"/>
                </a:solidFill>
                <a:latin typeface="Franklin Gothic Medium"/>
              </a:rPr>
              <a:t> </a:t>
            </a:r>
            <a:endParaRPr b="0" lang="cs-CZ" sz="2000" spc="-1" strike="noStrike">
              <a:solidFill>
                <a:srgbClr val="000000"/>
              </a:solidFill>
              <a:latin typeface="Arial"/>
            </a:endParaRPr>
          </a:p>
          <a:p>
            <a:pPr marL="42840" indent="0">
              <a:lnSpc>
                <a:spcPct val="100000"/>
              </a:lnSpc>
              <a:spcBef>
                <a:spcPts val="400"/>
              </a:spcBef>
              <a:buNone/>
              <a:tabLst>
                <a:tab algn="l" pos="0"/>
              </a:tabLst>
            </a:pPr>
            <a:r>
              <a:rPr b="0" lang="cs-CZ" sz="2000" spc="145" strike="noStrike">
                <a:solidFill>
                  <a:srgbClr val="534949"/>
                </a:solidFill>
                <a:latin typeface="Franklin Gothic Medium"/>
              </a:rPr>
              <a:t>a) </a:t>
            </a:r>
            <a:r>
              <a:rPr b="0" lang="cs-CZ" sz="2000" spc="145" strike="noStrike">
                <a:solidFill>
                  <a:srgbClr val="ff0000"/>
                </a:solidFill>
                <a:latin typeface="Franklin Gothic Medium"/>
              </a:rPr>
              <a:t>podle lékařského posudku </a:t>
            </a:r>
            <a:r>
              <a:rPr b="0" lang="cs-CZ" sz="2000" spc="145" strike="noStrike">
                <a:solidFill>
                  <a:srgbClr val="534949"/>
                </a:solidFill>
                <a:latin typeface="Franklin Gothic Medium"/>
              </a:rPr>
              <a:t>vydaného poskytovatelem pracovnělékařských služeb nebo rozhodnutí příslušného správního orgánu, který lékařský posudek přezkoumává, nemůže dále konat práci bez vážného ohrožení svého zdraví </a:t>
            </a:r>
            <a:r>
              <a:rPr b="0" lang="cs-CZ" sz="2000" spc="145" strike="noStrike">
                <a:solidFill>
                  <a:srgbClr val="ff0000"/>
                </a:solidFill>
                <a:latin typeface="Franklin Gothic Medium"/>
              </a:rPr>
              <a:t>A</a:t>
            </a:r>
            <a:r>
              <a:rPr b="0" lang="cs-CZ" sz="2000" spc="145" strike="noStrike">
                <a:solidFill>
                  <a:srgbClr val="534949"/>
                </a:solidFill>
                <a:latin typeface="Franklin Gothic Medium"/>
              </a:rPr>
              <a:t> zaměstnavatel mu neumožnil v době 15 dnů ode dne předložení tohoto posudku výkon jiné pro něho vhodné práce, nebo</a:t>
            </a:r>
            <a:endParaRPr b="0" lang="cs-CZ" sz="2000" spc="-1" strike="noStrike">
              <a:solidFill>
                <a:srgbClr val="000000"/>
              </a:solidFill>
              <a:latin typeface="Arial"/>
            </a:endParaRPr>
          </a:p>
          <a:p>
            <a:pPr marL="42840" indent="0">
              <a:lnSpc>
                <a:spcPct val="100000"/>
              </a:lnSpc>
              <a:spcBef>
                <a:spcPts val="400"/>
              </a:spcBef>
              <a:buNone/>
              <a:tabLst>
                <a:tab algn="l" pos="0"/>
              </a:tabLst>
            </a:pPr>
            <a:r>
              <a:rPr b="0" lang="cs-CZ" sz="2000" spc="145" strike="noStrike">
                <a:solidFill>
                  <a:srgbClr val="534949"/>
                </a:solidFill>
                <a:latin typeface="Franklin Gothic Medium"/>
              </a:rPr>
              <a:t> </a:t>
            </a:r>
            <a:endParaRPr b="0" lang="cs-CZ" sz="2000" spc="-1" strike="noStrike">
              <a:solidFill>
                <a:srgbClr val="000000"/>
              </a:solidFill>
              <a:latin typeface="Arial"/>
            </a:endParaRPr>
          </a:p>
          <a:p>
            <a:pPr marL="42840" indent="0">
              <a:lnSpc>
                <a:spcPct val="100000"/>
              </a:lnSpc>
              <a:spcBef>
                <a:spcPts val="400"/>
              </a:spcBef>
              <a:buNone/>
              <a:tabLst>
                <a:tab algn="l" pos="0"/>
              </a:tabLst>
            </a:pPr>
            <a:r>
              <a:rPr b="0" lang="cs-CZ" sz="2000" spc="145" strike="noStrike">
                <a:solidFill>
                  <a:srgbClr val="534949"/>
                </a:solidFill>
                <a:latin typeface="Franklin Gothic Medium"/>
              </a:rPr>
              <a:t>b) zaměstnavatel mu nevyplatil mzdu nebo plat nebo náhradu mzdy nebo platu anebo jakoukoli jejich část do 15 dnů po uplynutí období splatnosti (§ 141 odst. 1).</a:t>
            </a:r>
            <a:endParaRPr b="0" lang="cs-CZ" sz="2000" spc="-1" strike="noStrike">
              <a:solidFill>
                <a:srgbClr val="000000"/>
              </a:solidFill>
              <a:latin typeface="Arial"/>
            </a:endParaRPr>
          </a:p>
          <a:p>
            <a:pPr marL="42840" indent="0">
              <a:lnSpc>
                <a:spcPct val="100000"/>
              </a:lnSpc>
              <a:spcBef>
                <a:spcPts val="400"/>
              </a:spcBef>
              <a:buNone/>
              <a:tabLst>
                <a:tab algn="l" pos="0"/>
              </a:tabLst>
            </a:pPr>
            <a:r>
              <a:rPr b="0" lang="cs-CZ" sz="2000" spc="145" strike="noStrike">
                <a:solidFill>
                  <a:srgbClr val="534949"/>
                </a:solidFill>
                <a:latin typeface="Franklin Gothic Medium"/>
              </a:rPr>
              <a:t> </a:t>
            </a:r>
            <a:endParaRPr b="0" lang="cs-CZ" sz="2000" spc="-1" strike="noStrike">
              <a:solidFill>
                <a:srgbClr val="000000"/>
              </a:solidFill>
              <a:latin typeface="Arial"/>
            </a:endParaRPr>
          </a:p>
          <a:p>
            <a:pPr marL="42840" indent="0">
              <a:lnSpc>
                <a:spcPct val="100000"/>
              </a:lnSpc>
              <a:spcBef>
                <a:spcPts val="400"/>
              </a:spcBef>
              <a:buNone/>
              <a:tabLst>
                <a:tab algn="l" pos="0"/>
              </a:tabLst>
            </a:pPr>
            <a:r>
              <a:rPr b="0" lang="cs-CZ" sz="2000" spc="145" strike="noStrike">
                <a:solidFill>
                  <a:srgbClr val="534949"/>
                </a:solidFill>
                <a:latin typeface="Franklin Gothic Medium"/>
              </a:rPr>
              <a:t>Zaměstnanci, který okamžitě zrušil pracovní poměr, přísluší od zaměstnavatele </a:t>
            </a:r>
            <a:r>
              <a:rPr b="0" lang="cs-CZ" sz="2000" spc="145" strike="noStrike">
                <a:solidFill>
                  <a:srgbClr val="ff0000"/>
                </a:solidFill>
                <a:latin typeface="Franklin Gothic Medium"/>
              </a:rPr>
              <a:t>náhrada mzdy nebo platu</a:t>
            </a:r>
            <a:r>
              <a:rPr b="0" lang="cs-CZ" sz="2000" spc="145" strike="noStrike">
                <a:solidFill>
                  <a:srgbClr val="534949"/>
                </a:solidFill>
                <a:latin typeface="Franklin Gothic Medium"/>
              </a:rPr>
              <a:t> ve výši průměrného výdělku za dobu, která odpovídá délce výpovědní doby.</a:t>
            </a:r>
            <a:endParaRPr b="0" lang="cs-CZ" sz="2000" spc="-1" strike="noStrike">
              <a:solidFill>
                <a:srgbClr val="000000"/>
              </a:solidFill>
              <a:latin typeface="Arial"/>
            </a:endParaRPr>
          </a:p>
        </p:txBody>
      </p:sp>
      <p:sp>
        <p:nvSpPr>
          <p:cNvPr id="188"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okamžité zrušení pp Zaměstnancem (§ 56)</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p:nvPr>
        </p:nvSpPr>
        <p:spPr>
          <a:xfrm>
            <a:off x="553320" y="1917000"/>
            <a:ext cx="8208360" cy="4607640"/>
          </a:xfrm>
          <a:prstGeom prst="rect">
            <a:avLst/>
          </a:prstGeom>
          <a:noFill/>
          <a:ln w="0">
            <a:noFill/>
          </a:ln>
        </p:spPr>
        <p:txBody>
          <a:bodyPr lIns="90000" rIns="90000" tIns="45000" bIns="45000" anchor="t">
            <a:normAutofit fontScale="94000"/>
          </a:bodyPr>
          <a:p>
            <a:pPr marL="463680" indent="-463680" algn="just">
              <a:lnSpc>
                <a:spcPct val="100000"/>
              </a:lnSpc>
              <a:spcBef>
                <a:spcPts val="561"/>
              </a:spcBef>
              <a:buClr>
                <a:srgbClr val="c66951"/>
              </a:buClr>
              <a:buFont typeface="Wingdings 2" charset="2"/>
              <a:buChar char=""/>
            </a:pPr>
            <a:r>
              <a:rPr b="0" lang="cs-CZ" sz="2800" spc="145" strike="noStrike">
                <a:solidFill>
                  <a:srgbClr val="534949"/>
                </a:solidFill>
                <a:latin typeface="Franklin Gothic Medium"/>
              </a:rPr>
              <a:t>Pro porušení povinnosti vyplývající z právních předpisů vztahujících se k vykonávané práci nebo z důvodu, pro který je možné okamžitě zrušit pracovní poměr, </a:t>
            </a:r>
            <a:r>
              <a:rPr b="0" lang="cs-CZ" sz="2800" spc="145" strike="noStrike">
                <a:solidFill>
                  <a:srgbClr val="ff0000"/>
                </a:solidFill>
                <a:latin typeface="Franklin Gothic Medium"/>
              </a:rPr>
              <a:t>může dát zaměstnavatel zaměstnanci výpověď</a:t>
            </a:r>
            <a:r>
              <a:rPr b="0" lang="cs-CZ" sz="2800" spc="145" strike="noStrike">
                <a:solidFill>
                  <a:srgbClr val="534949"/>
                </a:solidFill>
                <a:latin typeface="Franklin Gothic Medium"/>
              </a:rPr>
              <a:t> nebo s ním okamžitě zrušit pracovní poměr </a:t>
            </a:r>
            <a:r>
              <a:rPr b="0" lang="cs-CZ" sz="2800" spc="145" strike="noStrike">
                <a:solidFill>
                  <a:srgbClr val="ff0000"/>
                </a:solidFill>
                <a:latin typeface="Franklin Gothic Medium"/>
              </a:rPr>
              <a:t>pouze do 2 měsíců ode dne, kdy se o důvodu k výpovědi nebo k okamžitému zrušení pracovního poměru dověděl</a:t>
            </a:r>
            <a:r>
              <a:rPr b="0" lang="cs-CZ" sz="2800" spc="145" strike="noStrike">
                <a:solidFill>
                  <a:srgbClr val="534949"/>
                </a:solidFill>
                <a:latin typeface="Franklin Gothic Medium"/>
              </a:rPr>
              <a:t>, nejpozději však vždy do 1 roku ode dne, kdy důvod k výpovědi nebo k okamžitému zrušení pracovního poměru vznikl.</a:t>
            </a:r>
            <a:endParaRPr b="0" lang="cs-CZ" sz="2800" spc="-1" strike="noStrike">
              <a:solidFill>
                <a:srgbClr val="000000"/>
              </a:solidFill>
              <a:latin typeface="Arial"/>
            </a:endParaRPr>
          </a:p>
          <a:p>
            <a:pPr indent="0" algn="just">
              <a:lnSpc>
                <a:spcPct val="100000"/>
              </a:lnSpc>
              <a:spcBef>
                <a:spcPts val="400"/>
              </a:spcBef>
              <a:buNone/>
              <a:tabLst>
                <a:tab algn="l" pos="0"/>
              </a:tabLst>
            </a:pPr>
            <a:endParaRPr b="0" lang="cs-CZ" sz="2000" spc="-1" strike="noStrike">
              <a:solidFill>
                <a:srgbClr val="000000"/>
              </a:solidFill>
              <a:latin typeface="Arial"/>
            </a:endParaRPr>
          </a:p>
          <a:p>
            <a:pPr indent="0" algn="just">
              <a:lnSpc>
                <a:spcPct val="100000"/>
              </a:lnSpc>
              <a:spcBef>
                <a:spcPts val="400"/>
              </a:spcBef>
              <a:buNone/>
              <a:tabLst>
                <a:tab algn="l" pos="0"/>
              </a:tabLst>
            </a:pPr>
            <a:endParaRPr b="0" lang="cs-CZ" sz="2000" spc="-1" strike="noStrike">
              <a:solidFill>
                <a:srgbClr val="000000"/>
              </a:solidFill>
              <a:latin typeface="Arial"/>
            </a:endParaRPr>
          </a:p>
        </p:txBody>
      </p:sp>
      <p:sp>
        <p:nvSpPr>
          <p:cNvPr id="190"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rmAutofit/>
          </a:bodyPr>
          <a:p>
            <a:pPr indent="0" algn="ctr">
              <a:lnSpc>
                <a:spcPct val="100000"/>
              </a:lnSpc>
              <a:buNone/>
              <a:tabLst>
                <a:tab algn="l" pos="0"/>
              </a:tabLst>
            </a:pPr>
            <a:r>
              <a:rPr b="0" lang="cs-CZ" sz="3200" spc="197" strike="noStrike" cap="all">
                <a:solidFill>
                  <a:srgbClr val="ffffff"/>
                </a:solidFill>
                <a:latin typeface="Franklin Gothic Medium"/>
              </a:rPr>
              <a:t>společná ustanovení o rozvázání pp</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p:nvPr>
        </p:nvSpPr>
        <p:spPr>
          <a:xfrm>
            <a:off x="553320" y="1917000"/>
            <a:ext cx="8208360" cy="4607640"/>
          </a:xfrm>
          <a:prstGeom prst="rect">
            <a:avLst/>
          </a:prstGeom>
          <a:noFill/>
          <a:ln w="0">
            <a:noFill/>
          </a:ln>
        </p:spPr>
        <p:txBody>
          <a:bodyPr lIns="90000" rIns="90000" tIns="45000" bIns="45000" anchor="t">
            <a:normAutofit fontScale="69000"/>
          </a:bodyPr>
          <a:p>
            <a:pPr indent="0" algn="just">
              <a:lnSpc>
                <a:spcPct val="100000"/>
              </a:lnSpc>
              <a:spcBef>
                <a:spcPts val="561"/>
              </a:spcBef>
              <a:buNone/>
              <a:tabLst>
                <a:tab algn="l" pos="0"/>
              </a:tabLst>
            </a:pPr>
            <a:endParaRPr b="0" lang="cs-CZ" sz="2800" spc="-1" strike="noStrike">
              <a:solidFill>
                <a:srgbClr val="000000"/>
              </a:solidFill>
              <a:latin typeface="Arial"/>
            </a:endParaRPr>
          </a:p>
          <a:p>
            <a:pPr marL="406440" indent="-406440" algn="just">
              <a:lnSpc>
                <a:spcPct val="100000"/>
              </a:lnSpc>
              <a:spcBef>
                <a:spcPts val="561"/>
              </a:spcBef>
              <a:buClr>
                <a:srgbClr val="c66951"/>
              </a:buClr>
              <a:buFont typeface="Wingdings 2" charset="2"/>
              <a:buChar char=""/>
              <a:tabLst>
                <a:tab algn="l" pos="0"/>
              </a:tabLst>
            </a:pPr>
            <a:r>
              <a:rPr b="0" lang="cs-CZ" sz="2800" spc="145" strike="noStrike">
                <a:solidFill>
                  <a:srgbClr val="534949"/>
                </a:solidFill>
                <a:latin typeface="Franklin Gothic Medium"/>
              </a:rPr>
              <a:t>Zaměstnanec může okamžitě zrušit pracovní poměr pouze do 2 měsíců ode dne, kdy se o důvodu k okamžitému zrušení dověděl, nejpozději do 1 roku ode dne, kdy tento důvod vznikl.</a:t>
            </a:r>
            <a:endParaRPr b="0" lang="cs-CZ" sz="2800" spc="-1" strike="noStrike">
              <a:solidFill>
                <a:srgbClr val="000000"/>
              </a:solidFill>
              <a:latin typeface="Arial"/>
            </a:endParaRPr>
          </a:p>
          <a:p>
            <a:pPr indent="0" algn="just">
              <a:lnSpc>
                <a:spcPct val="100000"/>
              </a:lnSpc>
              <a:spcBef>
                <a:spcPts val="561"/>
              </a:spcBef>
              <a:buNone/>
              <a:tabLst>
                <a:tab algn="l" pos="0"/>
              </a:tabLst>
            </a:pPr>
            <a:endParaRPr b="0" lang="cs-CZ" sz="2800" spc="-1" strike="noStrike">
              <a:solidFill>
                <a:srgbClr val="000000"/>
              </a:solidFill>
              <a:latin typeface="Arial"/>
            </a:endParaRPr>
          </a:p>
          <a:p>
            <a:pPr marL="406440" indent="-406440" algn="just">
              <a:lnSpc>
                <a:spcPct val="100000"/>
              </a:lnSpc>
              <a:spcBef>
                <a:spcPts val="561"/>
              </a:spcBef>
              <a:buClr>
                <a:srgbClr val="c66951"/>
              </a:buClr>
              <a:buFont typeface="Wingdings 2" charset="2"/>
              <a:buChar char=""/>
              <a:tabLst>
                <a:tab algn="l" pos="0"/>
              </a:tabLst>
            </a:pPr>
            <a:r>
              <a:rPr b="0" lang="cs-CZ" sz="2800" spc="145" strike="noStrike">
                <a:solidFill>
                  <a:srgbClr val="534949"/>
                </a:solidFill>
                <a:latin typeface="Franklin Gothic Medium"/>
              </a:rPr>
              <a:t>V okamžitém zrušení pracovního poměru musí zaměstnavatel i zaměstnanec </a:t>
            </a:r>
            <a:r>
              <a:rPr b="0" lang="cs-CZ" sz="2800" spc="145" strike="noStrike">
                <a:solidFill>
                  <a:srgbClr val="ff0000"/>
                </a:solidFill>
                <a:latin typeface="Franklin Gothic Medium"/>
              </a:rPr>
              <a:t>skutkově vymezit jeho důvod </a:t>
            </a:r>
            <a:r>
              <a:rPr b="0" lang="cs-CZ" sz="2800" spc="145" strike="noStrike">
                <a:solidFill>
                  <a:srgbClr val="534949"/>
                </a:solidFill>
                <a:latin typeface="Franklin Gothic Medium"/>
              </a:rPr>
              <a:t>tak, aby jej nebylo možno zaměnit s jiným.</a:t>
            </a:r>
            <a:endParaRPr b="0" lang="cs-CZ" sz="2800" spc="-1" strike="noStrike">
              <a:solidFill>
                <a:srgbClr val="000000"/>
              </a:solidFill>
              <a:latin typeface="Arial"/>
            </a:endParaRPr>
          </a:p>
          <a:p>
            <a:pPr indent="0" algn="just">
              <a:lnSpc>
                <a:spcPct val="100000"/>
              </a:lnSpc>
              <a:spcBef>
                <a:spcPts val="561"/>
              </a:spcBef>
              <a:buNone/>
              <a:tabLst>
                <a:tab algn="l" pos="0"/>
              </a:tabLst>
            </a:pPr>
            <a:endParaRPr b="0" lang="cs-CZ" sz="2800" spc="-1" strike="noStrike">
              <a:solidFill>
                <a:srgbClr val="000000"/>
              </a:solidFill>
              <a:latin typeface="Arial"/>
            </a:endParaRPr>
          </a:p>
          <a:p>
            <a:pPr marL="406440" indent="-406440" algn="just">
              <a:lnSpc>
                <a:spcPct val="100000"/>
              </a:lnSpc>
              <a:spcBef>
                <a:spcPts val="561"/>
              </a:spcBef>
              <a:buClr>
                <a:srgbClr val="c66951"/>
              </a:buClr>
              <a:buFont typeface="Wingdings 2" charset="2"/>
              <a:buChar char=""/>
              <a:tabLst>
                <a:tab algn="l" pos="0"/>
              </a:tabLst>
            </a:pPr>
            <a:r>
              <a:rPr b="0" lang="cs-CZ" sz="2800" spc="145" strike="noStrike">
                <a:solidFill>
                  <a:srgbClr val="534949"/>
                </a:solidFill>
                <a:latin typeface="Franklin Gothic Medium"/>
              </a:rPr>
              <a:t>Uvedený důvod nesmí být dodatečně měněn.</a:t>
            </a:r>
            <a:endParaRPr b="0" lang="cs-CZ" sz="2800" spc="-1" strike="noStrike">
              <a:solidFill>
                <a:srgbClr val="000000"/>
              </a:solidFill>
              <a:latin typeface="Arial"/>
            </a:endParaRPr>
          </a:p>
          <a:p>
            <a:pPr indent="0" algn="just">
              <a:lnSpc>
                <a:spcPct val="100000"/>
              </a:lnSpc>
              <a:spcBef>
                <a:spcPts val="561"/>
              </a:spcBef>
              <a:buNone/>
              <a:tabLst>
                <a:tab algn="l" pos="0"/>
              </a:tabLst>
            </a:pPr>
            <a:endParaRPr b="0" lang="cs-CZ" sz="2800" spc="-1" strike="noStrike">
              <a:solidFill>
                <a:srgbClr val="000000"/>
              </a:solidFill>
              <a:latin typeface="Arial"/>
            </a:endParaRPr>
          </a:p>
          <a:p>
            <a:pPr marL="406440" indent="-406440" algn="just">
              <a:lnSpc>
                <a:spcPct val="100000"/>
              </a:lnSpc>
              <a:spcBef>
                <a:spcPts val="561"/>
              </a:spcBef>
              <a:buClr>
                <a:srgbClr val="c66951"/>
              </a:buClr>
              <a:buFont typeface="Wingdings 2" charset="2"/>
              <a:buChar char=""/>
              <a:tabLst>
                <a:tab algn="l" pos="0"/>
              </a:tabLst>
            </a:pPr>
            <a:r>
              <a:rPr b="0" lang="cs-CZ" sz="2800" spc="145" strike="noStrike">
                <a:solidFill>
                  <a:srgbClr val="534949"/>
                </a:solidFill>
                <a:latin typeface="Franklin Gothic Medium"/>
              </a:rPr>
              <a:t>Okamžité zrušení pracovního poměru musí být písemné, jinak se k němu nepřihlíží.</a:t>
            </a:r>
            <a:endParaRPr b="0" lang="cs-CZ" sz="2800" spc="-1" strike="noStrike">
              <a:solidFill>
                <a:srgbClr val="000000"/>
              </a:solidFill>
              <a:latin typeface="Arial"/>
            </a:endParaRPr>
          </a:p>
          <a:p>
            <a:pPr indent="0" algn="just">
              <a:lnSpc>
                <a:spcPct val="100000"/>
              </a:lnSpc>
              <a:spcBef>
                <a:spcPts val="400"/>
              </a:spcBef>
              <a:buNone/>
              <a:tabLst>
                <a:tab algn="l" pos="0"/>
              </a:tabLst>
            </a:pPr>
            <a:endParaRPr b="0" lang="cs-CZ" sz="2000" spc="-1" strike="noStrike">
              <a:solidFill>
                <a:srgbClr val="000000"/>
              </a:solidFill>
              <a:latin typeface="Arial"/>
            </a:endParaRPr>
          </a:p>
        </p:txBody>
      </p:sp>
      <p:sp>
        <p:nvSpPr>
          <p:cNvPr id="192"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rmAutofit/>
          </a:bodyPr>
          <a:p>
            <a:pPr indent="0" algn="ctr">
              <a:lnSpc>
                <a:spcPct val="100000"/>
              </a:lnSpc>
              <a:buNone/>
              <a:tabLst>
                <a:tab algn="l" pos="0"/>
              </a:tabLst>
            </a:pPr>
            <a:r>
              <a:rPr b="0" lang="cs-CZ" sz="3200" spc="197" strike="noStrike" cap="all">
                <a:solidFill>
                  <a:srgbClr val="ffffff"/>
                </a:solidFill>
                <a:latin typeface="Franklin Gothic Medium"/>
              </a:rPr>
              <a:t>společná ustanovení o rozvázání pp</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p:nvPr>
        </p:nvSpPr>
        <p:spPr>
          <a:xfrm>
            <a:off x="7162920" y="2892240"/>
            <a:ext cx="1599480" cy="1645200"/>
          </a:xfrm>
          <a:prstGeom prst="rect">
            <a:avLst/>
          </a:prstGeom>
          <a:noFill/>
          <a:ln w="0">
            <a:noFill/>
          </a:ln>
        </p:spPr>
        <p:txBody>
          <a:bodyPr lIns="90000" rIns="90000" tIns="45000" bIns="45000" anchor="ctr">
            <a:noAutofit/>
          </a:bodyPr>
          <a:p>
            <a:pPr indent="0">
              <a:spcBef>
                <a:spcPts val="1417"/>
              </a:spcBef>
              <a:buNone/>
            </a:pPr>
            <a:endParaRPr b="0" lang="cs-CZ" sz="1800" spc="-1" strike="noStrike">
              <a:solidFill>
                <a:srgbClr val="000000"/>
              </a:solidFill>
              <a:latin typeface="Arial"/>
            </a:endParaRPr>
          </a:p>
        </p:txBody>
      </p:sp>
      <p:sp>
        <p:nvSpPr>
          <p:cNvPr id="194" name="PlaceHolder 2"/>
          <p:cNvSpPr>
            <a:spLocks noGrp="1"/>
          </p:cNvSpPr>
          <p:nvPr>
            <p:ph type="title"/>
          </p:nvPr>
        </p:nvSpPr>
        <p:spPr>
          <a:xfrm>
            <a:off x="380880" y="2892240"/>
            <a:ext cx="6323760" cy="1645200"/>
          </a:xfrm>
          <a:prstGeom prst="rect">
            <a:avLst/>
          </a:prstGeom>
          <a:noFill/>
          <a:ln w="0">
            <a:noFill/>
          </a:ln>
        </p:spPr>
        <p:txBody>
          <a:bodyPr lIns="90000" rIns="90000" tIns="45000" bIns="45000" anchor="ctr">
            <a:noAutofit/>
          </a:bodyPr>
          <a:p>
            <a:pPr indent="0" algn="r">
              <a:lnSpc>
                <a:spcPct val="100000"/>
              </a:lnSpc>
              <a:buNone/>
              <a:tabLst>
                <a:tab algn="l" pos="0"/>
              </a:tabLst>
            </a:pPr>
            <a:r>
              <a:rPr b="0" lang="cs-CZ" sz="4200" spc="145" strike="noStrike" cap="all">
                <a:solidFill>
                  <a:srgbClr val="ffffff"/>
                </a:solidFill>
                <a:latin typeface="Franklin Gothic Medium"/>
              </a:rPr>
              <a:t>skončení pracovního poměru na dobu určitou</a:t>
            </a:r>
            <a:br>
              <a:rPr sz="4200"/>
            </a:br>
            <a:r>
              <a:rPr b="0" lang="cs-CZ" sz="4200" spc="145" strike="noStrike" cap="all">
                <a:solidFill>
                  <a:srgbClr val="ffffff"/>
                </a:solidFill>
                <a:latin typeface="Franklin Gothic Medium"/>
              </a:rPr>
              <a:t>(§ 65)</a:t>
            </a:r>
            <a:endParaRPr b="0" lang="cs-CZ" sz="4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p:nvPr>
        </p:nvSpPr>
        <p:spPr>
          <a:xfrm>
            <a:off x="553320" y="1917000"/>
            <a:ext cx="8208360" cy="4607640"/>
          </a:xfrm>
          <a:prstGeom prst="rect">
            <a:avLst/>
          </a:prstGeom>
          <a:noFill/>
          <a:ln w="0">
            <a:noFill/>
          </a:ln>
        </p:spPr>
        <p:txBody>
          <a:bodyPr lIns="90000" rIns="90000" tIns="45000" bIns="45000" anchor="t">
            <a:normAutofit fontScale="82000"/>
          </a:bodyPr>
          <a:p>
            <a:pPr indent="0" algn="just">
              <a:lnSpc>
                <a:spcPct val="100000"/>
              </a:lnSpc>
              <a:spcBef>
                <a:spcPts val="561"/>
              </a:spcBef>
              <a:buNone/>
              <a:tabLst>
                <a:tab algn="l" pos="0"/>
              </a:tabLst>
            </a:pPr>
            <a:endParaRPr b="0" lang="cs-CZ" sz="2800" spc="-1" strike="noStrike">
              <a:solidFill>
                <a:srgbClr val="000000"/>
              </a:solidFill>
              <a:latin typeface="Arial"/>
            </a:endParaRPr>
          </a:p>
          <a:p>
            <a:pPr marL="404640" indent="-404640" algn="just">
              <a:lnSpc>
                <a:spcPct val="100000"/>
              </a:lnSpc>
              <a:spcBef>
                <a:spcPts val="561"/>
              </a:spcBef>
              <a:buClr>
                <a:srgbClr val="c66951"/>
              </a:buClr>
              <a:buFont typeface="Wingdings 2" charset="2"/>
              <a:buChar char=""/>
              <a:tabLst>
                <a:tab algn="l" pos="0"/>
              </a:tabLst>
            </a:pPr>
            <a:r>
              <a:rPr b="0" lang="cs-CZ" sz="2800" spc="145" strike="noStrike">
                <a:solidFill>
                  <a:srgbClr val="534949"/>
                </a:solidFill>
                <a:latin typeface="Franklin Gothic Medium"/>
              </a:rPr>
              <a:t>Pracovní poměr na dobu určitou může skončit také ostatními způsoby uvedenými v § 48 odst. 1, 3 a 4. Byla-li doba trvání tohoto pracovního poměru omezena na dobu konání určitých prací, je zaměstnavatel povinen upozornit zaměstnance na skončení těchto prací včas, zpravidla alespoň 3 dny předem.</a:t>
            </a:r>
            <a:endParaRPr b="0" lang="cs-CZ" sz="2800" spc="-1" strike="noStrike">
              <a:solidFill>
                <a:srgbClr val="000000"/>
              </a:solidFill>
              <a:latin typeface="Arial"/>
            </a:endParaRPr>
          </a:p>
          <a:p>
            <a:pPr indent="0" algn="just">
              <a:lnSpc>
                <a:spcPct val="100000"/>
              </a:lnSpc>
              <a:spcBef>
                <a:spcPts val="561"/>
              </a:spcBef>
              <a:buNone/>
              <a:tabLst>
                <a:tab algn="l" pos="0"/>
              </a:tabLst>
            </a:pPr>
            <a:endParaRPr b="0" lang="cs-CZ" sz="2800" spc="-1" strike="noStrike">
              <a:solidFill>
                <a:srgbClr val="000000"/>
              </a:solidFill>
              <a:latin typeface="Arial"/>
            </a:endParaRPr>
          </a:p>
          <a:p>
            <a:pPr marL="404640" indent="-404640" algn="just">
              <a:lnSpc>
                <a:spcPct val="100000"/>
              </a:lnSpc>
              <a:spcBef>
                <a:spcPts val="561"/>
              </a:spcBef>
              <a:buClr>
                <a:srgbClr val="c66951"/>
              </a:buClr>
              <a:buFont typeface="Wingdings 2" charset="2"/>
              <a:buChar char=""/>
              <a:tabLst>
                <a:tab algn="l" pos="0"/>
              </a:tabLst>
            </a:pPr>
            <a:r>
              <a:rPr b="0" lang="cs-CZ" sz="2800" spc="145" strike="noStrike">
                <a:solidFill>
                  <a:srgbClr val="534949"/>
                </a:solidFill>
                <a:latin typeface="Franklin Gothic Medium"/>
              </a:rPr>
              <a:t>Pokračuje-li zaměstnanec po uplynutí sjednané doby </a:t>
            </a:r>
            <a:r>
              <a:rPr b="0" lang="cs-CZ" sz="2800" spc="145" strike="noStrike">
                <a:solidFill>
                  <a:srgbClr val="ff0000"/>
                </a:solidFill>
                <a:latin typeface="Franklin Gothic Medium"/>
              </a:rPr>
              <a:t>s vědomím zaměstnavatele </a:t>
            </a:r>
            <a:r>
              <a:rPr b="0" lang="cs-CZ" sz="2800" spc="145" strike="noStrike">
                <a:solidFill>
                  <a:srgbClr val="534949"/>
                </a:solidFill>
                <a:latin typeface="Franklin Gothic Medium"/>
              </a:rPr>
              <a:t>dále v konání prací, platí, že se jedná o pracovní poměr na dobu neurčitou.</a:t>
            </a:r>
            <a:endParaRPr b="0" lang="cs-CZ" sz="2800" spc="-1" strike="noStrike">
              <a:solidFill>
                <a:srgbClr val="000000"/>
              </a:solidFill>
              <a:latin typeface="Arial"/>
            </a:endParaRPr>
          </a:p>
        </p:txBody>
      </p:sp>
      <p:sp>
        <p:nvSpPr>
          <p:cNvPr id="196"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rmAutofit/>
          </a:bodyPr>
          <a:p>
            <a:pPr indent="0" algn="ctr">
              <a:lnSpc>
                <a:spcPct val="100000"/>
              </a:lnSpc>
              <a:buNone/>
              <a:tabLst>
                <a:tab algn="l" pos="0"/>
              </a:tabLst>
            </a:pPr>
            <a:r>
              <a:rPr b="0" lang="cs-CZ" sz="3200" spc="197" strike="noStrike" cap="all">
                <a:solidFill>
                  <a:srgbClr val="ffffff"/>
                </a:solidFill>
                <a:latin typeface="Franklin Gothic Medium"/>
              </a:rPr>
              <a:t>skončení pp na dobu určitou</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fontScale="75000"/>
          </a:bodyPr>
          <a:p>
            <a:pPr indent="0" algn="just">
              <a:lnSpc>
                <a:spcPct val="100000"/>
              </a:lnSpc>
              <a:spcBef>
                <a:spcPts val="400"/>
              </a:spcBef>
              <a:buNone/>
              <a:tabLst>
                <a:tab algn="l" pos="0"/>
              </a:tabLst>
            </a:pPr>
            <a:endParaRPr b="0" lang="cs-CZ" sz="2000" spc="-1" strike="noStrike">
              <a:solidFill>
                <a:srgbClr val="000000"/>
              </a:solidFill>
              <a:latin typeface="Arial"/>
            </a:endParaRPr>
          </a:p>
          <a:p>
            <a:pPr marL="241920" indent="-201240" algn="just">
              <a:lnSpc>
                <a:spcPct val="100000"/>
              </a:lnSpc>
              <a:spcBef>
                <a:spcPts val="400"/>
              </a:spcBef>
              <a:buClr>
                <a:srgbClr val="c66951"/>
              </a:buClr>
              <a:buFont typeface="Wingdings 2" charset="2"/>
              <a:buChar char=""/>
              <a:tabLst>
                <a:tab algn="l" pos="0"/>
              </a:tabLst>
            </a:pPr>
            <a:r>
              <a:rPr b="0" lang="cs-CZ" sz="2000" spc="145" strike="noStrike">
                <a:solidFill>
                  <a:srgbClr val="ff0000"/>
                </a:solidFill>
                <a:latin typeface="Franklin Gothic Medium"/>
              </a:rPr>
              <a:t>jednostranné</a:t>
            </a:r>
            <a:r>
              <a:rPr b="0" lang="cs-CZ" sz="2000" spc="145" strike="noStrike">
                <a:solidFill>
                  <a:srgbClr val="534949"/>
                </a:solidFill>
                <a:latin typeface="Franklin Gothic Medium"/>
              </a:rPr>
              <a:t> právní jednání, kterým lze ukončit pracovní poměr, aniž by bylo třeba souhlasu druhé strany</a:t>
            </a:r>
            <a:endParaRPr b="0" lang="cs-CZ" sz="2000" spc="-1" strike="noStrike">
              <a:solidFill>
                <a:srgbClr val="000000"/>
              </a:solidFill>
              <a:latin typeface="Arial"/>
            </a:endParaRPr>
          </a:p>
          <a:p>
            <a:pPr indent="0" algn="just">
              <a:lnSpc>
                <a:spcPct val="100000"/>
              </a:lnSpc>
              <a:spcBef>
                <a:spcPts val="400"/>
              </a:spcBef>
              <a:buNone/>
              <a:tabLst>
                <a:tab algn="l" pos="0"/>
              </a:tabLst>
            </a:pPr>
            <a:endParaRPr b="0" lang="cs-CZ" sz="2000" spc="-1" strike="noStrike">
              <a:solidFill>
                <a:srgbClr val="000000"/>
              </a:solidFill>
              <a:latin typeface="Arial"/>
            </a:endParaRPr>
          </a:p>
          <a:p>
            <a:pPr marL="241920" indent="-201240" algn="just">
              <a:lnSpc>
                <a:spcPct val="100000"/>
              </a:lnSpc>
              <a:spcBef>
                <a:spcPts val="400"/>
              </a:spcBef>
              <a:buClr>
                <a:srgbClr val="c66951"/>
              </a:buClr>
              <a:buFont typeface="Wingdings 2" charset="2"/>
              <a:buChar char=""/>
              <a:tabLst>
                <a:tab algn="l" pos="0"/>
              </a:tabLst>
            </a:pPr>
            <a:r>
              <a:rPr b="0" lang="cs-CZ" sz="2000" spc="145" strike="noStrike">
                <a:solidFill>
                  <a:srgbClr val="534949"/>
                </a:solidFill>
                <a:latin typeface="Franklin Gothic Medium"/>
              </a:rPr>
              <a:t>musí být </a:t>
            </a:r>
            <a:r>
              <a:rPr b="0" lang="cs-CZ" sz="2000" spc="145" strike="noStrike">
                <a:solidFill>
                  <a:srgbClr val="ff0000"/>
                </a:solidFill>
                <a:latin typeface="Franklin Gothic Medium"/>
              </a:rPr>
              <a:t>písemná</a:t>
            </a:r>
            <a:r>
              <a:rPr b="0" lang="cs-CZ" sz="2000" spc="145" strike="noStrike">
                <a:solidFill>
                  <a:srgbClr val="534949"/>
                </a:solidFill>
                <a:latin typeface="Franklin Gothic Medium"/>
              </a:rPr>
              <a:t>, jinak se k ní nepřihlíží</a:t>
            </a:r>
            <a:endParaRPr b="0" lang="cs-CZ" sz="2000" spc="-1" strike="noStrike">
              <a:solidFill>
                <a:srgbClr val="000000"/>
              </a:solidFill>
              <a:latin typeface="Arial"/>
            </a:endParaRPr>
          </a:p>
          <a:p>
            <a:pPr indent="0" algn="just">
              <a:lnSpc>
                <a:spcPct val="100000"/>
              </a:lnSpc>
              <a:spcBef>
                <a:spcPts val="400"/>
              </a:spcBef>
              <a:buNone/>
              <a:tabLst>
                <a:tab algn="l" pos="0"/>
              </a:tabLst>
            </a:pPr>
            <a:endParaRPr b="0" lang="cs-CZ" sz="2000" spc="-1" strike="noStrike">
              <a:solidFill>
                <a:srgbClr val="000000"/>
              </a:solidFill>
              <a:latin typeface="Arial"/>
            </a:endParaRPr>
          </a:p>
          <a:p>
            <a:pPr marL="241920" indent="-201240" algn="just">
              <a:lnSpc>
                <a:spcPct val="100000"/>
              </a:lnSpc>
              <a:spcBef>
                <a:spcPts val="400"/>
              </a:spcBef>
              <a:buClr>
                <a:srgbClr val="c66951"/>
              </a:buClr>
              <a:buFont typeface="Wingdings 2" charset="2"/>
              <a:buChar char=""/>
              <a:tabLst>
                <a:tab algn="l" pos="0"/>
              </a:tabLst>
            </a:pPr>
            <a:r>
              <a:rPr b="0" lang="cs-CZ" sz="2000" spc="145" strike="noStrike">
                <a:solidFill>
                  <a:srgbClr val="ff0000"/>
                </a:solidFill>
                <a:latin typeface="Franklin Gothic Medium"/>
              </a:rPr>
              <a:t>zaměstnavatel</a:t>
            </a:r>
            <a:r>
              <a:rPr b="0" lang="cs-CZ" sz="2000" spc="145" strike="noStrike">
                <a:solidFill>
                  <a:srgbClr val="534949"/>
                </a:solidFill>
                <a:latin typeface="Franklin Gothic Medium"/>
              </a:rPr>
              <a:t> může dát zaměstnanci výpověď </a:t>
            </a:r>
            <a:r>
              <a:rPr b="0" lang="cs-CZ" sz="2000" spc="145" strike="noStrike">
                <a:solidFill>
                  <a:srgbClr val="ff0000"/>
                </a:solidFill>
                <a:latin typeface="Franklin Gothic Medium"/>
              </a:rPr>
              <a:t>jen z důvodů </a:t>
            </a:r>
            <a:r>
              <a:rPr b="0" lang="cs-CZ" sz="2000" spc="145" strike="noStrike">
                <a:solidFill>
                  <a:srgbClr val="534949"/>
                </a:solidFill>
                <a:latin typeface="Franklin Gothic Medium"/>
              </a:rPr>
              <a:t>taxativně stanovených </a:t>
            </a:r>
            <a:r>
              <a:rPr b="0" lang="cs-CZ" sz="2000" spc="145" strike="noStrike">
                <a:solidFill>
                  <a:srgbClr val="ff0000"/>
                </a:solidFill>
                <a:latin typeface="Franklin Gothic Medium"/>
              </a:rPr>
              <a:t>v § 52</a:t>
            </a:r>
            <a:endParaRPr b="0" lang="cs-CZ" sz="2000" spc="-1" strike="noStrike">
              <a:solidFill>
                <a:srgbClr val="000000"/>
              </a:solidFill>
              <a:latin typeface="Arial"/>
            </a:endParaRPr>
          </a:p>
          <a:p>
            <a:pPr indent="0" algn="just">
              <a:lnSpc>
                <a:spcPct val="100000"/>
              </a:lnSpc>
              <a:spcBef>
                <a:spcPts val="400"/>
              </a:spcBef>
              <a:buNone/>
              <a:tabLst>
                <a:tab algn="l" pos="0"/>
              </a:tabLst>
            </a:pPr>
            <a:endParaRPr b="0" lang="cs-CZ" sz="2000" spc="-1" strike="noStrike">
              <a:solidFill>
                <a:srgbClr val="000000"/>
              </a:solidFill>
              <a:latin typeface="Arial"/>
            </a:endParaRPr>
          </a:p>
          <a:p>
            <a:pPr marL="241920" indent="-201240" algn="just">
              <a:lnSpc>
                <a:spcPct val="100000"/>
              </a:lnSpc>
              <a:spcBef>
                <a:spcPts val="400"/>
              </a:spcBef>
              <a:buClr>
                <a:srgbClr val="c66951"/>
              </a:buClr>
              <a:buFont typeface="Wingdings 2" charset="2"/>
              <a:buChar char=""/>
              <a:tabLst>
                <a:tab algn="l" pos="0"/>
              </a:tabLst>
            </a:pPr>
            <a:r>
              <a:rPr b="0" lang="cs-CZ" sz="2000" spc="145" strike="noStrike">
                <a:solidFill>
                  <a:srgbClr val="ff0000"/>
                </a:solidFill>
                <a:latin typeface="Franklin Gothic Medium"/>
              </a:rPr>
              <a:t>zaměstnanec</a:t>
            </a:r>
            <a:r>
              <a:rPr b="0" lang="cs-CZ" sz="2000" spc="145" strike="noStrike">
                <a:solidFill>
                  <a:srgbClr val="534949"/>
                </a:solidFill>
                <a:latin typeface="Franklin Gothic Medium"/>
              </a:rPr>
              <a:t> může dát zaměstnavateli výpověď </a:t>
            </a:r>
            <a:r>
              <a:rPr b="0" lang="cs-CZ" sz="2000" spc="145" strike="noStrike">
                <a:solidFill>
                  <a:srgbClr val="ff0000"/>
                </a:solidFill>
                <a:latin typeface="Franklin Gothic Medium"/>
              </a:rPr>
              <a:t>z jakéhokoli důvodu nebo bez uvedení důvodu</a:t>
            </a:r>
            <a:endParaRPr b="0" lang="cs-CZ" sz="2000" spc="-1" strike="noStrike">
              <a:solidFill>
                <a:srgbClr val="000000"/>
              </a:solidFill>
              <a:latin typeface="Arial"/>
            </a:endParaRPr>
          </a:p>
          <a:p>
            <a:pPr marL="39960" indent="0" algn="just">
              <a:lnSpc>
                <a:spcPct val="100000"/>
              </a:lnSpc>
              <a:spcBef>
                <a:spcPts val="400"/>
              </a:spcBef>
              <a:buNone/>
              <a:tabLst>
                <a:tab algn="l" pos="0"/>
              </a:tabLst>
            </a:pPr>
            <a:r>
              <a:rPr b="0" lang="cs-CZ" sz="2000" spc="145" strike="noStrike">
                <a:solidFill>
                  <a:srgbClr val="534949"/>
                </a:solidFill>
                <a:latin typeface="Franklin Gothic Medium"/>
              </a:rPr>
              <a:t> </a:t>
            </a:r>
            <a:endParaRPr b="0" lang="cs-CZ" sz="2000" spc="-1" strike="noStrike">
              <a:solidFill>
                <a:srgbClr val="000000"/>
              </a:solidFill>
              <a:latin typeface="Arial"/>
            </a:endParaRPr>
          </a:p>
          <a:p>
            <a:pPr marL="241920" indent="-201240" algn="just">
              <a:lnSpc>
                <a:spcPct val="100000"/>
              </a:lnSpc>
              <a:spcBef>
                <a:spcPts val="400"/>
              </a:spcBef>
              <a:buClr>
                <a:srgbClr val="c66951"/>
              </a:buClr>
              <a:buFont typeface="Wingdings 2" charset="2"/>
              <a:buChar char=""/>
              <a:tabLst>
                <a:tab algn="l" pos="0"/>
              </a:tabLst>
            </a:pPr>
            <a:r>
              <a:rPr b="0" lang="cs-CZ" sz="2000" spc="145" strike="noStrike">
                <a:solidFill>
                  <a:srgbClr val="534949"/>
                </a:solidFill>
                <a:latin typeface="Franklin Gothic Medium"/>
              </a:rPr>
              <a:t>zaměstnavatel musí </a:t>
            </a:r>
            <a:r>
              <a:rPr b="0" lang="cs-CZ" sz="2000" spc="145" strike="noStrike">
                <a:solidFill>
                  <a:srgbClr val="ff0000"/>
                </a:solidFill>
                <a:latin typeface="Franklin Gothic Medium"/>
              </a:rPr>
              <a:t>důvod</a:t>
            </a:r>
            <a:r>
              <a:rPr b="0" lang="cs-CZ" sz="2000" spc="145" strike="noStrike">
                <a:solidFill>
                  <a:srgbClr val="534949"/>
                </a:solidFill>
                <a:latin typeface="Franklin Gothic Medium"/>
              </a:rPr>
              <a:t> ve výpovědi </a:t>
            </a:r>
            <a:r>
              <a:rPr b="0" lang="cs-CZ" sz="2000" spc="145" strike="noStrike">
                <a:solidFill>
                  <a:srgbClr val="ff0000"/>
                </a:solidFill>
                <a:latin typeface="Franklin Gothic Medium"/>
              </a:rPr>
              <a:t>skutkově vymezit </a:t>
            </a:r>
            <a:r>
              <a:rPr b="0" lang="cs-CZ" sz="2000" spc="145" strike="noStrike">
                <a:solidFill>
                  <a:srgbClr val="534949"/>
                </a:solidFill>
                <a:latin typeface="Franklin Gothic Medium"/>
              </a:rPr>
              <a:t>tak, aby jej nebylo možno zaměnit s jiným důvodem. Důvod výpovědi nesmí být dodatečně měněn.</a:t>
            </a:r>
            <a:endParaRPr b="0" lang="cs-CZ" sz="2000" spc="-1" strike="noStrike">
              <a:solidFill>
                <a:srgbClr val="000000"/>
              </a:solidFill>
              <a:latin typeface="Arial"/>
            </a:endParaRPr>
          </a:p>
          <a:p>
            <a:pPr indent="0" algn="just">
              <a:lnSpc>
                <a:spcPct val="100000"/>
              </a:lnSpc>
              <a:spcBef>
                <a:spcPts val="400"/>
              </a:spcBef>
              <a:buNone/>
              <a:tabLst>
                <a:tab algn="l" pos="0"/>
              </a:tabLst>
            </a:pPr>
            <a:endParaRPr b="0" lang="cs-CZ" sz="2000" spc="-1" strike="noStrike">
              <a:solidFill>
                <a:srgbClr val="000000"/>
              </a:solidFill>
              <a:latin typeface="Arial"/>
            </a:endParaRPr>
          </a:p>
          <a:p>
            <a:pPr marL="241920" indent="-201240" algn="just">
              <a:lnSpc>
                <a:spcPct val="100000"/>
              </a:lnSpc>
              <a:spcBef>
                <a:spcPts val="400"/>
              </a:spcBef>
              <a:buClr>
                <a:srgbClr val="c66951"/>
              </a:buClr>
              <a:buFont typeface="Wingdings 2" charset="2"/>
              <a:buChar char=""/>
              <a:tabLst>
                <a:tab algn="l" pos="0"/>
              </a:tabLst>
            </a:pPr>
            <a:r>
              <a:rPr b="0" lang="cs-CZ" sz="2000" spc="145" strike="noStrike">
                <a:solidFill>
                  <a:srgbClr val="534949"/>
                </a:solidFill>
                <a:latin typeface="Franklin Gothic Medium"/>
              </a:rPr>
              <a:t>výpověď může být odvolána pouze se souhlasem druhé smluvní strany; odvolání výpovědi i souhlas s jejím odvoláním musí být písemné.</a:t>
            </a:r>
            <a:endParaRPr b="0" lang="cs-CZ" sz="2000" spc="-1" strike="noStrike">
              <a:solidFill>
                <a:srgbClr val="000000"/>
              </a:solidFill>
              <a:latin typeface="Arial"/>
            </a:endParaRPr>
          </a:p>
        </p:txBody>
      </p:sp>
      <p:sp>
        <p:nvSpPr>
          <p:cNvPr id="138"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Výpověď (§ 50)</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p:nvPr>
        </p:nvSpPr>
        <p:spPr>
          <a:xfrm>
            <a:off x="7162920" y="2892240"/>
            <a:ext cx="1599480" cy="1645200"/>
          </a:xfrm>
          <a:prstGeom prst="rect">
            <a:avLst/>
          </a:prstGeom>
          <a:noFill/>
          <a:ln w="0">
            <a:noFill/>
          </a:ln>
        </p:spPr>
        <p:txBody>
          <a:bodyPr lIns="90000" rIns="90000" tIns="45000" bIns="45000" anchor="ctr">
            <a:noAutofit/>
          </a:bodyPr>
          <a:p>
            <a:pPr indent="0">
              <a:spcBef>
                <a:spcPts val="1417"/>
              </a:spcBef>
              <a:buNone/>
            </a:pPr>
            <a:endParaRPr b="0" lang="cs-CZ" sz="1800" spc="-1" strike="noStrike">
              <a:solidFill>
                <a:srgbClr val="000000"/>
              </a:solidFill>
              <a:latin typeface="Arial"/>
            </a:endParaRPr>
          </a:p>
        </p:txBody>
      </p:sp>
      <p:sp>
        <p:nvSpPr>
          <p:cNvPr id="198" name="PlaceHolder 2"/>
          <p:cNvSpPr>
            <a:spLocks noGrp="1"/>
          </p:cNvSpPr>
          <p:nvPr>
            <p:ph type="title"/>
          </p:nvPr>
        </p:nvSpPr>
        <p:spPr>
          <a:xfrm>
            <a:off x="380880" y="2892240"/>
            <a:ext cx="6323760" cy="1645200"/>
          </a:xfrm>
          <a:prstGeom prst="rect">
            <a:avLst/>
          </a:prstGeom>
          <a:noFill/>
          <a:ln w="0">
            <a:noFill/>
          </a:ln>
        </p:spPr>
        <p:txBody>
          <a:bodyPr lIns="90000" rIns="90000" tIns="45000" bIns="45000" anchor="ctr">
            <a:noAutofit/>
          </a:bodyPr>
          <a:p>
            <a:pPr indent="0" algn="r">
              <a:lnSpc>
                <a:spcPct val="100000"/>
              </a:lnSpc>
              <a:buNone/>
              <a:tabLst>
                <a:tab algn="l" pos="0"/>
              </a:tabLst>
            </a:pPr>
            <a:r>
              <a:rPr b="0" lang="cs-CZ" sz="4200" spc="145" strike="noStrike" cap="all">
                <a:solidFill>
                  <a:srgbClr val="ffffff"/>
                </a:solidFill>
                <a:latin typeface="Franklin Gothic Medium"/>
              </a:rPr>
              <a:t>zrušení pracovního poměru ve zkušební době</a:t>
            </a:r>
            <a:br>
              <a:rPr sz="4200"/>
            </a:br>
            <a:r>
              <a:rPr b="0" lang="cs-CZ" sz="4200" spc="145" strike="noStrike" cap="all">
                <a:solidFill>
                  <a:srgbClr val="ffffff"/>
                </a:solidFill>
                <a:latin typeface="Franklin Gothic Medium"/>
              </a:rPr>
              <a:t>(§ 66) </a:t>
            </a:r>
            <a:endParaRPr b="0" lang="cs-CZ" sz="4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p:nvPr>
        </p:nvSpPr>
        <p:spPr>
          <a:xfrm>
            <a:off x="553320" y="1917000"/>
            <a:ext cx="8208360" cy="4607640"/>
          </a:xfrm>
          <a:prstGeom prst="rect">
            <a:avLst/>
          </a:prstGeom>
          <a:noFill/>
          <a:ln w="0">
            <a:noFill/>
          </a:ln>
        </p:spPr>
        <p:txBody>
          <a:bodyPr lIns="90000" rIns="90000" tIns="45000" bIns="45000" anchor="t">
            <a:normAutofit fontScale="82000"/>
          </a:bodyPr>
          <a:p>
            <a:pPr indent="0" algn="just">
              <a:lnSpc>
                <a:spcPct val="100000"/>
              </a:lnSpc>
              <a:spcBef>
                <a:spcPts val="561"/>
              </a:spcBef>
              <a:buNone/>
              <a:tabLst>
                <a:tab algn="l" pos="0"/>
              </a:tabLst>
            </a:pPr>
            <a:endParaRPr b="0" lang="cs-CZ" sz="2800" spc="-1" strike="noStrike">
              <a:solidFill>
                <a:srgbClr val="000000"/>
              </a:solidFill>
              <a:latin typeface="Arial"/>
            </a:endParaRPr>
          </a:p>
          <a:p>
            <a:pPr marL="404640" indent="-404640" algn="just">
              <a:lnSpc>
                <a:spcPct val="100000"/>
              </a:lnSpc>
              <a:spcBef>
                <a:spcPts val="561"/>
              </a:spcBef>
              <a:buClr>
                <a:srgbClr val="c66951"/>
              </a:buClr>
              <a:buFont typeface="Wingdings 2" charset="2"/>
              <a:buChar char=""/>
              <a:tabLst>
                <a:tab algn="l" pos="0"/>
              </a:tabLst>
            </a:pPr>
            <a:r>
              <a:rPr b="0" lang="cs-CZ" sz="2800" spc="145" strike="noStrike">
                <a:solidFill>
                  <a:srgbClr val="534949"/>
                </a:solidFill>
                <a:latin typeface="Franklin Gothic Medium"/>
              </a:rPr>
              <a:t>Pracovní poměr na dobu určitou může skončit také ostatními způsoby uvedenými v § 48 odst. 1, 3 a 4. Byla-li doba trvání tohoto pracovního poměru omezena na dobu konání určitých prací, je zaměstnavatel povinen upozornit zaměstnance na skončení těchto prací včas, zpravidla alespoň 3 dny předem.</a:t>
            </a:r>
            <a:endParaRPr b="0" lang="cs-CZ" sz="2800" spc="-1" strike="noStrike">
              <a:solidFill>
                <a:srgbClr val="000000"/>
              </a:solidFill>
              <a:latin typeface="Arial"/>
            </a:endParaRPr>
          </a:p>
          <a:p>
            <a:pPr indent="0" algn="just">
              <a:lnSpc>
                <a:spcPct val="100000"/>
              </a:lnSpc>
              <a:spcBef>
                <a:spcPts val="561"/>
              </a:spcBef>
              <a:buNone/>
              <a:tabLst>
                <a:tab algn="l" pos="0"/>
              </a:tabLst>
            </a:pPr>
            <a:endParaRPr b="0" lang="cs-CZ" sz="2800" spc="-1" strike="noStrike">
              <a:solidFill>
                <a:srgbClr val="000000"/>
              </a:solidFill>
              <a:latin typeface="Arial"/>
            </a:endParaRPr>
          </a:p>
          <a:p>
            <a:pPr marL="404640" indent="-404640" algn="just">
              <a:lnSpc>
                <a:spcPct val="100000"/>
              </a:lnSpc>
              <a:spcBef>
                <a:spcPts val="561"/>
              </a:spcBef>
              <a:buClr>
                <a:srgbClr val="c66951"/>
              </a:buClr>
              <a:buFont typeface="Wingdings 2" charset="2"/>
              <a:buChar char=""/>
              <a:tabLst>
                <a:tab algn="l" pos="0"/>
              </a:tabLst>
            </a:pPr>
            <a:r>
              <a:rPr b="0" lang="cs-CZ" sz="2800" spc="145" strike="noStrike">
                <a:solidFill>
                  <a:srgbClr val="534949"/>
                </a:solidFill>
                <a:latin typeface="Franklin Gothic Medium"/>
              </a:rPr>
              <a:t>Pokračuje-li zaměstnanec po uplynutí sjednané doby </a:t>
            </a:r>
            <a:r>
              <a:rPr b="0" lang="cs-CZ" sz="2800" spc="145" strike="noStrike">
                <a:solidFill>
                  <a:srgbClr val="ff0000"/>
                </a:solidFill>
                <a:latin typeface="Franklin Gothic Medium"/>
              </a:rPr>
              <a:t>s vědomím zaměstnavatele </a:t>
            </a:r>
            <a:r>
              <a:rPr b="0" lang="cs-CZ" sz="2800" spc="145" strike="noStrike">
                <a:solidFill>
                  <a:srgbClr val="534949"/>
                </a:solidFill>
                <a:latin typeface="Franklin Gothic Medium"/>
              </a:rPr>
              <a:t>dále v konání prací, platí, že se jedná o pracovní poměr na dobu neurčitou.</a:t>
            </a:r>
            <a:endParaRPr b="0" lang="cs-CZ" sz="2800" spc="-1" strike="noStrike">
              <a:solidFill>
                <a:srgbClr val="000000"/>
              </a:solidFill>
              <a:latin typeface="Arial"/>
            </a:endParaRPr>
          </a:p>
        </p:txBody>
      </p:sp>
      <p:sp>
        <p:nvSpPr>
          <p:cNvPr id="200"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rmAutofit/>
          </a:bodyPr>
          <a:p>
            <a:pPr indent="0" algn="ctr">
              <a:lnSpc>
                <a:spcPct val="100000"/>
              </a:lnSpc>
              <a:buNone/>
              <a:tabLst>
                <a:tab algn="l" pos="0"/>
              </a:tabLst>
            </a:pPr>
            <a:r>
              <a:rPr b="0" lang="cs-CZ" sz="3200" spc="197" strike="noStrike" cap="all">
                <a:solidFill>
                  <a:srgbClr val="ffffff"/>
                </a:solidFill>
                <a:latin typeface="Franklin Gothic Medium"/>
              </a:rPr>
              <a:t>skončení pp na dobu určitou</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subTitle"/>
          </p:nvPr>
        </p:nvSpPr>
        <p:spPr>
          <a:xfrm>
            <a:off x="7010280" y="2053080"/>
            <a:ext cx="1980360" cy="1828080"/>
          </a:xfrm>
          <a:prstGeom prst="rect">
            <a:avLst/>
          </a:prstGeom>
          <a:noFill/>
          <a:ln w="0">
            <a:noFill/>
          </a:ln>
        </p:spPr>
        <p:txBody>
          <a:bodyPr lIns="0" rIns="0" tIns="0" bIns="0" anchor="ctr">
            <a:noAutofit/>
          </a:bodyPr>
          <a:p>
            <a:pPr algn="ctr"/>
            <a:endParaRPr b="0" lang="cs-CZ" sz="1800" spc="-1" strike="noStrike">
              <a:solidFill>
                <a:srgbClr val="000000"/>
              </a:solidFill>
              <a:latin typeface="Arial"/>
            </a:endParaRPr>
          </a:p>
        </p:txBody>
      </p:sp>
      <p:sp>
        <p:nvSpPr>
          <p:cNvPr id="202" name="PlaceHolder 2"/>
          <p:cNvSpPr>
            <a:spLocks noGrp="1"/>
          </p:cNvSpPr>
          <p:nvPr>
            <p:ph type="title"/>
          </p:nvPr>
        </p:nvSpPr>
        <p:spPr>
          <a:xfrm>
            <a:off x="457200" y="2053080"/>
            <a:ext cx="6323760" cy="1828080"/>
          </a:xfrm>
          <a:prstGeom prst="rect">
            <a:avLst/>
          </a:prstGeom>
          <a:noFill/>
          <a:ln w="0">
            <a:noFill/>
          </a:ln>
        </p:spPr>
        <p:txBody>
          <a:bodyPr lIns="0" rIns="0" tIns="0" bIns="0" anchor="ctr">
            <a:noAutofit/>
          </a:bodyPr>
          <a:p>
            <a:pPr indent="0" algn="ctr">
              <a:lnSpc>
                <a:spcPct val="100000"/>
              </a:lnSpc>
              <a:buNone/>
              <a:tabLst>
                <a:tab algn="l" pos="0"/>
              </a:tabLst>
            </a:pPr>
            <a:r>
              <a:rPr b="0" lang="cs-CZ" sz="4200" spc="145" strike="noStrike" cap="all">
                <a:solidFill>
                  <a:srgbClr val="ffffff"/>
                </a:solidFill>
                <a:latin typeface="Franklin Gothic Medium"/>
              </a:rPr>
              <a:t>děkuji za pozornost</a:t>
            </a:r>
            <a:br>
              <a:rPr sz="4200"/>
            </a:br>
            <a:r>
              <a:rPr b="0" lang="cs-CZ" sz="4200" spc="145" strike="noStrike" cap="all">
                <a:solidFill>
                  <a:srgbClr val="ffffff"/>
                </a:solidFill>
                <a:latin typeface="Wingdings"/>
              </a:rPr>
              <a:t></a:t>
            </a:r>
            <a:endParaRPr b="0" lang="cs-CZ" sz="4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a:bodyPr>
          <a:p>
            <a:pPr indent="0">
              <a:lnSpc>
                <a:spcPct val="100000"/>
              </a:lnSpc>
              <a:spcBef>
                <a:spcPts val="400"/>
              </a:spcBef>
              <a:buNone/>
              <a:tabLst>
                <a:tab algn="l" pos="0"/>
              </a:tabLst>
            </a:pPr>
            <a:endParaRPr b="0" lang="cs-CZ" sz="2000" spc="-1" strike="noStrike">
              <a:solidFill>
                <a:srgbClr val="000000"/>
              </a:solidFill>
              <a:latin typeface="Arial"/>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5" strike="noStrike">
                <a:solidFill>
                  <a:srgbClr val="534949"/>
                </a:solidFill>
                <a:latin typeface="Franklin Gothic Medium"/>
              </a:rPr>
              <a:t>musí být stejná pro zaměstnance i zaměstnavatele</a:t>
            </a:r>
            <a:endParaRPr b="0" lang="cs-CZ" sz="2000" spc="-1" strike="noStrike">
              <a:solidFill>
                <a:srgbClr val="000000"/>
              </a:solidFill>
              <a:latin typeface="Arial"/>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5" strike="noStrike">
                <a:solidFill>
                  <a:srgbClr val="534949"/>
                </a:solidFill>
                <a:latin typeface="Franklin Gothic Medium"/>
              </a:rPr>
              <a:t>činí </a:t>
            </a:r>
            <a:r>
              <a:rPr b="1" lang="cs-CZ" sz="2000" spc="145" strike="noStrike">
                <a:solidFill>
                  <a:srgbClr val="ff3300"/>
                </a:solidFill>
                <a:latin typeface="Franklin Gothic Medium"/>
              </a:rPr>
              <a:t>nejméně dva měsíce</a:t>
            </a:r>
            <a:r>
              <a:rPr b="0" lang="cs-CZ" sz="2000" spc="145" strike="noStrike">
                <a:solidFill>
                  <a:srgbClr val="ff3300"/>
                </a:solidFill>
                <a:latin typeface="Franklin Gothic Medium"/>
              </a:rPr>
              <a:t>, </a:t>
            </a:r>
            <a:r>
              <a:rPr b="0" lang="cs-CZ" sz="2000" spc="145" strike="noStrike">
                <a:solidFill>
                  <a:srgbClr val="534949"/>
                </a:solidFill>
                <a:latin typeface="Franklin Gothic Medium"/>
              </a:rPr>
              <a:t>prodloužit lze pouze písemně po vzájemném souhlasu zaměstnance a zaměstnavatele </a:t>
            </a:r>
            <a:endParaRPr b="0" lang="cs-CZ" sz="2000" spc="-1" strike="noStrike">
              <a:solidFill>
                <a:srgbClr val="000000"/>
              </a:solidFill>
              <a:latin typeface="Arial"/>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1" lang="cs-CZ" sz="2000" spc="145" strike="noStrike">
                <a:solidFill>
                  <a:srgbClr val="ff3300"/>
                </a:solidFill>
                <a:latin typeface="Franklin Gothic Medium"/>
              </a:rPr>
              <a:t>počíná</a:t>
            </a:r>
            <a:r>
              <a:rPr b="0" lang="cs-CZ" sz="2000" spc="145" strike="noStrike">
                <a:solidFill>
                  <a:srgbClr val="ffff00"/>
                </a:solidFill>
                <a:latin typeface="Franklin Gothic Medium"/>
              </a:rPr>
              <a:t> </a:t>
            </a:r>
            <a:r>
              <a:rPr b="0" lang="cs-CZ" sz="2000" spc="145" strike="noStrike">
                <a:solidFill>
                  <a:srgbClr val="c00000"/>
                </a:solidFill>
                <a:latin typeface="Franklin Gothic Medium"/>
              </a:rPr>
              <a:t>běžet prvním dnem kalendářního měsíce následujícího po doručení výpovědi </a:t>
            </a:r>
            <a:endParaRPr b="0" lang="cs-CZ" sz="2000" spc="-1" strike="noStrike">
              <a:solidFill>
                <a:srgbClr val="000000"/>
              </a:solidFill>
              <a:latin typeface="Arial"/>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1" lang="cs-CZ" sz="2000" spc="145" strike="noStrike">
                <a:solidFill>
                  <a:srgbClr val="ff3300"/>
                </a:solidFill>
                <a:latin typeface="Franklin Gothic Medium"/>
              </a:rPr>
              <a:t>končí </a:t>
            </a:r>
            <a:r>
              <a:rPr b="0" lang="cs-CZ" sz="2000" spc="145" strike="noStrike">
                <a:solidFill>
                  <a:srgbClr val="c00000"/>
                </a:solidFill>
                <a:latin typeface="Franklin Gothic Medium"/>
              </a:rPr>
              <a:t>uplynutím posledního dne příslušného kalendářního měsíce.</a:t>
            </a:r>
            <a:endParaRPr b="0" lang="cs-CZ" sz="2000" spc="-1" strike="noStrike">
              <a:solidFill>
                <a:srgbClr val="000000"/>
              </a:solidFill>
              <a:latin typeface="Arial"/>
            </a:endParaRPr>
          </a:p>
          <a:p>
            <a:pPr lvl="1" marL="739800" indent="-339840" algn="just">
              <a:lnSpc>
                <a:spcPct val="100000"/>
              </a:lnSpc>
              <a:spcBef>
                <a:spcPts val="700"/>
              </a:spcBef>
              <a:buSzPct val="114061"/>
              <a:buBlip>
                <a:blip r:embed="rId1"/>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1800" spc="94" strike="noStrike">
                <a:solidFill>
                  <a:srgbClr val="534949"/>
                </a:solidFill>
                <a:latin typeface="Franklin Gothic Medium"/>
              </a:rPr>
              <a:t>Př.  Byla-li tedy doručena výpověď 7. srpna, počíná lhůta běžet od 1. září. Výpovědní doba (dva měsíce) končí 31.října.</a:t>
            </a:r>
            <a:endParaRPr b="0" lang="cs-CZ" sz="1800" spc="-1" strike="noStrike">
              <a:solidFill>
                <a:srgbClr val="000000"/>
              </a:solidFill>
              <a:latin typeface="Arial"/>
            </a:endParaRPr>
          </a:p>
        </p:txBody>
      </p:sp>
      <p:sp>
        <p:nvSpPr>
          <p:cNvPr id="140"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Výpovědní doba</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a:bodyPr>
          <a:p>
            <a:pPr indent="0">
              <a:lnSpc>
                <a:spcPct val="100000"/>
              </a:lnSpc>
              <a:spcBef>
                <a:spcPts val="400"/>
              </a:spcBef>
              <a:buNone/>
              <a:tabLst>
                <a:tab algn="l" pos="0"/>
              </a:tabLst>
            </a:pPr>
            <a:endParaRPr b="0" lang="cs-CZ" sz="2000" spc="-1" strike="noStrike">
              <a:solidFill>
                <a:srgbClr val="000000"/>
              </a:solidFill>
              <a:latin typeface="Arial"/>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5" strike="noStrike">
                <a:solidFill>
                  <a:srgbClr val="534949"/>
                </a:solidFill>
                <a:latin typeface="Franklin Gothic Medium"/>
              </a:rPr>
              <a:t>byla-li dána </a:t>
            </a:r>
            <a:r>
              <a:rPr b="1" lang="cs-CZ" sz="2000" spc="145" strike="noStrike">
                <a:solidFill>
                  <a:srgbClr val="ff0000"/>
                </a:solidFill>
                <a:latin typeface="Franklin Gothic Medium"/>
              </a:rPr>
              <a:t>výpověď</a:t>
            </a:r>
            <a:r>
              <a:rPr b="0" lang="cs-CZ" sz="2000" spc="145" strike="noStrike">
                <a:solidFill>
                  <a:srgbClr val="534949"/>
                </a:solidFill>
                <a:latin typeface="Franklin Gothic Medium"/>
              </a:rPr>
              <a:t> ze strany zaměstnance </a:t>
            </a:r>
            <a:r>
              <a:rPr b="1" lang="cs-CZ" sz="2000" spc="145" strike="noStrike">
                <a:solidFill>
                  <a:srgbClr val="ff0000"/>
                </a:solidFill>
                <a:latin typeface="Franklin Gothic Medium"/>
              </a:rPr>
              <a:t>v souvislosti s přechodem práv a povinností</a:t>
            </a:r>
            <a:r>
              <a:rPr b="0" lang="cs-CZ" sz="2000" spc="145" strike="noStrike">
                <a:solidFill>
                  <a:srgbClr val="534949"/>
                </a:solidFill>
                <a:latin typeface="Franklin Gothic Medium"/>
              </a:rPr>
              <a:t> z pracovněprávních vztahů nebo přechodem výkonu práv a povinností z pracovněprávních vztahů =&gt; pracovní poměr skončí </a:t>
            </a:r>
            <a:r>
              <a:rPr b="0" lang="cs-CZ" sz="2000" spc="145" strike="noStrike">
                <a:solidFill>
                  <a:srgbClr val="ff0000"/>
                </a:solidFill>
                <a:latin typeface="Franklin Gothic Medium"/>
              </a:rPr>
              <a:t>nejpozději dnem, který předchází dni nabytí účinnosti přechodu </a:t>
            </a:r>
            <a:r>
              <a:rPr b="0" lang="cs-CZ" sz="2000" spc="145" strike="noStrike">
                <a:solidFill>
                  <a:srgbClr val="534949"/>
                </a:solidFill>
                <a:latin typeface="Franklin Gothic Medium"/>
              </a:rPr>
              <a:t>práv a povinností z pracovněprávních vztahů nebo dni nabytí účinnosti přechodu výkonu práv a povinností z pracovněprávních vztahů </a:t>
            </a:r>
            <a:endParaRPr b="0" lang="cs-CZ" sz="2000" spc="-1" strike="noStrike">
              <a:solidFill>
                <a:srgbClr val="000000"/>
              </a:solidFill>
              <a:latin typeface="Arial"/>
            </a:endParaRPr>
          </a:p>
          <a:p>
            <a:pPr lvl="1" marL="739800" indent="-339840" algn="just">
              <a:lnSpc>
                <a:spcPct val="100000"/>
              </a:lnSpc>
              <a:spcBef>
                <a:spcPts val="700"/>
              </a:spcBef>
              <a:buSzPct val="114061"/>
              <a:buBlip>
                <a:blip r:embed="rId1"/>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1800" spc="94" strike="noStrike">
                <a:solidFill>
                  <a:srgbClr val="534949"/>
                </a:solidFill>
                <a:latin typeface="Franklin Gothic Medium"/>
              </a:rPr>
              <a:t>§ 51a ZP + § 338 n. ZP</a:t>
            </a:r>
            <a:endParaRPr b="0" lang="cs-CZ" sz="1800" spc="-1" strike="noStrike">
              <a:solidFill>
                <a:srgbClr val="000000"/>
              </a:solidFill>
              <a:latin typeface="Arial"/>
            </a:endParaRPr>
          </a:p>
        </p:txBody>
      </p:sp>
      <p:sp>
        <p:nvSpPr>
          <p:cNvPr id="142"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Výpovědní doba - § 51a ZP</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a:bodyPr>
          <a:p>
            <a:pPr indent="0">
              <a:lnSpc>
                <a:spcPct val="100000"/>
              </a:lnSpc>
              <a:spcBef>
                <a:spcPts val="400"/>
              </a:spcBef>
              <a:buNone/>
              <a:tabLst>
                <a:tab algn="l" pos="0"/>
              </a:tabLst>
            </a:pPr>
            <a:endParaRPr b="0" lang="cs-CZ" sz="2000" spc="-1" strike="noStrike">
              <a:solidFill>
                <a:srgbClr val="000000"/>
              </a:solidFill>
              <a:latin typeface="Arial"/>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5" strike="noStrike">
                <a:solidFill>
                  <a:srgbClr val="534949"/>
                </a:solidFill>
                <a:latin typeface="Franklin Gothic Medium"/>
              </a:rPr>
              <a:t>taxativně vymezeny v § 52 ZP</a:t>
            </a:r>
            <a:endParaRPr b="0" lang="cs-CZ" sz="2000" spc="-1" strike="noStrike">
              <a:solidFill>
                <a:srgbClr val="000000"/>
              </a:solidFill>
              <a:latin typeface="Arial"/>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5" strike="noStrike">
                <a:solidFill>
                  <a:srgbClr val="534949"/>
                </a:solidFill>
                <a:latin typeface="Franklin Gothic Medium"/>
              </a:rPr>
              <a:t>s ohledem na skutečnost, ke které se důvody výpovědi podané zaměstnavatelem vztahují, lze rozlišovat</a:t>
            </a:r>
            <a:endParaRPr b="0" lang="cs-CZ" sz="2000" spc="-1" strike="noStrike">
              <a:solidFill>
                <a:srgbClr val="000000"/>
              </a:solidFill>
              <a:latin typeface="Arial"/>
            </a:endParaRPr>
          </a:p>
          <a:p>
            <a:pPr indent="0" algn="just">
              <a:lnSpc>
                <a:spcPct val="100000"/>
              </a:lnSpc>
              <a:spcBef>
                <a:spcPts val="700"/>
              </a:spcBef>
              <a:buNone/>
              <a:tabLst>
                <a:tab algn="l" pos="0"/>
              </a:tabLst>
            </a:pPr>
            <a:endParaRPr b="0" lang="cs-CZ" sz="2000" spc="-1" strike="noStrike">
              <a:solidFill>
                <a:srgbClr val="000000"/>
              </a:solidFill>
              <a:latin typeface="Arial"/>
            </a:endParaRPr>
          </a:p>
          <a:p>
            <a:pPr lvl="3" marL="1288440" indent="-339840" algn="just">
              <a:lnSpc>
                <a:spcPct val="100000"/>
              </a:lnSpc>
              <a:spcBef>
                <a:spcPts val="700"/>
              </a:spcBef>
              <a:buSzPct val="113921"/>
              <a:buBlip>
                <a:blip r:embed="rId1"/>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 strike="noStrike">
                <a:solidFill>
                  <a:srgbClr val="ff0000"/>
                </a:solidFill>
                <a:latin typeface="Franklin Gothic Medium"/>
              </a:rPr>
              <a:t>organizační důvody </a:t>
            </a:r>
            <a:r>
              <a:rPr b="0" lang="cs-CZ" sz="2000" spc="-1" strike="noStrike">
                <a:solidFill>
                  <a:srgbClr val="534949"/>
                </a:solidFill>
                <a:latin typeface="Franklin Gothic Medium"/>
              </a:rPr>
              <a:t>(§ 52 písm. a) až c) ZP)</a:t>
            </a:r>
            <a:endParaRPr b="0" lang="cs-CZ" sz="2000" spc="-1" strike="noStrike">
              <a:solidFill>
                <a:srgbClr val="000000"/>
              </a:solidFill>
              <a:latin typeface="Arial"/>
            </a:endParaRPr>
          </a:p>
          <a:p>
            <a:pPr lvl="3" marL="1288440" indent="-339840" algn="just">
              <a:lnSpc>
                <a:spcPct val="100000"/>
              </a:lnSpc>
              <a:spcBef>
                <a:spcPts val="700"/>
              </a:spcBef>
              <a:buSzPct val="113921"/>
              <a:buBlip>
                <a:blip r:embed="rId2"/>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 strike="noStrike">
                <a:solidFill>
                  <a:srgbClr val="534949"/>
                </a:solidFill>
                <a:latin typeface="Franklin Gothic Medium"/>
              </a:rPr>
              <a:t>důvody vztahující se ke </a:t>
            </a:r>
            <a:r>
              <a:rPr b="0" lang="cs-CZ" sz="2000" spc="-1" strike="noStrike">
                <a:solidFill>
                  <a:srgbClr val="ff0000"/>
                </a:solidFill>
                <a:latin typeface="Franklin Gothic Medium"/>
              </a:rPr>
              <a:t>zdravotní způsobilosti </a:t>
            </a:r>
            <a:r>
              <a:rPr b="0" lang="cs-CZ" sz="2000" spc="-1" strike="noStrike">
                <a:solidFill>
                  <a:srgbClr val="534949"/>
                </a:solidFill>
                <a:latin typeface="Franklin Gothic Medium"/>
              </a:rPr>
              <a:t>(schopnosti) zaměstnance konat práci a plnit ostatní závazky plynoucí z pracovního poměru (§ 52 písm. d) a e) ZP)</a:t>
            </a:r>
            <a:endParaRPr b="0" lang="cs-CZ" sz="2000" spc="-1" strike="noStrike">
              <a:solidFill>
                <a:srgbClr val="000000"/>
              </a:solidFill>
              <a:latin typeface="Arial"/>
            </a:endParaRPr>
          </a:p>
          <a:p>
            <a:pPr lvl="3" marL="1288440" indent="-339840" algn="just">
              <a:lnSpc>
                <a:spcPct val="100000"/>
              </a:lnSpc>
              <a:spcBef>
                <a:spcPts val="700"/>
              </a:spcBef>
              <a:buSzPct val="113921"/>
              <a:buBlip>
                <a:blip r:embed="rId3"/>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 strike="noStrike">
                <a:solidFill>
                  <a:srgbClr val="534949"/>
                </a:solidFill>
                <a:latin typeface="Franklin Gothic Medium"/>
              </a:rPr>
              <a:t>důvody vztahující se </a:t>
            </a:r>
            <a:r>
              <a:rPr b="0" lang="cs-CZ" sz="2000" spc="-1" strike="noStrike">
                <a:solidFill>
                  <a:srgbClr val="ff0000"/>
                </a:solidFill>
                <a:latin typeface="Franklin Gothic Medium"/>
              </a:rPr>
              <a:t>k osobě zaměstnance</a:t>
            </a:r>
            <a:r>
              <a:rPr b="0" lang="cs-CZ" sz="2000" spc="-1" strike="noStrike">
                <a:solidFill>
                  <a:srgbClr val="534949"/>
                </a:solidFill>
                <a:latin typeface="Franklin Gothic Medium"/>
              </a:rPr>
              <a:t> – k jeho chování a schopnostem (§ 52 písm. f) až h) ZP)</a:t>
            </a:r>
            <a:endParaRPr b="0" lang="cs-CZ" sz="2000" spc="-1" strike="noStrike">
              <a:solidFill>
                <a:srgbClr val="000000"/>
              </a:solidFill>
              <a:latin typeface="Arial"/>
            </a:endParaRPr>
          </a:p>
        </p:txBody>
      </p:sp>
      <p:sp>
        <p:nvSpPr>
          <p:cNvPr id="144"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Výpovědní důvody</a:t>
            </a:r>
            <a:endParaRPr b="0" lang="cs-CZ" sz="3200" spc="-1" strike="noStrike">
              <a:solidFill>
                <a:srgbClr val="000000"/>
              </a:solidFill>
              <a:latin typeface="Arial"/>
            </a:endParaRPr>
          </a:p>
        </p:txBody>
      </p:sp>
      <p:sp>
        <p:nvSpPr>
          <p:cNvPr id="145" name="Šipka doprava 3"/>
          <p:cNvSpPr/>
          <p:nvPr/>
        </p:nvSpPr>
        <p:spPr>
          <a:xfrm>
            <a:off x="395640" y="3375720"/>
            <a:ext cx="977760" cy="483840"/>
          </a:xfrm>
          <a:prstGeom prst="right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a typeface="DejaVu Sans"/>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fontScale="92000"/>
          </a:bodyPr>
          <a:p>
            <a:pPr marL="45000" indent="0" algn="just">
              <a:lnSpc>
                <a:spcPct val="80000"/>
              </a:lnSpc>
              <a:spcBef>
                <a:spcPts val="300"/>
              </a:spcBef>
              <a:buNone/>
              <a:tabLst>
                <a:tab algn="l" pos="0"/>
              </a:tabLst>
            </a:pPr>
            <a:r>
              <a:rPr b="0" lang="cs-CZ" sz="2000" spc="145" strike="noStrike">
                <a:solidFill>
                  <a:srgbClr val="003621"/>
                </a:solidFill>
                <a:latin typeface="Franklin Gothic Medium"/>
              </a:rPr>
              <a:t>a)</a:t>
            </a:r>
            <a:r>
              <a:rPr b="0" lang="cs-CZ" sz="2800" spc="145" strike="noStrike">
                <a:solidFill>
                  <a:srgbClr val="ff0000"/>
                </a:solidFill>
                <a:latin typeface="Franklin Gothic Medium"/>
              </a:rPr>
              <a:t> ruší</a:t>
            </a:r>
            <a:r>
              <a:rPr b="0" lang="cs-CZ" sz="2400" spc="145" strike="noStrike">
                <a:solidFill>
                  <a:srgbClr val="005435"/>
                </a:solidFill>
                <a:latin typeface="Franklin Gothic Medium"/>
              </a:rPr>
              <a:t>-li</a:t>
            </a:r>
            <a:r>
              <a:rPr b="0" lang="cs-CZ" sz="2800" spc="145" strike="noStrike">
                <a:solidFill>
                  <a:srgbClr val="ff0000"/>
                </a:solidFill>
                <a:latin typeface="Franklin Gothic Medium"/>
              </a:rPr>
              <a:t> </a:t>
            </a:r>
            <a:r>
              <a:rPr b="0" lang="cs-CZ" sz="2000" spc="145" strike="noStrike">
                <a:solidFill>
                  <a:srgbClr val="003621"/>
                </a:solidFill>
                <a:latin typeface="Franklin Gothic Medium"/>
              </a:rPr>
              <a:t>se zaměstnavatel nebo jeho část, </a:t>
            </a:r>
            <a:endParaRPr b="0" lang="cs-CZ" sz="2000" spc="-1" strike="noStrike">
              <a:solidFill>
                <a:srgbClr val="000000"/>
              </a:solidFill>
              <a:latin typeface="Arial"/>
            </a:endParaRPr>
          </a:p>
          <a:p>
            <a:pPr marL="45000" indent="0" algn="just">
              <a:lnSpc>
                <a:spcPct val="80000"/>
              </a:lnSpc>
              <a:spcBef>
                <a:spcPts val="300"/>
              </a:spcBef>
              <a:buNone/>
              <a:tabLst>
                <a:tab algn="l" pos="0"/>
              </a:tabLst>
            </a:pPr>
            <a:endParaRPr b="0" lang="cs-CZ" sz="2000" spc="-1" strike="noStrike">
              <a:solidFill>
                <a:srgbClr val="000000"/>
              </a:solidFill>
              <a:latin typeface="Arial"/>
            </a:endParaRPr>
          </a:p>
          <a:p>
            <a:pPr marL="45000" indent="0" algn="just">
              <a:lnSpc>
                <a:spcPct val="80000"/>
              </a:lnSpc>
              <a:spcBef>
                <a:spcPts val="300"/>
              </a:spcBef>
              <a:buNone/>
              <a:tabLst>
                <a:tab algn="l" pos="0"/>
              </a:tabLst>
            </a:pPr>
            <a:r>
              <a:rPr b="0" lang="cs-CZ" sz="2000" spc="145" strike="noStrike">
                <a:solidFill>
                  <a:srgbClr val="003621"/>
                </a:solidFill>
                <a:latin typeface="Franklin Gothic Medium"/>
              </a:rPr>
              <a:t>b) </a:t>
            </a:r>
            <a:r>
              <a:rPr b="0" lang="cs-CZ" sz="2800" spc="145" strike="noStrike">
                <a:solidFill>
                  <a:srgbClr val="ff0000"/>
                </a:solidFill>
                <a:latin typeface="Franklin Gothic Medium"/>
              </a:rPr>
              <a:t>přemísťuje</a:t>
            </a:r>
            <a:r>
              <a:rPr b="0" lang="cs-CZ" sz="2000" spc="145" strike="noStrike">
                <a:solidFill>
                  <a:srgbClr val="003621"/>
                </a:solidFill>
                <a:latin typeface="Franklin Gothic Medium"/>
              </a:rPr>
              <a:t>-li se zaměstnavatel nebo jeho část, </a:t>
            </a:r>
            <a:endParaRPr b="0" lang="cs-CZ" sz="2000" spc="-1" strike="noStrike">
              <a:solidFill>
                <a:srgbClr val="000000"/>
              </a:solidFill>
              <a:latin typeface="Arial"/>
            </a:endParaRPr>
          </a:p>
          <a:p>
            <a:pPr marL="45000" indent="0" algn="just">
              <a:lnSpc>
                <a:spcPct val="80000"/>
              </a:lnSpc>
              <a:spcBef>
                <a:spcPts val="300"/>
              </a:spcBef>
              <a:buNone/>
              <a:tabLst>
                <a:tab algn="l" pos="0"/>
              </a:tabLst>
            </a:pPr>
            <a:endParaRPr b="0" lang="cs-CZ" sz="2000" spc="-1" strike="noStrike">
              <a:solidFill>
                <a:srgbClr val="000000"/>
              </a:solidFill>
              <a:latin typeface="Arial"/>
            </a:endParaRPr>
          </a:p>
          <a:p>
            <a:pPr marL="45000" indent="0" algn="just">
              <a:lnSpc>
                <a:spcPct val="80000"/>
              </a:lnSpc>
              <a:spcBef>
                <a:spcPts val="300"/>
              </a:spcBef>
              <a:buNone/>
              <a:tabLst>
                <a:tab algn="l" pos="0"/>
              </a:tabLst>
            </a:pPr>
            <a:r>
              <a:rPr b="0" lang="cs-CZ" sz="2000" spc="145" strike="noStrike">
                <a:solidFill>
                  <a:srgbClr val="003621"/>
                </a:solidFill>
                <a:latin typeface="Franklin Gothic Medium"/>
              </a:rPr>
              <a:t>c) stane-li se </a:t>
            </a:r>
            <a:r>
              <a:rPr b="0" lang="cs-CZ" sz="2800" spc="145" strike="noStrike">
                <a:solidFill>
                  <a:srgbClr val="ff0000"/>
                </a:solidFill>
                <a:latin typeface="Franklin Gothic Medium"/>
              </a:rPr>
              <a:t>zaměstnanec nadbytečným </a:t>
            </a:r>
            <a:r>
              <a:rPr b="0" lang="cs-CZ" sz="2000" spc="145" strike="noStrike">
                <a:solidFill>
                  <a:srgbClr val="003621"/>
                </a:solidFill>
                <a:latin typeface="Franklin Gothic Medium"/>
              </a:rPr>
              <a:t>vzhledem k rozhodnutí zaměstnavatele nebo příslušného orgánu o změně jeho úkolů, technického vybavení, o snížení stavu zaměstnanců za účelem zvýšení efektivnosti práce nebo o jiných organizačních změnách, </a:t>
            </a:r>
            <a:endParaRPr b="0" lang="cs-CZ" sz="2000" spc="-1" strike="noStrike">
              <a:solidFill>
                <a:srgbClr val="000000"/>
              </a:solidFill>
              <a:latin typeface="Arial"/>
            </a:endParaRPr>
          </a:p>
          <a:p>
            <a:pPr marL="45000" indent="0" algn="just">
              <a:lnSpc>
                <a:spcPct val="80000"/>
              </a:lnSpc>
              <a:spcBef>
                <a:spcPts val="300"/>
              </a:spcBef>
              <a:buNone/>
              <a:tabLst>
                <a:tab algn="l" pos="0"/>
              </a:tabLst>
            </a:pPr>
            <a:endParaRPr b="0" lang="cs-CZ" sz="2000" spc="-1" strike="noStrike">
              <a:solidFill>
                <a:srgbClr val="000000"/>
              </a:solidFill>
              <a:latin typeface="Arial"/>
            </a:endParaRPr>
          </a:p>
          <a:p>
            <a:pPr marL="45000" indent="0" algn="just">
              <a:lnSpc>
                <a:spcPct val="80000"/>
              </a:lnSpc>
              <a:spcBef>
                <a:spcPts val="300"/>
              </a:spcBef>
              <a:buNone/>
              <a:tabLst>
                <a:tab algn="l" pos="0"/>
              </a:tabLst>
            </a:pPr>
            <a:r>
              <a:rPr b="0" lang="cs-CZ" sz="2000" spc="145" strike="noStrike">
                <a:solidFill>
                  <a:srgbClr val="003621"/>
                </a:solidFill>
                <a:latin typeface="Franklin Gothic Medium"/>
              </a:rPr>
              <a:t>d) nesmí-li zaměstnanec podle lékařského posudku vydaného poskytovatelem pracovnělékařských služeb nebo rozhodnutí příslušného správního orgánu, který lékařský posudek přezkoumává, dále konat dosavadní práci pro </a:t>
            </a:r>
            <a:r>
              <a:rPr b="0" lang="cs-CZ" sz="2800" spc="145" strike="noStrike">
                <a:solidFill>
                  <a:srgbClr val="ff0000"/>
                </a:solidFill>
                <a:latin typeface="Franklin Gothic Medium"/>
              </a:rPr>
              <a:t>pracovní úraz, onemocnění nemocí z povolání </a:t>
            </a:r>
            <a:r>
              <a:rPr b="0" lang="cs-CZ" sz="2000" spc="145" strike="noStrike">
                <a:solidFill>
                  <a:srgbClr val="003621"/>
                </a:solidFill>
                <a:latin typeface="Franklin Gothic Medium"/>
              </a:rPr>
              <a:t>nebo pro ohrožení touto nemocí, anebo dosáhl-li na pracovišti určeném rozhodnutím příslušného orgánu ochrany veřejného zdraví nejvyšší příslušné expozice, </a:t>
            </a:r>
            <a:endParaRPr b="0" lang="cs-CZ" sz="2000" spc="-1" strike="noStrike">
              <a:solidFill>
                <a:srgbClr val="000000"/>
              </a:solidFill>
              <a:latin typeface="Arial"/>
            </a:endParaRPr>
          </a:p>
          <a:p>
            <a:pPr marL="45000" indent="0">
              <a:lnSpc>
                <a:spcPct val="80000"/>
              </a:lnSpc>
              <a:spcBef>
                <a:spcPts val="300"/>
              </a:spcBef>
              <a:buNone/>
              <a:tabLst>
                <a:tab algn="l" pos="0"/>
              </a:tabLst>
            </a:pPr>
            <a:endParaRPr b="0" lang="cs-CZ" sz="2000" spc="-1" strike="noStrike">
              <a:solidFill>
                <a:srgbClr val="000000"/>
              </a:solidFill>
              <a:latin typeface="Arial"/>
            </a:endParaRPr>
          </a:p>
        </p:txBody>
      </p:sp>
      <p:sp>
        <p:nvSpPr>
          <p:cNvPr id="147"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Výpověď – důvod (zaměstnavatel) - §52 ZP</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fontScale="98000"/>
          </a:bodyPr>
          <a:p>
            <a:pPr marL="44280" indent="0" algn="just">
              <a:lnSpc>
                <a:spcPct val="80000"/>
              </a:lnSpc>
              <a:spcBef>
                <a:spcPts val="300"/>
              </a:spcBef>
              <a:buNone/>
              <a:tabLst>
                <a:tab algn="l" pos="0"/>
              </a:tabLst>
            </a:pPr>
            <a:r>
              <a:rPr b="0" lang="cs-CZ" sz="2000" spc="145" strike="noStrike">
                <a:solidFill>
                  <a:srgbClr val="003621"/>
                </a:solidFill>
                <a:latin typeface="Franklin Gothic Medium"/>
              </a:rPr>
              <a:t>e) </a:t>
            </a:r>
            <a:r>
              <a:rPr b="0" lang="cs-CZ" sz="2800" spc="145" strike="noStrike">
                <a:solidFill>
                  <a:srgbClr val="ff0000"/>
                </a:solidFill>
                <a:latin typeface="Franklin Gothic Medium"/>
              </a:rPr>
              <a:t>pozbyl-li zaměstnanec </a:t>
            </a:r>
            <a:r>
              <a:rPr b="0" lang="cs-CZ" sz="2000" spc="145" strike="noStrike">
                <a:solidFill>
                  <a:srgbClr val="003621"/>
                </a:solidFill>
                <a:latin typeface="Franklin Gothic Medium"/>
              </a:rPr>
              <a:t>vzhledem ke svému zdravotnímu stavu podle lékařského posudku vydaného poskytovatelem pracovnělékařských služeb nebo rozhodnutí příslušného správního orgánu, který lékařský posudek přezkoumává, </a:t>
            </a:r>
            <a:r>
              <a:rPr b="0" lang="cs-CZ" sz="2800" spc="145" strike="noStrike">
                <a:solidFill>
                  <a:srgbClr val="ff0000"/>
                </a:solidFill>
                <a:latin typeface="Franklin Gothic Medium"/>
              </a:rPr>
              <a:t>dlouhodobě zdravotní způsobilost</a:t>
            </a:r>
            <a:r>
              <a:rPr b="0" lang="cs-CZ" sz="2000" spc="145" strike="noStrike">
                <a:solidFill>
                  <a:srgbClr val="003621"/>
                </a:solidFill>
                <a:latin typeface="Franklin Gothic Medium"/>
              </a:rPr>
              <a:t>,</a:t>
            </a:r>
            <a:endParaRPr b="0" lang="cs-CZ" sz="2000" spc="-1" strike="noStrike">
              <a:solidFill>
                <a:srgbClr val="000000"/>
              </a:solidFill>
              <a:latin typeface="Arial"/>
            </a:endParaRPr>
          </a:p>
          <a:p>
            <a:pPr marL="44280" indent="0" algn="just">
              <a:lnSpc>
                <a:spcPct val="80000"/>
              </a:lnSpc>
              <a:spcBef>
                <a:spcPts val="300"/>
              </a:spcBef>
              <a:buNone/>
              <a:tabLst>
                <a:tab algn="l" pos="0"/>
              </a:tabLst>
            </a:pPr>
            <a:endParaRPr b="0" lang="cs-CZ" sz="2000" spc="-1" strike="noStrike">
              <a:solidFill>
                <a:srgbClr val="000000"/>
              </a:solidFill>
              <a:latin typeface="Arial"/>
            </a:endParaRPr>
          </a:p>
          <a:p>
            <a:pPr marL="44280" indent="0" algn="just">
              <a:lnSpc>
                <a:spcPct val="80000"/>
              </a:lnSpc>
              <a:spcBef>
                <a:spcPts val="300"/>
              </a:spcBef>
              <a:buNone/>
              <a:tabLst>
                <a:tab algn="l" pos="0"/>
              </a:tabLst>
            </a:pPr>
            <a:r>
              <a:rPr b="0" lang="cs-CZ" sz="2000" spc="145" strike="noStrike">
                <a:solidFill>
                  <a:srgbClr val="003621"/>
                </a:solidFill>
                <a:latin typeface="Franklin Gothic Medium"/>
              </a:rPr>
              <a:t>f) </a:t>
            </a:r>
            <a:r>
              <a:rPr b="0" lang="cs-CZ" sz="2800" spc="145" strike="noStrike">
                <a:solidFill>
                  <a:srgbClr val="ff0000"/>
                </a:solidFill>
                <a:latin typeface="Franklin Gothic Medium"/>
              </a:rPr>
              <a:t>nesplňuje-li zaměstnanec předpoklady stanovené právními předpisy </a:t>
            </a:r>
            <a:r>
              <a:rPr b="0" lang="cs-CZ" sz="2000" spc="145" strike="noStrike">
                <a:solidFill>
                  <a:srgbClr val="003621"/>
                </a:solidFill>
                <a:latin typeface="Franklin Gothic Medium"/>
              </a:rPr>
              <a:t>pro výkon sjednané práce nebo nesplňuje-li bez zavinění zaměstnavatele </a:t>
            </a:r>
            <a:r>
              <a:rPr b="0" lang="cs-CZ" sz="2800" spc="145" strike="noStrike">
                <a:solidFill>
                  <a:srgbClr val="ff0000"/>
                </a:solidFill>
                <a:latin typeface="Franklin Gothic Medium"/>
              </a:rPr>
              <a:t>požadavky</a:t>
            </a:r>
            <a:r>
              <a:rPr b="0" lang="cs-CZ" sz="2000" spc="145" strike="noStrike">
                <a:solidFill>
                  <a:srgbClr val="003621"/>
                </a:solidFill>
                <a:latin typeface="Franklin Gothic Medium"/>
              </a:rPr>
              <a:t> pro řádný výkon této práce X spočívá-li nesplňování těchto požadavků v </a:t>
            </a:r>
            <a:r>
              <a:rPr b="0" lang="cs-CZ" sz="2800" spc="145" strike="noStrike">
                <a:solidFill>
                  <a:srgbClr val="ff0000"/>
                </a:solidFill>
                <a:latin typeface="Franklin Gothic Medium"/>
              </a:rPr>
              <a:t>neuspokojivých pracovních výsledcích</a:t>
            </a:r>
            <a:r>
              <a:rPr b="0" lang="cs-CZ" sz="2000" spc="145" strike="noStrike">
                <a:solidFill>
                  <a:srgbClr val="003621"/>
                </a:solidFill>
                <a:latin typeface="Franklin Gothic Medium"/>
              </a:rPr>
              <a:t>, je možné zaměstnanci z tohoto důvodu dát výpověď, jen jestliže byl zaměstnavatelem v době posledních 12 měsíců písemně vyzván k jejich odstranění a zaměstnanec je v přiměřené době neodstranil, </a:t>
            </a:r>
            <a:endParaRPr b="0" lang="cs-CZ" sz="2000" spc="-1" strike="noStrike">
              <a:solidFill>
                <a:srgbClr val="000000"/>
              </a:solidFill>
              <a:latin typeface="Arial"/>
            </a:endParaRPr>
          </a:p>
          <a:p>
            <a:pPr marL="44280" indent="0">
              <a:lnSpc>
                <a:spcPct val="80000"/>
              </a:lnSpc>
              <a:spcBef>
                <a:spcPts val="300"/>
              </a:spcBef>
              <a:buNone/>
              <a:tabLst>
                <a:tab algn="l" pos="0"/>
              </a:tabLst>
            </a:pPr>
            <a:endParaRPr b="0" lang="cs-CZ" sz="2000" spc="-1" strike="noStrike">
              <a:solidFill>
                <a:srgbClr val="000000"/>
              </a:solidFill>
              <a:latin typeface="Arial"/>
            </a:endParaRPr>
          </a:p>
        </p:txBody>
      </p:sp>
      <p:sp>
        <p:nvSpPr>
          <p:cNvPr id="149"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Výpověď – důvod (zaměstnavatel) - §52 ZP</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PlaceHolder 1"/>
          <p:cNvSpPr>
            <a:spLocks noGrp="1"/>
          </p:cNvSpPr>
          <p:nvPr>
            <p:ph/>
          </p:nvPr>
        </p:nvSpPr>
        <p:spPr>
          <a:xfrm>
            <a:off x="380880" y="1719000"/>
            <a:ext cx="8407080" cy="4406760"/>
          </a:xfrm>
          <a:prstGeom prst="rect">
            <a:avLst/>
          </a:prstGeom>
          <a:noFill/>
          <a:ln w="0">
            <a:noFill/>
          </a:ln>
        </p:spPr>
        <p:txBody>
          <a:bodyPr lIns="90000" rIns="90000" tIns="45000" bIns="45000" anchor="t">
            <a:normAutofit fontScale="82000"/>
          </a:bodyPr>
          <a:p>
            <a:pPr marL="39960" indent="0" algn="just">
              <a:lnSpc>
                <a:spcPct val="80000"/>
              </a:lnSpc>
              <a:spcBef>
                <a:spcPts val="300"/>
              </a:spcBef>
              <a:buNone/>
              <a:tabLst>
                <a:tab algn="l" pos="0"/>
              </a:tabLst>
            </a:pPr>
            <a:r>
              <a:rPr b="0" lang="cs-CZ" sz="2400" spc="145" strike="noStrike">
                <a:solidFill>
                  <a:srgbClr val="003621"/>
                </a:solidFill>
                <a:latin typeface="Franklin Gothic Medium"/>
              </a:rPr>
              <a:t>g)</a:t>
            </a:r>
            <a:r>
              <a:rPr b="1" lang="cs-CZ" sz="2800" spc="145" strike="noStrike">
                <a:solidFill>
                  <a:srgbClr val="ff0000"/>
                </a:solidFill>
                <a:latin typeface="Franklin Gothic Medium"/>
              </a:rPr>
              <a:t> </a:t>
            </a:r>
            <a:r>
              <a:rPr b="1" lang="cs-CZ" sz="2400" spc="145" strike="noStrike">
                <a:solidFill>
                  <a:srgbClr val="ff0000"/>
                </a:solidFill>
                <a:latin typeface="Franklin Gothic Medium"/>
              </a:rPr>
              <a:t>jsou-li </a:t>
            </a:r>
            <a:r>
              <a:rPr b="0" lang="cs-CZ" sz="2000" spc="145" strike="noStrike">
                <a:solidFill>
                  <a:srgbClr val="003621"/>
                </a:solidFill>
                <a:latin typeface="Franklin Gothic Medium"/>
              </a:rPr>
              <a:t>u zaměstnance </a:t>
            </a:r>
            <a:r>
              <a:rPr b="1" lang="cs-CZ" sz="2400" spc="145" strike="noStrike">
                <a:solidFill>
                  <a:srgbClr val="ff0000"/>
                </a:solidFill>
                <a:latin typeface="Franklin Gothic Medium"/>
              </a:rPr>
              <a:t>dány důvody</a:t>
            </a:r>
            <a:r>
              <a:rPr b="0" lang="cs-CZ" sz="2000" spc="145" strike="noStrike">
                <a:solidFill>
                  <a:srgbClr val="003621"/>
                </a:solidFill>
                <a:latin typeface="Franklin Gothic Medium"/>
              </a:rPr>
              <a:t>:</a:t>
            </a:r>
            <a:endParaRPr b="0" lang="cs-CZ" sz="2000" spc="-1" strike="noStrike">
              <a:solidFill>
                <a:srgbClr val="000000"/>
              </a:solidFill>
              <a:latin typeface="Arial"/>
            </a:endParaRPr>
          </a:p>
          <a:p>
            <a:pPr marL="39960" indent="0" algn="just">
              <a:lnSpc>
                <a:spcPct val="80000"/>
              </a:lnSpc>
              <a:spcBef>
                <a:spcPts val="300"/>
              </a:spcBef>
              <a:buNone/>
              <a:tabLst>
                <a:tab algn="l" pos="0"/>
              </a:tabLst>
            </a:pPr>
            <a:r>
              <a:rPr b="0" lang="cs-CZ" sz="2000" spc="145" strike="noStrike">
                <a:solidFill>
                  <a:srgbClr val="003621"/>
                </a:solidFill>
                <a:latin typeface="Franklin Gothic Medium"/>
              </a:rPr>
              <a:t>	</a:t>
            </a:r>
            <a:endParaRPr b="0" lang="cs-CZ" sz="2000" spc="-1" strike="noStrike">
              <a:solidFill>
                <a:srgbClr val="000000"/>
              </a:solidFill>
              <a:latin typeface="Arial"/>
            </a:endParaRPr>
          </a:p>
          <a:p>
            <a:pPr marL="39960" indent="0" algn="just">
              <a:lnSpc>
                <a:spcPct val="80000"/>
              </a:lnSpc>
              <a:spcBef>
                <a:spcPts val="300"/>
              </a:spcBef>
              <a:buNone/>
              <a:tabLst>
                <a:tab algn="l" pos="0"/>
              </a:tabLst>
            </a:pPr>
            <a:r>
              <a:rPr b="0" lang="cs-CZ" sz="2000" spc="145" strike="noStrike">
                <a:solidFill>
                  <a:srgbClr val="003621"/>
                </a:solidFill>
                <a:latin typeface="Franklin Gothic Medium"/>
              </a:rPr>
              <a:t>	</a:t>
            </a:r>
            <a:r>
              <a:rPr b="0" lang="cs-CZ" sz="2000" spc="145" strike="noStrike">
                <a:solidFill>
                  <a:srgbClr val="003621"/>
                </a:solidFill>
                <a:latin typeface="Franklin Gothic Medium"/>
              </a:rPr>
              <a:t>a) pro které by s ním zaměstnavatel mohl </a:t>
            </a:r>
            <a:r>
              <a:rPr b="1" lang="cs-CZ" sz="2400" spc="145" strike="noStrike">
                <a:solidFill>
                  <a:srgbClr val="ff0000"/>
                </a:solidFill>
                <a:latin typeface="Franklin Gothic Medium"/>
              </a:rPr>
              <a:t>okamžitě zrušit </a:t>
            </a:r>
            <a:r>
              <a:rPr b="1" lang="cs-CZ" sz="2400" spc="145" strike="noStrike">
                <a:solidFill>
                  <a:srgbClr val="ff0000"/>
                </a:solidFill>
                <a:latin typeface="Franklin Gothic Medium"/>
              </a:rPr>
              <a:t>	</a:t>
            </a:r>
            <a:r>
              <a:rPr b="1" lang="cs-CZ" sz="2400" spc="145" strike="noStrike">
                <a:solidFill>
                  <a:srgbClr val="ff0000"/>
                </a:solidFill>
                <a:latin typeface="Franklin Gothic Medium"/>
              </a:rPr>
              <a:t>pracovní poměr</a:t>
            </a:r>
            <a:endParaRPr b="0" lang="cs-CZ" sz="2400" spc="-1" strike="noStrike">
              <a:solidFill>
                <a:srgbClr val="000000"/>
              </a:solidFill>
              <a:latin typeface="Arial"/>
            </a:endParaRPr>
          </a:p>
          <a:p>
            <a:pPr marL="39960" indent="0" algn="just">
              <a:lnSpc>
                <a:spcPct val="80000"/>
              </a:lnSpc>
              <a:spcBef>
                <a:spcPts val="300"/>
              </a:spcBef>
              <a:buNone/>
              <a:tabLst>
                <a:tab algn="l" pos="0"/>
              </a:tabLst>
            </a:pPr>
            <a:endParaRPr b="0" lang="cs-CZ" sz="2000" spc="-1" strike="noStrike">
              <a:solidFill>
                <a:srgbClr val="000000"/>
              </a:solidFill>
              <a:latin typeface="Arial"/>
            </a:endParaRPr>
          </a:p>
          <a:p>
            <a:pPr marL="39960" indent="0" algn="just">
              <a:lnSpc>
                <a:spcPct val="80000"/>
              </a:lnSpc>
              <a:spcBef>
                <a:spcPts val="300"/>
              </a:spcBef>
              <a:buNone/>
              <a:tabLst>
                <a:tab algn="l" pos="0"/>
              </a:tabLst>
            </a:pPr>
            <a:r>
              <a:rPr b="0" lang="cs-CZ" sz="2000" spc="145" strike="noStrike">
                <a:solidFill>
                  <a:srgbClr val="003621"/>
                </a:solidFill>
                <a:latin typeface="Franklin Gothic Medium"/>
              </a:rPr>
              <a:t>	</a:t>
            </a:r>
            <a:r>
              <a:rPr b="0" lang="cs-CZ" sz="2000" spc="145" strike="noStrike">
                <a:solidFill>
                  <a:srgbClr val="003621"/>
                </a:solidFill>
                <a:latin typeface="Franklin Gothic Medium"/>
              </a:rPr>
              <a:t>b) nebo pro </a:t>
            </a:r>
            <a:r>
              <a:rPr b="1" lang="cs-CZ" sz="2000" spc="145" strike="noStrike">
                <a:solidFill>
                  <a:srgbClr val="ff0000"/>
                </a:solidFill>
                <a:latin typeface="Franklin Gothic Medium"/>
              </a:rPr>
              <a:t>závažné porušení povinnosti </a:t>
            </a:r>
            <a:r>
              <a:rPr b="0" lang="cs-CZ" sz="2000" spc="145" strike="noStrike">
                <a:solidFill>
                  <a:srgbClr val="003621"/>
                </a:solidFill>
                <a:latin typeface="Franklin Gothic Medium"/>
              </a:rPr>
              <a:t>vyplývající z </a:t>
            </a:r>
            <a:r>
              <a:rPr b="0" lang="cs-CZ" sz="2000" spc="145" strike="noStrike">
                <a:solidFill>
                  <a:srgbClr val="003621"/>
                </a:solidFill>
                <a:latin typeface="Franklin Gothic Medium"/>
              </a:rPr>
              <a:t>	</a:t>
            </a:r>
            <a:r>
              <a:rPr b="0" lang="cs-CZ" sz="2000" spc="145" strike="noStrike">
                <a:solidFill>
                  <a:srgbClr val="003621"/>
                </a:solidFill>
                <a:latin typeface="Franklin Gothic Medium"/>
              </a:rPr>
              <a:t>právních předpisů vztahujících se k zaměstnancem </a:t>
            </a:r>
            <a:r>
              <a:rPr b="0" lang="cs-CZ" sz="2000" spc="145" strike="noStrike">
                <a:solidFill>
                  <a:srgbClr val="003621"/>
                </a:solidFill>
                <a:latin typeface="Franklin Gothic Medium"/>
              </a:rPr>
              <a:t>	</a:t>
            </a:r>
            <a:r>
              <a:rPr b="0" lang="cs-CZ" sz="2000" spc="145" strike="noStrike">
                <a:solidFill>
                  <a:srgbClr val="003621"/>
                </a:solidFill>
                <a:latin typeface="Franklin Gothic Medium"/>
              </a:rPr>
              <a:t>vykonávané práci</a:t>
            </a:r>
            <a:endParaRPr b="0" lang="cs-CZ" sz="2000" spc="-1" strike="noStrike">
              <a:solidFill>
                <a:srgbClr val="000000"/>
              </a:solidFill>
              <a:latin typeface="Arial"/>
            </a:endParaRPr>
          </a:p>
          <a:p>
            <a:pPr marL="39960" indent="0" algn="just">
              <a:lnSpc>
                <a:spcPct val="80000"/>
              </a:lnSpc>
              <a:spcBef>
                <a:spcPts val="300"/>
              </a:spcBef>
              <a:buNone/>
              <a:tabLst>
                <a:tab algn="l" pos="0"/>
              </a:tabLst>
            </a:pPr>
            <a:endParaRPr b="0" lang="cs-CZ" sz="2000" spc="-1" strike="noStrike">
              <a:solidFill>
                <a:srgbClr val="000000"/>
              </a:solidFill>
              <a:latin typeface="Arial"/>
            </a:endParaRPr>
          </a:p>
          <a:p>
            <a:pPr marL="39960" indent="0" algn="just">
              <a:lnSpc>
                <a:spcPct val="80000"/>
              </a:lnSpc>
              <a:spcBef>
                <a:spcPts val="300"/>
              </a:spcBef>
              <a:buNone/>
              <a:tabLst>
                <a:tab algn="l" pos="0"/>
              </a:tabLst>
            </a:pPr>
            <a:r>
              <a:rPr b="0" lang="cs-CZ" sz="2000" spc="145" strike="noStrike">
                <a:solidFill>
                  <a:srgbClr val="003621"/>
                </a:solidFill>
                <a:latin typeface="Franklin Gothic Medium"/>
              </a:rPr>
              <a:t>	</a:t>
            </a:r>
            <a:r>
              <a:rPr b="0" lang="cs-CZ" sz="2000" spc="145" strike="noStrike">
                <a:solidFill>
                  <a:srgbClr val="003621"/>
                </a:solidFill>
                <a:latin typeface="Franklin Gothic Medium"/>
              </a:rPr>
              <a:t>c) pro </a:t>
            </a:r>
            <a:r>
              <a:rPr b="1" lang="cs-CZ" sz="2400" spc="145" strike="noStrike">
                <a:solidFill>
                  <a:srgbClr val="ff0000"/>
                </a:solidFill>
                <a:latin typeface="Franklin Gothic Medium"/>
              </a:rPr>
              <a:t>soustavné méně závažné porušování</a:t>
            </a:r>
            <a:r>
              <a:rPr b="0" lang="cs-CZ" sz="2000" spc="145" strike="noStrike">
                <a:solidFill>
                  <a:srgbClr val="003621"/>
                </a:solidFill>
                <a:latin typeface="Franklin Gothic Medium"/>
              </a:rPr>
              <a:t> povinnosti </a:t>
            </a:r>
            <a:r>
              <a:rPr b="0" lang="cs-CZ" sz="2000" spc="145" strike="noStrike">
                <a:solidFill>
                  <a:srgbClr val="003621"/>
                </a:solidFill>
                <a:latin typeface="Franklin Gothic Medium"/>
              </a:rPr>
              <a:t>	</a:t>
            </a:r>
            <a:r>
              <a:rPr b="0" lang="cs-CZ" sz="2000" spc="145" strike="noStrike">
                <a:solidFill>
                  <a:srgbClr val="003621"/>
                </a:solidFill>
                <a:latin typeface="Franklin Gothic Medium"/>
              </a:rPr>
              <a:t>vyplývající z právních předpisů vztahujících se k vykonávané </a:t>
            </a:r>
            <a:r>
              <a:rPr b="0" lang="cs-CZ" sz="2000" spc="145" strike="noStrike">
                <a:solidFill>
                  <a:srgbClr val="003621"/>
                </a:solidFill>
                <a:latin typeface="Franklin Gothic Medium"/>
              </a:rPr>
              <a:t>	</a:t>
            </a:r>
            <a:r>
              <a:rPr b="0" lang="cs-CZ" sz="2000" spc="145" strike="noStrike">
                <a:solidFill>
                  <a:srgbClr val="003621"/>
                </a:solidFill>
                <a:latin typeface="Franklin Gothic Medium"/>
              </a:rPr>
              <a:t>práci je možné dát zaměstnanci výpověď, jestliže byl v době </a:t>
            </a:r>
            <a:r>
              <a:rPr b="0" lang="cs-CZ" sz="2000" spc="145" strike="noStrike">
                <a:solidFill>
                  <a:srgbClr val="003621"/>
                </a:solidFill>
                <a:latin typeface="Franklin Gothic Medium"/>
              </a:rPr>
              <a:t>	</a:t>
            </a:r>
            <a:r>
              <a:rPr b="0" lang="cs-CZ" sz="2000" spc="145" strike="noStrike">
                <a:solidFill>
                  <a:srgbClr val="003621"/>
                </a:solidFill>
                <a:latin typeface="Franklin Gothic Medium"/>
              </a:rPr>
              <a:t>posledních 6 měsíců v souvislosti s porušením povinnosti </a:t>
            </a:r>
            <a:r>
              <a:rPr b="0" lang="cs-CZ" sz="2000" spc="145" strike="noStrike">
                <a:solidFill>
                  <a:srgbClr val="003621"/>
                </a:solidFill>
                <a:latin typeface="Franklin Gothic Medium"/>
              </a:rPr>
              <a:t>	</a:t>
            </a:r>
            <a:r>
              <a:rPr b="0" lang="cs-CZ" sz="2000" spc="145" strike="noStrike">
                <a:solidFill>
                  <a:srgbClr val="003621"/>
                </a:solidFill>
                <a:latin typeface="Franklin Gothic Medium"/>
              </a:rPr>
              <a:t>vyplývající z právních předpisů vztahujících se k vykonávané </a:t>
            </a:r>
            <a:r>
              <a:rPr b="0" lang="cs-CZ" sz="2000" spc="145" strike="noStrike">
                <a:solidFill>
                  <a:srgbClr val="003621"/>
                </a:solidFill>
                <a:latin typeface="Franklin Gothic Medium"/>
              </a:rPr>
              <a:t>	</a:t>
            </a:r>
            <a:r>
              <a:rPr b="0" lang="cs-CZ" sz="2000" spc="145" strike="noStrike">
                <a:solidFill>
                  <a:srgbClr val="003621"/>
                </a:solidFill>
                <a:latin typeface="Franklin Gothic Medium"/>
              </a:rPr>
              <a:t>práci písemně upozorněn na možnost výpovědi,</a:t>
            </a:r>
            <a:endParaRPr b="0" lang="cs-CZ" sz="2000" spc="-1" strike="noStrike">
              <a:solidFill>
                <a:srgbClr val="000000"/>
              </a:solidFill>
              <a:latin typeface="Arial"/>
            </a:endParaRPr>
          </a:p>
          <a:p>
            <a:pPr marL="39960" indent="0" algn="just">
              <a:lnSpc>
                <a:spcPct val="80000"/>
              </a:lnSpc>
              <a:spcBef>
                <a:spcPts val="300"/>
              </a:spcBef>
              <a:buNone/>
              <a:tabLst>
                <a:tab algn="l" pos="0"/>
              </a:tabLst>
            </a:pPr>
            <a:br>
              <a:rPr sz="2000"/>
            </a:br>
            <a:r>
              <a:rPr b="0" lang="cs-CZ" sz="2000" spc="145" strike="noStrike">
                <a:solidFill>
                  <a:srgbClr val="003621"/>
                </a:solidFill>
                <a:latin typeface="Franklin Gothic Medium"/>
              </a:rPr>
              <a:t> </a:t>
            </a:r>
            <a:endParaRPr b="0" lang="cs-CZ" sz="2000" spc="-1" strike="noStrike">
              <a:solidFill>
                <a:srgbClr val="000000"/>
              </a:solidFill>
              <a:latin typeface="Arial"/>
            </a:endParaRPr>
          </a:p>
          <a:p>
            <a:pPr marL="39960" indent="0" algn="just">
              <a:lnSpc>
                <a:spcPct val="80000"/>
              </a:lnSpc>
              <a:spcBef>
                <a:spcPts val="300"/>
              </a:spcBef>
              <a:buNone/>
              <a:tabLst>
                <a:tab algn="l" pos="0"/>
              </a:tabLst>
            </a:pPr>
            <a:r>
              <a:rPr b="0" lang="cs-CZ" sz="2000" spc="145" strike="noStrike">
                <a:solidFill>
                  <a:srgbClr val="003621"/>
                </a:solidFill>
                <a:latin typeface="Franklin Gothic Medium"/>
              </a:rPr>
              <a:t>h) poruší-li zaměstnanec zvlášť hrubým způsobem jinou povinnost zaměstnance stanovenou v § 301a – </a:t>
            </a:r>
            <a:r>
              <a:rPr b="1" lang="cs-CZ" sz="2400" spc="145" strike="noStrike">
                <a:solidFill>
                  <a:srgbClr val="ff0000"/>
                </a:solidFill>
                <a:latin typeface="Franklin Gothic Medium"/>
              </a:rPr>
              <a:t>režim dočasně práce neschopného</a:t>
            </a:r>
            <a:endParaRPr b="0" lang="cs-CZ" sz="2400" spc="-1" strike="noStrike">
              <a:solidFill>
                <a:srgbClr val="000000"/>
              </a:solidFill>
              <a:latin typeface="Arial"/>
            </a:endParaRPr>
          </a:p>
          <a:p>
            <a:pPr marL="39960" indent="0" algn="just">
              <a:lnSpc>
                <a:spcPct val="80000"/>
              </a:lnSpc>
              <a:spcBef>
                <a:spcPts val="300"/>
              </a:spcBef>
              <a:buNone/>
              <a:tabLst>
                <a:tab algn="l" pos="0"/>
              </a:tabLst>
            </a:pPr>
            <a:r>
              <a:rPr b="0" lang="cs-CZ" sz="1600" spc="145" strike="noStrike">
                <a:solidFill>
                  <a:srgbClr val="003621"/>
                </a:solidFill>
                <a:latin typeface="Franklin Gothic Medium"/>
              </a:rPr>
              <a:t>- viz. § 192 odst. 6 ZP</a:t>
            </a:r>
            <a:endParaRPr b="0" lang="cs-CZ" sz="1600" spc="-1" strike="noStrike">
              <a:solidFill>
                <a:srgbClr val="000000"/>
              </a:solidFill>
              <a:latin typeface="Arial"/>
            </a:endParaRPr>
          </a:p>
          <a:p>
            <a:pPr marL="39960" indent="0">
              <a:lnSpc>
                <a:spcPct val="80000"/>
              </a:lnSpc>
              <a:spcBef>
                <a:spcPts val="300"/>
              </a:spcBef>
              <a:buNone/>
              <a:tabLst>
                <a:tab algn="l" pos="0"/>
              </a:tabLst>
            </a:pPr>
            <a:endParaRPr b="0" lang="cs-CZ" sz="2000" spc="-1" strike="noStrike">
              <a:solidFill>
                <a:srgbClr val="000000"/>
              </a:solidFill>
              <a:latin typeface="Arial"/>
            </a:endParaRPr>
          </a:p>
        </p:txBody>
      </p:sp>
      <p:sp>
        <p:nvSpPr>
          <p:cNvPr id="151" name="PlaceHolder 2"/>
          <p:cNvSpPr>
            <a:spLocks noGrp="1"/>
          </p:cNvSpPr>
          <p:nvPr>
            <p:ph type="title"/>
          </p:nvPr>
        </p:nvSpPr>
        <p:spPr>
          <a:xfrm>
            <a:off x="380880" y="355680"/>
            <a:ext cx="8380440" cy="1053720"/>
          </a:xfrm>
          <a:prstGeom prst="rect">
            <a:avLst/>
          </a:prstGeom>
          <a:noFill/>
          <a:ln w="0">
            <a:noFill/>
          </a:ln>
        </p:spPr>
        <p:txBody>
          <a:bodyPr lIns="90000" rIns="90000" tIns="45000" bIns="45000" anchor="ctr">
            <a:noAutofit/>
          </a:bodyPr>
          <a:p>
            <a:pPr indent="0" algn="ctr">
              <a:lnSpc>
                <a:spcPct val="100000"/>
              </a:lnSpc>
              <a:buNone/>
              <a:tabLst>
                <a:tab algn="l" pos="0"/>
              </a:tabLst>
            </a:pPr>
            <a:r>
              <a:rPr b="0" lang="cs-CZ" sz="3200" spc="197" strike="noStrike" cap="all">
                <a:solidFill>
                  <a:srgbClr val="ffffff"/>
                </a:solidFill>
                <a:latin typeface="Franklin Gothic Medium"/>
              </a:rPr>
              <a:t>Výpověď – důvod (zaměstnavatel) - §52 ZP</a:t>
            </a:r>
            <a:endParaRPr b="0" lang="cs-CZ"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Mřížka">
  <a:themeElements>
    <a:clrScheme name="Mřížka">
      <a:dk1>
        <a:srgbClr val="000000"/>
      </a:dk1>
      <a:lt1>
        <a:srgbClr val="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Mřížka">
  <a:themeElements>
    <a:clrScheme name="Mřížka">
      <a:dk1>
        <a:srgbClr val="000000"/>
      </a:dk1>
      <a:lt1>
        <a:srgbClr val="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Mřížka">
  <a:themeElements>
    <a:clrScheme name="Mřížka">
      <a:dk1>
        <a:srgbClr val="000000"/>
      </a:dk1>
      <a:lt1>
        <a:srgbClr val="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Grid</Template>
  <TotalTime>5330</TotalTime>
  <Application>LibreOffice/7.4.7.2$Windows_X86_64 LibreOffice_project/723314e595e8007d3cf785c16538505a1c878ca5</Application>
  <AppVersion>15.0000</AppVersion>
  <Words>10472</Words>
  <Paragraphs>679</Paragraphs>
  <Company>Univerzita Palackého v Olomouci</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2013-03-13T21:35:27Z</dcterms:created>
  <dc:creator>Petr Podrazil</dc:creator>
  <dc:description/>
  <dc:language>cs-CZ</dc:language>
  <cp:lastModifiedBy/>
  <dcterms:modified xsi:type="dcterms:W3CDTF">2025-10-11T09:30:05Z</dcterms:modified>
  <cp:revision>469</cp:revision>
  <dc:subject/>
  <dc:title>Zásada rychlosti řízení jako moderní trend civilního procesu</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Předvádění na obrazovce (4:3)</vt:lpwstr>
  </property>
  <property fmtid="{D5CDD505-2E9C-101B-9397-08002B2CF9AE}" pid="3" name="Slides">
    <vt:i4>103</vt:i4>
  </property>
</Properties>
</file>