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media/image1.png" ContentType="image/png"/>
  <Override PartName="/ppt/media/image2.jpeg" ContentType="image/jpeg"/>
  <Override PartName="/ppt/media/image3.png" ContentType="image/png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_rels/slideLayout3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41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42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subTitle"/>
          </p:nvPr>
        </p:nvSpPr>
        <p:spPr>
          <a:xfrm>
            <a:off x="540000" y="365040"/>
            <a:ext cx="80636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6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63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75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79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80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81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82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9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PlaceHolder 1"/>
          <p:cNvSpPr>
            <a:spLocks noGrp="1"/>
          </p:cNvSpPr>
          <p:nvPr>
            <p:ph type="subTitle"/>
          </p:nvPr>
        </p:nvSpPr>
        <p:spPr>
          <a:xfrm>
            <a:off x="540000" y="365040"/>
            <a:ext cx="80636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9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03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0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0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10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14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15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19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20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21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22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subTitle"/>
          </p:nvPr>
        </p:nvSpPr>
        <p:spPr>
          <a:xfrm>
            <a:off x="540000" y="365040"/>
            <a:ext cx="8063640" cy="6144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cs-CZ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image" Target="../media/image2.jpeg"/><Relationship Id="rId4" Type="http://schemas.openxmlformats.org/officeDocument/2006/relationships/image" Target="../media/image3.pn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<Relationship Id="rId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15.xml"/><Relationship Id="rId6" Type="http://schemas.openxmlformats.org/officeDocument/2006/relationships/slideLayout" Target="../slideLayouts/slideLayout16.xml"/><Relationship Id="rId7" Type="http://schemas.openxmlformats.org/officeDocument/2006/relationships/slideLayout" Target="../slideLayouts/slideLayout17.xml"/><Relationship Id="rId8" Type="http://schemas.openxmlformats.org/officeDocument/2006/relationships/slideLayout" Target="../slideLayouts/slideLayout18.xml"/><Relationship Id="rId9" Type="http://schemas.openxmlformats.org/officeDocument/2006/relationships/slideLayout" Target="../slideLayouts/slideLayout19.xml"/><Relationship Id="rId10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5.xml"/><Relationship Id="rId14" Type="http://schemas.openxmlformats.org/officeDocument/2006/relationships/slideLayout" Target="../slideLayouts/slideLayout3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Obrázek 4" descr=""/>
          <p:cNvPicPr/>
          <p:nvPr/>
        </p:nvPicPr>
        <p:blipFill>
          <a:blip r:embed="rId2"/>
          <a:stretch/>
        </p:blipFill>
        <p:spPr>
          <a:xfrm>
            <a:off x="5027760" y="6267960"/>
            <a:ext cx="3846600" cy="230040"/>
          </a:xfrm>
          <a:prstGeom prst="rect">
            <a:avLst/>
          </a:prstGeom>
          <a:ln w="0">
            <a:noFill/>
          </a:ln>
        </p:spPr>
      </p:pic>
      <p:sp>
        <p:nvSpPr>
          <p:cNvPr id="1" name="Obdélník 6"/>
          <p:cNvSpPr/>
          <p:nvPr/>
        </p:nvSpPr>
        <p:spPr>
          <a:xfrm>
            <a:off x="0" y="0"/>
            <a:ext cx="9143640" cy="12348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horzOverflow="overflow" vertOverflow="overflow" lIns="68760" rIns="68760" tIns="34200" bIns="34200" anchor="ctr">
            <a:noAutofit/>
          </a:bodyPr>
          <a:p>
            <a:pPr algn="ctr">
              <a:lnSpc>
                <a:spcPct val="100000"/>
              </a:lnSpc>
            </a:pPr>
            <a:endParaRPr b="0" lang="cs-CZ" sz="135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2" name="Obdélník 11"/>
          <p:cNvSpPr/>
          <p:nvPr/>
        </p:nvSpPr>
        <p:spPr>
          <a:xfrm>
            <a:off x="4371120" y="6138360"/>
            <a:ext cx="4775760" cy="63324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cs-CZ" sz="135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3" name="Obrázek 6" descr=""/>
          <p:cNvPicPr/>
          <p:nvPr/>
        </p:nvPicPr>
        <p:blipFill>
          <a:blip r:embed="rId3"/>
          <a:srcRect l="0" t="0" r="23218" b="5587"/>
          <a:stretch/>
        </p:blipFill>
        <p:spPr>
          <a:xfrm>
            <a:off x="5187960" y="1423440"/>
            <a:ext cx="3964680" cy="5447520"/>
          </a:xfrm>
          <a:prstGeom prst="rect">
            <a:avLst/>
          </a:prstGeom>
          <a:ln w="0">
            <a:noFill/>
          </a:ln>
        </p:spPr>
      </p:pic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28560" y="2362680"/>
            <a:ext cx="788652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rmAutofit/>
          </a:bodyPr>
          <a:p>
            <a:pPr indent="0">
              <a:lnSpc>
                <a:spcPct val="90000"/>
              </a:lnSpc>
              <a:buNone/>
            </a:pPr>
            <a:r>
              <a:rPr b="0" lang="cs-CZ" sz="6000" spc="-1" strike="noStrike" cap="all">
                <a:solidFill>
                  <a:srgbClr val="cf1f28"/>
                </a:solidFill>
                <a:latin typeface="Calibri"/>
              </a:rPr>
              <a:t>Kliknutím lze upravit styl.</a:t>
            </a:r>
            <a:endParaRPr b="0" lang="cs-CZ" sz="6000" spc="-1" strike="noStrike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5" name="Obrázek 3" descr=""/>
          <p:cNvPicPr/>
          <p:nvPr/>
        </p:nvPicPr>
        <p:blipFill>
          <a:blip r:embed="rId4"/>
          <a:stretch/>
        </p:blipFill>
        <p:spPr>
          <a:xfrm>
            <a:off x="4303440" y="6267960"/>
            <a:ext cx="4570920" cy="230040"/>
          </a:xfrm>
          <a:prstGeom prst="rect">
            <a:avLst/>
          </a:prstGeom>
          <a:ln w="0">
            <a:noFill/>
          </a:ln>
        </p:spPr>
      </p:pic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Klikněte pro úpravu formátu textu osnovy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solidFill>
                  <a:srgbClr val="313131"/>
                </a:solidFill>
                <a:latin typeface="Calibri Light"/>
              </a:rPr>
              <a:t>Druhá úroveň</a:t>
            </a:r>
            <a:endParaRPr b="0" lang="cs-CZ" sz="1800" spc="-1" strike="noStrike">
              <a:solidFill>
                <a:srgbClr val="313131"/>
              </a:solidFill>
              <a:latin typeface="Calibri Light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500" spc="-1" strike="noStrike">
                <a:solidFill>
                  <a:srgbClr val="313131"/>
                </a:solidFill>
                <a:latin typeface="Calibri Light"/>
              </a:rPr>
              <a:t>Třetí úroveň</a:t>
            </a:r>
            <a:endParaRPr b="0" lang="cs-CZ" sz="1500" spc="-1" strike="noStrike">
              <a:solidFill>
                <a:srgbClr val="313131"/>
              </a:solidFill>
              <a:latin typeface="Calibri Light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500" spc="-1" strike="noStrike">
                <a:solidFill>
                  <a:srgbClr val="313131"/>
                </a:solidFill>
                <a:latin typeface="Calibri Light"/>
              </a:rPr>
              <a:t>Čtvrtá úroveň osnovy</a:t>
            </a:r>
            <a:endParaRPr b="0" lang="cs-CZ" sz="1500" spc="-1" strike="noStrike">
              <a:solidFill>
                <a:srgbClr val="313131"/>
              </a:solidFill>
              <a:latin typeface="Calibri Light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313131"/>
                </a:solidFill>
                <a:latin typeface="Calibri Light"/>
              </a:rPr>
              <a:t>Pátá úroveň osnovy</a:t>
            </a:r>
            <a:endParaRPr b="0" lang="cs-CZ" sz="2000" spc="-1" strike="noStrike">
              <a:solidFill>
                <a:srgbClr val="313131"/>
              </a:solidFill>
              <a:latin typeface="Calibri Light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313131"/>
                </a:solidFill>
                <a:latin typeface="Calibri Light"/>
              </a:rPr>
              <a:t>Šestá úroveň</a:t>
            </a:r>
            <a:endParaRPr b="0" lang="cs-CZ" sz="2000" spc="-1" strike="noStrike">
              <a:solidFill>
                <a:srgbClr val="313131"/>
              </a:solidFill>
              <a:latin typeface="Calibri Light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313131"/>
                </a:solidFill>
                <a:latin typeface="Calibri Light"/>
              </a:rPr>
              <a:t>Sedmá úroveň</a:t>
            </a:r>
            <a:endParaRPr b="0" lang="cs-CZ" sz="20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Obrázek 4" descr=""/>
          <p:cNvPicPr/>
          <p:nvPr/>
        </p:nvPicPr>
        <p:blipFill>
          <a:blip r:embed="rId2"/>
          <a:stretch/>
        </p:blipFill>
        <p:spPr>
          <a:xfrm>
            <a:off x="5027760" y="6267960"/>
            <a:ext cx="3846600" cy="230040"/>
          </a:xfrm>
          <a:prstGeom prst="rect">
            <a:avLst/>
          </a:prstGeom>
          <a:ln w="0">
            <a:noFill/>
          </a:ln>
        </p:spPr>
      </p:pic>
      <p:sp>
        <p:nvSpPr>
          <p:cNvPr id="44" name="Obdélník 6"/>
          <p:cNvSpPr/>
          <p:nvPr/>
        </p:nvSpPr>
        <p:spPr>
          <a:xfrm>
            <a:off x="0" y="0"/>
            <a:ext cx="9143640" cy="12348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horzOverflow="overflow" vertOverflow="overflow" lIns="68760" rIns="68760" tIns="34200" bIns="34200" anchor="ctr">
            <a:noAutofit/>
          </a:bodyPr>
          <a:p>
            <a:pPr algn="ctr">
              <a:lnSpc>
                <a:spcPct val="100000"/>
              </a:lnSpc>
            </a:pPr>
            <a:endParaRPr b="0" lang="cs-CZ" sz="135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120" spc="-1" strike="noStrike">
                <a:solidFill>
                  <a:srgbClr val="cf1f28"/>
                </a:solidFill>
                <a:latin typeface="Calibri"/>
              </a:rPr>
              <a:t>Kliknutím lze upravit styl.</a:t>
            </a:r>
            <a:endParaRPr b="0" lang="cs-CZ" sz="412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540000" y="1825560"/>
            <a:ext cx="8063640" cy="408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Kliknutím lze upravit styly předlohy textu.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lvl="1" marL="51444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1800" spc="-1" strike="noStrike">
                <a:solidFill>
                  <a:srgbClr val="313131"/>
                </a:solidFill>
                <a:latin typeface="Calibri Light"/>
              </a:rPr>
              <a:t>Druhá úroveň</a:t>
            </a:r>
            <a:endParaRPr b="0" lang="cs-CZ" sz="1800" spc="-1" strike="noStrike">
              <a:solidFill>
                <a:srgbClr val="313131"/>
              </a:solidFill>
              <a:latin typeface="Calibri Light"/>
            </a:endParaRPr>
          </a:p>
          <a:p>
            <a:pPr lvl="2" marL="8571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1800" spc="-1" strike="noStrike">
                <a:solidFill>
                  <a:srgbClr val="313131"/>
                </a:solidFill>
                <a:latin typeface="Calibri Light"/>
              </a:rPr>
              <a:t>Třetí úroveň</a:t>
            </a:r>
            <a:endParaRPr b="0" lang="cs-CZ" sz="1800" spc="-1" strike="noStrike">
              <a:solidFill>
                <a:srgbClr val="313131"/>
              </a:solidFill>
              <a:latin typeface="Calibri Light"/>
            </a:endParaRPr>
          </a:p>
          <a:p>
            <a:pPr lvl="3" marL="120024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1500" spc="-1" strike="noStrike">
                <a:solidFill>
                  <a:srgbClr val="313131"/>
                </a:solidFill>
                <a:latin typeface="Calibri Light"/>
              </a:rPr>
              <a:t>Čtvrtá úroveň</a:t>
            </a:r>
            <a:endParaRPr b="0" lang="cs-CZ" sz="1500" spc="-1" strike="noStrike">
              <a:solidFill>
                <a:srgbClr val="313131"/>
              </a:solidFill>
              <a:latin typeface="Calibri Light"/>
            </a:endParaRPr>
          </a:p>
          <a:p>
            <a:pPr lvl="4" marL="15429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1500" spc="-1" strike="noStrike">
                <a:solidFill>
                  <a:srgbClr val="313131"/>
                </a:solidFill>
                <a:latin typeface="Calibri Light"/>
              </a:rPr>
              <a:t>Pátá úroveň</a:t>
            </a:r>
            <a:endParaRPr b="0" lang="cs-CZ" sz="15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3" r:id="rId14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Obrázek 4" descr=""/>
          <p:cNvPicPr/>
          <p:nvPr/>
        </p:nvPicPr>
        <p:blipFill>
          <a:blip r:embed="rId2"/>
          <a:stretch/>
        </p:blipFill>
        <p:spPr>
          <a:xfrm>
            <a:off x="5027760" y="6267960"/>
            <a:ext cx="3846600" cy="230040"/>
          </a:xfrm>
          <a:prstGeom prst="rect">
            <a:avLst/>
          </a:prstGeom>
          <a:ln w="0">
            <a:noFill/>
          </a:ln>
        </p:spPr>
      </p:pic>
      <p:sp>
        <p:nvSpPr>
          <p:cNvPr id="84" name="Obdélník 6"/>
          <p:cNvSpPr/>
          <p:nvPr/>
        </p:nvSpPr>
        <p:spPr>
          <a:xfrm>
            <a:off x="0" y="0"/>
            <a:ext cx="9143640" cy="123480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numCol="1" spcCol="0" horzOverflow="overflow" vertOverflow="overflow" lIns="68760" rIns="68760" tIns="34200" bIns="34200" anchor="ctr">
            <a:noAutofit/>
          </a:bodyPr>
          <a:p>
            <a:pPr algn="ctr">
              <a:lnSpc>
                <a:spcPct val="100000"/>
              </a:lnSpc>
            </a:pPr>
            <a:endParaRPr b="0" lang="cs-CZ" sz="135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120" spc="-1" strike="noStrike">
                <a:solidFill>
                  <a:srgbClr val="cf1f28"/>
                </a:solidFill>
                <a:latin typeface="Calibri"/>
              </a:rPr>
              <a:t>Kliknutím lze upravit styl.</a:t>
            </a:r>
            <a:endParaRPr b="0" lang="cs-CZ" sz="412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Klikněte pro úpravu formátu textu osnovy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800" spc="-1" strike="noStrike">
                <a:solidFill>
                  <a:srgbClr val="313131"/>
                </a:solidFill>
                <a:latin typeface="Calibri Light"/>
              </a:rPr>
              <a:t>Druhá úroveň</a:t>
            </a:r>
            <a:endParaRPr b="0" lang="cs-CZ" sz="1800" spc="-1" strike="noStrike">
              <a:solidFill>
                <a:srgbClr val="313131"/>
              </a:solidFill>
              <a:latin typeface="Calibri Light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1500" spc="-1" strike="noStrike">
                <a:solidFill>
                  <a:srgbClr val="313131"/>
                </a:solidFill>
                <a:latin typeface="Calibri Light"/>
              </a:rPr>
              <a:t>Třetí úroveň</a:t>
            </a:r>
            <a:endParaRPr b="0" lang="cs-CZ" sz="1500" spc="-1" strike="noStrike">
              <a:solidFill>
                <a:srgbClr val="313131"/>
              </a:solidFill>
              <a:latin typeface="Calibri Light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cs-CZ" sz="1500" spc="-1" strike="noStrike">
                <a:solidFill>
                  <a:srgbClr val="313131"/>
                </a:solidFill>
                <a:latin typeface="Calibri Light"/>
              </a:rPr>
              <a:t>Čtvrtá úroveň osnovy</a:t>
            </a:r>
            <a:endParaRPr b="0" lang="cs-CZ" sz="1500" spc="-1" strike="noStrike">
              <a:solidFill>
                <a:srgbClr val="313131"/>
              </a:solidFill>
              <a:latin typeface="Calibri Light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313131"/>
                </a:solidFill>
                <a:latin typeface="Calibri Light"/>
              </a:rPr>
              <a:t>Pátá úroveň osnovy</a:t>
            </a:r>
            <a:endParaRPr b="0" lang="cs-CZ" sz="2000" spc="-1" strike="noStrike">
              <a:solidFill>
                <a:srgbClr val="313131"/>
              </a:solidFill>
              <a:latin typeface="Calibri Light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313131"/>
                </a:solidFill>
                <a:latin typeface="Calibri Light"/>
              </a:rPr>
              <a:t>Šestá úroveň</a:t>
            </a:r>
            <a:endParaRPr b="0" lang="cs-CZ" sz="2000" spc="-1" strike="noStrike">
              <a:solidFill>
                <a:srgbClr val="313131"/>
              </a:solidFill>
              <a:latin typeface="Calibri Light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cs-CZ" sz="2000" spc="-1" strike="noStrike">
                <a:solidFill>
                  <a:srgbClr val="313131"/>
                </a:solidFill>
                <a:latin typeface="Calibri Light"/>
              </a:rPr>
              <a:t>Sedmá úroveň</a:t>
            </a:r>
            <a:endParaRPr b="0" lang="cs-CZ" sz="20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PlaceHolder 1"/>
          <p:cNvSpPr>
            <a:spLocks noGrp="1"/>
          </p:cNvSpPr>
          <p:nvPr>
            <p:ph type="title"/>
          </p:nvPr>
        </p:nvSpPr>
        <p:spPr>
          <a:xfrm>
            <a:off x="628560" y="2362680"/>
            <a:ext cx="7886520" cy="2387160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p>
            <a:pPr indent="0" algn="ctr">
              <a:lnSpc>
                <a:spcPct val="90000"/>
              </a:lnSpc>
              <a:buNone/>
            </a:pPr>
            <a:r>
              <a:rPr b="0" lang="cs-CZ" sz="6000" spc="-1" strike="noStrike" cap="all">
                <a:solidFill>
                  <a:srgbClr val="cf1f28"/>
                </a:solidFill>
                <a:latin typeface="Calibri"/>
              </a:rPr>
              <a:t>Pracovněprávní skutečnosti</a:t>
            </a:r>
            <a:endParaRPr b="0" lang="cs-CZ" sz="6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4" name="PlaceHolder 2"/>
          <p:cNvSpPr>
            <a:spLocks noGrp="1"/>
          </p:cNvSpPr>
          <p:nvPr>
            <p:ph type="subTitle"/>
          </p:nvPr>
        </p:nvSpPr>
        <p:spPr>
          <a:xfrm>
            <a:off x="628560" y="4762080"/>
            <a:ext cx="7886520" cy="8211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54000" indent="0" algn="ctr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0" lang="cs-CZ" sz="1800" spc="-1" strike="noStrike">
                <a:solidFill>
                  <a:srgbClr val="313131"/>
                </a:solidFill>
                <a:latin typeface="Calibri Light"/>
              </a:rPr>
              <a:t>JUDr. Zuzana Vylegalová, MBA</a:t>
            </a:r>
            <a:endParaRPr b="0" lang="cs-CZ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120" spc="-1" strike="noStrike">
                <a:solidFill>
                  <a:srgbClr val="cf1f28"/>
                </a:solidFill>
                <a:latin typeface="Calibri"/>
              </a:rPr>
              <a:t>Pracovněprávní skutečnosti</a:t>
            </a:r>
            <a:endParaRPr b="0" lang="cs-CZ" sz="412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540000" y="1825560"/>
            <a:ext cx="8063640" cy="408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PPV a práva a povinnosti v PPV vznikají, udržují se, mění se nebo zanikají na základě skutečností, s nimiž zákon takový právní následek spojuje, POKUD k nim došlo při výkonu závislé práce nebo v souvislosti s výkonem závislé práce mezi zaměstnanci a zaměstnavateli.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indent="0">
              <a:lnSpc>
                <a:spcPct val="100000"/>
              </a:lnSpc>
              <a:spcBef>
                <a:spcPts val="751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120" spc="-1" strike="noStrike">
                <a:solidFill>
                  <a:srgbClr val="cf1f28"/>
                </a:solidFill>
                <a:latin typeface="Calibri"/>
              </a:rPr>
              <a:t>Pracovněprávní skutečnosti</a:t>
            </a:r>
            <a:endParaRPr b="0" lang="cs-CZ" sz="412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/>
          </p:nvPr>
        </p:nvSpPr>
        <p:spPr>
          <a:xfrm>
            <a:off x="540000" y="1825560"/>
            <a:ext cx="8063640" cy="408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SUBJEKTIVNÍ právní skutečnosti -&gt; stanovené 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právní následky spojeny s jednáním zam-ců nebo 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zam-telů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indent="0">
              <a:lnSpc>
                <a:spcPct val="100000"/>
              </a:lnSpc>
              <a:spcBef>
                <a:spcPts val="751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OBJEKTIVNÍ právní skutečnosti -&gt; právní následky 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nastávají, aniž by vykazovaly souvislost s 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jednáním (např. závazek z deliktu, poškození 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zdraví úrazem). Smrt zaměstnance, uplynutí času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indent="0">
              <a:lnSpc>
                <a:spcPct val="100000"/>
              </a:lnSpc>
              <a:spcBef>
                <a:spcPts val="751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120" spc="-1" strike="noStrike">
                <a:solidFill>
                  <a:srgbClr val="cf1f28"/>
                </a:solidFill>
                <a:latin typeface="Calibri"/>
              </a:rPr>
              <a:t>Subjektivní právní skutečnosti</a:t>
            </a:r>
            <a:endParaRPr b="0" lang="cs-CZ" sz="412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0" name="PlaceHolder 2"/>
          <p:cNvSpPr>
            <a:spLocks noGrp="1"/>
          </p:cNvSpPr>
          <p:nvPr>
            <p:ph/>
          </p:nvPr>
        </p:nvSpPr>
        <p:spPr>
          <a:xfrm>
            <a:off x="540000" y="1825560"/>
            <a:ext cx="8063640" cy="408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Právní jednání – projevy vůle směřující ke vzniku, změně nebo zániku práv a povinností, které pracovněprávní předpisy s jednáním spojují. Jsou v souladu s právem.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Protiprávní jednání -  projevy vůle, které jsou v rozporu s právem (např. porušení povinností zaměstnance při plnění pracovních úkolů)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Další úkony (tzv. faktické jednání) – nesměřují ke vzniku, změně nebo zániku práv a povinností, mají ale podle zákona v pracovněprávních vztazích právní následky. (např. výzva zaměstnavatele, aby zaměstnanec odstranil neuspokojivé pracovní výsledky)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indent="0">
              <a:lnSpc>
                <a:spcPct val="100000"/>
              </a:lnSpc>
              <a:spcBef>
                <a:spcPts val="751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120" spc="-1" strike="noStrike">
                <a:solidFill>
                  <a:srgbClr val="cf1f28"/>
                </a:solidFill>
                <a:latin typeface="Calibri"/>
              </a:rPr>
              <a:t>Právní jednání</a:t>
            </a:r>
            <a:endParaRPr b="0" lang="cs-CZ" sz="412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2" name="PlaceHolder 2"/>
          <p:cNvSpPr>
            <a:spLocks noGrp="1"/>
          </p:cNvSpPr>
          <p:nvPr>
            <p:ph/>
          </p:nvPr>
        </p:nvSpPr>
        <p:spPr>
          <a:xfrm>
            <a:off x="540000" y="1825560"/>
            <a:ext cx="8063640" cy="408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0000"/>
          </a:bodyPr>
          <a:p>
            <a:pPr marL="166320" indent="-16632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Formální X neformální – podle toho, zda je předepsána forma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66320" indent="-16632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Kauzální X abstraktní – je-li vyjádřen jejich důvod (např. výpověď ze strany zaměstnavatele a zaměstnance)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66320" indent="-16632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Jednostranné X dvoustranné a vícestranné– podle počtu stran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66320" indent="-16632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Jednostranné – je projevem vůle jednoho z účastníků, aniž by byla potřebná vůle dalších osob.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66320" indent="-16632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Dvoustranné – vzájemný a shodný projev vůle dvou účastníků (smlouvy nebo dohody)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66320" indent="-16632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Vícestranné - vzájemný a shodný projev vůle více účastníků (např. kolektivní smlouva vyššího stupně, dohoda o společné odpovědnosti)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66320" indent="-16632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Adresné X neadresné – adresné právní jednání je nutné doručit jeho adresátovi. (jednostranné neadresné se v PP nevyskytují)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indent="0">
              <a:lnSpc>
                <a:spcPct val="100000"/>
              </a:lnSpc>
              <a:spcBef>
                <a:spcPts val="751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120" spc="-1" strike="noStrike">
                <a:solidFill>
                  <a:srgbClr val="cf1f28"/>
                </a:solidFill>
                <a:latin typeface="Calibri"/>
              </a:rPr>
              <a:t>Právní jednání X faktické jednání</a:t>
            </a:r>
            <a:endParaRPr b="0" lang="cs-CZ" sz="412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540000" y="1825560"/>
            <a:ext cx="8063640" cy="408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příklady faktického jednání v PPV: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výzvy k odstranění neuspokojivých pracovních výsledků [§ 52 písm. f) ZP]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rozhodnutí o organizačních změnách [§ 52 písm. c) ZP]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písemné upozornění na možnost výpovědi [§ 52 písm. g) ZP]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</a:tabLst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	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  <a:tabLst>
                <a:tab algn="l" pos="0"/>
              </a:tabLst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jedná se o skutečnosti (faktické jednání), které jsou hmotněprávním předpokladem právního jednání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indent="0">
              <a:lnSpc>
                <a:spcPct val="100000"/>
              </a:lnSpc>
              <a:spcBef>
                <a:spcPts val="751"/>
              </a:spcBef>
              <a:buNone/>
              <a:tabLst>
                <a:tab algn="l" pos="0"/>
              </a:tabLst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120" spc="-1" strike="noStrike">
                <a:solidFill>
                  <a:srgbClr val="cf1f28"/>
                </a:solidFill>
                <a:latin typeface="Calibri"/>
              </a:rPr>
              <a:t>Právní jednání</a:t>
            </a:r>
            <a:endParaRPr b="0" lang="cs-CZ" sz="412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540000" y="1825560"/>
            <a:ext cx="8063640" cy="408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subsidiární aplikace § 545 a násl. OZ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ZP -&gt; parciální úprava PJ (§ 18 a násl.) – některá ustanovení o PJ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indent="0">
              <a:lnSpc>
                <a:spcPct val="100000"/>
              </a:lnSpc>
              <a:spcBef>
                <a:spcPts val="751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120" spc="-1" strike="noStrike">
                <a:solidFill>
                  <a:srgbClr val="cf1f28"/>
                </a:solidFill>
                <a:latin typeface="Calibri"/>
              </a:rPr>
              <a:t>Výklad</a:t>
            </a:r>
            <a:endParaRPr b="0" lang="cs-CZ" sz="412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8" name="PlaceHolder 2"/>
          <p:cNvSpPr>
            <a:spLocks noGrp="1"/>
          </p:cNvSpPr>
          <p:nvPr>
            <p:ph/>
          </p:nvPr>
        </p:nvSpPr>
        <p:spPr>
          <a:xfrm>
            <a:off x="540000" y="1825560"/>
            <a:ext cx="8063640" cy="40809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§ 18 (interpretační pravidlo) -&gt; výklad ve prospěch zaměstnance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indent="0">
              <a:lnSpc>
                <a:spcPct val="100000"/>
              </a:lnSpc>
              <a:spcBef>
                <a:spcPts val="751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výklad projevu vůle v PPV (3 Cdon 946/96): Není-li možné ze samotného znění písemné výpovědi z pracovního poměru pro neurčitost či nesrozumitelnost projevu vůle dovodit, v čem spočívá skutkové vymezení výpovědního důvodu, je výpověď z pracovního poměru daná zaměstnanci neplatným právním úkonem jen tehdy, jestliže nelze ani výkladem projevu vůle zjistit, proč byla zaměstnanci dána výpověď.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marL="171360" indent="-171360">
              <a:lnSpc>
                <a:spcPct val="100000"/>
              </a:lnSpc>
              <a:spcBef>
                <a:spcPts val="751"/>
              </a:spcBef>
              <a:buClr>
                <a:srgbClr val="cf1f28"/>
              </a:buClr>
              <a:buSzPct val="75000"/>
              <a:buFont typeface="Arial"/>
              <a:buChar char="•"/>
            </a:pPr>
            <a:r>
              <a:rPr b="0" lang="cs-CZ" sz="2100" spc="-1" strike="noStrike">
                <a:solidFill>
                  <a:srgbClr val="313131"/>
                </a:solidFill>
                <a:latin typeface="Calibri Light"/>
              </a:rPr>
              <a:t>Pomocí výkladu projevu vůle nelze "nahrazovat" nebo "doplňovat" vůli, kterou ten, kdo výpověď dává, v rozhodné době neměl nebo kterou sice měl, ale neprojevil ji.</a:t>
            </a: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  <a:p>
            <a:pPr indent="0">
              <a:lnSpc>
                <a:spcPct val="100000"/>
              </a:lnSpc>
              <a:spcBef>
                <a:spcPts val="751"/>
              </a:spcBef>
              <a:buNone/>
            </a:pPr>
            <a:endParaRPr b="0" lang="cs-CZ" sz="2100" spc="-1" strike="noStrike">
              <a:solidFill>
                <a:srgbClr val="313131"/>
              </a:solidFill>
              <a:latin typeface="Calibri Ligh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title"/>
          </p:nvPr>
        </p:nvSpPr>
        <p:spPr>
          <a:xfrm>
            <a:off x="540000" y="365040"/>
            <a:ext cx="8063640" cy="132516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>
              <a:lnSpc>
                <a:spcPct val="90000"/>
              </a:lnSpc>
              <a:buNone/>
            </a:pPr>
            <a:r>
              <a:rPr b="0" lang="cs-CZ" sz="4120" spc="-1" strike="noStrike">
                <a:solidFill>
                  <a:srgbClr val="cf1f28"/>
                </a:solidFill>
                <a:latin typeface="Calibri"/>
              </a:rPr>
              <a:t>Děkuji za pozornost</a:t>
            </a:r>
            <a:endParaRPr b="0" lang="cs-CZ" sz="412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Motiv Office">
  <a:themeElements>
    <a:clrScheme name="Kancelář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Motiv Office">
  <a:themeElements>
    <a:clrScheme name="Kancelář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Motiv Office">
  <a:themeElements>
    <a:clrScheme name="Kancelář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1. úvodní přednáška</Template>
  <TotalTime>24</TotalTime>
  <Application>LibreOffice/7.4.7.2$Windows_X86_64 LibreOffice_project/723314e595e8007d3cf785c16538505a1c878ca5</Application>
  <AppVersion>15.0000</AppVersion>
  <Words>462</Words>
  <Paragraphs>36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2023-02-04T15:24:08Z</dcterms:created>
  <dc:creator>Účet Microsoft</dc:creator>
  <dc:description/>
  <dc:language>cs-CZ</dc:language>
  <cp:lastModifiedBy/>
  <dcterms:modified xsi:type="dcterms:W3CDTF">2023-09-28T15:36:22Z</dcterms:modified>
  <cp:revision>4</cp:revision>
  <dc:subject/>
  <dc:title>Pracovněprávní skutečnosti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Předvádění na obrazovce (4:3)</vt:lpwstr>
  </property>
  <property fmtid="{D5CDD505-2E9C-101B-9397-08002B2CF9AE}" pid="3" name="Slides">
    <vt:i4>9</vt:i4>
  </property>
</Properties>
</file>