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55" d="100"/>
          <a:sy n="55" d="100"/>
        </p:scale>
        <p:origin x="1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Úvod do obligačního práva</a:t>
            </a:r>
            <a:br>
              <a:rPr lang="pt-BR" dirty="0"/>
            </a:br>
            <a:r>
              <a:rPr lang="pt-BR" dirty="0"/>
              <a:t>Soukromé právo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 </a:t>
            </a:r>
            <a:r>
              <a:rPr lang="cs-CZ" dirty="0" err="1" smtClean="0"/>
              <a:t>Vylegala</a:t>
            </a:r>
            <a:r>
              <a:rPr lang="cs-CZ" dirty="0" smtClean="0"/>
              <a:t>, Ph.D., JUDr</a:t>
            </a:r>
            <a:r>
              <a:rPr lang="cs-CZ" dirty="0" smtClean="0"/>
              <a:t>. Zuzana </a:t>
            </a:r>
            <a:r>
              <a:rPr lang="cs-CZ" dirty="0" err="1" smtClean="0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419 OZ</a:t>
            </a:r>
          </a:p>
          <a:p>
            <a:r>
              <a:rPr lang="cs-CZ" dirty="0"/>
              <a:t>Spotřebitelem je každý člověk, který mimo rámec </a:t>
            </a:r>
            <a:r>
              <a:rPr lang="cs-CZ" dirty="0" smtClean="0"/>
              <a:t>své podnikatelské </a:t>
            </a:r>
            <a:r>
              <a:rPr lang="cs-CZ" dirty="0"/>
              <a:t>činnosti nebo mimo rámec samostatného </a:t>
            </a:r>
            <a:r>
              <a:rPr lang="cs-CZ" dirty="0" smtClean="0"/>
              <a:t>výkonu svého </a:t>
            </a:r>
            <a:r>
              <a:rPr lang="cs-CZ" dirty="0"/>
              <a:t>povolání uzavírá smlouvu s podnikatelem nebo s ním </a:t>
            </a:r>
            <a:r>
              <a:rPr lang="cs-CZ" dirty="0" smtClean="0"/>
              <a:t>jinak jedná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59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závazků z právního </a:t>
            </a:r>
            <a:br>
              <a:rPr lang="cs-CZ" dirty="0"/>
            </a:br>
            <a:r>
              <a:rPr lang="cs-CZ" dirty="0"/>
              <a:t>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věci do vlastnictví jiného </a:t>
            </a:r>
          </a:p>
          <a:p>
            <a:r>
              <a:rPr lang="cs-CZ" dirty="0" smtClean="0"/>
              <a:t>přenechání </a:t>
            </a:r>
            <a:r>
              <a:rPr lang="cs-CZ" dirty="0"/>
              <a:t>věci k užití jinému</a:t>
            </a:r>
          </a:p>
          <a:p>
            <a:r>
              <a:rPr lang="cs-CZ" dirty="0" smtClean="0"/>
              <a:t>závazky </a:t>
            </a:r>
            <a:r>
              <a:rPr lang="cs-CZ" dirty="0"/>
              <a:t>ze schovacích smluv</a:t>
            </a:r>
          </a:p>
          <a:p>
            <a:r>
              <a:rPr lang="cs-CZ" dirty="0" smtClean="0"/>
              <a:t>závazky </a:t>
            </a:r>
            <a:r>
              <a:rPr lang="cs-CZ" dirty="0"/>
              <a:t>ze smluv příkazního typu</a:t>
            </a:r>
          </a:p>
          <a:p>
            <a:r>
              <a:rPr lang="cs-CZ" dirty="0" smtClean="0"/>
              <a:t>zájezd</a:t>
            </a:r>
            <a:endParaRPr lang="cs-CZ" dirty="0"/>
          </a:p>
          <a:p>
            <a:r>
              <a:rPr lang="cs-CZ" dirty="0" smtClean="0"/>
              <a:t>závazky </a:t>
            </a:r>
            <a:r>
              <a:rPr lang="cs-CZ" dirty="0"/>
              <a:t>ze smluv o přepravě</a:t>
            </a:r>
          </a:p>
          <a:p>
            <a:r>
              <a:rPr lang="cs-CZ" dirty="0" smtClean="0"/>
              <a:t>dílo</a:t>
            </a:r>
            <a:endParaRPr lang="cs-CZ" dirty="0"/>
          </a:p>
          <a:p>
            <a:r>
              <a:rPr lang="cs-CZ" dirty="0" smtClean="0"/>
              <a:t>péče </a:t>
            </a:r>
            <a:r>
              <a:rPr lang="cs-CZ" dirty="0"/>
              <a:t>o </a:t>
            </a:r>
            <a:r>
              <a:rPr lang="cs-CZ" dirty="0" smtClean="0"/>
              <a:t>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312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závazků z právního </a:t>
            </a:r>
            <a:br>
              <a:rPr lang="cs-CZ" dirty="0"/>
            </a:br>
            <a:r>
              <a:rPr lang="cs-CZ" dirty="0"/>
              <a:t>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kontrolní činnost</a:t>
            </a:r>
          </a:p>
          <a:p>
            <a:r>
              <a:rPr lang="cs-CZ" dirty="0" smtClean="0"/>
              <a:t>závazky </a:t>
            </a:r>
            <a:r>
              <a:rPr lang="cs-CZ" dirty="0"/>
              <a:t>ze smlouvy o účtu, jednorázovém vkladu, </a:t>
            </a:r>
            <a:r>
              <a:rPr lang="cs-CZ" dirty="0" smtClean="0"/>
              <a:t>akreditivu </a:t>
            </a:r>
            <a:r>
              <a:rPr lang="cs-CZ" dirty="0"/>
              <a:t>a inkasu</a:t>
            </a:r>
          </a:p>
          <a:p>
            <a:r>
              <a:rPr lang="cs-CZ" dirty="0" smtClean="0"/>
              <a:t>závazky </a:t>
            </a:r>
            <a:r>
              <a:rPr lang="cs-CZ" dirty="0"/>
              <a:t>ze zaopatřovacích smluv</a:t>
            </a:r>
          </a:p>
          <a:p>
            <a:r>
              <a:rPr lang="cs-CZ" dirty="0"/>
              <a:t>s</a:t>
            </a:r>
            <a:r>
              <a:rPr lang="cs-CZ" dirty="0" smtClean="0"/>
              <a:t>polečnost</a:t>
            </a:r>
            <a:endParaRPr lang="cs-CZ" dirty="0"/>
          </a:p>
          <a:p>
            <a:r>
              <a:rPr lang="cs-CZ" dirty="0" smtClean="0"/>
              <a:t>tichá </a:t>
            </a:r>
            <a:r>
              <a:rPr lang="cs-CZ" dirty="0"/>
              <a:t>společnost</a:t>
            </a:r>
          </a:p>
          <a:p>
            <a:r>
              <a:rPr lang="cs-CZ" dirty="0" smtClean="0"/>
              <a:t>závazky </a:t>
            </a:r>
            <a:r>
              <a:rPr lang="cs-CZ" dirty="0"/>
              <a:t>z odvážných smluv</a:t>
            </a:r>
          </a:p>
        </p:txBody>
      </p:sp>
    </p:spTree>
    <p:extLst>
      <p:ext uri="{BB962C8B-B14F-4D97-AF65-F5344CB8AC3E}">
        <p14:creationId xmlns:p14="http://schemas.microsoft.com/office/powerpoint/2010/main" val="1666085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Odlišnosti relativních a absolutních </a:t>
            </a:r>
            <a:br>
              <a:rPr lang="pt-BR" dirty="0"/>
            </a:br>
            <a:r>
              <a:rPr lang="pt-BR" dirty="0"/>
              <a:t>práv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</a:rPr>
              <a:t>Absolutní majetková práva</a:t>
            </a:r>
          </a:p>
          <a:p>
            <a:r>
              <a:rPr lang="cs-CZ" dirty="0" smtClean="0"/>
              <a:t>Určující </a:t>
            </a:r>
            <a:r>
              <a:rPr lang="cs-CZ" dirty="0"/>
              <a:t>je právo určité osoby k určité věci. Podstatný je </a:t>
            </a:r>
            <a:r>
              <a:rPr lang="cs-CZ" dirty="0" smtClean="0"/>
              <a:t>osud věci</a:t>
            </a:r>
            <a:r>
              <a:rPr lang="cs-CZ" dirty="0"/>
              <a:t>, nikoliv osoby, která vůči ní toto právo má.</a:t>
            </a:r>
          </a:p>
          <a:p>
            <a:r>
              <a:rPr lang="cs-CZ" dirty="0" smtClean="0"/>
              <a:t>Působí </a:t>
            </a:r>
            <a:r>
              <a:rPr lang="cs-CZ" dirty="0"/>
              <a:t>vůči všem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), tzn. vůči neomezenému </a:t>
            </a:r>
            <a:r>
              <a:rPr lang="cs-CZ" dirty="0" smtClean="0"/>
              <a:t>a neurčitému </a:t>
            </a:r>
            <a:r>
              <a:rPr lang="cs-CZ" dirty="0"/>
              <a:t>počtu lidí (Y se musí zdržet zásahů do </a:t>
            </a:r>
            <a:r>
              <a:rPr lang="cs-CZ" dirty="0" smtClean="0"/>
              <a:t>absolutního majetkového </a:t>
            </a:r>
            <a:r>
              <a:rPr lang="cs-CZ" dirty="0"/>
              <a:t>práva.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Relativní </a:t>
            </a:r>
            <a:r>
              <a:rPr lang="cs-CZ" u="sng" dirty="0">
                <a:solidFill>
                  <a:srgbClr val="FF0000"/>
                </a:solidFill>
              </a:rPr>
              <a:t>majetková práva</a:t>
            </a:r>
          </a:p>
          <a:p>
            <a:r>
              <a:rPr lang="cs-CZ" dirty="0" smtClean="0"/>
              <a:t> </a:t>
            </a:r>
            <a:r>
              <a:rPr lang="cs-CZ" dirty="0"/>
              <a:t>Jde o vztah mezi věřitelem a dlužníkem, kteří vůči sobě </a:t>
            </a:r>
            <a:r>
              <a:rPr lang="cs-CZ" dirty="0" smtClean="0"/>
              <a:t>mají vzájemná </a:t>
            </a:r>
            <a:r>
              <a:rPr lang="cs-CZ" dirty="0"/>
              <a:t>práva a vzájemné </a:t>
            </a:r>
            <a:r>
              <a:rPr lang="cs-CZ" dirty="0" smtClean="0"/>
              <a:t>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129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Odlišnosti relativních a absolutních </a:t>
            </a:r>
            <a:br>
              <a:rPr lang="pt-BR" dirty="0"/>
            </a:br>
            <a:r>
              <a:rPr lang="pt-BR" dirty="0"/>
              <a:t>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Absolutní majetková práva</a:t>
            </a:r>
          </a:p>
          <a:p>
            <a:r>
              <a:rPr lang="cs-CZ" dirty="0" smtClean="0"/>
              <a:t>Zákonný </a:t>
            </a:r>
            <a:r>
              <a:rPr lang="cs-CZ" dirty="0"/>
              <a:t>výčet (úplný) – nelze si ujednat jiná absolutní majetková práva,</a:t>
            </a:r>
          </a:p>
          <a:p>
            <a:r>
              <a:rPr lang="cs-CZ" dirty="0"/>
              <a:t>než která stanoví zákon.</a:t>
            </a:r>
          </a:p>
          <a:p>
            <a:r>
              <a:rPr lang="cs-CZ" dirty="0" smtClean="0"/>
              <a:t> </a:t>
            </a:r>
            <a:r>
              <a:rPr lang="cs-CZ" dirty="0"/>
              <a:t>Nelze se odchýlit od zákonných ustanovení s účinky třetích stran, pokud </a:t>
            </a:r>
            <a:r>
              <a:rPr lang="cs-CZ" dirty="0" smtClean="0"/>
              <a:t>to zákon </a:t>
            </a:r>
            <a:r>
              <a:rPr lang="cs-CZ" dirty="0"/>
              <a:t>nedovoluje.</a:t>
            </a:r>
          </a:p>
          <a:p>
            <a:r>
              <a:rPr lang="cs-CZ" dirty="0" smtClean="0"/>
              <a:t>Princip </a:t>
            </a:r>
            <a:r>
              <a:rPr lang="cs-CZ" dirty="0"/>
              <a:t>publicity – veřejnost absolutních majetkových práv (</a:t>
            </a:r>
            <a:r>
              <a:rPr lang="cs-CZ" dirty="0" smtClean="0"/>
              <a:t>katastr nemovitostí</a:t>
            </a:r>
            <a:r>
              <a:rPr lang="cs-CZ" dirty="0"/>
              <a:t>)</a:t>
            </a:r>
          </a:p>
          <a:p>
            <a:r>
              <a:rPr lang="cs-CZ" u="sng" dirty="0">
                <a:solidFill>
                  <a:srgbClr val="FF0000"/>
                </a:solidFill>
              </a:rPr>
              <a:t>Relativní majetková práva</a:t>
            </a:r>
          </a:p>
          <a:p>
            <a:r>
              <a:rPr lang="cs-CZ" dirty="0" smtClean="0"/>
              <a:t>Neúplný </a:t>
            </a:r>
            <a:r>
              <a:rPr lang="cs-CZ" dirty="0"/>
              <a:t>zákonný výčet – lze si sjednat různé druhy.</a:t>
            </a:r>
          </a:p>
          <a:p>
            <a:r>
              <a:rPr lang="cs-CZ" smtClean="0"/>
              <a:t>Volnost </a:t>
            </a:r>
            <a:r>
              <a:rPr lang="cs-CZ" dirty="0"/>
              <a:t>vůle stran (zásada autonomie vůle)</a:t>
            </a:r>
          </a:p>
        </p:txBody>
      </p:sp>
    </p:spTree>
    <p:extLst>
      <p:ext uri="{BB962C8B-B14F-4D97-AF65-F5344CB8AC3E}">
        <p14:creationId xmlns:p14="http://schemas.microsoft.com/office/powerpoint/2010/main" val="7372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závazek (obligace)</a:t>
            </a:r>
          </a:p>
          <a:p>
            <a:r>
              <a:rPr lang="cs-CZ" dirty="0"/>
              <a:t>• pohledávka</a:t>
            </a:r>
          </a:p>
          <a:p>
            <a:r>
              <a:rPr lang="cs-CZ" dirty="0"/>
              <a:t>• dluh</a:t>
            </a:r>
          </a:p>
          <a:p>
            <a:r>
              <a:rPr lang="cs-CZ" dirty="0"/>
              <a:t>• věřitel</a:t>
            </a:r>
          </a:p>
          <a:p>
            <a:r>
              <a:rPr lang="cs-CZ" dirty="0"/>
              <a:t>• dlužník</a:t>
            </a:r>
          </a:p>
          <a:p>
            <a:r>
              <a:rPr lang="cs-CZ" dirty="0"/>
              <a:t>• podnikatel</a:t>
            </a:r>
          </a:p>
          <a:p>
            <a:r>
              <a:rPr lang="cs-CZ" dirty="0"/>
              <a:t>• spotřebitel</a:t>
            </a:r>
          </a:p>
        </p:txBody>
      </p:sp>
    </p:spTree>
    <p:extLst>
      <p:ext uri="{BB962C8B-B14F-4D97-AF65-F5344CB8AC3E}">
        <p14:creationId xmlns:p14="http://schemas.microsoft.com/office/powerpoint/2010/main" val="68085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• zákon č. 89/2012 Sb., občanský zákoník</a:t>
            </a:r>
          </a:p>
          <a:p>
            <a:r>
              <a:rPr lang="cs-CZ" dirty="0"/>
              <a:t>– § 1721 – 2054 – všeobecná ustanovení o závazcích</a:t>
            </a:r>
          </a:p>
          <a:p>
            <a:r>
              <a:rPr lang="cs-CZ" dirty="0"/>
              <a:t>– § 2055 – 2893 – závazky z právních jednání</a:t>
            </a:r>
          </a:p>
          <a:p>
            <a:r>
              <a:rPr lang="cs-CZ" dirty="0"/>
              <a:t>– § 2894 – 2990 – závazky z deliktů</a:t>
            </a:r>
          </a:p>
          <a:p>
            <a:r>
              <a:rPr lang="cs-CZ" dirty="0"/>
              <a:t>– § 2991 – 3014 – závazky z jiných právních důvodů</a:t>
            </a:r>
          </a:p>
          <a:p>
            <a:r>
              <a:rPr lang="cs-CZ" dirty="0"/>
              <a:t>• zákon č. 634/1992 Sb., o ochraně spotřebitele</a:t>
            </a:r>
          </a:p>
          <a:p>
            <a:r>
              <a:rPr lang="cs-CZ" dirty="0"/>
              <a:t>• zákon č. 257/2016 Sb., o spotřebitelském úvěru</a:t>
            </a:r>
          </a:p>
          <a:p>
            <a:r>
              <a:rPr lang="cs-CZ" dirty="0"/>
              <a:t>• zákon č. 262/2006 Sb., zákoník práce</a:t>
            </a:r>
          </a:p>
          <a:p>
            <a:r>
              <a:rPr lang="cs-CZ" dirty="0"/>
              <a:t>• nařízení vlády č. 351/2013 Sb. určující výši úroků z prodlení a</a:t>
            </a:r>
          </a:p>
          <a:p>
            <a:r>
              <a:rPr lang="cs-CZ" dirty="0"/>
              <a:t>nákladů spojených s vymáháním pohledávky</a:t>
            </a:r>
          </a:p>
          <a:p>
            <a:r>
              <a:rPr lang="cs-CZ" dirty="0"/>
              <a:t>Prameny závazkového práva</a:t>
            </a:r>
          </a:p>
        </p:txBody>
      </p:sp>
    </p:spTree>
    <p:extLst>
      <p:ext uri="{BB962C8B-B14F-4D97-AF65-F5344CB8AC3E}">
        <p14:creationId xmlns:p14="http://schemas.microsoft.com/office/powerpoint/2010/main" val="111148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majetkové a relativní</a:t>
            </a:r>
          </a:p>
          <a:p>
            <a:r>
              <a:rPr lang="cs-CZ" dirty="0" smtClean="0"/>
              <a:t> </a:t>
            </a:r>
            <a:r>
              <a:rPr lang="cs-CZ" dirty="0"/>
              <a:t>§ 1721-&gt; ze závazku má věřitel vůči dlužníku právo </a:t>
            </a:r>
            <a:r>
              <a:rPr lang="cs-CZ" dirty="0" smtClean="0"/>
              <a:t>na určité </a:t>
            </a:r>
            <a:r>
              <a:rPr lang="cs-CZ" dirty="0"/>
              <a:t>plnění jako na pohledávku a dlužník </a:t>
            </a:r>
            <a:r>
              <a:rPr lang="cs-CZ" dirty="0" smtClean="0"/>
              <a:t>má povinnost </a:t>
            </a:r>
            <a:r>
              <a:rPr lang="cs-CZ" dirty="0"/>
              <a:t>toto právo splněním dluhu uspokojit</a:t>
            </a:r>
          </a:p>
          <a:p>
            <a:r>
              <a:rPr lang="cs-CZ" dirty="0" smtClean="0"/>
              <a:t> </a:t>
            </a:r>
            <a:r>
              <a:rPr lang="cs-CZ" dirty="0"/>
              <a:t>právní důvody vzniku závazku:</a:t>
            </a:r>
          </a:p>
          <a:p>
            <a:r>
              <a:rPr lang="cs-CZ" dirty="0"/>
              <a:t>závazek vzniká ze smlouvy, z protiprávního činu, </a:t>
            </a:r>
            <a:r>
              <a:rPr lang="cs-CZ" dirty="0" err="1" smtClean="0"/>
              <a:t>neboz</a:t>
            </a:r>
            <a:r>
              <a:rPr lang="cs-CZ" dirty="0" smtClean="0"/>
              <a:t> </a:t>
            </a:r>
            <a:r>
              <a:rPr lang="cs-CZ" dirty="0"/>
              <a:t>jiné právní skutečnosti, která je k tomu </a:t>
            </a:r>
            <a:r>
              <a:rPr lang="cs-CZ" dirty="0" smtClean="0"/>
              <a:t>podle právního </a:t>
            </a:r>
            <a:r>
              <a:rPr lang="cs-CZ" dirty="0"/>
              <a:t>řádu způsobilá (§ 1723/1</a:t>
            </a:r>
          </a:p>
        </p:txBody>
      </p:sp>
    </p:spTree>
    <p:extLst>
      <p:ext uri="{BB962C8B-B14F-4D97-AF65-F5344CB8AC3E}">
        <p14:creationId xmlns:p14="http://schemas.microsoft.com/office/powerpoint/2010/main" val="84534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Témata:</a:t>
            </a:r>
          </a:p>
          <a:p>
            <a:r>
              <a:rPr lang="cs-CZ" dirty="0"/>
              <a:t>• úvod do obligačního práva</a:t>
            </a:r>
          </a:p>
          <a:p>
            <a:r>
              <a:rPr lang="cs-CZ" dirty="0"/>
              <a:t>• prameny obligačního práva</a:t>
            </a:r>
          </a:p>
          <a:p>
            <a:r>
              <a:rPr lang="cs-CZ" dirty="0"/>
              <a:t>• základní pojmy</a:t>
            </a:r>
          </a:p>
          <a:p>
            <a:r>
              <a:rPr lang="cs-CZ" dirty="0"/>
              <a:t>- obligace (závazek)</a:t>
            </a:r>
          </a:p>
          <a:p>
            <a:r>
              <a:rPr lang="cs-CZ" dirty="0"/>
              <a:t>- podnikatel</a:t>
            </a:r>
          </a:p>
          <a:p>
            <a:r>
              <a:rPr lang="cs-CZ" dirty="0"/>
              <a:t>- spotřebitel</a:t>
            </a:r>
          </a:p>
          <a:p>
            <a:r>
              <a:rPr lang="cs-CZ" dirty="0"/>
              <a:t>• systematika závazků z právního jednání</a:t>
            </a:r>
          </a:p>
          <a:p>
            <a:r>
              <a:rPr lang="cs-CZ" dirty="0"/>
              <a:t>• odlišnosti relativních a absolutních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obligační právo?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závazek = obligace</a:t>
            </a:r>
          </a:p>
          <a:p>
            <a:pPr marL="0" indent="0">
              <a:buNone/>
            </a:pPr>
            <a:r>
              <a:rPr lang="cs-CZ" dirty="0"/>
              <a:t>• obligační právo (závazkové právo) je část občanského, </a:t>
            </a:r>
            <a:r>
              <a:rPr lang="cs-CZ" dirty="0" smtClean="0"/>
              <a:t>resp. soukromého </a:t>
            </a:r>
            <a:r>
              <a:rPr lang="cs-CZ" dirty="0"/>
              <a:t>práva, která je tvořena souborem </a:t>
            </a:r>
            <a:r>
              <a:rPr lang="cs-CZ" dirty="0" smtClean="0"/>
              <a:t>právních norem </a:t>
            </a:r>
            <a:r>
              <a:rPr lang="cs-CZ" dirty="0"/>
              <a:t>o závazcích</a:t>
            </a:r>
          </a:p>
          <a:p>
            <a:pPr marL="0" indent="0">
              <a:buNone/>
            </a:pPr>
            <a:r>
              <a:rPr lang="cs-CZ" dirty="0"/>
              <a:t>• upravuje vztahy mezi věřiteli a dlužníky (obecné pojmy)</a:t>
            </a:r>
          </a:p>
          <a:p>
            <a:pPr marL="0" indent="0">
              <a:buNone/>
            </a:pPr>
            <a:r>
              <a:rPr lang="cs-CZ" dirty="0"/>
              <a:t>• funkce:</a:t>
            </a:r>
          </a:p>
          <a:p>
            <a:pPr marL="0" indent="0">
              <a:buNone/>
            </a:pPr>
            <a:r>
              <a:rPr lang="cs-CZ" dirty="0"/>
              <a:t>– zabezpečit uspokojování potřeb lidí ve </a:t>
            </a:r>
            <a:r>
              <a:rPr lang="cs-CZ" dirty="0" smtClean="0"/>
              <a:t>vzájemné součinnosti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 umožňovat převádění hodnot</a:t>
            </a:r>
          </a:p>
          <a:p>
            <a:pPr marL="0" indent="0">
              <a:buNone/>
            </a:pPr>
            <a:r>
              <a:rPr lang="cs-CZ" dirty="0"/>
              <a:t>– upravit vyrovnání </a:t>
            </a:r>
            <a:r>
              <a:rPr lang="cs-CZ" dirty="0" smtClean="0"/>
              <a:t>újmy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94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DLUH = to, co má být plněno</a:t>
            </a:r>
          </a:p>
          <a:p>
            <a:r>
              <a:rPr lang="cs-CZ" dirty="0"/>
              <a:t>-&gt; DLUŽNÍK = ten, kdo plní</a:t>
            </a:r>
          </a:p>
          <a:p>
            <a:r>
              <a:rPr lang="cs-CZ" dirty="0"/>
              <a:t>• POHLEDÁVKA = právo na plnění</a:t>
            </a:r>
          </a:p>
          <a:p>
            <a:r>
              <a:rPr lang="cs-CZ" dirty="0"/>
              <a:t>-&gt; VĚŘITEL = ten, komu má být plněno</a:t>
            </a:r>
          </a:p>
        </p:txBody>
      </p:sp>
    </p:spTree>
    <p:extLst>
      <p:ext uri="{BB962C8B-B14F-4D97-AF65-F5344CB8AC3E}">
        <p14:creationId xmlns:p14="http://schemas.microsoft.com/office/powerpoint/2010/main" val="82442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420 OZ</a:t>
            </a:r>
          </a:p>
          <a:p>
            <a:pPr marL="0" indent="0">
              <a:buNone/>
            </a:pPr>
            <a:r>
              <a:rPr lang="cs-CZ" dirty="0"/>
              <a:t>(1) Kdo samostatně vykonává na vlastní účet a </a:t>
            </a:r>
            <a:r>
              <a:rPr lang="cs-CZ" dirty="0" err="1" smtClean="0"/>
              <a:t>odpovědnost¨výdělečnou</a:t>
            </a:r>
            <a:r>
              <a:rPr lang="cs-CZ" dirty="0" smtClean="0"/>
              <a:t> </a:t>
            </a:r>
            <a:r>
              <a:rPr lang="cs-CZ" dirty="0"/>
              <a:t>činnost živnostenským nebo obdobným </a:t>
            </a:r>
            <a:r>
              <a:rPr lang="cs-CZ" dirty="0" smtClean="0"/>
              <a:t>způsobem se </a:t>
            </a:r>
            <a:r>
              <a:rPr lang="cs-CZ" dirty="0"/>
              <a:t>záměrem činit tak soustavně za účelem dosažení zisku, </a:t>
            </a:r>
            <a:r>
              <a:rPr lang="cs-CZ" dirty="0" smtClean="0"/>
              <a:t>je považován </a:t>
            </a:r>
            <a:r>
              <a:rPr lang="cs-CZ" dirty="0"/>
              <a:t>se zřetelem k této činnosti za podnikatele.</a:t>
            </a:r>
          </a:p>
          <a:p>
            <a:pPr marL="0" indent="0">
              <a:buNone/>
            </a:pPr>
            <a:r>
              <a:rPr lang="cs-CZ" dirty="0"/>
              <a:t>(2) Pro účely ochrany spotřebitele a pro účely § 1963 se </a:t>
            </a:r>
            <a:r>
              <a:rPr lang="cs-CZ" dirty="0" smtClean="0"/>
              <a:t>za podnikatele </a:t>
            </a:r>
            <a:r>
              <a:rPr lang="cs-CZ" dirty="0"/>
              <a:t>považuje také každá osoba, která uzavírá </a:t>
            </a:r>
            <a:r>
              <a:rPr lang="cs-CZ" dirty="0" smtClean="0"/>
              <a:t>smlouvy související </a:t>
            </a:r>
            <a:r>
              <a:rPr lang="cs-CZ" dirty="0"/>
              <a:t>s vlastní obchodní, výrobní nebo obdobnou činností </a:t>
            </a:r>
            <a:r>
              <a:rPr lang="cs-CZ" dirty="0" smtClean="0"/>
              <a:t>či při </a:t>
            </a:r>
            <a:r>
              <a:rPr lang="cs-CZ" dirty="0"/>
              <a:t>samostatném výkonu svého povolání, popřípadě osoba, </a:t>
            </a:r>
            <a:r>
              <a:rPr lang="cs-CZ" dirty="0" smtClean="0"/>
              <a:t>která jedná </a:t>
            </a:r>
            <a:r>
              <a:rPr lang="cs-CZ" dirty="0"/>
              <a:t>jménem nebo na účet podnikatele</a:t>
            </a:r>
          </a:p>
        </p:txBody>
      </p:sp>
    </p:spTree>
    <p:extLst>
      <p:ext uri="{BB962C8B-B14F-4D97-AF65-F5344CB8AC3E}">
        <p14:creationId xmlns:p14="http://schemas.microsoft.com/office/powerpoint/2010/main" val="46519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421</a:t>
            </a:r>
          </a:p>
          <a:p>
            <a:pPr marL="0" indent="0">
              <a:buNone/>
            </a:pPr>
            <a:r>
              <a:rPr lang="cs-CZ" dirty="0"/>
              <a:t>(1) Za podnikatele se považuje osoba zapsaná v </a:t>
            </a:r>
            <a:r>
              <a:rPr lang="cs-CZ" dirty="0" smtClean="0"/>
              <a:t>obchodním rejstříku</a:t>
            </a:r>
            <a:r>
              <a:rPr lang="cs-CZ" dirty="0"/>
              <a:t>. Za jakých podmínek se osoby zapisují do </a:t>
            </a:r>
            <a:r>
              <a:rPr lang="cs-CZ" dirty="0" smtClean="0"/>
              <a:t>obchodního rejstříku</a:t>
            </a:r>
            <a:r>
              <a:rPr lang="cs-CZ" dirty="0"/>
              <a:t>, stanoví jiný zákon.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2</a:t>
            </a:r>
            <a:r>
              <a:rPr lang="cs-CZ" dirty="0"/>
              <a:t>) Má se za to, že podnikatelem je osoba, která má k </a:t>
            </a:r>
            <a:r>
              <a:rPr lang="cs-CZ" dirty="0" smtClean="0"/>
              <a:t>podnikání živnostenské </a:t>
            </a:r>
            <a:r>
              <a:rPr lang="cs-CZ" dirty="0"/>
              <a:t>nebo jiné oprávnění podle jiného zákona</a:t>
            </a:r>
          </a:p>
        </p:txBody>
      </p:sp>
    </p:spTree>
    <p:extLst>
      <p:ext uri="{BB962C8B-B14F-4D97-AF65-F5344CB8AC3E}">
        <p14:creationId xmlns:p14="http://schemas.microsoft.com/office/powerpoint/2010/main" val="4246003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19</TotalTime>
  <Words>715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Úvod do obligačního práva Soukromé právo 2</vt:lpstr>
      <vt:lpstr>Základní pojmy</vt:lpstr>
      <vt:lpstr>Prameny</vt:lpstr>
      <vt:lpstr>Závazek</vt:lpstr>
      <vt:lpstr>Obsah přednášky </vt:lpstr>
      <vt:lpstr>Co je to obligační právo? </vt:lpstr>
      <vt:lpstr>Pojmy</vt:lpstr>
      <vt:lpstr>Podnikatel</vt:lpstr>
      <vt:lpstr>Podnikatel </vt:lpstr>
      <vt:lpstr>Spotřebitel</vt:lpstr>
      <vt:lpstr>Systematika závazků z právního  jednání</vt:lpstr>
      <vt:lpstr>Systematika závazků z právního  jednání</vt:lpstr>
      <vt:lpstr>Odlišnosti relativních a absolutních  práv </vt:lpstr>
      <vt:lpstr>Odlišnosti relativních a absolutních  práv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obligačního práva Soukromé právo 2</dc:title>
  <dc:creator>Účet Microsoft</dc:creator>
  <cp:lastModifiedBy>Účet Microsoft</cp:lastModifiedBy>
  <cp:revision>3</cp:revision>
  <dcterms:created xsi:type="dcterms:W3CDTF">2023-02-10T10:06:25Z</dcterms:created>
  <dcterms:modified xsi:type="dcterms:W3CDTF">2023-02-10T10:25:34Z</dcterms:modified>
</cp:coreProperties>
</file>