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33A465-4524-4367-AB21-5AABE2594C7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740808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871920" y="4477680"/>
            <a:ext cx="740808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D4CD1C-11F9-460E-A9ED-37DEEBB9822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/>
          </p:nvPr>
        </p:nvSpPr>
        <p:spPr>
          <a:xfrm>
            <a:off x="871920" y="447768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/>
          </p:nvPr>
        </p:nvSpPr>
        <p:spPr>
          <a:xfrm>
            <a:off x="4668120" y="447768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59D720-C782-4CB2-9297-A15B86572D4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3376440" y="267552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/>
          </p:nvPr>
        </p:nvSpPr>
        <p:spPr>
          <a:xfrm>
            <a:off x="5881320" y="267552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/>
          </p:nvPr>
        </p:nvSpPr>
        <p:spPr>
          <a:xfrm>
            <a:off x="871920" y="447768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/>
          </p:nvPr>
        </p:nvSpPr>
        <p:spPr>
          <a:xfrm>
            <a:off x="3376440" y="447768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4" name="PlaceHolder 7"/>
          <p:cNvSpPr>
            <a:spLocks noGrp="1"/>
          </p:cNvSpPr>
          <p:nvPr>
            <p:ph/>
          </p:nvPr>
        </p:nvSpPr>
        <p:spPr>
          <a:xfrm>
            <a:off x="5881320" y="447768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FF2D63-FF9E-4175-83FD-2AEC75AD7B9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F4A3403-4ACA-4641-A5CA-404546F1D74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subTitle"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C6DAD02-B78A-407A-9449-7D9E19A0BFA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FFBB3D8-8A8E-4F77-8B3C-E23004D98A4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361512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668120" y="2675520"/>
            <a:ext cx="361512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C0ADCDB-5672-4BDE-9D0D-6F9AB3A720E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88D0593-DB27-4FF5-B20D-744D8278CB9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subTitle"/>
          </p:nvPr>
        </p:nvSpPr>
        <p:spPr>
          <a:xfrm>
            <a:off x="457200" y="338400"/>
            <a:ext cx="8229240" cy="580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E33426D-BA41-47E2-93F6-8445C533702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4668120" y="2675520"/>
            <a:ext cx="361512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871920" y="447768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48DCE53-2DD5-4893-A4C0-85B331CA109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19A21A-C68A-4826-A209-04942BA5D7F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361512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4668120" y="447768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BBEE99A-2746-4AC8-84CA-84639EB4FA4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/>
          </p:nvPr>
        </p:nvSpPr>
        <p:spPr>
          <a:xfrm>
            <a:off x="871920" y="4477680"/>
            <a:ext cx="740808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107C5DE-0A58-464C-973E-99C7DF81067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740808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871920" y="4477680"/>
            <a:ext cx="740808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E74A27D-7459-4309-A840-857DC984B43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/>
          </p:nvPr>
        </p:nvSpPr>
        <p:spPr>
          <a:xfrm>
            <a:off x="871920" y="447768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/>
          </p:nvPr>
        </p:nvSpPr>
        <p:spPr>
          <a:xfrm>
            <a:off x="4668120" y="447768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76952BA-BBAD-4D28-AA08-6A1DC75F2BA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3376440" y="267552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5881320" y="267552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/>
          </p:nvPr>
        </p:nvSpPr>
        <p:spPr>
          <a:xfrm>
            <a:off x="871920" y="447768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/>
          </p:nvPr>
        </p:nvSpPr>
        <p:spPr>
          <a:xfrm>
            <a:off x="3376440" y="447768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02" name="PlaceHolder 7"/>
          <p:cNvSpPr>
            <a:spLocks noGrp="1"/>
          </p:cNvSpPr>
          <p:nvPr>
            <p:ph/>
          </p:nvPr>
        </p:nvSpPr>
        <p:spPr>
          <a:xfrm>
            <a:off x="5881320" y="4477680"/>
            <a:ext cx="238500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C9F5C6E-F2D3-4091-8279-5DA671EDDCD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50F2A5-1E60-40B9-8439-979431E11B9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361512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68120" y="2675520"/>
            <a:ext cx="361512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B3D959-7180-4E47-A9AB-906F17ACCA6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65845A-20F1-487F-9BC4-8CF974127F9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subTitle"/>
          </p:nvPr>
        </p:nvSpPr>
        <p:spPr>
          <a:xfrm>
            <a:off x="457200" y="338400"/>
            <a:ext cx="8229240" cy="580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8E0959-050B-4953-A6A8-F6BCEDE820C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68120" y="2675520"/>
            <a:ext cx="361512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871920" y="447768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9D487C-1E32-4A81-8CC6-0AD1DF2BA5E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3615120" cy="345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668120" y="447768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989D32-D425-4D93-8956-CC474CB7C82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871920" y="4477680"/>
            <a:ext cx="740808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0DF07D-47E9-451D-AF02-BBBCA9C19F7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ounded Rectangle 13" hidden="1"/>
          <p:cNvSpPr/>
          <p:nvPr/>
        </p:nvSpPr>
        <p:spPr>
          <a:xfrm>
            <a:off x="228600" y="228600"/>
            <a:ext cx="8695440" cy="246852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83d3fe"/>
              </a:gs>
              <a:gs pos="100000">
                <a:srgbClr val="0293e0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ndara"/>
            </a:endParaRPr>
          </a:p>
        </p:txBody>
      </p:sp>
      <p:grpSp>
        <p:nvGrpSpPr>
          <p:cNvPr id="1" name="Group 15"/>
          <p:cNvGrpSpPr/>
          <p:nvPr/>
        </p:nvGrpSpPr>
        <p:grpSpPr>
          <a:xfrm>
            <a:off x="211680" y="1679400"/>
            <a:ext cx="8723160" cy="1329480"/>
            <a:chOff x="211680" y="1679400"/>
            <a:chExt cx="8723160" cy="1329480"/>
          </a:xfrm>
        </p:grpSpPr>
        <p:sp>
          <p:nvSpPr>
            <p:cNvPr id="2" name="Freeform 14"/>
            <p:cNvSpPr/>
            <p:nvPr/>
          </p:nvSpPr>
          <p:spPr>
            <a:xfrm>
              <a:off x="6047280" y="1824480"/>
              <a:ext cx="2876040" cy="713520"/>
            </a:xfrm>
            <a:custGeom>
              <a:avLst/>
              <a:gdLst>
                <a:gd name="textAreaLeft" fmla="*/ 0 w 2876040"/>
                <a:gd name="textAreaRight" fmla="*/ 2876400 w 2876040"/>
                <a:gd name="textAreaTop" fmla="*/ 0 h 713520"/>
                <a:gd name="textAreaBottom" fmla="*/ 713880 h 713520"/>
              </a:gdLst>
              <a:ahLst/>
              <a:rect l="textAreaLeft" t="textAreaTop" r="textAreaRight" b="textAreaBottom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>
          <p:nvSpPr>
            <p:cNvPr id="3" name="Freeform 18"/>
            <p:cNvSpPr/>
            <p:nvPr/>
          </p:nvSpPr>
          <p:spPr>
            <a:xfrm>
              <a:off x="2619360" y="1696320"/>
              <a:ext cx="5544000" cy="849600"/>
            </a:xfrm>
            <a:custGeom>
              <a:avLst/>
              <a:gdLst>
                <a:gd name="textAreaLeft" fmla="*/ 0 w 5544000"/>
                <a:gd name="textAreaRight" fmla="*/ 5544360 w 5544000"/>
                <a:gd name="textAreaTop" fmla="*/ 0 h 849600"/>
                <a:gd name="textAreaBottom" fmla="*/ 849960 h 849600"/>
              </a:gdLst>
              <a:ahLst/>
              <a:rect l="textAreaLeft" t="textAreaTop" r="textAreaRight" b="textAreaBottom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>
          <p:nvSpPr>
            <p:cNvPr id="4" name="Freeform 22"/>
            <p:cNvSpPr/>
            <p:nvPr/>
          </p:nvSpPr>
          <p:spPr>
            <a:xfrm>
              <a:off x="2828880" y="1708560"/>
              <a:ext cx="5467680" cy="774000"/>
            </a:xfrm>
            <a:custGeom>
              <a:avLst/>
              <a:gdLst>
                <a:gd name="textAreaLeft" fmla="*/ 0 w 5467680"/>
                <a:gd name="textAreaRight" fmla="*/ 5468040 w 5467680"/>
                <a:gd name="textAreaTop" fmla="*/ 0 h 774000"/>
                <a:gd name="textAreaBottom" fmla="*/ 774360 h 774000"/>
              </a:gdLst>
              <a:ahLst/>
              <a:rect l="textAreaLeft" t="textAreaTop" r="textAreaRight" b="textAreaBottom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>
          <p:nvSpPr>
            <p:cNvPr id="5" name="Freeform 26"/>
            <p:cNvSpPr/>
            <p:nvPr/>
          </p:nvSpPr>
          <p:spPr>
            <a:xfrm>
              <a:off x="5609520" y="1694880"/>
              <a:ext cx="3307680" cy="651240"/>
            </a:xfrm>
            <a:custGeom>
              <a:avLst/>
              <a:gdLst>
                <a:gd name="textAreaLeft" fmla="*/ 0 w 3307680"/>
                <a:gd name="textAreaRight" fmla="*/ 3308040 w 3307680"/>
                <a:gd name="textAreaTop" fmla="*/ 0 h 651240"/>
                <a:gd name="textAreaBottom" fmla="*/ 651600 h 651240"/>
              </a:gdLst>
              <a:ahLst/>
              <a:rect l="textAreaLeft" t="textAreaTop" r="textAreaRight" b="textAreaBottom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 useBgFill="1">
          <p:nvSpPr>
            <p:cNvPr id="6" name="Freeform 10"/>
            <p:cNvSpPr/>
            <p:nvPr/>
          </p:nvSpPr>
          <p:spPr>
            <a:xfrm>
              <a:off x="211680" y="1679400"/>
              <a:ext cx="8723160" cy="1329480"/>
            </a:xfrm>
            <a:custGeom>
              <a:avLst/>
              <a:gdLst>
                <a:gd name="textAreaLeft" fmla="*/ 0 w 8723160"/>
                <a:gd name="textAreaRight" fmla="*/ 8723520 w 8723160"/>
                <a:gd name="textAreaTop" fmla="*/ 0 h 1329480"/>
                <a:gd name="textAreaBottom" fmla="*/ 1329840 h 1329480"/>
              </a:gdLst>
              <a:ahLst/>
              <a:rect l="textAreaLeft" t="textAreaTop" r="textAreaRight" b="textAreaBottom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</p:grpSp>
      <p:sp>
        <p:nvSpPr>
          <p:cNvPr id="7" name="Rounded Rectangle 15"/>
          <p:cNvSpPr/>
          <p:nvPr/>
        </p:nvSpPr>
        <p:spPr>
          <a:xfrm>
            <a:off x="228600" y="228600"/>
            <a:ext cx="8695440" cy="603468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ndara"/>
            </a:endParaRPr>
          </a:p>
        </p:txBody>
      </p:sp>
      <p:grpSp>
        <p:nvGrpSpPr>
          <p:cNvPr id="8" name="Group 9"/>
          <p:cNvGrpSpPr/>
          <p:nvPr/>
        </p:nvGrpSpPr>
        <p:grpSpPr>
          <a:xfrm>
            <a:off x="211680" y="5353920"/>
            <a:ext cx="8723160" cy="1331280"/>
            <a:chOff x="211680" y="5353920"/>
            <a:chExt cx="8723160" cy="1331280"/>
          </a:xfrm>
        </p:grpSpPr>
        <p:sp>
          <p:nvSpPr>
            <p:cNvPr id="9" name="Freeform 14"/>
            <p:cNvSpPr/>
            <p:nvPr/>
          </p:nvSpPr>
          <p:spPr>
            <a:xfrm>
              <a:off x="6054840" y="5499360"/>
              <a:ext cx="2879640" cy="714600"/>
            </a:xfrm>
            <a:custGeom>
              <a:avLst/>
              <a:gdLst>
                <a:gd name="textAreaLeft" fmla="*/ 0 w 2879640"/>
                <a:gd name="textAreaRight" fmla="*/ 2880000 w 2879640"/>
                <a:gd name="textAreaTop" fmla="*/ 0 h 714600"/>
                <a:gd name="textAreaBottom" fmla="*/ 714960 h 714600"/>
              </a:gdLst>
              <a:ahLst/>
              <a:rect l="textAreaLeft" t="textAreaTop" r="textAreaRight" b="textAreaBottom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>
          <p:nvSpPr>
            <p:cNvPr id="10" name="Freeform 18"/>
            <p:cNvSpPr/>
            <p:nvPr/>
          </p:nvSpPr>
          <p:spPr>
            <a:xfrm>
              <a:off x="2622240" y="5370840"/>
              <a:ext cx="5551200" cy="851040"/>
            </a:xfrm>
            <a:custGeom>
              <a:avLst/>
              <a:gdLst>
                <a:gd name="textAreaLeft" fmla="*/ 0 w 5551200"/>
                <a:gd name="textAreaRight" fmla="*/ 5551560 w 5551200"/>
                <a:gd name="textAreaTop" fmla="*/ 0 h 851040"/>
                <a:gd name="textAreaBottom" fmla="*/ 851400 h 851040"/>
              </a:gdLst>
              <a:ahLst/>
              <a:rect l="textAreaLeft" t="textAreaTop" r="textAreaRight" b="textAreaBottom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>
          <p:nvSpPr>
            <p:cNvPr id="11" name="Freeform 22"/>
            <p:cNvSpPr/>
            <p:nvPr/>
          </p:nvSpPr>
          <p:spPr>
            <a:xfrm>
              <a:off x="2832120" y="5383080"/>
              <a:ext cx="5474520" cy="775080"/>
            </a:xfrm>
            <a:custGeom>
              <a:avLst/>
              <a:gdLst>
                <a:gd name="textAreaLeft" fmla="*/ 0 w 5474520"/>
                <a:gd name="textAreaRight" fmla="*/ 5474880 w 5474520"/>
                <a:gd name="textAreaTop" fmla="*/ 0 h 775080"/>
                <a:gd name="textAreaBottom" fmla="*/ 775440 h 775080"/>
              </a:gdLst>
              <a:ahLst/>
              <a:rect l="textAreaLeft" t="textAreaTop" r="textAreaRight" b="textAreaBottom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>
          <p:nvSpPr>
            <p:cNvPr id="12" name="Freeform 26"/>
            <p:cNvSpPr/>
            <p:nvPr/>
          </p:nvSpPr>
          <p:spPr>
            <a:xfrm>
              <a:off x="5616360" y="5369760"/>
              <a:ext cx="3312000" cy="651960"/>
            </a:xfrm>
            <a:custGeom>
              <a:avLst/>
              <a:gdLst>
                <a:gd name="textAreaLeft" fmla="*/ 0 w 3312000"/>
                <a:gd name="textAreaRight" fmla="*/ 3312360 w 3312000"/>
                <a:gd name="textAreaTop" fmla="*/ 0 h 651960"/>
                <a:gd name="textAreaBottom" fmla="*/ 652320 h 651960"/>
              </a:gdLst>
              <a:ahLst/>
              <a:rect l="textAreaLeft" t="textAreaTop" r="textAreaRight" b="textAreaBottom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 useBgFill="1">
          <p:nvSpPr>
            <p:cNvPr id="13" name="Freeform 10"/>
            <p:cNvSpPr/>
            <p:nvPr/>
          </p:nvSpPr>
          <p:spPr>
            <a:xfrm>
              <a:off x="211680" y="5353920"/>
              <a:ext cx="8723160" cy="1331280"/>
            </a:xfrm>
            <a:custGeom>
              <a:avLst/>
              <a:gdLst>
                <a:gd name="textAreaLeft" fmla="*/ 0 w 8723160"/>
                <a:gd name="textAreaRight" fmla="*/ 8723520 w 8723160"/>
                <a:gd name="textAreaTop" fmla="*/ 0 h 1331280"/>
                <a:gd name="textAreaBottom" fmla="*/ 1331640 h 1331280"/>
              </a:gdLst>
              <a:ahLst/>
              <a:rect l="textAreaLeft" t="textAreaTop" r="textAreaRight" b="textAreaBottom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7772040" cy="1779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Kliknutím lze upravit styl.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 idx="1"/>
          </p:nvPr>
        </p:nvSpPr>
        <p:spPr>
          <a:xfrm>
            <a:off x="5163840" y="6250320"/>
            <a:ext cx="37864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cs-CZ" sz="1000" spc="-1" strike="noStrike">
                <a:solidFill>
                  <a:srgbClr val="073e87"/>
                </a:solidFill>
                <a:latin typeface="Candar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cs-CZ" sz="1000" spc="-1" strike="noStrike">
                <a:solidFill>
                  <a:srgbClr val="073e87"/>
                </a:solidFill>
                <a:latin typeface="Candara"/>
              </a:rPr>
              <a:t>&lt;datum/čas&gt;</a:t>
            </a:r>
            <a:endParaRPr b="0" lang="cs-CZ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2"/>
          </p:nvPr>
        </p:nvSpPr>
        <p:spPr>
          <a:xfrm>
            <a:off x="193680" y="6250320"/>
            <a:ext cx="37864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cs-CZ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s-CZ" sz="1400" spc="-1" strike="noStrike">
                <a:solidFill>
                  <a:srgbClr val="000000"/>
                </a:solidFill>
                <a:latin typeface="Times New Roman"/>
              </a:rPr>
              <a:t>&lt;zápatí&gt;</a:t>
            </a:r>
            <a:endParaRPr b="0" lang="cs-CZ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3"/>
          </p:nvPr>
        </p:nvSpPr>
        <p:spPr>
          <a:xfrm>
            <a:off x="3990960" y="6250320"/>
            <a:ext cx="1161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cs-CZ" sz="1000" spc="-1" strike="noStrike">
                <a:solidFill>
                  <a:srgbClr val="073e87"/>
                </a:solidFill>
                <a:latin typeface="Candara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78D61C56-EF9C-4EEF-9BA6-FF5F1AFDDB52}" type="slidenum">
              <a:rPr b="0" lang="cs-CZ" sz="1000" spc="-1" strike="noStrike">
                <a:solidFill>
                  <a:srgbClr val="073e87"/>
                </a:solidFill>
                <a:latin typeface="Candara"/>
              </a:rPr>
              <a:t>&lt;číslo&gt;</a:t>
            </a:fld>
            <a:endParaRPr b="0" lang="cs-CZ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Klikněte pro úpravu formátu textu osnovy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solidFill>
                  <a:srgbClr val="073e87"/>
                </a:solidFill>
                <a:latin typeface="Candara"/>
              </a:rPr>
              <a:t>Druhá úroveň</a:t>
            </a:r>
            <a:endParaRPr b="0" lang="cs-CZ" sz="2000" spc="-1" strike="noStrike">
              <a:solidFill>
                <a:srgbClr val="073e87"/>
              </a:solidFill>
              <a:latin typeface="Candar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solidFill>
                  <a:srgbClr val="073e87"/>
                </a:solidFill>
                <a:latin typeface="Candara"/>
              </a:rPr>
              <a:t>Třetí úroveň</a:t>
            </a:r>
            <a:endParaRPr b="0" lang="cs-CZ" sz="1800" spc="-1" strike="noStrike">
              <a:solidFill>
                <a:srgbClr val="073e87"/>
              </a:solidFill>
              <a:latin typeface="Candar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Čtvrtá úroveň osnovy</a:t>
            </a:r>
            <a:endParaRPr b="0" lang="cs-CZ" sz="1600" spc="-1" strike="noStrike">
              <a:solidFill>
                <a:srgbClr val="073e87"/>
              </a:solidFill>
              <a:latin typeface="Candar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73e87"/>
                </a:solidFill>
                <a:latin typeface="Candara"/>
              </a:rPr>
              <a:t>Pátá úroveň osnovy</a:t>
            </a:r>
            <a:endParaRPr b="0" lang="cs-CZ" sz="2000" spc="-1" strike="noStrike">
              <a:solidFill>
                <a:srgbClr val="073e87"/>
              </a:solidFill>
              <a:latin typeface="Candar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73e87"/>
                </a:solidFill>
                <a:latin typeface="Candara"/>
              </a:rPr>
              <a:t>Šestá úroveň</a:t>
            </a:r>
            <a:endParaRPr b="0" lang="cs-CZ" sz="2000" spc="-1" strike="noStrike">
              <a:solidFill>
                <a:srgbClr val="073e87"/>
              </a:solidFill>
              <a:latin typeface="Candar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073e87"/>
                </a:solidFill>
                <a:latin typeface="Candara"/>
              </a:rPr>
              <a:t>Sedmá úroveň</a:t>
            </a:r>
            <a:endParaRPr b="0" lang="cs-CZ" sz="20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ounded Rectangle 13"/>
          <p:cNvSpPr/>
          <p:nvPr/>
        </p:nvSpPr>
        <p:spPr>
          <a:xfrm>
            <a:off x="228600" y="228600"/>
            <a:ext cx="8695440" cy="246852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83d3fe"/>
              </a:gs>
              <a:gs pos="100000">
                <a:srgbClr val="0293e0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ndara"/>
            </a:endParaRPr>
          </a:p>
        </p:txBody>
      </p:sp>
      <p:grpSp>
        <p:nvGrpSpPr>
          <p:cNvPr id="56" name="Group 15"/>
          <p:cNvGrpSpPr/>
          <p:nvPr/>
        </p:nvGrpSpPr>
        <p:grpSpPr>
          <a:xfrm>
            <a:off x="211680" y="1679400"/>
            <a:ext cx="8723160" cy="1329480"/>
            <a:chOff x="211680" y="1679400"/>
            <a:chExt cx="8723160" cy="1329480"/>
          </a:xfrm>
        </p:grpSpPr>
        <p:sp>
          <p:nvSpPr>
            <p:cNvPr id="57" name="Freeform 14"/>
            <p:cNvSpPr/>
            <p:nvPr/>
          </p:nvSpPr>
          <p:spPr>
            <a:xfrm>
              <a:off x="6047280" y="1824480"/>
              <a:ext cx="2876040" cy="713520"/>
            </a:xfrm>
            <a:custGeom>
              <a:avLst/>
              <a:gdLst>
                <a:gd name="textAreaLeft" fmla="*/ 0 w 2876040"/>
                <a:gd name="textAreaRight" fmla="*/ 2876400 w 2876040"/>
                <a:gd name="textAreaTop" fmla="*/ 0 h 713520"/>
                <a:gd name="textAreaBottom" fmla="*/ 713880 h 713520"/>
              </a:gdLst>
              <a:ahLst/>
              <a:rect l="textAreaLeft" t="textAreaTop" r="textAreaRight" b="textAreaBottom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>
          <p:nvSpPr>
            <p:cNvPr id="58" name="Freeform 18"/>
            <p:cNvSpPr/>
            <p:nvPr/>
          </p:nvSpPr>
          <p:spPr>
            <a:xfrm>
              <a:off x="2619360" y="1696320"/>
              <a:ext cx="5544000" cy="849600"/>
            </a:xfrm>
            <a:custGeom>
              <a:avLst/>
              <a:gdLst>
                <a:gd name="textAreaLeft" fmla="*/ 0 w 5544000"/>
                <a:gd name="textAreaRight" fmla="*/ 5544360 w 5544000"/>
                <a:gd name="textAreaTop" fmla="*/ 0 h 849600"/>
                <a:gd name="textAreaBottom" fmla="*/ 849960 h 849600"/>
              </a:gdLst>
              <a:ahLst/>
              <a:rect l="textAreaLeft" t="textAreaTop" r="textAreaRight" b="textAreaBottom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>
          <p:nvSpPr>
            <p:cNvPr id="59" name="Freeform 22"/>
            <p:cNvSpPr/>
            <p:nvPr/>
          </p:nvSpPr>
          <p:spPr>
            <a:xfrm>
              <a:off x="2828880" y="1708560"/>
              <a:ext cx="5467680" cy="774000"/>
            </a:xfrm>
            <a:custGeom>
              <a:avLst/>
              <a:gdLst>
                <a:gd name="textAreaLeft" fmla="*/ 0 w 5467680"/>
                <a:gd name="textAreaRight" fmla="*/ 5468040 w 5467680"/>
                <a:gd name="textAreaTop" fmla="*/ 0 h 774000"/>
                <a:gd name="textAreaBottom" fmla="*/ 774360 h 774000"/>
              </a:gdLst>
              <a:ahLst/>
              <a:rect l="textAreaLeft" t="textAreaTop" r="textAreaRight" b="textAreaBottom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>
          <p:nvSpPr>
            <p:cNvPr id="60" name="Freeform 26"/>
            <p:cNvSpPr/>
            <p:nvPr/>
          </p:nvSpPr>
          <p:spPr>
            <a:xfrm>
              <a:off x="5609520" y="1694880"/>
              <a:ext cx="3307680" cy="651240"/>
            </a:xfrm>
            <a:custGeom>
              <a:avLst/>
              <a:gdLst>
                <a:gd name="textAreaLeft" fmla="*/ 0 w 3307680"/>
                <a:gd name="textAreaRight" fmla="*/ 3308040 w 3307680"/>
                <a:gd name="textAreaTop" fmla="*/ 0 h 651240"/>
                <a:gd name="textAreaBottom" fmla="*/ 651600 h 651240"/>
              </a:gdLst>
              <a:ahLst/>
              <a:rect l="textAreaLeft" t="textAreaTop" r="textAreaRight" b="textAreaBottom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  <p:sp useBgFill="1">
          <p:nvSpPr>
            <p:cNvPr id="61" name="Freeform 10"/>
            <p:cNvSpPr/>
            <p:nvPr/>
          </p:nvSpPr>
          <p:spPr>
            <a:xfrm>
              <a:off x="211680" y="1679400"/>
              <a:ext cx="8723160" cy="1329480"/>
            </a:xfrm>
            <a:custGeom>
              <a:avLst/>
              <a:gdLst>
                <a:gd name="textAreaLeft" fmla="*/ 0 w 8723160"/>
                <a:gd name="textAreaRight" fmla="*/ 8723520 w 8723160"/>
                <a:gd name="textAreaTop" fmla="*/ 0 h 1329480"/>
                <a:gd name="textAreaBottom" fmla="*/ 1329840 h 1329480"/>
              </a:gdLst>
              <a:ahLst/>
              <a:rect l="textAreaLeft" t="textAreaTop" r="textAreaRight" b="textAreaBottom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anchor="t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rgbClr val="000000"/>
                </a:solidFill>
                <a:latin typeface="Candara"/>
              </a:endParaRPr>
            </a:p>
          </p:txBody>
        </p:sp>
      </p:grpSp>
      <p:sp>
        <p:nvSpPr>
          <p:cNvPr id="62" name="PlaceHolder 1"/>
          <p:cNvSpPr>
            <a:spLocks noGrp="1"/>
          </p:cNvSpPr>
          <p:nvPr>
            <p:ph type="body"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74320" indent="-274320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Symbol"/>
              <a:buChar char="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Kliknutím lze upravit styly předlohy textu.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lvl="1" marL="576360" indent="-274320">
              <a:lnSpc>
                <a:spcPct val="100000"/>
              </a:lnSpc>
              <a:spcBef>
                <a:spcPts val="439"/>
              </a:spcBef>
              <a:buClr>
                <a:srgbClr val="31b6fd"/>
              </a:buClr>
              <a:buFont typeface="Symbol"/>
              <a:buChar char=""/>
            </a:pPr>
            <a:r>
              <a:rPr b="0" lang="cs-CZ" sz="2200" spc="-1" strike="noStrike">
                <a:solidFill>
                  <a:srgbClr val="073e87"/>
                </a:solidFill>
                <a:latin typeface="Candara"/>
              </a:rPr>
              <a:t>Druhá úroveň</a:t>
            </a:r>
            <a:endParaRPr b="0" lang="cs-CZ" sz="2200" spc="-1" strike="noStrike">
              <a:solidFill>
                <a:srgbClr val="073e87"/>
              </a:solidFill>
              <a:latin typeface="Candara"/>
            </a:endParaRPr>
          </a:p>
          <a:p>
            <a:pPr lvl="2" marL="855720" indent="-228600">
              <a:lnSpc>
                <a:spcPct val="100000"/>
              </a:lnSpc>
              <a:spcBef>
                <a:spcPts val="400"/>
              </a:spcBef>
              <a:buClr>
                <a:srgbClr val="31b6fd"/>
              </a:buClr>
              <a:buFont typeface="Symbol"/>
              <a:buChar char=""/>
            </a:pPr>
            <a:r>
              <a:rPr b="0" lang="cs-CZ" sz="2000" spc="-1" strike="noStrike">
                <a:solidFill>
                  <a:srgbClr val="073e87"/>
                </a:solidFill>
                <a:latin typeface="Candara"/>
              </a:rPr>
              <a:t>Třetí úroveň</a:t>
            </a:r>
            <a:endParaRPr b="0" lang="cs-CZ" sz="2000" spc="-1" strike="noStrike">
              <a:solidFill>
                <a:srgbClr val="073e87"/>
              </a:solidFill>
              <a:latin typeface="Candara"/>
            </a:endParaRPr>
          </a:p>
          <a:p>
            <a:pPr lvl="3" marL="1143000" indent="-228600">
              <a:lnSpc>
                <a:spcPct val="100000"/>
              </a:lnSpc>
              <a:spcBef>
                <a:spcPts val="360"/>
              </a:spcBef>
              <a:buClr>
                <a:srgbClr val="31b6fd"/>
              </a:buClr>
              <a:buFont typeface="Symbol"/>
              <a:buChar char=""/>
            </a:pPr>
            <a:r>
              <a:rPr b="0" lang="cs-CZ" sz="1800" spc="-1" strike="noStrike">
                <a:solidFill>
                  <a:srgbClr val="073e87"/>
                </a:solidFill>
                <a:latin typeface="Candara"/>
              </a:rPr>
              <a:t>Čtvrtá úroveň</a:t>
            </a:r>
            <a:endParaRPr b="0" lang="cs-CZ" sz="1800" spc="-1" strike="noStrike">
              <a:solidFill>
                <a:srgbClr val="073e87"/>
              </a:solidFill>
              <a:latin typeface="Candara"/>
            </a:endParaRPr>
          </a:p>
          <a:p>
            <a:pPr lvl="4" marL="1463040" indent="-228600">
              <a:lnSpc>
                <a:spcPct val="100000"/>
              </a:lnSpc>
              <a:spcBef>
                <a:spcPts val="320"/>
              </a:spcBef>
              <a:buClr>
                <a:srgbClr val="31b6fd"/>
              </a:buClr>
              <a:buFont typeface="Symbol"/>
              <a:buChar char=""/>
            </a:pP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Pátá úroveň</a:t>
            </a:r>
            <a:endParaRPr b="0" lang="cs-CZ" sz="16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dt" idx="4"/>
          </p:nvPr>
        </p:nvSpPr>
        <p:spPr>
          <a:xfrm>
            <a:off x="5163840" y="6250320"/>
            <a:ext cx="37864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cs-CZ" sz="1000" spc="-1" strike="noStrike">
                <a:solidFill>
                  <a:srgbClr val="073e87"/>
                </a:solidFill>
                <a:latin typeface="Candar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cs-CZ" sz="1000" spc="-1" strike="noStrike">
                <a:solidFill>
                  <a:srgbClr val="073e87"/>
                </a:solidFill>
                <a:latin typeface="Candara"/>
              </a:rPr>
              <a:t>&lt;datum/čas&gt;</a:t>
            </a:r>
            <a:endParaRPr b="0" lang="cs-CZ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ftr" idx="5"/>
          </p:nvPr>
        </p:nvSpPr>
        <p:spPr>
          <a:xfrm>
            <a:off x="193680" y="6250320"/>
            <a:ext cx="37864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cs-CZ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s-CZ" sz="1400" spc="-1" strike="noStrike">
                <a:solidFill>
                  <a:srgbClr val="000000"/>
                </a:solidFill>
                <a:latin typeface="Times New Roman"/>
              </a:rPr>
              <a:t>&lt;zápatí&gt;</a:t>
            </a:r>
            <a:endParaRPr b="0" lang="cs-CZ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sldNum" idx="6"/>
          </p:nvPr>
        </p:nvSpPr>
        <p:spPr>
          <a:xfrm>
            <a:off x="3990960" y="6250320"/>
            <a:ext cx="1161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cs-CZ" sz="1000" spc="-1" strike="noStrike">
                <a:solidFill>
                  <a:srgbClr val="073e87"/>
                </a:solidFill>
                <a:latin typeface="Candara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7B568463-E0E0-481C-9713-DFEADDC39522}" type="slidenum">
              <a:rPr b="0" lang="cs-CZ" sz="1000" spc="-1" strike="noStrike">
                <a:solidFill>
                  <a:srgbClr val="073e87"/>
                </a:solidFill>
                <a:latin typeface="Candara"/>
              </a:rPr>
              <a:t>&lt;číslo&gt;</a:t>
            </a:fld>
            <a:endParaRPr b="0" lang="cs-CZ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Kliknutím lze upravit styl.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7772040" cy="1779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19000"/>
          </a:bodyPr>
          <a:p>
            <a:pPr indent="0" algn="ctr">
              <a:lnSpc>
                <a:spcPct val="100000"/>
              </a:lnSpc>
              <a:buNone/>
            </a:pPr>
            <a:br>
              <a:rPr sz="4000"/>
            </a:br>
            <a:br>
              <a:rPr sz="4000"/>
            </a:br>
            <a:br>
              <a:rPr sz="4000"/>
            </a:br>
            <a:br>
              <a:rPr sz="4000"/>
            </a:br>
            <a:br>
              <a:rPr sz="4000"/>
            </a:br>
            <a:br>
              <a:rPr sz="4000"/>
            </a:br>
            <a:br>
              <a:rPr sz="4000"/>
            </a:br>
            <a:br>
              <a:rPr sz="4000"/>
            </a:br>
            <a:br>
              <a:rPr sz="4000"/>
            </a:br>
            <a:br>
              <a:rPr sz="4000"/>
            </a:br>
            <a:r>
              <a:rPr b="0" lang="cs-CZ" sz="4000" spc="-1" strike="noStrike">
                <a:solidFill>
                  <a:srgbClr val="000000"/>
                </a:solidFill>
                <a:latin typeface="Times New Roman"/>
              </a:rPr>
              <a:t>Faktický pracovní poměr</a:t>
            </a:r>
            <a:br>
              <a:rPr sz="4000"/>
            </a:br>
            <a:r>
              <a:rPr b="0" lang="cs-CZ" sz="4000" spc="-1" strike="noStrike">
                <a:solidFill>
                  <a:srgbClr val="000000"/>
                </a:solidFill>
                <a:latin typeface="Times New Roman"/>
              </a:rPr>
              <a:t>Zkušební doba</a:t>
            </a:r>
            <a:br>
              <a:rPr sz="4000"/>
            </a:br>
            <a:r>
              <a:rPr b="0" lang="cs-CZ" sz="4000" spc="-1" strike="noStrike">
                <a:solidFill>
                  <a:srgbClr val="000000"/>
                </a:solidFill>
                <a:latin typeface="Times New Roman"/>
              </a:rPr>
              <a:t>Pracovní poměr na dobu určitou</a:t>
            </a:r>
            <a:br>
              <a:rPr sz="3600"/>
            </a:br>
            <a:endParaRPr b="0" lang="cs-CZ" sz="40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subTitle"/>
          </p:nvPr>
        </p:nvSpPr>
        <p:spPr>
          <a:xfrm>
            <a:off x="1371600" y="3556080"/>
            <a:ext cx="6400440" cy="2176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indent="0" algn="ctr">
              <a:buNone/>
            </a:pPr>
            <a:endParaRPr b="0" lang="cs-CZ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3000"/>
          </a:bodyPr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Doba trvání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 pracovního poměru na dobu určitou mezi týmiž smluvními stranami 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nesmí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: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409680" indent="-40968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Symbol"/>
              <a:buAutoNum type="alphaLcParenR"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přesáhnout 3 roky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A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b) ode dne vzniku PRVNÍHO pracovního poměru může být opakována nejvýše 2x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45880" indent="-24588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Symbol"/>
              <a:buChar char="Þ"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max. doba trvání (3+3+3) 9 let 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45880" indent="-24588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Symbol"/>
              <a:buChar char="Þ"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dále nutné zohlednit existenci PP na dobu určitou za poslední 3 roky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6000"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Doba trvání pracovního poměru na dobu určitou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74320" indent="-27432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zákaz řetězení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 (tj. uzavírání pracovního poměru na dobu určitou max. 2x) se uplatní i pro případ, kdy byl pracovní poměr na dobu určitou sjednán na dobu kratší než 3 roky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=&gt; např. 1. pracovní poměr uzavřen na dobu 6 měsíců, další na dobu 1 roku, poté na dobu 6 měsíců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6000"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Doba trvání pracovního poměru na dobu určitou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Faktické pokračování pracovního poměru po skončení původně sjednané doby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: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§ 65 odst. 2 ZP: Pokračuje-li zaměstnanec po uplynutí sjednané doby (§ 48 odst. 2) 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s vědomím zaměstnavatele 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dále v konání prací, platí, že se jedná o pracovní poměr na dobu určitou.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title"/>
          </p:nvPr>
        </p:nvSpPr>
        <p:spPr>
          <a:xfrm>
            <a:off x="395640" y="33264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6000"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Doba trvání pracovního poměru na dobu určitou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/>
          </p:nvPr>
        </p:nvSpPr>
        <p:spPr>
          <a:xfrm>
            <a:off x="871920" y="2349000"/>
            <a:ext cx="7408080" cy="3776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74320" indent="-274320" algn="just">
              <a:lnSpc>
                <a:spcPct val="100000"/>
              </a:lnSpc>
              <a:spcBef>
                <a:spcPts val="320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Rozsudek NS, sp. zn. 21 Cdo 1990/2000</a:t>
            </a:r>
            <a:endParaRPr b="0" lang="cs-CZ" sz="1600" spc="-1" strike="noStrike">
              <a:solidFill>
                <a:srgbClr val="073e87"/>
              </a:solidFill>
              <a:latin typeface="Candara"/>
            </a:endParaRPr>
          </a:p>
          <a:p>
            <a:pPr marL="274320" indent="-274320" algn="just">
              <a:lnSpc>
                <a:spcPct val="100000"/>
              </a:lnSpc>
              <a:spcBef>
                <a:spcPts val="320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I. Doba trvání pracovního poměru uzavřeného na dobu určitou může být dohodnuta:</a:t>
            </a:r>
            <a:endParaRPr b="0" lang="cs-CZ" sz="16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a) přímým časovým údajem,</a:t>
            </a:r>
            <a:endParaRPr b="0" lang="cs-CZ" sz="16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b) uvedením časového období podle týdnů, měsíců či let </a:t>
            </a:r>
            <a:endParaRPr b="0" lang="cs-CZ" sz="16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c) dobou trvání určitých prací, </a:t>
            </a:r>
            <a:endParaRPr b="0" lang="cs-CZ" sz="16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d) na základě jiných, konkrétním datem neohraničených objektivně 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zjistitelných skutečností, o jejichž skutečné délce účastníci při uzavírání 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pracovní smlouvy nemusí mít ani jistotu, které nepřipouštějí pochybnosti 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o tom, kdy pracovní poměr na dobu určitou uplynutím sjednané doby 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skončí.</a:t>
            </a:r>
            <a:endParaRPr b="0" lang="cs-CZ" sz="16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endParaRPr b="0" lang="cs-CZ" sz="1600" spc="-1" strike="noStrike">
              <a:solidFill>
                <a:srgbClr val="073e87"/>
              </a:solidFill>
              <a:latin typeface="Candara"/>
            </a:endParaRPr>
          </a:p>
          <a:p>
            <a:pPr marL="274320" indent="-274320" algn="just">
              <a:lnSpc>
                <a:spcPct val="100000"/>
              </a:lnSpc>
              <a:spcBef>
                <a:spcPts val="320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1600" spc="-1" strike="noStrike">
                <a:solidFill>
                  <a:srgbClr val="073e87"/>
                </a:solidFill>
                <a:latin typeface="Candara"/>
              </a:rPr>
              <a:t>Jestliže pracovní poměr byl sjednán na dobu do návratu jiné zaměstnankyně z mateřské dovolené, nejdéle však na dobu do tří let věku jejího dítěte, jde o pracovní poměr uzavřený na dobu určitou.</a:t>
            </a:r>
            <a:endParaRPr b="0" lang="cs-CZ" sz="16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6000"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Doba trvání pracovního poměru uzavřeného na dobu neurčitou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/>
          </p:nvPr>
        </p:nvSpPr>
        <p:spPr>
          <a:xfrm>
            <a:off x="395640" y="2277000"/>
            <a:ext cx="8496720" cy="4392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63000"/>
          </a:bodyPr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VÝJIMKY Z PP NA DOBU URČITOU: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46600" indent="-24660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a) jsou-li u zaměstnavatele dány </a:t>
            </a:r>
            <a:r>
              <a:rPr b="1" lang="cs-CZ" sz="2400" spc="-1" strike="noStrike">
                <a:solidFill>
                  <a:srgbClr val="ff0000"/>
                </a:solidFill>
                <a:latin typeface="Candara"/>
              </a:rPr>
              <a:t>vážné provozní důvody 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nebo </a:t>
            </a:r>
            <a:r>
              <a:rPr b="1" lang="cs-CZ" sz="2400" spc="-1" strike="noStrike">
                <a:solidFill>
                  <a:srgbClr val="ff0000"/>
                </a:solidFill>
                <a:latin typeface="Candara"/>
              </a:rPr>
              <a:t>důvody spočívající ve zvláštní povaze práce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,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46600" indent="-24660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b) na jejichž základě </a:t>
            </a:r>
            <a:r>
              <a:rPr b="1" lang="cs-CZ" sz="2400" spc="-1" strike="noStrike">
                <a:solidFill>
                  <a:srgbClr val="ff0000"/>
                </a:solidFill>
                <a:latin typeface="Candara"/>
              </a:rPr>
              <a:t>nelze na zaměstnavateli spravedlivě požadovat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, aby zaměstnanci, který má tuto práci vykonávat, navrhl založení pracovního poměru na dobu neurčitou, 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46600" indent="-24660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c) nepostupuje se podle odstavce 2 za podmínky, </a:t>
            </a:r>
            <a:r>
              <a:rPr b="1" lang="cs-CZ" sz="2400" spc="-1" strike="noStrike">
                <a:solidFill>
                  <a:srgbClr val="ff0000"/>
                </a:solidFill>
                <a:latin typeface="Candara"/>
              </a:rPr>
              <a:t>že jiný postup bude těmto důvodům přiměřený a písemná dohoda zaměstnavatele s odborovou organizací upraví: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a) bližší vymezení těchto </a:t>
            </a:r>
            <a:r>
              <a:rPr b="1" lang="cs-CZ" sz="2400" spc="-1" strike="noStrike">
                <a:solidFill>
                  <a:srgbClr val="ff0000"/>
                </a:solidFill>
                <a:latin typeface="Candara"/>
              </a:rPr>
              <a:t>důvodů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, 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b) </a:t>
            </a:r>
            <a:r>
              <a:rPr b="1" lang="cs-CZ" sz="2400" spc="-1" strike="noStrike">
                <a:solidFill>
                  <a:srgbClr val="ff0000"/>
                </a:solidFill>
                <a:latin typeface="Candara"/>
              </a:rPr>
              <a:t>pravidla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 jiného postupu zaměstnavatele při sjednávání a opakování 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pracovního poměru na dobu určitou, 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c) </a:t>
            </a:r>
            <a:r>
              <a:rPr b="1" lang="cs-CZ" sz="2400" spc="-1" strike="noStrike">
                <a:solidFill>
                  <a:srgbClr val="ff0000"/>
                </a:solidFill>
                <a:latin typeface="Candara"/>
              </a:rPr>
              <a:t>okruh zaměstnanců 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zaměstnavatele, kterých se bude jiný postup týkat,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	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d) </a:t>
            </a:r>
            <a:r>
              <a:rPr b="1" lang="cs-CZ" sz="2400" spc="-1" strike="noStrike">
                <a:solidFill>
                  <a:srgbClr val="ff0000"/>
                </a:solidFill>
                <a:latin typeface="Candara"/>
              </a:rPr>
              <a:t>dobu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, na kterou se tato dohoda uzavírá.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46600" indent="-24660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Písemnou dohodu s odborovou organizací je možné </a:t>
            </a:r>
            <a:r>
              <a:rPr b="1" lang="cs-CZ" sz="2400" spc="-1" strike="noStrike">
                <a:solidFill>
                  <a:srgbClr val="ff0000"/>
                </a:solidFill>
                <a:latin typeface="Candara"/>
              </a:rPr>
              <a:t>nahradit vnitřním předpisem 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jen v případě, že u zaměstnavatele nepůsobí odborová organizace; vnitřní předpis musí obsahovat náležitosti uvedené ve větě první.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6000"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Pracovní poměr na dobu určitou - výjimky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lnSpc>
                <a:spcPct val="100000"/>
              </a:lnSpc>
              <a:spcBef>
                <a:spcPts val="479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spcBef>
                <a:spcPts val="479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cs-CZ" sz="3200" spc="-1" strike="noStrike">
              <a:solidFill>
                <a:srgbClr val="073e87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spcBef>
                <a:spcPts val="760"/>
              </a:spcBef>
              <a:buNone/>
              <a:tabLst>
                <a:tab algn="l" pos="0"/>
              </a:tabLst>
            </a:pPr>
            <a:r>
              <a:rPr b="1" lang="cs-CZ" sz="3800" spc="-1" strike="noStrike">
                <a:solidFill>
                  <a:srgbClr val="073e87"/>
                </a:solidFill>
                <a:latin typeface="Calibri"/>
              </a:rPr>
              <a:t>Děkuji za pozornost! </a:t>
            </a:r>
            <a:r>
              <a:rPr b="1" lang="cs-CZ" sz="3800" spc="-1" strike="noStrike">
                <a:solidFill>
                  <a:srgbClr val="073e87"/>
                </a:solidFill>
                <a:latin typeface="Wingdings"/>
              </a:rPr>
              <a:t></a:t>
            </a:r>
            <a:endParaRPr b="0" lang="cs-CZ" sz="38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cs-CZ" sz="4400" spc="-1" strike="noStrike">
              <a:solidFill>
                <a:srgbClr val="ffffff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7000"/>
          </a:bodyPr>
          <a:p>
            <a:pPr marL="266040" indent="-26604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pojem dotvořený judikaturou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66040" indent="-26604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předpoklady: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a) </a:t>
            </a:r>
            <a:r>
              <a:rPr b="1" lang="cs-CZ" sz="2400" spc="-1" strike="noStrike">
                <a:solidFill>
                  <a:srgbClr val="ff0000"/>
                </a:solidFill>
                <a:latin typeface="Candara"/>
              </a:rPr>
              <a:t>neplatná pracovní smlouva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 (resp. DPP nebo DPČ)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lvl="1" marL="558720" indent="-266040" algn="just">
              <a:lnSpc>
                <a:spcPct val="100000"/>
              </a:lnSpc>
              <a:spcBef>
                <a:spcPts val="439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200" spc="-1" strike="noStrike">
                <a:solidFill>
                  <a:srgbClr val="073e87"/>
                </a:solidFill>
                <a:latin typeface="Candara"/>
              </a:rPr>
              <a:t>např. výkon ZP osobou mladší 15 let, výkon ZP, která je zakázána mladistvým nebo těhotným ženám</a:t>
            </a:r>
            <a:endParaRPr b="0" lang="cs-CZ" sz="2200" spc="-1" strike="noStrike">
              <a:solidFill>
                <a:srgbClr val="073e87"/>
              </a:solidFill>
              <a:latin typeface="Candara"/>
            </a:endParaRPr>
          </a:p>
          <a:p>
            <a:pPr lvl="1" marL="558720" indent="-266040" algn="just">
              <a:lnSpc>
                <a:spcPct val="100000"/>
              </a:lnSpc>
              <a:spcBef>
                <a:spcPts val="439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200" spc="-1" strike="noStrike">
                <a:solidFill>
                  <a:srgbClr val="073e87"/>
                </a:solidFill>
                <a:latin typeface="Candara"/>
              </a:rPr>
              <a:t>vyhláška 180/2015 Sb., o zakázaných  pracích a pracovištích</a:t>
            </a:r>
            <a:endParaRPr b="0" lang="cs-CZ" sz="22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b) fyzická osoba se zaváže k výkonu ZP, která je konána se souhlasem, vědomím a podle pokynů zaměstnavatele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Faktický pracovní poměr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7000"/>
          </a:bodyPr>
          <a:p>
            <a:pPr indent="0" algn="just">
              <a:lnSpc>
                <a:spcPct val="100000"/>
              </a:lnSpc>
              <a:spcBef>
                <a:spcPts val="479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38320" indent="-23832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institut, který umožňuje zaměstnavateli a zaměstnanci po určitou dobu zvážit, zda mají zájem na dalším setrvání v pracovněprávním vztahu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38320" indent="-23832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sjednání ZD dává stranám pracovněprávního vztahu jednoduchou možnost, jak rozvázat pracovní poměr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38320" indent="-23832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Výpovědní doba ve zkušební době nově běží ode dne doručení výpovědi, nikoli od prvního dne následujícího měsíce.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-&gt; § 66 – 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zrušení pracovního poměru ve zkušební době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6000"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Zkušební doba (§ 35),</a:t>
            </a:r>
            <a:br>
              <a:rPr sz="4400"/>
            </a:b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východiska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74320" indent="-27432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ZD musí být sjednána 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písemně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 buď v rámci pracovní smlouvy nebo i mimo ni samostatnou dohodou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 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=&gt; lze sjednat i po uzavření smlouvy; nejpozději však v den, který byl sjednán jako den nástupu do práce nebo v den, který byl uveden jako den jmenování na prac. místo vedoucího zaměstnance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6000"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Zkušební doba (§ 35),</a:t>
            </a:r>
            <a:br>
              <a:rPr sz="4400"/>
            </a:b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sjednání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74320" indent="-27432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6 Cz 12/83: 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Zkušební doba nemůže být platně sjednána poté, co již vznikl pracovní poměr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; nelze ji tedy dohodnout se zpětnou platností, nýbrž nejpozději toho dne, který byl sjednán jako den nástupu pracovníka do práce.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6000"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Zkušební doba (§ 35),</a:t>
            </a:r>
            <a:br>
              <a:rPr sz="4400"/>
            </a:b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sjednání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68000"/>
          </a:bodyPr>
          <a:p>
            <a:pPr marL="201240" indent="-20124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na běh zkušební doby nutno aplikovat 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§ 333 ZP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max. délka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 Změna dle flexinovely 2025: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- max. délka zkušební doby je nově: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- 4 měsíce pro běžné zaměstnance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- 8 měsíců pro vedoucí zaměstnance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Zkušební dobu lze během jejího trvání prodloužit, pokud se strany písemně dohodnou, nesmí však překročit zákonný limit.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01240" indent="-20124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ZD počíná běžet ode dne vzniku pracovního poměru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01240" indent="-20124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ZD nesmí být sjednána delší než je polovina sjednané doby trvání pracovního poměru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Délka zkušební doby (§ 35)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74320" indent="-27432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Rozsudek NS, sp. zn. 21 Cdo 127/2001 -&gt; Sjednají-li účastníci 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zkušební dobu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 v rozporu s ustanovením § 31 odst. 1 zák. práce 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delší než tři měsíce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, nebo 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neurčí-li účastníci při sjednání zkušební doby její délku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, činí 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zkušební doba tři měsíce</a:t>
            </a: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 ode dne vzniku pracovního poměru.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Délka zkušební doby (§ 35)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74320" indent="-274320" algn="just">
              <a:lnSpc>
                <a:spcPct val="100000"/>
              </a:lnSpc>
              <a:spcBef>
                <a:spcPts val="561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800" spc="-1" strike="noStrike">
                <a:solidFill>
                  <a:srgbClr val="073e87"/>
                </a:solidFill>
                <a:latin typeface="Candara"/>
              </a:rPr>
              <a:t>zkušební doba se </a:t>
            </a:r>
            <a:r>
              <a:rPr b="0" lang="cs-CZ" sz="2800" spc="-1" strike="noStrike">
                <a:solidFill>
                  <a:srgbClr val="ff0000"/>
                </a:solidFill>
                <a:latin typeface="Candara"/>
              </a:rPr>
              <a:t>prodlužuje</a:t>
            </a:r>
            <a:r>
              <a:rPr b="0" lang="cs-CZ" sz="2800" spc="-1" strike="noStrike">
                <a:solidFill>
                  <a:srgbClr val="073e87"/>
                </a:solidFill>
                <a:latin typeface="Candara"/>
              </a:rPr>
              <a:t>:</a:t>
            </a:r>
            <a:endParaRPr b="0" lang="cs-CZ" sz="28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cs-CZ" sz="2800" spc="-1" strike="noStrike">
              <a:solidFill>
                <a:srgbClr val="073e87"/>
              </a:solidFill>
              <a:latin typeface="Candara"/>
            </a:endParaRPr>
          </a:p>
          <a:p>
            <a:pPr marL="457200" indent="-457200" algn="just">
              <a:lnSpc>
                <a:spcPct val="100000"/>
              </a:lnSpc>
              <a:spcBef>
                <a:spcPts val="561"/>
              </a:spcBef>
              <a:buClr>
                <a:srgbClr val="31b6fd"/>
              </a:buClr>
              <a:buFont typeface="Symbol"/>
              <a:buAutoNum type="alphaLcParenR"/>
              <a:tabLst>
                <a:tab algn="l" pos="0"/>
              </a:tabLst>
            </a:pPr>
            <a:r>
              <a:rPr b="0" lang="cs-CZ" sz="2800" spc="-1" strike="noStrike">
                <a:solidFill>
                  <a:srgbClr val="073e87"/>
                </a:solidFill>
                <a:latin typeface="Candara"/>
              </a:rPr>
              <a:t>o dobu celodenních překážek v práci, pro které zaměstnanec nekoná práci v průběhu ZD</a:t>
            </a:r>
            <a:endParaRPr b="0" lang="cs-CZ" sz="2800" spc="-1" strike="noStrike">
              <a:solidFill>
                <a:srgbClr val="073e87"/>
              </a:solidFill>
              <a:latin typeface="Candara"/>
            </a:endParaRPr>
          </a:p>
          <a:p>
            <a:pPr marL="457200" indent="-457200" algn="just">
              <a:lnSpc>
                <a:spcPct val="100000"/>
              </a:lnSpc>
              <a:spcBef>
                <a:spcPts val="561"/>
              </a:spcBef>
              <a:buClr>
                <a:srgbClr val="31b6fd"/>
              </a:buClr>
              <a:buFont typeface="Symbol"/>
              <a:buAutoNum type="alphaLcParenR"/>
              <a:tabLst>
                <a:tab algn="l" pos="0"/>
              </a:tabLst>
            </a:pPr>
            <a:r>
              <a:rPr b="0" lang="cs-CZ" sz="2800" spc="-1" strike="noStrike">
                <a:solidFill>
                  <a:srgbClr val="073e87"/>
                </a:solidFill>
                <a:latin typeface="Candara"/>
              </a:rPr>
              <a:t>o dobu celodenní dovolené</a:t>
            </a:r>
            <a:endParaRPr b="0" lang="cs-CZ" sz="28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Délka zkušební doby (§ 35)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/>
          </p:nvPr>
        </p:nvSpPr>
        <p:spPr>
          <a:xfrm>
            <a:off x="871920" y="2349000"/>
            <a:ext cx="7408080" cy="3776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4000"/>
          </a:bodyPr>
          <a:p>
            <a:pPr marL="248760" indent="-24876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§ 39 odst. 2 až 6 – kogentní ustanovení (§ 363)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48760" indent="-24876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ujednání o době trvání pracovního poměru není podstatnou náležitostí pracovní smlouvy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48760" indent="-24876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neobsahuje-li pracovní smlouva ujednání o době trvání pracovního poměru, platí nevyvratitelná právní domněnka 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	</a:t>
            </a:r>
            <a:r>
              <a:rPr b="0" lang="cs-CZ" sz="2400" spc="-1" strike="noStrike">
                <a:solidFill>
                  <a:srgbClr val="ff0000"/>
                </a:solidFill>
                <a:latin typeface="Candara"/>
              </a:rPr>
              <a:t>=&gt; pracovní poměr byl sjednán  na dobu neurčitou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marL="248760" indent="-248760" algn="just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Arial"/>
              <a:buChar char="•"/>
              <a:tabLst>
                <a:tab algn="l" pos="0"/>
              </a:tabLst>
            </a:pPr>
            <a:r>
              <a:rPr b="0" lang="cs-CZ" sz="2400" spc="-1" strike="noStrike">
                <a:solidFill>
                  <a:srgbClr val="073e87"/>
                </a:solidFill>
                <a:latin typeface="Candara"/>
              </a:rPr>
              <a:t>pracovní poměr na dobu určitou končí uplynutím sjednané doby bez ohledu na to, v jaké sociální situaci se zaměstnanec nachází</a:t>
            </a: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cs-CZ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6000"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400" spc="-1" strike="noStrike">
                <a:solidFill>
                  <a:srgbClr val="ffffff"/>
                </a:solidFill>
                <a:latin typeface="Candara"/>
              </a:rPr>
              <a:t>Pracovní poměr na dobu určitou        (§ 39)</a:t>
            </a:r>
            <a:endParaRPr b="0" lang="cs-CZ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Vlnění">
  <a:themeElements>
    <a:clrScheme name="Vlnění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Vlnění">
  <a:themeElements>
    <a:clrScheme name="Vlnění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982</TotalTime>
  <Application>LibreOffice/7.4.7.2$Windows_X86_64 LibreOffice_project/723314e595e8007d3cf785c16538505a1c878ca5</Application>
  <AppVersion>15.0000</AppVersion>
  <Words>712</Words>
  <Paragraphs>91</Paragraphs>
  <Company>Univerzita Palackého v Olomouci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2013-03-13T21:35:27Z</dcterms:created>
  <dc:creator>Petr Podrazil</dc:creator>
  <dc:description/>
  <dc:language>cs-CZ</dc:language>
  <cp:lastModifiedBy/>
  <dcterms:modified xsi:type="dcterms:W3CDTF">2025-10-20T13:24:22Z</dcterms:modified>
  <cp:revision>101</cp:revision>
  <dc:subject/>
  <dc:title>Zásada rychlosti řízení jako moderní trend civilního procesu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Předvádění na obrazovce (4:3)</vt:lpwstr>
  </property>
  <property fmtid="{D5CDD505-2E9C-101B-9397-08002B2CF9AE}" pid="3" name="Slides">
    <vt:i4>15</vt:i4>
  </property>
</Properties>
</file>