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372" r:id="rId4"/>
    <p:sldId id="374" r:id="rId5"/>
    <p:sldId id="373" r:id="rId6"/>
    <p:sldId id="375" r:id="rId7"/>
    <p:sldId id="376" r:id="rId8"/>
    <p:sldId id="377" r:id="rId9"/>
    <p:sldId id="378" r:id="rId10"/>
    <p:sldId id="337" r:id="rId11"/>
    <p:sldId id="368" r:id="rId12"/>
    <p:sldId id="356" r:id="rId13"/>
    <p:sldId id="338" r:id="rId14"/>
    <p:sldId id="369" r:id="rId15"/>
    <p:sldId id="364" r:id="rId16"/>
    <p:sldId id="357" r:id="rId17"/>
    <p:sldId id="360" r:id="rId18"/>
    <p:sldId id="361" r:id="rId19"/>
    <p:sldId id="344" r:id="rId20"/>
    <p:sldId id="354" r:id="rId21"/>
    <p:sldId id="345" r:id="rId22"/>
    <p:sldId id="362" r:id="rId23"/>
    <p:sldId id="349" r:id="rId24"/>
    <p:sldId id="351" r:id="rId25"/>
    <p:sldId id="363" r:id="rId26"/>
    <p:sldId id="352" r:id="rId27"/>
    <p:sldId id="379" r:id="rId28"/>
    <p:sldId id="370" r:id="rId29"/>
    <p:sldId id="371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FF"/>
    <a:srgbClr val="FFCC00"/>
    <a:srgbClr val="0033CC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7"/>
    <p:restoredTop sz="94665"/>
  </p:normalViewPr>
  <p:slideViewPr>
    <p:cSldViewPr snapToGrid="0" snapToObjects="1">
      <p:cViewPr varScale="1">
        <p:scale>
          <a:sx n="121" d="100"/>
          <a:sy n="121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A0A80F-3E40-4D66-BBB7-F5284804476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46C58A-C48C-4CDC-BB3F-EA4FA0845921}">
      <dgm:prSet phldrT="[Text]"/>
      <dgm:spPr/>
      <dgm:t>
        <a:bodyPr/>
        <a:lstStyle/>
        <a:p>
          <a:r>
            <a:rPr lang="cs-CZ" dirty="0"/>
            <a:t>Dotace v EU</a:t>
          </a:r>
        </a:p>
      </dgm:t>
    </dgm:pt>
    <dgm:pt modelId="{806E22B7-7DB6-4F07-A3CF-76F7E5EBFD7F}" type="parTrans" cxnId="{B5B38F54-7EE2-4E00-9640-84B8119A394A}">
      <dgm:prSet/>
      <dgm:spPr/>
      <dgm:t>
        <a:bodyPr/>
        <a:lstStyle/>
        <a:p>
          <a:endParaRPr lang="cs-CZ"/>
        </a:p>
      </dgm:t>
    </dgm:pt>
    <dgm:pt modelId="{69A44012-D29E-40C0-ADFD-59AD24F75A9E}" type="sibTrans" cxnId="{B5B38F54-7EE2-4E00-9640-84B8119A394A}">
      <dgm:prSet/>
      <dgm:spPr/>
      <dgm:t>
        <a:bodyPr/>
        <a:lstStyle/>
        <a:p>
          <a:endParaRPr lang="cs-CZ"/>
        </a:p>
      </dgm:t>
    </dgm:pt>
    <dgm:pt modelId="{35EA4B8A-371A-45C2-B13A-860DAFEAD93D}" type="asst">
      <dgm:prSet phldrT="[Text]"/>
      <dgm:spPr/>
      <dgm:t>
        <a:bodyPr/>
        <a:lstStyle/>
        <a:p>
          <a:r>
            <a:rPr lang="cs-CZ" dirty="0"/>
            <a:t>Strukturální a investiční fondy</a:t>
          </a:r>
        </a:p>
      </dgm:t>
    </dgm:pt>
    <dgm:pt modelId="{6A227987-9A12-406E-AC5D-14B7E1CFA1C9}" type="parTrans" cxnId="{AA652579-6242-4188-8ABE-C43470EBC352}">
      <dgm:prSet/>
      <dgm:spPr/>
      <dgm:t>
        <a:bodyPr/>
        <a:lstStyle/>
        <a:p>
          <a:endParaRPr lang="cs-CZ"/>
        </a:p>
      </dgm:t>
    </dgm:pt>
    <dgm:pt modelId="{D9675BCD-E00E-4CCE-8974-F1D68D655D39}" type="sibTrans" cxnId="{AA652579-6242-4188-8ABE-C43470EBC352}">
      <dgm:prSet/>
      <dgm:spPr/>
      <dgm:t>
        <a:bodyPr/>
        <a:lstStyle/>
        <a:p>
          <a:endParaRPr lang="cs-CZ"/>
        </a:p>
      </dgm:t>
    </dgm:pt>
    <dgm:pt modelId="{1975E469-440D-4234-BA05-EB5767EF91AD}">
      <dgm:prSet phldrT="[Text]"/>
      <dgm:spPr/>
      <dgm:t>
        <a:bodyPr/>
        <a:lstStyle/>
        <a:p>
          <a:r>
            <a:rPr lang="cs-CZ" dirty="0"/>
            <a:t>Politika soudržnosti EU</a:t>
          </a:r>
        </a:p>
      </dgm:t>
    </dgm:pt>
    <dgm:pt modelId="{1FA469C1-D7FE-457E-81DB-0CCA9F140580}" type="parTrans" cxnId="{7CDF8517-E98D-4385-8770-2FCEBC6F71BF}">
      <dgm:prSet/>
      <dgm:spPr/>
      <dgm:t>
        <a:bodyPr/>
        <a:lstStyle/>
        <a:p>
          <a:endParaRPr lang="cs-CZ"/>
        </a:p>
      </dgm:t>
    </dgm:pt>
    <dgm:pt modelId="{CFCE1333-54B5-4778-9523-5D0D8173B781}" type="sibTrans" cxnId="{7CDF8517-E98D-4385-8770-2FCEBC6F71BF}">
      <dgm:prSet/>
      <dgm:spPr/>
      <dgm:t>
        <a:bodyPr/>
        <a:lstStyle/>
        <a:p>
          <a:endParaRPr lang="cs-CZ"/>
        </a:p>
      </dgm:t>
    </dgm:pt>
    <dgm:pt modelId="{7B82A2E5-F5E1-4552-B246-69326F8FB236}">
      <dgm:prSet phldrT="[Text]"/>
      <dgm:spPr/>
      <dgm:t>
        <a:bodyPr/>
        <a:lstStyle/>
        <a:p>
          <a:r>
            <a:rPr lang="cs-CZ" dirty="0"/>
            <a:t>Cíle politiky</a:t>
          </a:r>
        </a:p>
      </dgm:t>
    </dgm:pt>
    <dgm:pt modelId="{3D2902AC-25A3-4757-A25E-572CFCAC418E}" type="parTrans" cxnId="{D91367F0-3B8E-4B7A-8B2A-DE9B491A6AF0}">
      <dgm:prSet/>
      <dgm:spPr/>
      <dgm:t>
        <a:bodyPr/>
        <a:lstStyle/>
        <a:p>
          <a:endParaRPr lang="cs-CZ"/>
        </a:p>
      </dgm:t>
    </dgm:pt>
    <dgm:pt modelId="{6702C2BB-3CBB-4122-ACEB-7BE0DB93707D}" type="sibTrans" cxnId="{D91367F0-3B8E-4B7A-8B2A-DE9B491A6AF0}">
      <dgm:prSet/>
      <dgm:spPr/>
      <dgm:t>
        <a:bodyPr/>
        <a:lstStyle/>
        <a:p>
          <a:endParaRPr lang="cs-CZ"/>
        </a:p>
      </dgm:t>
    </dgm:pt>
    <dgm:pt modelId="{13748C01-951B-4359-B7E2-4DAF87EB065F}" type="asst">
      <dgm:prSet phldrT="[Text]"/>
      <dgm:spPr/>
      <dgm:t>
        <a:bodyPr/>
        <a:lstStyle/>
        <a:p>
          <a:r>
            <a:rPr lang="cs-CZ" dirty="0"/>
            <a:t>Regionální politika EU</a:t>
          </a:r>
        </a:p>
      </dgm:t>
    </dgm:pt>
    <dgm:pt modelId="{2515FF02-6E0F-46F3-9ECA-C0A2984CEBB7}" type="parTrans" cxnId="{EB8730DF-E339-43A5-8BC5-4F9718C30BE0}">
      <dgm:prSet/>
      <dgm:spPr/>
      <dgm:t>
        <a:bodyPr/>
        <a:lstStyle/>
        <a:p>
          <a:endParaRPr lang="cs-CZ"/>
        </a:p>
      </dgm:t>
    </dgm:pt>
    <dgm:pt modelId="{5D050737-83D9-4199-A3E4-54786F7A50E5}" type="sibTrans" cxnId="{EB8730DF-E339-43A5-8BC5-4F9718C30BE0}">
      <dgm:prSet/>
      <dgm:spPr/>
      <dgm:t>
        <a:bodyPr/>
        <a:lstStyle/>
        <a:p>
          <a:endParaRPr lang="cs-CZ"/>
        </a:p>
      </dgm:t>
    </dgm:pt>
    <dgm:pt modelId="{683EC81E-EC38-4DD0-8911-03F2DB931E76}" type="pres">
      <dgm:prSet presAssocID="{1EA0A80F-3E40-4D66-BBB7-F528480447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2E101E7-34D2-4508-A4BE-DA938D337E69}" type="pres">
      <dgm:prSet presAssocID="{1246C58A-C48C-4CDC-BB3F-EA4FA0845921}" presName="hierRoot1" presStyleCnt="0">
        <dgm:presLayoutVars>
          <dgm:hierBranch val="init"/>
        </dgm:presLayoutVars>
      </dgm:prSet>
      <dgm:spPr/>
    </dgm:pt>
    <dgm:pt modelId="{91B96E27-E9CC-42DD-9F34-22BF466ACA03}" type="pres">
      <dgm:prSet presAssocID="{1246C58A-C48C-4CDC-BB3F-EA4FA0845921}" presName="rootComposite1" presStyleCnt="0"/>
      <dgm:spPr/>
    </dgm:pt>
    <dgm:pt modelId="{49D071BB-BF46-410F-BC3B-A2D37C97D328}" type="pres">
      <dgm:prSet presAssocID="{1246C58A-C48C-4CDC-BB3F-EA4FA0845921}" presName="rootText1" presStyleLbl="node0" presStyleIdx="0" presStyleCnt="1">
        <dgm:presLayoutVars>
          <dgm:chPref val="3"/>
        </dgm:presLayoutVars>
      </dgm:prSet>
      <dgm:spPr/>
    </dgm:pt>
    <dgm:pt modelId="{B7FA2223-D771-45CC-979F-5D65BB785C08}" type="pres">
      <dgm:prSet presAssocID="{1246C58A-C48C-4CDC-BB3F-EA4FA0845921}" presName="rootConnector1" presStyleLbl="node1" presStyleIdx="0" presStyleCnt="0"/>
      <dgm:spPr/>
    </dgm:pt>
    <dgm:pt modelId="{1308C8F9-651B-41DC-ABBE-132552FE336D}" type="pres">
      <dgm:prSet presAssocID="{1246C58A-C48C-4CDC-BB3F-EA4FA0845921}" presName="hierChild2" presStyleCnt="0"/>
      <dgm:spPr/>
    </dgm:pt>
    <dgm:pt modelId="{CF9D3EE8-0A8A-46C9-A149-F4BD9BC79EBA}" type="pres">
      <dgm:prSet presAssocID="{1246C58A-C48C-4CDC-BB3F-EA4FA0845921}" presName="hierChild3" presStyleCnt="0"/>
      <dgm:spPr/>
    </dgm:pt>
    <dgm:pt modelId="{3ACA6151-8C58-46CF-9973-C425433AA02D}" type="pres">
      <dgm:prSet presAssocID="{6A227987-9A12-406E-AC5D-14B7E1CFA1C9}" presName="Name111" presStyleLbl="parChTrans1D2" presStyleIdx="0" presStyleCnt="2"/>
      <dgm:spPr/>
    </dgm:pt>
    <dgm:pt modelId="{533B60EB-0059-4DCB-ABFE-EB1BED5A0ACF}" type="pres">
      <dgm:prSet presAssocID="{35EA4B8A-371A-45C2-B13A-860DAFEAD93D}" presName="hierRoot3" presStyleCnt="0">
        <dgm:presLayoutVars>
          <dgm:hierBranch val="init"/>
        </dgm:presLayoutVars>
      </dgm:prSet>
      <dgm:spPr/>
    </dgm:pt>
    <dgm:pt modelId="{FBA2D3A8-879E-421E-8F69-4875D7ECDF8E}" type="pres">
      <dgm:prSet presAssocID="{35EA4B8A-371A-45C2-B13A-860DAFEAD93D}" presName="rootComposite3" presStyleCnt="0"/>
      <dgm:spPr/>
    </dgm:pt>
    <dgm:pt modelId="{67A7D7C1-5C57-46A8-ACC7-65A57E1A6D12}" type="pres">
      <dgm:prSet presAssocID="{35EA4B8A-371A-45C2-B13A-860DAFEAD93D}" presName="rootText3" presStyleLbl="asst1" presStyleIdx="0" presStyleCnt="2">
        <dgm:presLayoutVars>
          <dgm:chPref val="3"/>
        </dgm:presLayoutVars>
      </dgm:prSet>
      <dgm:spPr/>
    </dgm:pt>
    <dgm:pt modelId="{DFBAD66A-2C6B-4CE2-9211-149863A8600E}" type="pres">
      <dgm:prSet presAssocID="{35EA4B8A-371A-45C2-B13A-860DAFEAD93D}" presName="rootConnector3" presStyleLbl="asst1" presStyleIdx="0" presStyleCnt="2"/>
      <dgm:spPr/>
    </dgm:pt>
    <dgm:pt modelId="{7BBDA8F9-2150-44B4-989D-E39F2F05E03C}" type="pres">
      <dgm:prSet presAssocID="{35EA4B8A-371A-45C2-B13A-860DAFEAD93D}" presName="hierChild6" presStyleCnt="0"/>
      <dgm:spPr/>
    </dgm:pt>
    <dgm:pt modelId="{E641AC8F-5A65-4210-9999-F8B79AAFBE81}" type="pres">
      <dgm:prSet presAssocID="{35EA4B8A-371A-45C2-B13A-860DAFEAD93D}" presName="hierChild7" presStyleCnt="0"/>
      <dgm:spPr/>
    </dgm:pt>
    <dgm:pt modelId="{4F037C6B-51A3-44D3-B593-6EB0353201E3}" type="pres">
      <dgm:prSet presAssocID="{2515FF02-6E0F-46F3-9ECA-C0A2984CEBB7}" presName="Name111" presStyleLbl="parChTrans1D2" presStyleIdx="1" presStyleCnt="2"/>
      <dgm:spPr/>
    </dgm:pt>
    <dgm:pt modelId="{EEE1D703-8856-4DB2-A515-D3B4E0F8676E}" type="pres">
      <dgm:prSet presAssocID="{13748C01-951B-4359-B7E2-4DAF87EB065F}" presName="hierRoot3" presStyleCnt="0">
        <dgm:presLayoutVars>
          <dgm:hierBranch val="init"/>
        </dgm:presLayoutVars>
      </dgm:prSet>
      <dgm:spPr/>
    </dgm:pt>
    <dgm:pt modelId="{F97F7F84-C74E-4A78-AE2A-B5BAC8AAC519}" type="pres">
      <dgm:prSet presAssocID="{13748C01-951B-4359-B7E2-4DAF87EB065F}" presName="rootComposite3" presStyleCnt="0"/>
      <dgm:spPr/>
    </dgm:pt>
    <dgm:pt modelId="{97E70D39-61D4-46A8-BE2A-EDB9538B874A}" type="pres">
      <dgm:prSet presAssocID="{13748C01-951B-4359-B7E2-4DAF87EB065F}" presName="rootText3" presStyleLbl="asst1" presStyleIdx="1" presStyleCnt="2">
        <dgm:presLayoutVars>
          <dgm:chPref val="3"/>
        </dgm:presLayoutVars>
      </dgm:prSet>
      <dgm:spPr/>
    </dgm:pt>
    <dgm:pt modelId="{40CE7F88-C67B-4B7D-AA63-51223439980C}" type="pres">
      <dgm:prSet presAssocID="{13748C01-951B-4359-B7E2-4DAF87EB065F}" presName="rootConnector3" presStyleLbl="asst1" presStyleIdx="1" presStyleCnt="2"/>
      <dgm:spPr/>
    </dgm:pt>
    <dgm:pt modelId="{502F468C-72E0-4F6E-9158-B717A0C0D6DF}" type="pres">
      <dgm:prSet presAssocID="{13748C01-951B-4359-B7E2-4DAF87EB065F}" presName="hierChild6" presStyleCnt="0"/>
      <dgm:spPr/>
    </dgm:pt>
    <dgm:pt modelId="{54CA0F4D-DCE5-49B0-BD90-2C36E57B33DA}" type="pres">
      <dgm:prSet presAssocID="{1FA469C1-D7FE-457E-81DB-0CCA9F140580}" presName="Name37" presStyleLbl="parChTrans1D3" presStyleIdx="0" presStyleCnt="1"/>
      <dgm:spPr/>
    </dgm:pt>
    <dgm:pt modelId="{446BB370-09EA-48AB-BD49-374804E7B4E9}" type="pres">
      <dgm:prSet presAssocID="{1975E469-440D-4234-BA05-EB5767EF91AD}" presName="hierRoot2" presStyleCnt="0">
        <dgm:presLayoutVars>
          <dgm:hierBranch val="init"/>
        </dgm:presLayoutVars>
      </dgm:prSet>
      <dgm:spPr/>
    </dgm:pt>
    <dgm:pt modelId="{BCE3D5C1-F6C5-41AE-9868-A27958985CD1}" type="pres">
      <dgm:prSet presAssocID="{1975E469-440D-4234-BA05-EB5767EF91AD}" presName="rootComposite" presStyleCnt="0"/>
      <dgm:spPr/>
    </dgm:pt>
    <dgm:pt modelId="{EDCE9FC5-108D-43F1-9E8A-489E89725C52}" type="pres">
      <dgm:prSet presAssocID="{1975E469-440D-4234-BA05-EB5767EF91AD}" presName="rootText" presStyleLbl="node3" presStyleIdx="0" presStyleCnt="1">
        <dgm:presLayoutVars>
          <dgm:chPref val="3"/>
        </dgm:presLayoutVars>
      </dgm:prSet>
      <dgm:spPr/>
    </dgm:pt>
    <dgm:pt modelId="{C775080B-B90A-4D1D-B8BD-20834CBAF95E}" type="pres">
      <dgm:prSet presAssocID="{1975E469-440D-4234-BA05-EB5767EF91AD}" presName="rootConnector" presStyleLbl="node3" presStyleIdx="0" presStyleCnt="1"/>
      <dgm:spPr/>
    </dgm:pt>
    <dgm:pt modelId="{A2D9D19D-1AE9-48FE-894E-8A86DA83AB5A}" type="pres">
      <dgm:prSet presAssocID="{1975E469-440D-4234-BA05-EB5767EF91AD}" presName="hierChild4" presStyleCnt="0"/>
      <dgm:spPr/>
    </dgm:pt>
    <dgm:pt modelId="{DCC7EFE3-F4EA-4712-8A88-E154BAADCED1}" type="pres">
      <dgm:prSet presAssocID="{3D2902AC-25A3-4757-A25E-572CFCAC418E}" presName="Name37" presStyleLbl="parChTrans1D4" presStyleIdx="0" presStyleCnt="1"/>
      <dgm:spPr/>
    </dgm:pt>
    <dgm:pt modelId="{CC1272FC-77D7-4890-84DB-2A35D5F7D7FB}" type="pres">
      <dgm:prSet presAssocID="{7B82A2E5-F5E1-4552-B246-69326F8FB236}" presName="hierRoot2" presStyleCnt="0">
        <dgm:presLayoutVars>
          <dgm:hierBranch val="init"/>
        </dgm:presLayoutVars>
      </dgm:prSet>
      <dgm:spPr/>
    </dgm:pt>
    <dgm:pt modelId="{2D7BD0EE-8D50-4FE2-8189-C8B900148C17}" type="pres">
      <dgm:prSet presAssocID="{7B82A2E5-F5E1-4552-B246-69326F8FB236}" presName="rootComposite" presStyleCnt="0"/>
      <dgm:spPr/>
    </dgm:pt>
    <dgm:pt modelId="{4270D928-3432-4000-A41F-1AB9B3CB2C31}" type="pres">
      <dgm:prSet presAssocID="{7B82A2E5-F5E1-4552-B246-69326F8FB236}" presName="rootText" presStyleLbl="node4" presStyleIdx="0" presStyleCnt="1">
        <dgm:presLayoutVars>
          <dgm:chPref val="3"/>
        </dgm:presLayoutVars>
      </dgm:prSet>
      <dgm:spPr/>
    </dgm:pt>
    <dgm:pt modelId="{646A3927-3E7A-49A1-BF79-683A03A29326}" type="pres">
      <dgm:prSet presAssocID="{7B82A2E5-F5E1-4552-B246-69326F8FB236}" presName="rootConnector" presStyleLbl="node4" presStyleIdx="0" presStyleCnt="1"/>
      <dgm:spPr/>
    </dgm:pt>
    <dgm:pt modelId="{99F94A90-4BE3-4611-A112-5A2FB753B1AC}" type="pres">
      <dgm:prSet presAssocID="{7B82A2E5-F5E1-4552-B246-69326F8FB236}" presName="hierChild4" presStyleCnt="0"/>
      <dgm:spPr/>
    </dgm:pt>
    <dgm:pt modelId="{A72B7080-D724-48DA-A976-CE133B3D9CA5}" type="pres">
      <dgm:prSet presAssocID="{7B82A2E5-F5E1-4552-B246-69326F8FB236}" presName="hierChild5" presStyleCnt="0"/>
      <dgm:spPr/>
    </dgm:pt>
    <dgm:pt modelId="{B93BBB0A-44A2-4183-A02E-176214105AB9}" type="pres">
      <dgm:prSet presAssocID="{1975E469-440D-4234-BA05-EB5767EF91AD}" presName="hierChild5" presStyleCnt="0"/>
      <dgm:spPr/>
    </dgm:pt>
    <dgm:pt modelId="{E6A762ED-699D-47F5-B3E5-BA148EE09339}" type="pres">
      <dgm:prSet presAssocID="{13748C01-951B-4359-B7E2-4DAF87EB065F}" presName="hierChild7" presStyleCnt="0"/>
      <dgm:spPr/>
    </dgm:pt>
  </dgm:ptLst>
  <dgm:cxnLst>
    <dgm:cxn modelId="{857A9D04-E10A-40FA-A335-E20AFA198485}" type="presOf" srcId="{1EA0A80F-3E40-4D66-BBB7-F5284804476E}" destId="{683EC81E-EC38-4DD0-8911-03F2DB931E76}" srcOrd="0" destOrd="0" presId="urn:microsoft.com/office/officeart/2005/8/layout/orgChart1"/>
    <dgm:cxn modelId="{54332615-A8CC-4A45-ADF0-8978F8515506}" type="presOf" srcId="{7B82A2E5-F5E1-4552-B246-69326F8FB236}" destId="{4270D928-3432-4000-A41F-1AB9B3CB2C31}" srcOrd="0" destOrd="0" presId="urn:microsoft.com/office/officeart/2005/8/layout/orgChart1"/>
    <dgm:cxn modelId="{7CDF8517-E98D-4385-8770-2FCEBC6F71BF}" srcId="{13748C01-951B-4359-B7E2-4DAF87EB065F}" destId="{1975E469-440D-4234-BA05-EB5767EF91AD}" srcOrd="0" destOrd="0" parTransId="{1FA469C1-D7FE-457E-81DB-0CCA9F140580}" sibTransId="{CFCE1333-54B5-4778-9523-5D0D8173B781}"/>
    <dgm:cxn modelId="{58DE413B-F1A5-4DC9-B236-8AB5F4C058DD}" type="presOf" srcId="{2515FF02-6E0F-46F3-9ECA-C0A2984CEBB7}" destId="{4F037C6B-51A3-44D3-B593-6EB0353201E3}" srcOrd="0" destOrd="0" presId="urn:microsoft.com/office/officeart/2005/8/layout/orgChart1"/>
    <dgm:cxn modelId="{1373E45B-4491-4B71-9156-970B94D2042C}" type="presOf" srcId="{1975E469-440D-4234-BA05-EB5767EF91AD}" destId="{C775080B-B90A-4D1D-B8BD-20834CBAF95E}" srcOrd="1" destOrd="0" presId="urn:microsoft.com/office/officeart/2005/8/layout/orgChart1"/>
    <dgm:cxn modelId="{4D2D0661-4921-4891-9344-705B0096E783}" type="presOf" srcId="{13748C01-951B-4359-B7E2-4DAF87EB065F}" destId="{97E70D39-61D4-46A8-BE2A-EDB9538B874A}" srcOrd="0" destOrd="0" presId="urn:microsoft.com/office/officeart/2005/8/layout/orgChart1"/>
    <dgm:cxn modelId="{56BFDC6F-141B-4E63-8DCE-3193BC36A1E7}" type="presOf" srcId="{6A227987-9A12-406E-AC5D-14B7E1CFA1C9}" destId="{3ACA6151-8C58-46CF-9973-C425433AA02D}" srcOrd="0" destOrd="0" presId="urn:microsoft.com/office/officeart/2005/8/layout/orgChart1"/>
    <dgm:cxn modelId="{B5B38F54-7EE2-4E00-9640-84B8119A394A}" srcId="{1EA0A80F-3E40-4D66-BBB7-F5284804476E}" destId="{1246C58A-C48C-4CDC-BB3F-EA4FA0845921}" srcOrd="0" destOrd="0" parTransId="{806E22B7-7DB6-4F07-A3CF-76F7E5EBFD7F}" sibTransId="{69A44012-D29E-40C0-ADFD-59AD24F75A9E}"/>
    <dgm:cxn modelId="{54D3FB55-50CE-4D54-B42F-316E1AEEE520}" type="presOf" srcId="{1FA469C1-D7FE-457E-81DB-0CCA9F140580}" destId="{54CA0F4D-DCE5-49B0-BD90-2C36E57B33DA}" srcOrd="0" destOrd="0" presId="urn:microsoft.com/office/officeart/2005/8/layout/orgChart1"/>
    <dgm:cxn modelId="{49D5D176-9802-4266-B635-5980EE53A312}" type="presOf" srcId="{1975E469-440D-4234-BA05-EB5767EF91AD}" destId="{EDCE9FC5-108D-43F1-9E8A-489E89725C52}" srcOrd="0" destOrd="0" presId="urn:microsoft.com/office/officeart/2005/8/layout/orgChart1"/>
    <dgm:cxn modelId="{AA652579-6242-4188-8ABE-C43470EBC352}" srcId="{1246C58A-C48C-4CDC-BB3F-EA4FA0845921}" destId="{35EA4B8A-371A-45C2-B13A-860DAFEAD93D}" srcOrd="0" destOrd="0" parTransId="{6A227987-9A12-406E-AC5D-14B7E1CFA1C9}" sibTransId="{D9675BCD-E00E-4CCE-8974-F1D68D655D39}"/>
    <dgm:cxn modelId="{01324491-623D-43A0-83A7-B3DE1369B3FA}" type="presOf" srcId="{1246C58A-C48C-4CDC-BB3F-EA4FA0845921}" destId="{B7FA2223-D771-45CC-979F-5D65BB785C08}" srcOrd="1" destOrd="0" presId="urn:microsoft.com/office/officeart/2005/8/layout/orgChart1"/>
    <dgm:cxn modelId="{BE72BE97-00EB-4A27-AA8D-B8C190B3AADD}" type="presOf" srcId="{1246C58A-C48C-4CDC-BB3F-EA4FA0845921}" destId="{49D071BB-BF46-410F-BC3B-A2D37C97D328}" srcOrd="0" destOrd="0" presId="urn:microsoft.com/office/officeart/2005/8/layout/orgChart1"/>
    <dgm:cxn modelId="{EB8730DF-E339-43A5-8BC5-4F9718C30BE0}" srcId="{1246C58A-C48C-4CDC-BB3F-EA4FA0845921}" destId="{13748C01-951B-4359-B7E2-4DAF87EB065F}" srcOrd="1" destOrd="0" parTransId="{2515FF02-6E0F-46F3-9ECA-C0A2984CEBB7}" sibTransId="{5D050737-83D9-4199-A3E4-54786F7A50E5}"/>
    <dgm:cxn modelId="{B55E2DE3-5BE4-4E4F-ACD8-34C2E0F02F74}" type="presOf" srcId="{3D2902AC-25A3-4757-A25E-572CFCAC418E}" destId="{DCC7EFE3-F4EA-4712-8A88-E154BAADCED1}" srcOrd="0" destOrd="0" presId="urn:microsoft.com/office/officeart/2005/8/layout/orgChart1"/>
    <dgm:cxn modelId="{6E3FA6E6-47C7-4BFE-A9FC-615C330398DE}" type="presOf" srcId="{35EA4B8A-371A-45C2-B13A-860DAFEAD93D}" destId="{67A7D7C1-5C57-46A8-ACC7-65A57E1A6D12}" srcOrd="0" destOrd="0" presId="urn:microsoft.com/office/officeart/2005/8/layout/orgChart1"/>
    <dgm:cxn modelId="{DEB7DEEC-BCDA-4EA6-8F96-DDE37BABE9AB}" type="presOf" srcId="{35EA4B8A-371A-45C2-B13A-860DAFEAD93D}" destId="{DFBAD66A-2C6B-4CE2-9211-149863A8600E}" srcOrd="1" destOrd="0" presId="urn:microsoft.com/office/officeart/2005/8/layout/orgChart1"/>
    <dgm:cxn modelId="{A134ABEF-E813-4760-AE5A-9D935D0A54D0}" type="presOf" srcId="{13748C01-951B-4359-B7E2-4DAF87EB065F}" destId="{40CE7F88-C67B-4B7D-AA63-51223439980C}" srcOrd="1" destOrd="0" presId="urn:microsoft.com/office/officeart/2005/8/layout/orgChart1"/>
    <dgm:cxn modelId="{D91367F0-3B8E-4B7A-8B2A-DE9B491A6AF0}" srcId="{1975E469-440D-4234-BA05-EB5767EF91AD}" destId="{7B82A2E5-F5E1-4552-B246-69326F8FB236}" srcOrd="0" destOrd="0" parTransId="{3D2902AC-25A3-4757-A25E-572CFCAC418E}" sibTransId="{6702C2BB-3CBB-4122-ACEB-7BE0DB93707D}"/>
    <dgm:cxn modelId="{1BBAD6F4-8219-40F0-AA62-BCB158DDA39A}" type="presOf" srcId="{7B82A2E5-F5E1-4552-B246-69326F8FB236}" destId="{646A3927-3E7A-49A1-BF79-683A03A29326}" srcOrd="1" destOrd="0" presId="urn:microsoft.com/office/officeart/2005/8/layout/orgChart1"/>
    <dgm:cxn modelId="{5995D189-8C65-4D15-A47A-4122A5D205F2}" type="presParOf" srcId="{683EC81E-EC38-4DD0-8911-03F2DB931E76}" destId="{D2E101E7-34D2-4508-A4BE-DA938D337E69}" srcOrd="0" destOrd="0" presId="urn:microsoft.com/office/officeart/2005/8/layout/orgChart1"/>
    <dgm:cxn modelId="{6E481230-36FE-499B-9ED5-F80878C5876B}" type="presParOf" srcId="{D2E101E7-34D2-4508-A4BE-DA938D337E69}" destId="{91B96E27-E9CC-42DD-9F34-22BF466ACA03}" srcOrd="0" destOrd="0" presId="urn:microsoft.com/office/officeart/2005/8/layout/orgChart1"/>
    <dgm:cxn modelId="{BB182F7F-B144-4D91-8D00-0C166183AF39}" type="presParOf" srcId="{91B96E27-E9CC-42DD-9F34-22BF466ACA03}" destId="{49D071BB-BF46-410F-BC3B-A2D37C97D328}" srcOrd="0" destOrd="0" presId="urn:microsoft.com/office/officeart/2005/8/layout/orgChart1"/>
    <dgm:cxn modelId="{D9FB5A9A-DCDC-448B-88C3-EF7F6AF9D8EC}" type="presParOf" srcId="{91B96E27-E9CC-42DD-9F34-22BF466ACA03}" destId="{B7FA2223-D771-45CC-979F-5D65BB785C08}" srcOrd="1" destOrd="0" presId="urn:microsoft.com/office/officeart/2005/8/layout/orgChart1"/>
    <dgm:cxn modelId="{C9598D04-396A-4BF3-AF2D-36CAEE40530A}" type="presParOf" srcId="{D2E101E7-34D2-4508-A4BE-DA938D337E69}" destId="{1308C8F9-651B-41DC-ABBE-132552FE336D}" srcOrd="1" destOrd="0" presId="urn:microsoft.com/office/officeart/2005/8/layout/orgChart1"/>
    <dgm:cxn modelId="{95ADCC35-CFE8-4D4B-9D02-E498EE9ADCA9}" type="presParOf" srcId="{D2E101E7-34D2-4508-A4BE-DA938D337E69}" destId="{CF9D3EE8-0A8A-46C9-A149-F4BD9BC79EBA}" srcOrd="2" destOrd="0" presId="urn:microsoft.com/office/officeart/2005/8/layout/orgChart1"/>
    <dgm:cxn modelId="{E6DA9208-1C45-4D5A-82DC-9D01C008A4ED}" type="presParOf" srcId="{CF9D3EE8-0A8A-46C9-A149-F4BD9BC79EBA}" destId="{3ACA6151-8C58-46CF-9973-C425433AA02D}" srcOrd="0" destOrd="0" presId="urn:microsoft.com/office/officeart/2005/8/layout/orgChart1"/>
    <dgm:cxn modelId="{970C0012-FFBF-4663-85E1-BF485EB979F1}" type="presParOf" srcId="{CF9D3EE8-0A8A-46C9-A149-F4BD9BC79EBA}" destId="{533B60EB-0059-4DCB-ABFE-EB1BED5A0ACF}" srcOrd="1" destOrd="0" presId="urn:microsoft.com/office/officeart/2005/8/layout/orgChart1"/>
    <dgm:cxn modelId="{09623A4B-07A2-477A-8582-C6C7D09089B5}" type="presParOf" srcId="{533B60EB-0059-4DCB-ABFE-EB1BED5A0ACF}" destId="{FBA2D3A8-879E-421E-8F69-4875D7ECDF8E}" srcOrd="0" destOrd="0" presId="urn:microsoft.com/office/officeart/2005/8/layout/orgChart1"/>
    <dgm:cxn modelId="{6ED1EF88-0C05-4FAF-9E41-805FEE6301C8}" type="presParOf" srcId="{FBA2D3A8-879E-421E-8F69-4875D7ECDF8E}" destId="{67A7D7C1-5C57-46A8-ACC7-65A57E1A6D12}" srcOrd="0" destOrd="0" presId="urn:microsoft.com/office/officeart/2005/8/layout/orgChart1"/>
    <dgm:cxn modelId="{3D946F72-6797-4666-AA7F-D08383BC5F56}" type="presParOf" srcId="{FBA2D3A8-879E-421E-8F69-4875D7ECDF8E}" destId="{DFBAD66A-2C6B-4CE2-9211-149863A8600E}" srcOrd="1" destOrd="0" presId="urn:microsoft.com/office/officeart/2005/8/layout/orgChart1"/>
    <dgm:cxn modelId="{5F094840-493F-4482-A37B-EFE524757149}" type="presParOf" srcId="{533B60EB-0059-4DCB-ABFE-EB1BED5A0ACF}" destId="{7BBDA8F9-2150-44B4-989D-E39F2F05E03C}" srcOrd="1" destOrd="0" presId="urn:microsoft.com/office/officeart/2005/8/layout/orgChart1"/>
    <dgm:cxn modelId="{F8E7B8A5-C4C3-4E7A-9EBC-34673DF3F82F}" type="presParOf" srcId="{533B60EB-0059-4DCB-ABFE-EB1BED5A0ACF}" destId="{E641AC8F-5A65-4210-9999-F8B79AAFBE81}" srcOrd="2" destOrd="0" presId="urn:microsoft.com/office/officeart/2005/8/layout/orgChart1"/>
    <dgm:cxn modelId="{1868588B-0CD1-4109-B8AD-76C005B48F94}" type="presParOf" srcId="{CF9D3EE8-0A8A-46C9-A149-F4BD9BC79EBA}" destId="{4F037C6B-51A3-44D3-B593-6EB0353201E3}" srcOrd="2" destOrd="0" presId="urn:microsoft.com/office/officeart/2005/8/layout/orgChart1"/>
    <dgm:cxn modelId="{ECDF763D-217B-45C1-B71E-DA16D41DCB35}" type="presParOf" srcId="{CF9D3EE8-0A8A-46C9-A149-F4BD9BC79EBA}" destId="{EEE1D703-8856-4DB2-A515-D3B4E0F8676E}" srcOrd="3" destOrd="0" presId="urn:microsoft.com/office/officeart/2005/8/layout/orgChart1"/>
    <dgm:cxn modelId="{679B730B-B6FB-47FB-B9AA-E1B79B510DCC}" type="presParOf" srcId="{EEE1D703-8856-4DB2-A515-D3B4E0F8676E}" destId="{F97F7F84-C74E-4A78-AE2A-B5BAC8AAC519}" srcOrd="0" destOrd="0" presId="urn:microsoft.com/office/officeart/2005/8/layout/orgChart1"/>
    <dgm:cxn modelId="{A5297133-A739-4E98-AC24-1F52455CB618}" type="presParOf" srcId="{F97F7F84-C74E-4A78-AE2A-B5BAC8AAC519}" destId="{97E70D39-61D4-46A8-BE2A-EDB9538B874A}" srcOrd="0" destOrd="0" presId="urn:microsoft.com/office/officeart/2005/8/layout/orgChart1"/>
    <dgm:cxn modelId="{5E5D370E-A216-497A-9B45-7BEDFE7F923C}" type="presParOf" srcId="{F97F7F84-C74E-4A78-AE2A-B5BAC8AAC519}" destId="{40CE7F88-C67B-4B7D-AA63-51223439980C}" srcOrd="1" destOrd="0" presId="urn:microsoft.com/office/officeart/2005/8/layout/orgChart1"/>
    <dgm:cxn modelId="{1B85A5D1-8982-4DFD-B401-8078DB733CF6}" type="presParOf" srcId="{EEE1D703-8856-4DB2-A515-D3B4E0F8676E}" destId="{502F468C-72E0-4F6E-9158-B717A0C0D6DF}" srcOrd="1" destOrd="0" presId="urn:microsoft.com/office/officeart/2005/8/layout/orgChart1"/>
    <dgm:cxn modelId="{62CCEBD3-10F5-4E37-9015-074339DCCF51}" type="presParOf" srcId="{502F468C-72E0-4F6E-9158-B717A0C0D6DF}" destId="{54CA0F4D-DCE5-49B0-BD90-2C36E57B33DA}" srcOrd="0" destOrd="0" presId="urn:microsoft.com/office/officeart/2005/8/layout/orgChart1"/>
    <dgm:cxn modelId="{03CCD27C-2D91-4FFA-A426-F4F7AA5EF7B7}" type="presParOf" srcId="{502F468C-72E0-4F6E-9158-B717A0C0D6DF}" destId="{446BB370-09EA-48AB-BD49-374804E7B4E9}" srcOrd="1" destOrd="0" presId="urn:microsoft.com/office/officeart/2005/8/layout/orgChart1"/>
    <dgm:cxn modelId="{F970FD89-B2C6-4C4E-984C-64867E7C5EC9}" type="presParOf" srcId="{446BB370-09EA-48AB-BD49-374804E7B4E9}" destId="{BCE3D5C1-F6C5-41AE-9868-A27958985CD1}" srcOrd="0" destOrd="0" presId="urn:microsoft.com/office/officeart/2005/8/layout/orgChart1"/>
    <dgm:cxn modelId="{2349B3FC-5EB7-4914-A8D1-082B85FD3899}" type="presParOf" srcId="{BCE3D5C1-F6C5-41AE-9868-A27958985CD1}" destId="{EDCE9FC5-108D-43F1-9E8A-489E89725C52}" srcOrd="0" destOrd="0" presId="urn:microsoft.com/office/officeart/2005/8/layout/orgChart1"/>
    <dgm:cxn modelId="{A493DAC7-9985-4FAC-B444-37C6A4C20A72}" type="presParOf" srcId="{BCE3D5C1-F6C5-41AE-9868-A27958985CD1}" destId="{C775080B-B90A-4D1D-B8BD-20834CBAF95E}" srcOrd="1" destOrd="0" presId="urn:microsoft.com/office/officeart/2005/8/layout/orgChart1"/>
    <dgm:cxn modelId="{23409D00-37BD-4EB1-858F-0215787D992F}" type="presParOf" srcId="{446BB370-09EA-48AB-BD49-374804E7B4E9}" destId="{A2D9D19D-1AE9-48FE-894E-8A86DA83AB5A}" srcOrd="1" destOrd="0" presId="urn:microsoft.com/office/officeart/2005/8/layout/orgChart1"/>
    <dgm:cxn modelId="{858ADA77-82E0-44BA-A485-29CF3E6242B4}" type="presParOf" srcId="{A2D9D19D-1AE9-48FE-894E-8A86DA83AB5A}" destId="{DCC7EFE3-F4EA-4712-8A88-E154BAADCED1}" srcOrd="0" destOrd="0" presId="urn:microsoft.com/office/officeart/2005/8/layout/orgChart1"/>
    <dgm:cxn modelId="{EC90DC91-2F38-41E0-960F-6596F1955AC2}" type="presParOf" srcId="{A2D9D19D-1AE9-48FE-894E-8A86DA83AB5A}" destId="{CC1272FC-77D7-4890-84DB-2A35D5F7D7FB}" srcOrd="1" destOrd="0" presId="urn:microsoft.com/office/officeart/2005/8/layout/orgChart1"/>
    <dgm:cxn modelId="{F17E3164-9330-4981-8F53-2428A03E4B1A}" type="presParOf" srcId="{CC1272FC-77D7-4890-84DB-2A35D5F7D7FB}" destId="{2D7BD0EE-8D50-4FE2-8189-C8B900148C17}" srcOrd="0" destOrd="0" presId="urn:microsoft.com/office/officeart/2005/8/layout/orgChart1"/>
    <dgm:cxn modelId="{BCC391D4-01C3-4835-BAC6-2729FDA9C635}" type="presParOf" srcId="{2D7BD0EE-8D50-4FE2-8189-C8B900148C17}" destId="{4270D928-3432-4000-A41F-1AB9B3CB2C31}" srcOrd="0" destOrd="0" presId="urn:microsoft.com/office/officeart/2005/8/layout/orgChart1"/>
    <dgm:cxn modelId="{DAEAD015-BB6B-4B18-87B5-AFFE37141710}" type="presParOf" srcId="{2D7BD0EE-8D50-4FE2-8189-C8B900148C17}" destId="{646A3927-3E7A-49A1-BF79-683A03A29326}" srcOrd="1" destOrd="0" presId="urn:microsoft.com/office/officeart/2005/8/layout/orgChart1"/>
    <dgm:cxn modelId="{C7AAE374-CA58-4FFF-9C2F-311D8AEB2C70}" type="presParOf" srcId="{CC1272FC-77D7-4890-84DB-2A35D5F7D7FB}" destId="{99F94A90-4BE3-4611-A112-5A2FB753B1AC}" srcOrd="1" destOrd="0" presId="urn:microsoft.com/office/officeart/2005/8/layout/orgChart1"/>
    <dgm:cxn modelId="{EDFB9F12-95E4-4EBB-BC50-FA292A8E04D2}" type="presParOf" srcId="{CC1272FC-77D7-4890-84DB-2A35D5F7D7FB}" destId="{A72B7080-D724-48DA-A976-CE133B3D9CA5}" srcOrd="2" destOrd="0" presId="urn:microsoft.com/office/officeart/2005/8/layout/orgChart1"/>
    <dgm:cxn modelId="{C14A1FE1-155D-4DDE-911A-547C6F77C9D2}" type="presParOf" srcId="{446BB370-09EA-48AB-BD49-374804E7B4E9}" destId="{B93BBB0A-44A2-4183-A02E-176214105AB9}" srcOrd="2" destOrd="0" presId="urn:microsoft.com/office/officeart/2005/8/layout/orgChart1"/>
    <dgm:cxn modelId="{E9D596BD-F6DA-4D51-8808-6A032A0451EC}" type="presParOf" srcId="{EEE1D703-8856-4DB2-A515-D3B4E0F8676E}" destId="{E6A762ED-699D-47F5-B3E5-BA148EE093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7EFE3-F4EA-4712-8A88-E154BAADCED1}">
      <dsp:nvSpPr>
        <dsp:cNvPr id="0" name=""/>
        <dsp:cNvSpPr/>
      </dsp:nvSpPr>
      <dsp:spPr>
        <a:xfrm>
          <a:off x="4252428" y="3303799"/>
          <a:ext cx="258054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258054" y="791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A0F4D-DCE5-49B0-BD90-2C36E57B33DA}">
      <dsp:nvSpPr>
        <dsp:cNvPr id="0" name=""/>
        <dsp:cNvSpPr/>
      </dsp:nvSpPr>
      <dsp:spPr>
        <a:xfrm>
          <a:off x="4894852" y="2082343"/>
          <a:ext cx="91440" cy="3612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2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037C6B-51A3-44D3-B593-6EB0353201E3}">
      <dsp:nvSpPr>
        <dsp:cNvPr id="0" name=""/>
        <dsp:cNvSpPr/>
      </dsp:nvSpPr>
      <dsp:spPr>
        <a:xfrm>
          <a:off x="3899754" y="860888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180637" y="791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A6151-8C58-46CF-9973-C425433AA02D}">
      <dsp:nvSpPr>
        <dsp:cNvPr id="0" name=""/>
        <dsp:cNvSpPr/>
      </dsp:nvSpPr>
      <dsp:spPr>
        <a:xfrm>
          <a:off x="3719117" y="860888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791365"/>
              </a:lnTo>
              <a:lnTo>
                <a:pt x="0" y="791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D071BB-BF46-410F-BC3B-A2D37C97D328}">
      <dsp:nvSpPr>
        <dsp:cNvPr id="0" name=""/>
        <dsp:cNvSpPr/>
      </dsp:nvSpPr>
      <dsp:spPr>
        <a:xfrm>
          <a:off x="3039574" y="707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Dotace v EU</a:t>
          </a:r>
        </a:p>
      </dsp:txBody>
      <dsp:txXfrm>
        <a:off x="3039574" y="707"/>
        <a:ext cx="1720360" cy="860180"/>
      </dsp:txXfrm>
    </dsp:sp>
    <dsp:sp modelId="{67A7D7C1-5C57-46A8-ACC7-65A57E1A6D12}">
      <dsp:nvSpPr>
        <dsp:cNvPr id="0" name=""/>
        <dsp:cNvSpPr/>
      </dsp:nvSpPr>
      <dsp:spPr>
        <a:xfrm>
          <a:off x="1998757" y="122216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Strukturální a investiční fondy</a:t>
          </a:r>
        </a:p>
      </dsp:txBody>
      <dsp:txXfrm>
        <a:off x="1998757" y="1222163"/>
        <a:ext cx="1720360" cy="860180"/>
      </dsp:txXfrm>
    </dsp:sp>
    <dsp:sp modelId="{97E70D39-61D4-46A8-BE2A-EDB9538B874A}">
      <dsp:nvSpPr>
        <dsp:cNvPr id="0" name=""/>
        <dsp:cNvSpPr/>
      </dsp:nvSpPr>
      <dsp:spPr>
        <a:xfrm>
          <a:off x="4080392" y="122216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Regionální politika EU</a:t>
          </a:r>
        </a:p>
      </dsp:txBody>
      <dsp:txXfrm>
        <a:off x="4080392" y="1222163"/>
        <a:ext cx="1720360" cy="860180"/>
      </dsp:txXfrm>
    </dsp:sp>
    <dsp:sp modelId="{EDCE9FC5-108D-43F1-9E8A-489E89725C52}">
      <dsp:nvSpPr>
        <dsp:cNvPr id="0" name=""/>
        <dsp:cNvSpPr/>
      </dsp:nvSpPr>
      <dsp:spPr>
        <a:xfrm>
          <a:off x="4080392" y="2443619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Politika soudržnosti EU</a:t>
          </a:r>
        </a:p>
      </dsp:txBody>
      <dsp:txXfrm>
        <a:off x="4080392" y="2443619"/>
        <a:ext cx="1720360" cy="860180"/>
      </dsp:txXfrm>
    </dsp:sp>
    <dsp:sp modelId="{4270D928-3432-4000-A41F-1AB9B3CB2C31}">
      <dsp:nvSpPr>
        <dsp:cNvPr id="0" name=""/>
        <dsp:cNvSpPr/>
      </dsp:nvSpPr>
      <dsp:spPr>
        <a:xfrm>
          <a:off x="4510482" y="3665074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Cíle politiky</a:t>
          </a:r>
        </a:p>
      </dsp:txBody>
      <dsp:txXfrm>
        <a:off x="4510482" y="3665074"/>
        <a:ext cx="1720360" cy="8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statistiky-a-analyzy/statistika-cerpani-fondu-eu-2021-2027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jak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entura-api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zech-republic/home_cs" TargetMode="External"/><Relationship Id="rId2" Type="http://schemas.openxmlformats.org/officeDocument/2006/relationships/hyperlink" Target="https://www.dotaceeu.cz/cs/evropske-fondy-v-cr/unijni-program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uroskop.cz/8643/sekce/o-komunitarnich-programech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vvi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cr.cz/" TargetMode="External"/><Relationship Id="rId2" Type="http://schemas.openxmlformats.org/officeDocument/2006/relationships/hyperlink" Target="https://www.tacr.cz/pruvodce-pro-uchazec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acr.cz/" TargetMode="External"/><Relationship Id="rId4" Type="http://schemas.openxmlformats.org/officeDocument/2006/relationships/hyperlink" Target="https://gacr.cz/zakladni-informace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dotace.olomouc.eu/uvod" TargetMode="External"/><Relationship Id="rId3" Type="http://schemas.openxmlformats.org/officeDocument/2006/relationships/hyperlink" Target="https://www.dotace-optak.cz/dotacni-programy/" TargetMode="External"/><Relationship Id="rId7" Type="http://schemas.openxmlformats.org/officeDocument/2006/relationships/hyperlink" Target="https://www.visegradfund.org/" TargetMode="External"/><Relationship Id="rId2" Type="http://schemas.openxmlformats.org/officeDocument/2006/relationships/hyperlink" Target="https://irop.mmr.cz/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acr.cz/" TargetMode="External"/><Relationship Id="rId5" Type="http://schemas.openxmlformats.org/officeDocument/2006/relationships/hyperlink" Target="https://www.tacr.cz/programy-a-souteze/" TargetMode="External"/><Relationship Id="rId10" Type="http://schemas.openxmlformats.org/officeDocument/2006/relationships/hyperlink" Target="https://erasmus-plus.ec.europa.eu/funding-calls" TargetMode="External"/><Relationship Id="rId4" Type="http://schemas.openxmlformats.org/officeDocument/2006/relationships/hyperlink" Target="https://opjak.cz/" TargetMode="External"/><Relationship Id="rId9" Type="http://schemas.openxmlformats.org/officeDocument/2006/relationships/hyperlink" Target="https://www.olkraj.cz/dotace-granty-prispevky-cl-15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71626"/>
            <a:ext cx="7358270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Arial"/>
              </a:rPr>
              <a:t>Projektový a dotační management</a:t>
            </a:r>
            <a:br>
              <a:rPr lang="cs-CZ" sz="4000" b="1" dirty="0">
                <a:solidFill>
                  <a:srgbClr val="D10202"/>
                </a:solidFill>
                <a:cs typeface="Arial"/>
              </a:rPr>
            </a:br>
            <a:br>
              <a:rPr lang="cs-CZ" sz="4000" b="1" dirty="0">
                <a:solidFill>
                  <a:srgbClr val="D10202"/>
                </a:solidFill>
                <a:cs typeface="Arial"/>
              </a:rPr>
            </a:br>
            <a:r>
              <a:rPr lang="cs-CZ" sz="2400" b="1" dirty="0">
                <a:cs typeface="Arial"/>
              </a:rPr>
              <a:t>2. cvičení – Dotace a jejich management, dotační výzvy a rámce</a:t>
            </a:r>
            <a:br>
              <a:rPr lang="cs-CZ" sz="2400" b="1" dirty="0">
                <a:cs typeface="Arial"/>
              </a:rPr>
            </a:br>
            <a:br>
              <a:rPr lang="cs-CZ" sz="2400" b="1" dirty="0">
                <a:cs typeface="Arial"/>
              </a:rPr>
            </a:b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335602"/>
            <a:ext cx="7769086" cy="10716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>
                <a:cs typeface="Arial"/>
              </a:rPr>
              <a:t>Ing. Daniel Němec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4BA50-8471-4915-BFA3-FE76ADE94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0047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Regionální politika EU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D8FCFE9-0D7E-47DC-BF95-1B45508F3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b="1" dirty="0"/>
              <a:t>Politika soudržnosti - cíl: snižování rozdílů a podpora ekonomického sbližování regionů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Fondy EU – hlavní nástroj evropské politiky soudržnosti pro poskytování regionální podpory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Možnosti čerpání prostředků fondů EU: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400" b="1" dirty="0"/>
              <a:t>Evropské strukturální a investiční fondy (ESIF)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000" b="1" dirty="0"/>
              <a:t>Další fondy </a:t>
            </a:r>
            <a:r>
              <a:rPr lang="cs-CZ" sz="2000" dirty="0"/>
              <a:t>– Fond solidarity EU, Evropský fond pro přizpůsobení se globalizaci, Fond evropské pomoci nejchudším osobám, Azylový, migrační a integrační fond, Evropský fond pro strategické investice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476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E0D16A-0ED2-4A2F-9A6D-482E26632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Zelenější, bezuhlíková Evropa </a:t>
            </a:r>
            <a:r>
              <a:rPr lang="cs-CZ" sz="2400" dirty="0"/>
              <a:t>-</a:t>
            </a:r>
            <a:r>
              <a:rPr lang="cs-CZ" sz="1800" dirty="0"/>
              <a:t> naplňování Pařížské dohody, investice do transformace energetiky, obnovitelných zdrojů a boj proti změně klimatu.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Inteligentnější Evropa </a:t>
            </a:r>
            <a:r>
              <a:rPr lang="cs-CZ" sz="2400" dirty="0"/>
              <a:t>- </a:t>
            </a:r>
            <a:r>
              <a:rPr lang="cs-CZ" sz="1800" dirty="0"/>
              <a:t>inovace, digitalizace, ekonomická transformace i podpora malých a středních podniků.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Sociálnější Evropa </a:t>
            </a:r>
            <a:r>
              <a:rPr lang="cs-CZ" sz="2400" dirty="0"/>
              <a:t>- </a:t>
            </a:r>
            <a:r>
              <a:rPr lang="cs-CZ" sz="1800" dirty="0"/>
              <a:t>realizace evropského pilíře sociálních práv, podpora kvalitní zaměstnanosti, vzdělávání, dovedností, sociálního začleňování a rovného přístupu ke zdravotní péči.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Propojenější Evropa </a:t>
            </a:r>
            <a:r>
              <a:rPr lang="cs-CZ" sz="2400" dirty="0"/>
              <a:t>- </a:t>
            </a:r>
            <a:r>
              <a:rPr lang="cs-CZ" sz="1800" dirty="0"/>
              <a:t>efektivní mobilita díky strategickým dopravním a digitálním sítím.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Evropa bližší občanům </a:t>
            </a:r>
            <a:r>
              <a:rPr lang="cs-CZ" sz="2400" dirty="0"/>
              <a:t>- </a:t>
            </a:r>
            <a:r>
              <a:rPr lang="cs-CZ" sz="1800" dirty="0"/>
              <a:t>podpora místně vedených strategií rozvoje a udržitelného rozvoje měst v celé EU.</a:t>
            </a:r>
            <a:endParaRPr lang="cs-CZ" sz="2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20C8089-29C5-4764-9EE1-1A6FB4860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politiky soudržnosti na období 2021 - 2030</a:t>
            </a:r>
          </a:p>
        </p:txBody>
      </p:sp>
    </p:spTree>
    <p:extLst>
      <p:ext uri="{BB962C8B-B14F-4D97-AF65-F5344CB8AC3E}">
        <p14:creationId xmlns:p14="http://schemas.microsoft.com/office/powerpoint/2010/main" val="3630717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CB31B-B2B1-4D0D-AE19-00932C600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8147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 strukturální a investiční fondy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399A3C-8123-47A2-A627-D86FEE543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6589"/>
            <a:ext cx="8229600" cy="45259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Strukturální fondy</a:t>
            </a:r>
          </a:p>
          <a:p>
            <a:pPr lvl="2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en-GB" sz="2800" dirty="0"/>
              <a:t>ERDF</a:t>
            </a:r>
            <a:r>
              <a:rPr lang="cs-CZ" sz="2800" dirty="0"/>
              <a:t>/EFRR</a:t>
            </a:r>
            <a:r>
              <a:rPr lang="en-GB" sz="2800" dirty="0"/>
              <a:t>: E</a:t>
            </a:r>
            <a:r>
              <a:rPr lang="cs-CZ" sz="2800" dirty="0"/>
              <a:t>v</a:t>
            </a:r>
            <a:r>
              <a:rPr lang="en-GB" sz="2800" dirty="0" err="1"/>
              <a:t>rop</a:t>
            </a:r>
            <a:r>
              <a:rPr lang="cs-CZ" sz="2800" dirty="0" err="1"/>
              <a:t>ský</a:t>
            </a:r>
            <a:r>
              <a:rPr lang="cs-CZ" sz="2800" dirty="0"/>
              <a:t> fond pro regionální rozvoj</a:t>
            </a:r>
            <a:endParaRPr lang="en-GB" sz="2800" dirty="0"/>
          </a:p>
          <a:p>
            <a:pPr lvl="2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en-GB" sz="2800" dirty="0"/>
              <a:t>ESF: E</a:t>
            </a:r>
            <a:r>
              <a:rPr lang="cs-CZ" sz="2800" dirty="0"/>
              <a:t>v</a:t>
            </a:r>
            <a:r>
              <a:rPr lang="en-GB" sz="2800" dirty="0" err="1"/>
              <a:t>rop</a:t>
            </a:r>
            <a:r>
              <a:rPr lang="cs-CZ" sz="2800" dirty="0" err="1"/>
              <a:t>ský</a:t>
            </a:r>
            <a:r>
              <a:rPr lang="en-GB" sz="2800" dirty="0"/>
              <a:t> </a:t>
            </a:r>
            <a:r>
              <a:rPr lang="cs-CZ" sz="2800" dirty="0"/>
              <a:t>sociální fond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en-GB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Kohezní fond (Fond soudržnosti - FS)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Evropský zemědělský fond pro rozvoj venkova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Evropský námořní a rybářský fond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463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FB121-AC5D-443C-B8C6-B4A078D0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Evropské strukturální a investiční fondy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DCF6848-9108-430E-9E7E-3601F8995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4089"/>
            <a:ext cx="8229600" cy="478734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000" dirty="0"/>
              <a:t>Určeny pro chudší nebo jinak znevýhodněné </a:t>
            </a:r>
            <a:r>
              <a:rPr lang="cs-CZ" sz="3000" b="1" dirty="0"/>
              <a:t>regiony </a:t>
            </a:r>
            <a:r>
              <a:rPr lang="cs-CZ" sz="3000" dirty="0"/>
              <a:t>(např. venkovské a problémové městské oblasti, oblasti s geografickým nebo přírodním znevýhodněním)</a:t>
            </a:r>
          </a:p>
          <a:p>
            <a:pPr marL="0" indent="0">
              <a:buNone/>
            </a:pPr>
            <a:endParaRPr lang="cs-CZ" sz="26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300" b="1" dirty="0"/>
              <a:t>ERDF:</a:t>
            </a:r>
            <a:r>
              <a:rPr lang="cs-CZ" sz="3300" b="1" dirty="0"/>
              <a:t> investiční (infrastrukturní) projekty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dirty="0"/>
              <a:t>výstavba silnic a železnic, podpora inovací a začínajících podnikatelů, rekonstrukce kulturních památek, využívání obnovitelných zdrojů energie apod.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b="1" dirty="0"/>
              <a:t>nejvýznamnější z hlediska objem prostředků</a:t>
            </a:r>
            <a:endParaRPr lang="en-GB" b="1" dirty="0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GB" sz="2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3300" b="1" dirty="0"/>
              <a:t>ESF:</a:t>
            </a:r>
            <a:r>
              <a:rPr lang="cs-CZ" sz="3300" b="1" dirty="0"/>
              <a:t> neinvestiční (neinfrastrukturní) projekty 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dirty="0"/>
              <a:t>oblasti zaměstnání</a:t>
            </a:r>
            <a:r>
              <a:rPr lang="en-GB" dirty="0"/>
              <a:t>, </a:t>
            </a:r>
            <a:r>
              <a:rPr lang="cs-CZ" dirty="0"/>
              <a:t>vzdělávání, </a:t>
            </a:r>
            <a:r>
              <a:rPr lang="en-GB" dirty="0" err="1"/>
              <a:t>soci</a:t>
            </a:r>
            <a:r>
              <a:rPr lang="cs-CZ" dirty="0"/>
              <a:t>á</a:t>
            </a:r>
            <a:r>
              <a:rPr lang="en-GB" dirty="0"/>
              <a:t>l</a:t>
            </a:r>
            <a:r>
              <a:rPr lang="cs-CZ" dirty="0" err="1"/>
              <a:t>ního</a:t>
            </a:r>
            <a:r>
              <a:rPr lang="en-GB" dirty="0"/>
              <a:t> </a:t>
            </a:r>
            <a:r>
              <a:rPr lang="cs-CZ" dirty="0"/>
              <a:t>začleňování, boj proti diskriminaci, rozvoj lidských zdrojů (např. rekvalifikace nezaměstnaných, speciální programy pro osoby se zdravotním postižením apod.)</a:t>
            </a:r>
            <a:endParaRPr lang="en-GB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601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555E7-38A7-4723-BD6F-5ACFB9013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6707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Čerpání fondů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97BEE3-3B4C-4C4B-A656-7E6CFCF9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854"/>
            <a:ext cx="8229600" cy="268013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2 základní způsoby čerpání evropských prostředků:</a:t>
            </a:r>
          </a:p>
          <a:p>
            <a:pPr marL="0" indent="0">
              <a:buNone/>
            </a:pPr>
            <a:endParaRPr lang="cs-CZ" sz="2800" dirty="0"/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b="1" dirty="0"/>
              <a:t>Operační programy na národní úrovni </a:t>
            </a:r>
            <a:r>
              <a:rPr lang="cs-CZ" dirty="0"/>
              <a:t>– zprostředkovatel tzv. Národní orgán pro koordinaci (NOK) a jednotlivá ministerstva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 dirty="0"/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b="1" dirty="0"/>
              <a:t>Unijní programy </a:t>
            </a:r>
            <a:r>
              <a:rPr lang="cs-CZ" dirty="0"/>
              <a:t>– zprostředkovatelem přímo Evropská komise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endParaRPr lang="cs-CZ" dirty="0"/>
          </a:p>
          <a:p>
            <a:pPr marL="457200" lvl="1" indent="0">
              <a:lnSpc>
                <a:spcPct val="80000"/>
              </a:lnSpc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Rozdělení do tzv. územních statistických jednotek – </a:t>
            </a:r>
            <a:r>
              <a:rPr lang="cs-CZ" b="1" dirty="0"/>
              <a:t>NUTS</a:t>
            </a:r>
            <a:r>
              <a:rPr lang="cs-CZ" dirty="0"/>
              <a:t> – v ČR celkem 7 NUTS + Praha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Picture 4" descr="https://www.dotaceeu.cz/getmedia/73d4d51b-39f4-4b60-8e70-1a8e355a4cdf/Regiony-NUTS.png">
            <a:extLst>
              <a:ext uri="{FF2B5EF4-FFF2-40B4-BE49-F238E27FC236}">
                <a16:creationId xmlns:a16="http://schemas.microsoft.com/office/drawing/2014/main" id="{B146BEB2-6DCC-9C36-B8D0-2E9764804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916" y="3674841"/>
            <a:ext cx="5382168" cy="259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348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46B772-43B9-4220-91D6-525D407E7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069"/>
            <a:ext cx="8229600" cy="48697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/>
              <a:t>Programová období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1600" dirty="0"/>
              <a:t>EU realizuje cíle regionální a strukturální politiky v rámci sedmiletých cyklů (aktuálně 2021-2027)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1600" dirty="0"/>
              <a:t>každý cyklus – programové dokumenty, rámcové strategie</a:t>
            </a:r>
          </a:p>
          <a:p>
            <a:pPr marL="457200" lvl="1" indent="0">
              <a:buNone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Prostředky fondů v jednotlivých programových obdobích čerpány pomocí tzv. Operačních programů</a:t>
            </a:r>
          </a:p>
          <a:p>
            <a:pPr marL="0" indent="0">
              <a:buNone/>
            </a:pPr>
            <a:endParaRPr lang="cs-CZ" sz="1600" dirty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Dělení operačních programů:</a:t>
            </a:r>
          </a:p>
          <a:p>
            <a:pPr marL="742950" marR="0" lvl="1" indent="-28575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Národní operační programy</a:t>
            </a:r>
          </a:p>
          <a:p>
            <a:pPr marL="742950" marR="0" lvl="1" indent="-28575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Programy přeshraniční spolupráce</a:t>
            </a:r>
          </a:p>
          <a:p>
            <a:pPr marL="742950" marR="0" lvl="1" indent="-28575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Programy nadnárodní a meziregionální spolupráce</a:t>
            </a:r>
          </a:p>
          <a:p>
            <a:pPr marL="457200" marR="0" lvl="1" indent="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Objem prostředků z evropských fondů:</a:t>
            </a:r>
          </a:p>
          <a:p>
            <a:pPr marL="742950" marR="0" lvl="1" indent="-28575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Programové období 2014-2020 - cca 24 mld. EUR, 639,3 mld. Kč</a:t>
            </a:r>
          </a:p>
          <a:p>
            <a:pPr marL="742950" marR="0" lvl="1" indent="-285750" algn="l" defTabSz="4572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Programové období 2021-2027 - plánováno cca 20 mld. EUR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br>
              <a:rPr lang="cs-CZ" sz="1800" dirty="0"/>
            </a:br>
            <a:endParaRPr lang="cs-CZ" sz="1800" dirty="0"/>
          </a:p>
          <a:p>
            <a:endParaRPr lang="cs-CZ" sz="6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86B8C13-9162-48FD-830D-CE396860BAAC}"/>
              </a:ext>
            </a:extLst>
          </p:cNvPr>
          <p:cNvSpPr txBox="1">
            <a:spLocks/>
          </p:cNvSpPr>
          <p:nvPr/>
        </p:nvSpPr>
        <p:spPr>
          <a:xfrm>
            <a:off x="341940" y="3941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Regionální politika ČR</a:t>
            </a:r>
          </a:p>
        </p:txBody>
      </p:sp>
    </p:spTree>
    <p:extLst>
      <p:ext uri="{BB962C8B-B14F-4D97-AF65-F5344CB8AC3E}">
        <p14:creationId xmlns:p14="http://schemas.microsoft.com/office/powerpoint/2010/main" val="3694972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14B732-4D93-468F-9D94-FED9353CD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28" y="1315891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TAK</a:t>
            </a:r>
            <a:r>
              <a:rPr lang="cs-CZ" sz="8000" dirty="0"/>
              <a:t>, řízený Ministerstvem průmyslu a obchodu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JAK</a:t>
            </a:r>
            <a:r>
              <a:rPr lang="cs-CZ" sz="8000" dirty="0"/>
              <a:t> řízený Ministerstvem školství, mládeže a tělovýchovy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Zaměstnanost</a:t>
            </a:r>
            <a:r>
              <a:rPr lang="cs-CZ" sz="8000" dirty="0"/>
              <a:t>, řízený Ministerstvem práce a sociálních věcí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Doprava</a:t>
            </a:r>
            <a:r>
              <a:rPr lang="cs-CZ" sz="8000" dirty="0"/>
              <a:t>, řízený Ministerstvem dopravy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Životní prostředí</a:t>
            </a:r>
            <a:r>
              <a:rPr lang="cs-CZ" sz="8000" dirty="0"/>
              <a:t>, řízený Ministerstvem životního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b="1" dirty="0"/>
              <a:t>Integrovaný regionální operační program</a:t>
            </a:r>
            <a:r>
              <a:rPr lang="cs-CZ" sz="8000" dirty="0"/>
              <a:t>, řízený Ministerstvem pro místní rozvoj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8000" dirty="0"/>
              <a:t>Operační program </a:t>
            </a:r>
            <a:r>
              <a:rPr lang="cs-CZ" sz="8000" b="1" dirty="0"/>
              <a:t>Technická pomoc</a:t>
            </a:r>
            <a:r>
              <a:rPr lang="cs-CZ" sz="8000" dirty="0"/>
              <a:t>, řízený Ministerstvem pro místní rozvoj (MMR)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EF36E17-5FBC-44D4-A360-E04C7F062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504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operační programy 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41D80AC-A3D0-4530-8C50-6369B0452A8F}"/>
              </a:ext>
            </a:extLst>
          </p:cNvPr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8384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01A9A-7AAE-4A64-BE45-06FA09019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nadnárodní a meziregionální spolupráce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3EB7F3-D848-4F17-A5DA-A96B2DEA2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nadnárodní spolupráce </a:t>
            </a:r>
            <a:r>
              <a:rPr lang="cs-CZ" sz="2600" b="1" dirty="0"/>
              <a:t>Interreg CENTRAL EUROPE</a:t>
            </a:r>
            <a:r>
              <a:rPr lang="cs-CZ" sz="2600" dirty="0"/>
              <a:t>, koordinovaný Ministerstvem pro místní rozvoj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nadnárodní spolupráce </a:t>
            </a:r>
            <a:r>
              <a:rPr lang="cs-CZ" sz="2600" b="1" dirty="0"/>
              <a:t>Interreg DANUBE</a:t>
            </a:r>
            <a:r>
              <a:rPr lang="cs-CZ" sz="2600" dirty="0"/>
              <a:t>, koordinovaný Ministerstvem pro místní rozvoj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meziregionální spolupráce </a:t>
            </a:r>
            <a:r>
              <a:rPr lang="cs-CZ" sz="2600" b="1" dirty="0"/>
              <a:t>INTERREG EUROPE</a:t>
            </a:r>
            <a:r>
              <a:rPr lang="cs-CZ" sz="2600" dirty="0"/>
              <a:t>, koordinované Ministerstvem pro místní rozvoj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meziregionální spolupráce </a:t>
            </a:r>
            <a:r>
              <a:rPr lang="cs-CZ" sz="2600" b="1" dirty="0"/>
              <a:t>ESPON 2020</a:t>
            </a:r>
          </a:p>
          <a:p>
            <a:pPr marL="0" indent="0">
              <a:buNone/>
            </a:pPr>
            <a:endParaRPr lang="cs-CZ" sz="2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 meziregionální spolupráce </a:t>
            </a:r>
            <a:r>
              <a:rPr lang="cs-CZ" sz="2600" b="1" dirty="0"/>
              <a:t>INTERACT III</a:t>
            </a:r>
          </a:p>
          <a:p>
            <a:pPr marL="0" indent="0">
              <a:buNone/>
            </a:pPr>
            <a:endParaRPr lang="cs-CZ" sz="2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Program </a:t>
            </a:r>
            <a:r>
              <a:rPr lang="cs-CZ" sz="2600" b="1" dirty="0"/>
              <a:t>URBACT III</a:t>
            </a:r>
          </a:p>
          <a:p>
            <a:pPr marL="0" indent="0">
              <a:buNone/>
            </a:pPr>
            <a:endParaRPr lang="cs-CZ" sz="2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b="1" dirty="0"/>
              <a:t>Program </a:t>
            </a:r>
            <a:r>
              <a:rPr lang="cs-CZ" sz="2600" b="1" dirty="0" err="1"/>
              <a:t>Visegrad</a:t>
            </a:r>
            <a:r>
              <a:rPr lang="cs-CZ" sz="2600" b="1" dirty="0"/>
              <a:t> </a:t>
            </a:r>
            <a:r>
              <a:rPr lang="cs-CZ" sz="2600" b="1" dirty="0" err="1"/>
              <a:t>Fund</a:t>
            </a:r>
            <a:endParaRPr lang="cs-CZ" sz="2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035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>
            <a:extLst>
              <a:ext uri="{FF2B5EF4-FFF2-40B4-BE49-F238E27FC236}">
                <a16:creationId xmlns:a16="http://schemas.microsoft.com/office/drawing/2014/main" id="{A1CB59D0-3487-4BD5-91BC-0598DA110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4068" y="2681166"/>
            <a:ext cx="5248837" cy="260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F2743DB3-5280-433F-BFE9-09C9778B2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69" y="57662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Objem dotací ČR v programovém období 2021-2027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F3CBBEB-7FB5-4F4C-ACCD-FF4F46418ADB}"/>
              </a:ext>
            </a:extLst>
          </p:cNvPr>
          <p:cNvSpPr/>
          <p:nvPr/>
        </p:nvSpPr>
        <p:spPr>
          <a:xfrm>
            <a:off x="3988015" y="3265715"/>
            <a:ext cx="169048" cy="161364"/>
          </a:xfrm>
          <a:prstGeom prst="roundRect">
            <a:avLst/>
          </a:prstGeom>
          <a:solidFill>
            <a:srgbClr val="0033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33CC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1DCE859-37C8-4566-ACB6-3A5123156AFF}"/>
              </a:ext>
            </a:extLst>
          </p:cNvPr>
          <p:cNvSpPr txBox="1"/>
          <p:nvPr/>
        </p:nvSpPr>
        <p:spPr>
          <a:xfrm>
            <a:off x="4283848" y="3162236"/>
            <a:ext cx="4572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Evropský fond pro regionální rozvoj (10.52 mld. EUR)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99512D1C-66C5-4B45-9767-657E032D3241}"/>
              </a:ext>
            </a:extLst>
          </p:cNvPr>
          <p:cNvSpPr/>
          <p:nvPr/>
        </p:nvSpPr>
        <p:spPr>
          <a:xfrm>
            <a:off x="3990415" y="3701488"/>
            <a:ext cx="169048" cy="161364"/>
          </a:xfrm>
          <a:prstGeom prst="roundRect">
            <a:avLst/>
          </a:prstGeom>
          <a:solidFill>
            <a:srgbClr val="FFCC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33CC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2D757D7-5775-4AA2-9B1F-67DFA096F25A}"/>
              </a:ext>
            </a:extLst>
          </p:cNvPr>
          <p:cNvSpPr txBox="1"/>
          <p:nvPr/>
        </p:nvSpPr>
        <p:spPr>
          <a:xfrm>
            <a:off x="4283848" y="3612893"/>
            <a:ext cx="405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Fond </a:t>
            </a:r>
            <a:r>
              <a:rPr lang="fr-FR" sz="1600" dirty="0" err="1"/>
              <a:t>soudržnosti</a:t>
            </a:r>
            <a:r>
              <a:rPr lang="fr-FR" sz="1600" dirty="0"/>
              <a:t> (6.44 </a:t>
            </a:r>
            <a:r>
              <a:rPr lang="fr-FR" sz="1600" dirty="0" err="1"/>
              <a:t>mld</a:t>
            </a:r>
            <a:r>
              <a:rPr lang="cs-CZ" sz="1600" dirty="0"/>
              <a:t> </a:t>
            </a:r>
            <a:r>
              <a:rPr lang="fr-FR" sz="1600" dirty="0"/>
              <a:t>EUR)</a:t>
            </a:r>
            <a:endParaRPr lang="cs-CZ" sz="1600" dirty="0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2D72F5B6-64CC-4335-958D-729EAD2D724A}"/>
              </a:ext>
            </a:extLst>
          </p:cNvPr>
          <p:cNvSpPr/>
          <p:nvPr/>
        </p:nvSpPr>
        <p:spPr>
          <a:xfrm>
            <a:off x="4005782" y="4137261"/>
            <a:ext cx="169048" cy="161364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33CC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4D1E781-487C-4FBA-960C-4D406F6742FD}"/>
              </a:ext>
            </a:extLst>
          </p:cNvPr>
          <p:cNvSpPr txBox="1"/>
          <p:nvPr/>
        </p:nvSpPr>
        <p:spPr>
          <a:xfrm>
            <a:off x="4283848" y="4063550"/>
            <a:ext cx="3780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Evropský sociální fond + (2.74 </a:t>
            </a:r>
            <a:r>
              <a:rPr lang="cs-CZ" sz="1600" dirty="0" err="1"/>
              <a:t>mld</a:t>
            </a:r>
            <a:r>
              <a:rPr lang="cs-CZ" sz="1600" dirty="0"/>
              <a:t> EUR)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296DB95-13A6-4843-9677-3FF450F65B89}"/>
              </a:ext>
            </a:extLst>
          </p:cNvPr>
          <p:cNvSpPr txBox="1"/>
          <p:nvPr/>
        </p:nvSpPr>
        <p:spPr>
          <a:xfrm>
            <a:off x="656986" y="1891336"/>
            <a:ext cx="818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Zdroj financování programů podle prozatímního návrhu Evropské komise 2021-2027</a:t>
            </a:r>
          </a:p>
          <a:p>
            <a:endParaRPr lang="cs-CZ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AA07E-BBCD-9D4B-A65E-839C2BF639B0}"/>
              </a:ext>
            </a:extLst>
          </p:cNvPr>
          <p:cNvSpPr/>
          <p:nvPr/>
        </p:nvSpPr>
        <p:spPr>
          <a:xfrm>
            <a:off x="539969" y="5767683"/>
            <a:ext cx="8315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https://www.dotaceeu.cz/cs/statistiky-a-analyzy/statistika-cerpani-fondu-eu-2021-2027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7530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8B8071-96E7-4ED7-916B-31CC40821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b="1" dirty="0"/>
              <a:t>Operační program Jan Amos Komenský</a:t>
            </a:r>
          </a:p>
          <a:p>
            <a:pPr marL="0" indent="0">
              <a:lnSpc>
                <a:spcPct val="90000"/>
              </a:lnSpc>
              <a:buNone/>
            </a:pPr>
            <a:endParaRPr lang="cs-CZ" sz="28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Řídící orgán: Ministerstvo školství, mládeže a tělovýchovy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</a:t>
            </a:r>
            <a:r>
              <a:rPr lang="cs-CZ" sz="2800" dirty="0" err="1"/>
              <a:t>íle</a:t>
            </a:r>
            <a:r>
              <a:rPr lang="cs-CZ" sz="2800" dirty="0"/>
              <a:t>: 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rozvoj lidských zdrojů pro znalostní ekonomiku a udržitelný rozvoj v sociálně soudržné společnosti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podpora kvalitního výzkumu, pro který představuje kvalifikovaná pracovní síla klíčový vstupní faktor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</a:pPr>
            <a:endParaRPr lang="cs-CZ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Fond: ESF/ERDF</a:t>
            </a:r>
          </a:p>
          <a:p>
            <a:pPr marL="0" indent="0">
              <a:lnSpc>
                <a:spcPct val="90000"/>
              </a:lnSpc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Podporované oblasti: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Prioritní osa 1: </a:t>
            </a:r>
            <a:r>
              <a:rPr lang="cs-CZ" sz="2400" b="1" dirty="0"/>
              <a:t>Posilování kapacit pro kvalitní výzkum 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Prioritní osa 2: </a:t>
            </a:r>
            <a:r>
              <a:rPr lang="cs-CZ" sz="2400" b="1" dirty="0"/>
              <a:t>Rozvoj vysokých škol a lidských zdrojů pro výzkum a vývoj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Prioritní osa 3: </a:t>
            </a:r>
            <a:r>
              <a:rPr lang="cs-CZ" sz="2400" b="1" dirty="0"/>
              <a:t>Rovný přístup ke kvalitnímu předškolnímu, primárnímu a sekundárnímu vzdělávání 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400" dirty="0"/>
              <a:t>Prioritní osa 4: </a:t>
            </a:r>
            <a:r>
              <a:rPr lang="cs-CZ" sz="2400" b="1" dirty="0"/>
              <a:t>Technická pomoc</a:t>
            </a:r>
          </a:p>
          <a:p>
            <a:pPr marL="0" indent="0">
              <a:lnSpc>
                <a:spcPct val="90000"/>
              </a:lnSpc>
              <a:buNone/>
            </a:pPr>
            <a:endParaRPr lang="cs-CZ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Web: </a:t>
            </a:r>
            <a:r>
              <a:rPr lang="cs-CZ" sz="2800" dirty="0">
                <a:hlinkClick r:id="rId2"/>
              </a:rPr>
              <a:t>www.opjak.cz</a:t>
            </a:r>
            <a:r>
              <a:rPr lang="cs-CZ" sz="2800" dirty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C000598-2EED-4227-9257-017EC383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6795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JAK (dříve OP VVV)</a:t>
            </a:r>
          </a:p>
        </p:txBody>
      </p:sp>
    </p:spTree>
    <p:extLst>
      <p:ext uri="{BB962C8B-B14F-4D97-AF65-F5344CB8AC3E}">
        <p14:creationId xmlns:p14="http://schemas.microsoft.com/office/powerpoint/2010/main" val="647151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01654" y="751115"/>
            <a:ext cx="8147050" cy="2220686"/>
          </a:xfrm>
        </p:spPr>
        <p:txBody>
          <a:bodyPr>
            <a:noAutofit/>
          </a:bodyPr>
          <a:lstStyle/>
          <a:p>
            <a:pPr algn="l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</a:t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A0B57C-F134-CC85-C70A-8DAE705164FB}"/>
              </a:ext>
            </a:extLst>
          </p:cNvPr>
          <p:cNvSpPr txBox="1"/>
          <p:nvPr/>
        </p:nvSpPr>
        <p:spPr>
          <a:xfrm>
            <a:off x="543911" y="3499945"/>
            <a:ext cx="700777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dotací</a:t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zdroje pro financování projektů</a:t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Financování vědy a výzkumu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22700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2C48C-EEE9-4807-B7BD-11EE6610A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TAK (dříve 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605626-14FA-4CC9-A2C9-69DFECAD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16421"/>
            <a:ext cx="8489731" cy="452596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3400" b="1" dirty="0"/>
              <a:t>Operační program Technologie a aplikace pro konkurenceschopnost</a:t>
            </a:r>
          </a:p>
          <a:p>
            <a:pPr marL="0" indent="0">
              <a:lnSpc>
                <a:spcPct val="90000"/>
              </a:lnSpc>
              <a:buNone/>
            </a:pPr>
            <a:endParaRPr lang="cs-CZ" sz="34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3400" dirty="0"/>
              <a:t>Řídící organ: Ministerstvo průmyslu a obchodu</a:t>
            </a:r>
          </a:p>
          <a:p>
            <a:pPr marL="0" indent="0">
              <a:lnSpc>
                <a:spcPct val="90000"/>
              </a:lnSpc>
              <a:buNone/>
            </a:pPr>
            <a:endParaRPr lang="en-US" sz="3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400" dirty="0"/>
              <a:t>C</a:t>
            </a:r>
            <a:r>
              <a:rPr lang="cs-CZ" sz="3400" dirty="0" err="1"/>
              <a:t>íl</a:t>
            </a:r>
            <a:r>
              <a:rPr lang="cs-CZ" sz="3400" dirty="0"/>
              <a:t>: dosažení konkurenceschopné a udržitelné ekonomiky založené na znalostech a inovacích</a:t>
            </a:r>
          </a:p>
          <a:p>
            <a:pPr marL="0" indent="0">
              <a:lnSpc>
                <a:spcPct val="90000"/>
              </a:lnSpc>
              <a:buNone/>
            </a:pPr>
            <a:endParaRPr lang="cs-CZ" sz="3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3400" dirty="0"/>
              <a:t>Fond: ERDF</a:t>
            </a:r>
          </a:p>
          <a:p>
            <a:pPr marL="0" indent="0">
              <a:lnSpc>
                <a:spcPct val="90000"/>
              </a:lnSpc>
              <a:buNone/>
            </a:pPr>
            <a:endParaRPr lang="cs-CZ" sz="3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400" dirty="0"/>
              <a:t>Podporované oblasti: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400" dirty="0"/>
              <a:t>Prioritní osa 1: Rozvoj výzkumu a vývoje pro inovace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400" dirty="0"/>
              <a:t>Prioritní osa 2: Rozvoj podnikání a konkurenceschopnosti malých a středních firem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400" dirty="0"/>
              <a:t>Prioritní osa 3:Účinné nakládání energií, rozvoj energetické infrastruktury a obnovitelných zdrojů energie, podpora zavádění nových technologií v oblasti nakládání energií a druhotných surovin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400" dirty="0"/>
              <a:t>Prioritní osa 4:  Rozvoj vysokorychlostních přístupových sítí k internetu a informačních a komunikačních technologií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3400" dirty="0"/>
              <a:t>Prioritní osa 5: Technická pomoc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sz="3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3400" dirty="0"/>
              <a:t>Web: </a:t>
            </a:r>
            <a:r>
              <a:rPr lang="cs-CZ" sz="3400" dirty="0">
                <a:hlinkClick r:id="rId2"/>
              </a:rPr>
              <a:t>www.agentura-api.org</a:t>
            </a:r>
            <a:endParaRPr lang="cs-CZ" sz="3400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u="sng" dirty="0"/>
          </a:p>
          <a:p>
            <a:pPr lvl="4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sz="1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897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3E614-0AE8-4234-B7AB-CDD284CE3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Unijní (komunitární) programy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D8B631-1A95-4755-81EF-8A727B9F2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Nejsou </a:t>
            </a:r>
            <a:r>
              <a:rPr lang="cs-CZ" sz="2400" b="1" dirty="0"/>
              <a:t>spravovány </a:t>
            </a:r>
            <a:r>
              <a:rPr lang="cs-CZ" sz="2400" dirty="0"/>
              <a:t>jako Operační programy na národní úrovni, ale přímo </a:t>
            </a:r>
            <a:r>
              <a:rPr lang="cs-CZ" sz="2400" b="1" dirty="0"/>
              <a:t>Evropskou komisí – </a:t>
            </a:r>
            <a:r>
              <a:rPr lang="cs-CZ" sz="2400" dirty="0"/>
              <a:t>vypisuje výzvy k čerpání dotací, schvaluje projektové žádosti, určuje rozpočty, termíny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Financovány přímo z rozpočtu EU, zpravidla víceletá neinvestiční podpora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Zdroj informací: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dirty="0">
                <a:hlinkClick r:id="rId2"/>
              </a:rPr>
              <a:t>https://www.dotaceeu.cz/cs/evropske-fondy-v-cr/unijni-programy</a:t>
            </a:r>
            <a:endParaRPr lang="cs-CZ" sz="2400" dirty="0"/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dirty="0">
                <a:hlinkClick r:id="rId3"/>
              </a:rPr>
              <a:t>https://ec.europa.eu/czech-republic/home_cs</a:t>
            </a:r>
            <a:r>
              <a:rPr lang="cs-CZ" sz="2400" dirty="0"/>
              <a:t> - Zastoupení Evropské komise v ČR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dirty="0">
                <a:hlinkClick r:id="rId4"/>
              </a:rPr>
              <a:t>https://www.euroskop.cz/8643/sekce/o-komunitarnich-programech/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endParaRPr lang="cs-CZ" sz="2200" dirty="0"/>
          </a:p>
          <a:p>
            <a:pPr lvl="1">
              <a:buFont typeface="Wingdings" panose="05000000000000000000" pitchFamily="2" charset="2"/>
              <a:buChar char="Ø"/>
            </a:pPr>
            <a:endParaRPr lang="cs-CZ" sz="2200" dirty="0"/>
          </a:p>
          <a:p>
            <a:pPr lvl="1">
              <a:buFont typeface="Wingdings" panose="05000000000000000000" pitchFamily="2" charset="2"/>
              <a:buChar char="Ø"/>
            </a:pPr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5646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BA8FBE-4CEB-42A5-B0C5-8C318D85E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3224"/>
            <a:ext cx="8229600" cy="5137738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COSME </a:t>
            </a:r>
            <a:r>
              <a:rPr lang="cs-CZ" sz="2000" dirty="0"/>
              <a:t>– podpora malých a středních podniků a podnikatelů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 err="1"/>
              <a:t>Horizon</a:t>
            </a:r>
            <a:r>
              <a:rPr lang="cs-CZ" sz="2000" b="1" dirty="0"/>
              <a:t> </a:t>
            </a:r>
            <a:r>
              <a:rPr lang="cs-CZ" sz="2000" b="1" dirty="0" err="1"/>
              <a:t>Europe</a:t>
            </a:r>
            <a:r>
              <a:rPr lang="cs-CZ" sz="2000" b="1" dirty="0"/>
              <a:t> </a:t>
            </a:r>
            <a:r>
              <a:rPr lang="cs-CZ" sz="2000" dirty="0"/>
              <a:t>– podpora výzkumu a inovací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Erasmus+ </a:t>
            </a:r>
            <a:r>
              <a:rPr lang="cs-CZ" sz="2000" dirty="0"/>
              <a:t>- studijní pobyty, mobility, strategická partnerství a spolupráce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Evropa pro občany </a:t>
            </a:r>
            <a:r>
              <a:rPr lang="cs-CZ" sz="2000" dirty="0"/>
              <a:t>– podpora aktivního občanství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Kreativní Evropa </a:t>
            </a:r>
            <a:r>
              <a:rPr lang="cs-CZ" sz="2000" dirty="0"/>
              <a:t>– podpora umění a kultury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LIFE </a:t>
            </a:r>
            <a:r>
              <a:rPr lang="cs-CZ" sz="2000" dirty="0"/>
              <a:t>– podpora životního prostředí a klimatu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Nástroj pro propojení Evropy (CEF) </a:t>
            </a:r>
            <a:r>
              <a:rPr lang="cs-CZ" sz="2000" dirty="0"/>
              <a:t>– dopravní, energetická a telekomunikační infrastruktura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Program na podporu strukturálních reforem (SRSP)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Program v oblasti zdraví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Program pro zaměstnanost a sociální inovace (</a:t>
            </a:r>
            <a:r>
              <a:rPr lang="cs-CZ" sz="2000" b="1" dirty="0" err="1"/>
              <a:t>EaSI</a:t>
            </a:r>
            <a:r>
              <a:rPr lang="cs-CZ" sz="2000" b="1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Sbor solidarity </a:t>
            </a:r>
            <a:r>
              <a:rPr lang="cs-CZ" sz="2000" dirty="0"/>
              <a:t>– podpora dobrovolnictví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Program pro spotřebitele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Spravedlnost </a:t>
            </a:r>
            <a:r>
              <a:rPr lang="cs-CZ" sz="2000" dirty="0"/>
              <a:t>– podpora justice</a:t>
            </a:r>
          </a:p>
          <a:p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71A74EA-18BB-4325-8E2B-635C0552D0C5}"/>
              </a:ext>
            </a:extLst>
          </p:cNvPr>
          <p:cNvSpPr txBox="1">
            <a:spLocks/>
          </p:cNvSpPr>
          <p:nvPr/>
        </p:nvSpPr>
        <p:spPr>
          <a:xfrm>
            <a:off x="457200" y="3094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Aktuální unijní programy</a:t>
            </a:r>
          </a:p>
        </p:txBody>
      </p:sp>
    </p:spTree>
    <p:extLst>
      <p:ext uri="{BB962C8B-B14F-4D97-AF65-F5344CB8AC3E}">
        <p14:creationId xmlns:p14="http://schemas.microsoft.com/office/powerpoint/2010/main" val="1438448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78D5A-7A37-4973-A8C1-D4DED7125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1241"/>
            <a:ext cx="8607972" cy="216775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Objemově nejvýznamnější komunitární program - </a:t>
            </a:r>
            <a:r>
              <a:rPr lang="en-US" sz="2000" dirty="0"/>
              <a:t>Podpora v</a:t>
            </a:r>
            <a:r>
              <a:rPr lang="cs-CZ" sz="2000" dirty="0" err="1"/>
              <a:t>ědy</a:t>
            </a:r>
            <a:r>
              <a:rPr lang="cs-CZ" sz="2000" dirty="0"/>
              <a:t>, výzkumu, inovací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Určen pro výzkumné instituce, podniky i jednotlivce, podmínkou zpravidla zapojení alespoň 3 organizací z různých států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3 priority: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000" dirty="0"/>
              <a:t>Vynikající věda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000" dirty="0"/>
              <a:t>Vedoucí postavení evropského průmyslu</a:t>
            </a:r>
          </a:p>
          <a:p>
            <a:pPr lvl="1">
              <a:lnSpc>
                <a:spcPct val="90000"/>
              </a:lnSpc>
              <a:buFont typeface="Calibri" panose="020F0502020204030204" pitchFamily="34" charset="0"/>
              <a:buChar char="‐"/>
            </a:pPr>
            <a:r>
              <a:rPr lang="cs-CZ" sz="2000" dirty="0"/>
              <a:t>Společenské výzvy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6537DE8-2EA4-4C7A-AB19-15F95D53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154" y="391887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 Evropa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74D9F719-D9F9-8B9C-E730-43C9287E95A4}"/>
              </a:ext>
            </a:extLst>
          </p:cNvPr>
          <p:cNvSpPr txBox="1">
            <a:spLocks/>
          </p:cNvSpPr>
          <p:nvPr/>
        </p:nvSpPr>
        <p:spPr>
          <a:xfrm>
            <a:off x="457200" y="4117051"/>
            <a:ext cx="8412480" cy="216775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Určen pro vzdělávací instituce, podniky, neziskovky, sportovní organizace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Podpora mezinárodní spolupráce ve vzdělávání a odborné přípravě (studijní pobyty, stáže, mobility pedagogů), podpora mládeže a sportu, strategických partnerství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Priority: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900" dirty="0"/>
              <a:t>Mobilita jednotlivců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900" dirty="0"/>
              <a:t>Spolupráce na inovacích a výměna osvědčených postupů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900" dirty="0"/>
              <a:t>Podpora reformy politiky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900" dirty="0"/>
              <a:t>Aktivity Jean </a:t>
            </a:r>
            <a:r>
              <a:rPr lang="cs-CZ" sz="2900" dirty="0" err="1"/>
              <a:t>Monnet</a:t>
            </a:r>
            <a:endParaRPr lang="cs-CZ" sz="2900" dirty="0"/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900" dirty="0"/>
              <a:t>Sport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900" dirty="0"/>
              <a:t>Národní kontaktní místo: Dům zahraniční spolupráce (DZS)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54D619E3-3831-E351-D58B-73DA341D3FE1}"/>
              </a:ext>
            </a:extLst>
          </p:cNvPr>
          <p:cNvSpPr txBox="1">
            <a:spLocks/>
          </p:cNvSpPr>
          <p:nvPr/>
        </p:nvSpPr>
        <p:spPr>
          <a:xfrm>
            <a:off x="274320" y="321729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Erasmus+</a:t>
            </a:r>
          </a:p>
        </p:txBody>
      </p:sp>
    </p:spTree>
    <p:extLst>
      <p:ext uri="{BB962C8B-B14F-4D97-AF65-F5344CB8AC3E}">
        <p14:creationId xmlns:p14="http://schemas.microsoft.com/office/powerpoint/2010/main" val="2946219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5EBD4-8F60-41EB-8781-AB3E707D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732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Financování vědy a výzkumu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6FD440-F3C5-4714-9E9F-12C6D9779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0322"/>
            <a:ext cx="8229600" cy="452596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Možnosti financování </a:t>
            </a:r>
            <a:r>
              <a:rPr lang="cs-CZ" sz="2800" dirty="0" err="1"/>
              <a:t>VaV</a:t>
            </a:r>
            <a:r>
              <a:rPr lang="cs-CZ" sz="2800" dirty="0"/>
              <a:t> v ČR: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b="1" dirty="0"/>
              <a:t>Fondy EU</a:t>
            </a:r>
          </a:p>
          <a:p>
            <a:pPr lvl="2">
              <a:buFont typeface="Calibri" panose="020F0502020204030204" pitchFamily="34" charset="0"/>
              <a:buChar char="‐"/>
            </a:pPr>
            <a:r>
              <a:rPr lang="cs-CZ" dirty="0"/>
              <a:t>Národní operační programy – OP TAK, OP JAK</a:t>
            </a:r>
          </a:p>
          <a:p>
            <a:pPr lvl="2">
              <a:buFont typeface="Calibri" panose="020F0502020204030204" pitchFamily="34" charset="0"/>
              <a:buChar char="‐"/>
            </a:pPr>
            <a:r>
              <a:rPr lang="cs-CZ" dirty="0"/>
              <a:t>Unijní programy – </a:t>
            </a:r>
            <a:r>
              <a:rPr lang="cs-CZ" dirty="0" err="1"/>
              <a:t>Horizon</a:t>
            </a:r>
            <a:r>
              <a:rPr lang="cs-CZ" dirty="0"/>
              <a:t>, Erasmus+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400" b="1" dirty="0"/>
              <a:t>Národní financování vědy a výzkumu</a:t>
            </a:r>
          </a:p>
          <a:p>
            <a:pPr lvl="2">
              <a:buFont typeface="Calibri" panose="020F0502020204030204" pitchFamily="34" charset="0"/>
              <a:buChar char="‐"/>
            </a:pPr>
            <a:r>
              <a:rPr lang="cs-CZ" dirty="0"/>
              <a:t>institucionální podpora </a:t>
            </a:r>
            <a:r>
              <a:rPr lang="cs-CZ" dirty="0" err="1"/>
              <a:t>VaV</a:t>
            </a:r>
            <a:endParaRPr lang="cs-CZ" dirty="0"/>
          </a:p>
          <a:p>
            <a:pPr lvl="2">
              <a:buFont typeface="Calibri" panose="020F0502020204030204" pitchFamily="34" charset="0"/>
              <a:buChar char="‐"/>
            </a:pPr>
            <a:r>
              <a:rPr lang="cs-CZ" dirty="0"/>
              <a:t>účelová podpora VaV</a:t>
            </a:r>
          </a:p>
          <a:p>
            <a:pPr marL="914400" lvl="2" indent="0">
              <a:buNone/>
            </a:pPr>
            <a:endParaRPr lang="cs-CZ" dirty="0"/>
          </a:p>
          <a:p>
            <a:pPr marL="342900" lvl="2" indent="-342900">
              <a:buFont typeface="Wingdings" panose="05000000000000000000" pitchFamily="2" charset="2"/>
              <a:buChar char="Ø"/>
            </a:pPr>
            <a:r>
              <a:rPr lang="cs-CZ" sz="2800" dirty="0"/>
              <a:t>Zdroj informací o </a:t>
            </a:r>
            <a:r>
              <a:rPr lang="cs-CZ" sz="2800" dirty="0" err="1"/>
              <a:t>VaV</a:t>
            </a:r>
            <a:r>
              <a:rPr lang="cs-CZ" sz="2800" dirty="0"/>
              <a:t> v ČR - Informační systém výzkumu, experimentálního vývoje a inovací </a:t>
            </a:r>
            <a:r>
              <a:rPr lang="cs-CZ" sz="2800" dirty="0">
                <a:hlinkClick r:id="rId2"/>
              </a:rPr>
              <a:t>https://www.rvvi.cz/</a:t>
            </a:r>
            <a:endParaRPr lang="cs-CZ" sz="2800" dirty="0"/>
          </a:p>
          <a:p>
            <a:pPr marL="342900" lvl="2" indent="-342900"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1158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A7E047-C0C0-4E11-B2F4-26314BE6E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Institucionální podpora </a:t>
            </a:r>
            <a:r>
              <a:rPr lang="cs-CZ" dirty="0" err="1"/>
              <a:t>VaV</a:t>
            </a:r>
            <a:endParaRPr lang="cs-CZ" dirty="0"/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určena pro subjekty nekomerčního charakteru (vysoké školy, Akademii věd ČR, výzkumné organizace)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alokace prostředků propočítávána na základě platné metodiky hodnocení výzkumných organizací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řídí se Zákonem č. 130/2002 Sb. o podpoře výzkumu, experimentálního vývoje a inovací z veřejných prostředků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Účelová podpora </a:t>
            </a:r>
            <a:r>
              <a:rPr lang="cs-CZ" dirty="0" err="1"/>
              <a:t>VaV</a:t>
            </a:r>
            <a:endParaRPr lang="cs-CZ" dirty="0"/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financování formou vybraných projektů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Technologická agentura ČR (TAČR)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sz="2600" dirty="0"/>
              <a:t>Grantová agentura ČR (GAČR)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028A108-29BE-4367-BB4D-33F3A30B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732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financování vědy a výzkumu v ČR</a:t>
            </a:r>
          </a:p>
        </p:txBody>
      </p:sp>
    </p:spTree>
    <p:extLst>
      <p:ext uri="{BB962C8B-B14F-4D97-AF65-F5344CB8AC3E}">
        <p14:creationId xmlns:p14="http://schemas.microsoft.com/office/powerpoint/2010/main" val="1368829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67B819-1A30-4225-A1FF-8143C1E17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992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Organizační složka státu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Centralizuje státní podporu aplikovaného výzkumu a vývoje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Přehled programů podpory: </a:t>
            </a:r>
            <a:r>
              <a:rPr lang="cs-CZ" sz="1900" dirty="0">
                <a:hlinkClick r:id="rId2"/>
              </a:rPr>
              <a:t>https://www.tacr.cz/pruvodce-pro-uchazece/</a:t>
            </a: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Web: </a:t>
            </a:r>
            <a:r>
              <a:rPr lang="cs-CZ" sz="1900" dirty="0">
                <a:hlinkClick r:id="rId3"/>
              </a:rPr>
              <a:t>www.tacr.cz</a:t>
            </a:r>
            <a:endParaRPr lang="cs-CZ" sz="19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6AE3E4A-040C-4287-A746-C78A073A3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625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Technologická agentura ČR (TAČR)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31505DC9-168D-F673-990E-A2F7FB604434}"/>
              </a:ext>
            </a:extLst>
          </p:cNvPr>
          <p:cNvSpPr txBox="1">
            <a:spLocks/>
          </p:cNvSpPr>
          <p:nvPr/>
        </p:nvSpPr>
        <p:spPr>
          <a:xfrm>
            <a:off x="396766" y="4126680"/>
            <a:ext cx="8229600" cy="20376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Organizační složka státu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Jediná instituce v naší zemi poskytující účelovou podporu na projekty základního výzkumu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Mezinárodní spolupráce - členství GA ČR v </a:t>
            </a:r>
            <a:r>
              <a:rPr lang="cs-CZ" sz="1600" dirty="0" err="1"/>
              <a:t>Global</a:t>
            </a:r>
            <a:r>
              <a:rPr lang="cs-CZ" sz="1600" dirty="0"/>
              <a:t> Research Council (GRC), na celoevropské úrovni v nadnárodní organizaci Science Europe (SE), na základě bilaterálních dohod úzce spolupracuje se zeměmi z celého světa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Přehled programů podpory: </a:t>
            </a:r>
            <a:r>
              <a:rPr lang="cs-CZ" sz="1600" dirty="0">
                <a:hlinkClick r:id="rId4"/>
              </a:rPr>
              <a:t>https://gacr.cz/zakladni-informace/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Web: </a:t>
            </a:r>
            <a:r>
              <a:rPr lang="cs-CZ" sz="1600" dirty="0">
                <a:hlinkClick r:id="rId5"/>
              </a:rPr>
              <a:t>www.gacr.cz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6380F0D-5A0B-608D-267F-B6478340A8B1}"/>
              </a:ext>
            </a:extLst>
          </p:cNvPr>
          <p:cNvSpPr txBox="1">
            <a:spLocks/>
          </p:cNvSpPr>
          <p:nvPr/>
        </p:nvSpPr>
        <p:spPr>
          <a:xfrm>
            <a:off x="204952" y="322799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Grantová agentura ČR (GAČR)</a:t>
            </a:r>
          </a:p>
        </p:txBody>
      </p:sp>
    </p:spTree>
    <p:extLst>
      <p:ext uri="{BB962C8B-B14F-4D97-AF65-F5344CB8AC3E}">
        <p14:creationId xmlns:p14="http://schemas.microsoft.com/office/powerpoint/2010/main" val="1140505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BF0163-046D-4D82-CEDE-C58FE7DB9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2899"/>
            <a:ext cx="8229600" cy="1143000"/>
          </a:xfrm>
        </p:spPr>
        <p:txBody>
          <a:bodyPr/>
          <a:lstStyle/>
          <a:p>
            <a:r>
              <a:rPr lang="cs-CZ" dirty="0"/>
              <a:t>Příklad z praxe- </a:t>
            </a:r>
            <a:r>
              <a:rPr lang="cs-CZ" dirty="0" err="1"/>
              <a:t>Mixit</a:t>
            </a:r>
            <a:endParaRPr lang="cs-CZ" dirty="0"/>
          </a:p>
        </p:txBody>
      </p:sp>
      <p:pic>
        <p:nvPicPr>
          <p:cNvPr id="5" name="Zástupný obsah 4" descr="Obsah obrázku text, snímek obrazovky, Písmo, dokument&#10;&#10;Obsah vygenerovaný umělou inteligencí může být nesprávný.">
            <a:extLst>
              <a:ext uri="{FF2B5EF4-FFF2-40B4-BE49-F238E27FC236}">
                <a16:creationId xmlns:a16="http://schemas.microsoft.com/office/drawing/2014/main" id="{51A3B579-73FA-DF61-9482-F33BEC7177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17638"/>
            <a:ext cx="4525963" cy="4525963"/>
          </a:xfrm>
        </p:spPr>
      </p:pic>
      <p:pic>
        <p:nvPicPr>
          <p:cNvPr id="7" name="Obrázek 6" descr="Obsah obrázku text, snímek obrazovky, Písmo&#10;&#10;Obsah vygenerovaný umělou inteligencí může být nesprávný.">
            <a:extLst>
              <a:ext uri="{FF2B5EF4-FFF2-40B4-BE49-F238E27FC236}">
                <a16:creationId xmlns:a16="http://schemas.microsoft.com/office/drawing/2014/main" id="{F7D95FFF-8E84-8656-8F88-C381DFE69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869" y="1529256"/>
            <a:ext cx="3477809" cy="1499056"/>
          </a:xfrm>
          <a:prstGeom prst="rect">
            <a:avLst/>
          </a:prstGeom>
        </p:spPr>
      </p:pic>
      <p:pic>
        <p:nvPicPr>
          <p:cNvPr id="9" name="Obrázek 8" descr="Obsah obrázku oblečení, osoba, interiér&#10;&#10;Obsah vygenerovaný umělou inteligencí může být nesprávný.">
            <a:extLst>
              <a:ext uri="{FF2B5EF4-FFF2-40B4-BE49-F238E27FC236}">
                <a16:creationId xmlns:a16="http://schemas.microsoft.com/office/drawing/2014/main" id="{FE74CB11-35D7-9A8B-8646-8BE27DFE12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3385" y="3251548"/>
            <a:ext cx="3086778" cy="2569922"/>
          </a:xfrm>
          <a:prstGeom prst="rect">
            <a:avLst/>
          </a:prstGeom>
        </p:spPr>
      </p:pic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14D36375-F4A3-E8FF-0225-09B4301BC590}"/>
              </a:ext>
            </a:extLst>
          </p:cNvPr>
          <p:cNvCxnSpPr/>
          <p:nvPr/>
        </p:nvCxnSpPr>
        <p:spPr>
          <a:xfrm>
            <a:off x="2885090" y="5454869"/>
            <a:ext cx="1828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89600180-3908-5BBA-EC31-53B0E8347976}"/>
              </a:ext>
            </a:extLst>
          </p:cNvPr>
          <p:cNvCxnSpPr>
            <a:cxnSpLocks/>
          </p:cNvCxnSpPr>
          <p:nvPr/>
        </p:nvCxnSpPr>
        <p:spPr>
          <a:xfrm>
            <a:off x="457200" y="5607269"/>
            <a:ext cx="142677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DBA8570-9DF1-1512-582D-49834A8720FA}"/>
              </a:ext>
            </a:extLst>
          </p:cNvPr>
          <p:cNvSpPr txBox="1"/>
          <p:nvPr/>
        </p:nvSpPr>
        <p:spPr>
          <a:xfrm>
            <a:off x="6582102" y="5821470"/>
            <a:ext cx="248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dotaceeu.cz</a:t>
            </a:r>
          </a:p>
        </p:txBody>
      </p:sp>
    </p:spTree>
    <p:extLst>
      <p:ext uri="{BB962C8B-B14F-4D97-AF65-F5344CB8AC3E}">
        <p14:creationId xmlns:p14="http://schemas.microsoft.com/office/powerpoint/2010/main" val="653986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A62-C718-3A45-AD6A-1BAB4E58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Semestrální práce - 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3E822-4A28-AE4E-B350-68DBC775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Úvaha nad tím, „</a:t>
            </a:r>
            <a:r>
              <a:rPr lang="cs-CZ" b="1" i="1" dirty="0"/>
              <a:t>co chci financovat</a:t>
            </a:r>
            <a:r>
              <a:rPr lang="cs-CZ" dirty="0"/>
              <a:t>“, jaký typ projektu – na základě tématu zvoleného v 1. cvičení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Vyhledání vhodné dotační výzvy pro semestrální práci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Studium obecných pravidel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Týmová diskuze o zaměření a cílech projektu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Myslet na priority/cíle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6144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A62-C718-3A45-AD6A-1BAB4E58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Semestrální práce - 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3E822-4A28-AE4E-B350-68DBC775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Příklady možných dotačních rámců: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2"/>
              </a:rPr>
              <a:t>https://www.enovation.cz/eu-dotace/</a:t>
            </a:r>
          </a:p>
          <a:p>
            <a:r>
              <a:rPr lang="cs-CZ" dirty="0">
                <a:hlinkClick r:id="rId2"/>
              </a:rPr>
              <a:t>https://irop.mmr.cz/cs/</a:t>
            </a:r>
            <a:r>
              <a:rPr lang="cs-CZ" dirty="0"/>
              <a:t> </a:t>
            </a:r>
          </a:p>
          <a:p>
            <a:r>
              <a:rPr lang="cs-CZ" dirty="0">
                <a:hlinkClick r:id="rId3"/>
              </a:rPr>
              <a:t>https://www.dotace-optak.cz/dotacni-programy/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https://opjak.cz/</a:t>
            </a:r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https://www.tacr.cz/programy-a-souteze/</a:t>
            </a:r>
            <a:r>
              <a:rPr lang="cs-CZ" dirty="0"/>
              <a:t> </a:t>
            </a:r>
          </a:p>
          <a:p>
            <a:r>
              <a:rPr lang="cs-CZ" dirty="0">
                <a:hlinkClick r:id="rId6"/>
              </a:rPr>
              <a:t>https://gacr.cz/</a:t>
            </a:r>
            <a:r>
              <a:rPr lang="cs-CZ" dirty="0"/>
              <a:t> </a:t>
            </a:r>
          </a:p>
          <a:p>
            <a:r>
              <a:rPr lang="cs-CZ" dirty="0">
                <a:hlinkClick r:id="rId7"/>
              </a:rPr>
              <a:t>https://www.visegradfund.org/</a:t>
            </a:r>
            <a:r>
              <a:rPr lang="cs-CZ" dirty="0"/>
              <a:t> </a:t>
            </a:r>
          </a:p>
          <a:p>
            <a:r>
              <a:rPr lang="cs-CZ" dirty="0">
                <a:hlinkClick r:id="rId8"/>
              </a:rPr>
              <a:t>https://dotace.olomouc.eu/uvod</a:t>
            </a:r>
            <a:r>
              <a:rPr lang="cs-CZ" dirty="0"/>
              <a:t> </a:t>
            </a:r>
          </a:p>
          <a:p>
            <a:r>
              <a:rPr lang="cs-CZ" dirty="0">
                <a:hlinkClick r:id="rId9"/>
              </a:rPr>
              <a:t>https://www.olkraj.cz/dotace-granty-prispevky-cl-15.html</a:t>
            </a:r>
            <a:r>
              <a:rPr lang="cs-CZ" dirty="0"/>
              <a:t> </a:t>
            </a:r>
          </a:p>
          <a:p>
            <a:r>
              <a:rPr lang="cs-CZ" dirty="0">
                <a:hlinkClick r:id="rId10"/>
              </a:rPr>
              <a:t>https://erasmus-plus.ec.europa.eu/funding-calls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9773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0F383-F741-76A7-7A6C-F3FBE7549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EA8465-CE85-1311-B70C-2B2C6B9B9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Dotace</a:t>
            </a:r>
          </a:p>
          <a:p>
            <a:pPr marL="0" indent="0">
              <a:buNone/>
            </a:pPr>
            <a:r>
              <a:rPr lang="cs-CZ" sz="1200" dirty="0"/>
              <a:t>Dotací se rozumí </a:t>
            </a:r>
            <a:r>
              <a:rPr lang="cs-CZ" sz="1200" dirty="0">
                <a:solidFill>
                  <a:srgbClr val="FF0000"/>
                </a:solidFill>
              </a:rPr>
              <a:t>peněžní prostředky </a:t>
            </a:r>
            <a:r>
              <a:rPr lang="cs-CZ" sz="1200" dirty="0"/>
              <a:t>státního rozpočtu, státních finančních aktiv nebo Národního fondu </a:t>
            </a:r>
            <a:r>
              <a:rPr lang="cs-CZ" sz="1200" dirty="0">
                <a:solidFill>
                  <a:srgbClr val="FF0000"/>
                </a:solidFill>
              </a:rPr>
              <a:t>poskytnuté</a:t>
            </a:r>
            <a:r>
              <a:rPr lang="cs-CZ" sz="1200" dirty="0"/>
              <a:t> právnickým nebo fyzickým osobám </a:t>
            </a:r>
            <a:r>
              <a:rPr lang="cs-CZ" sz="1200" dirty="0">
                <a:solidFill>
                  <a:srgbClr val="FF0000"/>
                </a:solidFill>
              </a:rPr>
              <a:t>na stanovený účel a za stanovených podmínek</a:t>
            </a:r>
            <a:r>
              <a:rPr lang="cs-CZ" sz="1200" dirty="0"/>
              <a:t> uvedených v rozhodnutí o poskytnutí dotace vydané poskytovatelem příjemci dotace ve smyslu zákona č. 218/2000 Sb., o rozpočtových pravidlech a o změně souvisejících zákonů, a dále též peněžní prostředky poskytnuté z rozpočtu územního samosprávného celku, městské části hlavního města Prahy nebo svazku obcí právnické nebo fyzické osobě na stanovený účel a za podmínek uvedených ve veřejnoprávní smlouvě o poskytnutí dotace uzavřené mezi poskytovatelem a příjemcem dotace ve smyslu zákona č. 250/2000 Sb., o rozpočtových pravidlech územních rozpočtů. Jedná se o nenávratnou formu podpory.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8374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FE5F2-E02B-BD60-B53B-77AE31CADB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44FD2-54FD-64C2-2CA6-E48ED8C3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53BC74-90B5-CF64-131A-2D97E8424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Dotace</a:t>
            </a:r>
          </a:p>
          <a:p>
            <a:pPr marL="0" indent="0">
              <a:buNone/>
            </a:pPr>
            <a:r>
              <a:rPr lang="cs-CZ" sz="1200" dirty="0"/>
              <a:t>Dotací se rozumí </a:t>
            </a:r>
            <a:r>
              <a:rPr lang="cs-CZ" sz="1200" dirty="0">
                <a:solidFill>
                  <a:srgbClr val="FF0000"/>
                </a:solidFill>
              </a:rPr>
              <a:t>peněžní prostředky </a:t>
            </a:r>
            <a:r>
              <a:rPr lang="cs-CZ" sz="1200" dirty="0"/>
              <a:t>státního rozpočtu, státních finančních aktiv nebo Národního fondu </a:t>
            </a:r>
            <a:r>
              <a:rPr lang="cs-CZ" sz="1200" dirty="0">
                <a:solidFill>
                  <a:srgbClr val="FF0000"/>
                </a:solidFill>
              </a:rPr>
              <a:t>poskytnuté</a:t>
            </a:r>
            <a:r>
              <a:rPr lang="cs-CZ" sz="1200" dirty="0"/>
              <a:t> právnickým nebo fyzickým osobám </a:t>
            </a:r>
            <a:r>
              <a:rPr lang="cs-CZ" sz="1200" dirty="0">
                <a:solidFill>
                  <a:srgbClr val="FF0000"/>
                </a:solidFill>
              </a:rPr>
              <a:t>na stanovený účel a za stanovených podmínek</a:t>
            </a:r>
            <a:r>
              <a:rPr lang="cs-CZ" sz="1200" dirty="0"/>
              <a:t> uvedených v rozhodnutí o poskytnutí dotace vydané poskytovatelem příjemci dotace ve smyslu zákona č. 218/2000 Sb., o rozpočtových pravidlech a o změně souvisejících zákonů, a dále též peněžní prostředky poskytnuté z rozpočtu územního samosprávného celku, městské části hlavního města Prahy nebo svazku obcí právnické nebo fyzické osobě na stanovený účel a za podmínek uvedených ve veřejnoprávní smlouvě o poskytnutí dotace uzavřené mezi poskytovatelem a příjemcem dotace ve smyslu zákona č. 250/2000 Sb., o rozpočtových pravidlech územních rozpočtů. Jedná se o nenávratnou formu podpory.</a:t>
            </a:r>
          </a:p>
          <a:p>
            <a:pPr marL="0" indent="0">
              <a:buNone/>
            </a:pPr>
            <a:endParaRPr lang="cs-CZ" sz="1200" dirty="0"/>
          </a:p>
          <a:p>
            <a:r>
              <a:rPr lang="cs-CZ" dirty="0"/>
              <a:t>Dotační management</a:t>
            </a:r>
          </a:p>
          <a:p>
            <a:pPr marL="0" indent="0">
              <a:buNone/>
            </a:pPr>
            <a:r>
              <a:rPr lang="cs-CZ" sz="1200" dirty="0"/>
              <a:t>Komplexní proces, který zahrnuje:</a:t>
            </a:r>
          </a:p>
          <a:p>
            <a:r>
              <a:rPr lang="cs-CZ" sz="1200" dirty="0"/>
              <a:t>Monitoring příležitostí a vyhledávání dotačních výzev.</a:t>
            </a:r>
          </a:p>
          <a:p>
            <a:r>
              <a:rPr lang="cs-CZ" sz="1200" dirty="0"/>
              <a:t>Příprava a podání projektové žádosti.</a:t>
            </a:r>
          </a:p>
          <a:p>
            <a:r>
              <a:rPr lang="cs-CZ" sz="1200" dirty="0"/>
              <a:t>Řízení projektu po získání dotace.</a:t>
            </a:r>
          </a:p>
          <a:p>
            <a:r>
              <a:rPr lang="cs-CZ" sz="1200" dirty="0"/>
              <a:t>Vyúčtování a udržitelnost.</a:t>
            </a:r>
          </a:p>
          <a:p>
            <a:pPr marL="0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76980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2158D-906F-055F-EF7B-2AB4FB83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E7EDE0-A71B-6663-D78C-302CFD81D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Význam udělování dotací</a:t>
            </a:r>
          </a:p>
        </p:txBody>
      </p:sp>
      <p:pic>
        <p:nvPicPr>
          <p:cNvPr id="5" name="Obrázek 4" descr="Obsah obrázku boty, text, oblečení, osoba&#10;&#10;Obsah vygenerovaný umělou inteligencí může být nesprávný.">
            <a:extLst>
              <a:ext uri="{FF2B5EF4-FFF2-40B4-BE49-F238E27FC236}">
                <a16:creationId xmlns:a16="http://schemas.microsoft.com/office/drawing/2014/main" id="{5E42781C-DD7B-62CD-EBF0-EB5C17770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2746156"/>
            <a:ext cx="40005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33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28D7-95EC-AEC7-71AB-F5B2A48CB9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6E5F7-80F5-7043-59F8-EFE8DA8A1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A17E24-27C3-6ED3-18C2-26865B70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Význam udělování dotací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Podpora rozvoje podnikání.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Zavádění inovací a nových technologií.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Školení a rozvoj zaměstnanců.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Podpora regionálního rozvoje.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086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F1997-15BC-6B26-8AAF-3D884C059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C3A4D-7069-1227-AE10-D5FC7C446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8200CC-5421-BC66-5AE1-B2E88B4AC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Význam udělování dotací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Podpora rozvoje podnikání.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Zavádění inovací a nových technologií.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Školení a rozvoj zaměstnanců.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Podpora regionálního rozvoje.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marL="0" indent="0" fontAlgn="base">
              <a:spcAft>
                <a:spcPct val="0"/>
              </a:spcAft>
              <a:buNone/>
            </a:pPr>
            <a:r>
              <a:rPr lang="cs-CZ" altLang="cs-CZ" dirty="0"/>
              <a:t>Kdo může o dotace žádat?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marL="0" indent="0" fontAlgn="base">
              <a:spcAft>
                <a:spcPct val="0"/>
              </a:spcAft>
              <a:buNone/>
            </a:pPr>
            <a:endParaRPr lang="cs-CZ" altLang="cs-CZ" dirty="0"/>
          </a:p>
          <a:p>
            <a:pPr marL="0" indent="0" fontAlgn="base">
              <a:spcAft>
                <a:spcPct val="0"/>
              </a:spcAft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32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51EF6-20C1-FD0E-6101-8EB5A14F5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562A6B-AB2D-373F-0A81-0B8884EE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dotací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D03EE-03B5-24ED-7130-2E08C02C4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Význam udělování dotací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Podpora rozvoje podnikání.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Zavádění inovací a nových technologií.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Školení a rozvoj zaměstnanců.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Podpora regionálního rozvoje.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marL="0" indent="0" fontAlgn="base">
              <a:spcAft>
                <a:spcPct val="0"/>
              </a:spcAft>
              <a:buNone/>
            </a:pPr>
            <a:r>
              <a:rPr lang="cs-CZ" altLang="cs-CZ" dirty="0"/>
              <a:t>Kdo může o dotace žádat?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Začínají podnikatelé (startupy), MSP, Velké podniky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Neziskové organizace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Veřejná správa (obce, města, kraje)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Vzdělávací a výzkumné instituce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600" dirty="0">
                <a:latin typeface="Arial" panose="020B0604020202020204" pitchFamily="34" charset="0"/>
              </a:rPr>
              <a:t>Fyzické osoby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600" dirty="0">
              <a:latin typeface="Arial" panose="020B0604020202020204" pitchFamily="34" charset="0"/>
            </a:endParaRPr>
          </a:p>
          <a:p>
            <a:pPr marL="0" indent="0" fontAlgn="base">
              <a:spcAft>
                <a:spcPct val="0"/>
              </a:spcAft>
              <a:buNone/>
            </a:pPr>
            <a:endParaRPr lang="cs-CZ" altLang="cs-CZ" dirty="0"/>
          </a:p>
          <a:p>
            <a:pPr marL="0" indent="0" fontAlgn="base">
              <a:spcAft>
                <a:spcPct val="0"/>
              </a:spcAft>
              <a:buNone/>
            </a:pP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233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CD61F-F64C-31DD-0E1F-29B9430E4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4561751-FD36-9A92-7ED6-8E32CDF47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0768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8054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3093</TotalTime>
  <Words>2024</Words>
  <Application>Microsoft Office PowerPoint</Application>
  <PresentationFormat>Předvádění na obrazovce (4:3)</PresentationFormat>
  <Paragraphs>291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Projektový a dotační management  2. cvičení – Dotace a jejich management, dotační výzvy a rámce  </vt:lpstr>
      <vt:lpstr>Obsah   </vt:lpstr>
      <vt:lpstr>Úvod do dotací</vt:lpstr>
      <vt:lpstr>Úvod do dotací</vt:lpstr>
      <vt:lpstr>Úvod do dotací</vt:lpstr>
      <vt:lpstr>Úvod do dotací</vt:lpstr>
      <vt:lpstr>Úvod do dotací</vt:lpstr>
      <vt:lpstr>Úvod do dotací</vt:lpstr>
      <vt:lpstr>Prezentace aplikace PowerPoint</vt:lpstr>
      <vt:lpstr>Regionální politika EU</vt:lpstr>
      <vt:lpstr>Cíle politiky soudržnosti na období 2021 - 2030</vt:lpstr>
      <vt:lpstr>Evropské strukturální a investiční fondy</vt:lpstr>
      <vt:lpstr>Evropské strukturální a investiční fondy</vt:lpstr>
      <vt:lpstr>Čerpání fondů EU</vt:lpstr>
      <vt:lpstr>Prezentace aplikace PowerPoint</vt:lpstr>
      <vt:lpstr>Národní operační programy </vt:lpstr>
      <vt:lpstr>Programy nadnárodní a meziregionální spolupráce</vt:lpstr>
      <vt:lpstr>Objem dotací ČR v programovém období 2021-2027</vt:lpstr>
      <vt:lpstr>OP JAK (dříve OP VVV)</vt:lpstr>
      <vt:lpstr>OP TAK (dříve OP PIK) </vt:lpstr>
      <vt:lpstr>Unijní (komunitární) programy</vt:lpstr>
      <vt:lpstr>Prezentace aplikace PowerPoint</vt:lpstr>
      <vt:lpstr>Horizont Evropa</vt:lpstr>
      <vt:lpstr>Financování vědy a výzkumu v ČR</vt:lpstr>
      <vt:lpstr>Národní financování vědy a výzkumu v ČR</vt:lpstr>
      <vt:lpstr>Technologická agentura ČR (TAČR)</vt:lpstr>
      <vt:lpstr>Příklad z praxe- Mixit</vt:lpstr>
      <vt:lpstr>Semestrální práce - úkol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165</cp:revision>
  <dcterms:created xsi:type="dcterms:W3CDTF">2012-07-19T22:32:54Z</dcterms:created>
  <dcterms:modified xsi:type="dcterms:W3CDTF">2025-09-25T08:21:38Z</dcterms:modified>
  <cp:category/>
</cp:coreProperties>
</file>