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66" r:id="rId3"/>
    <p:sldId id="268" r:id="rId4"/>
    <p:sldId id="269" r:id="rId5"/>
    <p:sldId id="270" r:id="rId6"/>
    <p:sldId id="271" r:id="rId7"/>
    <p:sldId id="272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FF0099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53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03968-2ECF-D64C-9966-96DEC6857D29}" type="datetimeFigureOut">
              <a:rPr lang="cs-CZ" smtClean="0"/>
              <a:t>23.09.2025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EE820-A6C6-564B-A42B-808F8EC44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717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88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1212850"/>
            <a:ext cx="7886700" cy="23876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Projektový a dotační management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C0B060-DB6A-C240-92A9-8B9918BC2F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Daniel Němec 							2025/2026</a:t>
            </a:r>
          </a:p>
        </p:txBody>
      </p:sp>
    </p:spTree>
    <p:extLst>
      <p:ext uri="{BB962C8B-B14F-4D97-AF65-F5344CB8AC3E}">
        <p14:creationId xmlns:p14="http://schemas.microsoft.com/office/powerpoint/2010/main" val="336961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62438"/>
            <a:ext cx="8064000" cy="2540311"/>
          </a:xfrm>
        </p:spPr>
        <p:txBody>
          <a:bodyPr>
            <a:normAutofit/>
          </a:bodyPr>
          <a:lstStyle/>
          <a:p>
            <a:r>
              <a:rPr lang="cs-CZ" sz="2800" dirty="0"/>
              <a:t>1. Harmonogram</a:t>
            </a:r>
          </a:p>
          <a:p>
            <a:r>
              <a:rPr lang="cs-CZ" sz="2800" dirty="0"/>
              <a:t>2. Zakončení předmětu a literatura</a:t>
            </a:r>
          </a:p>
          <a:p>
            <a:r>
              <a:rPr lang="cs-CZ" sz="2800" dirty="0"/>
              <a:t>3. Semestrální práce</a:t>
            </a:r>
          </a:p>
          <a:p>
            <a:r>
              <a:rPr lang="cs-CZ" sz="2800" dirty="0"/>
              <a:t>4. Rozdělení do týmů</a:t>
            </a:r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DE5DE-0537-D745-B7D8-C6D4405B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0E5F-F359-7242-A84A-C2F6E8F84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Úvod do předmětu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Dotační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Projektový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Nástroje projektového managementu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Projektové aktivity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Akční plán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Rizika, prevence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Náklady a rozpočet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Udržitelnost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Prezentace semestrálních prací + Zápočtový test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1B5EFCAE-7AE0-C88D-5E26-F0085897CE7D}"/>
              </a:ext>
            </a:extLst>
          </p:cNvPr>
          <p:cNvSpPr/>
          <p:nvPr/>
        </p:nvSpPr>
        <p:spPr>
          <a:xfrm>
            <a:off x="5305168" y="1825625"/>
            <a:ext cx="354227" cy="2103824"/>
          </a:xfrm>
          <a:prstGeom prst="rightBrace">
            <a:avLst>
              <a:gd name="adj1" fmla="val 115310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89CD587E-7966-D80C-E322-E6BAFBA227D3}"/>
              </a:ext>
            </a:extLst>
          </p:cNvPr>
          <p:cNvSpPr/>
          <p:nvPr/>
        </p:nvSpPr>
        <p:spPr>
          <a:xfrm>
            <a:off x="3196281" y="4291914"/>
            <a:ext cx="354227" cy="906162"/>
          </a:xfrm>
          <a:prstGeom prst="rightBrace">
            <a:avLst>
              <a:gd name="adj1" fmla="val 78100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67D247B-4942-5D70-2EF1-622A3E34EF69}"/>
              </a:ext>
            </a:extLst>
          </p:cNvPr>
          <p:cNvSpPr txBox="1"/>
          <p:nvPr/>
        </p:nvSpPr>
        <p:spPr>
          <a:xfrm>
            <a:off x="5824151" y="2692871"/>
            <a:ext cx="75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26.9.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CF690FD-6BB2-894C-95E9-5081547C8968}"/>
              </a:ext>
            </a:extLst>
          </p:cNvPr>
          <p:cNvSpPr txBox="1"/>
          <p:nvPr/>
        </p:nvSpPr>
        <p:spPr>
          <a:xfrm>
            <a:off x="3764692" y="4560329"/>
            <a:ext cx="939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24.10.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41E3CD9-2179-64CF-3E43-691B538CD492}"/>
              </a:ext>
            </a:extLst>
          </p:cNvPr>
          <p:cNvSpPr txBox="1"/>
          <p:nvPr/>
        </p:nvSpPr>
        <p:spPr>
          <a:xfrm>
            <a:off x="6479059" y="5324860"/>
            <a:ext cx="75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64860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CA582-5C7E-0F45-AF88-7DAD066D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-68651"/>
            <a:ext cx="8064000" cy="1325563"/>
          </a:xfrm>
        </p:spPr>
        <p:txBody>
          <a:bodyPr/>
          <a:lstStyle/>
          <a:p>
            <a:r>
              <a:rPr lang="cs-CZ" dirty="0"/>
              <a:t>Zakončení předmětu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54098-6DF8-5540-8F3E-61DCCF052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66619"/>
            <a:ext cx="8064000" cy="408120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Semestrální práce</a:t>
            </a:r>
          </a:p>
          <a:p>
            <a:r>
              <a:rPr lang="cs-CZ" dirty="0"/>
              <a:t>Prezentace sem. práce</a:t>
            </a:r>
          </a:p>
          <a:p>
            <a:r>
              <a:rPr lang="cs-CZ" dirty="0"/>
              <a:t>Písemný zápočtový test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A26A0D-C468-8044-B041-818EE3863300}"/>
              </a:ext>
            </a:extLst>
          </p:cNvPr>
          <p:cNvSpPr txBox="1">
            <a:spLocks/>
          </p:cNvSpPr>
          <p:nvPr/>
        </p:nvSpPr>
        <p:spPr>
          <a:xfrm>
            <a:off x="540000" y="2907221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b="0" kern="1200" cap="none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dirty="0"/>
              <a:t>Literatura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8AAC735-6E7F-AA40-AAC9-DE18858AAD59}"/>
              </a:ext>
            </a:extLst>
          </p:cNvPr>
          <p:cNvSpPr txBox="1">
            <a:spLocks/>
          </p:cNvSpPr>
          <p:nvPr/>
        </p:nvSpPr>
        <p:spPr>
          <a:xfrm>
            <a:off x="540000" y="3842491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povinná literatura</a:t>
            </a:r>
          </a:p>
          <a:p>
            <a:pPr marL="0" indent="0">
              <a:buNone/>
            </a:pPr>
            <a:r>
              <a:rPr lang="cs-CZ" dirty="0"/>
              <a:t>Vaculík, M. Projektový a dotační management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doporučená literatura</a:t>
            </a:r>
          </a:p>
          <a:p>
            <a:pPr marL="0" indent="0">
              <a:buNone/>
            </a:pPr>
            <a:r>
              <a:rPr lang="cs-CZ" dirty="0"/>
              <a:t>Doležal, J. et. al. Projektový management podle IPMA</a:t>
            </a:r>
          </a:p>
          <a:p>
            <a:pPr marL="0" indent="0">
              <a:buNone/>
            </a:pPr>
            <a:r>
              <a:rPr lang="cs-CZ" dirty="0" err="1"/>
              <a:t>Barker</a:t>
            </a:r>
            <a:r>
              <a:rPr lang="cs-CZ" dirty="0"/>
              <a:t>, S., </a:t>
            </a:r>
            <a:r>
              <a:rPr lang="cs-CZ" dirty="0" err="1"/>
              <a:t>Cole</a:t>
            </a:r>
            <a:r>
              <a:rPr lang="cs-CZ" dirty="0"/>
              <a:t>, R. Projektový management pro praxi</a:t>
            </a:r>
          </a:p>
        </p:txBody>
      </p:sp>
    </p:spTree>
    <p:extLst>
      <p:ext uri="{BB962C8B-B14F-4D97-AF65-F5344CB8AC3E}">
        <p14:creationId xmlns:p14="http://schemas.microsoft.com/office/powerpoint/2010/main" val="344875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25817-30B3-E34F-A15B-AB405786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Semestrální práce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39DAB-853B-2B48-AD30-CF043238E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502239"/>
            <a:ext cx="8481337" cy="468668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Týmová práce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Sepsání žádosti o dotaci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8 úkolů </a:t>
            </a:r>
          </a:p>
          <a:p>
            <a:pPr lvl="1"/>
            <a:r>
              <a:rPr lang="cs-CZ" dirty="0"/>
              <a:t>Vyhledání konkrétní výzvy</a:t>
            </a:r>
          </a:p>
          <a:p>
            <a:pPr lvl="1"/>
            <a:r>
              <a:rPr lang="cs-CZ" dirty="0"/>
              <a:t>Vytvoření podniku a projektu</a:t>
            </a:r>
          </a:p>
          <a:p>
            <a:pPr lvl="1"/>
            <a:r>
              <a:rPr lang="cs-CZ" dirty="0"/>
              <a:t>Harmonogram projektu</a:t>
            </a:r>
          </a:p>
          <a:p>
            <a:pPr lvl="1"/>
            <a:r>
              <a:rPr lang="cs-CZ" dirty="0"/>
              <a:t>Projektové aktivity</a:t>
            </a:r>
          </a:p>
          <a:p>
            <a:pPr lvl="1"/>
            <a:r>
              <a:rPr lang="cs-CZ" dirty="0"/>
              <a:t>Akční plán</a:t>
            </a:r>
          </a:p>
          <a:p>
            <a:pPr lvl="1"/>
            <a:r>
              <a:rPr lang="cs-CZ" dirty="0"/>
              <a:t>Identifikace rizik</a:t>
            </a:r>
          </a:p>
          <a:p>
            <a:pPr lvl="1"/>
            <a:r>
              <a:rPr lang="cs-CZ" dirty="0"/>
              <a:t>Rozpočet nákladů</a:t>
            </a:r>
          </a:p>
          <a:p>
            <a:pPr lvl="1"/>
            <a:r>
              <a:rPr lang="cs-CZ" dirty="0"/>
              <a:t>Indikátory udržitelnosti</a:t>
            </a:r>
          </a:p>
          <a:p>
            <a:pPr marL="342891" lvl="1" indent="0">
              <a:buNone/>
            </a:pPr>
            <a:endParaRPr lang="cs-CZ" dirty="0"/>
          </a:p>
          <a:p>
            <a:r>
              <a:rPr lang="cs-CZ" dirty="0"/>
              <a:t>Závěrečná prezentace projektu </a:t>
            </a:r>
          </a:p>
          <a:p>
            <a:r>
              <a:rPr lang="cs-CZ" dirty="0"/>
              <a:t>Odevzdávárna do 28.11. </a:t>
            </a:r>
          </a:p>
        </p:txBody>
      </p:sp>
    </p:spTree>
    <p:extLst>
      <p:ext uri="{BB962C8B-B14F-4D97-AF65-F5344CB8AC3E}">
        <p14:creationId xmlns:p14="http://schemas.microsoft.com/office/powerpoint/2010/main" val="53947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8932-FD49-4849-AA91-4EADA1D58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do týmů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031D26-30CB-FE44-AB4B-C9D6C6ACEB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159128"/>
              </p:ext>
            </p:extLst>
          </p:nvPr>
        </p:nvGraphicFramePr>
        <p:xfrm>
          <a:off x="447914" y="1690692"/>
          <a:ext cx="4043151" cy="140094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043151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319686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5021CDE-F939-5949-9C3B-57274FFCEC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73839"/>
              </p:ext>
            </p:extLst>
          </p:nvPr>
        </p:nvGraphicFramePr>
        <p:xfrm>
          <a:off x="447914" y="3429000"/>
          <a:ext cx="4043151" cy="144168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043151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360421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EBA68E74-FE83-0033-E7DE-FC53718662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503830"/>
              </p:ext>
            </p:extLst>
          </p:nvPr>
        </p:nvGraphicFramePr>
        <p:xfrm>
          <a:off x="4776898" y="1649957"/>
          <a:ext cx="4043151" cy="144168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043151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360421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F999C948-5F36-FD3D-9041-73A8217A06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515666"/>
              </p:ext>
            </p:extLst>
          </p:nvPr>
        </p:nvGraphicFramePr>
        <p:xfrm>
          <a:off x="4776897" y="3429000"/>
          <a:ext cx="4043151" cy="140094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043151">
                  <a:extLst>
                    <a:ext uri="{9D8B030D-6E8A-4147-A177-3AD203B41FA5}">
                      <a16:colId xmlns:a16="http://schemas.microsoft.com/office/drawing/2014/main" val="1816969608"/>
                    </a:ext>
                  </a:extLst>
                </a:gridCol>
              </a:tblGrid>
              <a:tr h="319686">
                <a:tc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589759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85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322011"/>
                  </a:ext>
                </a:extLst>
              </a:tr>
              <a:tr h="3604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04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70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CF11A-A3EE-BB4D-B181-5673AD218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5B98F-6A75-AA48-8FBE-BBA6C4905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Vědeckovýzkumný projekt</a:t>
            </a:r>
          </a:p>
          <a:p>
            <a:r>
              <a:rPr lang="cs-CZ" dirty="0"/>
              <a:t>Obnovitelné zdroje / Ekologický projekt</a:t>
            </a:r>
          </a:p>
          <a:p>
            <a:r>
              <a:rPr lang="cs-CZ" dirty="0"/>
              <a:t>Pořízení majetku, vybavení</a:t>
            </a:r>
          </a:p>
          <a:p>
            <a:r>
              <a:rPr lang="cs-CZ" dirty="0"/>
              <a:t>Kulturní dědictví a cestovní ruch</a:t>
            </a:r>
          </a:p>
          <a:p>
            <a:r>
              <a:rPr lang="cs-CZ" dirty="0"/>
              <a:t>Sportovní činnost</a:t>
            </a:r>
          </a:p>
          <a:p>
            <a:r>
              <a:rPr lang="cs-CZ" dirty="0"/>
              <a:t>Infrastruktura ve zdravotnictví</a:t>
            </a:r>
          </a:p>
          <a:p>
            <a:r>
              <a:rPr lang="cs-CZ" dirty="0"/>
              <a:t>Digitalizace / Inovace</a:t>
            </a:r>
          </a:p>
          <a:p>
            <a:r>
              <a:rPr lang="cs-CZ" dirty="0"/>
              <a:t>Informační a komunikační vědy a technologie</a:t>
            </a:r>
          </a:p>
          <a:p>
            <a:r>
              <a:rPr lang="cs-CZ" dirty="0"/>
              <a:t>Nové produkty, postupy, služby</a:t>
            </a:r>
          </a:p>
          <a:p>
            <a:r>
              <a:rPr lang="cs-CZ" dirty="0"/>
              <a:t>Dotace pro podporu provozu firem a organizací</a:t>
            </a:r>
          </a:p>
        </p:txBody>
      </p:sp>
    </p:spTree>
    <p:extLst>
      <p:ext uri="{BB962C8B-B14F-4D97-AF65-F5344CB8AC3E}">
        <p14:creationId xmlns:p14="http://schemas.microsoft.com/office/powerpoint/2010/main" val="4263107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3203445"/>
            <a:ext cx="8064000" cy="1325563"/>
          </a:xfrm>
        </p:spPr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BBA9CC-CF86-5244-BBB4-C170BBBFBAFC}"/>
              </a:ext>
            </a:extLst>
          </p:cNvPr>
          <p:cNvSpPr txBox="1"/>
          <p:nvPr/>
        </p:nvSpPr>
        <p:spPr>
          <a:xfrm>
            <a:off x="10593659" y="22636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88DE4B-A1E4-5A4E-8D9F-575C7909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5989</TotalTime>
  <Words>206</Words>
  <Application>Microsoft Office PowerPoint</Application>
  <PresentationFormat>Předvádění na obrazovce (4:3)</PresentationFormat>
  <Paragraphs>64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Sablona PPT_4-3_CZ</vt:lpstr>
      <vt:lpstr>Projektový a dotační management</vt:lpstr>
      <vt:lpstr>Úvod do předmětu</vt:lpstr>
      <vt:lpstr>Harmonogram </vt:lpstr>
      <vt:lpstr>Zakončení předmětu</vt:lpstr>
      <vt:lpstr>Semestrální práce</vt:lpstr>
      <vt:lpstr>Rozdělení do týmů </vt:lpstr>
      <vt:lpstr>Témata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Němec Daniel</cp:lastModifiedBy>
  <cp:revision>58</cp:revision>
  <dcterms:created xsi:type="dcterms:W3CDTF">2016-02-02T10:34:09Z</dcterms:created>
  <dcterms:modified xsi:type="dcterms:W3CDTF">2025-09-23T10:38:51Z</dcterms:modified>
</cp:coreProperties>
</file>