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336" r:id="rId3"/>
    <p:sldId id="324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5050"/>
    <a:srgbClr val="FF0000"/>
    <a:srgbClr val="FF7D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30" autoAdjust="0"/>
  </p:normalViewPr>
  <p:slideViewPr>
    <p:cSldViewPr snapToGrid="0">
      <p:cViewPr varScale="1">
        <p:scale>
          <a:sx n="120" d="100"/>
          <a:sy n="120" d="100"/>
        </p:scale>
        <p:origin x="19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DE752E-68D3-4F3A-B1F9-D6E538ED5DBD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90B1D-D267-4D33-9887-70F9F79D51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0887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63248F-AF27-4C19-9881-7FFF12860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417E0F9-83E0-4F91-A61D-E3D7244B0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2A2BD6-009B-4ED9-8BE2-1E1FD1EC3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D747DA7-8383-42FF-950B-DEBE99D6E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7EFE725-3170-42E4-B3DF-C32518D2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659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ACF102-5177-4F7C-84C0-E5B208747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25021F2-0FC1-46ED-8A84-0B7AE2EB46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D17B89-E6AF-462A-A80F-6A6066744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30D66A2-5584-4162-9D3B-A74C710CF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D7DE89-9472-4B07-AB82-73B1BDD17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283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7A11AF0-6B45-43D2-B745-142E5FAF69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10109DE-22F3-44A8-A82D-FC0729A96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2D7FD6-87AF-4E29-B862-099E58717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6F575F7-345C-4243-9E1D-68B3E4536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9CF908D-8158-4B46-9555-1A1E90AD7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8570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36485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24126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Zaoblený obdélník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79466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163186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20256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5810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8157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Zaoblený obdélník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62306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FFDAD9-810A-4665-A1BC-DD693796B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E104B5-5634-4B00-914E-E97E87874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F3DB77-D33A-4060-B2C0-51968842F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00E1D51-6113-459D-B424-C95281CE8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160A89A-16B6-43F5-B099-C5ECFA7C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07921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2519005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3253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8746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03805C-F20F-408C-B789-71DE57C23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41513E7-3CDB-4A32-8F95-1B2443664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2821D6-31D2-4829-8495-C17927335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33B96F6-030A-42D2-9D1B-C9C543A45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FAE29E-2BB3-45D5-8CF7-855B0FA3D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06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E20C71-3319-4CDA-8985-5182B11F9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77F3DC-C86B-4AA9-BE7A-F3DEEE06CF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D616916-50DF-4634-92BA-28CA6FAC85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95ABE7F-B75A-4F39-BB5A-98AA1DFAE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9B0BCDD-1B4E-492A-B8AE-DE3637FB7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AAEC3B5-BAE7-4887-9DFD-807D279F8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296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DCDAC1-6EBB-4B0C-822F-A13474AEA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84413E1-5ACB-4034-99F4-BE0461925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D335473-A920-4F7B-A642-8B7109ECF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FEEB5A5-BE0D-4E28-AA63-A70E2B5CB6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F72F36E-308D-406D-A9A0-AD99827267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0152A51-E3AC-4E0D-B379-7C9672CCD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0BECE59-FC6D-4CBA-BAA4-A59A299A7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77B2D24-C7F0-47E6-85B0-52088E5B3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769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AE45D3-7131-45C2-8B99-BFF0C410A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06DF523-80C8-4A76-8E5A-69A5340C7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4924E26-4833-4340-98BD-52A19B774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6CFD240-2BC3-430B-8705-F0D1F0B0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36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FE58D9D-664C-40E8-8605-F8AC83143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0520B29-9824-440B-B5F8-9CA5EC9C1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C43DA-375D-4797-83B4-4A3B48BF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5829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0E2144-4A65-4FF0-B6DC-D841904D6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D6CD14-9D09-47E2-92E1-C6DFFDF62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3AA5523-9BB8-4827-82EC-4C8C0407A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C6E3E56-D1CB-4933-9371-406B6404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016624E-A237-46EC-BE17-8B818EA52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DAB3EC9-EF0E-42BB-95E6-1F1AC456A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4421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3EE396-42DD-47DC-9A0B-7E29FA0FB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9306627-1C49-4198-9EEC-DDE68DBE32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E5961D2-7492-42F0-AA36-223CE9BD6F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96D51F7-E5FA-4038-811B-A4B85954E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023AF8-FA44-4201-B6B0-9F00F1DEB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81F564A-3B44-4CA0-A1EF-F7B5C41DB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5367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46AD61B-FB4C-4D43-8CF5-40EF0FAB0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2B2679-020B-4AA2-83EE-7F6496083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224C8D-6ADC-4B33-81BF-49DCCB59EF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838387-1FC0-4168-94BA-AF1ED4780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7B1E84-F6EF-4890-A4EE-080DDDAEA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991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Zaoblený obdélník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17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3670" y="131824"/>
            <a:ext cx="2300345" cy="90870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05D3AEE7-2877-4EB1-BC64-835F3F89AC0B}"/>
              </a:ext>
            </a:extLst>
          </p:cNvPr>
          <p:cNvSpPr txBox="1"/>
          <p:nvPr/>
        </p:nvSpPr>
        <p:spPr>
          <a:xfrm>
            <a:off x="570273" y="1248012"/>
            <a:ext cx="11071267" cy="1107996"/>
          </a:xfrm>
          <a:prstGeom prst="rect">
            <a:avLst/>
          </a:prstGeom>
          <a:noFill/>
          <a:scene3d>
            <a:camera prst="orthographicFront"/>
            <a:lightRig rig="flat" dir="tl">
              <a:rot lat="0" lon="0" rev="6600000"/>
            </a:lightRig>
          </a:scene3d>
          <a:sp3d>
            <a:bevelT/>
          </a:sp3d>
        </p:spPr>
        <p:txBody>
          <a:bodyPr wrap="square"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6600" b="1" dirty="0">
                <a:ln w="11430">
                  <a:solidFill>
                    <a:prstClr val="black"/>
                  </a:solidFill>
                </a:ln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Berlin Sans FB Demi" panose="020E0802020502020306" pitchFamily="34" charset="0"/>
              </a:rPr>
              <a:t>MARKETINGOVÝ VÝZKUM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05D3AEE7-2877-4EB1-BC64-835F3F89AC0B}"/>
              </a:ext>
            </a:extLst>
          </p:cNvPr>
          <p:cNvSpPr txBox="1"/>
          <p:nvPr/>
        </p:nvSpPr>
        <p:spPr>
          <a:xfrm>
            <a:off x="723331" y="3726190"/>
            <a:ext cx="1060834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44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7. </a:t>
            </a:r>
            <a:r>
              <a:rPr lang="cs-CZ" sz="4400" b="1">
                <a:solidFill>
                  <a:srgbClr val="000000"/>
                </a:solidFill>
                <a:latin typeface="Bookman Old Style" panose="02050604050505020204" pitchFamily="18" charset="0"/>
              </a:rPr>
              <a:t>(b) </a:t>
            </a:r>
            <a:endParaRPr lang="cs-CZ" sz="4400" b="1" dirty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cs-CZ" sz="44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PRIMÁRNÍ DATA</a:t>
            </a:r>
          </a:p>
        </p:txBody>
      </p:sp>
    </p:spTree>
    <p:extLst>
      <p:ext uri="{BB962C8B-B14F-4D97-AF65-F5344CB8AC3E}">
        <p14:creationId xmlns:p14="http://schemas.microsoft.com/office/powerpoint/2010/main" val="3227085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64335"/>
            <a:ext cx="11956030" cy="6786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TELEFONICKÉ DOTAZOVÁNÍ 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Tyto dotazování byly mnoho let hlavním zdrojem komerčního výzkumu. 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Telefonicky získané údaje jsou svou kvalitou srovnatelné s údaji získanými pomocí osobního rozhovoru.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Efektivní sběr informací.</a:t>
            </a:r>
          </a:p>
          <a:p>
            <a:pPr>
              <a:spcBef>
                <a:spcPts val="600"/>
              </a:spcBef>
            </a:pPr>
            <a:endParaRPr lang="cs-CZ" sz="1500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VÝHODY TELEFONICKÉHO DOTAZOVÁNÍ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snadné a rychlé dotazování rozptýlených respondentů,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otevřenost respondentů oproti osobnímu dotazování,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nižší náklady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opakovaná realizace dotazování,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možnost počítačového zpracování odpovědí.</a:t>
            </a:r>
          </a:p>
        </p:txBody>
      </p:sp>
    </p:spTree>
    <p:extLst>
      <p:ext uri="{BB962C8B-B14F-4D97-AF65-F5344CB8AC3E}">
        <p14:creationId xmlns:p14="http://schemas.microsoft.com/office/powerpoint/2010/main" val="4063792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64335"/>
            <a:ext cx="1195603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NEVÝHODY TELEFONICKÉHO DOTAZOVÁNÍ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Nutnost telefonních kontaktů,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Nutnost telefonního vybavení respondenta i tazatele.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Chybí osobní kontakt, nedůvěra.</a:t>
            </a:r>
          </a:p>
        </p:txBody>
      </p:sp>
    </p:spTree>
    <p:extLst>
      <p:ext uri="{BB962C8B-B14F-4D97-AF65-F5344CB8AC3E}">
        <p14:creationId xmlns:p14="http://schemas.microsoft.com/office/powerpoint/2010/main" val="2940287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64335"/>
            <a:ext cx="11956030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PÍSEMNÉ DOTAZOVÁNÍ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Písemné dotazovaní využívají výzkumníci pro marketingové účely pomocí poštovní nebo v dnešní době více využívané emailové korespondence.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Distribuce dotazníků spotřebitelům, který vyplní dotazník v době kdy se mu to hodí.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Velmi často používaná technika sběru informací a dat.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Typy dotazníků: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dotazníky tištěné </a:t>
            </a:r>
            <a:r>
              <a:rPr lang="cs-CZ" sz="3000" dirty="0">
                <a:latin typeface="Amasis MT Pro Medium" panose="02040604050005020304" pitchFamily="18" charset="-18"/>
              </a:rPr>
              <a:t>(pošta, email)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dotazníky elektronické </a:t>
            </a:r>
            <a:r>
              <a:rPr lang="cs-CZ" sz="3000" dirty="0">
                <a:latin typeface="Amasis MT Pro Medium" panose="02040604050005020304" pitchFamily="18" charset="-18"/>
              </a:rPr>
              <a:t>(email, internetové rozhraní)</a:t>
            </a:r>
          </a:p>
        </p:txBody>
      </p:sp>
    </p:spTree>
    <p:extLst>
      <p:ext uri="{BB962C8B-B14F-4D97-AF65-F5344CB8AC3E}">
        <p14:creationId xmlns:p14="http://schemas.microsoft.com/office/powerpoint/2010/main" val="2544633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64335"/>
            <a:ext cx="11956030" cy="663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VÝHODY PÍSEMNÉHO DOTAZOVÁNÍ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Dotazování respondentů z různých míst, států.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Dostatečný čas pro respondenty na odpovědi.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Nedochází k ovlivňování respondenta tazatelem.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Nižší náklady.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Menší organizační náročnost.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Větší upřímnost respondentů.</a:t>
            </a:r>
          </a:p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NEVÝHODY PÍSEMNÉHO DOTAZOVÁNÍ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Otázky musí být jednoduché a jasně zodpověditelné,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Nelze kontrolovat identitu respondenta,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Možnost neporozumění otázkám ze strany respondenta.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Nízká návratnost dotazníků.</a:t>
            </a:r>
          </a:p>
        </p:txBody>
      </p:sp>
    </p:spTree>
    <p:extLst>
      <p:ext uri="{BB962C8B-B14F-4D97-AF65-F5344CB8AC3E}">
        <p14:creationId xmlns:p14="http://schemas.microsoft.com/office/powerpoint/2010/main" val="4141343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VÝZKUM U NEZLETILÝCH OSOB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Značná část výzkumů s dětmi a mládeží je uskutečňována pro ekonomické a sociologické účely.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legitimní a cennou formu výzkumu.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Musí být dodrženo ustanovení čl.6 ICC/ESOMAR International </a:t>
            </a:r>
            <a:r>
              <a:rPr lang="cs-CZ" sz="3000" dirty="0" err="1">
                <a:latin typeface="Amasis MT Pro Medium" panose="02040604050005020304" pitchFamily="18" charset="-18"/>
              </a:rPr>
              <a:t>Code</a:t>
            </a:r>
            <a:r>
              <a:rPr lang="cs-CZ" sz="3000" dirty="0">
                <a:latin typeface="Amasis MT Pro Medium" panose="02040604050005020304" pitchFamily="18" charset="-18"/>
              </a:rPr>
              <a:t> (zvláštní péče a opatrnost ze strany výzkumníka)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Při realizaci výzkumu s dětmi a mládeží: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Převažující hledisko je blaho dětí a mládeže (při dotazování nesmí být rozrušeny ani poškozeny).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Poručníci dítěte musí být přesvědčení o bezpečnosti výzkumu a ochraně práv a zájmů dětí a mládeže.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Vhodné jednání tazatelů.</a:t>
            </a:r>
          </a:p>
        </p:txBody>
      </p:sp>
    </p:spTree>
    <p:extLst>
      <p:ext uri="{BB962C8B-B14F-4D97-AF65-F5344CB8AC3E}">
        <p14:creationId xmlns:p14="http://schemas.microsoft.com/office/powerpoint/2010/main" val="341798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718311"/>
            <a:ext cx="1195603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Úřady i veřejnost musí být přesvědčena o nejvyšších etických standardech vedení výzkumů s vyloučením možného zneužívání.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Pokud je výzkum realizován ve škole nebo volnočasových střediscích musí být získán souhlas od učitele nebo zákonného zástupce ještě před zahájením výzkumu.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Doma na ulici nebo na veřejném místě musí být získán souhlas rodiče, pečovatele nebo odpovědné osoby rovněž před zahájením výzkumu.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Je žádoucí aby při výzkumu byl odpovědný dospělý přítomen.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V případě výzkumu konzumace musí výzkumník provést zvláštní kontroly a mít bezpečnost potvrzenou dodavatelem.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sz="2900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886466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64335"/>
            <a:ext cx="1195603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PROSTŘEDKY PRO KOMUNIKACI S </a:t>
            </a:r>
          </a:p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RESPONDENTEM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Získávání primárních dat je prováděno pomocí osobních interview nebo písemných interview.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Komunikace je tzv. face to face, přes telefon nebo pomocí dotazníků zasílaných emailem.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b="1" dirty="0">
                <a:latin typeface="Amasis MT Pro Medium" panose="02040604050005020304" pitchFamily="18" charset="-18"/>
              </a:rPr>
              <a:t>Dělení na: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Interaktivní média </a:t>
            </a:r>
          </a:p>
          <a:p>
            <a:pPr marL="971550" lvl="1" indent="-514350">
              <a:spcBef>
                <a:spcPts val="600"/>
              </a:spcBef>
              <a:buAutoNum type="alphaLcParenR"/>
            </a:pPr>
            <a:r>
              <a:rPr lang="cs-CZ" sz="3000" dirty="0">
                <a:latin typeface="Amasis MT Pro Medium" panose="02040604050005020304" pitchFamily="18" charset="-18"/>
              </a:rPr>
              <a:t>Humánní (osobní forma komunikace)</a:t>
            </a:r>
          </a:p>
          <a:p>
            <a:pPr marL="971550" lvl="1" indent="-514350">
              <a:spcBef>
                <a:spcPts val="600"/>
              </a:spcBef>
              <a:buAutoNum type="alphaLcParenR"/>
            </a:pPr>
            <a:r>
              <a:rPr lang="cs-CZ" sz="3000" dirty="0">
                <a:latin typeface="Amasis MT Pro Medium" panose="02040604050005020304" pitchFamily="18" charset="-18"/>
              </a:rPr>
              <a:t>Elektronická (pomocí digitálních technologií)</a:t>
            </a:r>
          </a:p>
          <a:p>
            <a:pPr marL="0" lvl="1"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b) Neinteraktivní média </a:t>
            </a:r>
            <a:r>
              <a:rPr lang="cs-CZ" sz="3000" dirty="0">
                <a:latin typeface="Amasis MT Pro Medium" panose="02040604050005020304" pitchFamily="18" charset="-18"/>
              </a:rPr>
              <a:t>(dotazník rozesílaný poštou)</a:t>
            </a:r>
          </a:p>
        </p:txBody>
      </p:sp>
    </p:spTree>
    <p:extLst>
      <p:ext uri="{BB962C8B-B14F-4D97-AF65-F5344CB8AC3E}">
        <p14:creationId xmlns:p14="http://schemas.microsoft.com/office/powerpoint/2010/main" val="54930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64335"/>
            <a:ext cx="1195603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TECHNIKY DOTAZOVÁNÍ 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Osobní dotazování </a:t>
            </a:r>
            <a:r>
              <a:rPr lang="cs-CZ" sz="3000" dirty="0">
                <a:latin typeface="Amasis MT Pro Medium" panose="02040604050005020304" pitchFamily="18" charset="-18"/>
              </a:rPr>
              <a:t>(rozhovor)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Telefonické dotazování 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Písemné dotazování </a:t>
            </a:r>
            <a:r>
              <a:rPr lang="cs-CZ" sz="3000" dirty="0">
                <a:latin typeface="Amasis MT Pro Medium" panose="02040604050005020304" pitchFamily="18" charset="-18"/>
              </a:rPr>
              <a:t>(poštou, emailem)</a:t>
            </a:r>
          </a:p>
          <a:p>
            <a:pPr>
              <a:spcBef>
                <a:spcPts val="600"/>
              </a:spcBef>
            </a:pPr>
            <a:endParaRPr lang="cs-CZ" sz="1500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- Výběr vhodné techniky dotazování závisí na: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povaze zjišťovaných informací, 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rozsahu potřebných informací,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charakteru respondentů,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časových možnostech,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finančních možnostech,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kvalifikaci tazatelů.</a:t>
            </a:r>
          </a:p>
        </p:txBody>
      </p:sp>
    </p:spTree>
    <p:extLst>
      <p:ext uri="{BB962C8B-B14F-4D97-AF65-F5344CB8AC3E}">
        <p14:creationId xmlns:p14="http://schemas.microsoft.com/office/powerpoint/2010/main" val="3427561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64335"/>
            <a:ext cx="1195603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RESPONDENT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Osoba, který verbálně odpovídá na dotazy v osobním interview nebo písemně odpovídá vyplněním dotazníku.</a:t>
            </a:r>
          </a:p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TAZATEL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Osoba, která pokládá respondentovi dotazy.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b="1" dirty="0">
                <a:latin typeface="Amasis MT Pro Medium" panose="02040604050005020304" pitchFamily="18" charset="-18"/>
              </a:rPr>
              <a:t>Tazatel musí: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klást otázky přirozeně,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vytvořit co nejlepší kontakt vůči respondentovi,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působit sympaticky, navázat kontakt a získat důvěru respondenta.</a:t>
            </a:r>
          </a:p>
          <a:p>
            <a:pPr lvl="1" indent="-457200">
              <a:spcBef>
                <a:spcPts val="600"/>
              </a:spcBef>
              <a:buFontTx/>
              <a:buChar char="-"/>
            </a:pPr>
            <a:r>
              <a:rPr lang="cs-CZ" sz="3000" b="1" dirty="0">
                <a:latin typeface="Amasis MT Pro Medium" panose="02040604050005020304" pitchFamily="18" charset="-18"/>
              </a:rPr>
              <a:t>Tazatel nesmí:</a:t>
            </a:r>
          </a:p>
          <a:p>
            <a:pPr lvl="2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ovlivňovat respondenta a vyjadřovat svůj postoj k výzkumu,</a:t>
            </a:r>
          </a:p>
          <a:p>
            <a:pPr lvl="2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projevovat souhlas nebo nesouhlas se stanovisky respondenta.</a:t>
            </a:r>
          </a:p>
        </p:txBody>
      </p:sp>
    </p:spTree>
    <p:extLst>
      <p:ext uri="{BB962C8B-B14F-4D97-AF65-F5344CB8AC3E}">
        <p14:creationId xmlns:p14="http://schemas.microsoft.com/office/powerpoint/2010/main" val="1659847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64335"/>
            <a:ext cx="11956030" cy="5555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OSOBNÍ DOTAZOVÁNÍ 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nejvíce rozšířenou techniku výzkumu.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b="1" u="sng" dirty="0">
                <a:latin typeface="Amasis MT Pro Medium" panose="02040604050005020304" pitchFamily="18" charset="-18"/>
              </a:rPr>
              <a:t>Dotazování se uskutečňuje v: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domácnostech,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veřejných místech,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obchodních střediscích.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b="1" u="sng" dirty="0">
                <a:latin typeface="Amasis MT Pro Medium" panose="02040604050005020304" pitchFamily="18" charset="-18"/>
              </a:rPr>
              <a:t>Úspěch osobního dotazování závisí na: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schopnostech tazatele, 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kvalitě jeho práce, 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vzhledu a jeho chování.</a:t>
            </a:r>
          </a:p>
        </p:txBody>
      </p:sp>
    </p:spTree>
    <p:extLst>
      <p:ext uri="{BB962C8B-B14F-4D97-AF65-F5344CB8AC3E}">
        <p14:creationId xmlns:p14="http://schemas.microsoft.com/office/powerpoint/2010/main" val="1525823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4" y="164335"/>
            <a:ext cx="12315868" cy="7325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VÝHODY OSOBNÍHO DOTAZOVÁNÍ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krátký čas,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flexibilní dotazník,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změna pořadí otázek dle opovědí respondenta,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struktura výběru respondentů,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vyvolání zájmů tazatelem a snížení odmítání odpovědí,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delší dotazování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kladení složitějších otázek s jejich objasňováním.</a:t>
            </a:r>
          </a:p>
          <a:p>
            <a:endParaRPr lang="cs-CZ" sz="1500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3500" dirty="0">
                <a:latin typeface="Amasis MT Pro Medium" panose="02040604050005020304" pitchFamily="18" charset="-18"/>
              </a:rPr>
              <a:t>NEVÝHODY OSOBNÍHO DOTAZOVÁNÍ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prezentace otázek tazatelem může ovlivnit odpovědi respondenta,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respondent může mít zábrany vůči osobnímu kontaktu,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vysoké finanční a časové náklady spojené s hledáním respondentů,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identifikace respondentů, ztráta ochoty poskytovat informace.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sz="3000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83509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0" y="131824"/>
            <a:ext cx="12192000" cy="6786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TYPY ROZHOVORŮ</a:t>
            </a:r>
          </a:p>
          <a:p>
            <a:pPr marL="514350" indent="-514350">
              <a:spcBef>
                <a:spcPts val="600"/>
              </a:spcBef>
              <a:buAutoNum type="arabicPeriod"/>
            </a:pPr>
            <a:r>
              <a:rPr lang="cs-CZ" sz="3000" b="1" dirty="0">
                <a:latin typeface="Amasis MT Pro Medium" panose="02040604050005020304" pitchFamily="18" charset="-18"/>
              </a:rPr>
              <a:t>Standardizované rozhovory 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Tazatel klade respondentovi přesně formulované otázky, ve stanoveném pořadí.</a:t>
            </a:r>
          </a:p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2. Nestandardizované rozhovory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Tazatel klade respondentovi otázky volně, s cílem získat předem stanovené informace.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Měkký rozhovor (tazatel se snaží o kladný kontakt s respondentem).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Tvrdý rozhovor (tazatel vede rozhovor energicky s cílem získat těžko dosažitelné a pravdivé informace).</a:t>
            </a:r>
          </a:p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3. </a:t>
            </a:r>
            <a:r>
              <a:rPr lang="cs-CZ" sz="3000" b="1" dirty="0" err="1">
                <a:latin typeface="Amasis MT Pro Medium" panose="02040604050005020304" pitchFamily="18" charset="-18"/>
              </a:rPr>
              <a:t>Polostandardizované</a:t>
            </a:r>
            <a:r>
              <a:rPr lang="cs-CZ" sz="3000" b="1" dirty="0">
                <a:latin typeface="Amasis MT Pro Medium" panose="02040604050005020304" pitchFamily="18" charset="-18"/>
              </a:rPr>
              <a:t> rozhovory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Tazatel klade částečně závazně a částečně volně.</a:t>
            </a:r>
          </a:p>
        </p:txBody>
      </p:sp>
    </p:spTree>
    <p:extLst>
      <p:ext uri="{BB962C8B-B14F-4D97-AF65-F5344CB8AC3E}">
        <p14:creationId xmlns:p14="http://schemas.microsoft.com/office/powerpoint/2010/main" val="64537488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1816</TotalTime>
  <Words>750</Words>
  <Application>Microsoft Office PowerPoint</Application>
  <PresentationFormat>Širokoúhlá obrazovka</PresentationFormat>
  <Paragraphs>115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10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13</vt:i4>
      </vt:variant>
    </vt:vector>
  </HeadingPairs>
  <TitlesOfParts>
    <vt:vector size="25" baseType="lpstr">
      <vt:lpstr>Amasis MT Pro Medium</vt:lpstr>
      <vt:lpstr>Arial</vt:lpstr>
      <vt:lpstr>Berlin Sans FB Demi</vt:lpstr>
      <vt:lpstr>Bookman Old Style</vt:lpstr>
      <vt:lpstr>Calibri</vt:lpstr>
      <vt:lpstr>Calibri Light</vt:lpstr>
      <vt:lpstr>Franklin Gothic Book</vt:lpstr>
      <vt:lpstr>Perpetua</vt:lpstr>
      <vt:lpstr>Wingdings</vt:lpstr>
      <vt:lpstr>Wingdings 2</vt:lpstr>
      <vt:lpstr>Motiv Office</vt:lpstr>
      <vt:lpstr>Jmění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Lenka Tkačíková</dc:creator>
  <cp:lastModifiedBy>Pavlíčková Renáta</cp:lastModifiedBy>
  <cp:revision>117</cp:revision>
  <dcterms:created xsi:type="dcterms:W3CDTF">2021-10-06T11:18:58Z</dcterms:created>
  <dcterms:modified xsi:type="dcterms:W3CDTF">2025-12-05T09:23:00Z</dcterms:modified>
</cp:coreProperties>
</file>