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6.xml" ContentType="application/vnd.openxmlformats-officedocument.themeOverride+xml"/>
  <Override PartName="/ppt/notesSlides/notesSlide18.xml" ContentType="application/vnd.openxmlformats-officedocument.presentationml.notesSlide+xml"/>
  <Override PartName="/ppt/theme/themeOverride17.xml" ContentType="application/vnd.openxmlformats-officedocument.themeOverride+xml"/>
  <Override PartName="/ppt/notesSlides/notesSlide19.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9.xml" ContentType="application/vnd.openxmlformats-officedocument.themeOverride+xml"/>
  <Override PartName="/ppt/notesSlides/notesSlide22.xml" ContentType="application/vnd.openxmlformats-officedocument.presentationml.notesSlide+xml"/>
  <Override PartName="/ppt/theme/themeOverride20.xml" ContentType="application/vnd.openxmlformats-officedocument.themeOverride+xml"/>
  <Override PartName="/ppt/notesSlides/notesSlide23.xml" ContentType="application/vnd.openxmlformats-officedocument.presentationml.notesSlide+xml"/>
  <Override PartName="/ppt/theme/themeOverride2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22.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23.xml" ContentType="application/vnd.openxmlformats-officedocument.themeOverride+xml"/>
  <Override PartName="/ppt/notesSlides/notesSlide33.xml" ContentType="application/vnd.openxmlformats-officedocument.presentationml.notesSlide+xml"/>
  <Override PartName="/ppt/theme/themeOverride24.xml" ContentType="application/vnd.openxmlformats-officedocument.themeOverride+xml"/>
  <Override PartName="/ppt/notesSlides/notesSlide34.xml" ContentType="application/vnd.openxmlformats-officedocument.presentationml.notesSlide+xml"/>
  <Override PartName="/ppt/theme/themeOverride25.xml" ContentType="application/vnd.openxmlformats-officedocument.themeOverride+xml"/>
  <Override PartName="/ppt/notesSlides/notesSlide35.xml" ContentType="application/vnd.openxmlformats-officedocument.presentationml.notesSlide+xml"/>
  <Override PartName="/ppt/theme/themeOverride26.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27.xml" ContentType="application/vnd.openxmlformats-officedocument.themeOverride+xml"/>
  <Override PartName="/ppt/notesSlides/notesSlide38.xml" ContentType="application/vnd.openxmlformats-officedocument.presentationml.notesSlide+xml"/>
  <Override PartName="/ppt/theme/themeOverride28.xml" ContentType="application/vnd.openxmlformats-officedocument.themeOverride+xml"/>
  <Override PartName="/ppt/notesSlides/notesSlide39.xml" ContentType="application/vnd.openxmlformats-officedocument.presentationml.notesSlide+xml"/>
  <Override PartName="/ppt/theme/themeOverride29.xml" ContentType="application/vnd.openxmlformats-officedocument.themeOverride+xml"/>
  <Override PartName="/ppt/notesSlides/notesSlide40.xml" ContentType="application/vnd.openxmlformats-officedocument.presentationml.notesSlide+xml"/>
  <Override PartName="/ppt/theme/themeOverride30.xml" ContentType="application/vnd.openxmlformats-officedocument.themeOverride+xml"/>
  <Override PartName="/ppt/notesSlides/notesSlide41.xml" ContentType="application/vnd.openxmlformats-officedocument.presentationml.notesSlide+xml"/>
  <Override PartName="/ppt/theme/themeOverride31.xml" ContentType="application/vnd.openxmlformats-officedocument.themeOverride+xml"/>
  <Override PartName="/ppt/notesSlides/notesSlide42.xml" ContentType="application/vnd.openxmlformats-officedocument.presentationml.notesSlide+xml"/>
  <Override PartName="/ppt/theme/themeOverride32.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heme/themeOverride33.xml" ContentType="application/vnd.openxmlformats-officedocument.themeOverride+xml"/>
  <Override PartName="/ppt/notesSlides/notesSlide47.xml" ContentType="application/vnd.openxmlformats-officedocument.presentationml.notesSlide+xml"/>
  <Override PartName="/ppt/theme/themeOverride34.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35.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heme/themeOverride36.xml" ContentType="application/vnd.openxmlformats-officedocument.themeOverride+xml"/>
  <Override PartName="/ppt/notesSlides/notesSlide55.xml" ContentType="application/vnd.openxmlformats-officedocument.presentationml.notesSlide+xml"/>
  <Override PartName="/ppt/theme/themeOverride37.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Override38.xml" ContentType="application/vnd.openxmlformats-officedocument.themeOverride+xml"/>
  <Override PartName="/ppt/notesSlides/notesSlide59.xml" ContentType="application/vnd.openxmlformats-officedocument.presentationml.notesSlide+xml"/>
  <Override PartName="/ppt/theme/themeOverride39.xml" ContentType="application/vnd.openxmlformats-officedocument.themeOverride+xml"/>
  <Override PartName="/ppt/notesSlides/notesSlide60.xml" ContentType="application/vnd.openxmlformats-officedocument.presentationml.notesSlide+xml"/>
  <Override PartName="/ppt/theme/themeOverride40.xml" ContentType="application/vnd.openxmlformats-officedocument.themeOverride+xml"/>
  <Override PartName="/ppt/notesSlides/notesSlide61.xml" ContentType="application/vnd.openxmlformats-officedocument.presentationml.notesSlide+xml"/>
  <Override PartName="/ppt/theme/themeOverride41.xml" ContentType="application/vnd.openxmlformats-officedocument.themeOverride+xml"/>
  <Override PartName="/ppt/notesSlides/notesSlide62.xml" ContentType="application/vnd.openxmlformats-officedocument.presentationml.notesSlide+xml"/>
  <Override PartName="/ppt/theme/themeOverride42.xml" ContentType="application/vnd.openxmlformats-officedocument.themeOverride+xml"/>
  <Override PartName="/ppt/notesSlides/notesSlide63.xml" ContentType="application/vnd.openxmlformats-officedocument.presentationml.notesSlide+xml"/>
  <Override PartName="/ppt/theme/themeOverride43.xml" ContentType="application/vnd.openxmlformats-officedocument.themeOverride+xml"/>
  <Override PartName="/ppt/notesSlides/notesSlide64.xml" ContentType="application/vnd.openxmlformats-officedocument.presentationml.notesSlide+xml"/>
  <Override PartName="/ppt/theme/themeOverride44.xml" ContentType="application/vnd.openxmlformats-officedocument.themeOverr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heme/themeOverride45.xml" ContentType="application/vnd.openxmlformats-officedocument.themeOverride+xml"/>
  <Override PartName="/ppt/notesSlides/notesSlide67.xml" ContentType="application/vnd.openxmlformats-officedocument.presentationml.notesSlide+xml"/>
  <Override PartName="/ppt/theme/themeOverride46.xml" ContentType="application/vnd.openxmlformats-officedocument.themeOverride+xml"/>
  <Override PartName="/ppt/notesSlides/notesSlide68.xml" ContentType="application/vnd.openxmlformats-officedocument.presentationml.notesSlide+xml"/>
  <Override PartName="/ppt/theme/themeOverride47.xml" ContentType="application/vnd.openxmlformats-officedocument.themeOverride+xml"/>
  <Override PartName="/ppt/notesSlides/notesSlide69.xml" ContentType="application/vnd.openxmlformats-officedocument.presentationml.notesSlide+xml"/>
  <Override PartName="/ppt/theme/themeOverride48.xml" ContentType="application/vnd.openxmlformats-officedocument.themeOverride+xml"/>
  <Override PartName="/ppt/notesSlides/notesSlide70.xml" ContentType="application/vnd.openxmlformats-officedocument.presentationml.notesSlide+xml"/>
  <Override PartName="/ppt/theme/themeOverride49.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heme/themeOverride50.xml" ContentType="application/vnd.openxmlformats-officedocument.themeOverride+xml"/>
  <Override PartName="/ppt/notesSlides/notesSlide73.xml" ContentType="application/vnd.openxmlformats-officedocument.presentationml.notesSlide+xml"/>
  <Override PartName="/ppt/theme/themeOverride51.xml" ContentType="application/vnd.openxmlformats-officedocument.themeOverride+xml"/>
  <Override PartName="/ppt/notesSlides/notesSlide74.xml" ContentType="application/vnd.openxmlformats-officedocument.presentationml.notesSlide+xml"/>
  <Override PartName="/ppt/theme/themeOverride52.xml" ContentType="application/vnd.openxmlformats-officedocument.themeOverride+xml"/>
  <Override PartName="/ppt/notesSlides/notesSlide75.xml" ContentType="application/vnd.openxmlformats-officedocument.presentationml.notesSlide+xml"/>
  <Override PartName="/ppt/theme/themeOverride53.xml" ContentType="application/vnd.openxmlformats-officedocument.themeOverride+xml"/>
  <Override PartName="/ppt/notesSlides/notesSlide76.xml" ContentType="application/vnd.openxmlformats-officedocument.presentationml.notesSlide+xml"/>
  <Override PartName="/ppt/theme/themeOverride54.xml" ContentType="application/vnd.openxmlformats-officedocument.themeOverride+xml"/>
  <Override PartName="/ppt/notesSlides/notesSlide77.xml" ContentType="application/vnd.openxmlformats-officedocument.presentationml.notesSlide+xml"/>
  <Override PartName="/ppt/theme/themeOverride55.xml" ContentType="application/vnd.openxmlformats-officedocument.themeOverride+xml"/>
  <Override PartName="/ppt/notesSlides/notesSlide78.xml" ContentType="application/vnd.openxmlformats-officedocument.presentationml.notesSlide+xml"/>
  <Override PartName="/ppt/theme/themeOverride56.xml" ContentType="application/vnd.openxmlformats-officedocument.themeOverride+xml"/>
  <Override PartName="/ppt/notesSlides/notesSlide79.xml" ContentType="application/vnd.openxmlformats-officedocument.presentationml.notesSlide+xml"/>
  <Override PartName="/ppt/theme/themeOverride57.xml" ContentType="application/vnd.openxmlformats-officedocument.themeOverride+xml"/>
  <Override PartName="/ppt/notesSlides/notesSlide80.xml" ContentType="application/vnd.openxmlformats-officedocument.presentationml.notesSlide+xml"/>
  <Override PartName="/ppt/theme/themeOverride58.xml" ContentType="application/vnd.openxmlformats-officedocument.themeOverr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heme/themeOverride59.xml" ContentType="application/vnd.openxmlformats-officedocument.themeOverride+xml"/>
  <Override PartName="/ppt/notesSlides/notesSlide83.xml" ContentType="application/vnd.openxmlformats-officedocument.presentationml.notesSlide+xml"/>
  <Override PartName="/ppt/theme/themeOverride60.xml" ContentType="application/vnd.openxmlformats-officedocument.themeOverride+xml"/>
  <Override PartName="/ppt/notesSlides/notesSlide84.xml" ContentType="application/vnd.openxmlformats-officedocument.presentationml.notesSlide+xml"/>
  <Override PartName="/ppt/theme/themeOverride61.xml" ContentType="application/vnd.openxmlformats-officedocument.themeOverride+xml"/>
  <Override PartName="/ppt/notesSlides/notesSlide85.xml" ContentType="application/vnd.openxmlformats-officedocument.presentationml.notesSlide+xml"/>
  <Override PartName="/ppt/theme/themeOverride62.xml" ContentType="application/vnd.openxmlformats-officedocument.themeOverride+xml"/>
  <Override PartName="/ppt/notesSlides/notesSlide86.xml" ContentType="application/vnd.openxmlformats-officedocument.presentationml.notesSlide+xml"/>
  <Override PartName="/ppt/theme/themeOverride63.xml" ContentType="application/vnd.openxmlformats-officedocument.themeOverride+xml"/>
  <Override PartName="/ppt/notesSlides/notesSlide87.xml" ContentType="application/vnd.openxmlformats-officedocument.presentationml.notesSlide+xml"/>
  <Override PartName="/ppt/theme/themeOverride64.xml" ContentType="application/vnd.openxmlformats-officedocument.themeOverride+xml"/>
  <Override PartName="/ppt/notesSlides/notesSlide88.xml" ContentType="application/vnd.openxmlformats-officedocument.presentationml.notesSlide+xml"/>
  <Override PartName="/ppt/theme/themeOverride65.xml" ContentType="application/vnd.openxmlformats-officedocument.themeOverride+xml"/>
  <Override PartName="/ppt/notesSlides/notesSlide89.xml" ContentType="application/vnd.openxmlformats-officedocument.presentationml.notesSlide+xml"/>
  <Override PartName="/ppt/theme/themeOverride66.xml" ContentType="application/vnd.openxmlformats-officedocument.themeOverride+xml"/>
  <Override PartName="/ppt/notesSlides/notesSlide90.xml" ContentType="application/vnd.openxmlformats-officedocument.presentationml.notesSlide+xml"/>
  <Override PartName="/ppt/theme/themeOverride67.xml" ContentType="application/vnd.openxmlformats-officedocument.themeOverride+xml"/>
  <Override PartName="/ppt/notesSlides/notesSlide91.xml" ContentType="application/vnd.openxmlformats-officedocument.presentationml.notesSlide+xml"/>
  <Override PartName="/ppt/theme/themeOverride68.xml" ContentType="application/vnd.openxmlformats-officedocument.themeOverride+xml"/>
  <Override PartName="/ppt/notesSlides/notesSlide92.xml" ContentType="application/vnd.openxmlformats-officedocument.presentationml.notesSlide+xml"/>
  <Override PartName="/ppt/theme/themeOverride69.xml" ContentType="application/vnd.openxmlformats-officedocument.themeOverride+xml"/>
  <Override PartName="/ppt/notesSlides/notesSlide93.xml" ContentType="application/vnd.openxmlformats-officedocument.presentationml.notesSlide+xml"/>
  <Override PartName="/ppt/theme/themeOverride70.xml" ContentType="application/vnd.openxmlformats-officedocument.themeOverride+xml"/>
  <Override PartName="/ppt/notesSlides/notesSlide94.xml" ContentType="application/vnd.openxmlformats-officedocument.presentationml.notesSlide+xml"/>
  <Override PartName="/ppt/theme/themeOverride71.xml" ContentType="application/vnd.openxmlformats-officedocument.themeOverride+xml"/>
  <Override PartName="/ppt/notesSlides/notesSlide95.xml" ContentType="application/vnd.openxmlformats-officedocument.presentationml.notesSlide+xml"/>
  <Override PartName="/ppt/theme/themeOverride72.xml" ContentType="application/vnd.openxmlformats-officedocument.themeOverr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theme/themeOverride73.xml" ContentType="application/vnd.openxmlformats-officedocument.themeOverride+xml"/>
  <Override PartName="/ppt/notesSlides/notesSlide98.xml" ContentType="application/vnd.openxmlformats-officedocument.presentationml.notesSlide+xml"/>
  <Override PartName="/ppt/theme/themeOverride74.xml" ContentType="application/vnd.openxmlformats-officedocument.themeOverride+xml"/>
  <Override PartName="/ppt/notesSlides/notesSlide99.xml" ContentType="application/vnd.openxmlformats-officedocument.presentationml.notesSlide+xml"/>
  <Override PartName="/ppt/theme/themeOverride75.xml" ContentType="application/vnd.openxmlformats-officedocument.themeOverride+xml"/>
  <Override PartName="/ppt/notesSlides/notesSlide100.xml" ContentType="application/vnd.openxmlformats-officedocument.presentationml.notesSlide+xml"/>
  <Override PartName="/ppt/theme/themeOverride76.xml" ContentType="application/vnd.openxmlformats-officedocument.themeOverride+xml"/>
  <Override PartName="/ppt/notesSlides/notesSlide101.xml" ContentType="application/vnd.openxmlformats-officedocument.presentationml.notesSlide+xml"/>
  <Override PartName="/ppt/theme/themeOverride77.xml" ContentType="application/vnd.openxmlformats-officedocument.themeOverride+xml"/>
  <Override PartName="/ppt/notesSlides/notesSlide102.xml" ContentType="application/vnd.openxmlformats-officedocument.presentationml.notesSlide+xml"/>
  <Override PartName="/ppt/theme/themeOverride78.xml" ContentType="application/vnd.openxmlformats-officedocument.themeOverride+xml"/>
  <Override PartName="/ppt/notesSlides/notesSlide103.xml" ContentType="application/vnd.openxmlformats-officedocument.presentationml.notesSlide+xml"/>
  <Override PartName="/ppt/theme/themeOverride79.xml" ContentType="application/vnd.openxmlformats-officedocument.themeOverride+xml"/>
  <Override PartName="/ppt/notesSlides/notesSlide104.xml" ContentType="application/vnd.openxmlformats-officedocument.presentationml.notesSlide+xml"/>
  <Override PartName="/ppt/theme/themeOverride80.xml" ContentType="application/vnd.openxmlformats-officedocument.themeOverride+xml"/>
  <Override PartName="/ppt/notesSlides/notesSlide105.xml" ContentType="application/vnd.openxmlformats-officedocument.presentationml.notesSlide+xml"/>
  <Override PartName="/ppt/theme/themeOverride81.xml" ContentType="application/vnd.openxmlformats-officedocument.themeOverride+xml"/>
  <Override PartName="/ppt/notesSlides/notesSlide106.xml" ContentType="application/vnd.openxmlformats-officedocument.presentationml.notesSlide+xml"/>
  <Override PartName="/ppt/theme/themeOverride82.xml" ContentType="application/vnd.openxmlformats-officedocument.themeOverride+xml"/>
  <Override PartName="/ppt/notesSlides/notesSlide107.xml" ContentType="application/vnd.openxmlformats-officedocument.presentationml.notesSlide+xml"/>
  <Override PartName="/ppt/theme/themeOverride83.xml" ContentType="application/vnd.openxmlformats-officedocument.themeOverride+xml"/>
  <Override PartName="/ppt/notesSlides/notesSlide108.xml" ContentType="application/vnd.openxmlformats-officedocument.presentationml.notesSlide+xml"/>
  <Override PartName="/ppt/theme/themeOverride84.xml" ContentType="application/vnd.openxmlformats-officedocument.themeOverride+xml"/>
  <Override PartName="/ppt/notesSlides/notesSlide109.xml" ContentType="application/vnd.openxmlformats-officedocument.presentationml.notesSlide+xml"/>
  <Override PartName="/ppt/theme/themeOverride85.xml" ContentType="application/vnd.openxmlformats-officedocument.themeOverride+xml"/>
  <Override PartName="/ppt/notesSlides/notesSlide110.xml" ContentType="application/vnd.openxmlformats-officedocument.presentationml.notesSlide+xml"/>
  <Override PartName="/ppt/theme/themeOverride86.xml" ContentType="application/vnd.openxmlformats-officedocument.themeOverride+xml"/>
  <Override PartName="/ppt/notesSlides/notesSlide111.xml" ContentType="application/vnd.openxmlformats-officedocument.presentationml.notesSlide+xml"/>
  <Override PartName="/ppt/theme/themeOverride87.xml" ContentType="application/vnd.openxmlformats-officedocument.themeOverride+xml"/>
  <Override PartName="/ppt/notesSlides/notesSlide112.xml" ContentType="application/vnd.openxmlformats-officedocument.presentationml.notesSlide+xml"/>
  <Override PartName="/ppt/theme/themeOverride88.xml" ContentType="application/vnd.openxmlformats-officedocument.themeOverride+xml"/>
  <Override PartName="/ppt/notesSlides/notesSlide113.xml" ContentType="application/vnd.openxmlformats-officedocument.presentationml.notesSlide+xml"/>
  <Override PartName="/ppt/theme/themeOverride89.xml" ContentType="application/vnd.openxmlformats-officedocument.themeOverride+xml"/>
  <Override PartName="/ppt/notesSlides/notesSlide114.xml" ContentType="application/vnd.openxmlformats-officedocument.presentationml.notesSlide+xml"/>
  <Override PartName="/ppt/theme/themeOverride90.xml" ContentType="application/vnd.openxmlformats-officedocument.themeOverride+xml"/>
  <Override PartName="/ppt/notesSlides/notesSlide115.xml" ContentType="application/vnd.openxmlformats-officedocument.presentationml.notesSlide+xml"/>
  <Override PartName="/ppt/theme/themeOverride91.xml" ContentType="application/vnd.openxmlformats-officedocument.themeOverride+xml"/>
  <Override PartName="/ppt/notesSlides/notesSlide116.xml" ContentType="application/vnd.openxmlformats-officedocument.presentationml.notesSlide+xml"/>
  <Override PartName="/ppt/theme/themeOverride92.xml" ContentType="application/vnd.openxmlformats-officedocument.themeOverride+xml"/>
  <Override PartName="/ppt/notesSlides/notesSlide117.xml" ContentType="application/vnd.openxmlformats-officedocument.presentationml.notesSlide+xml"/>
  <Override PartName="/ppt/theme/themeOverride93.xml" ContentType="application/vnd.openxmlformats-officedocument.themeOverride+xml"/>
  <Override PartName="/ppt/notesSlides/notesSlide118.xml" ContentType="application/vnd.openxmlformats-officedocument.presentationml.notesSlide+xml"/>
  <Override PartName="/ppt/theme/themeOverride94.xml" ContentType="application/vnd.openxmlformats-officedocument.themeOverride+xml"/>
  <Override PartName="/ppt/notesSlides/notesSlide119.xml" ContentType="application/vnd.openxmlformats-officedocument.presentationml.notesSlide+xml"/>
  <Override PartName="/ppt/theme/themeOverride95.xml" ContentType="application/vnd.openxmlformats-officedocument.themeOverride+xml"/>
  <Override PartName="/ppt/notesSlides/notesSlide120.xml" ContentType="application/vnd.openxmlformats-officedocument.presentationml.notesSlide+xml"/>
  <Override PartName="/ppt/theme/themeOverride96.xml" ContentType="application/vnd.openxmlformats-officedocument.themeOverride+xml"/>
  <Override PartName="/ppt/notesSlides/notesSlide121.xml" ContentType="application/vnd.openxmlformats-officedocument.presentationml.notesSlide+xml"/>
  <Override PartName="/ppt/theme/themeOverride97.xml" ContentType="application/vnd.openxmlformats-officedocument.themeOverride+xml"/>
  <Override PartName="/ppt/notesSlides/notesSlide122.xml" ContentType="application/vnd.openxmlformats-officedocument.presentationml.notesSlide+xml"/>
  <Override PartName="/ppt/theme/themeOverride98.xml" ContentType="application/vnd.openxmlformats-officedocument.themeOverride+xml"/>
  <Override PartName="/ppt/notesSlides/notesSlide123.xml" ContentType="application/vnd.openxmlformats-officedocument.presentationml.notesSlide+xml"/>
  <Override PartName="/ppt/theme/themeOverride99.xml" ContentType="application/vnd.openxmlformats-officedocument.themeOverride+xml"/>
  <Override PartName="/ppt/notesSlides/notesSlide124.xml" ContentType="application/vnd.openxmlformats-officedocument.presentationml.notesSlide+xml"/>
  <Override PartName="/ppt/theme/themeOverride100.xml" ContentType="application/vnd.openxmlformats-officedocument.themeOverride+xml"/>
  <Override PartName="/ppt/notesSlides/notesSlide125.xml" ContentType="application/vnd.openxmlformats-officedocument.presentationml.notesSlide+xml"/>
  <Override PartName="/ppt/theme/themeOverride101.xml" ContentType="application/vnd.openxmlformats-officedocument.themeOverride+xml"/>
  <Override PartName="/ppt/notesSlides/notesSlide126.xml" ContentType="application/vnd.openxmlformats-officedocument.presentationml.notesSlide+xml"/>
  <Override PartName="/ppt/theme/themeOverride102.xml" ContentType="application/vnd.openxmlformats-officedocument.themeOverride+xml"/>
  <Override PartName="/ppt/notesSlides/notesSlide127.xml" ContentType="application/vnd.openxmlformats-officedocument.presentationml.notesSlide+xml"/>
  <Override PartName="/ppt/theme/themeOverride103.xml" ContentType="application/vnd.openxmlformats-officedocument.themeOverride+xml"/>
  <Override PartName="/ppt/notesSlides/notesSlide128.xml" ContentType="application/vnd.openxmlformats-officedocument.presentationml.notesSlide+xml"/>
  <Override PartName="/ppt/theme/themeOverride104.xml" ContentType="application/vnd.openxmlformats-officedocument.themeOverride+xml"/>
  <Override PartName="/ppt/notesSlides/notesSlide129.xml" ContentType="application/vnd.openxmlformats-officedocument.presentationml.notesSlide+xml"/>
  <Override PartName="/ppt/theme/themeOverride105.xml" ContentType="application/vnd.openxmlformats-officedocument.themeOverride+xml"/>
  <Override PartName="/ppt/notesSlides/notesSlide130.xml" ContentType="application/vnd.openxmlformats-officedocument.presentationml.notesSlide+xml"/>
  <Override PartName="/ppt/theme/themeOverride106.xml" ContentType="application/vnd.openxmlformats-officedocument.themeOverride+xml"/>
  <Override PartName="/ppt/notesSlides/notesSlide131.xml" ContentType="application/vnd.openxmlformats-officedocument.presentationml.notesSlide+xml"/>
  <Override PartName="/ppt/theme/themeOverride107.xml" ContentType="application/vnd.openxmlformats-officedocument.themeOverride+xml"/>
  <Override PartName="/ppt/notesSlides/notesSlide132.xml" ContentType="application/vnd.openxmlformats-officedocument.presentationml.notesSlide+xml"/>
  <Override PartName="/ppt/theme/themeOverride108.xml" ContentType="application/vnd.openxmlformats-officedocument.themeOverride+xml"/>
  <Override PartName="/ppt/notesSlides/notesSlide133.xml" ContentType="application/vnd.openxmlformats-officedocument.presentationml.notesSlide+xml"/>
  <Override PartName="/ppt/theme/themeOverride109.xml" ContentType="application/vnd.openxmlformats-officedocument.themeOverride+xml"/>
  <Override PartName="/ppt/notesSlides/notesSlide134.xml" ContentType="application/vnd.openxmlformats-officedocument.presentationml.notesSlide+xml"/>
  <Override PartName="/ppt/theme/themeOverride110.xml" ContentType="application/vnd.openxmlformats-officedocument.themeOverride+xml"/>
  <Override PartName="/ppt/notesSlides/notesSlide135.xml" ContentType="application/vnd.openxmlformats-officedocument.presentationml.notesSlide+xml"/>
  <Override PartName="/ppt/theme/themeOverride111.xml" ContentType="application/vnd.openxmlformats-officedocument.themeOverride+xml"/>
  <Override PartName="/ppt/notesSlides/notesSlide136.xml" ContentType="application/vnd.openxmlformats-officedocument.presentationml.notesSlide+xml"/>
  <Override PartName="/ppt/theme/themeOverride112.xml" ContentType="application/vnd.openxmlformats-officedocument.themeOverride+xml"/>
  <Override PartName="/ppt/notesSlides/notesSlide137.xml" ContentType="application/vnd.openxmlformats-officedocument.presentationml.notesSlide+xml"/>
  <Override PartName="/ppt/theme/themeOverride113.xml" ContentType="application/vnd.openxmlformats-officedocument.themeOverride+xml"/>
  <Override PartName="/ppt/notesSlides/notesSlide138.xml" ContentType="application/vnd.openxmlformats-officedocument.presentationml.notesSlide+xml"/>
  <Override PartName="/ppt/theme/themeOverride114.xml" ContentType="application/vnd.openxmlformats-officedocument.themeOverride+xml"/>
  <Override PartName="/ppt/notesSlides/notesSlide139.xml" ContentType="application/vnd.openxmlformats-officedocument.presentationml.notesSlide+xml"/>
  <Override PartName="/ppt/theme/themeOverride115.xml" ContentType="application/vnd.openxmlformats-officedocument.themeOverride+xml"/>
  <Override PartName="/ppt/notesSlides/notesSlide140.xml" ContentType="application/vnd.openxmlformats-officedocument.presentationml.notesSlide+xml"/>
  <Override PartName="/ppt/theme/themeOverride116.xml" ContentType="application/vnd.openxmlformats-officedocument.themeOverride+xml"/>
  <Override PartName="/ppt/notesSlides/notesSlide141.xml" ContentType="application/vnd.openxmlformats-officedocument.presentationml.notesSlide+xml"/>
  <Override PartName="/ppt/theme/themeOverride117.xml" ContentType="application/vnd.openxmlformats-officedocument.themeOverride+xml"/>
  <Override PartName="/ppt/notesSlides/notesSlide1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5"/>
  </p:notesMasterIdLst>
  <p:sldIdLst>
    <p:sldId id="256" r:id="rId2"/>
    <p:sldId id="258" r:id="rId3"/>
    <p:sldId id="264" r:id="rId4"/>
    <p:sldId id="265" r:id="rId5"/>
    <p:sldId id="266" r:id="rId6"/>
    <p:sldId id="397" r:id="rId7"/>
    <p:sldId id="339" r:id="rId8"/>
    <p:sldId id="398" r:id="rId9"/>
    <p:sldId id="399" r:id="rId10"/>
    <p:sldId id="400" r:id="rId11"/>
    <p:sldId id="309" r:id="rId12"/>
    <p:sldId id="311" r:id="rId13"/>
    <p:sldId id="312" r:id="rId14"/>
    <p:sldId id="313" r:id="rId15"/>
    <p:sldId id="401" r:id="rId16"/>
    <p:sldId id="464" r:id="rId17"/>
    <p:sldId id="457" r:id="rId18"/>
    <p:sldId id="453" r:id="rId19"/>
    <p:sldId id="460" r:id="rId20"/>
    <p:sldId id="461" r:id="rId21"/>
    <p:sldId id="465" r:id="rId22"/>
    <p:sldId id="459" r:id="rId23"/>
    <p:sldId id="462" r:id="rId24"/>
    <p:sldId id="259" r:id="rId25"/>
    <p:sldId id="467" r:id="rId26"/>
    <p:sldId id="334" r:id="rId27"/>
    <p:sldId id="335" r:id="rId28"/>
    <p:sldId id="336" r:id="rId29"/>
    <p:sldId id="466" r:id="rId30"/>
    <p:sldId id="469" r:id="rId31"/>
    <p:sldId id="332" r:id="rId32"/>
    <p:sldId id="270" r:id="rId33"/>
    <p:sldId id="333" r:id="rId34"/>
    <p:sldId id="402" r:id="rId35"/>
    <p:sldId id="267" r:id="rId36"/>
    <p:sldId id="268" r:id="rId37"/>
    <p:sldId id="409" r:id="rId38"/>
    <p:sldId id="403" r:id="rId39"/>
    <p:sldId id="404" r:id="rId40"/>
    <p:sldId id="405" r:id="rId41"/>
    <p:sldId id="406" r:id="rId42"/>
    <p:sldId id="407" r:id="rId43"/>
    <p:sldId id="408" r:id="rId44"/>
    <p:sldId id="277" r:id="rId45"/>
    <p:sldId id="285" r:id="rId46"/>
    <p:sldId id="471" r:id="rId47"/>
    <p:sldId id="275" r:id="rId48"/>
    <p:sldId id="463" r:id="rId49"/>
    <p:sldId id="274" r:id="rId50"/>
    <p:sldId id="474" r:id="rId51"/>
    <p:sldId id="352" r:id="rId52"/>
    <p:sldId id="470" r:id="rId53"/>
    <p:sldId id="286" r:id="rId54"/>
    <p:sldId id="344" r:id="rId55"/>
    <p:sldId id="341" r:id="rId56"/>
    <p:sldId id="342" r:id="rId57"/>
    <p:sldId id="343" r:id="rId58"/>
    <p:sldId id="472" r:id="rId59"/>
    <p:sldId id="345" r:id="rId60"/>
    <p:sldId id="346" r:id="rId61"/>
    <p:sldId id="347" r:id="rId62"/>
    <p:sldId id="348" r:id="rId63"/>
    <p:sldId id="349" r:id="rId64"/>
    <p:sldId id="350" r:id="rId65"/>
    <p:sldId id="351" r:id="rId66"/>
    <p:sldId id="473" r:id="rId67"/>
    <p:sldId id="279" r:id="rId68"/>
    <p:sldId id="280" r:id="rId69"/>
    <p:sldId id="281" r:id="rId70"/>
    <p:sldId id="353" r:id="rId71"/>
    <p:sldId id="426" r:id="rId72"/>
    <p:sldId id="476" r:id="rId73"/>
    <p:sldId id="429" r:id="rId74"/>
    <p:sldId id="427" r:id="rId75"/>
    <p:sldId id="428" r:id="rId76"/>
    <p:sldId id="260" r:id="rId77"/>
    <p:sldId id="354" r:id="rId78"/>
    <p:sldId id="355" r:id="rId79"/>
    <p:sldId id="410" r:id="rId80"/>
    <p:sldId id="411" r:id="rId81"/>
    <p:sldId id="412" r:id="rId82"/>
    <p:sldId id="413" r:id="rId83"/>
    <p:sldId id="475" r:id="rId84"/>
    <p:sldId id="414" r:id="rId85"/>
    <p:sldId id="415" r:id="rId86"/>
    <p:sldId id="416" r:id="rId87"/>
    <p:sldId id="417" r:id="rId88"/>
    <p:sldId id="418" r:id="rId89"/>
    <p:sldId id="419" r:id="rId90"/>
    <p:sldId id="420" r:id="rId91"/>
    <p:sldId id="421" r:id="rId92"/>
    <p:sldId id="356" r:id="rId93"/>
    <p:sldId id="357" r:id="rId94"/>
    <p:sldId id="358" r:id="rId95"/>
    <p:sldId id="359" r:id="rId96"/>
    <p:sldId id="360" r:id="rId97"/>
    <p:sldId id="361" r:id="rId98"/>
    <p:sldId id="364" r:id="rId99"/>
    <p:sldId id="362" r:id="rId100"/>
    <p:sldId id="363" r:id="rId101"/>
    <p:sldId id="367" r:id="rId102"/>
    <p:sldId id="365" r:id="rId103"/>
    <p:sldId id="261" r:id="rId104"/>
    <p:sldId id="368" r:id="rId105"/>
    <p:sldId id="369" r:id="rId106"/>
    <p:sldId id="370" r:id="rId107"/>
    <p:sldId id="375" r:id="rId108"/>
    <p:sldId id="371" r:id="rId109"/>
    <p:sldId id="434" r:id="rId110"/>
    <p:sldId id="262" r:id="rId111"/>
    <p:sldId id="376" r:id="rId112"/>
    <p:sldId id="377" r:id="rId113"/>
    <p:sldId id="378" r:id="rId114"/>
    <p:sldId id="379" r:id="rId115"/>
    <p:sldId id="380" r:id="rId116"/>
    <p:sldId id="381" r:id="rId117"/>
    <p:sldId id="382" r:id="rId118"/>
    <p:sldId id="383" r:id="rId119"/>
    <p:sldId id="384" r:id="rId120"/>
    <p:sldId id="386" r:id="rId121"/>
    <p:sldId id="387" r:id="rId122"/>
    <p:sldId id="388" r:id="rId123"/>
    <p:sldId id="440" r:id="rId124"/>
    <p:sldId id="441" r:id="rId125"/>
    <p:sldId id="442" r:id="rId126"/>
    <p:sldId id="443" r:id="rId127"/>
    <p:sldId id="444" r:id="rId128"/>
    <p:sldId id="445" r:id="rId129"/>
    <p:sldId id="446" r:id="rId130"/>
    <p:sldId id="447" r:id="rId131"/>
    <p:sldId id="448" r:id="rId132"/>
    <p:sldId id="449" r:id="rId133"/>
    <p:sldId id="450" r:id="rId134"/>
    <p:sldId id="451" r:id="rId135"/>
    <p:sldId id="269" r:id="rId136"/>
    <p:sldId id="263" r:id="rId137"/>
    <p:sldId id="257" r:id="rId138"/>
    <p:sldId id="395" r:id="rId139"/>
    <p:sldId id="390" r:id="rId140"/>
    <p:sldId id="391" r:id="rId141"/>
    <p:sldId id="392" r:id="rId142"/>
    <p:sldId id="396" r:id="rId143"/>
    <p:sldId id="394" r:id="rId144"/>
  </p:sldIdLst>
  <p:sldSz cx="12192000" cy="6858000"/>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68538" autoAdjust="0"/>
  </p:normalViewPr>
  <p:slideViewPr>
    <p:cSldViewPr snapToGrid="0">
      <p:cViewPr varScale="1">
        <p:scale>
          <a:sx n="87" d="100"/>
          <a:sy n="87" d="100"/>
        </p:scale>
        <p:origin x="14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8ED459E-0AE2-451D-9579-15294D2E2554}" type="datetimeFigureOut">
              <a:rPr lang="cs-CZ" smtClean="0"/>
              <a:t>08.11.2025</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BED0BA6-8A0D-42E3-B9FC-B4BD2BF555A5}" type="slidenum">
              <a:rPr lang="cs-CZ" smtClean="0"/>
              <a:t>‹#›</a:t>
            </a:fld>
            <a:endParaRPr lang="cs-CZ"/>
          </a:p>
        </p:txBody>
      </p:sp>
    </p:spTree>
    <p:extLst>
      <p:ext uri="{BB962C8B-B14F-4D97-AF65-F5344CB8AC3E}">
        <p14:creationId xmlns:p14="http://schemas.microsoft.com/office/powerpoint/2010/main" val="229491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zb-info.cz/udrzba-budov/10219-zivotni-cyklus-staveb"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a:t>
            </a:fld>
            <a:endParaRPr lang="cs-CZ"/>
          </a:p>
        </p:txBody>
      </p:sp>
    </p:spTree>
    <p:extLst>
      <p:ext uri="{BB962C8B-B14F-4D97-AF65-F5344CB8AC3E}">
        <p14:creationId xmlns:p14="http://schemas.microsoft.com/office/powerpoint/2010/main" val="4232664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10</a:t>
            </a:fld>
            <a:endParaRPr lang="cs-CZ"/>
          </a:p>
        </p:txBody>
      </p:sp>
    </p:spTree>
    <p:extLst>
      <p:ext uri="{BB962C8B-B14F-4D97-AF65-F5344CB8AC3E}">
        <p14:creationId xmlns:p14="http://schemas.microsoft.com/office/powerpoint/2010/main" val="54755744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Doklady potřebné k získání energetického štítku budov </a:t>
            </a:r>
          </a:p>
          <a:p>
            <a:r>
              <a:rPr lang="cs-CZ" dirty="0"/>
              <a:t>• Projektové podklady - pozornost je zaměřena zejména na vlastnosti obálky budovy. </a:t>
            </a:r>
          </a:p>
          <a:p>
            <a:r>
              <a:rPr lang="cs-CZ" dirty="0"/>
              <a:t>• Provozní režim budovy - projeví se v počtu hodnocených takzvaných zón ve výpočetním modelu. </a:t>
            </a:r>
          </a:p>
          <a:p>
            <a:r>
              <a:rPr lang="cs-CZ" dirty="0"/>
              <a:t>• Zprávu o úrovni vybavení technickým zařízením budovy (TZB) a stavu tohoto zařízení. </a:t>
            </a:r>
          </a:p>
          <a:p>
            <a:r>
              <a:rPr lang="cs-CZ" dirty="0"/>
              <a:t>• Situace s orientací ke světovým stranám. </a:t>
            </a:r>
          </a:p>
          <a:p>
            <a:r>
              <a:rPr lang="cs-CZ" dirty="0"/>
              <a:t>• Technická zpráva souhrnná - případně technické části. </a:t>
            </a:r>
          </a:p>
          <a:p>
            <a:r>
              <a:rPr lang="cs-CZ" dirty="0"/>
              <a:t>• Půdorysy jednotlivých podlaží s označením místností. </a:t>
            </a:r>
          </a:p>
          <a:p>
            <a:r>
              <a:rPr lang="pl-PL" dirty="0"/>
              <a:t>• Pohledy na objekt ze všech stran. </a:t>
            </a:r>
          </a:p>
          <a:p>
            <a:r>
              <a:rPr lang="cs-CZ" dirty="0"/>
              <a:t>• Minimálně jeden řez objektem?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101</a:t>
            </a:fld>
            <a:endParaRPr lang="cs-CZ"/>
          </a:p>
        </p:txBody>
      </p:sp>
    </p:spTree>
    <p:extLst>
      <p:ext uri="{BB962C8B-B14F-4D97-AF65-F5344CB8AC3E}">
        <p14:creationId xmlns:p14="http://schemas.microsoft.com/office/powerpoint/2010/main" val="7023160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Zboží, u kterého je povinné přikládat energetický štítek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102</a:t>
            </a:fld>
            <a:endParaRPr lang="cs-CZ"/>
          </a:p>
        </p:txBody>
      </p:sp>
    </p:spTree>
    <p:extLst>
      <p:ext uri="{BB962C8B-B14F-4D97-AF65-F5344CB8AC3E}">
        <p14:creationId xmlns:p14="http://schemas.microsoft.com/office/powerpoint/2010/main" val="359748904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103</a:t>
            </a:fld>
            <a:endParaRPr lang="cs-CZ"/>
          </a:p>
        </p:txBody>
      </p:sp>
    </p:spTree>
    <p:extLst>
      <p:ext uri="{BB962C8B-B14F-4D97-AF65-F5344CB8AC3E}">
        <p14:creationId xmlns:p14="http://schemas.microsoft.com/office/powerpoint/2010/main" val="858911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Volně interpretováno to znamená, že </a:t>
            </a:r>
            <a:r>
              <a:rPr lang="cs-CZ" dirty="0" err="1"/>
              <a:t>Facility</a:t>
            </a:r>
            <a:r>
              <a:rPr lang="cs-CZ" dirty="0"/>
              <a:t> management společně řídí všechny činnosti (procesy), které vedení firmy vnímá jako podpůrné (někdy bychom mohli říci druhořadé). Do této oblasti spadá již dříve zmíněná správa budov a ostatní služby spojené s prostorem a s podporou zaměstnanců </a:t>
            </a:r>
            <a:r>
              <a:rPr lang="cs-CZ" dirty="0" err="1"/>
              <a:t>spo-lečnosti</a:t>
            </a:r>
            <a:r>
              <a:rPr lang="cs-CZ" dirty="0"/>
              <a:t>. </a:t>
            </a:r>
          </a:p>
          <a:p>
            <a:r>
              <a:rPr lang="cs-CZ" dirty="0"/>
              <a:t>V EN 15221 se uvádí toto dělení: 1 Prostor a infrastruktura 1.1 Ubytovací a prostorové služby 1.2 Pracoviště 1.3 Technická infrastruktura 1.4 Úklidy a čištění 2 Lidé a organizace 2.1 Zdraví, bezpečnost a ochrana 2.2 Péče o uživatele objektů 2.3 ICT (výpočetní a komunikační technologie) 2.4 Logistika </a:t>
            </a:r>
            <a:r>
              <a:rPr lang="cs-CZ" dirty="0" err="1"/>
              <a:t>Facility</a:t>
            </a:r>
            <a:r>
              <a:rPr lang="cs-CZ" dirty="0"/>
              <a:t> manažer společnosti je za všechny tyto činnosti zodpovědný. Jeho prvořadým úkolem je jejich naplánování, řízení, kontrolování a vyhodnocení. V tomto příspěvku nebudeme rozebírat funkci externího </a:t>
            </a:r>
            <a:r>
              <a:rPr lang="cs-CZ" dirty="0" err="1"/>
              <a:t>Facility</a:t>
            </a:r>
            <a:r>
              <a:rPr lang="cs-CZ" dirty="0"/>
              <a:t> manažera, který je zodpovědný za vlastní výkon služeb (jedná se o řídicího pracovníka poskytovatele (vykonavatele, tj. outsourcera). V tomto článku se soustřeďme na inter-</a:t>
            </a:r>
            <a:r>
              <a:rPr lang="cs-CZ" dirty="0" err="1"/>
              <a:t>ního</a:t>
            </a:r>
            <a:r>
              <a:rPr lang="cs-CZ" dirty="0"/>
              <a:t> </a:t>
            </a:r>
            <a:r>
              <a:rPr lang="cs-CZ" dirty="0" err="1"/>
              <a:t>Facility</a:t>
            </a:r>
            <a:r>
              <a:rPr lang="cs-CZ" dirty="0"/>
              <a:t> manažera, který by měl být ve vedení každé společnosti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104</a:t>
            </a:fld>
            <a:endParaRPr lang="cs-CZ"/>
          </a:p>
        </p:txBody>
      </p:sp>
    </p:spTree>
    <p:extLst>
      <p:ext uri="{BB962C8B-B14F-4D97-AF65-F5344CB8AC3E}">
        <p14:creationId xmlns:p14="http://schemas.microsoft.com/office/powerpoint/2010/main" val="250735887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105</a:t>
            </a:fld>
            <a:endParaRPr lang="cs-CZ"/>
          </a:p>
        </p:txBody>
      </p:sp>
    </p:spTree>
    <p:extLst>
      <p:ext uri="{BB962C8B-B14F-4D97-AF65-F5344CB8AC3E}">
        <p14:creationId xmlns:p14="http://schemas.microsoft.com/office/powerpoint/2010/main" val="16894108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Interní </a:t>
            </a:r>
            <a:r>
              <a:rPr lang="cs-CZ" dirty="0" err="1"/>
              <a:t>Facility</a:t>
            </a:r>
            <a:r>
              <a:rPr lang="cs-CZ" dirty="0"/>
              <a:t> manažer je zejména řídicí pracovník. Jeho základním posláním je nalézt takovou formu </a:t>
            </a:r>
            <a:r>
              <a:rPr lang="cs-CZ" dirty="0" err="1"/>
              <a:t>Facility</a:t>
            </a:r>
            <a:r>
              <a:rPr lang="cs-CZ" dirty="0"/>
              <a:t> Managementu (podpory společnosti), při které za akceptovatelných nákladů dochází k nejkvalitnější podpoře všech zaměstnanců společnosti, k optimálnímu zajištění evidence a chodu nemovitostí a majetku (vybavení). </a:t>
            </a:r>
          </a:p>
          <a:p>
            <a:r>
              <a:rPr lang="cs-CZ" dirty="0"/>
              <a:t>Interní </a:t>
            </a:r>
            <a:r>
              <a:rPr lang="cs-CZ" dirty="0" err="1"/>
              <a:t>Facility</a:t>
            </a:r>
            <a:r>
              <a:rPr lang="cs-CZ" dirty="0"/>
              <a:t> manažer, pokud není jako interní koncepce FM zvolena forma </a:t>
            </a:r>
            <a:r>
              <a:rPr lang="cs-CZ" dirty="0" err="1"/>
              <a:t>insourcingu</a:t>
            </a:r>
            <a:r>
              <a:rPr lang="cs-CZ" dirty="0"/>
              <a:t> (zajištění všech služeb vlastními pracovníky), je zodpovědný za: </a:t>
            </a:r>
          </a:p>
          <a:p>
            <a:endParaRPr lang="cs-CZ" dirty="0"/>
          </a:p>
          <a:p>
            <a:r>
              <a:rPr lang="cs-CZ" dirty="0"/>
              <a:t>• politiku </a:t>
            </a:r>
            <a:r>
              <a:rPr lang="cs-CZ" dirty="0" err="1"/>
              <a:t>Facility</a:t>
            </a:r>
            <a:r>
              <a:rPr lang="cs-CZ" dirty="0"/>
              <a:t> Managementu, </a:t>
            </a:r>
          </a:p>
          <a:p>
            <a:r>
              <a:rPr lang="cs-CZ" dirty="0"/>
              <a:t>• strategické vedení </a:t>
            </a:r>
            <a:r>
              <a:rPr lang="cs-CZ" dirty="0" err="1"/>
              <a:t>Facility</a:t>
            </a:r>
            <a:r>
              <a:rPr lang="cs-CZ" dirty="0"/>
              <a:t> Managementu, </a:t>
            </a:r>
          </a:p>
          <a:p>
            <a:r>
              <a:rPr lang="cs-CZ" dirty="0"/>
              <a:t>• nastavení standardů a taktických pokynů, </a:t>
            </a:r>
          </a:p>
          <a:p>
            <a:r>
              <a:rPr lang="cs-CZ" dirty="0"/>
              <a:t>• definici jednotlivých procesů a jejich forem měření (KPI), </a:t>
            </a:r>
          </a:p>
          <a:p>
            <a:r>
              <a:rPr lang="cs-CZ" dirty="0"/>
              <a:t>• výběr externích dodavatelů (ve spolupráci s úsekem nákupu), </a:t>
            </a:r>
          </a:p>
          <a:p>
            <a:endParaRPr lang="cs-CZ" dirty="0"/>
          </a:p>
          <a:p>
            <a:r>
              <a:rPr lang="cs-CZ" dirty="0"/>
              <a:t>• přesné vyjednání FM smluv a SLA smluv (EN 15221 – část 2), </a:t>
            </a:r>
          </a:p>
          <a:p>
            <a:r>
              <a:rPr lang="cs-CZ" dirty="0"/>
              <a:t>• finanční plánování (včetně vytváření návrhů na investiční plány rekonstrukcí a velkých oprav), </a:t>
            </a:r>
          </a:p>
          <a:p>
            <a:r>
              <a:rPr lang="cs-CZ" dirty="0"/>
              <a:t>• kontrolu výkonu a kvalit dodávek externích poskytovatelů, </a:t>
            </a:r>
          </a:p>
          <a:p>
            <a:r>
              <a:rPr lang="cs-CZ" dirty="0"/>
              <a:t>• kontrolu plnění finančního plánu a rozpočtu, </a:t>
            </a:r>
          </a:p>
          <a:p>
            <a:r>
              <a:rPr lang="cs-CZ" dirty="0"/>
              <a:t>• pravidelných vyhodnocení a doporučení zkvalitnění jednotlivých i celkových procesů. </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106</a:t>
            </a:fld>
            <a:endParaRPr lang="cs-CZ"/>
          </a:p>
        </p:txBody>
      </p:sp>
    </p:spTree>
    <p:extLst>
      <p:ext uri="{BB962C8B-B14F-4D97-AF65-F5344CB8AC3E}">
        <p14:creationId xmlns:p14="http://schemas.microsoft.com/office/powerpoint/2010/main" val="23714450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107</a:t>
            </a:fld>
            <a:endParaRPr lang="cs-CZ"/>
          </a:p>
        </p:txBody>
      </p:sp>
    </p:spTree>
    <p:extLst>
      <p:ext uri="{BB962C8B-B14F-4D97-AF65-F5344CB8AC3E}">
        <p14:creationId xmlns:p14="http://schemas.microsoft.com/office/powerpoint/2010/main" val="294271121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jeho schopnosti závisí kvalitní správa majetku, spokojenost zaměstnanců s chodem společnosti a spokojenost vedení, že zázemí společnosti „běží jak švýcarský hodinový strojek“. </a:t>
            </a:r>
            <a:r>
              <a:rPr lang="cs-CZ" dirty="0" err="1"/>
              <a:t>Facility</a:t>
            </a:r>
            <a:r>
              <a:rPr lang="cs-CZ" dirty="0"/>
              <a:t> manažer je jedním z nepostradatelných řídicích pracovníků v čele společností. </a:t>
            </a:r>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108</a:t>
            </a:fld>
            <a:endParaRPr lang="cs-CZ"/>
          </a:p>
        </p:txBody>
      </p:sp>
    </p:spTree>
    <p:extLst>
      <p:ext uri="{BB962C8B-B14F-4D97-AF65-F5344CB8AC3E}">
        <p14:creationId xmlns:p14="http://schemas.microsoft.com/office/powerpoint/2010/main" val="11458686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109</a:t>
            </a:fld>
            <a:endParaRPr lang="cs-CZ"/>
          </a:p>
        </p:txBody>
      </p:sp>
    </p:spTree>
    <p:extLst>
      <p:ext uri="{BB962C8B-B14F-4D97-AF65-F5344CB8AC3E}">
        <p14:creationId xmlns:p14="http://schemas.microsoft.com/office/powerpoint/2010/main" val="11056429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110</a:t>
            </a:fld>
            <a:endParaRPr lang="cs-CZ"/>
          </a:p>
        </p:txBody>
      </p:sp>
    </p:spTree>
    <p:extLst>
      <p:ext uri="{BB962C8B-B14F-4D97-AF65-F5344CB8AC3E}">
        <p14:creationId xmlns:p14="http://schemas.microsoft.com/office/powerpoint/2010/main" val="4249404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11</a:t>
            </a:fld>
            <a:endParaRPr lang="cs-CZ"/>
          </a:p>
        </p:txBody>
      </p:sp>
    </p:spTree>
    <p:extLst>
      <p:ext uri="{BB962C8B-B14F-4D97-AF65-F5344CB8AC3E}">
        <p14:creationId xmlns:p14="http://schemas.microsoft.com/office/powerpoint/2010/main" val="291118894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111</a:t>
            </a:fld>
            <a:endParaRPr lang="cs-CZ"/>
          </a:p>
        </p:txBody>
      </p:sp>
    </p:spTree>
    <p:extLst>
      <p:ext uri="{BB962C8B-B14F-4D97-AF65-F5344CB8AC3E}">
        <p14:creationId xmlns:p14="http://schemas.microsoft.com/office/powerpoint/2010/main" val="150621417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112</a:t>
            </a:fld>
            <a:endParaRPr lang="cs-CZ"/>
          </a:p>
        </p:txBody>
      </p:sp>
    </p:spTree>
    <p:extLst>
      <p:ext uri="{BB962C8B-B14F-4D97-AF65-F5344CB8AC3E}">
        <p14:creationId xmlns:p14="http://schemas.microsoft.com/office/powerpoint/2010/main" val="300923429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113</a:t>
            </a:fld>
            <a:endParaRPr lang="cs-CZ"/>
          </a:p>
        </p:txBody>
      </p:sp>
    </p:spTree>
    <p:extLst>
      <p:ext uri="{BB962C8B-B14F-4D97-AF65-F5344CB8AC3E}">
        <p14:creationId xmlns:p14="http://schemas.microsoft.com/office/powerpoint/2010/main" val="274229424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 pohledu procesů, jimž se FM denně zabývá, můžeme rozeznat následující procesy: </a:t>
            </a:r>
            <a:br>
              <a:rPr lang="cs-CZ" dirty="0"/>
            </a:br>
            <a:r>
              <a:rPr lang="cs-CZ" dirty="0"/>
              <a:t>• dispoziční členění, funkcionalita a kvalita prostor, dislokace osob, majetku a organizačních složek, přesná lokace technických prvků atd., </a:t>
            </a:r>
          </a:p>
          <a:p>
            <a:r>
              <a:rPr lang="cs-CZ" dirty="0"/>
              <a:t>• technické vybavení a zajištění budov a pozemků, údržba, technický provoz, příprava a si-</a:t>
            </a:r>
            <a:r>
              <a:rPr lang="cs-CZ" dirty="0" err="1"/>
              <a:t>mulace</a:t>
            </a:r>
            <a:r>
              <a:rPr lang="cs-CZ" dirty="0"/>
              <a:t> nenadálých událostí atd., </a:t>
            </a:r>
          </a:p>
          <a:p>
            <a:r>
              <a:rPr lang="cs-CZ" dirty="0"/>
              <a:t>• přehled o převzetí, akceptaci, realizaci a administraci požadavků na služby a jejich vlastní výkon, </a:t>
            </a:r>
          </a:p>
          <a:p>
            <a:r>
              <a:rPr lang="cs-CZ" dirty="0"/>
              <a:t>• způsoby plánování, sledování realizace a výkazů procesů, </a:t>
            </a:r>
            <a:r>
              <a:rPr lang="cs-CZ" dirty="0" err="1"/>
              <a:t>workflow</a:t>
            </a:r>
            <a:r>
              <a:rPr lang="cs-CZ" dirty="0"/>
              <a:t> systémy, kontrolní </a:t>
            </a:r>
            <a:r>
              <a:rPr lang="cs-CZ" dirty="0" err="1"/>
              <a:t>ná</a:t>
            </a:r>
            <a:r>
              <a:rPr lang="cs-CZ" dirty="0"/>
              <a:t>-stroje atd.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114</a:t>
            </a:fld>
            <a:endParaRPr lang="cs-CZ"/>
          </a:p>
        </p:txBody>
      </p:sp>
    </p:spTree>
    <p:extLst>
      <p:ext uri="{BB962C8B-B14F-4D97-AF65-F5344CB8AC3E}">
        <p14:creationId xmlns:p14="http://schemas.microsoft.com/office/powerpoint/2010/main" val="271196524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stavební dokumentace a jiné zdroje grafické informace – vektorové výkresy (CAD, GIS), bit-mapové výkresy a schémata, fotografie, filmy atd., </a:t>
            </a:r>
          </a:p>
          <a:p>
            <a:r>
              <a:rPr lang="cs-CZ" dirty="0"/>
              <a:t>• data zpracovávaná a požadovaná legislativou (např. ke zpracování daně z nemovitosti) musejí být v každé firmě nějak shromážděna, stejně tak jsou zdrojem účetní záznamy, které jsou dnes v elektronické podobě takřka ve všech organizacích, </a:t>
            </a:r>
          </a:p>
          <a:p>
            <a:r>
              <a:rPr lang="cs-CZ" dirty="0"/>
              <a:t>• inventurní podklady a databáze, </a:t>
            </a:r>
          </a:p>
          <a:p>
            <a:r>
              <a:rPr lang="cs-CZ" dirty="0"/>
              <a:t>• zdroje zachycené v databázích ERP systému, jeho moduly či nebo alespoň účetnictví, </a:t>
            </a:r>
          </a:p>
          <a:p>
            <a:r>
              <a:rPr lang="cs-CZ" dirty="0"/>
              <a:t>• dokumentace dalších prvků budovy (výtahy, klimatizace, zastínění, osvětlení, přístup do </a:t>
            </a:r>
            <a:r>
              <a:rPr lang="cs-CZ" dirty="0" err="1"/>
              <a:t>bu-dovy</a:t>
            </a:r>
            <a:r>
              <a:rPr lang="cs-CZ" dirty="0"/>
              <a:t>, </a:t>
            </a:r>
            <a:r>
              <a:rPr lang="cs-CZ" dirty="0" err="1"/>
              <a:t>videosystémy</a:t>
            </a:r>
            <a:r>
              <a:rPr lang="cs-CZ" dirty="0"/>
              <a:t>…), což bývá kombinace CAD (bitmapových podkladů) s technickou in-formační databází, </a:t>
            </a:r>
          </a:p>
          <a:p>
            <a:r>
              <a:rPr lang="cs-CZ" dirty="0"/>
              <a:t>• databáze starších informačních systémů sledujících stav majetku, dokumenty MS Office, </a:t>
            </a:r>
          </a:p>
          <a:p>
            <a:r>
              <a:rPr lang="cs-CZ" dirty="0"/>
              <a:t>• podnikové standardy a řízení pracovních procesů (</a:t>
            </a:r>
            <a:r>
              <a:rPr lang="cs-CZ" dirty="0" err="1"/>
              <a:t>workflow</a:t>
            </a:r>
            <a:r>
              <a:rPr lang="cs-CZ" dirty="0"/>
              <a:t>), </a:t>
            </a:r>
          </a:p>
          <a:p>
            <a:r>
              <a:rPr lang="cs-CZ" dirty="0"/>
              <a:t>• systémy správy elektronických dokumentů (EDS), procesní systémy (databáze) provázané na grafiku a firemní informační systémy (personalistiku, ekonomii, finance a účetnictví). </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115</a:t>
            </a:fld>
            <a:endParaRPr lang="cs-CZ"/>
          </a:p>
        </p:txBody>
      </p:sp>
    </p:spTree>
    <p:extLst>
      <p:ext uri="{BB962C8B-B14F-4D97-AF65-F5344CB8AC3E}">
        <p14:creationId xmlns:p14="http://schemas.microsoft.com/office/powerpoint/2010/main" val="287029478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CAFM software pro </a:t>
            </a:r>
            <a:r>
              <a:rPr lang="cs-CZ" dirty="0" err="1"/>
              <a:t>facility</a:t>
            </a:r>
            <a:r>
              <a:rPr lang="cs-CZ" dirty="0"/>
              <a:t> management je zaváděn pro potřeby podpůrných procesů, nebývá tedy většinou implementován jak první. Tím naopak bývá základní ekonomicko-obchodní informační </a:t>
            </a:r>
            <a:r>
              <a:rPr lang="cs-CZ" dirty="0" err="1"/>
              <a:t>sys-tém</a:t>
            </a:r>
            <a:r>
              <a:rPr lang="cs-CZ" dirty="0"/>
              <a:t>, dnes označovaný jako ERP. Potřeba integrace CAFM systému s ERP systémem je tedy tak pod-statnou vlastností CAFM systému, že bychom oprávněně mohli očekávat připravenost CAFM </a:t>
            </a:r>
            <a:r>
              <a:rPr lang="cs-CZ" dirty="0" err="1"/>
              <a:t>sys-tému</a:t>
            </a:r>
            <a:r>
              <a:rPr lang="cs-CZ" dirty="0"/>
              <a:t> pro integrační procesy. A jako takový může tento software splňovat funkci stmelovací. </a:t>
            </a:r>
            <a:r>
              <a:rPr lang="cs-CZ" dirty="0" err="1"/>
              <a:t>Facility</a:t>
            </a:r>
            <a:r>
              <a:rPr lang="cs-CZ" dirty="0"/>
              <a:t> management je systém pro podpůrné procesy, a proto musí být připraven absorbovat a spravovat všechna relevantní data, která jsou ve společnosti používána.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116</a:t>
            </a:fld>
            <a:endParaRPr lang="cs-CZ"/>
          </a:p>
        </p:txBody>
      </p:sp>
    </p:spTree>
    <p:extLst>
      <p:ext uri="{BB962C8B-B14F-4D97-AF65-F5344CB8AC3E}">
        <p14:creationId xmlns:p14="http://schemas.microsoft.com/office/powerpoint/2010/main" val="307593146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EDMS znamená </a:t>
            </a:r>
            <a:r>
              <a:rPr lang="cs-CZ" sz="1200" b="0" i="0" u="none" strike="noStrike" kern="1200" baseline="0" dirty="0" err="1">
                <a:solidFill>
                  <a:schemeClr val="tx1"/>
                </a:solidFill>
                <a:latin typeface="+mn-lt"/>
                <a:ea typeface="+mn-ea"/>
                <a:cs typeface="+mn-cs"/>
              </a:rPr>
              <a:t>electronic</a:t>
            </a:r>
            <a:r>
              <a:rPr lang="cs-CZ" sz="1200" b="0" i="0" u="none" strike="noStrike" kern="1200" baseline="0" dirty="0">
                <a:solidFill>
                  <a:schemeClr val="tx1"/>
                </a:solidFill>
                <a:latin typeface="+mn-lt"/>
                <a:ea typeface="+mn-ea"/>
                <a:cs typeface="+mn-cs"/>
              </a:rPr>
              <a:t> data management </a:t>
            </a:r>
            <a:r>
              <a:rPr lang="cs-CZ" sz="1200" b="0" i="0" u="none" strike="noStrike" kern="1200" baseline="0" dirty="0" err="1">
                <a:solidFill>
                  <a:schemeClr val="tx1"/>
                </a:solidFill>
                <a:latin typeface="+mn-lt"/>
                <a:ea typeface="+mn-ea"/>
                <a:cs typeface="+mn-cs"/>
              </a:rPr>
              <a:t>system</a:t>
            </a:r>
            <a:r>
              <a:rPr lang="cs-CZ" sz="1200" b="0" i="0" u="none" strike="noStrike" kern="1200" baseline="0" dirty="0">
                <a:solidFill>
                  <a:schemeClr val="tx1"/>
                </a:solidFill>
                <a:latin typeface="+mn-lt"/>
                <a:ea typeface="+mn-ea"/>
                <a:cs typeface="+mn-cs"/>
              </a:rPr>
              <a:t>, pod pojmem e-výkresy se skrývají data poskytovaná CAD a GIS systémy) </a:t>
            </a:r>
          </a:p>
          <a:p>
            <a:r>
              <a:rPr lang="cs-CZ" sz="1200" b="0" i="0" u="none" strike="noStrike" kern="1200" baseline="0" dirty="0">
                <a:solidFill>
                  <a:schemeClr val="tx1"/>
                </a:solidFill>
                <a:latin typeface="+mn-lt"/>
                <a:ea typeface="+mn-ea"/>
                <a:cs typeface="+mn-cs"/>
              </a:rPr>
              <a:t>Většina moderních budov je dnes vybavena množstvím automatizačních technologií, které zajišťují optimální a nezávadné interní prostředí, snižují energetickou náročnost provozu a napomáhají za-</a:t>
            </a:r>
            <a:r>
              <a:rPr lang="cs-CZ" sz="1200" b="0" i="0" u="none" strike="noStrike" kern="1200" baseline="0" dirty="0" err="1">
                <a:solidFill>
                  <a:schemeClr val="tx1"/>
                </a:solidFill>
                <a:latin typeface="+mn-lt"/>
                <a:ea typeface="+mn-ea"/>
                <a:cs typeface="+mn-cs"/>
              </a:rPr>
              <a:t>jišťovat</a:t>
            </a:r>
            <a:r>
              <a:rPr lang="cs-CZ" sz="1200" b="0" i="0" u="none" strike="noStrike" kern="1200" baseline="0" dirty="0">
                <a:solidFill>
                  <a:schemeClr val="tx1"/>
                </a:solidFill>
                <a:latin typeface="+mn-lt"/>
                <a:ea typeface="+mn-ea"/>
                <a:cs typeface="+mn-cs"/>
              </a:rPr>
              <a:t> bezpečnost osob i majetku. Nejnovějším trendem v těchto systémech je jejich integrace do systému jediného a využívání klasické IP komunikační infrastruktury. Tyto systémy jsou označovány zkratkou BAC (</a:t>
            </a:r>
            <a:r>
              <a:rPr lang="cs-CZ" sz="1200" b="0" i="0" u="none" strike="noStrike" kern="1200" baseline="0" dirty="0" err="1">
                <a:solidFill>
                  <a:schemeClr val="tx1"/>
                </a:solidFill>
                <a:latin typeface="+mn-lt"/>
                <a:ea typeface="+mn-ea"/>
                <a:cs typeface="+mn-cs"/>
              </a:rPr>
              <a:t>building</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automation</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controll</a:t>
            </a:r>
            <a:r>
              <a:rPr lang="cs-CZ" sz="1200" b="0" i="0" u="none" strike="noStrike" kern="1200" baseline="0" dirty="0">
                <a:solidFill>
                  <a:schemeClr val="tx1"/>
                </a:solidFill>
                <a:latin typeface="+mn-lt"/>
                <a:ea typeface="+mn-ea"/>
                <a:cs typeface="+mn-cs"/>
              </a:rPr>
              <a:t>). Proprietární systémy výrobců jednotlivých částí auto-</a:t>
            </a:r>
            <a:r>
              <a:rPr lang="cs-CZ" sz="1200" b="0" i="0" u="none" strike="noStrike" kern="1200" baseline="0" dirty="0" err="1">
                <a:solidFill>
                  <a:schemeClr val="tx1"/>
                </a:solidFill>
                <a:latin typeface="+mn-lt"/>
                <a:ea typeface="+mn-ea"/>
                <a:cs typeface="+mn-cs"/>
              </a:rPr>
              <a:t>matizace</a:t>
            </a:r>
            <a:r>
              <a:rPr lang="cs-CZ" sz="1200" b="0" i="0" u="none" strike="noStrike" kern="1200" baseline="0" dirty="0">
                <a:solidFill>
                  <a:schemeClr val="tx1"/>
                </a:solidFill>
                <a:latin typeface="+mn-lt"/>
                <a:ea typeface="+mn-ea"/>
                <a:cs typeface="+mn-cs"/>
              </a:rPr>
              <a:t>, jejich informačních a komunikačních infrastruktur se dnes daří integrovat a provádět vzdá-</a:t>
            </a:r>
            <a:r>
              <a:rPr lang="cs-CZ" sz="1200" b="0" i="0" u="none" strike="noStrike" kern="1200" baseline="0" dirty="0" err="1">
                <a:solidFill>
                  <a:schemeClr val="tx1"/>
                </a:solidFill>
                <a:latin typeface="+mn-lt"/>
                <a:ea typeface="+mn-ea"/>
                <a:cs typeface="+mn-cs"/>
              </a:rPr>
              <a:t>lený</a:t>
            </a:r>
            <a:r>
              <a:rPr lang="cs-CZ" sz="1200" b="0" i="0" u="none" strike="noStrike" kern="1200" baseline="0" dirty="0">
                <a:solidFill>
                  <a:schemeClr val="tx1"/>
                </a:solidFill>
                <a:latin typeface="+mn-lt"/>
                <a:ea typeface="+mn-ea"/>
                <a:cs typeface="+mn-cs"/>
              </a:rPr>
              <a:t> monitoring a dispečink. Integrace s CAFM poskytuje BAC systémům například grafickou lokali-</a:t>
            </a:r>
            <a:r>
              <a:rPr lang="cs-CZ" sz="1200" b="0" i="0" u="none" strike="noStrike" kern="1200" baseline="0" dirty="0" err="1">
                <a:solidFill>
                  <a:schemeClr val="tx1"/>
                </a:solidFill>
                <a:latin typeface="+mn-lt"/>
                <a:ea typeface="+mn-ea"/>
                <a:cs typeface="+mn-cs"/>
              </a:rPr>
              <a:t>zaci</a:t>
            </a:r>
            <a:r>
              <a:rPr lang="cs-CZ" sz="1200" b="0" i="0" u="none" strike="noStrike" kern="1200" baseline="0" dirty="0">
                <a:solidFill>
                  <a:schemeClr val="tx1"/>
                </a:solidFill>
                <a:latin typeface="+mn-lt"/>
                <a:ea typeface="+mn-ea"/>
                <a:cs typeface="+mn-cs"/>
              </a:rPr>
              <a:t> prvků, správu a údržbu, trasování jejich kabeláže a konečně i řešení pro řízení pracovních pro-</a:t>
            </a:r>
            <a:r>
              <a:rPr lang="cs-CZ" sz="1200" b="0" i="0" u="none" strike="noStrike" kern="1200" baseline="0" dirty="0" err="1">
                <a:solidFill>
                  <a:schemeClr val="tx1"/>
                </a:solidFill>
                <a:latin typeface="+mn-lt"/>
                <a:ea typeface="+mn-ea"/>
                <a:cs typeface="+mn-cs"/>
              </a:rPr>
              <a:t>cesů</a:t>
            </a:r>
            <a:r>
              <a:rPr lang="cs-CZ" sz="1200" b="0" i="0" u="none" strike="noStrike" kern="1200" baseline="0" dirty="0">
                <a:solidFill>
                  <a:schemeClr val="tx1"/>
                </a:solidFill>
                <a:latin typeface="+mn-lt"/>
                <a:ea typeface="+mn-ea"/>
                <a:cs typeface="+mn-cs"/>
              </a:rPr>
              <a:t>, dispečink a </a:t>
            </a:r>
            <a:r>
              <a:rPr lang="cs-CZ" sz="1200" b="0" i="0" u="none" strike="noStrike" kern="1200" baseline="0" dirty="0" err="1">
                <a:solidFill>
                  <a:schemeClr val="tx1"/>
                </a:solidFill>
                <a:latin typeface="+mn-lt"/>
                <a:ea typeface="+mn-ea"/>
                <a:cs typeface="+mn-cs"/>
              </a:rPr>
              <a:t>helpdesk</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Specializované systémy pro monitoring a řízení počítačových sítí a celé IT infrastruktury bývají </a:t>
            </a:r>
            <a:r>
              <a:rPr lang="cs-CZ" sz="1200" b="0" i="0" u="none" strike="noStrike" kern="1200" baseline="0" dirty="0" err="1">
                <a:solidFill>
                  <a:schemeClr val="tx1"/>
                </a:solidFill>
                <a:latin typeface="+mn-lt"/>
                <a:ea typeface="+mn-ea"/>
                <a:cs typeface="+mn-cs"/>
              </a:rPr>
              <a:t>zalo</a:t>
            </a:r>
            <a:r>
              <a:rPr lang="cs-CZ" sz="1200" b="0" i="0" u="none" strike="noStrike" kern="1200" baseline="0" dirty="0">
                <a:solidFill>
                  <a:schemeClr val="tx1"/>
                </a:solidFill>
                <a:latin typeface="+mn-lt"/>
                <a:ea typeface="+mn-ea"/>
                <a:cs typeface="+mn-cs"/>
              </a:rPr>
              <a:t>-ženy nad SNMP architekturou, která ve verzi tři poskytuje robustní a bezpečnou komunikaci mezi řídicí stanicí (hierarchií stanic) a řízenými objekty (ústředny, směrovače, přepínače, rozbočovače, servery, pracovní stanice, tiskárny, kopírky, plotry, náhradní zdroje atd.). Stanice shromažďují sta-</a:t>
            </a:r>
            <a:r>
              <a:rPr lang="cs-CZ" sz="1200" b="0" i="0" u="none" strike="noStrike" kern="1200" baseline="0" dirty="0" err="1">
                <a:solidFill>
                  <a:schemeClr val="tx1"/>
                </a:solidFill>
                <a:latin typeface="+mn-lt"/>
                <a:ea typeface="+mn-ea"/>
                <a:cs typeface="+mn-cs"/>
              </a:rPr>
              <a:t>tistická</a:t>
            </a:r>
            <a:r>
              <a:rPr lang="cs-CZ" sz="1200" b="0" i="0" u="none" strike="noStrike" kern="1200" baseline="0" dirty="0">
                <a:solidFill>
                  <a:schemeClr val="tx1"/>
                </a:solidFill>
                <a:latin typeface="+mn-lt"/>
                <a:ea typeface="+mn-ea"/>
                <a:cs typeface="+mn-cs"/>
              </a:rPr>
              <a:t> data, jsou k nim směřovány informace o událostech, chybových stavech, haváriích atd., které se odehrávají v řízených objektech a jejich rozhraních a vytvářejí grafická uživatelská rozhraní pro obsluhu, jejichž prostřednictvím je možné provádět monitoring a řídicí zásahy s cílem udržet </a:t>
            </a:r>
            <a:r>
              <a:rPr lang="cs-CZ" sz="1200" b="0" i="0" u="none" strike="noStrike" kern="1200" baseline="0" dirty="0" err="1">
                <a:solidFill>
                  <a:schemeClr val="tx1"/>
                </a:solidFill>
                <a:latin typeface="+mn-lt"/>
                <a:ea typeface="+mn-ea"/>
                <a:cs typeface="+mn-cs"/>
              </a:rPr>
              <a:t>dlou-hodobý</a:t>
            </a:r>
            <a:r>
              <a:rPr lang="cs-CZ" sz="1200" b="0" i="0" u="none" strike="noStrike" kern="1200" baseline="0" dirty="0">
                <a:solidFill>
                  <a:schemeClr val="tx1"/>
                </a:solidFill>
                <a:latin typeface="+mn-lt"/>
                <a:ea typeface="+mn-ea"/>
                <a:cs typeface="+mn-cs"/>
              </a:rPr>
              <a:t> bezporuchový provoz. Význačnými producenty takových systémů jsou společnosti Cisco, IBM (</a:t>
            </a:r>
            <a:r>
              <a:rPr lang="cs-CZ" sz="1200" b="0" i="0" u="none" strike="noStrike" kern="1200" baseline="0" dirty="0" err="1">
                <a:solidFill>
                  <a:schemeClr val="tx1"/>
                </a:solidFill>
                <a:latin typeface="+mn-lt"/>
                <a:ea typeface="+mn-ea"/>
                <a:cs typeface="+mn-cs"/>
              </a:rPr>
              <a:t>Tivoli</a:t>
            </a:r>
            <a:r>
              <a:rPr lang="cs-CZ" sz="1200" b="0" i="0" u="none" strike="noStrike" kern="1200" baseline="0" dirty="0">
                <a:solidFill>
                  <a:schemeClr val="tx1"/>
                </a:solidFill>
                <a:latin typeface="+mn-lt"/>
                <a:ea typeface="+mn-ea"/>
                <a:cs typeface="+mn-cs"/>
              </a:rPr>
              <a:t>), HP (HPOV, </a:t>
            </a:r>
            <a:r>
              <a:rPr lang="cs-CZ" sz="1200" b="0" i="0" u="none" strike="noStrike" kern="1200" baseline="0" dirty="0" err="1">
                <a:solidFill>
                  <a:schemeClr val="tx1"/>
                </a:solidFill>
                <a:latin typeface="+mn-lt"/>
                <a:ea typeface="+mn-ea"/>
                <a:cs typeface="+mn-cs"/>
              </a:rPr>
              <a:t>Service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Desk</a:t>
            </a:r>
            <a:r>
              <a:rPr lang="cs-CZ" sz="1200" b="0" i="0" u="none" strike="noStrike" kern="1200" baseline="0" dirty="0">
                <a:solidFill>
                  <a:schemeClr val="tx1"/>
                </a:solidFill>
                <a:latin typeface="+mn-lt"/>
                <a:ea typeface="+mn-ea"/>
                <a:cs typeface="+mn-cs"/>
              </a:rPr>
              <a:t>) a CA. Trend posledních několika měsíců lze spatřovat v po-</a:t>
            </a:r>
            <a:r>
              <a:rPr lang="cs-CZ" sz="1200" b="0" i="0" u="none" strike="noStrike" kern="1200" baseline="0" dirty="0" err="1">
                <a:solidFill>
                  <a:schemeClr val="tx1"/>
                </a:solidFill>
                <a:latin typeface="+mn-lt"/>
                <a:ea typeface="+mn-ea"/>
                <a:cs typeface="+mn-cs"/>
              </a:rPr>
              <a:t>stupném</a:t>
            </a:r>
            <a:r>
              <a:rPr lang="cs-CZ" sz="1200" b="0" i="0" u="none" strike="noStrike" kern="1200" baseline="0" dirty="0">
                <a:solidFill>
                  <a:schemeClr val="tx1"/>
                </a:solidFill>
                <a:latin typeface="+mn-lt"/>
                <a:ea typeface="+mn-ea"/>
                <a:cs typeface="+mn-cs"/>
              </a:rPr>
              <a:t> sbližování BAC systémů, které dokonce využívají také SNMP protokolu a specializovaných produktů pro řízení IT infrastruktury. </a:t>
            </a:r>
          </a:p>
          <a:p>
            <a:r>
              <a:rPr lang="cs-CZ" sz="1200" b="0" i="0" u="none" strike="noStrike" kern="1200" baseline="0" dirty="0">
                <a:solidFill>
                  <a:schemeClr val="tx1"/>
                </a:solidFill>
                <a:latin typeface="+mn-lt"/>
                <a:ea typeface="+mn-ea"/>
                <a:cs typeface="+mn-cs"/>
              </a:rPr>
              <a:t>Běžné i technologicky složité budově po stránce technologické údržby, plánovaných i neplánovaných oprav, revizí či údržby zcela postačí modul Správa budov CAFM systému. Pokud však </a:t>
            </a:r>
            <a:r>
              <a:rPr lang="cs-CZ" sz="1200" b="0" i="0" u="none" strike="noStrike" kern="1200" baseline="0" dirty="0" err="1">
                <a:solidFill>
                  <a:schemeClr val="tx1"/>
                </a:solidFill>
                <a:latin typeface="+mn-lt"/>
                <a:ea typeface="+mn-ea"/>
                <a:cs typeface="+mn-cs"/>
              </a:rPr>
              <a:t>Facility</a:t>
            </a:r>
            <a:r>
              <a:rPr lang="cs-CZ" sz="1200" b="0" i="0" u="none" strike="noStrike" kern="1200" baseline="0" dirty="0">
                <a:solidFill>
                  <a:schemeClr val="tx1"/>
                </a:solidFill>
                <a:latin typeface="+mn-lt"/>
                <a:ea typeface="+mn-ea"/>
                <a:cs typeface="+mn-cs"/>
              </a:rPr>
              <a:t> manažer přebírá zodpovědnost i za provozní údržbu složitého strojového vybavení výrobního podniku (</a:t>
            </a:r>
            <a:r>
              <a:rPr lang="cs-CZ" sz="1200" b="0" i="0" u="none" strike="noStrike" kern="1200" baseline="0" dirty="0" err="1">
                <a:solidFill>
                  <a:schemeClr val="tx1"/>
                </a:solidFill>
                <a:latin typeface="+mn-lt"/>
                <a:ea typeface="+mn-ea"/>
                <a:cs typeface="+mn-cs"/>
              </a:rPr>
              <a:t>prů-myslového</a:t>
            </a:r>
            <a:r>
              <a:rPr lang="cs-CZ" sz="1200" b="0" i="0" u="none" strike="noStrike" kern="1200" baseline="0" dirty="0">
                <a:solidFill>
                  <a:schemeClr val="tx1"/>
                </a:solidFill>
                <a:latin typeface="+mn-lt"/>
                <a:ea typeface="+mn-ea"/>
                <a:cs typeface="+mn-cs"/>
              </a:rPr>
              <a:t> provozu), pak bude potřebovat CMMS (</a:t>
            </a:r>
            <a:r>
              <a:rPr lang="cs-CZ" sz="1200" b="0" i="0" u="none" strike="noStrike" kern="1200" baseline="0" dirty="0" err="1">
                <a:solidFill>
                  <a:schemeClr val="tx1"/>
                </a:solidFill>
                <a:latin typeface="+mn-lt"/>
                <a:ea typeface="+mn-ea"/>
                <a:cs typeface="+mn-cs"/>
              </a:rPr>
              <a:t>Computer</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Maintenance</a:t>
            </a:r>
            <a:r>
              <a:rPr lang="cs-CZ" sz="1200" b="0" i="0" u="none" strike="noStrike" kern="1200" baseline="0" dirty="0">
                <a:solidFill>
                  <a:schemeClr val="tx1"/>
                </a:solidFill>
                <a:latin typeface="+mn-lt"/>
                <a:ea typeface="+mn-ea"/>
                <a:cs typeface="+mn-cs"/>
              </a:rPr>
              <a:t> Management </a:t>
            </a:r>
            <a:r>
              <a:rPr lang="cs-CZ" sz="1200" b="0" i="0" u="none" strike="noStrike" kern="1200" baseline="0" dirty="0" err="1">
                <a:solidFill>
                  <a:schemeClr val="tx1"/>
                </a:solidFill>
                <a:latin typeface="+mn-lt"/>
                <a:ea typeface="+mn-ea"/>
                <a:cs typeface="+mn-cs"/>
              </a:rPr>
              <a:t>System</a:t>
            </a:r>
            <a:r>
              <a:rPr lang="cs-CZ" sz="1200" b="0" i="0" u="none" strike="noStrike" kern="1200" baseline="0" dirty="0">
                <a:solidFill>
                  <a:schemeClr val="tx1"/>
                </a:solidFill>
                <a:latin typeface="+mn-lt"/>
                <a:ea typeface="+mn-ea"/>
                <a:cs typeface="+mn-cs"/>
              </a:rPr>
              <a:t>). Tyto systémy používají </a:t>
            </a:r>
            <a:r>
              <a:rPr lang="cs-CZ" sz="1200" b="0" i="0" u="none" strike="noStrike" kern="1200" baseline="0" dirty="0" err="1">
                <a:solidFill>
                  <a:schemeClr val="tx1"/>
                </a:solidFill>
                <a:latin typeface="+mn-lt"/>
                <a:ea typeface="+mn-ea"/>
                <a:cs typeface="+mn-cs"/>
              </a:rPr>
              <a:t>technicko-provozní</a:t>
            </a:r>
            <a:r>
              <a:rPr lang="cs-CZ" sz="1200" b="0" i="0" u="none" strike="noStrike" kern="1200" baseline="0" dirty="0">
                <a:solidFill>
                  <a:schemeClr val="tx1"/>
                </a:solidFill>
                <a:latin typeface="+mn-lt"/>
                <a:ea typeface="+mn-ea"/>
                <a:cs typeface="+mn-cs"/>
              </a:rPr>
              <a:t> úseky velkých výrobních společností. CMMS systémy </a:t>
            </a:r>
            <a:r>
              <a:rPr lang="cs-CZ" sz="1200" b="0" i="0" u="none" strike="noStrike" kern="1200" baseline="0" dirty="0" err="1">
                <a:solidFill>
                  <a:schemeClr val="tx1"/>
                </a:solidFill>
                <a:latin typeface="+mn-lt"/>
                <a:ea typeface="+mn-ea"/>
                <a:cs typeface="+mn-cs"/>
              </a:rPr>
              <a:t>plá-nují</a:t>
            </a:r>
            <a:r>
              <a:rPr lang="cs-CZ" sz="1200" b="0" i="0" u="none" strike="noStrike" kern="1200" baseline="0" dirty="0">
                <a:solidFill>
                  <a:schemeClr val="tx1"/>
                </a:solidFill>
                <a:latin typeface="+mn-lt"/>
                <a:ea typeface="+mn-ea"/>
                <a:cs typeface="+mn-cs"/>
              </a:rPr>
              <a:t> termíny provozní údržby tak, aby byl minimalizován vliv na kontinuální výrobní procesy, </a:t>
            </a:r>
            <a:r>
              <a:rPr lang="cs-CZ" sz="1200" b="0" i="0" u="none" strike="noStrike" kern="1200" baseline="0" dirty="0" err="1">
                <a:solidFill>
                  <a:schemeClr val="tx1"/>
                </a:solidFill>
                <a:latin typeface="+mn-lt"/>
                <a:ea typeface="+mn-ea"/>
                <a:cs typeface="+mn-cs"/>
              </a:rPr>
              <a:t>posky-tují</a:t>
            </a:r>
            <a:r>
              <a:rPr lang="cs-CZ" sz="1200" b="0" i="0" u="none" strike="noStrike" kern="1200" baseline="0" dirty="0">
                <a:solidFill>
                  <a:schemeClr val="tx1"/>
                </a:solidFill>
                <a:latin typeface="+mn-lt"/>
                <a:ea typeface="+mn-ea"/>
                <a:cs typeface="+mn-cs"/>
              </a:rPr>
              <a:t> podporu pro personál, který údržbu provádí (potřebný materiál a nářadí, doporučený postup atd.), navíc sledují i sklady náhradních dílů a provozních materiálů údržby, vytíženost provozního personálu i technologické postupy údržby a oprav. Otázku, kdy postačí moduly pro údržbu CAFM systému, a kdy je třeba je doplnit CMMS systémem, je třeba řešit individuálně. Velké CAFM systémy obsahují i moduly pro dispečink či tzv. </a:t>
            </a:r>
            <a:r>
              <a:rPr lang="cs-CZ" sz="1200" b="0" i="0" u="none" strike="noStrike" kern="1200" baseline="0" dirty="0" err="1">
                <a:solidFill>
                  <a:schemeClr val="tx1"/>
                </a:solidFill>
                <a:latin typeface="+mn-lt"/>
                <a:ea typeface="+mn-ea"/>
                <a:cs typeface="+mn-cs"/>
              </a:rPr>
              <a:t>helpdesk</a:t>
            </a:r>
            <a:r>
              <a:rPr lang="cs-CZ" sz="1200" b="0" i="0" u="none" strike="noStrike" kern="1200" baseline="0" dirty="0">
                <a:solidFill>
                  <a:schemeClr val="tx1"/>
                </a:solidFill>
                <a:latin typeface="+mn-lt"/>
                <a:ea typeface="+mn-ea"/>
                <a:cs typeface="+mn-cs"/>
              </a:rPr>
              <a:t>. V organizacích, kde je zaveden centrální </a:t>
            </a:r>
            <a:r>
              <a:rPr lang="cs-CZ" sz="1200" b="0" i="0" u="none" strike="noStrike" kern="1200" baseline="0" dirty="0" err="1">
                <a:solidFill>
                  <a:schemeClr val="tx1"/>
                </a:solidFill>
                <a:latin typeface="+mn-lt"/>
                <a:ea typeface="+mn-ea"/>
                <a:cs typeface="+mn-cs"/>
              </a:rPr>
              <a:t>helpdes-kový</a:t>
            </a:r>
            <a:r>
              <a:rPr lang="cs-CZ" sz="1200" b="0" i="0" u="none" strike="noStrike" kern="1200" baseline="0" dirty="0">
                <a:solidFill>
                  <a:schemeClr val="tx1"/>
                </a:solidFill>
                <a:latin typeface="+mn-lt"/>
                <a:ea typeface="+mn-ea"/>
                <a:cs typeface="+mn-cs"/>
              </a:rPr>
              <a:t> systém používaný kromě správy IT i k jiným účelům, bývá častým požadavek na jeho integraci s CAFM systémem. Naopak tam, kde se zavádí </a:t>
            </a:r>
            <a:r>
              <a:rPr lang="cs-CZ" sz="1200" b="0" i="0" u="none" strike="noStrike" kern="1200" baseline="0" dirty="0" err="1">
                <a:solidFill>
                  <a:schemeClr val="tx1"/>
                </a:solidFill>
                <a:latin typeface="+mn-lt"/>
                <a:ea typeface="+mn-ea"/>
                <a:cs typeface="+mn-cs"/>
              </a:rPr>
              <a:t>helpdeskový</a:t>
            </a:r>
            <a:r>
              <a:rPr lang="cs-CZ" sz="1200" b="0" i="0" u="none" strike="noStrike" kern="1200" baseline="0" dirty="0">
                <a:solidFill>
                  <a:schemeClr val="tx1"/>
                </a:solidFill>
                <a:latin typeface="+mn-lt"/>
                <a:ea typeface="+mn-ea"/>
                <a:cs typeface="+mn-cs"/>
              </a:rPr>
              <a:t> systém jako součást CAFM softwaru, je běžným požadavek používat jej i pro správu IT infrastruktury. </a:t>
            </a:r>
            <a:r>
              <a:rPr lang="cs-CZ" sz="1200" b="0" i="0" u="none" strike="noStrike" kern="1200" baseline="0" dirty="0" err="1">
                <a:solidFill>
                  <a:schemeClr val="tx1"/>
                </a:solidFill>
                <a:latin typeface="+mn-lt"/>
                <a:ea typeface="+mn-ea"/>
                <a:cs typeface="+mn-cs"/>
              </a:rPr>
              <a:t>Helpdeskový</a:t>
            </a:r>
            <a:r>
              <a:rPr lang="cs-CZ" sz="1200" b="0" i="0" u="none" strike="noStrike" kern="1200" baseline="0" dirty="0">
                <a:solidFill>
                  <a:schemeClr val="tx1"/>
                </a:solidFill>
                <a:latin typeface="+mn-lt"/>
                <a:ea typeface="+mn-ea"/>
                <a:cs typeface="+mn-cs"/>
              </a:rPr>
              <a:t> systém poskytuje pro-středí pro zadání problému, stav řešení tohoto problému, přehledy a statistiky pro dispečery a ob-</a:t>
            </a:r>
            <a:r>
              <a:rPr lang="cs-CZ" sz="1200" b="0" i="0" u="none" strike="noStrike" kern="1200" baseline="0" dirty="0" err="1">
                <a:solidFill>
                  <a:schemeClr val="tx1"/>
                </a:solidFill>
                <a:latin typeface="+mn-lt"/>
                <a:ea typeface="+mn-ea"/>
                <a:cs typeface="+mn-cs"/>
              </a:rPr>
              <a:t>vykle</a:t>
            </a:r>
            <a:r>
              <a:rPr lang="cs-CZ" sz="1200" b="0" i="0" u="none" strike="noStrike" kern="1200" baseline="0" dirty="0">
                <a:solidFill>
                  <a:schemeClr val="tx1"/>
                </a:solidFill>
                <a:latin typeface="+mn-lt"/>
                <a:ea typeface="+mn-ea"/>
                <a:cs typeface="+mn-cs"/>
              </a:rPr>
              <a:t> i rozhraní pro interní či externí pracovníky, kteří provádějí zásah. Jedná se o prvek, který slouží běžným pracovníkům společnosti a poskytuje jim podporu a rady při výkonu pracovních povinností. Důležitou součástí je i slaďování nákladů na zásah a jejich standardní přiřazení k vnitropodnikovým nákladovým střediskům. </a:t>
            </a:r>
          </a:p>
          <a:p>
            <a:r>
              <a:rPr lang="cs-CZ" sz="1200" b="0" i="0" u="none" strike="noStrike" kern="1200" baseline="0" dirty="0">
                <a:solidFill>
                  <a:schemeClr val="tx1"/>
                </a:solidFill>
                <a:latin typeface="+mn-lt"/>
                <a:ea typeface="+mn-ea"/>
                <a:cs typeface="+mn-cs"/>
              </a:rPr>
              <a:t>Klasickým zástupcem </a:t>
            </a:r>
            <a:r>
              <a:rPr lang="cs-CZ" sz="1200" b="0" i="0" u="none" strike="noStrike" kern="1200" baseline="0" dirty="0" err="1">
                <a:solidFill>
                  <a:schemeClr val="tx1"/>
                </a:solidFill>
                <a:latin typeface="+mn-lt"/>
                <a:ea typeface="+mn-ea"/>
                <a:cs typeface="+mn-cs"/>
              </a:rPr>
              <a:t>Facility</a:t>
            </a:r>
            <a:r>
              <a:rPr lang="cs-CZ" sz="1200" b="0" i="0" u="none" strike="noStrike" kern="1200" baseline="0" dirty="0">
                <a:solidFill>
                  <a:schemeClr val="tx1"/>
                </a:solidFill>
                <a:latin typeface="+mn-lt"/>
                <a:ea typeface="+mn-ea"/>
                <a:cs typeface="+mn-cs"/>
              </a:rPr>
              <a:t> Management softwaru jsou CAFM systémy (</a:t>
            </a:r>
            <a:r>
              <a:rPr lang="cs-CZ" sz="1200" b="0" i="0" u="none" strike="noStrike" kern="1200" baseline="0" dirty="0" err="1">
                <a:solidFill>
                  <a:schemeClr val="tx1"/>
                </a:solidFill>
                <a:latin typeface="+mn-lt"/>
                <a:ea typeface="+mn-ea"/>
                <a:cs typeface="+mn-cs"/>
              </a:rPr>
              <a:t>Computer</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Aided</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Facility</a:t>
            </a:r>
            <a:r>
              <a:rPr lang="cs-CZ" sz="1200" b="0" i="0" u="none" strike="noStrike" kern="1200" baseline="0" dirty="0">
                <a:solidFill>
                  <a:schemeClr val="tx1"/>
                </a:solidFill>
                <a:latin typeface="+mn-lt"/>
                <a:ea typeface="+mn-ea"/>
                <a:cs typeface="+mn-cs"/>
              </a:rPr>
              <a:t> Management). Dnes bývají mnohdy rozšiřovány o pojem správy infrastruktury a nazývány také TIFM (</a:t>
            </a:r>
            <a:r>
              <a:rPr lang="cs-CZ" sz="1200" b="0" i="0" u="none" strike="noStrike" kern="1200" baseline="0" dirty="0" err="1">
                <a:solidFill>
                  <a:schemeClr val="tx1"/>
                </a:solidFill>
                <a:latin typeface="+mn-lt"/>
                <a:ea typeface="+mn-ea"/>
                <a:cs typeface="+mn-cs"/>
              </a:rPr>
              <a:t>Total</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Infrastructure</a:t>
            </a:r>
            <a:r>
              <a:rPr lang="cs-CZ" sz="1200" b="0" i="0" u="none" strike="noStrike" kern="1200" baseline="0" dirty="0">
                <a:solidFill>
                  <a:schemeClr val="tx1"/>
                </a:solidFill>
                <a:latin typeface="+mn-lt"/>
                <a:ea typeface="+mn-ea"/>
                <a:cs typeface="+mn-cs"/>
              </a:rPr>
              <a:t> FM). Tyto systémy jsou charakteristické spojením systémů pro tvorbu a správu vektorových dat CAD (</a:t>
            </a:r>
            <a:r>
              <a:rPr lang="cs-CZ" sz="1200" b="0" i="0" u="none" strike="noStrike" kern="1200" baseline="0" dirty="0" err="1">
                <a:solidFill>
                  <a:schemeClr val="tx1"/>
                </a:solidFill>
                <a:latin typeface="+mn-lt"/>
                <a:ea typeface="+mn-ea"/>
                <a:cs typeface="+mn-cs"/>
              </a:rPr>
              <a:t>Computer</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Aided</a:t>
            </a:r>
            <a:r>
              <a:rPr lang="cs-CZ" sz="1200" b="0" i="0" u="none" strike="noStrike" kern="1200" baseline="0" dirty="0">
                <a:solidFill>
                  <a:schemeClr val="tx1"/>
                </a:solidFill>
                <a:latin typeface="+mn-lt"/>
                <a:ea typeface="+mn-ea"/>
                <a:cs typeface="+mn-cs"/>
              </a:rPr>
              <a:t> Design) a GIS (</a:t>
            </a:r>
            <a:r>
              <a:rPr lang="cs-CZ" sz="1200" b="0" i="0" u="none" strike="noStrike" kern="1200" baseline="0" dirty="0" err="1">
                <a:solidFill>
                  <a:schemeClr val="tx1"/>
                </a:solidFill>
                <a:latin typeface="+mn-lt"/>
                <a:ea typeface="+mn-ea"/>
                <a:cs typeface="+mn-cs"/>
              </a:rPr>
              <a:t>Geographical</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Information</a:t>
            </a:r>
            <a:r>
              <a:rPr lang="cs-CZ" sz="1200" b="0" i="0" u="none" strike="noStrike" kern="1200" baseline="0" dirty="0">
                <a:solidFill>
                  <a:schemeClr val="tx1"/>
                </a:solidFill>
                <a:latin typeface="+mn-lt"/>
                <a:ea typeface="+mn-ea"/>
                <a:cs typeface="+mn-cs"/>
              </a:rPr>
              <a:t> Systems) se systémy spravujícími popisná data (databázemi). GIS i CAD systémy sestoupily z výšin specializovaných pra-</a:t>
            </a:r>
            <a:r>
              <a:rPr lang="cs-CZ" sz="1200" b="0" i="0" u="none" strike="noStrike" kern="1200" baseline="0" dirty="0" err="1">
                <a:solidFill>
                  <a:schemeClr val="tx1"/>
                </a:solidFill>
                <a:latin typeface="+mn-lt"/>
                <a:ea typeface="+mn-ea"/>
                <a:cs typeface="+mn-cs"/>
              </a:rPr>
              <a:t>covišť</a:t>
            </a:r>
            <a:r>
              <a:rPr lang="cs-CZ" sz="1200" b="0" i="0" u="none" strike="noStrike" kern="1200" baseline="0" dirty="0">
                <a:solidFill>
                  <a:schemeClr val="tx1"/>
                </a:solidFill>
                <a:latin typeface="+mn-lt"/>
                <a:ea typeface="+mn-ea"/>
                <a:cs typeface="+mn-cs"/>
              </a:rPr>
              <a:t> a laboratoří do prostředí, kde jsou běžně užívány laickou veřejností. V nejednom automobilu, PDA či „</a:t>
            </a:r>
            <a:r>
              <a:rPr lang="cs-CZ" sz="1200" b="0" i="0" u="none" strike="noStrike" kern="1200" baseline="0" dirty="0" err="1">
                <a:solidFill>
                  <a:schemeClr val="tx1"/>
                </a:solidFill>
                <a:latin typeface="+mn-lt"/>
                <a:ea typeface="+mn-ea"/>
                <a:cs typeface="+mn-cs"/>
              </a:rPr>
              <a:t>smartphonu</a:t>
            </a:r>
            <a:r>
              <a:rPr lang="cs-CZ" sz="1200" b="0" i="0" u="none" strike="noStrike" kern="1200" baseline="0" dirty="0">
                <a:solidFill>
                  <a:schemeClr val="tx1"/>
                </a:solidFill>
                <a:latin typeface="+mn-lt"/>
                <a:ea typeface="+mn-ea"/>
                <a:cs typeface="+mn-cs"/>
              </a:rPr>
              <a:t>“ jsou instalovány a používány navigační systémy založené nad GPS či GSM </a:t>
            </a:r>
            <a:r>
              <a:rPr lang="cs-CZ" sz="1200" b="0" i="0" u="none" strike="noStrike" kern="1200" baseline="0" dirty="0" err="1">
                <a:solidFill>
                  <a:schemeClr val="tx1"/>
                </a:solidFill>
                <a:latin typeface="+mn-lt"/>
                <a:ea typeface="+mn-ea"/>
                <a:cs typeface="+mn-cs"/>
              </a:rPr>
              <a:t>lo-kalizaci</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Známá aplikace Google </a:t>
            </a:r>
            <a:r>
              <a:rPr lang="cs-CZ" sz="1200" b="0" i="0" u="none" strike="noStrike" kern="1200" baseline="0" dirty="0" err="1">
                <a:solidFill>
                  <a:schemeClr val="tx1"/>
                </a:solidFill>
                <a:latin typeface="+mn-lt"/>
                <a:ea typeface="+mn-ea"/>
                <a:cs typeface="+mn-cs"/>
              </a:rPr>
              <a:t>Earth</a:t>
            </a:r>
            <a:r>
              <a:rPr lang="cs-CZ" sz="1200" b="0" i="0" u="none" strike="noStrike" kern="1200" baseline="0" dirty="0">
                <a:solidFill>
                  <a:schemeClr val="tx1"/>
                </a:solidFill>
                <a:latin typeface="+mn-lt"/>
                <a:ea typeface="+mn-ea"/>
                <a:cs typeface="+mn-cs"/>
              </a:rPr>
              <a:t> poskytuje 3D rozhraní pro GIS data, CAD systémy pomáhají vytvářet 3D virtuální realitu pro budoucí stavební objekty. Způsoby </a:t>
            </a:r>
            <a:r>
              <a:rPr lang="cs-CZ" sz="1200" b="0" i="0" u="none" strike="noStrike" kern="1200" baseline="0" dirty="0" err="1">
                <a:solidFill>
                  <a:schemeClr val="tx1"/>
                </a:solidFill>
                <a:latin typeface="+mn-lt"/>
                <a:ea typeface="+mn-ea"/>
                <a:cs typeface="+mn-cs"/>
              </a:rPr>
              <a:t>virtualizace</a:t>
            </a:r>
            <a:r>
              <a:rPr lang="cs-CZ" sz="1200" b="0" i="0" u="none" strike="noStrike" kern="1200" baseline="0" dirty="0">
                <a:solidFill>
                  <a:schemeClr val="tx1"/>
                </a:solidFill>
                <a:latin typeface="+mn-lt"/>
                <a:ea typeface="+mn-ea"/>
                <a:cs typeface="+mn-cs"/>
              </a:rPr>
              <a:t> a prezentace budoucnosti stavebního díla a jeho možných variant pomáhají investorům, odborné veřejnosti i občanům do-předu vnímat a posuzovat zásahy, které vkomponování díla do nejbližšího okolí přinese, a tím po-</a:t>
            </a:r>
            <a:r>
              <a:rPr lang="cs-CZ" sz="1200" b="0" i="0" u="none" strike="noStrike" kern="1200" baseline="0" dirty="0" err="1">
                <a:solidFill>
                  <a:schemeClr val="tx1"/>
                </a:solidFill>
                <a:latin typeface="+mn-lt"/>
                <a:ea typeface="+mn-ea"/>
                <a:cs typeface="+mn-cs"/>
              </a:rPr>
              <a:t>máhají</a:t>
            </a:r>
            <a:r>
              <a:rPr lang="cs-CZ" sz="1200" b="0" i="0" u="none" strike="noStrike" kern="1200" baseline="0" dirty="0">
                <a:solidFill>
                  <a:schemeClr val="tx1"/>
                </a:solidFill>
                <a:latin typeface="+mn-lt"/>
                <a:ea typeface="+mn-ea"/>
                <a:cs typeface="+mn-cs"/>
              </a:rPr>
              <a:t> dílo prezentovat a posuzovat a vytvářet si k němu vztah. Doposud se do CAD systémů grafické objekty vkládají postupně prostřednictvím grafických prezentací a ukládají se do proprietárních da-</a:t>
            </a:r>
            <a:r>
              <a:rPr lang="cs-CZ" sz="1200" b="0" i="0" u="none" strike="noStrike" kern="1200" baseline="0" dirty="0" err="1">
                <a:solidFill>
                  <a:schemeClr val="tx1"/>
                </a:solidFill>
                <a:latin typeface="+mn-lt"/>
                <a:ea typeface="+mn-ea"/>
                <a:cs typeface="+mn-cs"/>
              </a:rPr>
              <a:t>tových</a:t>
            </a:r>
            <a:r>
              <a:rPr lang="cs-CZ" sz="1200" b="0" i="0" u="none" strike="noStrike" kern="1200" baseline="0" dirty="0">
                <a:solidFill>
                  <a:schemeClr val="tx1"/>
                </a:solidFill>
                <a:latin typeface="+mn-lt"/>
                <a:ea typeface="+mn-ea"/>
                <a:cs typeface="+mn-cs"/>
              </a:rPr>
              <a:t> struktur (DWG, DGN, atd.). Nicméně i v tomto ohledu lze očekávat technologickou revoluci a změnu. </a:t>
            </a:r>
          </a:p>
          <a:p>
            <a:r>
              <a:rPr lang="cs-CZ" sz="1200" b="0" i="0" u="none" strike="noStrike" kern="1200" baseline="0" dirty="0">
                <a:solidFill>
                  <a:schemeClr val="tx1"/>
                </a:solidFill>
                <a:latin typeface="+mn-lt"/>
                <a:ea typeface="+mn-ea"/>
                <a:cs typeface="+mn-cs"/>
              </a:rPr>
              <a:t>Všichni rozhodující výrobci těchto systémů (Autodesk, </a:t>
            </a:r>
            <a:r>
              <a:rPr lang="cs-CZ" sz="1200" b="0" i="0" u="none" strike="noStrike" kern="1200" baseline="0" dirty="0" err="1">
                <a:solidFill>
                  <a:schemeClr val="tx1"/>
                </a:solidFill>
                <a:latin typeface="+mn-lt"/>
                <a:ea typeface="+mn-ea"/>
                <a:cs typeface="+mn-cs"/>
              </a:rPr>
              <a:t>Bentley</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Graphisoft</a:t>
            </a:r>
            <a:r>
              <a:rPr lang="cs-CZ" sz="1200" b="0" i="0" u="none" strike="noStrike" kern="1200" baseline="0" dirty="0">
                <a:solidFill>
                  <a:schemeClr val="tx1"/>
                </a:solidFill>
                <a:latin typeface="+mn-lt"/>
                <a:ea typeface="+mn-ea"/>
                <a:cs typeface="+mn-cs"/>
              </a:rPr>
              <a:t> a další) hovoří o </a:t>
            </a:r>
            <a:r>
              <a:rPr lang="cs-CZ" sz="1200" b="0" i="0" u="none" strike="noStrike" kern="1200" baseline="0" dirty="0" err="1">
                <a:solidFill>
                  <a:schemeClr val="tx1"/>
                </a:solidFill>
                <a:latin typeface="+mn-lt"/>
                <a:ea typeface="+mn-ea"/>
                <a:cs typeface="+mn-cs"/>
              </a:rPr>
              <a:t>databá-zovém</a:t>
            </a:r>
            <a:r>
              <a:rPr lang="cs-CZ" sz="1200" b="0" i="0" u="none" strike="noStrike" kern="1200" baseline="0" dirty="0">
                <a:solidFill>
                  <a:schemeClr val="tx1"/>
                </a:solidFill>
                <a:latin typeface="+mn-lt"/>
                <a:ea typeface="+mn-ea"/>
                <a:cs typeface="+mn-cs"/>
              </a:rPr>
              <a:t> ukládání grafických a popisných dat prvků stavby, tzv. BIM (</a:t>
            </a:r>
            <a:r>
              <a:rPr lang="cs-CZ" sz="1200" b="0" i="0" u="none" strike="noStrike" kern="1200" baseline="0" dirty="0" err="1">
                <a:solidFill>
                  <a:schemeClr val="tx1"/>
                </a:solidFill>
                <a:latin typeface="+mn-lt"/>
                <a:ea typeface="+mn-ea"/>
                <a:cs typeface="+mn-cs"/>
              </a:rPr>
              <a:t>Building</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Informatiom</a:t>
            </a:r>
            <a:r>
              <a:rPr lang="cs-CZ" sz="1200" b="0" i="0" u="none" strike="noStrike" kern="1200" baseline="0" dirty="0">
                <a:solidFill>
                  <a:schemeClr val="tx1"/>
                </a:solidFill>
                <a:latin typeface="+mn-lt"/>
                <a:ea typeface="+mn-ea"/>
                <a:cs typeface="+mn-cs"/>
              </a:rPr>
              <a:t> Modelling) modelu. Tento model umožní stavbu konstruovat nikoliv na základě grafických primitiv (úsečka, ob-</a:t>
            </a:r>
            <a:r>
              <a:rPr lang="cs-CZ" sz="1200" b="0" i="0" u="none" strike="noStrike" kern="1200" baseline="0" dirty="0" err="1">
                <a:solidFill>
                  <a:schemeClr val="tx1"/>
                </a:solidFill>
                <a:latin typeface="+mn-lt"/>
                <a:ea typeface="+mn-ea"/>
                <a:cs typeface="+mn-cs"/>
              </a:rPr>
              <a:t>louk</a:t>
            </a:r>
            <a:r>
              <a:rPr lang="cs-CZ" sz="1200" b="0" i="0" u="none" strike="noStrike" kern="1200" baseline="0" dirty="0">
                <a:solidFill>
                  <a:schemeClr val="tx1"/>
                </a:solidFill>
                <a:latin typeface="+mn-lt"/>
                <a:ea typeface="+mn-ea"/>
                <a:cs typeface="+mn-cs"/>
              </a:rPr>
              <a:t>, těleso…), ale na základě agregovaných „konstrukčních prvků“, které budou kromě grafické in-formace vybaveny i dalšími atributy použitelnými pro časovou a zdrojovou analýzu. Takové prvky budou obdařeny i vyšší „inteligencí“, která bude nápomocná projektantovi v klasickém projekčním dilematu navrhování a posuzování variant. Nikoliv zanedbatelným rysem databáze používané k </a:t>
            </a:r>
            <a:r>
              <a:rPr lang="cs-CZ" sz="1200" b="0" i="0" u="none" strike="noStrike" kern="1200" baseline="0" dirty="0" err="1">
                <a:solidFill>
                  <a:schemeClr val="tx1"/>
                </a:solidFill>
                <a:latin typeface="+mn-lt"/>
                <a:ea typeface="+mn-ea"/>
                <a:cs typeface="+mn-cs"/>
              </a:rPr>
              <a:t>uklá-dání</a:t>
            </a:r>
            <a:r>
              <a:rPr lang="cs-CZ" sz="1200" b="0" i="0" u="none" strike="noStrike" kern="1200" baseline="0" dirty="0">
                <a:solidFill>
                  <a:schemeClr val="tx1"/>
                </a:solidFill>
                <a:latin typeface="+mn-lt"/>
                <a:ea typeface="+mn-ea"/>
                <a:cs typeface="+mn-cs"/>
              </a:rPr>
              <a:t> modelu je také možnost sdílení dat v reálném čase. </a:t>
            </a:r>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117</a:t>
            </a:fld>
            <a:endParaRPr lang="cs-CZ"/>
          </a:p>
        </p:txBody>
      </p:sp>
    </p:spTree>
    <p:extLst>
      <p:ext uri="{BB962C8B-B14F-4D97-AF65-F5344CB8AC3E}">
        <p14:creationId xmlns:p14="http://schemas.microsoft.com/office/powerpoint/2010/main" val="426634194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Většina z nás se lehce orientuje v klasickém členění budovy na pozemky, podlaží či dispozici míst-</a:t>
            </a:r>
            <a:r>
              <a:rPr lang="cs-CZ" sz="1200" b="0" i="0" u="none" strike="noStrike" kern="1200" baseline="0" dirty="0" err="1">
                <a:solidFill>
                  <a:schemeClr val="tx1"/>
                </a:solidFill>
                <a:latin typeface="+mn-lt"/>
                <a:ea typeface="+mn-ea"/>
                <a:cs typeface="+mn-cs"/>
              </a:rPr>
              <a:t>nosti</a:t>
            </a:r>
            <a:r>
              <a:rPr lang="cs-CZ" sz="1200" b="0" i="0" u="none" strike="noStrike" kern="1200" baseline="0" dirty="0">
                <a:solidFill>
                  <a:schemeClr val="tx1"/>
                </a:solidFill>
                <a:latin typeface="+mn-lt"/>
                <a:ea typeface="+mn-ea"/>
                <a:cs typeface="+mn-cs"/>
              </a:rPr>
              <a:t> na půdorysném plánku. Klasické ERP systémy naopak mnohdy tuto logickou strukturu členění objektu (na budovy, podlaží, místnosti…) opouštějí, protože je spíše zajímá, jaké nákladové středisko bude zatíženo „výměnou žárovky“, než na kterém patře a jak často k takové poruše dochází. CAFM systémy sledují náklady spíše ve vztahu ke správě a údržbě, spíše „technické“ členění nákladů, a pří-liš je nezajímá, pod kterým účtem budou obsaženy v účetnictví. Pokud se však manažerovi zvýrazní, kde k vysokým nákladům dochází na půdorysném schématu, respektive pokud si na tento prvek ukážeme a on nám nabídne svůj název a všechna data k dané ploše se vztahující, je takové ovládání nejenom výrazně příjemnější, ale velice pravděpodobně také povede ke zjištění, že na této ploše před dvěma roky proběhla rekonstrukce silnoproudu, na niž se ještě vztahuje záruční lhůta, a je tedy nutné u prováděcí organizace provést reklamaci. K tomu, aby reklamaci mohl prokázat jako </a:t>
            </a:r>
            <a:r>
              <a:rPr lang="cs-CZ" sz="1200" b="0" i="0" u="none" strike="noStrike" kern="1200" baseline="0" dirty="0" err="1">
                <a:solidFill>
                  <a:schemeClr val="tx1"/>
                </a:solidFill>
                <a:latin typeface="+mn-lt"/>
                <a:ea typeface="+mn-ea"/>
                <a:cs typeface="+mn-cs"/>
              </a:rPr>
              <a:t>opráv-něnou</a:t>
            </a:r>
            <a:r>
              <a:rPr lang="cs-CZ" sz="1200" b="0" i="0" u="none" strike="noStrike" kern="1200" baseline="0" dirty="0">
                <a:solidFill>
                  <a:schemeClr val="tx1"/>
                </a:solidFill>
                <a:latin typeface="+mn-lt"/>
                <a:ea typeface="+mn-ea"/>
                <a:cs typeface="+mn-cs"/>
              </a:rPr>
              <a:t>, mu všechny informace shromažďuje právě CAFM systém, nikoliv ERP. Budovu či její část může ERP systém vést pod třemi různými položkami, protože ji sdílejí zaměstnanci tří různých </a:t>
            </a:r>
            <a:r>
              <a:rPr lang="cs-CZ" sz="1200" b="0" i="0" u="none" strike="noStrike" kern="1200" baseline="0" dirty="0" err="1">
                <a:solidFill>
                  <a:schemeClr val="tx1"/>
                </a:solidFill>
                <a:latin typeface="+mn-lt"/>
                <a:ea typeface="+mn-ea"/>
                <a:cs typeface="+mn-cs"/>
              </a:rPr>
              <a:t>oddě</a:t>
            </a:r>
            <a:r>
              <a:rPr lang="cs-CZ" sz="1200" b="0" i="0" u="none" strike="noStrike" kern="1200" baseline="0" dirty="0">
                <a:solidFill>
                  <a:schemeClr val="tx1"/>
                </a:solidFill>
                <a:latin typeface="+mn-lt"/>
                <a:ea typeface="+mn-ea"/>
                <a:cs typeface="+mn-cs"/>
              </a:rPr>
              <a:t>-lení firmy, a to i přesto, že se může jednat o jedinou místnost v budově. CAFM systém tuto místnost popisuje a vnímá jako jedinou místnost konkrétního areálu, budovy a podlaží, ale náklady na její užívání, správu a údržbu, atd. může rozdělovat na různé nákladové položky, aniž by přitom ztratil informace o tom, že se jedná třeba o opravu podlahové krytiny. Druhým význačným rysem CAFM systému je ukládání dat do jednotného datového skladu – databáze, jejíž programové vybavení (RDBMS) zabezpečuje běžné služby se správou dat spojenými, jako je jejich sdílení, distribuce, trans-akční zpracování, replikace apod. Vzhledem k výše zmíněnému požadavku na integraci CAFM </a:t>
            </a:r>
            <a:r>
              <a:rPr lang="cs-CZ" sz="1200" b="0" i="0" u="none" strike="noStrike" kern="1200" baseline="0" dirty="0" err="1">
                <a:solidFill>
                  <a:schemeClr val="tx1"/>
                </a:solidFill>
                <a:latin typeface="+mn-lt"/>
                <a:ea typeface="+mn-ea"/>
                <a:cs typeface="+mn-cs"/>
              </a:rPr>
              <a:t>sys-tému</a:t>
            </a:r>
            <a:r>
              <a:rPr lang="cs-CZ" sz="1200" b="0" i="0" u="none" strike="noStrike" kern="1200" baseline="0" dirty="0">
                <a:solidFill>
                  <a:schemeClr val="tx1"/>
                </a:solidFill>
                <a:latin typeface="+mn-lt"/>
                <a:ea typeface="+mn-ea"/>
                <a:cs typeface="+mn-cs"/>
              </a:rPr>
              <a:t> s jinými informačními systémy v organizaci používanými hraje právě RDBMS klíčovou roli. Z praktického hlediska je jistě výhodné používat stejný databázový systém pro systémy, které mají být integrovány. A ze stejně praktického hlediska je možné připustit i jistou míru redundance dat, která modelují stejné anebo podobné objekty objektivní reality. Integrace v daném případě </a:t>
            </a:r>
            <a:r>
              <a:rPr lang="cs-CZ" sz="1200" b="0" i="0" u="none" strike="noStrike" kern="1200" baseline="0" dirty="0" err="1">
                <a:solidFill>
                  <a:schemeClr val="tx1"/>
                </a:solidFill>
                <a:latin typeface="+mn-lt"/>
                <a:ea typeface="+mn-ea"/>
                <a:cs typeface="+mn-cs"/>
              </a:rPr>
              <a:t>zna-mená</a:t>
            </a:r>
            <a:r>
              <a:rPr lang="cs-CZ" sz="1200" b="0" i="0" u="none" strike="noStrike" kern="1200" baseline="0" dirty="0">
                <a:solidFill>
                  <a:schemeClr val="tx1"/>
                </a:solidFill>
                <a:latin typeface="+mn-lt"/>
                <a:ea typeface="+mn-ea"/>
                <a:cs typeface="+mn-cs"/>
              </a:rPr>
              <a:t>, že změny v obsahu dat jednoho systému jsou bez lidského zásahu promítnuty i do dat </a:t>
            </a:r>
            <a:r>
              <a:rPr lang="cs-CZ" sz="1200" b="0" i="0" u="none" strike="noStrike" kern="1200" baseline="0" dirty="0" err="1">
                <a:solidFill>
                  <a:schemeClr val="tx1"/>
                </a:solidFill>
                <a:latin typeface="+mn-lt"/>
                <a:ea typeface="+mn-ea"/>
                <a:cs typeface="+mn-cs"/>
              </a:rPr>
              <a:t>inte-grovaného</a:t>
            </a:r>
            <a:r>
              <a:rPr lang="cs-CZ" sz="1200" b="0" i="0" u="none" strike="noStrike" kern="1200" baseline="0" dirty="0">
                <a:solidFill>
                  <a:schemeClr val="tx1"/>
                </a:solidFill>
                <a:latin typeface="+mn-lt"/>
                <a:ea typeface="+mn-ea"/>
                <a:cs typeface="+mn-cs"/>
              </a:rPr>
              <a:t> systému. </a:t>
            </a:r>
          </a:p>
          <a:p>
            <a:endParaRPr lang="cs-CZ"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Prvním podstatným rysem CAFM systémů je úzká integrace s GIS či CAD systémy. CAFM software poskytuje nástroj, který spravuje problematiku inženýrských sítí, pozemků a komunikací vně budov, spravuje data o pracovnících, plochách a procesech uvnitř budov, data s vysokou přidanou hodno-tou, zejména v jejich jednoznačné vazbě na konkrétní prostor, který je přehledně zobrazitelný grafickými nástroji. Grafická informace má v mnoha případech mnohem vyšší vypovídací schopnost než zobrazení popisných dat. V některých případech (např. v rozlehlém kancelářském prostoru označovaném jako „open </a:t>
            </a:r>
            <a:r>
              <a:rPr lang="cs-CZ" dirty="0" err="1"/>
              <a:t>space</a:t>
            </a:r>
            <a:r>
              <a:rPr lang="cs-CZ" dirty="0"/>
              <a:t>“) se bez grafických informací vůbec neobejdeme. CAFM systém je pochopitelně schopen provozu i bez grafických informací, anebo obsahuje v grafické podobě pouze části budov či pozemků, zbytek pak ve formě popisné. Spojení grafických informací s popisnými daty uloženými ve standardní relační databázi však poskytuje jasně patrné výhody. Spočítat přesně plochu, kterou lze v daném okamžiku pronajmout, kterou je třeba uklízet či vymalovat, jsou běžné úlohy </a:t>
            </a:r>
            <a:r>
              <a:rPr lang="cs-CZ" dirty="0" err="1"/>
              <a:t>Facility</a:t>
            </a:r>
            <a:r>
              <a:rPr lang="cs-CZ" dirty="0"/>
              <a:t> manažera, a právě výpočet plochy uzavřeného polygonu poskytuje každý CAD. </a:t>
            </a:r>
          </a:p>
          <a:p>
            <a:r>
              <a:rPr lang="cs-CZ" dirty="0"/>
              <a:t>Vhodnost systému pro implementaci do stávající IT infrastruktury organizace. Zde se jedná pře-</a:t>
            </a:r>
            <a:r>
              <a:rPr lang="cs-CZ" dirty="0" err="1"/>
              <a:t>devším</a:t>
            </a:r>
            <a:r>
              <a:rPr lang="cs-CZ" dirty="0"/>
              <a:t> o typy RDBMS, architekturu a platformu. </a:t>
            </a:r>
          </a:p>
          <a:p>
            <a:r>
              <a:rPr lang="cs-CZ" dirty="0"/>
              <a:t>• Připravenost k integraci. Z hlediska rychlosti nasazení CAFM systému a výše zmíněné nutnosti integrace s jinými informačními systémy patří mezi významné vlastnosti připravenost systému k integraci, využívání XML a web </a:t>
            </a:r>
            <a:r>
              <a:rPr lang="cs-CZ" dirty="0" err="1"/>
              <a:t>services</a:t>
            </a:r>
            <a:r>
              <a:rPr lang="cs-CZ" dirty="0"/>
              <a:t>, integrace se souborovým systémem MS Office. </a:t>
            </a:r>
          </a:p>
          <a:p>
            <a:r>
              <a:rPr lang="cs-CZ" dirty="0"/>
              <a:t>• Existenci více uživatelských rozhraní pro různé typy uživatelů a personalizace obsahu podle </a:t>
            </a:r>
            <a:r>
              <a:rPr lang="cs-CZ" dirty="0" err="1"/>
              <a:t>uži-vatelských</a:t>
            </a:r>
            <a:r>
              <a:rPr lang="cs-CZ" dirty="0"/>
              <a:t> práv a aplikačních rolí. Přinejmenším by měl existovat tzv. tlustý klient pro </a:t>
            </a:r>
            <a:r>
              <a:rPr lang="cs-CZ" dirty="0" err="1"/>
              <a:t>facility</a:t>
            </a:r>
            <a:r>
              <a:rPr lang="cs-CZ" dirty="0"/>
              <a:t> manažery a jiné profesionály a tzv. tenký klient představovaný webovým rozhraním pro běžné uživatele. </a:t>
            </a:r>
          </a:p>
          <a:p>
            <a:r>
              <a:rPr lang="cs-CZ" dirty="0"/>
              <a:t>• Modularita a licenční politika. Moduly umožňují uživateli nakupovat pouze ty moduly, které jsou z jeho hlediska nepostradatelné a které mu přinášejí největší prospěch v co nejkratším čase. </a:t>
            </a:r>
          </a:p>
          <a:p>
            <a:r>
              <a:rPr lang="cs-CZ" dirty="0"/>
              <a:t>• Otevřenost systému, tj. připravenost ke změnám datového modelu, připravenost systému k při-způsobení, ke změnám daným IT prostředím zákazníka a jeho pracovním postupům. Existence </a:t>
            </a:r>
          </a:p>
          <a:p>
            <a:endParaRPr lang="cs-CZ" dirty="0"/>
          </a:p>
          <a:p>
            <a:r>
              <a:rPr lang="cs-CZ" dirty="0"/>
              <a:t>vlastního vývojového prostředí, které je součástí CAFM systému, umožňuje, usnadňuje, </a:t>
            </a:r>
            <a:r>
              <a:rPr lang="cs-CZ" dirty="0" err="1"/>
              <a:t>zrych-luje</a:t>
            </a:r>
            <a:r>
              <a:rPr lang="cs-CZ" dirty="0"/>
              <a:t> a zlevňuje tvorbu nových či modifikaci stávající algoritmů v systému. </a:t>
            </a:r>
          </a:p>
          <a:p>
            <a:r>
              <a:rPr lang="cs-CZ" dirty="0"/>
              <a:t>• Typ CAD a GIS systému, jejichž grafický subsystém je v CAFM systému využíván s doporučením, že přednost má volba takového CAD či GIS, v němž je zpracována stavební dokumentace ob-</a:t>
            </a:r>
            <a:r>
              <a:rPr lang="cs-CZ" dirty="0" err="1"/>
              <a:t>jektů</a:t>
            </a:r>
            <a:r>
              <a:rPr lang="cs-CZ" dirty="0"/>
              <a:t>. </a:t>
            </a:r>
          </a:p>
          <a:p>
            <a:r>
              <a:rPr lang="cs-CZ" dirty="0"/>
              <a:t>• Lokalizace a způsob prodeje systému. Rozšířenost systému a systémy poskytované na bázi au-</a:t>
            </a:r>
            <a:r>
              <a:rPr lang="cs-CZ" dirty="0" err="1"/>
              <a:t>torizovaného</a:t>
            </a:r>
            <a:r>
              <a:rPr lang="cs-CZ" dirty="0"/>
              <a:t> partnerství s výrobcem budou pravděpodobně v horizontu celkových nákladů vlastnictví (TCO) nižší. Ceny licencí pro užívání představují přibližně dvacet až třicet procent TCO. Systém nasazovaný v ČR, který je určen i pro běžné pracovníky, musí být lokalizován do českého jazyka.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118</a:t>
            </a:fld>
            <a:endParaRPr lang="cs-CZ"/>
          </a:p>
        </p:txBody>
      </p:sp>
    </p:spTree>
    <p:extLst>
      <p:ext uri="{BB962C8B-B14F-4D97-AF65-F5344CB8AC3E}">
        <p14:creationId xmlns:p14="http://schemas.microsoft.com/office/powerpoint/2010/main" val="151512551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 každém systému, který se označuje jako CAFM, bychom měli být schopní identifikovat následující moduly, nebo alespoň jejich části: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119</a:t>
            </a:fld>
            <a:endParaRPr lang="cs-CZ"/>
          </a:p>
        </p:txBody>
      </p:sp>
    </p:spTree>
    <p:extLst>
      <p:ext uri="{BB962C8B-B14F-4D97-AF65-F5344CB8AC3E}">
        <p14:creationId xmlns:p14="http://schemas.microsoft.com/office/powerpoint/2010/main" val="196914508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120</a:t>
            </a:fld>
            <a:endParaRPr lang="cs-CZ"/>
          </a:p>
        </p:txBody>
      </p:sp>
    </p:spTree>
    <p:extLst>
      <p:ext uri="{BB962C8B-B14F-4D97-AF65-F5344CB8AC3E}">
        <p14:creationId xmlns:p14="http://schemas.microsoft.com/office/powerpoint/2010/main" val="2001501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12</a:t>
            </a:fld>
            <a:endParaRPr lang="cs-CZ"/>
          </a:p>
        </p:txBody>
      </p:sp>
    </p:spTree>
    <p:extLst>
      <p:ext uri="{BB962C8B-B14F-4D97-AF65-F5344CB8AC3E}">
        <p14:creationId xmlns:p14="http://schemas.microsoft.com/office/powerpoint/2010/main" val="53245512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121</a:t>
            </a:fld>
            <a:endParaRPr lang="cs-CZ"/>
          </a:p>
        </p:txBody>
      </p:sp>
    </p:spTree>
    <p:extLst>
      <p:ext uri="{BB962C8B-B14F-4D97-AF65-F5344CB8AC3E}">
        <p14:creationId xmlns:p14="http://schemas.microsoft.com/office/powerpoint/2010/main" val="25318928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122</a:t>
            </a:fld>
            <a:endParaRPr lang="cs-CZ"/>
          </a:p>
        </p:txBody>
      </p:sp>
    </p:spTree>
    <p:extLst>
      <p:ext uri="{BB962C8B-B14F-4D97-AF65-F5344CB8AC3E}">
        <p14:creationId xmlns:p14="http://schemas.microsoft.com/office/powerpoint/2010/main" val="221244212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0DA5169-B171-49B4-B59D-FF4D95851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5CE2C6D-D62B-425E-B253-B866F7B15CAD}" type="slidenum">
              <a:rPr lang="en-US" altLang="cs-CZ" sz="1200"/>
              <a:pPr eaLnBrk="1" hangingPunct="1"/>
              <a:t>123</a:t>
            </a:fld>
            <a:endParaRPr lang="en-US" altLang="cs-CZ" sz="1200"/>
          </a:p>
        </p:txBody>
      </p:sp>
      <p:sp>
        <p:nvSpPr>
          <p:cNvPr id="17411" name="Rectangle 2">
            <a:extLst>
              <a:ext uri="{FF2B5EF4-FFF2-40B4-BE49-F238E27FC236}">
                <a16:creationId xmlns:a16="http://schemas.microsoft.com/office/drawing/2014/main" id="{57ECEFEC-271A-4B75-8D87-CA1FA63F0980}"/>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7791AC2F-863C-4935-8FE3-E8F9BCE9C7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
        <p:nvSpPr>
          <p:cNvPr id="17413" name="Zástupný symbol pro datum 7">
            <a:extLst>
              <a:ext uri="{FF2B5EF4-FFF2-40B4-BE49-F238E27FC236}">
                <a16:creationId xmlns:a16="http://schemas.microsoft.com/office/drawing/2014/main" id="{5F4D06A6-8BAE-481D-80C2-1C9FFCD41E4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1200"/>
              <a:t>14.05.2009</a:t>
            </a:r>
            <a:endParaRPr lang="en-US" altLang="cs-CZ" sz="1200"/>
          </a:p>
        </p:txBody>
      </p:sp>
      <p:sp>
        <p:nvSpPr>
          <p:cNvPr id="17414" name="Zástupný symbol pro zápatí 8">
            <a:extLst>
              <a:ext uri="{FF2B5EF4-FFF2-40B4-BE49-F238E27FC236}">
                <a16:creationId xmlns:a16="http://schemas.microsoft.com/office/drawing/2014/main" id="{734E1CDA-BE97-4AAA-B180-BA7F737058E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sz="1200"/>
              <a:t>Fakultní nemocnice Hradec Králové</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124</a:t>
            </a:fld>
            <a:endParaRPr lang="cs-CZ"/>
          </a:p>
        </p:txBody>
      </p:sp>
    </p:spTree>
    <p:extLst>
      <p:ext uri="{BB962C8B-B14F-4D97-AF65-F5344CB8AC3E}">
        <p14:creationId xmlns:p14="http://schemas.microsoft.com/office/powerpoint/2010/main" val="428976008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125</a:t>
            </a:fld>
            <a:endParaRPr lang="cs-CZ"/>
          </a:p>
        </p:txBody>
      </p:sp>
    </p:spTree>
    <p:extLst>
      <p:ext uri="{BB962C8B-B14F-4D97-AF65-F5344CB8AC3E}">
        <p14:creationId xmlns:p14="http://schemas.microsoft.com/office/powerpoint/2010/main" val="112361842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126</a:t>
            </a:fld>
            <a:endParaRPr lang="cs-CZ"/>
          </a:p>
        </p:txBody>
      </p:sp>
    </p:spTree>
    <p:extLst>
      <p:ext uri="{BB962C8B-B14F-4D97-AF65-F5344CB8AC3E}">
        <p14:creationId xmlns:p14="http://schemas.microsoft.com/office/powerpoint/2010/main" val="37190261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127</a:t>
            </a:fld>
            <a:endParaRPr lang="cs-CZ"/>
          </a:p>
        </p:txBody>
      </p:sp>
    </p:spTree>
    <p:extLst>
      <p:ext uri="{BB962C8B-B14F-4D97-AF65-F5344CB8AC3E}">
        <p14:creationId xmlns:p14="http://schemas.microsoft.com/office/powerpoint/2010/main" val="29853308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128</a:t>
            </a:fld>
            <a:endParaRPr lang="cs-CZ"/>
          </a:p>
        </p:txBody>
      </p:sp>
    </p:spTree>
    <p:extLst>
      <p:ext uri="{BB962C8B-B14F-4D97-AF65-F5344CB8AC3E}">
        <p14:creationId xmlns:p14="http://schemas.microsoft.com/office/powerpoint/2010/main" val="31789475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129</a:t>
            </a:fld>
            <a:endParaRPr lang="cs-CZ"/>
          </a:p>
        </p:txBody>
      </p:sp>
    </p:spTree>
    <p:extLst>
      <p:ext uri="{BB962C8B-B14F-4D97-AF65-F5344CB8AC3E}">
        <p14:creationId xmlns:p14="http://schemas.microsoft.com/office/powerpoint/2010/main" val="306341444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130</a:t>
            </a:fld>
            <a:endParaRPr lang="cs-CZ"/>
          </a:p>
        </p:txBody>
      </p:sp>
    </p:spTree>
    <p:extLst>
      <p:ext uri="{BB962C8B-B14F-4D97-AF65-F5344CB8AC3E}">
        <p14:creationId xmlns:p14="http://schemas.microsoft.com/office/powerpoint/2010/main" val="3185649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13</a:t>
            </a:fld>
            <a:endParaRPr lang="cs-CZ"/>
          </a:p>
        </p:txBody>
      </p:sp>
    </p:spTree>
    <p:extLst>
      <p:ext uri="{BB962C8B-B14F-4D97-AF65-F5344CB8AC3E}">
        <p14:creationId xmlns:p14="http://schemas.microsoft.com/office/powerpoint/2010/main" val="41766423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131</a:t>
            </a:fld>
            <a:endParaRPr lang="cs-CZ"/>
          </a:p>
        </p:txBody>
      </p:sp>
    </p:spTree>
    <p:extLst>
      <p:ext uri="{BB962C8B-B14F-4D97-AF65-F5344CB8AC3E}">
        <p14:creationId xmlns:p14="http://schemas.microsoft.com/office/powerpoint/2010/main" val="91454799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132</a:t>
            </a:fld>
            <a:endParaRPr lang="cs-CZ"/>
          </a:p>
        </p:txBody>
      </p:sp>
    </p:spTree>
    <p:extLst>
      <p:ext uri="{BB962C8B-B14F-4D97-AF65-F5344CB8AC3E}">
        <p14:creationId xmlns:p14="http://schemas.microsoft.com/office/powerpoint/2010/main" val="238802132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133</a:t>
            </a:fld>
            <a:endParaRPr lang="cs-CZ"/>
          </a:p>
        </p:txBody>
      </p:sp>
    </p:spTree>
    <p:extLst>
      <p:ext uri="{BB962C8B-B14F-4D97-AF65-F5344CB8AC3E}">
        <p14:creationId xmlns:p14="http://schemas.microsoft.com/office/powerpoint/2010/main" val="145504660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134</a:t>
            </a:fld>
            <a:endParaRPr lang="cs-CZ"/>
          </a:p>
        </p:txBody>
      </p:sp>
    </p:spTree>
    <p:extLst>
      <p:ext uri="{BB962C8B-B14F-4D97-AF65-F5344CB8AC3E}">
        <p14:creationId xmlns:p14="http://schemas.microsoft.com/office/powerpoint/2010/main" val="137919753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135</a:t>
            </a:fld>
            <a:endParaRPr lang="cs-CZ"/>
          </a:p>
        </p:txBody>
      </p:sp>
    </p:spTree>
    <p:extLst>
      <p:ext uri="{BB962C8B-B14F-4D97-AF65-F5344CB8AC3E}">
        <p14:creationId xmlns:p14="http://schemas.microsoft.com/office/powerpoint/2010/main" val="6200632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136</a:t>
            </a:fld>
            <a:endParaRPr lang="cs-CZ"/>
          </a:p>
        </p:txBody>
      </p:sp>
    </p:spTree>
    <p:extLst>
      <p:ext uri="{BB962C8B-B14F-4D97-AF65-F5344CB8AC3E}">
        <p14:creationId xmlns:p14="http://schemas.microsoft.com/office/powerpoint/2010/main" val="309526112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137</a:t>
            </a:fld>
            <a:endParaRPr lang="cs-CZ"/>
          </a:p>
        </p:txBody>
      </p:sp>
    </p:spTree>
    <p:extLst>
      <p:ext uri="{BB962C8B-B14F-4D97-AF65-F5344CB8AC3E}">
        <p14:creationId xmlns:p14="http://schemas.microsoft.com/office/powerpoint/2010/main" val="172009458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138</a:t>
            </a:fld>
            <a:endParaRPr lang="cs-CZ"/>
          </a:p>
        </p:txBody>
      </p:sp>
    </p:spTree>
    <p:extLst>
      <p:ext uri="{BB962C8B-B14F-4D97-AF65-F5344CB8AC3E}">
        <p14:creationId xmlns:p14="http://schemas.microsoft.com/office/powerpoint/2010/main" val="274619986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služby podle formy požadavků na dvě základní oblasti – FM služby vztahující se k prostoru a in-</a:t>
            </a:r>
            <a:r>
              <a:rPr lang="cs-CZ" dirty="0" err="1"/>
              <a:t>frastruktuře</a:t>
            </a:r>
            <a:r>
              <a:rPr lang="cs-CZ" dirty="0"/>
              <a:t> (neoficiálně nazývané „tvrdé služby“) a FM služby vztahující se k lidem a organizaci („měkké služby“). Norma dává návod, jaké služby by měly být do jednotlivých oblastí zařazovány, avšak výčet je pouze vzorový. Podrobnější členění včetně kódového označení uvede až připravovaný 4. díl normy (viz dále). Uveďme si alespoň ty nejvýznamnější. Je to především správa prostor. Mnoho společností vede pouze účetní evidenci majetku, ale prostorovou a technickou evidenci zcela pod-</a:t>
            </a:r>
            <a:r>
              <a:rPr lang="cs-CZ" dirty="0" err="1"/>
              <a:t>ceňuje</a:t>
            </a:r>
            <a:r>
              <a:rPr lang="cs-CZ" dirty="0"/>
              <a:t>. Provedení kvalitní pasportizace prostor, zavedení jednotného evidenčního systému a jeho důsledné sledování je základem „zavedení pořádku“ do podpory společnosti. Další oblastí </a:t>
            </a:r>
            <a:r>
              <a:rPr lang="cs-CZ" dirty="0" err="1"/>
              <a:t>Facility</a:t>
            </a:r>
            <a:r>
              <a:rPr lang="cs-CZ" dirty="0"/>
              <a:t> Managementu je optimalizace pracoviště a všeho, co souvisí s jeho kvalitní funkcí. Tradiční oblastí je infrastrukturální správa, do které patří údržba technologií budov, venkovních technologií a </a:t>
            </a:r>
            <a:r>
              <a:rPr lang="cs-CZ" dirty="0" err="1"/>
              <a:t>odpa-dové</a:t>
            </a:r>
            <a:r>
              <a:rPr lang="cs-CZ" dirty="0"/>
              <a:t> hospodářství. Výčet „tvrdých služeb“ uzavírají úklidy a čištění. Do oblasti „měkkých služeb“ patří bezpečnost, zdraví a ochrana. Tyto služby zejména po 11. září 2001 hrají významnou roli. Pro-zatím nevelká pozornost je věnována přímým službám zaměstnancům a uživatelům budov (stravo-vání, recepční služby, tlumočnické služby atd.). Tyto aktivity jsou však nejvíce vnímány jednotlivými pracovníky a právě tato oblast se zajisté stane hlavním polem rozvoje </a:t>
            </a:r>
            <a:r>
              <a:rPr lang="cs-CZ" dirty="0" err="1"/>
              <a:t>Facility</a:t>
            </a:r>
            <a:r>
              <a:rPr lang="cs-CZ" dirty="0"/>
              <a:t> Managementu. Interní logistika s interní dopravou, autoparkem, tiskovými službami, interní poštou a archivací zaujímá další oblast aktivit, které integrálně řídí </a:t>
            </a:r>
            <a:r>
              <a:rPr lang="cs-CZ" dirty="0" err="1"/>
              <a:t>Facility</a:t>
            </a:r>
            <a:r>
              <a:rPr lang="cs-CZ" dirty="0"/>
              <a:t> manažer společnosti. Poslední oblastí, která má prozatím výsadní postavení a jejíž zařazení pod </a:t>
            </a:r>
            <a:r>
              <a:rPr lang="cs-CZ" dirty="0" err="1"/>
              <a:t>Facility</a:t>
            </a:r>
            <a:r>
              <a:rPr lang="cs-CZ" dirty="0"/>
              <a:t> management si dnes málokdo dovede představit, je ICT (informační a komunikační technologie). Pravdou však je, že ICT slouží podpoře a není prvkem základních činností většiny firem, takže do </a:t>
            </a:r>
            <a:r>
              <a:rPr lang="cs-CZ" dirty="0" err="1"/>
              <a:t>Facility</a:t>
            </a:r>
            <a:r>
              <a:rPr lang="cs-CZ" dirty="0"/>
              <a:t> Managementu bezesporu spadá. Významnou změnou v novém přístupu k problematice </a:t>
            </a:r>
            <a:r>
              <a:rPr lang="cs-CZ" dirty="0" err="1"/>
              <a:t>Facility</a:t>
            </a:r>
            <a:r>
              <a:rPr lang="cs-CZ" dirty="0"/>
              <a:t> Managementu je rozlišení tří úrovní řízení. Za-</a:t>
            </a:r>
            <a:r>
              <a:rPr lang="cs-CZ" dirty="0" err="1"/>
              <a:t>tímco</a:t>
            </a:r>
            <a:r>
              <a:rPr lang="cs-CZ" dirty="0"/>
              <a:t> nejnižší provozní úroveň řízení je dnes rutinně zajišťována a je většině dnešních správců </a:t>
            </a:r>
            <a:r>
              <a:rPr lang="cs-CZ" dirty="0" err="1"/>
              <a:t>ma-jetků</a:t>
            </a:r>
            <a:r>
              <a:rPr lang="cs-CZ" dirty="0"/>
              <a:t> blízká, taktická, a zejména strategická úroveň řízení </a:t>
            </a:r>
            <a:r>
              <a:rPr lang="cs-CZ" dirty="0" err="1"/>
              <a:t>Facility</a:t>
            </a:r>
            <a:r>
              <a:rPr lang="cs-CZ" dirty="0"/>
              <a:t> Managementu je často opomíjena. První díl normy dbá na důsledné uplatňování všech tří úrovní a i ve všech dalších dílech normy jsou tyto úrovně zdůrazňovány.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139</a:t>
            </a:fld>
            <a:endParaRPr lang="cs-CZ"/>
          </a:p>
        </p:txBody>
      </p:sp>
    </p:spTree>
    <p:extLst>
      <p:ext uri="{BB962C8B-B14F-4D97-AF65-F5344CB8AC3E}">
        <p14:creationId xmlns:p14="http://schemas.microsoft.com/office/powerpoint/2010/main" val="377063861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140</a:t>
            </a:fld>
            <a:endParaRPr lang="cs-CZ"/>
          </a:p>
        </p:txBody>
      </p:sp>
    </p:spTree>
    <p:extLst>
      <p:ext uri="{BB962C8B-B14F-4D97-AF65-F5344CB8AC3E}">
        <p14:creationId xmlns:p14="http://schemas.microsoft.com/office/powerpoint/2010/main" val="256084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Hlavní cíle činnosti, </a:t>
            </a:r>
            <a:r>
              <a:rPr lang="cs-CZ" dirty="0" err="1"/>
              <a:t>týkajicí</a:t>
            </a:r>
            <a:r>
              <a:rPr lang="cs-CZ" dirty="0"/>
              <a:t> se řešení procesů nových forem správy a údržby stavebních </a:t>
            </a:r>
            <a:r>
              <a:rPr lang="cs-CZ" dirty="0" err="1"/>
              <a:t>objeků</a:t>
            </a:r>
            <a:r>
              <a:rPr lang="cs-CZ" dirty="0"/>
              <a:t> jako prostředku k zvýšení udržitelnosti</a:t>
            </a:r>
          </a:p>
          <a:p>
            <a:endParaRPr lang="cs-CZ" dirty="0"/>
          </a:p>
          <a:p>
            <a:r>
              <a:rPr lang="cs-CZ" dirty="0"/>
              <a:t>Analýza metod a modelů managementu udržitelného rozvoje životního cyklu staveb podle současného stavu, zaměřena na ekonomickou bilanci objektů, rentabilitu, požadavky na investice a opravy, plánování a optimalizaci vynaložených nákladů,</a:t>
            </a:r>
          </a:p>
          <a:p>
            <a:r>
              <a:rPr lang="cs-CZ" dirty="0"/>
              <a:t>Využití nástroje FM jako nové metody řízeného integrovaného managementu v oblasti správy a údržby stavebních objektů i bytového fondu, jako prostředku pro zpřístupnění dat o nástrojích finančního plánování obnovy a zhodnocení budov,</a:t>
            </a:r>
          </a:p>
          <a:p>
            <a:r>
              <a:rPr lang="cs-CZ" dirty="0"/>
              <a:t>Optimalizace rozhodovacího procesu v konkrétních situacích pomocí informačních technologií, počítačová podpora rozhodovacího procesu simulací technickoekonomických úloh</a:t>
            </a:r>
          </a:p>
          <a:p>
            <a:endParaRPr lang="cs-CZ" dirty="0"/>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14</a:t>
            </a:fld>
            <a:endParaRPr lang="cs-CZ"/>
          </a:p>
        </p:txBody>
      </p:sp>
    </p:spTree>
    <p:extLst>
      <p:ext uri="{BB962C8B-B14F-4D97-AF65-F5344CB8AC3E}">
        <p14:creationId xmlns:p14="http://schemas.microsoft.com/office/powerpoint/2010/main" val="340776446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141</a:t>
            </a:fld>
            <a:endParaRPr lang="cs-CZ"/>
          </a:p>
        </p:txBody>
      </p:sp>
    </p:spTree>
    <p:extLst>
      <p:ext uri="{BB962C8B-B14F-4D97-AF65-F5344CB8AC3E}">
        <p14:creationId xmlns:p14="http://schemas.microsoft.com/office/powerpoint/2010/main" val="337163895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142</a:t>
            </a:fld>
            <a:endParaRPr lang="cs-CZ"/>
          </a:p>
        </p:txBody>
      </p:sp>
    </p:spTree>
    <p:extLst>
      <p:ext uri="{BB962C8B-B14F-4D97-AF65-F5344CB8AC3E}">
        <p14:creationId xmlns:p14="http://schemas.microsoft.com/office/powerpoint/2010/main" val="171702397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143</a:t>
            </a:fld>
            <a:endParaRPr lang="cs-CZ"/>
          </a:p>
        </p:txBody>
      </p:sp>
    </p:spTree>
    <p:extLst>
      <p:ext uri="{BB962C8B-B14F-4D97-AF65-F5344CB8AC3E}">
        <p14:creationId xmlns:p14="http://schemas.microsoft.com/office/powerpoint/2010/main" val="3755924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15</a:t>
            </a:fld>
            <a:endParaRPr lang="cs-CZ"/>
          </a:p>
        </p:txBody>
      </p:sp>
    </p:spTree>
    <p:extLst>
      <p:ext uri="{BB962C8B-B14F-4D97-AF65-F5344CB8AC3E}">
        <p14:creationId xmlns:p14="http://schemas.microsoft.com/office/powerpoint/2010/main" val="28396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Historický profil + vysoký výkon ...</a:t>
            </a:r>
            <a:br>
              <a:rPr lang="cs-CZ" dirty="0"/>
            </a:br>
            <a:r>
              <a:rPr lang="cs-CZ" dirty="0"/>
              <a:t>Umístění: 5 - 7 </a:t>
            </a:r>
            <a:r>
              <a:rPr lang="cs-CZ" dirty="0" err="1"/>
              <a:t>Bridewell</a:t>
            </a:r>
            <a:r>
              <a:rPr lang="cs-CZ" dirty="0"/>
              <a:t> Street, Bristol BS1 2QD (slap </a:t>
            </a:r>
            <a:r>
              <a:rPr lang="cs-CZ" dirty="0" err="1"/>
              <a:t>bang</a:t>
            </a:r>
            <a:r>
              <a:rPr lang="cs-CZ" dirty="0"/>
              <a:t> uprostřed Bristol City Center, na okraji Bristol</a:t>
            </a:r>
            <a:br>
              <a:rPr lang="cs-CZ" dirty="0"/>
            </a:br>
            <a:r>
              <a:rPr lang="cs-CZ" dirty="0"/>
              <a:t>Celkové náklady: 2,5 milionu liber - zahrnující grant 1 milion liber £ z fondu loterie </a:t>
            </a:r>
            <a:r>
              <a:rPr lang="cs-CZ" dirty="0" err="1"/>
              <a:t>Heritage</a:t>
            </a:r>
            <a:r>
              <a:rPr lang="cs-CZ" dirty="0"/>
              <a:t> plus 1,5 milionu liber z </a:t>
            </a:r>
            <a:r>
              <a:rPr lang="cs-CZ" dirty="0" err="1"/>
              <a:t>fundraisingu</a:t>
            </a:r>
            <a:r>
              <a:rPr lang="cs-CZ" dirty="0"/>
              <a:t>.</a:t>
            </a:r>
            <a:br>
              <a:rPr lang="cs-CZ" dirty="0"/>
            </a:br>
            <a:r>
              <a:rPr lang="cs-CZ" dirty="0"/>
              <a:t>Celková doba trvání: jeden rok</a:t>
            </a:r>
            <a:br>
              <a:rPr lang="cs-CZ" dirty="0"/>
            </a:br>
            <a:r>
              <a:rPr lang="cs-CZ" dirty="0"/>
              <a:t>Doba rekonstrukce výtahu: sedm měsíců</a:t>
            </a:r>
            <a:br>
              <a:rPr lang="cs-CZ" dirty="0"/>
            </a:br>
            <a:r>
              <a:rPr lang="cs-CZ" dirty="0"/>
              <a:t>Budova byla znovu otevřena: leden 2018</a:t>
            </a:r>
            <a:br>
              <a:rPr lang="cs-CZ" dirty="0"/>
            </a:br>
            <a:r>
              <a:rPr lang="cs-CZ" dirty="0"/>
              <a:t>Pobočka </a:t>
            </a:r>
            <a:r>
              <a:rPr lang="cs-CZ" dirty="0" err="1"/>
              <a:t>Stannah</a:t>
            </a:r>
            <a:r>
              <a:rPr lang="cs-CZ" dirty="0"/>
              <a:t> </a:t>
            </a:r>
            <a:r>
              <a:rPr lang="cs-CZ" dirty="0" err="1"/>
              <a:t>Lifts</a:t>
            </a:r>
            <a:r>
              <a:rPr lang="cs-CZ" dirty="0"/>
              <a:t> </a:t>
            </a:r>
            <a:r>
              <a:rPr lang="cs-CZ" dirty="0" err="1"/>
              <a:t>Services</a:t>
            </a:r>
            <a:r>
              <a:rPr lang="cs-CZ" dirty="0"/>
              <a:t> v jihozápadní Anglii a Jižní Wales spolupracovala s hlavním dodavatelem, Johnem </a:t>
            </a:r>
            <a:r>
              <a:rPr lang="cs-CZ" dirty="0" err="1"/>
              <a:t>Perkinsem</a:t>
            </a:r>
            <a:r>
              <a:rPr lang="cs-CZ" dirty="0"/>
              <a:t> </a:t>
            </a:r>
            <a:r>
              <a:rPr lang="cs-CZ" dirty="0" err="1"/>
              <a:t>Construction</a:t>
            </a:r>
            <a:r>
              <a:rPr lang="cs-CZ" dirty="0"/>
              <a:t> a </a:t>
            </a:r>
            <a:r>
              <a:rPr lang="cs-CZ" dirty="0" err="1"/>
              <a:t>Ferguson</a:t>
            </a:r>
            <a:r>
              <a:rPr lang="cs-CZ" dirty="0"/>
              <a:t> Mann </a:t>
            </a:r>
            <a:r>
              <a:rPr lang="cs-CZ" dirty="0" err="1"/>
              <a:t>Architects</a:t>
            </a:r>
            <a:r>
              <a:rPr lang="cs-CZ" dirty="0"/>
              <a:t>, aby tento projekt dosáhl úspěšného závěru v čase a rozpočtu.</a:t>
            </a:r>
            <a:br>
              <a:rPr lang="cs-CZ" dirty="0"/>
            </a:br>
            <a:r>
              <a:rPr lang="cs-CZ" dirty="0"/>
              <a:t>Místo se datuje do 13. století a může se pochlubit pestrou historií</a:t>
            </a:r>
            <a:r>
              <a:rPr lang="en-GB" dirty="0"/>
              <a:t>.</a:t>
            </a:r>
          </a:p>
          <a:p>
            <a:r>
              <a:rPr lang="cs-CZ" dirty="0"/>
              <a:t>Současná stavba byla postavena ve třicátých létech 20 století. A původně sloužila jako  Bristol policejní velitelství Bristol. Pak budova připadla  YMCA a byla přeměněna na Bristolské křídlo, 90-lůžkový hostel s cenami od 18 liber za noc. Tento sociální podnik nabízí cenově dostupné ubytování pro návštěvníky s rozpočtem a nouzové ubytování pro mladé bezdomovce</a:t>
            </a:r>
          </a:p>
          <a:p>
            <a:r>
              <a:rPr lang="cs-CZ" dirty="0"/>
              <a:t>Přehled projektu: Původní osobní výtah ve stylu New Yorku byl asi 80 let starý a fungoval v rámci tradiční klecové konstrukce, umístěný u centrálního schodiště budovy a sloužil pěti podlažím.</a:t>
            </a:r>
            <a:br>
              <a:rPr lang="cs-CZ" dirty="0"/>
            </a:br>
            <a:r>
              <a:rPr lang="cs-CZ" dirty="0" err="1"/>
              <a:t>Rozbítý</a:t>
            </a:r>
            <a:r>
              <a:rPr lang="cs-CZ" dirty="0"/>
              <a:t>, opotřebovaný, nespolehlivý a nebezpečný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16</a:t>
            </a:fld>
            <a:endParaRPr lang="cs-CZ"/>
          </a:p>
        </p:txBody>
      </p:sp>
    </p:spTree>
    <p:extLst>
      <p:ext uri="{BB962C8B-B14F-4D97-AF65-F5344CB8AC3E}">
        <p14:creationId xmlns:p14="http://schemas.microsoft.com/office/powerpoint/2010/main" val="399791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17</a:t>
            </a:fld>
            <a:endParaRPr lang="cs-CZ"/>
          </a:p>
        </p:txBody>
      </p:sp>
    </p:spTree>
    <p:extLst>
      <p:ext uri="{BB962C8B-B14F-4D97-AF65-F5344CB8AC3E}">
        <p14:creationId xmlns:p14="http://schemas.microsoft.com/office/powerpoint/2010/main" val="3305964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18</a:t>
            </a:fld>
            <a:endParaRPr lang="cs-CZ"/>
          </a:p>
        </p:txBody>
      </p:sp>
    </p:spTree>
    <p:extLst>
      <p:ext uri="{BB962C8B-B14F-4D97-AF65-F5344CB8AC3E}">
        <p14:creationId xmlns:p14="http://schemas.microsoft.com/office/powerpoint/2010/main" val="2314356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19</a:t>
            </a:fld>
            <a:endParaRPr lang="cs-CZ"/>
          </a:p>
        </p:txBody>
      </p:sp>
    </p:spTree>
    <p:extLst>
      <p:ext uri="{BB962C8B-B14F-4D97-AF65-F5344CB8AC3E}">
        <p14:creationId xmlns:p14="http://schemas.microsoft.com/office/powerpoint/2010/main" val="193032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2</a:t>
            </a:fld>
            <a:endParaRPr lang="cs-CZ"/>
          </a:p>
        </p:txBody>
      </p:sp>
    </p:spTree>
    <p:extLst>
      <p:ext uri="{BB962C8B-B14F-4D97-AF65-F5344CB8AC3E}">
        <p14:creationId xmlns:p14="http://schemas.microsoft.com/office/powerpoint/2010/main" val="250002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20</a:t>
            </a:fld>
            <a:endParaRPr lang="cs-CZ"/>
          </a:p>
        </p:txBody>
      </p:sp>
    </p:spTree>
    <p:extLst>
      <p:ext uri="{BB962C8B-B14F-4D97-AF65-F5344CB8AC3E}">
        <p14:creationId xmlns:p14="http://schemas.microsoft.com/office/powerpoint/2010/main" val="1225926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Stannah</a:t>
            </a:r>
            <a:r>
              <a:rPr lang="cs-CZ" dirty="0"/>
              <a:t> odstranil a nahradil původní díla špičkovým systémem navrženým tak, aby poskytoval rychlý, efektivní a spolehlivý servis, který chrání uživatele výtahů a inženýry údržby výtahů </a:t>
            </a:r>
            <a:r>
              <a:rPr lang="cs-CZ" dirty="0" err="1"/>
              <a:t>Stannah</a:t>
            </a:r>
            <a:r>
              <a:rPr lang="cs-CZ" dirty="0"/>
              <a:t>:</a:t>
            </a:r>
            <a:br>
              <a:rPr lang="cs-CZ" dirty="0"/>
            </a:br>
            <a:r>
              <a:rPr lang="cs-CZ" dirty="0"/>
              <a:t>- Stroj, raft a přepínač: s vlastnostmi zatížení, rychlosti a pohonu, které odpovídají novému řídícímu systému.</a:t>
            </a:r>
            <a:br>
              <a:rPr lang="cs-CZ" dirty="0"/>
            </a:br>
            <a:r>
              <a:rPr lang="cs-CZ" dirty="0"/>
              <a:t>- Jádro vrtané desky: umožňující regulaci nadměrné rychlosti.</a:t>
            </a:r>
            <a:br>
              <a:rPr lang="cs-CZ" dirty="0"/>
            </a:br>
            <a:r>
              <a:rPr lang="cs-CZ" dirty="0"/>
              <a:t>- Podlahy a stěny: očištěné a utěsněné, aby se zabránilo kontaminaci prachu a optimalizovala spolehlivost nových zvedacích zařízení.</a:t>
            </a:r>
            <a:br>
              <a:rPr lang="cs-CZ" dirty="0"/>
            </a:br>
            <a:r>
              <a:rPr lang="cs-CZ" dirty="0"/>
              <a:t>- Hlavní izolátor s aretací: pro bezpečnost.</a:t>
            </a:r>
            <a:br>
              <a:rPr lang="cs-CZ" dirty="0"/>
            </a:br>
            <a:r>
              <a:rPr lang="cs-CZ" dirty="0"/>
              <a:t>- Zabezpečení strojního zařízení: pro maximalizaci bezpečnosti oprávněných osob pracujících ve strojovně.</a:t>
            </a:r>
            <a:br>
              <a:rPr lang="cs-CZ" dirty="0"/>
            </a:br>
            <a:r>
              <a:rPr lang="cs-CZ" dirty="0"/>
              <a:t>- Stanice pro řízení mechaniky namontovaná na střeše výtahu: pro bezpečný přístup a plnou kontrolu pohybu výtahu během údržby, kontroly nebo pojištění. Instalován se všemi potřebnými spínači a kabeláží a plně kompatibilní se stávajícím řídicím systémem.</a:t>
            </a:r>
            <a:br>
              <a:rPr lang="cs-CZ" dirty="0"/>
            </a:br>
            <a:r>
              <a:rPr lang="cs-CZ" dirty="0"/>
              <a:t>- Regulátor zvedání: umístěn v plechové skříni.</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21</a:t>
            </a:fld>
            <a:endParaRPr lang="cs-CZ"/>
          </a:p>
        </p:txBody>
      </p:sp>
    </p:spTree>
    <p:extLst>
      <p:ext uri="{BB962C8B-B14F-4D97-AF65-F5344CB8AC3E}">
        <p14:creationId xmlns:p14="http://schemas.microsoft.com/office/powerpoint/2010/main" val="4249331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22</a:t>
            </a:fld>
            <a:endParaRPr lang="cs-CZ"/>
          </a:p>
        </p:txBody>
      </p:sp>
    </p:spTree>
    <p:extLst>
      <p:ext uri="{BB962C8B-B14F-4D97-AF65-F5344CB8AC3E}">
        <p14:creationId xmlns:p14="http://schemas.microsoft.com/office/powerpoint/2010/main" val="471560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23</a:t>
            </a:fld>
            <a:endParaRPr lang="cs-CZ"/>
          </a:p>
        </p:txBody>
      </p:sp>
    </p:spTree>
    <p:extLst>
      <p:ext uri="{BB962C8B-B14F-4D97-AF65-F5344CB8AC3E}">
        <p14:creationId xmlns:p14="http://schemas.microsoft.com/office/powerpoint/2010/main" val="3824482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24</a:t>
            </a:fld>
            <a:endParaRPr lang="cs-CZ"/>
          </a:p>
        </p:txBody>
      </p:sp>
    </p:spTree>
    <p:extLst>
      <p:ext uri="{BB962C8B-B14F-4D97-AF65-F5344CB8AC3E}">
        <p14:creationId xmlns:p14="http://schemas.microsoft.com/office/powerpoint/2010/main" val="1166338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25</a:t>
            </a:fld>
            <a:endParaRPr lang="cs-CZ"/>
          </a:p>
        </p:txBody>
      </p:sp>
    </p:spTree>
    <p:extLst>
      <p:ext uri="{BB962C8B-B14F-4D97-AF65-F5344CB8AC3E}">
        <p14:creationId xmlns:p14="http://schemas.microsoft.com/office/powerpoint/2010/main" val="3854580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Tímto pojmem se označuje odstranění a případně i likvidace odpadového materiálu, který vzniká v procesu výroby, distribuce a balení zboží, patří sem i zpětný odběr použitých a zastaralých výrobků od zákazníků, jakož i nevyžádané, poškozené nebo vadné zboží, které bylo vráceno na dobropis, výměnu nebo opravu.</a:t>
            </a:r>
          </a:p>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26</a:t>
            </a:fld>
            <a:endParaRPr lang="cs-CZ"/>
          </a:p>
        </p:txBody>
      </p:sp>
    </p:spTree>
    <p:extLst>
      <p:ext uri="{BB962C8B-B14F-4D97-AF65-F5344CB8AC3E}">
        <p14:creationId xmlns:p14="http://schemas.microsoft.com/office/powerpoint/2010/main" val="3208033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27</a:t>
            </a:fld>
            <a:endParaRPr lang="cs-CZ"/>
          </a:p>
        </p:txBody>
      </p:sp>
    </p:spTree>
    <p:extLst>
      <p:ext uri="{BB962C8B-B14F-4D97-AF65-F5344CB8AC3E}">
        <p14:creationId xmlns:p14="http://schemas.microsoft.com/office/powerpoint/2010/main" val="2417113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28</a:t>
            </a:fld>
            <a:endParaRPr lang="cs-CZ"/>
          </a:p>
        </p:txBody>
      </p:sp>
    </p:spTree>
    <p:extLst>
      <p:ext uri="{BB962C8B-B14F-4D97-AF65-F5344CB8AC3E}">
        <p14:creationId xmlns:p14="http://schemas.microsoft.com/office/powerpoint/2010/main" val="4034019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„Každý obchodník musí počítat s tím, že část zboží zákazníci po zakoupení vrátí. To jim umožňuje zákon. Mezi nejčastější důvody vrácení patří nespokojenost s daným výrobkem, ať už jde o špatnou velikost, nebo kvalitu a podobně,“ řekl Právu ředitel </a:t>
            </a:r>
            <a:r>
              <a:rPr lang="cs-CZ" dirty="0" err="1"/>
              <a:t>Shoptetu</a:t>
            </a:r>
            <a:r>
              <a:rPr lang="cs-CZ" dirty="0"/>
              <a:t> Miroslav </a:t>
            </a:r>
            <a:r>
              <a:rPr lang="cs-CZ" dirty="0" err="1"/>
              <a:t>Uďan</a:t>
            </a:r>
            <a:r>
              <a:rPr lang="cs-CZ" dirty="0"/>
              <a:t>.</a:t>
            </a:r>
          </a:p>
          <a:p>
            <a:r>
              <a:rPr lang="cs-CZ" dirty="0"/>
              <a:t>Mezi důvody pro vrácení zboží bývá podle něj i pozdní doručení, v menší míře poškození při dopravě, v období kolem Vánoc i třeba to, že šlo o nevhodný dárek.</a:t>
            </a:r>
          </a:p>
          <a:p>
            <a:r>
              <a:rPr lang="cs-CZ" dirty="0"/>
              <a:t>„Faktem je, že český spotřebitel je už mnohem více informovaný, než býval. Zejména mladší lidé si jsou dobře vědomi toho, že při nákupu zboží přes internet je podle občanského zákoníku možné jej vrátit do 14 dnů od doručení, a to bez udání důvodu. A toho také využívají, pokud se zbožím z nějakého důvodu nejsou spokojeni,“ potvrdil Právu manažer nákupního rádce Zboží.cz Milan Šmíd.</a:t>
            </a:r>
          </a:p>
          <a:p>
            <a:r>
              <a:rPr lang="cs-CZ" dirty="0"/>
              <a:t>„Pokud byly dříve pro e-</a:t>
            </a:r>
            <a:r>
              <a:rPr lang="cs-CZ" dirty="0" err="1"/>
              <a:t>shopy</a:t>
            </a:r>
            <a:r>
              <a:rPr lang="cs-CZ" dirty="0"/>
              <a:t> problémem množící se reklamace, dnes to je spíš objem vráceného zboží, které není vadné, ale jehož doručení a následný návrat do e-</a:t>
            </a:r>
            <a:r>
              <a:rPr lang="cs-CZ" dirty="0" err="1"/>
              <a:t>shopu</a:t>
            </a:r>
            <a:r>
              <a:rPr lang="cs-CZ" dirty="0"/>
              <a:t> přijde na nemalé finanční prostředky,“ poznamenal Šmíd.</a:t>
            </a:r>
          </a:p>
          <a:p>
            <a:r>
              <a:rPr lang="cs-CZ" dirty="0"/>
              <a:t>Statistiky </a:t>
            </a:r>
            <a:r>
              <a:rPr lang="cs-CZ" dirty="0" err="1"/>
              <a:t>Shoptetu</a:t>
            </a:r>
            <a:r>
              <a:rPr lang="cs-CZ" dirty="0"/>
              <a:t> ukazují, že na 40 procent všech vratek se dostane znovu do prodeje, ale tentokrát ve slevě s označením „zboží rozbaleno“. Dalších deset procent zboží se dostane do prodeje jako zcela nové, týká se to především zboží po revizi.</a:t>
            </a:r>
          </a:p>
          <a:p>
            <a:r>
              <a:rPr lang="cs-CZ" dirty="0"/>
              <a:t>Dalších 20 procent se použije při reklamaci. To v praxi znamená, že pokud daným výrobkům nic není, ale zákazník je vrátí, protože mu to zákon umožňuje, bývá toto zboží využíváno na výměnu při reklamaci. Tedy dostane se k zákazníkovi výměnou za poškozené zboží.</a:t>
            </a:r>
          </a:p>
          <a:p>
            <a:r>
              <a:rPr lang="cs-CZ" dirty="0"/>
              <a:t>„Zajímavé je, že zhruba pětinu vráceného zboží nabídnou prodejci za zvýhodněnou cenu na aukčních serverech,“ dodal </a:t>
            </a:r>
            <a:r>
              <a:rPr lang="cs-CZ" dirty="0" err="1"/>
              <a:t>Uďan</a:t>
            </a:r>
            <a:r>
              <a:rPr lang="cs-CZ" dirty="0"/>
              <a:t>.</a:t>
            </a:r>
          </a:p>
          <a:p>
            <a:r>
              <a:rPr lang="cs-CZ" dirty="0"/>
              <a:t>Přes starosti s vraceným zbožím se českým e-</a:t>
            </a:r>
            <a:r>
              <a:rPr lang="cs-CZ" dirty="0" err="1"/>
              <a:t>shopům</a:t>
            </a:r>
            <a:r>
              <a:rPr lang="cs-CZ" dirty="0"/>
              <a:t> nevede vůbec špatně. Jejich tržby stouply loni meziročně o 17 procent na 135 miliard korun.</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29</a:t>
            </a:fld>
            <a:endParaRPr lang="cs-CZ"/>
          </a:p>
        </p:txBody>
      </p:sp>
    </p:spTree>
    <p:extLst>
      <p:ext uri="{BB962C8B-B14F-4D97-AF65-F5344CB8AC3E}">
        <p14:creationId xmlns:p14="http://schemas.microsoft.com/office/powerpoint/2010/main" val="527780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3</a:t>
            </a:fld>
            <a:endParaRPr lang="cs-CZ"/>
          </a:p>
        </p:txBody>
      </p:sp>
    </p:spTree>
    <p:extLst>
      <p:ext uri="{BB962C8B-B14F-4D97-AF65-F5344CB8AC3E}">
        <p14:creationId xmlns:p14="http://schemas.microsoft.com/office/powerpoint/2010/main" val="273955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30</a:t>
            </a:fld>
            <a:endParaRPr lang="cs-CZ"/>
          </a:p>
        </p:txBody>
      </p:sp>
    </p:spTree>
    <p:extLst>
      <p:ext uri="{BB962C8B-B14F-4D97-AF65-F5344CB8AC3E}">
        <p14:creationId xmlns:p14="http://schemas.microsoft.com/office/powerpoint/2010/main" val="3159612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31</a:t>
            </a:fld>
            <a:endParaRPr lang="cs-CZ"/>
          </a:p>
        </p:txBody>
      </p:sp>
    </p:spTree>
    <p:extLst>
      <p:ext uri="{BB962C8B-B14F-4D97-AF65-F5344CB8AC3E}">
        <p14:creationId xmlns:p14="http://schemas.microsoft.com/office/powerpoint/2010/main" val="490481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32</a:t>
            </a:fld>
            <a:endParaRPr lang="cs-CZ"/>
          </a:p>
        </p:txBody>
      </p:sp>
    </p:spTree>
    <p:extLst>
      <p:ext uri="{BB962C8B-B14F-4D97-AF65-F5344CB8AC3E}">
        <p14:creationId xmlns:p14="http://schemas.microsoft.com/office/powerpoint/2010/main" val="3780299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33</a:t>
            </a:fld>
            <a:endParaRPr lang="cs-CZ"/>
          </a:p>
        </p:txBody>
      </p:sp>
    </p:spTree>
    <p:extLst>
      <p:ext uri="{BB962C8B-B14F-4D97-AF65-F5344CB8AC3E}">
        <p14:creationId xmlns:p14="http://schemas.microsoft.com/office/powerpoint/2010/main" val="3279760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34</a:t>
            </a:fld>
            <a:endParaRPr lang="cs-CZ"/>
          </a:p>
        </p:txBody>
      </p:sp>
    </p:spTree>
    <p:extLst>
      <p:ext uri="{BB962C8B-B14F-4D97-AF65-F5344CB8AC3E}">
        <p14:creationId xmlns:p14="http://schemas.microsoft.com/office/powerpoint/2010/main" val="2022264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35</a:t>
            </a:fld>
            <a:endParaRPr lang="cs-CZ"/>
          </a:p>
        </p:txBody>
      </p:sp>
    </p:spTree>
    <p:extLst>
      <p:ext uri="{BB962C8B-B14F-4D97-AF65-F5344CB8AC3E}">
        <p14:creationId xmlns:p14="http://schemas.microsoft.com/office/powerpoint/2010/main" val="2825749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36</a:t>
            </a:fld>
            <a:endParaRPr lang="cs-CZ"/>
          </a:p>
        </p:txBody>
      </p:sp>
    </p:spTree>
    <p:extLst>
      <p:ext uri="{BB962C8B-B14F-4D97-AF65-F5344CB8AC3E}">
        <p14:creationId xmlns:p14="http://schemas.microsoft.com/office/powerpoint/2010/main" val="1301372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37</a:t>
            </a:fld>
            <a:endParaRPr lang="cs-CZ"/>
          </a:p>
        </p:txBody>
      </p:sp>
    </p:spTree>
    <p:extLst>
      <p:ext uri="{BB962C8B-B14F-4D97-AF65-F5344CB8AC3E}">
        <p14:creationId xmlns:p14="http://schemas.microsoft.com/office/powerpoint/2010/main" val="1598199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38</a:t>
            </a:fld>
            <a:endParaRPr lang="cs-CZ"/>
          </a:p>
        </p:txBody>
      </p:sp>
    </p:spTree>
    <p:extLst>
      <p:ext uri="{BB962C8B-B14F-4D97-AF65-F5344CB8AC3E}">
        <p14:creationId xmlns:p14="http://schemas.microsoft.com/office/powerpoint/2010/main" val="49850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39</a:t>
            </a:fld>
            <a:endParaRPr lang="cs-CZ"/>
          </a:p>
        </p:txBody>
      </p:sp>
    </p:spTree>
    <p:extLst>
      <p:ext uri="{BB962C8B-B14F-4D97-AF65-F5344CB8AC3E}">
        <p14:creationId xmlns:p14="http://schemas.microsoft.com/office/powerpoint/2010/main" val="407778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TZB </a:t>
            </a:r>
            <a:r>
              <a:rPr lang="cs-CZ" dirty="0"/>
              <a:t>zahrnuje obory: </a:t>
            </a:r>
          </a:p>
          <a:p>
            <a:r>
              <a:rPr lang="cs-CZ" dirty="0"/>
              <a:t>• </a:t>
            </a:r>
            <a:r>
              <a:rPr lang="cs-CZ" b="1" dirty="0"/>
              <a:t>Instalace </a:t>
            </a:r>
            <a:r>
              <a:rPr lang="cs-CZ" dirty="0"/>
              <a:t>(vytápění, vzduchotechnika, klimatizace, chlazení, rozvod plynu, vody a kanalizace, centrální vysavače). </a:t>
            </a:r>
          </a:p>
          <a:p>
            <a:r>
              <a:rPr lang="cs-CZ" dirty="0"/>
              <a:t>• </a:t>
            </a:r>
            <a:r>
              <a:rPr lang="cs-CZ" b="1" dirty="0"/>
              <a:t>Elektrotechnické rozvody </a:t>
            </a:r>
            <a:r>
              <a:rPr lang="cs-CZ" dirty="0"/>
              <a:t>(měření a regulace, elektrorozvody, zabezpečovací technika, řídicí systémy pro veškerá technická zařízení, hromosvody, telefonní rozvody, rozvody televizního </a:t>
            </a:r>
            <a:r>
              <a:rPr lang="cs-CZ" dirty="0" err="1"/>
              <a:t>sig-nálu</a:t>
            </a:r>
            <a:r>
              <a:rPr lang="cs-CZ" dirty="0"/>
              <a:t>, počítačové sítě apod.). </a:t>
            </a:r>
          </a:p>
          <a:p>
            <a:r>
              <a:rPr lang="cs-CZ" dirty="0"/>
              <a:t>• </a:t>
            </a:r>
            <a:r>
              <a:rPr lang="cs-CZ" b="1" dirty="0"/>
              <a:t>Další technická zařízení v budovách </a:t>
            </a:r>
            <a:r>
              <a:rPr lang="cs-CZ" dirty="0"/>
              <a:t>(osvětlení, výtahy apod.). • Zařízení techniky prostředí s možností vzdálené kontroly, programování a ovládání. </a:t>
            </a:r>
          </a:p>
          <a:p>
            <a:r>
              <a:rPr lang="cs-CZ" dirty="0"/>
              <a:t>• Zařízení zdravotně technických instalací. </a:t>
            </a:r>
          </a:p>
          <a:p>
            <a:r>
              <a:rPr lang="cs-CZ" dirty="0"/>
              <a:t>• Silnoproudá elektrická zařízení. </a:t>
            </a:r>
          </a:p>
          <a:p>
            <a:r>
              <a:rPr lang="cs-CZ" dirty="0"/>
              <a:t>• Slaboproudá elektrická zařízení. </a:t>
            </a:r>
          </a:p>
          <a:p>
            <a:r>
              <a:rPr lang="cs-CZ" dirty="0"/>
              <a:t>• Relaxační a rekreační technologie. </a:t>
            </a:r>
          </a:p>
          <a:p>
            <a:r>
              <a:rPr lang="cs-CZ" dirty="0"/>
              <a:t>• Zařízení vertikální a horizontální dopravy. </a:t>
            </a:r>
          </a:p>
          <a:p>
            <a:r>
              <a:rPr lang="cs-CZ" dirty="0"/>
              <a:t>• Soubor doplňkových zařízení. </a:t>
            </a:r>
          </a:p>
          <a:p>
            <a:r>
              <a:rPr lang="cs-CZ" dirty="0"/>
              <a:t>• Další a speciální zařízení. </a:t>
            </a:r>
          </a:p>
          <a:p>
            <a:r>
              <a:rPr lang="cs-CZ" dirty="0"/>
              <a:t>• Vyhrazená technická zařízení. </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4</a:t>
            </a:fld>
            <a:endParaRPr lang="cs-CZ"/>
          </a:p>
        </p:txBody>
      </p:sp>
    </p:spTree>
    <p:extLst>
      <p:ext uri="{BB962C8B-B14F-4D97-AF65-F5344CB8AC3E}">
        <p14:creationId xmlns:p14="http://schemas.microsoft.com/office/powerpoint/2010/main" val="1105337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40</a:t>
            </a:fld>
            <a:endParaRPr lang="cs-CZ"/>
          </a:p>
        </p:txBody>
      </p:sp>
    </p:spTree>
    <p:extLst>
      <p:ext uri="{BB962C8B-B14F-4D97-AF65-F5344CB8AC3E}">
        <p14:creationId xmlns:p14="http://schemas.microsoft.com/office/powerpoint/2010/main" val="771978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41</a:t>
            </a:fld>
            <a:endParaRPr lang="cs-CZ"/>
          </a:p>
        </p:txBody>
      </p:sp>
    </p:spTree>
    <p:extLst>
      <p:ext uri="{BB962C8B-B14F-4D97-AF65-F5344CB8AC3E}">
        <p14:creationId xmlns:p14="http://schemas.microsoft.com/office/powerpoint/2010/main" val="1639443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42</a:t>
            </a:fld>
            <a:endParaRPr lang="cs-CZ"/>
          </a:p>
        </p:txBody>
      </p:sp>
    </p:spTree>
    <p:extLst>
      <p:ext uri="{BB962C8B-B14F-4D97-AF65-F5344CB8AC3E}">
        <p14:creationId xmlns:p14="http://schemas.microsoft.com/office/powerpoint/2010/main" val="18616291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43</a:t>
            </a:fld>
            <a:endParaRPr lang="cs-CZ"/>
          </a:p>
        </p:txBody>
      </p:sp>
    </p:spTree>
    <p:extLst>
      <p:ext uri="{BB962C8B-B14F-4D97-AF65-F5344CB8AC3E}">
        <p14:creationId xmlns:p14="http://schemas.microsoft.com/office/powerpoint/2010/main" val="2376586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Skladba komunálního odpadu, který dennodenně produkujeme, je u každého z nás jiná, avšak v průměru obsahuje: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44</a:t>
            </a:fld>
            <a:endParaRPr lang="cs-CZ"/>
          </a:p>
        </p:txBody>
      </p:sp>
    </p:spTree>
    <p:extLst>
      <p:ext uri="{BB962C8B-B14F-4D97-AF65-F5344CB8AC3E}">
        <p14:creationId xmlns:p14="http://schemas.microsoft.com/office/powerpoint/2010/main" val="3064762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45</a:t>
            </a:fld>
            <a:endParaRPr lang="cs-CZ"/>
          </a:p>
        </p:txBody>
      </p:sp>
    </p:spTree>
    <p:extLst>
      <p:ext uri="{BB962C8B-B14F-4D97-AF65-F5344CB8AC3E}">
        <p14:creationId xmlns:p14="http://schemas.microsoft.com/office/powerpoint/2010/main" val="5787261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46</a:t>
            </a:fld>
            <a:endParaRPr lang="cs-CZ"/>
          </a:p>
        </p:txBody>
      </p:sp>
    </p:spTree>
    <p:extLst>
      <p:ext uri="{BB962C8B-B14F-4D97-AF65-F5344CB8AC3E}">
        <p14:creationId xmlns:p14="http://schemas.microsoft.com/office/powerpoint/2010/main" val="282171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47</a:t>
            </a:fld>
            <a:endParaRPr lang="cs-CZ"/>
          </a:p>
        </p:txBody>
      </p:sp>
    </p:spTree>
    <p:extLst>
      <p:ext uri="{BB962C8B-B14F-4D97-AF65-F5344CB8AC3E}">
        <p14:creationId xmlns:p14="http://schemas.microsoft.com/office/powerpoint/2010/main" val="11322572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48</a:t>
            </a:fld>
            <a:endParaRPr lang="cs-CZ"/>
          </a:p>
        </p:txBody>
      </p:sp>
    </p:spTree>
    <p:extLst>
      <p:ext uri="{BB962C8B-B14F-4D97-AF65-F5344CB8AC3E}">
        <p14:creationId xmlns:p14="http://schemas.microsoft.com/office/powerpoint/2010/main" val="851987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49</a:t>
            </a:fld>
            <a:endParaRPr lang="cs-CZ"/>
          </a:p>
        </p:txBody>
      </p:sp>
    </p:spTree>
    <p:extLst>
      <p:ext uri="{BB962C8B-B14F-4D97-AF65-F5344CB8AC3E}">
        <p14:creationId xmlns:p14="http://schemas.microsoft.com/office/powerpoint/2010/main" val="352886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Problematika </a:t>
            </a:r>
            <a:r>
              <a:rPr lang="cs-CZ" b="1" dirty="0"/>
              <a:t>technického zabezpečení budov (TZB) </a:t>
            </a:r>
            <a:r>
              <a:rPr lang="cs-CZ" dirty="0"/>
              <a:t>je přiblížena prostřednictvím </a:t>
            </a:r>
            <a:r>
              <a:rPr lang="cs-CZ" b="1" dirty="0"/>
              <a:t>sedmi potřeb každého objektu</a:t>
            </a:r>
            <a:r>
              <a:rPr lang="cs-CZ" dirty="0"/>
              <a:t>, které je zapotřebí zajistit – každé budovy nebo are-</a:t>
            </a:r>
            <a:r>
              <a:rPr lang="cs-CZ" dirty="0" err="1"/>
              <a:t>álu</a:t>
            </a:r>
            <a:r>
              <a:rPr lang="cs-CZ" dirty="0"/>
              <a:t>. Proveďte základní analýzu rozdělení vyhrazených technických zařízení ve vaší </a:t>
            </a:r>
            <a:r>
              <a:rPr lang="cs-CZ" dirty="0" err="1"/>
              <a:t>or-ganizaci</a:t>
            </a:r>
            <a:r>
              <a:rPr lang="cs-CZ" dirty="0"/>
              <a:t>! Jedná se o </a:t>
            </a:r>
            <a:r>
              <a:rPr lang="cs-CZ" b="1" dirty="0"/>
              <a:t>bezpečnost </a:t>
            </a:r>
            <a:r>
              <a:rPr lang="cs-CZ" dirty="0"/>
              <a:t>(optimální kombinace fyzické ostrahy, lokálního nebo vzdáleného monitoringu a mechanických zábran), </a:t>
            </a:r>
            <a:r>
              <a:rPr lang="cs-CZ" b="1" dirty="0"/>
              <a:t>obsluha vstupu do budovy </a:t>
            </a:r>
            <a:r>
              <a:rPr lang="cs-CZ" dirty="0"/>
              <a:t>(</a:t>
            </a:r>
            <a:r>
              <a:rPr lang="cs-CZ" b="1" dirty="0"/>
              <a:t>re-</a:t>
            </a:r>
            <a:r>
              <a:rPr lang="cs-CZ" b="1" dirty="0" err="1"/>
              <a:t>cepce</a:t>
            </a:r>
            <a:r>
              <a:rPr lang="cs-CZ" b="1" dirty="0"/>
              <a:t>, vrátnice, vjezd</a:t>
            </a:r>
            <a:r>
              <a:rPr lang="cs-CZ" dirty="0"/>
              <a:t>), včetně evidence pohybu osob a techniky, </a:t>
            </a:r>
            <a:r>
              <a:rPr lang="cs-CZ" b="1" dirty="0"/>
              <a:t>úklid</a:t>
            </a:r>
            <a:r>
              <a:rPr lang="cs-CZ" dirty="0"/>
              <a:t>, </a:t>
            </a:r>
            <a:r>
              <a:rPr lang="cs-CZ" b="1" dirty="0"/>
              <a:t>hygienický servis </a:t>
            </a:r>
            <a:r>
              <a:rPr lang="cs-CZ" dirty="0"/>
              <a:t>(doplňování hygienických prostředků), </a:t>
            </a:r>
            <a:r>
              <a:rPr lang="cs-CZ" b="1" dirty="0"/>
              <a:t>údržba </a:t>
            </a:r>
            <a:r>
              <a:rPr lang="cs-CZ" dirty="0"/>
              <a:t>(zajišťování drobné technické správy a údržby objektu – běžné opravy a údržba), </a:t>
            </a:r>
            <a:r>
              <a:rPr lang="cs-CZ" b="1" dirty="0"/>
              <a:t>zaměstnávání OZP</a:t>
            </a:r>
            <a:r>
              <a:rPr lang="cs-CZ" dirty="0"/>
              <a:t>, vč. tzv. </a:t>
            </a:r>
            <a:r>
              <a:rPr lang="cs-CZ" b="1" dirty="0" err="1"/>
              <a:t>ná</a:t>
            </a:r>
            <a:r>
              <a:rPr lang="cs-CZ" b="1" dirty="0"/>
              <a:t>-hradního plnění</a:t>
            </a:r>
            <a:r>
              <a:rPr lang="cs-CZ" dirty="0"/>
              <a:t>, </a:t>
            </a:r>
            <a:r>
              <a:rPr lang="cs-CZ" b="1" dirty="0"/>
              <a:t>spokojený majitel </a:t>
            </a:r>
            <a:r>
              <a:rPr lang="cs-CZ" dirty="0"/>
              <a:t>(garance perfektních služeb s působností po </a:t>
            </a:r>
            <a:r>
              <a:rPr lang="cs-CZ" dirty="0" err="1"/>
              <a:t>ce-lém</a:t>
            </a:r>
            <a:r>
              <a:rPr lang="cs-CZ" dirty="0"/>
              <a:t> území, pojištění a proškolení zaměstnanců (BOZP, PO, zkoušky odborné </a:t>
            </a:r>
            <a:r>
              <a:rPr lang="cs-CZ" dirty="0" err="1"/>
              <a:t>způsobi-losti</a:t>
            </a:r>
            <a:r>
              <a:rPr lang="cs-CZ" dirty="0"/>
              <a:t> v oblasti úklidové chemie, obsluhy strojů apod.).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5</a:t>
            </a:fld>
            <a:endParaRPr lang="cs-CZ"/>
          </a:p>
        </p:txBody>
      </p:sp>
    </p:spTree>
    <p:extLst>
      <p:ext uri="{BB962C8B-B14F-4D97-AF65-F5344CB8AC3E}">
        <p14:creationId xmlns:p14="http://schemas.microsoft.com/office/powerpoint/2010/main" val="42208430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50</a:t>
            </a:fld>
            <a:endParaRPr lang="cs-CZ"/>
          </a:p>
        </p:txBody>
      </p:sp>
    </p:spTree>
    <p:extLst>
      <p:ext uri="{BB962C8B-B14F-4D97-AF65-F5344CB8AC3E}">
        <p14:creationId xmlns:p14="http://schemas.microsoft.com/office/powerpoint/2010/main" val="17056967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51</a:t>
            </a:fld>
            <a:endParaRPr lang="cs-CZ"/>
          </a:p>
        </p:txBody>
      </p:sp>
    </p:spTree>
    <p:extLst>
      <p:ext uri="{BB962C8B-B14F-4D97-AF65-F5344CB8AC3E}">
        <p14:creationId xmlns:p14="http://schemas.microsoft.com/office/powerpoint/2010/main" val="29740120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52</a:t>
            </a:fld>
            <a:endParaRPr lang="cs-CZ"/>
          </a:p>
        </p:txBody>
      </p:sp>
    </p:spTree>
    <p:extLst>
      <p:ext uri="{BB962C8B-B14F-4D97-AF65-F5344CB8AC3E}">
        <p14:creationId xmlns:p14="http://schemas.microsoft.com/office/powerpoint/2010/main" val="666335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53</a:t>
            </a:fld>
            <a:endParaRPr lang="cs-CZ"/>
          </a:p>
        </p:txBody>
      </p:sp>
    </p:spTree>
    <p:extLst>
      <p:ext uri="{BB962C8B-B14F-4D97-AF65-F5344CB8AC3E}">
        <p14:creationId xmlns:p14="http://schemas.microsoft.com/office/powerpoint/2010/main" val="35640354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54</a:t>
            </a:fld>
            <a:endParaRPr lang="cs-CZ" dirty="0"/>
          </a:p>
        </p:txBody>
      </p:sp>
    </p:spTree>
    <p:extLst>
      <p:ext uri="{BB962C8B-B14F-4D97-AF65-F5344CB8AC3E}">
        <p14:creationId xmlns:p14="http://schemas.microsoft.com/office/powerpoint/2010/main" val="1776918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Obaly na vajíčka, odpadkové koše nebo třeba protihlukové stěny. I tak vypadají finální produkty vzniklé recyklací odpadů. Proces opětovného využití odpadů začíná u svozu tříděného odpadu na tzv. </a:t>
            </a:r>
            <a:r>
              <a:rPr lang="cs-CZ" dirty="0" err="1"/>
              <a:t>dotřiďovací</a:t>
            </a:r>
            <a:r>
              <a:rPr lang="cs-CZ" dirty="0"/>
              <a:t> linky, kde jsou odpady dále rozděleny podle způsobu jejich dalšího využití a zároveň jsou z nich odstraněny veškeré příměsi a nečistoty. Pečlivě vytříděný odpad je následně předán zpracovateli, který je z něj schopen vyrobit řadu rozmanitých výrobků. Podmínkou však je, abychom třídili důsledně a správně, pouze pak může vzniknout plnohodnotná surovina.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55</a:t>
            </a:fld>
            <a:endParaRPr lang="cs-CZ"/>
          </a:p>
        </p:txBody>
      </p:sp>
    </p:spTree>
    <p:extLst>
      <p:ext uri="{BB962C8B-B14F-4D97-AF65-F5344CB8AC3E}">
        <p14:creationId xmlns:p14="http://schemas.microsoft.com/office/powerpoint/2010/main" val="41887334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None/>
            </a:pPr>
            <a:r>
              <a:rPr lang="cs-CZ" dirty="0"/>
              <a:t>S budoucí recyklací je nutno počítat již v projektové přípravě nového výrobku, je nutno volit vhodné materiálové složení, možnost demontáže. Problémem recyklace je nedostatečná spolupráce mezi odvětvími, protože odpad z jednoho odvětví může být cennou surovinou v jiném odvětví. Důvodem může být i nedostatek informací.</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56</a:t>
            </a:fld>
            <a:endParaRPr lang="cs-CZ" dirty="0"/>
          </a:p>
        </p:txBody>
      </p:sp>
    </p:spTree>
    <p:extLst>
      <p:ext uri="{BB962C8B-B14F-4D97-AF65-F5344CB8AC3E}">
        <p14:creationId xmlns:p14="http://schemas.microsoft.com/office/powerpoint/2010/main" val="41279888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57</a:t>
            </a:fld>
            <a:endParaRPr lang="cs-CZ"/>
          </a:p>
        </p:txBody>
      </p:sp>
    </p:spTree>
    <p:extLst>
      <p:ext uri="{BB962C8B-B14F-4D97-AF65-F5344CB8AC3E}">
        <p14:creationId xmlns:p14="http://schemas.microsoft.com/office/powerpoint/2010/main" val="33261634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58</a:t>
            </a:fld>
            <a:endParaRPr lang="cs-CZ" dirty="0"/>
          </a:p>
        </p:txBody>
      </p:sp>
    </p:spTree>
    <p:extLst>
      <p:ext uri="{BB962C8B-B14F-4D97-AF65-F5344CB8AC3E}">
        <p14:creationId xmlns:p14="http://schemas.microsoft.com/office/powerpoint/2010/main" val="17748396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59</a:t>
            </a:fld>
            <a:endParaRPr lang="cs-CZ" dirty="0"/>
          </a:p>
        </p:txBody>
      </p:sp>
    </p:spTree>
    <p:extLst>
      <p:ext uri="{BB962C8B-B14F-4D97-AF65-F5344CB8AC3E}">
        <p14:creationId xmlns:p14="http://schemas.microsoft.com/office/powerpoint/2010/main" val="39654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6</a:t>
            </a:fld>
            <a:endParaRPr lang="cs-CZ"/>
          </a:p>
        </p:txBody>
      </p:sp>
    </p:spTree>
    <p:extLst>
      <p:ext uri="{BB962C8B-B14F-4D97-AF65-F5344CB8AC3E}">
        <p14:creationId xmlns:p14="http://schemas.microsoft.com/office/powerpoint/2010/main" val="35202508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60</a:t>
            </a:fld>
            <a:endParaRPr lang="cs-CZ" dirty="0"/>
          </a:p>
        </p:txBody>
      </p:sp>
    </p:spTree>
    <p:extLst>
      <p:ext uri="{BB962C8B-B14F-4D97-AF65-F5344CB8AC3E}">
        <p14:creationId xmlns:p14="http://schemas.microsoft.com/office/powerpoint/2010/main" val="17403118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61</a:t>
            </a:fld>
            <a:endParaRPr lang="cs-CZ" dirty="0"/>
          </a:p>
        </p:txBody>
      </p:sp>
    </p:spTree>
    <p:extLst>
      <p:ext uri="{BB962C8B-B14F-4D97-AF65-F5344CB8AC3E}">
        <p14:creationId xmlns:p14="http://schemas.microsoft.com/office/powerpoint/2010/main" val="531478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62</a:t>
            </a:fld>
            <a:endParaRPr lang="cs-CZ" dirty="0"/>
          </a:p>
        </p:txBody>
      </p:sp>
    </p:spTree>
    <p:extLst>
      <p:ext uri="{BB962C8B-B14F-4D97-AF65-F5344CB8AC3E}">
        <p14:creationId xmlns:p14="http://schemas.microsoft.com/office/powerpoint/2010/main" val="24873917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63</a:t>
            </a:fld>
            <a:endParaRPr lang="cs-CZ" dirty="0"/>
          </a:p>
        </p:txBody>
      </p:sp>
    </p:spTree>
    <p:extLst>
      <p:ext uri="{BB962C8B-B14F-4D97-AF65-F5344CB8AC3E}">
        <p14:creationId xmlns:p14="http://schemas.microsoft.com/office/powerpoint/2010/main" val="5122240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64</a:t>
            </a:fld>
            <a:endParaRPr lang="cs-CZ" dirty="0"/>
          </a:p>
        </p:txBody>
      </p:sp>
    </p:spTree>
    <p:extLst>
      <p:ext uri="{BB962C8B-B14F-4D97-AF65-F5344CB8AC3E}">
        <p14:creationId xmlns:p14="http://schemas.microsoft.com/office/powerpoint/2010/main" val="15650952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65</a:t>
            </a:fld>
            <a:endParaRPr lang="cs-CZ" dirty="0"/>
          </a:p>
        </p:txBody>
      </p:sp>
    </p:spTree>
    <p:extLst>
      <p:ext uri="{BB962C8B-B14F-4D97-AF65-F5344CB8AC3E}">
        <p14:creationId xmlns:p14="http://schemas.microsoft.com/office/powerpoint/2010/main" val="41505896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66</a:t>
            </a:fld>
            <a:endParaRPr lang="cs-CZ"/>
          </a:p>
        </p:txBody>
      </p:sp>
    </p:spTree>
    <p:extLst>
      <p:ext uri="{BB962C8B-B14F-4D97-AF65-F5344CB8AC3E}">
        <p14:creationId xmlns:p14="http://schemas.microsoft.com/office/powerpoint/2010/main" val="29931519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67</a:t>
            </a:fld>
            <a:endParaRPr lang="cs-CZ"/>
          </a:p>
        </p:txBody>
      </p:sp>
    </p:spTree>
    <p:extLst>
      <p:ext uri="{BB962C8B-B14F-4D97-AF65-F5344CB8AC3E}">
        <p14:creationId xmlns:p14="http://schemas.microsoft.com/office/powerpoint/2010/main" val="9303714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Svoz a shromažďování odpadů v bunkrech </a:t>
            </a:r>
            <a:r>
              <a:rPr lang="cs-CZ" i="1" dirty="0"/>
              <a:t>- </a:t>
            </a:r>
            <a:r>
              <a:rPr lang="cs-CZ" dirty="0"/>
              <a:t>svážené odpady jsou shromažďovány v tzv. bun-</a:t>
            </a:r>
            <a:r>
              <a:rPr lang="cs-CZ" dirty="0" err="1"/>
              <a:t>krech</a:t>
            </a:r>
            <a:r>
              <a:rPr lang="cs-CZ" dirty="0"/>
              <a:t>, které slouží jako mezisklady. Bunkry jsou uzavřená zařízení, tak aby nedocházelo k úniku nežádoucího zápachu do blízkého okolí. </a:t>
            </a:r>
          </a:p>
          <a:p>
            <a:r>
              <a:rPr lang="cs-CZ" dirty="0"/>
              <a:t>• </a:t>
            </a:r>
            <a:r>
              <a:rPr lang="cs-CZ" b="1" dirty="0"/>
              <a:t>Drcení, homogenizace odpadů a jejich dávkování do ohniště </a:t>
            </a:r>
            <a:r>
              <a:rPr lang="cs-CZ" dirty="0"/>
              <a:t>- před spalováním je nutné zajistit homogenitu odpadů, tak aby proces spalování byl rovnoměrný. </a:t>
            </a:r>
            <a:r>
              <a:rPr lang="cs-CZ" i="1" dirty="0"/>
              <a:t>Toto zajišťuje speciální jeřáb, který také dávkuje odpad do kotle. V případě potřeby je velkoobjemový odpad drcen </a:t>
            </a:r>
            <a:r>
              <a:rPr lang="cs-CZ" i="1" dirty="0" err="1"/>
              <a:t>hydraulic-kými</a:t>
            </a:r>
            <a:r>
              <a:rPr lang="cs-CZ" i="1" dirty="0"/>
              <a:t> nůžkami na menší části. </a:t>
            </a:r>
            <a:endParaRPr lang="cs-CZ" dirty="0"/>
          </a:p>
          <a:p>
            <a:r>
              <a:rPr lang="cs-CZ" dirty="0"/>
              <a:t>• </a:t>
            </a:r>
            <a:r>
              <a:rPr lang="cs-CZ" b="1" dirty="0"/>
              <a:t>Spalování odpadů </a:t>
            </a:r>
            <a:r>
              <a:rPr lang="cs-CZ" dirty="0"/>
              <a:t>- v tomto kroku je dávkovaný odpad spalován v ohništi a uvolněné teplo je využito k výrobě páry a následně v turbogenerátoru i k výrobě elektrického proudu. Zbylá </a:t>
            </a:r>
            <a:r>
              <a:rPr lang="cs-CZ" dirty="0" err="1"/>
              <a:t>ener-gie</a:t>
            </a:r>
            <a:r>
              <a:rPr lang="cs-CZ" dirty="0"/>
              <a:t> páry je využívána například k vytápění domácností. Celý proces je automatizován a měl by zaručit optimální vyhoření odpadu a vznik minimálního množství polétavého prachu a popílku. Spalovací proces probíhá při teplotách mezi 850 - 1000C. Vzniklé spaliny jsou následně </a:t>
            </a:r>
            <a:r>
              <a:rPr lang="cs-CZ" dirty="0" err="1"/>
              <a:t>ochlazo</a:t>
            </a:r>
            <a:r>
              <a:rPr lang="cs-CZ" dirty="0"/>
              <a:t>-vány a před vypuštěním do ovzduší přísně čištěny. </a:t>
            </a:r>
          </a:p>
          <a:p>
            <a:r>
              <a:rPr lang="cs-CZ" dirty="0"/>
              <a:t>• </a:t>
            </a:r>
            <a:r>
              <a:rPr lang="cs-CZ" b="1" dirty="0"/>
              <a:t>Čištění spalin </a:t>
            </a:r>
            <a:r>
              <a:rPr lang="cs-CZ" dirty="0"/>
              <a:t>- vzniklé spaliny jsou čištěny v řadě sofistikovaných zařízení, které zaručují velmi nízké emise škodlivých látek vypouštěných do ovzduší. </a:t>
            </a:r>
          </a:p>
          <a:p>
            <a:r>
              <a:rPr lang="cs-CZ" dirty="0"/>
              <a:t>• </a:t>
            </a:r>
            <a:r>
              <a:rPr lang="cs-CZ" b="1" dirty="0"/>
              <a:t>Využívání pevných zbytků ze spalování </a:t>
            </a:r>
            <a:r>
              <a:rPr lang="cs-CZ" dirty="0"/>
              <a:t>- při spalování vznikají pevné zbytky, jako je škvára a po-</a:t>
            </a:r>
            <a:r>
              <a:rPr lang="cs-CZ" dirty="0" err="1"/>
              <a:t>peloviny</a:t>
            </a:r>
            <a:r>
              <a:rPr lang="cs-CZ" dirty="0"/>
              <a:t>. Tyto zbytky jsou podrobeny řadě fyzikálně-chemických procesů čištění, které mají za úkol, zbavit je nebezpečných vlastností. Na konec jsou využity např. ve stavebnictví anebo jako zdroj některých kovů. V případě, že se nevyužijí, pak jsou ukládány na skládky odpadů. </a:t>
            </a:r>
          </a:p>
          <a:p>
            <a:r>
              <a:rPr lang="cs-CZ" dirty="0"/>
              <a:t>• </a:t>
            </a:r>
            <a:r>
              <a:rPr lang="cs-CZ" b="1" dirty="0"/>
              <a:t>Čištění odpadních vod </a:t>
            </a:r>
            <a:r>
              <a:rPr lang="cs-CZ" dirty="0"/>
              <a:t>- v procesu čištění se mimo jiné využívá také tzv. mokrých metod čištění, jejichž výsledkem je vznik odpadních vod, které je nutné před jejich vypuštěním vyčistit. Výsled-</a:t>
            </a:r>
            <a:r>
              <a:rPr lang="cs-CZ" dirty="0" err="1"/>
              <a:t>kem</a:t>
            </a:r>
            <a:r>
              <a:rPr lang="cs-CZ" dirty="0"/>
              <a:t> čistícího procesu je vyčištěná voda a kal, který je po zahuštění předáván oprávněné osobě k jeho odstranění.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68</a:t>
            </a:fld>
            <a:endParaRPr lang="cs-CZ"/>
          </a:p>
        </p:txBody>
      </p:sp>
    </p:spTree>
    <p:extLst>
      <p:ext uri="{BB962C8B-B14F-4D97-AF65-F5344CB8AC3E}">
        <p14:creationId xmlns:p14="http://schemas.microsoft.com/office/powerpoint/2010/main" val="11831379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69</a:t>
            </a:fld>
            <a:endParaRPr lang="cs-CZ"/>
          </a:p>
        </p:txBody>
      </p:sp>
    </p:spTree>
    <p:extLst>
      <p:ext uri="{BB962C8B-B14F-4D97-AF65-F5344CB8AC3E}">
        <p14:creationId xmlns:p14="http://schemas.microsoft.com/office/powerpoint/2010/main" val="314489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 stavebních objektů rozeznáváme obecně tyto druhy životností:</a:t>
            </a:r>
            <a:br>
              <a:rPr lang="cs-CZ" dirty="0"/>
            </a:br>
            <a:br>
              <a:rPr lang="cs-CZ" dirty="0"/>
            </a:br>
            <a:br>
              <a:rPr lang="cs-CZ" dirty="0"/>
            </a:br>
            <a:r>
              <a:rPr lang="cs-CZ" b="1" dirty="0"/>
              <a:t>technická životnost</a:t>
            </a:r>
            <a:r>
              <a:rPr lang="cs-CZ" dirty="0"/>
              <a:t> – doba, kterou počítáme od vzniku stavby do jejího zchátrání a technického zániku za předpokladu běžné údržby. Obvykle převyšuje ekonomickou životnost;</a:t>
            </a:r>
            <a:br>
              <a:rPr lang="cs-CZ" dirty="0"/>
            </a:br>
            <a:r>
              <a:rPr lang="cs-CZ" b="1" dirty="0"/>
              <a:t>ekonomická životnost</a:t>
            </a:r>
            <a:r>
              <a:rPr lang="cs-CZ" dirty="0"/>
              <a:t> – doba, kterou počítáme od vzniku stavby do okamžiku ztráty ekonomické užitečnosti a smysluplnosti, tzn. okamžik trvalé ztráty výnosů nebo ztráta využitelnosti změnou vnějších podmínek bez možnosti jiného využití;</a:t>
            </a:r>
            <a:br>
              <a:rPr lang="cs-CZ" dirty="0"/>
            </a:br>
            <a:r>
              <a:rPr lang="cs-CZ" b="1" dirty="0"/>
              <a:t>morální životnost</a:t>
            </a:r>
            <a:r>
              <a:rPr lang="cs-CZ" dirty="0"/>
              <a:t> – doba, kterou počítáme od vzniku stavby do okamžiku zastarání stavby – dispoziční řešení, styl, standardy a technologie, změny trhu, rozvoj území apod.;</a:t>
            </a:r>
            <a:br>
              <a:rPr lang="cs-CZ" dirty="0"/>
            </a:br>
            <a:r>
              <a:rPr lang="cs-CZ" b="1" dirty="0"/>
              <a:t>právní životnost</a:t>
            </a:r>
            <a:r>
              <a:rPr lang="cs-CZ" dirty="0"/>
              <a:t> – doba od kolaudačního souhlasu do okamžiku rozhodnutí, resp. povolení o odstranění stavby.</a:t>
            </a:r>
          </a:p>
          <a:p>
            <a:endParaRPr lang="cs-CZ" dirty="0"/>
          </a:p>
          <a:p>
            <a:endParaRPr lang="cs-CZ" dirty="0"/>
          </a:p>
          <a:p>
            <a:endParaRPr lang="cs-CZ" dirty="0"/>
          </a:p>
          <a:p>
            <a:r>
              <a:rPr lang="cs-CZ" dirty="0"/>
              <a:t>Na technickou životnost mají vliv především konstrukční systém, údržba, rekonstrukce a modernizace. Životnost staveb podstatně ovlivňuje způsob založení stavby, návrh stavby, konstrukční systém, technologické provedení prvků dlouhodobé životnosti. Dále pak intenzita užívání, údržba, rekonstrukce, modernizace, generální opravy apod.</a:t>
            </a:r>
            <a:br>
              <a:rPr lang="cs-CZ" dirty="0"/>
            </a:br>
            <a:br>
              <a:rPr lang="cs-CZ" dirty="0"/>
            </a:br>
            <a:endParaRPr lang="cs-CZ" dirty="0"/>
          </a:p>
          <a:p>
            <a:r>
              <a:rPr lang="cs-CZ" dirty="0"/>
              <a:t>Pro ekonomickou životnost je důležitá doba využitelnosti stavby. Za okamžik ekonomického zániku stavby lze považovat situaci, kdy je výhodnější na daném místě stávající stavbu zlikvidovat a postavit novou, která bude přinášet vyšší výnosy. Kritériem může být i výše nákladů na běžnou údržbu v porovnání s výnosy z nemovitosti. Okamžikem ekonomického zániku je rovněž situace, kdy zanikne v daném místě důvod pro daný druh provozu a jednoúčelovou stavbu nelze využít pro jinou funkci.</a:t>
            </a:r>
            <a:br>
              <a:rPr lang="cs-CZ" dirty="0"/>
            </a:br>
            <a:br>
              <a:rPr lang="cs-CZ" dirty="0"/>
            </a:br>
            <a:r>
              <a:rPr lang="cs-CZ" dirty="0"/>
              <a:t>Životnost můžeme tedy definovat jako dobu, po kterou by objekt (konstrukce) měla vyhovovat požadavkům provozu v přepokládaných podmínkách. Za tuto dobu se objekt (konstrukce) dostane do mezního stavu, resp. stane se nepoužitelnou. Vyjadřuje se zpravidla počtem roků, který se u různých druhů objektů (konstrukcí) liší. Základní podmínkou dlouhé životnosti je pravidelná (cyklická) údržba a úpravy budov pro jejich co nejlepší využití. [3,4]</a:t>
            </a:r>
            <a:br>
              <a:rPr lang="cs-CZ" dirty="0"/>
            </a:b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7</a:t>
            </a:fld>
            <a:endParaRPr lang="cs-CZ"/>
          </a:p>
        </p:txBody>
      </p:sp>
    </p:spTree>
    <p:extLst>
      <p:ext uri="{BB962C8B-B14F-4D97-AF65-F5344CB8AC3E}">
        <p14:creationId xmlns:p14="http://schemas.microsoft.com/office/powerpoint/2010/main" val="40049958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70</a:t>
            </a:fld>
            <a:endParaRPr lang="cs-CZ"/>
          </a:p>
        </p:txBody>
      </p:sp>
    </p:spTree>
    <p:extLst>
      <p:ext uri="{BB962C8B-B14F-4D97-AF65-F5344CB8AC3E}">
        <p14:creationId xmlns:p14="http://schemas.microsoft.com/office/powerpoint/2010/main" val="41954728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dirty="0"/>
              <a:t>V současnosti je v odpadovém </a:t>
            </a:r>
            <a:r>
              <a:rPr lang="cs-CZ" dirty="0" err="1"/>
              <a:t>hospodařstvi</a:t>
            </a:r>
            <a:r>
              <a:rPr lang="cs-CZ" dirty="0"/>
              <a:t> </a:t>
            </a:r>
            <a:r>
              <a:rPr lang="cs-CZ" dirty="0" err="1"/>
              <a:t>stěžejnim</a:t>
            </a:r>
            <a:r>
              <a:rPr lang="cs-CZ" dirty="0"/>
              <a:t> trendem snaha o přechod na </a:t>
            </a:r>
            <a:r>
              <a:rPr lang="cs-CZ" dirty="0" err="1"/>
              <a:t>oběhove</a:t>
            </a:r>
            <a:r>
              <a:rPr lang="cs-CZ" dirty="0"/>
              <a:t> </a:t>
            </a:r>
            <a:r>
              <a:rPr lang="cs-CZ" dirty="0" err="1"/>
              <a:t>hospodařstvi</a:t>
            </a:r>
            <a:r>
              <a:rPr lang="cs-CZ" dirty="0"/>
              <a:t>, kdy </a:t>
            </a:r>
            <a:r>
              <a:rPr lang="cs-CZ" dirty="0" err="1"/>
              <a:t>dochazi</a:t>
            </a:r>
            <a:r>
              <a:rPr lang="cs-CZ" dirty="0"/>
              <a:t> k </a:t>
            </a:r>
            <a:r>
              <a:rPr lang="cs-CZ" dirty="0" err="1"/>
              <a:t>uzavirani</a:t>
            </a:r>
            <a:r>
              <a:rPr lang="cs-CZ" dirty="0"/>
              <a:t> toků </a:t>
            </a:r>
            <a:r>
              <a:rPr lang="cs-CZ" dirty="0" err="1"/>
              <a:t>materialů</a:t>
            </a:r>
            <a:r>
              <a:rPr lang="cs-CZ" dirty="0"/>
              <a:t> v </a:t>
            </a:r>
            <a:r>
              <a:rPr lang="cs-CZ" dirty="0" err="1"/>
              <a:t>dlouhotrvajicich</a:t>
            </a:r>
            <a:r>
              <a:rPr lang="cs-CZ" dirty="0"/>
              <a:t> cyklech a důraz je kladen na prevenci vzniku odpadů, </a:t>
            </a:r>
            <a:r>
              <a:rPr lang="cs-CZ" dirty="0" err="1"/>
              <a:t>opětovne</a:t>
            </a:r>
            <a:r>
              <a:rPr lang="cs-CZ" dirty="0"/>
              <a:t> využiti </a:t>
            </a:r>
            <a:r>
              <a:rPr lang="cs-CZ" dirty="0" err="1"/>
              <a:t>vyrobků</a:t>
            </a:r>
            <a:r>
              <a:rPr lang="cs-CZ" dirty="0"/>
              <a:t>, recyklaci a přeměnu na energie </a:t>
            </a:r>
            <a:r>
              <a:rPr lang="cs-CZ" dirty="0" err="1"/>
              <a:t>namisto</a:t>
            </a:r>
            <a:r>
              <a:rPr lang="cs-CZ" dirty="0"/>
              <a:t> těžby </a:t>
            </a:r>
            <a:r>
              <a:rPr lang="cs-CZ" dirty="0" err="1"/>
              <a:t>nerostnych</a:t>
            </a:r>
            <a:r>
              <a:rPr lang="cs-CZ" dirty="0"/>
              <a:t> surovin a </a:t>
            </a:r>
            <a:r>
              <a:rPr lang="cs-CZ" dirty="0" err="1"/>
              <a:t>přibyvani</a:t>
            </a:r>
            <a:r>
              <a:rPr lang="cs-CZ" dirty="0"/>
              <a:t> </a:t>
            </a:r>
            <a:r>
              <a:rPr lang="cs-CZ" dirty="0" err="1"/>
              <a:t>skladek</a:t>
            </a:r>
            <a:r>
              <a:rPr lang="cs-CZ" dirty="0"/>
              <a:t>.</a:t>
            </a:r>
          </a:p>
          <a:p>
            <a:r>
              <a:rPr lang="pl-PL" dirty="0"/>
              <a:t>Celkova produkce odpadů, na niž se vyznamnou měrou (95,6 % v roce 2017) podili produkce ostatnich odpadů, se od roku </a:t>
            </a:r>
            <a:r>
              <a:rPr lang="cs-CZ" dirty="0"/>
              <a:t>2009 </a:t>
            </a:r>
            <a:r>
              <a:rPr lang="cs-CZ" dirty="0" err="1"/>
              <a:t>zvyšila</a:t>
            </a:r>
            <a:r>
              <a:rPr lang="cs-CZ" dirty="0"/>
              <a:t> na hodnotu 34 512,6 tis. t v roce 2017. Produkce </a:t>
            </a:r>
            <a:r>
              <a:rPr lang="cs-CZ" dirty="0" err="1"/>
              <a:t>komunalnich</a:t>
            </a:r>
            <a:r>
              <a:rPr lang="cs-CZ" dirty="0"/>
              <a:t> odpadů se ve </a:t>
            </a:r>
            <a:r>
              <a:rPr lang="cs-CZ" dirty="0" err="1"/>
              <a:t>sledovanem</a:t>
            </a:r>
            <a:r>
              <a:rPr lang="cs-CZ" dirty="0"/>
              <a:t> </a:t>
            </a:r>
            <a:r>
              <a:rPr lang="cs-CZ" dirty="0" err="1"/>
              <a:t>obdobi</a:t>
            </a:r>
            <a:r>
              <a:rPr lang="cs-CZ" dirty="0"/>
              <a:t> rovněž </a:t>
            </a:r>
            <a:r>
              <a:rPr lang="cs-CZ" dirty="0" err="1"/>
              <a:t>zvyšila</a:t>
            </a:r>
            <a:r>
              <a:rPr lang="cs-CZ" dirty="0"/>
              <a:t>, </a:t>
            </a:r>
            <a:r>
              <a:rPr lang="pl-PL" dirty="0"/>
              <a:t>a to na 5 690,6 tis. t. Každoročně, od roku 2009, stoupa produkce obalovych odpadů, až na 1 195,4 tis. t v roce 2017. Ke klesajicimu </a:t>
            </a:r>
            <a:r>
              <a:rPr lang="cs-CZ" dirty="0"/>
              <a:t>trendu </a:t>
            </a:r>
            <a:r>
              <a:rPr lang="cs-CZ" dirty="0" err="1"/>
              <a:t>dochazi</a:t>
            </a:r>
            <a:r>
              <a:rPr lang="cs-CZ" dirty="0"/>
              <a:t> dlouhodobě u produkce </a:t>
            </a:r>
            <a:r>
              <a:rPr lang="cs-CZ" dirty="0" err="1"/>
              <a:t>nebezpečnych</a:t>
            </a:r>
            <a:r>
              <a:rPr lang="cs-CZ" dirty="0"/>
              <a:t> odpadů (v </a:t>
            </a:r>
            <a:r>
              <a:rPr lang="cs-CZ" dirty="0" err="1"/>
              <a:t>obdobi</a:t>
            </a:r>
            <a:r>
              <a:rPr lang="cs-CZ" dirty="0"/>
              <a:t> 2009–2017 klesla na </a:t>
            </a:r>
            <a:r>
              <a:rPr lang="cs-CZ" dirty="0" err="1"/>
              <a:t>celkovych</a:t>
            </a:r>
            <a:r>
              <a:rPr lang="cs-CZ" dirty="0"/>
              <a:t> 1 507,7 tis. t).</a:t>
            </a:r>
          </a:p>
          <a:p>
            <a:r>
              <a:rPr lang="cs-CZ" dirty="0"/>
              <a:t>V </a:t>
            </a:r>
            <a:r>
              <a:rPr lang="cs-CZ" dirty="0" err="1"/>
              <a:t>celkovem</a:t>
            </a:r>
            <a:r>
              <a:rPr lang="cs-CZ" dirty="0"/>
              <a:t> </a:t>
            </a:r>
            <a:r>
              <a:rPr lang="cs-CZ" dirty="0" err="1"/>
              <a:t>nakladani</a:t>
            </a:r>
            <a:r>
              <a:rPr lang="cs-CZ" dirty="0"/>
              <a:t> s odpady dominuje jejich využiti, </a:t>
            </a:r>
            <a:r>
              <a:rPr lang="cs-CZ" dirty="0" err="1"/>
              <a:t>předevšim</a:t>
            </a:r>
            <a:r>
              <a:rPr lang="cs-CZ" dirty="0"/>
              <a:t> </a:t>
            </a:r>
            <a:r>
              <a:rPr lang="cs-CZ" dirty="0" err="1"/>
              <a:t>materialove</a:t>
            </a:r>
            <a:r>
              <a:rPr lang="cs-CZ" dirty="0"/>
              <a:t>, jehož </a:t>
            </a:r>
            <a:r>
              <a:rPr lang="cs-CZ" dirty="0" err="1"/>
              <a:t>podil</a:t>
            </a:r>
            <a:r>
              <a:rPr lang="cs-CZ" dirty="0"/>
              <a:t> se dlouhodobě zvyšuje (Graf 16). Mezi lety 2009–2017 se </a:t>
            </a:r>
            <a:r>
              <a:rPr lang="cs-CZ" dirty="0" err="1"/>
              <a:t>zvyšil</a:t>
            </a:r>
            <a:r>
              <a:rPr lang="cs-CZ" dirty="0"/>
              <a:t> </a:t>
            </a:r>
            <a:r>
              <a:rPr lang="cs-CZ" dirty="0" err="1"/>
              <a:t>podil</a:t>
            </a:r>
            <a:r>
              <a:rPr lang="cs-CZ" dirty="0"/>
              <a:t> </a:t>
            </a:r>
            <a:r>
              <a:rPr lang="cs-CZ" dirty="0" err="1"/>
              <a:t>materialově</a:t>
            </a:r>
            <a:r>
              <a:rPr lang="cs-CZ" dirty="0"/>
              <a:t> </a:t>
            </a:r>
            <a:r>
              <a:rPr lang="cs-CZ" dirty="0" err="1"/>
              <a:t>využitych</a:t>
            </a:r>
            <a:r>
              <a:rPr lang="cs-CZ" dirty="0"/>
              <a:t> odpadů na 80,5 % a </a:t>
            </a:r>
            <a:r>
              <a:rPr lang="cs-CZ" dirty="0" err="1"/>
              <a:t>podil</a:t>
            </a:r>
            <a:r>
              <a:rPr lang="cs-CZ" dirty="0"/>
              <a:t> energeticky </a:t>
            </a:r>
            <a:r>
              <a:rPr lang="cs-CZ" dirty="0" err="1"/>
              <a:t>využitych</a:t>
            </a:r>
            <a:r>
              <a:rPr lang="cs-CZ" dirty="0"/>
              <a:t> odpadů na 3,6 %.</a:t>
            </a:r>
          </a:p>
          <a:p>
            <a:r>
              <a:rPr lang="cs-CZ" dirty="0" err="1"/>
              <a:t>Podil</a:t>
            </a:r>
            <a:r>
              <a:rPr lang="cs-CZ" dirty="0"/>
              <a:t> odpadů </a:t>
            </a:r>
            <a:r>
              <a:rPr lang="cs-CZ" dirty="0" err="1"/>
              <a:t>odstraněnych</a:t>
            </a:r>
            <a:r>
              <a:rPr lang="cs-CZ" dirty="0"/>
              <a:t> </a:t>
            </a:r>
            <a:r>
              <a:rPr lang="cs-CZ" dirty="0" err="1"/>
              <a:t>skladkovanim</a:t>
            </a:r>
            <a:r>
              <a:rPr lang="cs-CZ" dirty="0"/>
              <a:t> se ve prospěch </a:t>
            </a:r>
            <a:r>
              <a:rPr lang="cs-CZ" dirty="0" err="1"/>
              <a:t>materialoveho</a:t>
            </a:r>
            <a:r>
              <a:rPr lang="cs-CZ" dirty="0"/>
              <a:t> a </a:t>
            </a:r>
            <a:r>
              <a:rPr lang="cs-CZ" dirty="0" err="1"/>
              <a:t>take</a:t>
            </a:r>
            <a:r>
              <a:rPr lang="cs-CZ" dirty="0"/>
              <a:t> </a:t>
            </a:r>
            <a:r>
              <a:rPr lang="cs-CZ" dirty="0" err="1"/>
              <a:t>energetickeho</a:t>
            </a:r>
            <a:r>
              <a:rPr lang="cs-CZ" dirty="0"/>
              <a:t> využiti odpadů snižuje (na 9,8 % v roce 2017).</a:t>
            </a:r>
          </a:p>
          <a:p>
            <a:r>
              <a:rPr lang="cs-CZ" dirty="0"/>
              <a:t>Graf</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71</a:t>
            </a:fld>
            <a:endParaRPr lang="cs-CZ"/>
          </a:p>
        </p:txBody>
      </p:sp>
    </p:spTree>
    <p:extLst>
      <p:ext uri="{BB962C8B-B14F-4D97-AF65-F5344CB8AC3E}">
        <p14:creationId xmlns:p14="http://schemas.microsoft.com/office/powerpoint/2010/main" val="33454731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a:t>
            </a:r>
            <a:r>
              <a:rPr lang="cs-CZ" dirty="0" err="1"/>
              <a:t>nakladani</a:t>
            </a:r>
            <a:r>
              <a:rPr lang="cs-CZ" dirty="0"/>
              <a:t> s </a:t>
            </a:r>
            <a:r>
              <a:rPr lang="cs-CZ" dirty="0" err="1"/>
              <a:t>komunalnimi</a:t>
            </a:r>
            <a:r>
              <a:rPr lang="cs-CZ" dirty="0"/>
              <a:t> odpady </a:t>
            </a:r>
            <a:r>
              <a:rPr lang="cs-CZ" dirty="0" err="1"/>
              <a:t>nadale</a:t>
            </a:r>
            <a:r>
              <a:rPr lang="cs-CZ" dirty="0"/>
              <a:t> převažuje </a:t>
            </a:r>
            <a:r>
              <a:rPr lang="cs-CZ" dirty="0" err="1"/>
              <a:t>skladkovani</a:t>
            </a:r>
            <a:r>
              <a:rPr lang="cs-CZ" dirty="0"/>
              <a:t>. Postupně však </a:t>
            </a:r>
            <a:r>
              <a:rPr lang="cs-CZ" dirty="0" err="1"/>
              <a:t>dochazi</a:t>
            </a:r>
            <a:r>
              <a:rPr lang="cs-CZ" dirty="0"/>
              <a:t> k jeho </a:t>
            </a:r>
            <a:r>
              <a:rPr lang="cs-CZ" dirty="0" err="1"/>
              <a:t>snižovani</a:t>
            </a:r>
            <a:r>
              <a:rPr lang="cs-CZ" dirty="0"/>
              <a:t>, v roce 2017 činil</a:t>
            </a:r>
          </a:p>
          <a:p>
            <a:r>
              <a:rPr lang="cs-CZ" dirty="0"/>
              <a:t>jeho </a:t>
            </a:r>
            <a:r>
              <a:rPr lang="cs-CZ" dirty="0" err="1"/>
              <a:t>podil</a:t>
            </a:r>
            <a:r>
              <a:rPr lang="cs-CZ" dirty="0"/>
              <a:t> 45,4 % (Graf 17). Odklonem od </a:t>
            </a:r>
            <a:r>
              <a:rPr lang="cs-CZ" dirty="0" err="1"/>
              <a:t>skladkovani</a:t>
            </a:r>
            <a:r>
              <a:rPr lang="cs-CZ" dirty="0"/>
              <a:t> roste </a:t>
            </a:r>
            <a:r>
              <a:rPr lang="cs-CZ" dirty="0" err="1"/>
              <a:t>podil</a:t>
            </a:r>
            <a:r>
              <a:rPr lang="cs-CZ" dirty="0"/>
              <a:t> </a:t>
            </a:r>
            <a:r>
              <a:rPr lang="cs-CZ" dirty="0" err="1"/>
              <a:t>materialově</a:t>
            </a:r>
            <a:r>
              <a:rPr lang="cs-CZ" dirty="0"/>
              <a:t> </a:t>
            </a:r>
            <a:r>
              <a:rPr lang="cs-CZ" dirty="0" err="1"/>
              <a:t>využitych</a:t>
            </a:r>
            <a:r>
              <a:rPr lang="cs-CZ" dirty="0"/>
              <a:t> </a:t>
            </a:r>
            <a:r>
              <a:rPr lang="cs-CZ" dirty="0" err="1"/>
              <a:t>komunalnich</a:t>
            </a:r>
            <a:r>
              <a:rPr lang="cs-CZ" dirty="0"/>
              <a:t> odpadů, </a:t>
            </a:r>
            <a:r>
              <a:rPr lang="cs-CZ" dirty="0" err="1"/>
              <a:t>ktery</a:t>
            </a:r>
            <a:r>
              <a:rPr lang="cs-CZ" dirty="0"/>
              <a:t> se od roku 2009 </a:t>
            </a:r>
            <a:r>
              <a:rPr lang="cs-CZ" dirty="0" err="1"/>
              <a:t>zvyšil</a:t>
            </a:r>
            <a:r>
              <a:rPr lang="cs-CZ" dirty="0"/>
              <a:t> na 37,5 %, a </a:t>
            </a:r>
            <a:r>
              <a:rPr lang="cs-CZ" dirty="0" err="1"/>
              <a:t>zaroveň</a:t>
            </a:r>
            <a:r>
              <a:rPr lang="cs-CZ" dirty="0"/>
              <a:t> </a:t>
            </a:r>
            <a:r>
              <a:rPr lang="cs-CZ" dirty="0" err="1"/>
              <a:t>dochazi</a:t>
            </a:r>
            <a:r>
              <a:rPr lang="cs-CZ" dirty="0"/>
              <a:t> i k </a:t>
            </a:r>
            <a:r>
              <a:rPr lang="cs-CZ" dirty="0" err="1"/>
              <a:t>narůstu</a:t>
            </a:r>
            <a:r>
              <a:rPr lang="cs-CZ" dirty="0"/>
              <a:t> </a:t>
            </a:r>
            <a:r>
              <a:rPr lang="cs-CZ" dirty="0" err="1"/>
              <a:t>vyznamu</a:t>
            </a:r>
            <a:r>
              <a:rPr lang="cs-CZ" dirty="0"/>
              <a:t> </a:t>
            </a:r>
            <a:r>
              <a:rPr lang="cs-CZ" dirty="0" err="1"/>
              <a:t>energetickeho</a:t>
            </a:r>
            <a:r>
              <a:rPr lang="cs-CZ" dirty="0"/>
              <a:t> využiti </a:t>
            </a:r>
            <a:r>
              <a:rPr lang="cs-CZ" dirty="0" err="1"/>
              <a:t>komunalnich</a:t>
            </a:r>
            <a:r>
              <a:rPr lang="cs-CZ" dirty="0"/>
              <a:t> odpadů (12,0 %</a:t>
            </a:r>
          </a:p>
          <a:p>
            <a:r>
              <a:rPr lang="cs-CZ" dirty="0"/>
              <a:t>v roce 2017). </a:t>
            </a:r>
            <a:r>
              <a:rPr lang="cs-CZ" dirty="0" err="1"/>
              <a:t>Aktualni</a:t>
            </a:r>
            <a:r>
              <a:rPr lang="cs-CZ" dirty="0"/>
              <a:t> situace v oblasti </a:t>
            </a:r>
            <a:r>
              <a:rPr lang="cs-CZ" dirty="0" err="1"/>
              <a:t>nakladani</a:t>
            </a:r>
            <a:r>
              <a:rPr lang="cs-CZ" dirty="0"/>
              <a:t> s </a:t>
            </a:r>
            <a:r>
              <a:rPr lang="cs-CZ" dirty="0" err="1"/>
              <a:t>komunalnimi</a:t>
            </a:r>
            <a:r>
              <a:rPr lang="cs-CZ" dirty="0"/>
              <a:t> odpady v ČR však </a:t>
            </a:r>
            <a:r>
              <a:rPr lang="cs-CZ" dirty="0" err="1"/>
              <a:t>neni</a:t>
            </a:r>
            <a:r>
              <a:rPr lang="cs-CZ" dirty="0"/>
              <a:t> </a:t>
            </a:r>
            <a:r>
              <a:rPr lang="cs-CZ" dirty="0" err="1"/>
              <a:t>vyhovujici</a:t>
            </a:r>
            <a:r>
              <a:rPr lang="cs-CZ" dirty="0"/>
              <a:t> (</a:t>
            </a:r>
            <a:r>
              <a:rPr lang="cs-CZ" dirty="0" err="1"/>
              <a:t>skladkovani</a:t>
            </a:r>
            <a:r>
              <a:rPr lang="cs-CZ" dirty="0"/>
              <a:t> </a:t>
            </a:r>
            <a:r>
              <a:rPr lang="cs-CZ" dirty="0" err="1"/>
              <a:t>komunalnich</a:t>
            </a:r>
            <a:endParaRPr lang="cs-CZ" dirty="0"/>
          </a:p>
          <a:p>
            <a:r>
              <a:rPr lang="cs-CZ" dirty="0"/>
              <a:t>odpadů je nad </a:t>
            </a:r>
            <a:r>
              <a:rPr lang="cs-CZ" dirty="0" err="1"/>
              <a:t>urovni</a:t>
            </a:r>
            <a:r>
              <a:rPr lang="cs-CZ" dirty="0"/>
              <a:t> průměru EU28 a recyklace pod průměrem). </a:t>
            </a:r>
            <a:r>
              <a:rPr lang="cs-CZ" dirty="0" err="1"/>
              <a:t>Cilem</a:t>
            </a:r>
            <a:r>
              <a:rPr lang="cs-CZ" dirty="0"/>
              <a:t> je </a:t>
            </a:r>
            <a:r>
              <a:rPr lang="cs-CZ" dirty="0" err="1"/>
              <a:t>razantnějši</a:t>
            </a:r>
            <a:r>
              <a:rPr lang="cs-CZ" dirty="0"/>
              <a:t> </a:t>
            </a:r>
            <a:r>
              <a:rPr lang="cs-CZ" dirty="0" err="1"/>
              <a:t>snižovani</a:t>
            </a:r>
            <a:r>
              <a:rPr lang="cs-CZ" dirty="0"/>
              <a:t> </a:t>
            </a:r>
            <a:r>
              <a:rPr lang="cs-CZ" dirty="0" err="1"/>
              <a:t>podilu</a:t>
            </a:r>
            <a:r>
              <a:rPr lang="cs-CZ" dirty="0"/>
              <a:t> </a:t>
            </a:r>
            <a:r>
              <a:rPr lang="cs-CZ" dirty="0" err="1"/>
              <a:t>skladkovani</a:t>
            </a:r>
            <a:r>
              <a:rPr lang="cs-CZ" dirty="0"/>
              <a:t> na </a:t>
            </a:r>
            <a:r>
              <a:rPr lang="cs-CZ" dirty="0" err="1"/>
              <a:t>celkove</a:t>
            </a:r>
            <a:endParaRPr lang="cs-CZ" dirty="0"/>
          </a:p>
          <a:p>
            <a:r>
              <a:rPr lang="cs-CZ" dirty="0"/>
              <a:t>produkci </a:t>
            </a:r>
            <a:r>
              <a:rPr lang="cs-CZ" dirty="0" err="1"/>
              <a:t>komunalnich</a:t>
            </a:r>
            <a:r>
              <a:rPr lang="cs-CZ" dirty="0"/>
              <a:t> odpadů a současně </a:t>
            </a:r>
            <a:r>
              <a:rPr lang="cs-CZ" dirty="0" err="1"/>
              <a:t>zvyšovani</a:t>
            </a:r>
            <a:r>
              <a:rPr lang="cs-CZ" dirty="0"/>
              <a:t> jejich </a:t>
            </a:r>
            <a:r>
              <a:rPr lang="cs-CZ" dirty="0" err="1"/>
              <a:t>materialoveho</a:t>
            </a:r>
            <a:r>
              <a:rPr lang="cs-CZ" dirty="0"/>
              <a:t> a rovněž </a:t>
            </a:r>
            <a:r>
              <a:rPr lang="cs-CZ" dirty="0" err="1"/>
              <a:t>energetickeho</a:t>
            </a:r>
            <a:r>
              <a:rPr lang="cs-CZ" dirty="0"/>
              <a:t> využiti, a to v souladu</a:t>
            </a:r>
          </a:p>
          <a:p>
            <a:r>
              <a:rPr lang="cs-CZ" dirty="0"/>
              <a:t>s principy </a:t>
            </a:r>
            <a:r>
              <a:rPr lang="cs-CZ" dirty="0" err="1"/>
              <a:t>oběhoveho</a:t>
            </a:r>
            <a:r>
              <a:rPr lang="cs-CZ" dirty="0"/>
              <a:t> </a:t>
            </a:r>
            <a:r>
              <a:rPr lang="cs-CZ" dirty="0" err="1"/>
              <a:t>hospodařstvi</a:t>
            </a:r>
            <a:r>
              <a:rPr lang="cs-CZ" dirty="0"/>
              <a:t> a s potřebou naplněni </a:t>
            </a:r>
            <a:r>
              <a:rPr lang="cs-CZ" dirty="0" err="1"/>
              <a:t>evropskych</a:t>
            </a:r>
            <a:r>
              <a:rPr lang="cs-CZ" dirty="0"/>
              <a:t> </a:t>
            </a:r>
            <a:r>
              <a:rPr lang="cs-CZ" dirty="0" err="1"/>
              <a:t>cilů</a:t>
            </a:r>
            <a:r>
              <a:rPr lang="cs-CZ" dirty="0"/>
              <a:t> </a:t>
            </a:r>
            <a:r>
              <a:rPr lang="cs-CZ" dirty="0" err="1"/>
              <a:t>oběhoveho</a:t>
            </a:r>
            <a:r>
              <a:rPr lang="cs-CZ" dirty="0"/>
              <a:t> </a:t>
            </a:r>
            <a:r>
              <a:rPr lang="cs-CZ" dirty="0" err="1"/>
              <a:t>hospodařstvi</a:t>
            </a:r>
            <a:r>
              <a:rPr lang="cs-CZ" dirty="0"/>
              <a:t>. Tomu napomůže mimo</a:t>
            </a:r>
          </a:p>
          <a:p>
            <a:r>
              <a:rPr lang="pl-PL" dirty="0"/>
              <a:t>jine zvyšeni poplatku za skladkovani a posileni třiděni komunalnich odpadů.</a:t>
            </a:r>
          </a:p>
          <a:p>
            <a:r>
              <a:rPr lang="cs-CZ" dirty="0"/>
              <a:t>Pozitivně se </a:t>
            </a:r>
            <a:r>
              <a:rPr lang="cs-CZ" dirty="0" err="1"/>
              <a:t>vyviji</a:t>
            </a:r>
            <a:r>
              <a:rPr lang="cs-CZ" dirty="0"/>
              <a:t> </a:t>
            </a:r>
            <a:r>
              <a:rPr lang="cs-CZ" dirty="0" err="1"/>
              <a:t>nakladani</a:t>
            </a:r>
            <a:r>
              <a:rPr lang="cs-CZ" dirty="0"/>
              <a:t> s </a:t>
            </a:r>
            <a:r>
              <a:rPr lang="cs-CZ" dirty="0" err="1"/>
              <a:t>obalovymi</a:t>
            </a:r>
            <a:r>
              <a:rPr lang="cs-CZ" dirty="0"/>
              <a:t> odpady 32, kde dominuje </a:t>
            </a:r>
            <a:r>
              <a:rPr lang="cs-CZ" dirty="0" err="1"/>
              <a:t>předevšim</a:t>
            </a:r>
            <a:r>
              <a:rPr lang="cs-CZ" dirty="0"/>
              <a:t> </a:t>
            </a:r>
            <a:r>
              <a:rPr lang="cs-CZ" dirty="0" err="1"/>
              <a:t>materialove</a:t>
            </a:r>
            <a:r>
              <a:rPr lang="cs-CZ" dirty="0"/>
              <a:t> využiti. Mira </a:t>
            </a:r>
            <a:r>
              <a:rPr lang="cs-CZ" dirty="0" err="1"/>
              <a:t>recyklovanych</a:t>
            </a:r>
            <a:r>
              <a:rPr lang="cs-CZ" dirty="0"/>
              <a:t> odpadů</a:t>
            </a:r>
          </a:p>
          <a:p>
            <a:r>
              <a:rPr lang="cs-CZ" dirty="0"/>
              <a:t>z obalů se zvyšuje, v roce 2017 </a:t>
            </a:r>
            <a:r>
              <a:rPr lang="cs-CZ" dirty="0" err="1"/>
              <a:t>dosahla</a:t>
            </a:r>
            <a:r>
              <a:rPr lang="cs-CZ" dirty="0"/>
              <a:t> 73,7 %, a již </a:t>
            </a:r>
            <a:r>
              <a:rPr lang="cs-CZ" dirty="0" err="1"/>
              <a:t>nyni</a:t>
            </a:r>
            <a:r>
              <a:rPr lang="cs-CZ" dirty="0"/>
              <a:t> tedy splňuje cil 33 pro rok 2020. Roste tak i </a:t>
            </a:r>
            <a:r>
              <a:rPr lang="cs-CZ" dirty="0" err="1"/>
              <a:t>mira</a:t>
            </a:r>
            <a:r>
              <a:rPr lang="cs-CZ" dirty="0"/>
              <a:t> </a:t>
            </a:r>
            <a:r>
              <a:rPr lang="cs-CZ" dirty="0" err="1"/>
              <a:t>celkoveho</a:t>
            </a:r>
            <a:r>
              <a:rPr lang="cs-CZ" dirty="0"/>
              <a:t> využiti</a:t>
            </a:r>
          </a:p>
          <a:p>
            <a:r>
              <a:rPr lang="cs-CZ" dirty="0"/>
              <a:t>odpadů z obalů, </a:t>
            </a:r>
            <a:r>
              <a:rPr lang="cs-CZ" dirty="0" err="1"/>
              <a:t>ktera</a:t>
            </a:r>
            <a:r>
              <a:rPr lang="cs-CZ" dirty="0"/>
              <a:t> v roce 2017 činila 78,6 %, a cil pro rok 2020 byl tedy rovněž již s předstihem splněn. Mira recyklace</a:t>
            </a:r>
          </a:p>
          <a:p>
            <a:r>
              <a:rPr lang="cs-CZ" dirty="0"/>
              <a:t>i </a:t>
            </a:r>
            <a:r>
              <a:rPr lang="cs-CZ" dirty="0" err="1"/>
              <a:t>celkoveho</a:t>
            </a:r>
            <a:r>
              <a:rPr lang="cs-CZ" dirty="0"/>
              <a:t> využiti odpadů z obalů v ČR je nad </a:t>
            </a:r>
            <a:r>
              <a:rPr lang="cs-CZ" dirty="0" err="1"/>
              <a:t>evropskym</a:t>
            </a:r>
            <a:r>
              <a:rPr lang="cs-CZ" dirty="0"/>
              <a:t> průměrem. </a:t>
            </a:r>
            <a:r>
              <a:rPr lang="cs-CZ" dirty="0" err="1"/>
              <a:t>Podil</a:t>
            </a:r>
            <a:r>
              <a:rPr lang="cs-CZ" dirty="0"/>
              <a:t> odpadů z obalů </a:t>
            </a:r>
            <a:r>
              <a:rPr lang="cs-CZ" dirty="0" err="1"/>
              <a:t>evidovanych</a:t>
            </a:r>
            <a:r>
              <a:rPr lang="cs-CZ" dirty="0"/>
              <a:t> v </a:t>
            </a:r>
            <a:r>
              <a:rPr lang="cs-CZ" dirty="0" err="1"/>
              <a:t>ramci</a:t>
            </a:r>
            <a:r>
              <a:rPr lang="cs-CZ" dirty="0"/>
              <a:t> </a:t>
            </a:r>
            <a:r>
              <a:rPr lang="cs-CZ" dirty="0" err="1"/>
              <a:t>systemu</a:t>
            </a:r>
            <a:endParaRPr lang="cs-CZ" dirty="0"/>
          </a:p>
          <a:p>
            <a:r>
              <a:rPr lang="cs-CZ" dirty="0"/>
              <a:t>EKO‑KOM z </a:t>
            </a:r>
            <a:r>
              <a:rPr lang="cs-CZ" dirty="0" err="1"/>
              <a:t>celkoveho</a:t>
            </a:r>
            <a:r>
              <a:rPr lang="cs-CZ" dirty="0"/>
              <a:t> </a:t>
            </a:r>
            <a:r>
              <a:rPr lang="cs-CZ" dirty="0" err="1"/>
              <a:t>množstvi</a:t>
            </a:r>
            <a:r>
              <a:rPr lang="cs-CZ" dirty="0"/>
              <a:t> </a:t>
            </a:r>
            <a:r>
              <a:rPr lang="cs-CZ" dirty="0" err="1"/>
              <a:t>vzniklych</a:t>
            </a:r>
            <a:r>
              <a:rPr lang="cs-CZ" dirty="0"/>
              <a:t> </a:t>
            </a:r>
            <a:r>
              <a:rPr lang="cs-CZ" dirty="0" err="1"/>
              <a:t>obalovych</a:t>
            </a:r>
            <a:r>
              <a:rPr lang="cs-CZ" dirty="0"/>
              <a:t> odpadů v roce 2017 činil 91,3 % (Graf 18).</a:t>
            </a:r>
          </a:p>
          <a:p>
            <a:endParaRPr lang="cs-CZ" dirty="0"/>
          </a:p>
          <a:p>
            <a:r>
              <a:rPr lang="cs-CZ" dirty="0" err="1"/>
              <a:t>Spravne</a:t>
            </a:r>
            <a:r>
              <a:rPr lang="cs-CZ" dirty="0"/>
              <a:t> </a:t>
            </a:r>
            <a:r>
              <a:rPr lang="cs-CZ" dirty="0" err="1"/>
              <a:t>nakladani</a:t>
            </a:r>
            <a:r>
              <a:rPr lang="cs-CZ" dirty="0"/>
              <a:t> s odpady, stejně jako </a:t>
            </a:r>
            <a:r>
              <a:rPr lang="cs-CZ" dirty="0" err="1"/>
              <a:t>podminky</a:t>
            </a:r>
            <a:r>
              <a:rPr lang="cs-CZ" dirty="0"/>
              <a:t> </a:t>
            </a:r>
            <a:r>
              <a:rPr lang="cs-CZ" dirty="0" err="1"/>
              <a:t>provozovani</a:t>
            </a:r>
            <a:r>
              <a:rPr lang="cs-CZ" dirty="0"/>
              <a:t> </a:t>
            </a:r>
            <a:r>
              <a:rPr lang="cs-CZ" dirty="0" err="1"/>
              <a:t>zařizeni</a:t>
            </a:r>
            <a:r>
              <a:rPr lang="cs-CZ" dirty="0"/>
              <a:t> </a:t>
            </a:r>
            <a:r>
              <a:rPr lang="cs-CZ" dirty="0" err="1"/>
              <a:t>určenych</a:t>
            </a:r>
            <a:r>
              <a:rPr lang="cs-CZ" dirty="0"/>
              <a:t> k </a:t>
            </a:r>
            <a:r>
              <a:rPr lang="cs-CZ" dirty="0" err="1"/>
              <a:t>nakladani</a:t>
            </a:r>
            <a:r>
              <a:rPr lang="cs-CZ" dirty="0"/>
              <a:t> s odpady, je v ČR pravidelně</a:t>
            </a:r>
          </a:p>
          <a:p>
            <a:r>
              <a:rPr lang="cs-CZ" dirty="0" err="1"/>
              <a:t>kontrolovano</a:t>
            </a:r>
            <a:r>
              <a:rPr lang="cs-CZ" dirty="0"/>
              <a:t> ze strany ČIŽP. V roce 2017 bylo inspektory odděleni </a:t>
            </a:r>
            <a:r>
              <a:rPr lang="cs-CZ" dirty="0" err="1"/>
              <a:t>odpadoveho</a:t>
            </a:r>
            <a:r>
              <a:rPr lang="cs-CZ" dirty="0"/>
              <a:t> </a:t>
            </a:r>
            <a:r>
              <a:rPr lang="cs-CZ" dirty="0" err="1"/>
              <a:t>hospodařstvi</a:t>
            </a:r>
            <a:r>
              <a:rPr lang="cs-CZ" dirty="0"/>
              <a:t> v oblasti </a:t>
            </a:r>
            <a:r>
              <a:rPr lang="cs-CZ" dirty="0" err="1"/>
              <a:t>odpadoveho</a:t>
            </a:r>
            <a:r>
              <a:rPr lang="cs-CZ" dirty="0"/>
              <a:t> </a:t>
            </a:r>
            <a:r>
              <a:rPr lang="cs-CZ" dirty="0" err="1"/>
              <a:t>hospodařstvi</a:t>
            </a:r>
            <a:r>
              <a:rPr lang="cs-CZ" dirty="0"/>
              <a:t>,</a:t>
            </a:r>
          </a:p>
          <a:p>
            <a:r>
              <a:rPr lang="cs-CZ" dirty="0"/>
              <a:t>obalů a </a:t>
            </a:r>
            <a:r>
              <a:rPr lang="cs-CZ" dirty="0" err="1"/>
              <a:t>chemickych</a:t>
            </a:r>
            <a:r>
              <a:rPr lang="cs-CZ" dirty="0"/>
              <a:t> </a:t>
            </a:r>
            <a:r>
              <a:rPr lang="cs-CZ" dirty="0" err="1"/>
              <a:t>latek</a:t>
            </a:r>
            <a:r>
              <a:rPr lang="cs-CZ" dirty="0"/>
              <a:t> provedeno celkem 3 359 kontrol. Z těchto kontrol jich bylo 1 317 </a:t>
            </a:r>
            <a:r>
              <a:rPr lang="cs-CZ" dirty="0" err="1"/>
              <a:t>planovanych</a:t>
            </a:r>
            <a:r>
              <a:rPr lang="cs-CZ" dirty="0"/>
              <a:t> a 2 042</a:t>
            </a:r>
          </a:p>
          <a:p>
            <a:r>
              <a:rPr lang="cs-CZ" dirty="0" err="1"/>
              <a:t>neplanovanych</a:t>
            </a:r>
            <a:r>
              <a:rPr lang="cs-CZ" dirty="0"/>
              <a:t>, z toho 608 kontrol bylo provedeno na </a:t>
            </a:r>
            <a:r>
              <a:rPr lang="cs-CZ" dirty="0" err="1"/>
              <a:t>zakladě</a:t>
            </a:r>
            <a:r>
              <a:rPr lang="cs-CZ" dirty="0"/>
              <a:t> </a:t>
            </a:r>
            <a:r>
              <a:rPr lang="cs-CZ" dirty="0" err="1"/>
              <a:t>přijateho</a:t>
            </a:r>
            <a:r>
              <a:rPr lang="cs-CZ" dirty="0"/>
              <a:t> podnětu. </a:t>
            </a:r>
            <a:r>
              <a:rPr lang="cs-CZ" dirty="0" err="1"/>
              <a:t>Celkova</a:t>
            </a:r>
            <a:r>
              <a:rPr lang="cs-CZ" dirty="0"/>
              <a:t> </a:t>
            </a:r>
            <a:r>
              <a:rPr lang="cs-CZ" dirty="0" err="1"/>
              <a:t>vyše</a:t>
            </a:r>
            <a:r>
              <a:rPr lang="cs-CZ" dirty="0"/>
              <a:t> </a:t>
            </a:r>
            <a:r>
              <a:rPr lang="cs-CZ" dirty="0" err="1"/>
              <a:t>uloženych</a:t>
            </a:r>
            <a:r>
              <a:rPr lang="cs-CZ" dirty="0"/>
              <a:t> pokut v roce 2017</a:t>
            </a:r>
          </a:p>
          <a:p>
            <a:r>
              <a:rPr lang="cs-CZ" dirty="0"/>
              <a:t>činila 43 115,5 tis. Kč, tedy o 16 248,5 tis. Kč </a:t>
            </a:r>
            <a:r>
              <a:rPr lang="cs-CZ" dirty="0" err="1"/>
              <a:t>meně</a:t>
            </a:r>
            <a:r>
              <a:rPr lang="cs-CZ" dirty="0"/>
              <a:t> v </a:t>
            </a:r>
            <a:r>
              <a:rPr lang="cs-CZ" dirty="0" err="1"/>
              <a:t>porovnani</a:t>
            </a:r>
            <a:r>
              <a:rPr lang="cs-CZ" dirty="0"/>
              <a:t> s </a:t>
            </a:r>
            <a:r>
              <a:rPr lang="cs-CZ" dirty="0" err="1"/>
              <a:t>předchozim</a:t>
            </a:r>
            <a:r>
              <a:rPr lang="cs-CZ" dirty="0"/>
              <a:t> rokem.</a:t>
            </a:r>
          </a:p>
          <a:p>
            <a:r>
              <a:rPr lang="cs-CZ" dirty="0"/>
              <a:t>V </a:t>
            </a:r>
            <a:r>
              <a:rPr lang="cs-CZ" dirty="0" err="1"/>
              <a:t>připadě</a:t>
            </a:r>
            <a:r>
              <a:rPr lang="cs-CZ" dirty="0"/>
              <a:t> </a:t>
            </a:r>
            <a:r>
              <a:rPr lang="cs-CZ" dirty="0" err="1"/>
              <a:t>nakladani</a:t>
            </a:r>
            <a:r>
              <a:rPr lang="cs-CZ" dirty="0"/>
              <a:t> s </a:t>
            </a:r>
            <a:r>
              <a:rPr lang="cs-CZ" dirty="0" err="1"/>
              <a:t>vybranymi</a:t>
            </a:r>
            <a:r>
              <a:rPr lang="cs-CZ" dirty="0"/>
              <a:t> </a:t>
            </a:r>
            <a:r>
              <a:rPr lang="cs-CZ" dirty="0" err="1"/>
              <a:t>vyrobky</a:t>
            </a:r>
            <a:r>
              <a:rPr lang="cs-CZ" dirty="0"/>
              <a:t> s ukončenou životnosti lze v ČR sledovat </a:t>
            </a:r>
            <a:r>
              <a:rPr lang="cs-CZ" dirty="0" err="1"/>
              <a:t>pozitivni</a:t>
            </a:r>
            <a:r>
              <a:rPr lang="cs-CZ" dirty="0"/>
              <a:t> </a:t>
            </a:r>
            <a:r>
              <a:rPr lang="cs-CZ" dirty="0" err="1"/>
              <a:t>vyvoj</a:t>
            </a:r>
            <a:r>
              <a:rPr lang="cs-CZ" dirty="0"/>
              <a:t>. Zvyšuje se </a:t>
            </a:r>
            <a:r>
              <a:rPr lang="cs-CZ" dirty="0" err="1"/>
              <a:t>mira</a:t>
            </a:r>
            <a:r>
              <a:rPr lang="cs-CZ" dirty="0"/>
              <a:t> jejich</a:t>
            </a:r>
          </a:p>
          <a:p>
            <a:r>
              <a:rPr lang="cs-CZ" dirty="0" err="1"/>
              <a:t>materialoveho</a:t>
            </a:r>
            <a:r>
              <a:rPr lang="cs-CZ" dirty="0"/>
              <a:t> využiti a </a:t>
            </a:r>
            <a:r>
              <a:rPr lang="cs-CZ" dirty="0" err="1"/>
              <a:t>strategicke</a:t>
            </a:r>
            <a:r>
              <a:rPr lang="cs-CZ" dirty="0"/>
              <a:t> </a:t>
            </a:r>
            <a:r>
              <a:rPr lang="cs-CZ" dirty="0" err="1"/>
              <a:t>cile</a:t>
            </a:r>
            <a:r>
              <a:rPr lang="cs-CZ" dirty="0"/>
              <a:t> 34 pro </a:t>
            </a:r>
            <a:r>
              <a:rPr lang="cs-CZ" dirty="0" err="1"/>
              <a:t>vybrane</a:t>
            </a:r>
            <a:r>
              <a:rPr lang="cs-CZ" dirty="0"/>
              <a:t> </a:t>
            </a:r>
            <a:r>
              <a:rPr lang="cs-CZ" dirty="0" err="1"/>
              <a:t>vyrobky</a:t>
            </a:r>
            <a:r>
              <a:rPr lang="cs-CZ" dirty="0"/>
              <a:t> se průběžně </a:t>
            </a:r>
            <a:r>
              <a:rPr lang="cs-CZ" dirty="0" err="1"/>
              <a:t>daři</a:t>
            </a:r>
            <a:r>
              <a:rPr lang="cs-CZ" dirty="0"/>
              <a:t> plnit.</a:t>
            </a:r>
          </a:p>
          <a:p>
            <a:r>
              <a:rPr lang="cs-CZ" dirty="0" err="1"/>
              <a:t>Uroveň</a:t>
            </a:r>
            <a:r>
              <a:rPr lang="cs-CZ" dirty="0"/>
              <a:t> </a:t>
            </a:r>
            <a:r>
              <a:rPr lang="cs-CZ" dirty="0" err="1"/>
              <a:t>zpětneho</a:t>
            </a:r>
            <a:r>
              <a:rPr lang="cs-CZ" dirty="0"/>
              <a:t> odběru </a:t>
            </a:r>
            <a:r>
              <a:rPr lang="cs-CZ" dirty="0" err="1"/>
              <a:t>elektrozařizeni</a:t>
            </a:r>
            <a:r>
              <a:rPr lang="cs-CZ" dirty="0"/>
              <a:t> a </a:t>
            </a:r>
            <a:r>
              <a:rPr lang="cs-CZ" dirty="0" err="1"/>
              <a:t>odděleneho</a:t>
            </a:r>
            <a:r>
              <a:rPr lang="cs-CZ" dirty="0"/>
              <a:t> sběru elektroodpadů v roce 2017 činila 48,1 %, a cil pro rok 2017 byl</a:t>
            </a:r>
          </a:p>
          <a:p>
            <a:r>
              <a:rPr lang="cs-CZ" dirty="0"/>
              <a:t>tak s rezervou splněn. </a:t>
            </a:r>
            <a:r>
              <a:rPr lang="cs-CZ" dirty="0" err="1"/>
              <a:t>Uroveň</a:t>
            </a:r>
            <a:r>
              <a:rPr lang="cs-CZ" dirty="0"/>
              <a:t> </a:t>
            </a:r>
            <a:r>
              <a:rPr lang="cs-CZ" dirty="0" err="1"/>
              <a:t>zpětneho</a:t>
            </a:r>
            <a:r>
              <a:rPr lang="cs-CZ" dirty="0"/>
              <a:t> odběru pneumatik v roce 2017 činila 63,6 %, a cil pro dany rok tak byl i v tomto </a:t>
            </a:r>
            <a:r>
              <a:rPr lang="cs-CZ" dirty="0" err="1"/>
              <a:t>připadě</a:t>
            </a:r>
            <a:endParaRPr lang="cs-CZ" dirty="0"/>
          </a:p>
          <a:p>
            <a:r>
              <a:rPr lang="cs-CZ" dirty="0"/>
              <a:t>splněn. Pro dosaženi </a:t>
            </a:r>
            <a:r>
              <a:rPr lang="cs-CZ" dirty="0" err="1"/>
              <a:t>cile</a:t>
            </a:r>
            <a:r>
              <a:rPr lang="cs-CZ" dirty="0"/>
              <a:t> pro rok 2020 však bude </a:t>
            </a:r>
            <a:r>
              <a:rPr lang="cs-CZ" dirty="0" err="1"/>
              <a:t>zapotřebi</a:t>
            </a:r>
            <a:r>
              <a:rPr lang="cs-CZ" dirty="0"/>
              <a:t> </a:t>
            </a:r>
            <a:r>
              <a:rPr lang="cs-CZ" dirty="0" err="1"/>
              <a:t>značny</a:t>
            </a:r>
            <a:r>
              <a:rPr lang="cs-CZ" dirty="0"/>
              <a:t> narůst </a:t>
            </a:r>
            <a:r>
              <a:rPr lang="cs-CZ" dirty="0" err="1"/>
              <a:t>urovně</a:t>
            </a:r>
            <a:r>
              <a:rPr lang="cs-CZ" dirty="0"/>
              <a:t> jejich sběru. </a:t>
            </a:r>
            <a:r>
              <a:rPr lang="cs-CZ" dirty="0" err="1"/>
              <a:t>Požadovane</a:t>
            </a:r>
            <a:r>
              <a:rPr lang="cs-CZ" dirty="0"/>
              <a:t> 45% </a:t>
            </a:r>
            <a:r>
              <a:rPr lang="cs-CZ" dirty="0" err="1"/>
              <a:t>urovně</a:t>
            </a:r>
            <a:endParaRPr lang="cs-CZ" dirty="0"/>
          </a:p>
          <a:p>
            <a:r>
              <a:rPr lang="cs-CZ" dirty="0" err="1"/>
              <a:t>zpětneho</a:t>
            </a:r>
            <a:r>
              <a:rPr lang="cs-CZ" dirty="0"/>
              <a:t> odběru </a:t>
            </a:r>
            <a:r>
              <a:rPr lang="cs-CZ" dirty="0" err="1"/>
              <a:t>přenosnych</a:t>
            </a:r>
            <a:r>
              <a:rPr lang="cs-CZ" dirty="0"/>
              <a:t> baterii a </a:t>
            </a:r>
            <a:r>
              <a:rPr lang="cs-CZ" dirty="0" err="1"/>
              <a:t>akumulatorů</a:t>
            </a:r>
            <a:r>
              <a:rPr lang="cs-CZ" dirty="0"/>
              <a:t> v roce 2017 bylo s hodnotou 47,0 % rovněž dosaženo.</a:t>
            </a:r>
          </a:p>
          <a:p>
            <a:r>
              <a:rPr lang="cs-CZ" dirty="0" err="1"/>
              <a:t>Nemala</a:t>
            </a:r>
            <a:r>
              <a:rPr lang="cs-CZ" dirty="0"/>
              <a:t> pozornost je v oblasti </a:t>
            </a:r>
            <a:r>
              <a:rPr lang="cs-CZ" dirty="0" err="1"/>
              <a:t>vybranych</a:t>
            </a:r>
            <a:r>
              <a:rPr lang="cs-CZ" dirty="0"/>
              <a:t> </a:t>
            </a:r>
            <a:r>
              <a:rPr lang="cs-CZ" dirty="0" err="1"/>
              <a:t>vyrobků</a:t>
            </a:r>
            <a:r>
              <a:rPr lang="cs-CZ" dirty="0"/>
              <a:t> </a:t>
            </a:r>
            <a:r>
              <a:rPr lang="cs-CZ" dirty="0" err="1"/>
              <a:t>věnovana</a:t>
            </a:r>
            <a:r>
              <a:rPr lang="cs-CZ" dirty="0"/>
              <a:t> </a:t>
            </a:r>
            <a:r>
              <a:rPr lang="cs-CZ" dirty="0" err="1"/>
              <a:t>take</a:t>
            </a:r>
            <a:r>
              <a:rPr lang="cs-CZ" dirty="0"/>
              <a:t> </a:t>
            </a:r>
            <a:r>
              <a:rPr lang="cs-CZ" dirty="0" err="1"/>
              <a:t>cilům</a:t>
            </a:r>
            <a:r>
              <a:rPr lang="cs-CZ" dirty="0"/>
              <a:t> pro </a:t>
            </a:r>
            <a:r>
              <a:rPr lang="cs-CZ" dirty="0" err="1"/>
              <a:t>recyklačni</a:t>
            </a:r>
            <a:r>
              <a:rPr lang="cs-CZ" dirty="0"/>
              <a:t> </a:t>
            </a:r>
            <a:r>
              <a:rPr lang="cs-CZ" dirty="0" err="1"/>
              <a:t>učinnost</a:t>
            </a:r>
            <a:r>
              <a:rPr lang="cs-CZ" dirty="0"/>
              <a:t>, </a:t>
            </a:r>
            <a:r>
              <a:rPr lang="cs-CZ" dirty="0" err="1"/>
              <a:t>ktere</a:t>
            </a:r>
            <a:r>
              <a:rPr lang="cs-CZ" dirty="0"/>
              <a:t> </a:t>
            </a:r>
            <a:r>
              <a:rPr lang="cs-CZ" dirty="0" err="1"/>
              <a:t>musi</a:t>
            </a:r>
            <a:r>
              <a:rPr lang="cs-CZ" dirty="0"/>
              <a:t> dosahovat procesy</a:t>
            </a:r>
          </a:p>
          <a:p>
            <a:r>
              <a:rPr lang="cs-CZ" dirty="0"/>
              <a:t>recyklace </a:t>
            </a:r>
            <a:r>
              <a:rPr lang="cs-CZ" dirty="0" err="1"/>
              <a:t>odpadnich</a:t>
            </a:r>
            <a:r>
              <a:rPr lang="cs-CZ" dirty="0"/>
              <a:t> baterii a </a:t>
            </a:r>
            <a:r>
              <a:rPr lang="cs-CZ" dirty="0" err="1"/>
              <a:t>akumulatorů</a:t>
            </a:r>
            <a:r>
              <a:rPr lang="cs-CZ" dirty="0"/>
              <a:t>. Tyto </a:t>
            </a:r>
            <a:r>
              <a:rPr lang="cs-CZ" dirty="0" err="1"/>
              <a:t>cile</a:t>
            </a:r>
            <a:r>
              <a:rPr lang="cs-CZ" dirty="0"/>
              <a:t> byly u všech skupin baterii a </a:t>
            </a:r>
            <a:r>
              <a:rPr lang="cs-CZ" dirty="0" err="1"/>
              <a:t>akumulatorů</a:t>
            </a:r>
            <a:r>
              <a:rPr lang="cs-CZ" dirty="0"/>
              <a:t> splněny. V </a:t>
            </a:r>
            <a:r>
              <a:rPr lang="cs-CZ" dirty="0" err="1"/>
              <a:t>připadě</a:t>
            </a:r>
            <a:r>
              <a:rPr lang="cs-CZ" dirty="0"/>
              <a:t> </a:t>
            </a:r>
            <a:r>
              <a:rPr lang="cs-CZ" dirty="0" err="1"/>
              <a:t>olověnych</a:t>
            </a:r>
            <a:endParaRPr lang="cs-CZ" dirty="0"/>
          </a:p>
          <a:p>
            <a:r>
              <a:rPr lang="cs-CZ" dirty="0"/>
              <a:t>baterii a </a:t>
            </a:r>
            <a:r>
              <a:rPr lang="cs-CZ" dirty="0" err="1"/>
              <a:t>akumulatorů</a:t>
            </a:r>
            <a:r>
              <a:rPr lang="cs-CZ" dirty="0"/>
              <a:t> byla v roce 2017 </a:t>
            </a:r>
            <a:r>
              <a:rPr lang="cs-CZ" dirty="0" err="1"/>
              <a:t>recyklačni</a:t>
            </a:r>
            <a:r>
              <a:rPr lang="cs-CZ" dirty="0"/>
              <a:t> </a:t>
            </a:r>
            <a:r>
              <a:rPr lang="cs-CZ" dirty="0" err="1"/>
              <a:t>učinnost</a:t>
            </a:r>
            <a:r>
              <a:rPr lang="cs-CZ" dirty="0"/>
              <a:t> 82,6 %, u nikl‑</a:t>
            </a:r>
            <a:r>
              <a:rPr lang="cs-CZ" dirty="0" err="1"/>
              <a:t>kadmiovych</a:t>
            </a:r>
            <a:r>
              <a:rPr lang="cs-CZ" dirty="0"/>
              <a:t> baterii a </a:t>
            </a:r>
            <a:r>
              <a:rPr lang="cs-CZ" dirty="0" err="1"/>
              <a:t>akumulatorů</a:t>
            </a:r>
            <a:r>
              <a:rPr lang="cs-CZ" dirty="0"/>
              <a:t> 94,6 %</a:t>
            </a:r>
          </a:p>
          <a:p>
            <a:r>
              <a:rPr lang="pl-PL" dirty="0"/>
              <a:t>a u ostatnich baterii a akumulatorů 52,8 %.</a:t>
            </a:r>
          </a:p>
          <a:p>
            <a:r>
              <a:rPr lang="cs-CZ" dirty="0" err="1"/>
              <a:t>Dalši</a:t>
            </a:r>
            <a:r>
              <a:rPr lang="cs-CZ" dirty="0"/>
              <a:t> </a:t>
            </a:r>
            <a:r>
              <a:rPr lang="cs-CZ" dirty="0" err="1"/>
              <a:t>cile</a:t>
            </a:r>
            <a:r>
              <a:rPr lang="cs-CZ" dirty="0"/>
              <a:t> se zaměřuji na autovraky, </a:t>
            </a:r>
            <a:r>
              <a:rPr lang="cs-CZ" dirty="0" err="1"/>
              <a:t>konkretně</a:t>
            </a:r>
            <a:r>
              <a:rPr lang="cs-CZ" dirty="0"/>
              <a:t> se jedna o </a:t>
            </a:r>
            <a:r>
              <a:rPr lang="cs-CZ" dirty="0" err="1"/>
              <a:t>cile</a:t>
            </a:r>
            <a:r>
              <a:rPr lang="cs-CZ" dirty="0"/>
              <a:t> recyklace, </a:t>
            </a:r>
            <a:r>
              <a:rPr lang="cs-CZ" dirty="0" err="1"/>
              <a:t>opětovneho</a:t>
            </a:r>
            <a:r>
              <a:rPr lang="cs-CZ" dirty="0"/>
              <a:t> použiti a využiti </a:t>
            </a:r>
            <a:r>
              <a:rPr lang="cs-CZ" dirty="0" err="1"/>
              <a:t>vybranych</a:t>
            </a:r>
            <a:r>
              <a:rPr lang="cs-CZ" dirty="0"/>
              <a:t> autovraků,</a:t>
            </a:r>
          </a:p>
          <a:p>
            <a:r>
              <a:rPr lang="cs-CZ" dirty="0"/>
              <a:t>kdy ČR plni </a:t>
            </a:r>
            <a:r>
              <a:rPr lang="cs-CZ" dirty="0" err="1"/>
              <a:t>cile</a:t>
            </a:r>
            <a:r>
              <a:rPr lang="cs-CZ" dirty="0"/>
              <a:t> </a:t>
            </a:r>
            <a:r>
              <a:rPr lang="cs-CZ" dirty="0" err="1"/>
              <a:t>opětovneho</a:t>
            </a:r>
            <a:r>
              <a:rPr lang="cs-CZ" dirty="0"/>
              <a:t> použiti a využiti v </a:t>
            </a:r>
            <a:r>
              <a:rPr lang="cs-CZ" dirty="0" err="1"/>
              <a:t>miře</a:t>
            </a:r>
            <a:r>
              <a:rPr lang="cs-CZ" dirty="0"/>
              <a:t> 95,4 % a </a:t>
            </a:r>
            <a:r>
              <a:rPr lang="cs-CZ" dirty="0" err="1"/>
              <a:t>opětovneho</a:t>
            </a:r>
            <a:r>
              <a:rPr lang="cs-CZ" dirty="0"/>
              <a:t> použiti a recyklace v </a:t>
            </a:r>
            <a:r>
              <a:rPr lang="cs-CZ" dirty="0" err="1"/>
              <a:t>miře</a:t>
            </a:r>
            <a:r>
              <a:rPr lang="cs-CZ" dirty="0"/>
              <a:t> 90,3 %.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73</a:t>
            </a:fld>
            <a:endParaRPr lang="cs-CZ"/>
          </a:p>
        </p:txBody>
      </p:sp>
    </p:spTree>
    <p:extLst>
      <p:ext uri="{BB962C8B-B14F-4D97-AF65-F5344CB8AC3E}">
        <p14:creationId xmlns:p14="http://schemas.microsoft.com/office/powerpoint/2010/main" val="33155540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74</a:t>
            </a:fld>
            <a:endParaRPr lang="cs-CZ"/>
          </a:p>
        </p:txBody>
      </p:sp>
    </p:spTree>
    <p:extLst>
      <p:ext uri="{BB962C8B-B14F-4D97-AF65-F5344CB8AC3E}">
        <p14:creationId xmlns:p14="http://schemas.microsoft.com/office/powerpoint/2010/main" val="30996885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75</a:t>
            </a:fld>
            <a:endParaRPr lang="cs-CZ"/>
          </a:p>
        </p:txBody>
      </p:sp>
    </p:spTree>
    <p:extLst>
      <p:ext uri="{BB962C8B-B14F-4D97-AF65-F5344CB8AC3E}">
        <p14:creationId xmlns:p14="http://schemas.microsoft.com/office/powerpoint/2010/main" val="10211229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76</a:t>
            </a:fld>
            <a:endParaRPr lang="cs-CZ"/>
          </a:p>
        </p:txBody>
      </p:sp>
    </p:spTree>
    <p:extLst>
      <p:ext uri="{BB962C8B-B14F-4D97-AF65-F5344CB8AC3E}">
        <p14:creationId xmlns:p14="http://schemas.microsoft.com/office/powerpoint/2010/main" val="10130819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rámci prvního cíle se snažíme např. o zlepšování tepelně technických vlastností budov, efektivnější provozy, využití obnovitelných zdrojů apod. </a:t>
            </a:r>
          </a:p>
          <a:p>
            <a:r>
              <a:rPr lang="cs-CZ" sz="1200" b="0" i="0" u="none" strike="noStrike" kern="1200" baseline="0" dirty="0">
                <a:solidFill>
                  <a:schemeClr val="tx1"/>
                </a:solidFill>
                <a:latin typeface="+mn-lt"/>
                <a:ea typeface="+mn-ea"/>
                <a:cs typeface="+mn-cs"/>
              </a:rPr>
              <a:t>V druhém případě se jedná o co nejefektivnější a nejspolehlivější výrobu nebo dodávku energií a </a:t>
            </a:r>
            <a:r>
              <a:rPr lang="cs-CZ" sz="1200" b="0" i="0" u="none" strike="noStrike" kern="1200" baseline="0" dirty="0" err="1">
                <a:solidFill>
                  <a:schemeClr val="tx1"/>
                </a:solidFill>
                <a:latin typeface="+mn-lt"/>
                <a:ea typeface="+mn-ea"/>
                <a:cs typeface="+mn-cs"/>
              </a:rPr>
              <a:t>mé-dií</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Management </a:t>
            </a:r>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77</a:t>
            </a:fld>
            <a:endParaRPr lang="cs-CZ"/>
          </a:p>
        </p:txBody>
      </p:sp>
    </p:spTree>
    <p:extLst>
      <p:ext uri="{BB962C8B-B14F-4D97-AF65-F5344CB8AC3E}">
        <p14:creationId xmlns:p14="http://schemas.microsoft.com/office/powerpoint/2010/main" val="18609340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78</a:t>
            </a:fld>
            <a:endParaRPr lang="cs-CZ"/>
          </a:p>
        </p:txBody>
      </p:sp>
    </p:spTree>
    <p:extLst>
      <p:ext uri="{BB962C8B-B14F-4D97-AF65-F5344CB8AC3E}">
        <p14:creationId xmlns:p14="http://schemas.microsoft.com/office/powerpoint/2010/main" val="36814181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79</a:t>
            </a:fld>
            <a:endParaRPr lang="cs-CZ"/>
          </a:p>
        </p:txBody>
      </p:sp>
    </p:spTree>
    <p:extLst>
      <p:ext uri="{BB962C8B-B14F-4D97-AF65-F5344CB8AC3E}">
        <p14:creationId xmlns:p14="http://schemas.microsoft.com/office/powerpoint/2010/main" val="26508318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ighlight>
                  <a:srgbClr val="FFFF00"/>
                </a:highlight>
              </a:rPr>
              <a:t>V </a:t>
            </a:r>
            <a:r>
              <a:rPr lang="cs-CZ" dirty="0" err="1">
                <a:highlight>
                  <a:srgbClr val="FFFF00"/>
                </a:highlight>
              </a:rPr>
              <a:t>sektorovem</a:t>
            </a:r>
            <a:r>
              <a:rPr lang="cs-CZ" dirty="0">
                <a:highlight>
                  <a:srgbClr val="FFFF00"/>
                </a:highlight>
              </a:rPr>
              <a:t> členěni </a:t>
            </a:r>
            <a:r>
              <a:rPr lang="cs-CZ" dirty="0" err="1">
                <a:highlight>
                  <a:srgbClr val="FFFF00"/>
                </a:highlight>
              </a:rPr>
              <a:t>maji</a:t>
            </a:r>
            <a:r>
              <a:rPr lang="cs-CZ" dirty="0">
                <a:highlight>
                  <a:srgbClr val="FFFF00"/>
                </a:highlight>
              </a:rPr>
              <a:t> </a:t>
            </a:r>
            <a:r>
              <a:rPr lang="cs-CZ" dirty="0" err="1">
                <a:highlight>
                  <a:srgbClr val="FFFF00"/>
                </a:highlight>
              </a:rPr>
              <a:t>nejvyšši</a:t>
            </a:r>
            <a:r>
              <a:rPr lang="cs-CZ" dirty="0">
                <a:highlight>
                  <a:srgbClr val="FFFF00"/>
                </a:highlight>
              </a:rPr>
              <a:t> a velmi podobnou spotřebu tři sektory: průmysl (29,8 % </a:t>
            </a:r>
            <a:r>
              <a:rPr lang="cs-CZ" dirty="0" err="1">
                <a:highlight>
                  <a:srgbClr val="FFFF00"/>
                </a:highlight>
              </a:rPr>
              <a:t>celkove</a:t>
            </a:r>
            <a:r>
              <a:rPr lang="cs-CZ" dirty="0">
                <a:highlight>
                  <a:srgbClr val="FFFF00"/>
                </a:highlight>
              </a:rPr>
              <a:t> spotřeby energie v roce</a:t>
            </a:r>
          </a:p>
          <a:p>
            <a:r>
              <a:rPr lang="cs-CZ" dirty="0">
                <a:highlight>
                  <a:srgbClr val="FFFF00"/>
                </a:highlight>
              </a:rPr>
              <a:t>2016), </a:t>
            </a:r>
            <a:r>
              <a:rPr lang="cs-CZ" dirty="0" err="1">
                <a:highlight>
                  <a:srgbClr val="FFFF00"/>
                </a:highlight>
              </a:rPr>
              <a:t>domacnosti</a:t>
            </a:r>
            <a:r>
              <a:rPr lang="cs-CZ" dirty="0">
                <a:highlight>
                  <a:srgbClr val="FFFF00"/>
                </a:highlight>
              </a:rPr>
              <a:t> (28,1 %) a doprava (27,1 %). Vysoka spotřeba energie </a:t>
            </a:r>
            <a:r>
              <a:rPr lang="cs-CZ" dirty="0" err="1">
                <a:highlight>
                  <a:srgbClr val="FFFF00"/>
                </a:highlight>
              </a:rPr>
              <a:t>českeho</a:t>
            </a:r>
            <a:r>
              <a:rPr lang="cs-CZ" dirty="0">
                <a:highlight>
                  <a:srgbClr val="FFFF00"/>
                </a:highlight>
              </a:rPr>
              <a:t> průmyslu je </a:t>
            </a:r>
            <a:r>
              <a:rPr lang="cs-CZ" dirty="0" err="1">
                <a:highlight>
                  <a:srgbClr val="FFFF00"/>
                </a:highlight>
              </a:rPr>
              <a:t>dana</a:t>
            </a:r>
            <a:r>
              <a:rPr lang="cs-CZ" dirty="0">
                <a:highlight>
                  <a:srgbClr val="FFFF00"/>
                </a:highlight>
              </a:rPr>
              <a:t> historickou orientaci na</a:t>
            </a:r>
          </a:p>
          <a:p>
            <a:r>
              <a:rPr lang="cs-CZ" dirty="0" err="1">
                <a:highlight>
                  <a:srgbClr val="FFFF00"/>
                </a:highlight>
              </a:rPr>
              <a:t>strojirenstvi</a:t>
            </a:r>
            <a:r>
              <a:rPr lang="cs-CZ" dirty="0">
                <a:highlight>
                  <a:srgbClr val="FFFF00"/>
                </a:highlight>
              </a:rPr>
              <a:t> a vysoce energeticky </a:t>
            </a:r>
            <a:r>
              <a:rPr lang="cs-CZ" dirty="0" err="1">
                <a:highlight>
                  <a:srgbClr val="FFFF00"/>
                </a:highlight>
              </a:rPr>
              <a:t>naročna</a:t>
            </a:r>
            <a:r>
              <a:rPr lang="cs-CZ" dirty="0">
                <a:highlight>
                  <a:srgbClr val="FFFF00"/>
                </a:highlight>
              </a:rPr>
              <a:t> odvětvi průmyslu. </a:t>
            </a:r>
            <a:r>
              <a:rPr lang="cs-CZ" dirty="0" err="1">
                <a:highlight>
                  <a:srgbClr val="FFFF00"/>
                </a:highlight>
              </a:rPr>
              <a:t>Vyvoj</a:t>
            </a:r>
            <a:r>
              <a:rPr lang="cs-CZ" dirty="0">
                <a:highlight>
                  <a:srgbClr val="FFFF00"/>
                </a:highlight>
              </a:rPr>
              <a:t> spotřeby energie v </a:t>
            </a:r>
            <a:r>
              <a:rPr lang="cs-CZ" dirty="0" err="1">
                <a:highlight>
                  <a:srgbClr val="FFFF00"/>
                </a:highlight>
              </a:rPr>
              <a:t>domacnostech</a:t>
            </a:r>
            <a:r>
              <a:rPr lang="cs-CZ" dirty="0">
                <a:highlight>
                  <a:srgbClr val="FFFF00"/>
                </a:highlight>
              </a:rPr>
              <a:t> </a:t>
            </a:r>
            <a:r>
              <a:rPr lang="cs-CZ" dirty="0" err="1">
                <a:highlight>
                  <a:srgbClr val="FFFF00"/>
                </a:highlight>
              </a:rPr>
              <a:t>zasadnim</a:t>
            </a:r>
            <a:r>
              <a:rPr lang="cs-CZ" dirty="0">
                <a:highlight>
                  <a:srgbClr val="FFFF00"/>
                </a:highlight>
              </a:rPr>
              <a:t> způsobem</a:t>
            </a:r>
          </a:p>
          <a:p>
            <a:r>
              <a:rPr lang="cs-CZ" dirty="0">
                <a:highlight>
                  <a:srgbClr val="FFFF00"/>
                </a:highlight>
              </a:rPr>
              <a:t>ovlivňuji </a:t>
            </a:r>
            <a:r>
              <a:rPr lang="cs-CZ" dirty="0" err="1">
                <a:highlight>
                  <a:srgbClr val="FFFF00"/>
                </a:highlight>
              </a:rPr>
              <a:t>teplotni</a:t>
            </a:r>
            <a:r>
              <a:rPr lang="cs-CZ" dirty="0">
                <a:highlight>
                  <a:srgbClr val="FFFF00"/>
                </a:highlight>
              </a:rPr>
              <a:t> </a:t>
            </a:r>
            <a:r>
              <a:rPr lang="cs-CZ" dirty="0" err="1">
                <a:highlight>
                  <a:srgbClr val="FFFF00"/>
                </a:highlight>
              </a:rPr>
              <a:t>podminky</a:t>
            </a:r>
            <a:r>
              <a:rPr lang="cs-CZ" dirty="0">
                <a:highlight>
                  <a:srgbClr val="FFFF00"/>
                </a:highlight>
              </a:rPr>
              <a:t> </a:t>
            </a:r>
            <a:r>
              <a:rPr lang="cs-CZ" dirty="0" err="1">
                <a:highlight>
                  <a:srgbClr val="FFFF00"/>
                </a:highlight>
              </a:rPr>
              <a:t>topnych</a:t>
            </a:r>
            <a:r>
              <a:rPr lang="cs-CZ" dirty="0">
                <a:highlight>
                  <a:srgbClr val="FFFF00"/>
                </a:highlight>
              </a:rPr>
              <a:t> sezon, neboť pro </a:t>
            </a:r>
            <a:r>
              <a:rPr lang="cs-CZ" dirty="0" err="1">
                <a:highlight>
                  <a:srgbClr val="FFFF00"/>
                </a:highlight>
              </a:rPr>
              <a:t>vytapěni</a:t>
            </a:r>
            <a:r>
              <a:rPr lang="cs-CZ" dirty="0">
                <a:highlight>
                  <a:srgbClr val="FFFF00"/>
                </a:highlight>
              </a:rPr>
              <a:t> se spotřebuje většina energie celkově </a:t>
            </a:r>
            <a:r>
              <a:rPr lang="cs-CZ" dirty="0" err="1">
                <a:highlight>
                  <a:srgbClr val="FFFF00"/>
                </a:highlight>
              </a:rPr>
              <a:t>spotřebovane</a:t>
            </a:r>
            <a:r>
              <a:rPr lang="cs-CZ" dirty="0">
                <a:highlight>
                  <a:srgbClr val="FFFF00"/>
                </a:highlight>
              </a:rPr>
              <a:t> v </a:t>
            </a:r>
            <a:r>
              <a:rPr lang="cs-CZ" dirty="0" err="1">
                <a:highlight>
                  <a:srgbClr val="FFFF00"/>
                </a:highlight>
              </a:rPr>
              <a:t>domacnostech</a:t>
            </a:r>
            <a:r>
              <a:rPr lang="cs-CZ" dirty="0">
                <a:highlight>
                  <a:srgbClr val="FFFF00"/>
                </a:highlight>
              </a:rPr>
              <a:t>.</a:t>
            </a:r>
          </a:p>
          <a:p>
            <a:r>
              <a:rPr lang="pl-PL" dirty="0">
                <a:highlight>
                  <a:srgbClr val="FFFF00"/>
                </a:highlight>
              </a:rPr>
              <a:t>Spotřeba energie v dopravě vykazuje, jako v jedinem sektoru, v obdobi 2010–2016 23 rostouci trend o 8,1 %, mimo</a:t>
            </a:r>
          </a:p>
          <a:p>
            <a:r>
              <a:rPr lang="cs-CZ" dirty="0">
                <a:highlight>
                  <a:srgbClr val="FFFF00"/>
                </a:highlight>
              </a:rPr>
              <a:t>jine z důvodu růstu spotřeby paliv a </a:t>
            </a:r>
            <a:r>
              <a:rPr lang="cs-CZ" dirty="0" err="1">
                <a:highlight>
                  <a:srgbClr val="FFFF00"/>
                </a:highlight>
              </a:rPr>
              <a:t>stoupajici</a:t>
            </a:r>
            <a:r>
              <a:rPr lang="cs-CZ" dirty="0">
                <a:highlight>
                  <a:srgbClr val="FFFF00"/>
                </a:highlight>
              </a:rPr>
              <a:t> osobni a </a:t>
            </a:r>
            <a:r>
              <a:rPr lang="cs-CZ" dirty="0" err="1">
                <a:highlight>
                  <a:srgbClr val="FFFF00"/>
                </a:highlight>
              </a:rPr>
              <a:t>letecke</a:t>
            </a:r>
            <a:r>
              <a:rPr lang="cs-CZ" dirty="0">
                <a:highlight>
                  <a:srgbClr val="FFFF00"/>
                </a:highlight>
              </a:rPr>
              <a:t> dopravy. U </a:t>
            </a:r>
            <a:r>
              <a:rPr lang="cs-CZ" dirty="0" err="1">
                <a:highlight>
                  <a:srgbClr val="FFFF00"/>
                </a:highlight>
              </a:rPr>
              <a:t>ostatnich</a:t>
            </a:r>
            <a:r>
              <a:rPr lang="cs-CZ" dirty="0">
                <a:highlight>
                  <a:srgbClr val="FFFF00"/>
                </a:highlight>
              </a:rPr>
              <a:t> sektorů </a:t>
            </a:r>
            <a:r>
              <a:rPr lang="cs-CZ" dirty="0" err="1">
                <a:highlight>
                  <a:srgbClr val="FFFF00"/>
                </a:highlight>
              </a:rPr>
              <a:t>vyvoj</a:t>
            </a:r>
            <a:r>
              <a:rPr lang="cs-CZ" dirty="0">
                <a:highlight>
                  <a:srgbClr val="FFFF00"/>
                </a:highlight>
              </a:rPr>
              <a:t> spotřeby energie stagnuje</a:t>
            </a:r>
          </a:p>
          <a:p>
            <a:r>
              <a:rPr lang="cs-CZ" dirty="0">
                <a:highlight>
                  <a:srgbClr val="FFFF00"/>
                </a:highlight>
              </a:rPr>
              <a:t>nebo pozvolna </a:t>
            </a:r>
            <a:r>
              <a:rPr lang="cs-CZ" dirty="0" err="1">
                <a:highlight>
                  <a:srgbClr val="FFFF00"/>
                </a:highlight>
              </a:rPr>
              <a:t>klesa</a:t>
            </a:r>
            <a:r>
              <a:rPr lang="cs-CZ" dirty="0">
                <a:highlight>
                  <a:srgbClr val="FFFF00"/>
                </a:highlight>
              </a:rPr>
              <a:t>.</a:t>
            </a:r>
          </a:p>
          <a:p>
            <a:r>
              <a:rPr lang="cs-CZ" dirty="0">
                <a:highlight>
                  <a:srgbClr val="FFFF00"/>
                </a:highlight>
              </a:rPr>
              <a:t>V souvislosti se spotřebou energie </a:t>
            </a:r>
            <a:r>
              <a:rPr lang="cs-CZ" dirty="0" err="1">
                <a:highlight>
                  <a:srgbClr val="FFFF00"/>
                </a:highlight>
              </a:rPr>
              <a:t>dochazi</a:t>
            </a:r>
            <a:r>
              <a:rPr lang="cs-CZ" dirty="0">
                <a:highlight>
                  <a:srgbClr val="FFFF00"/>
                </a:highlight>
              </a:rPr>
              <a:t> i ke </a:t>
            </a:r>
            <a:r>
              <a:rPr lang="cs-CZ" dirty="0" err="1">
                <a:highlight>
                  <a:srgbClr val="FFFF00"/>
                </a:highlight>
              </a:rPr>
              <a:t>sniženi</a:t>
            </a:r>
            <a:r>
              <a:rPr lang="cs-CZ" dirty="0">
                <a:highlight>
                  <a:srgbClr val="FFFF00"/>
                </a:highlight>
              </a:rPr>
              <a:t> spotřeby </a:t>
            </a:r>
            <a:r>
              <a:rPr lang="cs-CZ" dirty="0" err="1">
                <a:highlight>
                  <a:srgbClr val="FFFF00"/>
                </a:highlight>
              </a:rPr>
              <a:t>primarnich</a:t>
            </a:r>
            <a:r>
              <a:rPr lang="cs-CZ" dirty="0">
                <a:highlight>
                  <a:srgbClr val="FFFF00"/>
                </a:highlight>
              </a:rPr>
              <a:t> </a:t>
            </a:r>
            <a:r>
              <a:rPr lang="cs-CZ" dirty="0" err="1">
                <a:highlight>
                  <a:srgbClr val="FFFF00"/>
                </a:highlight>
              </a:rPr>
              <a:t>energetickych</a:t>
            </a:r>
            <a:r>
              <a:rPr lang="cs-CZ" dirty="0">
                <a:highlight>
                  <a:srgbClr val="FFFF00"/>
                </a:highlight>
              </a:rPr>
              <a:t> zdrojů. V roce 2016 24 meziročně</a:t>
            </a:r>
          </a:p>
          <a:p>
            <a:r>
              <a:rPr lang="cs-CZ" dirty="0">
                <a:highlight>
                  <a:srgbClr val="FFFF00"/>
                </a:highlight>
              </a:rPr>
              <a:t>klesla spotřeba PEZ (o 1,2 %), a současně došlo ke </a:t>
            </a:r>
            <a:r>
              <a:rPr lang="cs-CZ" dirty="0" err="1">
                <a:highlight>
                  <a:srgbClr val="FFFF00"/>
                </a:highlight>
              </a:rPr>
              <a:t>zvyšeni</a:t>
            </a:r>
            <a:r>
              <a:rPr lang="cs-CZ" dirty="0">
                <a:highlight>
                  <a:srgbClr val="FFFF00"/>
                </a:highlight>
              </a:rPr>
              <a:t> </a:t>
            </a:r>
            <a:r>
              <a:rPr lang="cs-CZ" dirty="0" err="1">
                <a:highlight>
                  <a:srgbClr val="FFFF00"/>
                </a:highlight>
              </a:rPr>
              <a:t>hrubeho</a:t>
            </a:r>
            <a:r>
              <a:rPr lang="cs-CZ" dirty="0">
                <a:highlight>
                  <a:srgbClr val="FFFF00"/>
                </a:highlight>
              </a:rPr>
              <a:t> </a:t>
            </a:r>
            <a:r>
              <a:rPr lang="cs-CZ" dirty="0" err="1">
                <a:highlight>
                  <a:srgbClr val="FFFF00"/>
                </a:highlight>
              </a:rPr>
              <a:t>domaciho</a:t>
            </a:r>
            <a:r>
              <a:rPr lang="cs-CZ" dirty="0">
                <a:highlight>
                  <a:srgbClr val="FFFF00"/>
                </a:highlight>
              </a:rPr>
              <a:t> produktu (o 2,5 %). </a:t>
            </a:r>
            <a:r>
              <a:rPr lang="cs-CZ" dirty="0" err="1">
                <a:highlight>
                  <a:srgbClr val="FFFF00"/>
                </a:highlight>
              </a:rPr>
              <a:t>Energeticka</a:t>
            </a:r>
            <a:r>
              <a:rPr lang="cs-CZ" dirty="0">
                <a:highlight>
                  <a:srgbClr val="FFFF00"/>
                </a:highlight>
              </a:rPr>
              <a:t> </a:t>
            </a:r>
            <a:r>
              <a:rPr lang="cs-CZ" dirty="0" err="1">
                <a:highlight>
                  <a:srgbClr val="FFFF00"/>
                </a:highlight>
              </a:rPr>
              <a:t>naročnost</a:t>
            </a:r>
            <a:r>
              <a:rPr lang="cs-CZ" dirty="0">
                <a:highlight>
                  <a:srgbClr val="FFFF00"/>
                </a:highlight>
              </a:rPr>
              <a:t> </a:t>
            </a:r>
            <a:r>
              <a:rPr lang="cs-CZ" dirty="0" err="1">
                <a:highlight>
                  <a:srgbClr val="FFFF00"/>
                </a:highlight>
              </a:rPr>
              <a:t>hospodařstvi</a:t>
            </a:r>
            <a:endParaRPr lang="cs-CZ" dirty="0">
              <a:highlight>
                <a:srgbClr val="FFFF00"/>
              </a:highlight>
            </a:endParaRPr>
          </a:p>
          <a:p>
            <a:r>
              <a:rPr lang="cs-CZ" dirty="0">
                <a:highlight>
                  <a:srgbClr val="FFFF00"/>
                </a:highlight>
              </a:rPr>
              <a:t>tak </a:t>
            </a:r>
            <a:r>
              <a:rPr lang="cs-CZ" dirty="0" err="1">
                <a:highlight>
                  <a:srgbClr val="FFFF00"/>
                </a:highlight>
              </a:rPr>
              <a:t>dosahla</a:t>
            </a:r>
            <a:r>
              <a:rPr lang="cs-CZ" dirty="0">
                <a:highlight>
                  <a:srgbClr val="FFFF00"/>
                </a:highlight>
              </a:rPr>
              <a:t> 396,7 </a:t>
            </a:r>
            <a:r>
              <a:rPr lang="cs-CZ" dirty="0" err="1">
                <a:highlight>
                  <a:srgbClr val="FFFF00"/>
                </a:highlight>
              </a:rPr>
              <a:t>MJ.tis</a:t>
            </a:r>
            <a:r>
              <a:rPr lang="cs-CZ" dirty="0">
                <a:highlight>
                  <a:srgbClr val="FFFF00"/>
                </a:highlight>
              </a:rPr>
              <a:t>. Kč-1 (</a:t>
            </a:r>
            <a:r>
              <a:rPr lang="cs-CZ" dirty="0" err="1">
                <a:highlight>
                  <a:srgbClr val="FFFF00"/>
                </a:highlight>
              </a:rPr>
              <a:t>s.c.r</a:t>
            </a:r>
            <a:r>
              <a:rPr lang="cs-CZ" dirty="0">
                <a:highlight>
                  <a:srgbClr val="FFFF00"/>
                </a:highlight>
              </a:rPr>
              <a:t>. 2010) a meziročně tak došlo k </a:t>
            </a:r>
            <a:r>
              <a:rPr lang="cs-CZ" dirty="0" err="1">
                <a:highlight>
                  <a:srgbClr val="FFFF00"/>
                </a:highlight>
              </a:rPr>
              <a:t>jejimu</a:t>
            </a:r>
            <a:r>
              <a:rPr lang="cs-CZ" dirty="0">
                <a:highlight>
                  <a:srgbClr val="FFFF00"/>
                </a:highlight>
              </a:rPr>
              <a:t> poklesu o 3,6 %. V </a:t>
            </a:r>
            <a:r>
              <a:rPr lang="cs-CZ" dirty="0" err="1">
                <a:highlight>
                  <a:srgbClr val="FFFF00"/>
                </a:highlight>
              </a:rPr>
              <a:t>obdobi</a:t>
            </a:r>
            <a:r>
              <a:rPr lang="cs-CZ" dirty="0">
                <a:highlight>
                  <a:srgbClr val="FFFF00"/>
                </a:highlight>
              </a:rPr>
              <a:t> od roku 2000</a:t>
            </a:r>
          </a:p>
          <a:p>
            <a:r>
              <a:rPr lang="cs-CZ" dirty="0">
                <a:highlight>
                  <a:srgbClr val="FFFF00"/>
                </a:highlight>
              </a:rPr>
              <a:t>nastal </a:t>
            </a:r>
            <a:r>
              <a:rPr lang="cs-CZ" dirty="0" err="1">
                <a:highlight>
                  <a:srgbClr val="FFFF00"/>
                </a:highlight>
              </a:rPr>
              <a:t>celkovy</a:t>
            </a:r>
            <a:r>
              <a:rPr lang="cs-CZ" dirty="0">
                <a:highlight>
                  <a:srgbClr val="FFFF00"/>
                </a:highlight>
              </a:rPr>
              <a:t> pokles </a:t>
            </a:r>
            <a:r>
              <a:rPr lang="cs-CZ" dirty="0" err="1">
                <a:highlight>
                  <a:srgbClr val="FFFF00"/>
                </a:highlight>
              </a:rPr>
              <a:t>energeticke</a:t>
            </a:r>
            <a:r>
              <a:rPr lang="cs-CZ" dirty="0">
                <a:highlight>
                  <a:srgbClr val="FFFF00"/>
                </a:highlight>
              </a:rPr>
              <a:t> </a:t>
            </a:r>
            <a:r>
              <a:rPr lang="cs-CZ" dirty="0" err="1">
                <a:highlight>
                  <a:srgbClr val="FFFF00"/>
                </a:highlight>
              </a:rPr>
              <a:t>naročnosti</a:t>
            </a:r>
            <a:r>
              <a:rPr lang="cs-CZ" dirty="0">
                <a:highlight>
                  <a:srgbClr val="FFFF00"/>
                </a:highlight>
              </a:rPr>
              <a:t> o 33,6 % (Graf 12).</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80</a:t>
            </a:fld>
            <a:endParaRPr lang="cs-CZ"/>
          </a:p>
        </p:txBody>
      </p:sp>
    </p:spTree>
    <p:extLst>
      <p:ext uri="{BB962C8B-B14F-4D97-AF65-F5344CB8AC3E}">
        <p14:creationId xmlns:p14="http://schemas.microsoft.com/office/powerpoint/2010/main" val="144989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a:solidFill>
                  <a:schemeClr val="tx1"/>
                </a:solidFill>
                <a:effectLst/>
                <a:latin typeface="+mn-lt"/>
                <a:ea typeface="+mn-ea"/>
                <a:cs typeface="+mn-cs"/>
              </a:rPr>
              <a:t>Opotřebení stavebních objektů</a:t>
            </a: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Skutečnost, že stavba stárnutím a používáním postupně degraduje, vyjadřuje pojem opotřebení stavby. Tím, že stavbu provozujeme, napomáháme jejímu opotřebení při působení rozhodujících vlivů, za které považujeme zatížení, prostředí, vynucená přetvoření. Odezvou stavby na tyto vlivy jsou degradační procesy funkčních dílů, jejichž důsledkem je postupné snižování funkčních vlastností stavby jako celku v závislosti na intenzitě dílčích degradačních procesů. Jako příklad degradačních procesů lze uvést korozní procesy při působení prostředí, procesy vzniku trhlin jako důsledek objemových změn, procesy mechanického opotřebení apod. [1, 3]</a:t>
            </a: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Opotřebením (znehodnocením) stavebních objektů rozumíme tedy stav stavebního díla, kdy pokles kvality a ceny nemovitosti je způsoben vlivem používání, atmosférickými vlivy a změnami v materiálu. Vyjadřuje konkrétní technický stav konstrukce v daném okamžiku a závisí především na:</a:t>
            </a: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stáří konstrukce;</a:t>
            </a: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objektivní – fyzické životnosti konstrukce;</a:t>
            </a: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kvalitě prováděné údržby. [3]</a:t>
            </a: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Abychom mohli zjistit skutečnou životnost, jsou vždy nutné podrobné analýzy opotřebení v závislosti na charakteru údržby. Životnost a opotřebení stavebních objektů lze považovat za kontinuální proces. Opotřebení se obvykle udává v % z hodnoty nové stavby. [3]</a:t>
            </a: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Rozlišujeme tyto druhy opotřebení:</a:t>
            </a: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fyzické – vlivem degradačních procesů, stavební dílo, resp. jeho konstrukční část ztrácí svou kvalitu v určitých vlastnostech.</a:t>
            </a: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morální – postupem času a vývojem nových materiálů, trendů a jiných inovací dochází k postupnému zastarání stavebního díla. Vyvrcholením morálního opotřebení je modernizace či jiný zásah, který toto opotřebení minimalizuje (generální oprava, rekonstrukce apod.)</a:t>
            </a: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Seznam použitých zdrojů</a:t>
            </a: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[1] KUDA, F., BERÁNKOVÁ, E., </a:t>
            </a:r>
            <a:r>
              <a:rPr lang="cs-CZ" sz="1200" kern="1200" dirty="0" err="1">
                <a:solidFill>
                  <a:schemeClr val="tx1"/>
                </a:solidFill>
                <a:effectLst/>
                <a:latin typeface="+mn-lt"/>
                <a:ea typeface="+mn-ea"/>
                <a:cs typeface="+mn-cs"/>
              </a:rPr>
              <a:t>Facility</a:t>
            </a:r>
            <a:r>
              <a:rPr lang="cs-CZ" sz="1200" kern="1200" dirty="0">
                <a:solidFill>
                  <a:schemeClr val="tx1"/>
                </a:solidFill>
                <a:effectLst/>
                <a:latin typeface="+mn-lt"/>
                <a:ea typeface="+mn-ea"/>
                <a:cs typeface="+mn-cs"/>
              </a:rPr>
              <a:t> management v technické správě a údržbě budov, 2012, 1. vyd., 252 s., ISBN 978-80-7431-114-7.</a:t>
            </a: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[2] KUDA, F., BERÁNKOVÁ, E., SOUKUP, P. </a:t>
            </a:r>
            <a:r>
              <a:rPr lang="cs-CZ" sz="1200" kern="1200" dirty="0" err="1">
                <a:solidFill>
                  <a:schemeClr val="tx1"/>
                </a:solidFill>
                <a:effectLst/>
                <a:latin typeface="+mn-lt"/>
                <a:ea typeface="+mn-ea"/>
                <a:cs typeface="+mn-cs"/>
              </a:rPr>
              <a:t>Facility</a:t>
            </a:r>
            <a:r>
              <a:rPr lang="cs-CZ" sz="1200" kern="1200" dirty="0">
                <a:solidFill>
                  <a:schemeClr val="tx1"/>
                </a:solidFill>
                <a:effectLst/>
                <a:latin typeface="+mn-lt"/>
                <a:ea typeface="+mn-ea"/>
                <a:cs typeface="+mn-cs"/>
              </a:rPr>
              <a:t> management v kostce pro profesionály i laiky, nakladatelství FORM </a:t>
            </a:r>
            <a:r>
              <a:rPr lang="cs-CZ" sz="1200" kern="1200" dirty="0" err="1">
                <a:solidFill>
                  <a:schemeClr val="tx1"/>
                </a:solidFill>
                <a:effectLst/>
                <a:latin typeface="+mn-lt"/>
                <a:ea typeface="+mn-ea"/>
                <a:cs typeface="+mn-cs"/>
              </a:rPr>
              <a:t>Solution</a:t>
            </a:r>
            <a:r>
              <a:rPr lang="cs-CZ" sz="1200" kern="1200" dirty="0">
                <a:solidFill>
                  <a:schemeClr val="tx1"/>
                </a:solidFill>
                <a:effectLst/>
                <a:latin typeface="+mn-lt"/>
                <a:ea typeface="+mn-ea"/>
                <a:cs typeface="+mn-cs"/>
              </a:rPr>
              <a:t>, první vydání 2012, ISBN 978-80905257-0-2.</a:t>
            </a: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[3] MIKŠ L. a kol. Údržba a rekonstrukce starších městských budov, Grantový projekt GAČR 103/02/1252, Brno 2004.</a:t>
            </a: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[4] HAČKAJLOVÁ, L., Ekonomika a management 13, 1. vyd. 2004, 279 s., ISBN 80-01-03060-1.</a:t>
            </a:r>
            <a:br>
              <a:rPr lang="cs-CZ" sz="1200" kern="1200" dirty="0">
                <a:solidFill>
                  <a:schemeClr val="tx1"/>
                </a:solidFill>
                <a:effectLst/>
                <a:latin typeface="+mn-lt"/>
                <a:ea typeface="+mn-ea"/>
                <a:cs typeface="+mn-cs"/>
              </a:rPr>
            </a:br>
            <a:br>
              <a:rPr lang="cs-CZ" sz="1200" kern="1200" dirty="0">
                <a:solidFill>
                  <a:schemeClr val="tx1"/>
                </a:solidFill>
                <a:effectLst/>
                <a:latin typeface="+mn-lt"/>
                <a:ea typeface="+mn-ea"/>
                <a:cs typeface="+mn-cs"/>
              </a:rPr>
            </a:br>
            <a:r>
              <a:rPr lang="cs-CZ" sz="1200" kern="1200" dirty="0">
                <a:solidFill>
                  <a:schemeClr val="tx1"/>
                </a:solidFill>
                <a:effectLst/>
                <a:latin typeface="+mn-lt"/>
                <a:ea typeface="+mn-ea"/>
                <a:cs typeface="+mn-cs"/>
              </a:rPr>
              <a:t>Zdroj: </a:t>
            </a:r>
            <a:r>
              <a:rPr lang="cs-CZ" sz="1200" u="sng" kern="1200" dirty="0">
                <a:solidFill>
                  <a:schemeClr val="tx1"/>
                </a:solidFill>
                <a:effectLst/>
                <a:latin typeface="+mn-lt"/>
                <a:ea typeface="+mn-ea"/>
                <a:cs typeface="+mn-cs"/>
                <a:hlinkClick r:id="rId3"/>
              </a:rPr>
              <a:t>http://www.tzb-info.cz/udrzba-budov/10219-zivotni-cyklus-staveb</a:t>
            </a: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8</a:t>
            </a:fld>
            <a:endParaRPr lang="cs-CZ"/>
          </a:p>
        </p:txBody>
      </p:sp>
    </p:spTree>
    <p:extLst>
      <p:ext uri="{BB962C8B-B14F-4D97-AF65-F5344CB8AC3E}">
        <p14:creationId xmlns:p14="http://schemas.microsoft.com/office/powerpoint/2010/main" val="3586300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81</a:t>
            </a:fld>
            <a:endParaRPr lang="cs-CZ"/>
          </a:p>
        </p:txBody>
      </p:sp>
    </p:spTree>
    <p:extLst>
      <p:ext uri="{BB962C8B-B14F-4D97-AF65-F5344CB8AC3E}">
        <p14:creationId xmlns:p14="http://schemas.microsoft.com/office/powerpoint/2010/main" val="32204264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Kromě </a:t>
            </a:r>
            <a:r>
              <a:rPr lang="cs-CZ" dirty="0" err="1"/>
              <a:t>energeticke</a:t>
            </a:r>
            <a:r>
              <a:rPr lang="cs-CZ" dirty="0"/>
              <a:t> </a:t>
            </a:r>
            <a:r>
              <a:rPr lang="cs-CZ" dirty="0" err="1"/>
              <a:t>naročnosti</a:t>
            </a:r>
            <a:r>
              <a:rPr lang="cs-CZ" dirty="0"/>
              <a:t> </a:t>
            </a:r>
            <a:r>
              <a:rPr lang="cs-CZ" dirty="0" err="1"/>
              <a:t>klesa</a:t>
            </a:r>
            <a:r>
              <a:rPr lang="cs-CZ" dirty="0"/>
              <a:t> i </a:t>
            </a:r>
            <a:r>
              <a:rPr lang="cs-CZ" dirty="0" err="1"/>
              <a:t>materialova</a:t>
            </a:r>
            <a:r>
              <a:rPr lang="cs-CZ" dirty="0"/>
              <a:t> </a:t>
            </a:r>
            <a:r>
              <a:rPr lang="cs-CZ" dirty="0" err="1"/>
              <a:t>naročnost</a:t>
            </a:r>
            <a:r>
              <a:rPr lang="cs-CZ" dirty="0"/>
              <a:t> </a:t>
            </a:r>
            <a:r>
              <a:rPr lang="cs-CZ" dirty="0" err="1"/>
              <a:t>hospodařstvi</a:t>
            </a:r>
            <a:r>
              <a:rPr lang="cs-CZ" dirty="0"/>
              <a:t> ČR, </a:t>
            </a:r>
            <a:r>
              <a:rPr lang="cs-CZ" dirty="0" err="1"/>
              <a:t>ktera</a:t>
            </a:r>
            <a:r>
              <a:rPr lang="cs-CZ" dirty="0"/>
              <a:t> v roce 2016 meziročně poklesla o 3,9 %</a:t>
            </a:r>
          </a:p>
          <a:p>
            <a:r>
              <a:rPr lang="cs-CZ" dirty="0"/>
              <a:t>na 37,3 kg.(1 000 Kč HDP)-1, což je </a:t>
            </a:r>
            <a:r>
              <a:rPr lang="cs-CZ" dirty="0" err="1"/>
              <a:t>uroveň</a:t>
            </a:r>
            <a:r>
              <a:rPr lang="cs-CZ" dirty="0"/>
              <a:t> zhruba </a:t>
            </a:r>
            <a:r>
              <a:rPr lang="cs-CZ" dirty="0" err="1"/>
              <a:t>třetinova</a:t>
            </a:r>
            <a:r>
              <a:rPr lang="cs-CZ" dirty="0"/>
              <a:t> ve </a:t>
            </a:r>
            <a:r>
              <a:rPr lang="cs-CZ" dirty="0" err="1"/>
              <a:t>srovnani</a:t>
            </a:r>
            <a:r>
              <a:rPr lang="cs-CZ" dirty="0"/>
              <a:t> s </a:t>
            </a:r>
            <a:r>
              <a:rPr lang="cs-CZ" dirty="0" err="1"/>
              <a:t>počatkem</a:t>
            </a:r>
            <a:r>
              <a:rPr lang="cs-CZ" dirty="0"/>
              <a:t> 90. let 20. </a:t>
            </a:r>
            <a:r>
              <a:rPr lang="cs-CZ" dirty="0" err="1"/>
              <a:t>stoleti</a:t>
            </a:r>
            <a:r>
              <a:rPr lang="cs-CZ" dirty="0"/>
              <a:t>, v </a:t>
            </a:r>
            <a:r>
              <a:rPr lang="cs-CZ" dirty="0" err="1"/>
              <a:t>obdobi</a:t>
            </a:r>
            <a:r>
              <a:rPr lang="cs-CZ" dirty="0"/>
              <a:t> 2000–2016 </a:t>
            </a:r>
            <a:r>
              <a:rPr lang="cs-CZ" dirty="0" err="1"/>
              <a:t>materialova</a:t>
            </a:r>
            <a:endParaRPr lang="cs-CZ" dirty="0"/>
          </a:p>
          <a:p>
            <a:r>
              <a:rPr lang="cs-CZ" dirty="0" err="1"/>
              <a:t>naročnost</a:t>
            </a:r>
            <a:r>
              <a:rPr lang="cs-CZ" dirty="0"/>
              <a:t> poklesla o 39,8 %. Pokles </a:t>
            </a:r>
            <a:r>
              <a:rPr lang="cs-CZ" dirty="0" err="1"/>
              <a:t>materialove</a:t>
            </a:r>
            <a:r>
              <a:rPr lang="cs-CZ" dirty="0"/>
              <a:t> a </a:t>
            </a:r>
            <a:r>
              <a:rPr lang="cs-CZ" dirty="0" err="1"/>
              <a:t>energeticke</a:t>
            </a:r>
            <a:r>
              <a:rPr lang="cs-CZ" dirty="0"/>
              <a:t> </a:t>
            </a:r>
            <a:r>
              <a:rPr lang="cs-CZ" dirty="0" err="1"/>
              <a:t>naročnosti</a:t>
            </a:r>
            <a:r>
              <a:rPr lang="cs-CZ" dirty="0"/>
              <a:t> indikuje </a:t>
            </a:r>
            <a:r>
              <a:rPr lang="cs-CZ" dirty="0" err="1"/>
              <a:t>rostouci</a:t>
            </a:r>
            <a:r>
              <a:rPr lang="cs-CZ" dirty="0"/>
              <a:t> efektivitu transformace</a:t>
            </a:r>
          </a:p>
          <a:p>
            <a:r>
              <a:rPr lang="cs-CZ" dirty="0"/>
              <a:t>energii a </a:t>
            </a:r>
            <a:r>
              <a:rPr lang="cs-CZ" dirty="0" err="1"/>
              <a:t>materialů</a:t>
            </a:r>
            <a:r>
              <a:rPr lang="cs-CZ" dirty="0"/>
              <a:t> na ekonomicky </a:t>
            </a:r>
            <a:r>
              <a:rPr lang="cs-CZ" dirty="0" err="1"/>
              <a:t>vykon</a:t>
            </a:r>
            <a:r>
              <a:rPr lang="cs-CZ" dirty="0"/>
              <a:t>, což zajišťuje </a:t>
            </a:r>
            <a:r>
              <a:rPr lang="cs-CZ" dirty="0" err="1"/>
              <a:t>snižovani</a:t>
            </a:r>
            <a:r>
              <a:rPr lang="cs-CZ" dirty="0"/>
              <a:t> </a:t>
            </a:r>
            <a:r>
              <a:rPr lang="cs-CZ" dirty="0" err="1"/>
              <a:t>zatěže</a:t>
            </a:r>
            <a:r>
              <a:rPr lang="cs-CZ" dirty="0"/>
              <a:t> </a:t>
            </a:r>
            <a:r>
              <a:rPr lang="cs-CZ" dirty="0" err="1"/>
              <a:t>životniho</a:t>
            </a:r>
            <a:r>
              <a:rPr lang="cs-CZ" dirty="0"/>
              <a:t> </a:t>
            </a:r>
            <a:r>
              <a:rPr lang="cs-CZ" dirty="0" err="1"/>
              <a:t>prostředi</a:t>
            </a:r>
            <a:r>
              <a:rPr lang="cs-CZ" dirty="0"/>
              <a:t> </a:t>
            </a:r>
            <a:r>
              <a:rPr lang="cs-CZ" dirty="0" err="1"/>
              <a:t>způsobene</a:t>
            </a:r>
            <a:r>
              <a:rPr lang="cs-CZ" dirty="0"/>
              <a:t> spotřebou </a:t>
            </a:r>
            <a:r>
              <a:rPr lang="cs-CZ" dirty="0" err="1"/>
              <a:t>materialů</a:t>
            </a:r>
            <a:endParaRPr lang="cs-CZ" dirty="0"/>
          </a:p>
          <a:p>
            <a:r>
              <a:rPr lang="cs-CZ" dirty="0"/>
              <a:t>a produkci energie na jednotku </a:t>
            </a:r>
            <a:r>
              <a:rPr lang="cs-CZ" dirty="0" err="1"/>
              <a:t>vytvořeneho</a:t>
            </a:r>
            <a:r>
              <a:rPr lang="cs-CZ" dirty="0"/>
              <a:t> HDP, tzv. </a:t>
            </a:r>
            <a:r>
              <a:rPr lang="cs-CZ" dirty="0" err="1"/>
              <a:t>decoupling</a:t>
            </a:r>
            <a:r>
              <a:rPr lang="cs-CZ" dirty="0"/>
              <a:t> 25. V roce 2016 byl dosažen </a:t>
            </a:r>
            <a:r>
              <a:rPr lang="cs-CZ" dirty="0" err="1"/>
              <a:t>absolutni</a:t>
            </a:r>
            <a:r>
              <a:rPr lang="cs-CZ" dirty="0"/>
              <a:t> </a:t>
            </a:r>
            <a:r>
              <a:rPr lang="cs-CZ" dirty="0" err="1"/>
              <a:t>decoupling</a:t>
            </a:r>
            <a:r>
              <a:rPr lang="cs-CZ" dirty="0"/>
              <a:t>, při </a:t>
            </a:r>
            <a:r>
              <a:rPr lang="cs-CZ" dirty="0" err="1"/>
              <a:t>kterem</a:t>
            </a:r>
            <a:endParaRPr lang="cs-CZ" dirty="0"/>
          </a:p>
          <a:p>
            <a:r>
              <a:rPr lang="cs-CZ" dirty="0" err="1"/>
              <a:t>klesa</a:t>
            </a:r>
            <a:r>
              <a:rPr lang="cs-CZ" dirty="0"/>
              <a:t> </a:t>
            </a:r>
            <a:r>
              <a:rPr lang="cs-CZ" dirty="0" err="1"/>
              <a:t>zatěž</a:t>
            </a:r>
            <a:r>
              <a:rPr lang="cs-CZ" dirty="0"/>
              <a:t> </a:t>
            </a:r>
            <a:r>
              <a:rPr lang="cs-CZ" dirty="0" err="1"/>
              <a:t>životniho</a:t>
            </a:r>
            <a:r>
              <a:rPr lang="cs-CZ" dirty="0"/>
              <a:t> </a:t>
            </a:r>
            <a:r>
              <a:rPr lang="cs-CZ" dirty="0" err="1"/>
              <a:t>prostředi</a:t>
            </a:r>
            <a:r>
              <a:rPr lang="cs-CZ" dirty="0"/>
              <a:t> i přes růst ekonomiky.</a:t>
            </a:r>
          </a:p>
          <a:p>
            <a:r>
              <a:rPr lang="cs-CZ" dirty="0" err="1"/>
              <a:t>Měrne</a:t>
            </a:r>
            <a:r>
              <a:rPr lang="cs-CZ" dirty="0"/>
              <a:t> </a:t>
            </a:r>
            <a:r>
              <a:rPr lang="cs-CZ" dirty="0" err="1"/>
              <a:t>indikatory</a:t>
            </a:r>
            <a:r>
              <a:rPr lang="cs-CZ" dirty="0"/>
              <a:t> </a:t>
            </a:r>
            <a:r>
              <a:rPr lang="cs-CZ" dirty="0" err="1"/>
              <a:t>energeticke</a:t>
            </a:r>
            <a:r>
              <a:rPr lang="cs-CZ" dirty="0"/>
              <a:t> i </a:t>
            </a:r>
            <a:r>
              <a:rPr lang="cs-CZ" dirty="0" err="1"/>
              <a:t>materialove</a:t>
            </a:r>
            <a:r>
              <a:rPr lang="cs-CZ" dirty="0"/>
              <a:t> spotřeby </a:t>
            </a:r>
            <a:r>
              <a:rPr lang="cs-CZ" dirty="0" err="1"/>
              <a:t>ma</a:t>
            </a:r>
            <a:r>
              <a:rPr lang="cs-CZ" dirty="0"/>
              <a:t> však ČR ve </a:t>
            </a:r>
            <a:r>
              <a:rPr lang="cs-CZ" dirty="0" err="1"/>
              <a:t>srovnani</a:t>
            </a:r>
            <a:r>
              <a:rPr lang="cs-CZ" dirty="0"/>
              <a:t> s </a:t>
            </a:r>
            <a:r>
              <a:rPr lang="cs-CZ" dirty="0" err="1"/>
              <a:t>ostatnimi</a:t>
            </a:r>
            <a:r>
              <a:rPr lang="cs-CZ" dirty="0"/>
              <a:t> zeměmi EU28 </a:t>
            </a:r>
            <a:r>
              <a:rPr lang="cs-CZ" dirty="0" err="1"/>
              <a:t>nadprůměrne</a:t>
            </a:r>
            <a:r>
              <a:rPr lang="cs-CZ" dirty="0"/>
              <a:t>, což</a:t>
            </a:r>
          </a:p>
          <a:p>
            <a:r>
              <a:rPr lang="cs-CZ" dirty="0" err="1"/>
              <a:t>souvisi</a:t>
            </a:r>
            <a:r>
              <a:rPr lang="cs-CZ" dirty="0"/>
              <a:t> </a:t>
            </a:r>
            <a:r>
              <a:rPr lang="cs-CZ" dirty="0" err="1"/>
              <a:t>zejmena</a:t>
            </a:r>
            <a:r>
              <a:rPr lang="cs-CZ" dirty="0"/>
              <a:t> s </a:t>
            </a:r>
            <a:r>
              <a:rPr lang="cs-CZ" dirty="0" err="1"/>
              <a:t>vyššim</a:t>
            </a:r>
            <a:r>
              <a:rPr lang="cs-CZ" dirty="0"/>
              <a:t> </a:t>
            </a:r>
            <a:r>
              <a:rPr lang="cs-CZ" dirty="0" err="1"/>
              <a:t>podilem</a:t>
            </a:r>
            <a:r>
              <a:rPr lang="cs-CZ" dirty="0"/>
              <a:t> průmyslu na tvorbě HDP a energetikou založenou na </a:t>
            </a:r>
            <a:r>
              <a:rPr lang="cs-CZ" dirty="0" err="1"/>
              <a:t>fosilnich</a:t>
            </a:r>
            <a:r>
              <a:rPr lang="cs-CZ" dirty="0"/>
              <a:t> </a:t>
            </a:r>
            <a:r>
              <a:rPr lang="cs-CZ" dirty="0" err="1"/>
              <a:t>zdrojich</a:t>
            </a:r>
            <a:r>
              <a:rPr lang="cs-CZ" dirty="0"/>
              <a:t>. </a:t>
            </a:r>
            <a:r>
              <a:rPr lang="cs-CZ" dirty="0" err="1"/>
              <a:t>Domaci</a:t>
            </a:r>
            <a:r>
              <a:rPr lang="cs-CZ" dirty="0"/>
              <a:t> </a:t>
            </a:r>
            <a:r>
              <a:rPr lang="cs-CZ" dirty="0" err="1"/>
              <a:t>materialova</a:t>
            </a:r>
            <a:endParaRPr lang="cs-CZ" dirty="0"/>
          </a:p>
          <a:p>
            <a:r>
              <a:rPr lang="cs-CZ" dirty="0"/>
              <a:t>spotřeba na obyvatele v ČR v roce 2016 </a:t>
            </a:r>
            <a:r>
              <a:rPr lang="cs-CZ" dirty="0" err="1"/>
              <a:t>dosahla</a:t>
            </a:r>
            <a:r>
              <a:rPr lang="cs-CZ" dirty="0"/>
              <a:t> 15,6 t.obyv.-1, což je o 17,7 % nad průměrem zemi EU28. </a:t>
            </a:r>
            <a:r>
              <a:rPr lang="cs-CZ" dirty="0" err="1"/>
              <a:t>Materialova</a:t>
            </a:r>
            <a:endParaRPr lang="cs-CZ" dirty="0"/>
          </a:p>
          <a:p>
            <a:r>
              <a:rPr lang="cs-CZ" dirty="0" err="1"/>
              <a:t>naročnost</a:t>
            </a:r>
            <a:r>
              <a:rPr lang="cs-CZ" dirty="0"/>
              <a:t> </a:t>
            </a:r>
            <a:r>
              <a:rPr lang="cs-CZ" dirty="0" err="1"/>
              <a:t>hospodařstvi</a:t>
            </a:r>
            <a:r>
              <a:rPr lang="cs-CZ" dirty="0"/>
              <a:t> ČR v roce 2016 činila 0,61 t.(1 000 PPS)-1, a byla tak o 34,2 % </a:t>
            </a:r>
            <a:r>
              <a:rPr lang="cs-CZ" dirty="0" err="1"/>
              <a:t>vyšši</a:t>
            </a:r>
            <a:r>
              <a:rPr lang="cs-CZ" dirty="0"/>
              <a:t> než </a:t>
            </a:r>
            <a:r>
              <a:rPr lang="cs-CZ" dirty="0" err="1"/>
              <a:t>průměrna</a:t>
            </a:r>
            <a:r>
              <a:rPr lang="cs-CZ" dirty="0"/>
              <a:t> </a:t>
            </a:r>
            <a:r>
              <a:rPr lang="cs-CZ" dirty="0" err="1"/>
              <a:t>materialova</a:t>
            </a:r>
            <a:r>
              <a:rPr lang="cs-CZ" dirty="0"/>
              <a:t> </a:t>
            </a:r>
            <a:r>
              <a:rPr lang="cs-CZ" dirty="0" err="1"/>
              <a:t>naročnost</a:t>
            </a:r>
            <a:endParaRPr lang="cs-CZ" dirty="0"/>
          </a:p>
          <a:p>
            <a:r>
              <a:rPr lang="cs-CZ" dirty="0"/>
              <a:t>cele EU28. </a:t>
            </a:r>
            <a:r>
              <a:rPr lang="cs-CZ" dirty="0" err="1"/>
              <a:t>Energeticka</a:t>
            </a:r>
            <a:r>
              <a:rPr lang="cs-CZ" dirty="0"/>
              <a:t> </a:t>
            </a:r>
            <a:r>
              <a:rPr lang="cs-CZ" dirty="0" err="1"/>
              <a:t>naročnost</a:t>
            </a:r>
            <a:r>
              <a:rPr lang="cs-CZ" dirty="0"/>
              <a:t> v roce 2016 činila 10,0 TJ.(mil. EUR)-1, což je v </a:t>
            </a:r>
            <a:r>
              <a:rPr lang="cs-CZ" dirty="0" err="1"/>
              <a:t>porovnani</a:t>
            </a:r>
            <a:r>
              <a:rPr lang="cs-CZ" dirty="0"/>
              <a:t> s průměrem EU28 1,4nasobna</a:t>
            </a:r>
          </a:p>
          <a:p>
            <a:r>
              <a:rPr lang="cs-CZ" dirty="0"/>
              <a:t>hodnota.</a:t>
            </a:r>
          </a:p>
          <a:p>
            <a:r>
              <a:rPr lang="cs-CZ" dirty="0" err="1"/>
              <a:t>Vyroba</a:t>
            </a:r>
            <a:r>
              <a:rPr lang="cs-CZ" dirty="0"/>
              <a:t> elektřiny a tepla je určena </a:t>
            </a:r>
            <a:r>
              <a:rPr lang="cs-CZ" dirty="0" err="1"/>
              <a:t>jeji</a:t>
            </a:r>
            <a:r>
              <a:rPr lang="cs-CZ" dirty="0"/>
              <a:t> </a:t>
            </a:r>
            <a:r>
              <a:rPr lang="cs-CZ" dirty="0" err="1"/>
              <a:t>poptavkou</a:t>
            </a:r>
            <a:r>
              <a:rPr lang="cs-CZ" dirty="0"/>
              <a:t>, </a:t>
            </a:r>
            <a:r>
              <a:rPr lang="cs-CZ" dirty="0" err="1"/>
              <a:t>uzce</a:t>
            </a:r>
            <a:r>
              <a:rPr lang="cs-CZ" dirty="0"/>
              <a:t> tedy </a:t>
            </a:r>
            <a:r>
              <a:rPr lang="cs-CZ" dirty="0" err="1"/>
              <a:t>souvisi</a:t>
            </a:r>
            <a:r>
              <a:rPr lang="cs-CZ" dirty="0"/>
              <a:t> se spotřebou. </a:t>
            </a:r>
            <a:r>
              <a:rPr lang="cs-CZ" dirty="0" err="1"/>
              <a:t>Celkova</a:t>
            </a:r>
            <a:r>
              <a:rPr lang="cs-CZ" dirty="0"/>
              <a:t> </a:t>
            </a:r>
            <a:r>
              <a:rPr lang="cs-CZ" dirty="0" err="1"/>
              <a:t>hruba</a:t>
            </a:r>
            <a:r>
              <a:rPr lang="cs-CZ" dirty="0"/>
              <a:t> </a:t>
            </a:r>
            <a:r>
              <a:rPr lang="cs-CZ" dirty="0" err="1"/>
              <a:t>vyroba</a:t>
            </a:r>
            <a:r>
              <a:rPr lang="cs-CZ" dirty="0"/>
              <a:t> elektřiny se v roce</a:t>
            </a:r>
          </a:p>
          <a:p>
            <a:r>
              <a:rPr lang="cs-CZ" dirty="0"/>
              <a:t>2017 po </a:t>
            </a:r>
            <a:r>
              <a:rPr lang="cs-CZ" dirty="0" err="1"/>
              <a:t>čtyřletem</a:t>
            </a:r>
            <a:r>
              <a:rPr lang="cs-CZ" dirty="0"/>
              <a:t> poklesu meziročně </a:t>
            </a:r>
            <a:r>
              <a:rPr lang="cs-CZ" dirty="0" err="1"/>
              <a:t>zvyšila</a:t>
            </a:r>
            <a:r>
              <a:rPr lang="cs-CZ" dirty="0"/>
              <a:t> o 4,5 % a </a:t>
            </a:r>
            <a:r>
              <a:rPr lang="cs-CZ" dirty="0" err="1"/>
              <a:t>dosahla</a:t>
            </a:r>
            <a:r>
              <a:rPr lang="cs-CZ" dirty="0"/>
              <a:t> 87 037,6 </a:t>
            </a:r>
            <a:r>
              <a:rPr lang="cs-CZ" dirty="0" err="1"/>
              <a:t>GWh</a:t>
            </a:r>
            <a:r>
              <a:rPr lang="cs-CZ" dirty="0"/>
              <a:t> (Graf 13). Oproti roku 2000 se v roce 2017 vyrobilo</a:t>
            </a:r>
          </a:p>
          <a:p>
            <a:r>
              <a:rPr lang="cs-CZ" dirty="0"/>
              <a:t>o 18,5 % vice elektřiny. Energeticky mix ČR se postupně </a:t>
            </a:r>
            <a:r>
              <a:rPr lang="cs-CZ" dirty="0" err="1"/>
              <a:t>měni</a:t>
            </a:r>
            <a:r>
              <a:rPr lang="cs-CZ" dirty="0"/>
              <a:t>. </a:t>
            </a:r>
            <a:r>
              <a:rPr lang="cs-CZ" dirty="0" err="1"/>
              <a:t>Vyroba</a:t>
            </a:r>
            <a:r>
              <a:rPr lang="cs-CZ" dirty="0"/>
              <a:t> elektřiny z </a:t>
            </a:r>
            <a:r>
              <a:rPr lang="cs-CZ" dirty="0" err="1"/>
              <a:t>uhli</a:t>
            </a:r>
            <a:r>
              <a:rPr lang="cs-CZ" dirty="0"/>
              <a:t>, </a:t>
            </a:r>
            <a:r>
              <a:rPr lang="cs-CZ" dirty="0" err="1"/>
              <a:t>ktera</a:t>
            </a:r>
            <a:r>
              <a:rPr lang="cs-CZ" dirty="0"/>
              <a:t> byla u </a:t>
            </a:r>
            <a:r>
              <a:rPr lang="cs-CZ" dirty="0" err="1"/>
              <a:t>nas</a:t>
            </a:r>
            <a:r>
              <a:rPr lang="cs-CZ" dirty="0"/>
              <a:t> </a:t>
            </a:r>
            <a:r>
              <a:rPr lang="cs-CZ" dirty="0" err="1"/>
              <a:t>dana</a:t>
            </a:r>
            <a:r>
              <a:rPr lang="cs-CZ" dirty="0"/>
              <a:t> historicky </a:t>
            </a:r>
            <a:r>
              <a:rPr lang="cs-CZ" dirty="0" err="1"/>
              <a:t>diky</a:t>
            </a:r>
            <a:r>
              <a:rPr lang="cs-CZ" dirty="0"/>
              <a:t> </a:t>
            </a:r>
            <a:r>
              <a:rPr lang="cs-CZ" dirty="0" err="1"/>
              <a:t>dostupnym</a:t>
            </a:r>
            <a:r>
              <a:rPr lang="cs-CZ" dirty="0"/>
              <a:t> ložiskům teto </a:t>
            </a:r>
            <a:r>
              <a:rPr lang="cs-CZ" dirty="0" err="1"/>
              <a:t>energeticke</a:t>
            </a:r>
            <a:r>
              <a:rPr lang="cs-CZ" dirty="0"/>
              <a:t> suroviny, </a:t>
            </a:r>
            <a:r>
              <a:rPr lang="cs-CZ" dirty="0" err="1"/>
              <a:t>klesa</a:t>
            </a:r>
            <a:r>
              <a:rPr lang="cs-CZ" dirty="0"/>
              <a:t> (v roce 2017 činil </a:t>
            </a:r>
            <a:r>
              <a:rPr lang="cs-CZ" dirty="0" err="1"/>
              <a:t>podil</a:t>
            </a:r>
            <a:r>
              <a:rPr lang="cs-CZ" dirty="0"/>
              <a:t> </a:t>
            </a:r>
            <a:r>
              <a:rPr lang="cs-CZ" dirty="0" err="1"/>
              <a:t>hnědeho</a:t>
            </a:r>
            <a:r>
              <a:rPr lang="cs-CZ" dirty="0"/>
              <a:t> </a:t>
            </a:r>
            <a:r>
              <a:rPr lang="cs-CZ" dirty="0" err="1"/>
              <a:t>uhli</a:t>
            </a:r>
            <a:r>
              <a:rPr lang="cs-CZ" dirty="0"/>
              <a:t> na </a:t>
            </a:r>
            <a:r>
              <a:rPr lang="cs-CZ" dirty="0" err="1"/>
              <a:t>vyrobě</a:t>
            </a:r>
            <a:r>
              <a:rPr lang="cs-CZ" dirty="0"/>
              <a:t> elektřiny 42,5 %</a:t>
            </a:r>
          </a:p>
          <a:p>
            <a:r>
              <a:rPr lang="cs-CZ" dirty="0"/>
              <a:t>a </a:t>
            </a:r>
            <a:r>
              <a:rPr lang="cs-CZ" dirty="0" err="1"/>
              <a:t>černeho</a:t>
            </a:r>
            <a:r>
              <a:rPr lang="cs-CZ" dirty="0"/>
              <a:t> </a:t>
            </a:r>
            <a:r>
              <a:rPr lang="cs-CZ" dirty="0" err="1"/>
              <a:t>uhli</a:t>
            </a:r>
            <a:r>
              <a:rPr lang="cs-CZ" dirty="0"/>
              <a:t> 5,1 %). Postupně je </a:t>
            </a:r>
            <a:r>
              <a:rPr lang="cs-CZ" dirty="0" err="1"/>
              <a:t>uhli</a:t>
            </a:r>
            <a:r>
              <a:rPr lang="cs-CZ" dirty="0"/>
              <a:t> </a:t>
            </a:r>
            <a:r>
              <a:rPr lang="cs-CZ" dirty="0" err="1"/>
              <a:t>nahrazovano</a:t>
            </a:r>
            <a:r>
              <a:rPr lang="cs-CZ" dirty="0"/>
              <a:t> jadernou energii (32,6 %) a </a:t>
            </a:r>
            <a:r>
              <a:rPr lang="cs-CZ" dirty="0" err="1"/>
              <a:t>obnovitelnymi</a:t>
            </a:r>
            <a:r>
              <a:rPr lang="cs-CZ" dirty="0"/>
              <a:t> zdroji (11,1 %).</a:t>
            </a:r>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82</a:t>
            </a:fld>
            <a:endParaRPr lang="cs-CZ"/>
          </a:p>
        </p:txBody>
      </p:sp>
    </p:spTree>
    <p:extLst>
      <p:ext uri="{BB962C8B-B14F-4D97-AF65-F5344CB8AC3E}">
        <p14:creationId xmlns:p14="http://schemas.microsoft.com/office/powerpoint/2010/main" val="16902336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83</a:t>
            </a:fld>
            <a:endParaRPr lang="cs-CZ"/>
          </a:p>
        </p:txBody>
      </p:sp>
    </p:spTree>
    <p:extLst>
      <p:ext uri="{BB962C8B-B14F-4D97-AF65-F5344CB8AC3E}">
        <p14:creationId xmlns:p14="http://schemas.microsoft.com/office/powerpoint/2010/main" val="40714653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84</a:t>
            </a:fld>
            <a:endParaRPr lang="cs-CZ"/>
          </a:p>
        </p:txBody>
      </p:sp>
    </p:spTree>
    <p:extLst>
      <p:ext uri="{BB962C8B-B14F-4D97-AF65-F5344CB8AC3E}">
        <p14:creationId xmlns:p14="http://schemas.microsoft.com/office/powerpoint/2010/main" val="701300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pl-PL" dirty="0"/>
              <a:t>Vyroba elektřiny z obnovitelnych zdrojů zažila v ČR od roku 2003 značny rozvoj. Důvodem je stanoveni mezinarodnich i narodnich</a:t>
            </a:r>
          </a:p>
          <a:p>
            <a:r>
              <a:rPr lang="cs-CZ" dirty="0"/>
              <a:t>strategii a </a:t>
            </a:r>
            <a:r>
              <a:rPr lang="cs-CZ" dirty="0" err="1"/>
              <a:t>cilů</a:t>
            </a:r>
            <a:r>
              <a:rPr lang="cs-CZ" dirty="0"/>
              <a:t>, </a:t>
            </a:r>
            <a:r>
              <a:rPr lang="cs-CZ" dirty="0" err="1"/>
              <a:t>ktere</a:t>
            </a:r>
            <a:r>
              <a:rPr lang="cs-CZ" dirty="0"/>
              <a:t> vedly k podpoře OZE, a to </a:t>
            </a:r>
            <a:r>
              <a:rPr lang="cs-CZ" dirty="0" err="1"/>
              <a:t>zejmena</a:t>
            </a:r>
            <a:r>
              <a:rPr lang="cs-CZ" dirty="0"/>
              <a:t> </a:t>
            </a:r>
            <a:r>
              <a:rPr lang="cs-CZ" dirty="0" err="1"/>
              <a:t>diky</a:t>
            </a:r>
            <a:r>
              <a:rPr lang="cs-CZ" dirty="0"/>
              <a:t> </a:t>
            </a:r>
            <a:r>
              <a:rPr lang="cs-CZ" dirty="0" err="1"/>
              <a:t>zakonu</a:t>
            </a:r>
            <a:r>
              <a:rPr lang="cs-CZ" dirty="0"/>
              <a:t> o podpoře </a:t>
            </a:r>
            <a:r>
              <a:rPr lang="cs-CZ" dirty="0" err="1"/>
              <a:t>vyroby</a:t>
            </a:r>
            <a:r>
              <a:rPr lang="cs-CZ" dirty="0"/>
              <a:t> elektřiny z </a:t>
            </a:r>
            <a:r>
              <a:rPr lang="cs-CZ" dirty="0" err="1"/>
              <a:t>obnovitelnych</a:t>
            </a:r>
            <a:r>
              <a:rPr lang="cs-CZ" dirty="0"/>
              <a:t> zdrojů</a:t>
            </a:r>
          </a:p>
          <a:p>
            <a:r>
              <a:rPr lang="cs-CZ" dirty="0"/>
              <a:t>energie. Po roce 2013 se však </a:t>
            </a:r>
            <a:r>
              <a:rPr lang="cs-CZ" dirty="0" err="1"/>
              <a:t>strmy</a:t>
            </a:r>
            <a:r>
              <a:rPr lang="cs-CZ" dirty="0"/>
              <a:t> vzestup </a:t>
            </a:r>
            <a:r>
              <a:rPr lang="cs-CZ" dirty="0" err="1"/>
              <a:t>vyroby</a:t>
            </a:r>
            <a:r>
              <a:rPr lang="cs-CZ" dirty="0"/>
              <a:t> elektřiny z OZE zastavil v souvislosti s </a:t>
            </a:r>
            <a:r>
              <a:rPr lang="cs-CZ" dirty="0" err="1"/>
              <a:t>omezenim</a:t>
            </a:r>
            <a:r>
              <a:rPr lang="cs-CZ" dirty="0"/>
              <a:t> podpory </a:t>
            </a:r>
            <a:r>
              <a:rPr lang="cs-CZ" dirty="0" err="1"/>
              <a:t>fotovoltaiky</a:t>
            </a:r>
            <a:r>
              <a:rPr lang="cs-CZ" dirty="0"/>
              <a:t>.</a:t>
            </a:r>
          </a:p>
          <a:p>
            <a:r>
              <a:rPr lang="cs-CZ" dirty="0"/>
              <a:t>V roce 2017 bylo vyrobeno 9 618 </a:t>
            </a:r>
            <a:r>
              <a:rPr lang="cs-CZ" dirty="0" err="1"/>
              <a:t>GWh</a:t>
            </a:r>
            <a:r>
              <a:rPr lang="cs-CZ" dirty="0"/>
              <a:t> elektřiny z </a:t>
            </a:r>
            <a:r>
              <a:rPr lang="cs-CZ" dirty="0" err="1"/>
              <a:t>obnovitelnych</a:t>
            </a:r>
            <a:r>
              <a:rPr lang="cs-CZ" dirty="0"/>
              <a:t> zdrojů, což </a:t>
            </a:r>
            <a:r>
              <a:rPr lang="cs-CZ" dirty="0" err="1"/>
              <a:t>znamena</a:t>
            </a:r>
            <a:r>
              <a:rPr lang="cs-CZ" dirty="0"/>
              <a:t> vice než </a:t>
            </a:r>
            <a:r>
              <a:rPr lang="cs-CZ" dirty="0" err="1"/>
              <a:t>pětinasobek</a:t>
            </a:r>
            <a:r>
              <a:rPr lang="cs-CZ" dirty="0"/>
              <a:t> oproti roku 2003</a:t>
            </a:r>
          </a:p>
          <a:p>
            <a:r>
              <a:rPr lang="cs-CZ" dirty="0"/>
              <a:t>a </a:t>
            </a:r>
            <a:r>
              <a:rPr lang="cs-CZ" dirty="0" err="1"/>
              <a:t>meziročni</a:t>
            </a:r>
            <a:r>
              <a:rPr lang="cs-CZ" dirty="0"/>
              <a:t> narůst o 2,4 %. </a:t>
            </a:r>
            <a:r>
              <a:rPr lang="cs-CZ" dirty="0" err="1"/>
              <a:t>Největši</a:t>
            </a:r>
            <a:r>
              <a:rPr lang="cs-CZ" dirty="0"/>
              <a:t> </a:t>
            </a:r>
            <a:r>
              <a:rPr lang="cs-CZ" dirty="0" err="1"/>
              <a:t>podil</a:t>
            </a:r>
            <a:r>
              <a:rPr lang="cs-CZ" dirty="0"/>
              <a:t> na </a:t>
            </a:r>
            <a:r>
              <a:rPr lang="cs-CZ" dirty="0" err="1"/>
              <a:t>vyrobě</a:t>
            </a:r>
            <a:r>
              <a:rPr lang="cs-CZ" dirty="0"/>
              <a:t> elektřiny z OZE </a:t>
            </a:r>
            <a:r>
              <a:rPr lang="cs-CZ" dirty="0" err="1"/>
              <a:t>zaujimal</a:t>
            </a:r>
            <a:r>
              <a:rPr lang="cs-CZ" dirty="0"/>
              <a:t> v roce 2017 bioplyn (27,4 %), </a:t>
            </a:r>
            <a:r>
              <a:rPr lang="cs-CZ" dirty="0" err="1"/>
              <a:t>nasledovan</a:t>
            </a:r>
            <a:r>
              <a:rPr lang="cs-CZ" dirty="0"/>
              <a:t> biomasou</a:t>
            </a:r>
          </a:p>
          <a:p>
            <a:r>
              <a:rPr lang="cs-CZ" dirty="0"/>
              <a:t>(23,0 %) a </a:t>
            </a:r>
            <a:r>
              <a:rPr lang="cs-CZ" dirty="0" err="1"/>
              <a:t>fotovoltaikou</a:t>
            </a:r>
            <a:r>
              <a:rPr lang="cs-CZ" dirty="0"/>
              <a:t> (22,8 %). </a:t>
            </a:r>
            <a:r>
              <a:rPr lang="cs-CZ" dirty="0" err="1"/>
              <a:t>Dalšim</a:t>
            </a:r>
            <a:r>
              <a:rPr lang="cs-CZ" dirty="0"/>
              <a:t> </a:t>
            </a:r>
            <a:r>
              <a:rPr lang="cs-CZ" dirty="0" err="1"/>
              <a:t>vyznamnym</a:t>
            </a:r>
            <a:r>
              <a:rPr lang="cs-CZ" dirty="0"/>
              <a:t> zdrojem v </a:t>
            </a:r>
            <a:r>
              <a:rPr lang="cs-CZ" dirty="0" err="1"/>
              <a:t>pořadi</a:t>
            </a:r>
            <a:r>
              <a:rPr lang="cs-CZ" dirty="0"/>
              <a:t> jsou </a:t>
            </a:r>
            <a:r>
              <a:rPr lang="cs-CZ" dirty="0" err="1"/>
              <a:t>vodni</a:t>
            </a:r>
            <a:r>
              <a:rPr lang="cs-CZ" dirty="0"/>
              <a:t> </a:t>
            </a:r>
            <a:r>
              <a:rPr lang="cs-CZ" dirty="0" err="1"/>
              <a:t>elektrarny</a:t>
            </a:r>
            <a:r>
              <a:rPr lang="cs-CZ" dirty="0"/>
              <a:t> (19,4 %) a </a:t>
            </a:r>
            <a:r>
              <a:rPr lang="cs-CZ" dirty="0" err="1"/>
              <a:t>větrne</a:t>
            </a:r>
            <a:r>
              <a:rPr lang="cs-CZ" dirty="0"/>
              <a:t> </a:t>
            </a:r>
            <a:r>
              <a:rPr lang="cs-CZ" dirty="0" err="1"/>
              <a:t>elektrarny</a:t>
            </a:r>
            <a:endParaRPr lang="cs-CZ" dirty="0"/>
          </a:p>
          <a:p>
            <a:r>
              <a:rPr lang="cs-CZ" dirty="0"/>
              <a:t>(6,1 %), jejichž </a:t>
            </a:r>
            <a:r>
              <a:rPr lang="cs-CZ" dirty="0" err="1"/>
              <a:t>potencial</a:t>
            </a:r>
            <a:r>
              <a:rPr lang="cs-CZ" dirty="0"/>
              <a:t> je v ČR </a:t>
            </a:r>
            <a:r>
              <a:rPr lang="cs-CZ" dirty="0" err="1"/>
              <a:t>vyrazně</a:t>
            </a:r>
            <a:r>
              <a:rPr lang="cs-CZ" dirty="0"/>
              <a:t> omezen </a:t>
            </a:r>
            <a:r>
              <a:rPr lang="cs-CZ" dirty="0" err="1"/>
              <a:t>přirodnimi</a:t>
            </a:r>
            <a:r>
              <a:rPr lang="cs-CZ" dirty="0"/>
              <a:t> </a:t>
            </a:r>
            <a:r>
              <a:rPr lang="cs-CZ" dirty="0" err="1"/>
              <a:t>podminkami</a:t>
            </a:r>
            <a:r>
              <a:rPr lang="cs-CZ" dirty="0"/>
              <a:t>. </a:t>
            </a:r>
            <a:r>
              <a:rPr lang="cs-CZ" dirty="0" err="1"/>
              <a:t>Nejnižši</a:t>
            </a:r>
            <a:r>
              <a:rPr lang="cs-CZ" dirty="0"/>
              <a:t> </a:t>
            </a:r>
            <a:r>
              <a:rPr lang="cs-CZ" dirty="0" err="1"/>
              <a:t>podil</a:t>
            </a:r>
            <a:r>
              <a:rPr lang="cs-CZ" dirty="0"/>
              <a:t> </a:t>
            </a:r>
            <a:r>
              <a:rPr lang="cs-CZ" dirty="0" err="1"/>
              <a:t>zaujima</a:t>
            </a:r>
            <a:r>
              <a:rPr lang="cs-CZ" dirty="0"/>
              <a:t> biologicky </a:t>
            </a:r>
            <a:r>
              <a:rPr lang="cs-CZ" dirty="0" err="1"/>
              <a:t>rozložitelna</a:t>
            </a:r>
            <a:r>
              <a:rPr lang="cs-CZ" dirty="0"/>
              <a:t> </a:t>
            </a:r>
            <a:r>
              <a:rPr lang="cs-CZ" dirty="0" err="1"/>
              <a:t>čast</a:t>
            </a:r>
            <a:endParaRPr lang="cs-CZ" dirty="0"/>
          </a:p>
          <a:p>
            <a:r>
              <a:rPr lang="cs-CZ" dirty="0" err="1"/>
              <a:t>tuhych</a:t>
            </a:r>
            <a:r>
              <a:rPr lang="cs-CZ" dirty="0"/>
              <a:t> </a:t>
            </a:r>
            <a:r>
              <a:rPr lang="cs-CZ" dirty="0" err="1"/>
              <a:t>komunalnich</a:t>
            </a:r>
            <a:r>
              <a:rPr lang="cs-CZ" dirty="0"/>
              <a:t> odpadů (1,2 %). Ve všech </a:t>
            </a:r>
            <a:r>
              <a:rPr lang="cs-CZ" dirty="0" err="1"/>
              <a:t>druzich</a:t>
            </a:r>
            <a:r>
              <a:rPr lang="cs-CZ" dirty="0"/>
              <a:t> OZE došlo v roce 2017 k </a:t>
            </a:r>
            <a:r>
              <a:rPr lang="cs-CZ" dirty="0" err="1"/>
              <a:t>meziročnimu</a:t>
            </a:r>
            <a:r>
              <a:rPr lang="cs-CZ" dirty="0"/>
              <a:t> růstu </a:t>
            </a:r>
            <a:r>
              <a:rPr lang="cs-CZ" dirty="0" err="1"/>
              <a:t>vyroby</a:t>
            </a:r>
            <a:r>
              <a:rPr lang="cs-CZ" dirty="0"/>
              <a:t> elektřiny s </a:t>
            </a:r>
            <a:r>
              <a:rPr lang="cs-CZ" dirty="0" err="1"/>
              <a:t>vyjimkou</a:t>
            </a:r>
            <a:endParaRPr lang="cs-CZ" dirty="0"/>
          </a:p>
          <a:p>
            <a:r>
              <a:rPr lang="cs-CZ" dirty="0" err="1"/>
              <a:t>vodnich</a:t>
            </a:r>
            <a:r>
              <a:rPr lang="cs-CZ" dirty="0"/>
              <a:t> </a:t>
            </a:r>
            <a:r>
              <a:rPr lang="cs-CZ" dirty="0" err="1"/>
              <a:t>elektraren</a:t>
            </a:r>
            <a:r>
              <a:rPr lang="cs-CZ" dirty="0"/>
              <a:t>, kde nastal pokles důsledkem sucha a s nim </a:t>
            </a:r>
            <a:r>
              <a:rPr lang="cs-CZ" dirty="0" err="1"/>
              <a:t>souvisejiciho</a:t>
            </a:r>
            <a:r>
              <a:rPr lang="cs-CZ" dirty="0"/>
              <a:t> </a:t>
            </a:r>
            <a:r>
              <a:rPr lang="cs-CZ" dirty="0" err="1"/>
              <a:t>nizkeho</a:t>
            </a:r>
            <a:r>
              <a:rPr lang="cs-CZ" dirty="0"/>
              <a:t> stavu vody v </a:t>
            </a:r>
            <a:r>
              <a:rPr lang="cs-CZ" dirty="0" err="1"/>
              <a:t>tocich</a:t>
            </a:r>
            <a:r>
              <a:rPr lang="cs-CZ" dirty="0"/>
              <a:t>.</a:t>
            </a:r>
          </a:p>
          <a:p>
            <a:r>
              <a:rPr lang="cs-CZ" dirty="0"/>
              <a:t>ČR v </a:t>
            </a:r>
            <a:r>
              <a:rPr lang="cs-CZ" dirty="0" err="1"/>
              <a:t>současne</a:t>
            </a:r>
            <a:r>
              <a:rPr lang="cs-CZ" dirty="0"/>
              <a:t> době směřuje k plněni </a:t>
            </a:r>
            <a:r>
              <a:rPr lang="cs-CZ" dirty="0" err="1"/>
              <a:t>indikativnich</a:t>
            </a:r>
            <a:r>
              <a:rPr lang="cs-CZ" dirty="0"/>
              <a:t> </a:t>
            </a:r>
            <a:r>
              <a:rPr lang="cs-CZ" dirty="0" err="1"/>
              <a:t>cilů</a:t>
            </a:r>
            <a:r>
              <a:rPr lang="cs-CZ" dirty="0"/>
              <a:t> </a:t>
            </a:r>
            <a:r>
              <a:rPr lang="cs-CZ" dirty="0" err="1"/>
              <a:t>tykajicich</a:t>
            </a:r>
            <a:r>
              <a:rPr lang="cs-CZ" dirty="0"/>
              <a:t> se OZE. Statni politika </a:t>
            </a:r>
            <a:r>
              <a:rPr lang="cs-CZ" dirty="0" err="1"/>
              <a:t>životniho</a:t>
            </a:r>
            <a:r>
              <a:rPr lang="cs-CZ" dirty="0"/>
              <a:t> </a:t>
            </a:r>
            <a:r>
              <a:rPr lang="cs-CZ" dirty="0" err="1"/>
              <a:t>prostředi</a:t>
            </a:r>
            <a:r>
              <a:rPr lang="cs-CZ" dirty="0"/>
              <a:t> ČR převzala cil</a:t>
            </a:r>
          </a:p>
          <a:p>
            <a:r>
              <a:rPr lang="cs-CZ" dirty="0" err="1"/>
              <a:t>vyplyvajici</a:t>
            </a:r>
            <a:r>
              <a:rPr lang="cs-CZ" dirty="0"/>
              <a:t> ze směrnice EU 26, tj. </a:t>
            </a:r>
            <a:r>
              <a:rPr lang="cs-CZ" dirty="0" err="1"/>
              <a:t>podil</a:t>
            </a:r>
            <a:r>
              <a:rPr lang="cs-CZ" dirty="0"/>
              <a:t> OZE na </a:t>
            </a:r>
            <a:r>
              <a:rPr lang="cs-CZ" dirty="0" err="1"/>
              <a:t>hrube</a:t>
            </a:r>
            <a:r>
              <a:rPr lang="cs-CZ" dirty="0"/>
              <a:t> </a:t>
            </a:r>
            <a:r>
              <a:rPr lang="cs-CZ" dirty="0" err="1"/>
              <a:t>konečne</a:t>
            </a:r>
            <a:r>
              <a:rPr lang="cs-CZ" dirty="0"/>
              <a:t> spotřebě energie 13 % do roku 2020. V roce 2016 27 činila hodnota</a:t>
            </a:r>
          </a:p>
          <a:p>
            <a:r>
              <a:rPr lang="cs-CZ" dirty="0"/>
              <a:t>pro ČR 14,9 %, přičemž </a:t>
            </a:r>
            <a:r>
              <a:rPr lang="cs-CZ" dirty="0" err="1"/>
              <a:t>indikativni</a:t>
            </a:r>
            <a:r>
              <a:rPr lang="cs-CZ" dirty="0"/>
              <a:t> cil byl splněn již v roce 2013. </a:t>
            </a:r>
            <a:r>
              <a:rPr lang="cs-CZ" dirty="0" err="1"/>
              <a:t>Druhym</a:t>
            </a:r>
            <a:r>
              <a:rPr lang="cs-CZ" dirty="0"/>
              <a:t> </a:t>
            </a:r>
            <a:r>
              <a:rPr lang="cs-CZ" dirty="0" err="1"/>
              <a:t>cilem</a:t>
            </a:r>
            <a:r>
              <a:rPr lang="cs-CZ" dirty="0"/>
              <a:t>, </a:t>
            </a:r>
            <a:r>
              <a:rPr lang="cs-CZ" dirty="0" err="1"/>
              <a:t>vyplyvajicim</a:t>
            </a:r>
            <a:r>
              <a:rPr lang="cs-CZ" dirty="0"/>
              <a:t> z </a:t>
            </a:r>
            <a:r>
              <a:rPr lang="cs-CZ" dirty="0" err="1"/>
              <a:t>aktualizovane</a:t>
            </a:r>
            <a:r>
              <a:rPr lang="cs-CZ" dirty="0"/>
              <a:t> Statni </a:t>
            </a:r>
            <a:r>
              <a:rPr lang="cs-CZ" dirty="0" err="1"/>
              <a:t>energeticke</a:t>
            </a:r>
            <a:endParaRPr lang="cs-CZ" dirty="0"/>
          </a:p>
          <a:p>
            <a:r>
              <a:rPr lang="pl-PL" dirty="0"/>
              <a:t>koncepce, je dosaženi podilu OZE na vyrobě elektřiny v rozmezi 18–25 % do roku 2040. V roce 2017 činil tento podil 11,1 %.</a:t>
            </a:r>
          </a:p>
          <a:p>
            <a:r>
              <a:rPr lang="cs-CZ" dirty="0" err="1"/>
              <a:t>Zahranični</a:t>
            </a:r>
            <a:r>
              <a:rPr lang="cs-CZ" dirty="0"/>
              <a:t> obchod s elektřinou měl, stejně jako v </a:t>
            </a:r>
            <a:r>
              <a:rPr lang="cs-CZ" dirty="0" err="1"/>
              <a:t>předchozich</a:t>
            </a:r>
            <a:r>
              <a:rPr lang="cs-CZ" dirty="0"/>
              <a:t> letech, i v roce 2017 </a:t>
            </a:r>
            <a:r>
              <a:rPr lang="cs-CZ" dirty="0" err="1"/>
              <a:t>exportni</a:t>
            </a:r>
            <a:r>
              <a:rPr lang="cs-CZ" dirty="0"/>
              <a:t> charakter. Vyvezeno bylo 28,1 </a:t>
            </a:r>
            <a:r>
              <a:rPr lang="cs-CZ" dirty="0" err="1"/>
              <a:t>TWh</a:t>
            </a:r>
            <a:endParaRPr lang="cs-CZ" dirty="0"/>
          </a:p>
          <a:p>
            <a:r>
              <a:rPr lang="cs-CZ" dirty="0"/>
              <a:t>elektřiny, ale dovoz činil 15,1 </a:t>
            </a:r>
            <a:r>
              <a:rPr lang="cs-CZ" dirty="0" err="1"/>
              <a:t>TWh</a:t>
            </a:r>
            <a:r>
              <a:rPr lang="cs-CZ" dirty="0"/>
              <a:t>. Saldo </a:t>
            </a:r>
            <a:r>
              <a:rPr lang="cs-CZ" dirty="0" err="1"/>
              <a:t>vyvozu</a:t>
            </a:r>
            <a:r>
              <a:rPr lang="cs-CZ" dirty="0"/>
              <a:t> a dovozu tedy za cely rok činilo 13,0 </a:t>
            </a:r>
            <a:r>
              <a:rPr lang="cs-CZ" dirty="0" err="1"/>
              <a:t>TWh</a:t>
            </a:r>
            <a:r>
              <a:rPr lang="cs-CZ" dirty="0"/>
              <a:t>, což </a:t>
            </a:r>
            <a:r>
              <a:rPr lang="cs-CZ" dirty="0" err="1"/>
              <a:t>odpovida</a:t>
            </a:r>
            <a:r>
              <a:rPr lang="cs-CZ" dirty="0"/>
              <a:t> 15,0 % celkově </a:t>
            </a:r>
            <a:r>
              <a:rPr lang="cs-CZ" dirty="0" err="1"/>
              <a:t>vyrobeneho</a:t>
            </a:r>
            <a:endParaRPr lang="cs-CZ" dirty="0"/>
          </a:p>
          <a:p>
            <a:r>
              <a:rPr lang="cs-CZ" dirty="0" err="1"/>
              <a:t>množstvi</a:t>
            </a:r>
            <a:r>
              <a:rPr lang="cs-CZ" dirty="0"/>
              <a:t> </a:t>
            </a:r>
            <a:r>
              <a:rPr lang="cs-CZ" dirty="0" err="1"/>
              <a:t>elektricke</a:t>
            </a:r>
            <a:r>
              <a:rPr lang="cs-CZ" dirty="0"/>
              <a:t> energie (87 037,6 </a:t>
            </a:r>
            <a:r>
              <a:rPr lang="cs-CZ" dirty="0" err="1"/>
              <a:t>GWh</a:t>
            </a:r>
            <a:r>
              <a:rPr lang="cs-CZ" dirty="0"/>
              <a:t>). Hodnota salda je oproti roku 2016 </a:t>
            </a:r>
            <a:r>
              <a:rPr lang="cs-CZ" dirty="0" err="1"/>
              <a:t>vyšši</a:t>
            </a:r>
            <a:r>
              <a:rPr lang="cs-CZ" dirty="0"/>
              <a:t> o 18,8 %. ČR je v Evropě, vzhledem</a:t>
            </a:r>
          </a:p>
          <a:p>
            <a:r>
              <a:rPr lang="cs-CZ" dirty="0"/>
              <a:t>k dostupnosti </a:t>
            </a:r>
            <a:r>
              <a:rPr lang="cs-CZ" dirty="0" err="1"/>
              <a:t>energetickych</a:t>
            </a:r>
            <a:r>
              <a:rPr lang="cs-CZ" dirty="0"/>
              <a:t> zdrojů, </a:t>
            </a:r>
            <a:r>
              <a:rPr lang="cs-CZ" dirty="0" err="1"/>
              <a:t>vyznamnym</a:t>
            </a:r>
            <a:r>
              <a:rPr lang="cs-CZ" dirty="0"/>
              <a:t> </a:t>
            </a:r>
            <a:r>
              <a:rPr lang="cs-CZ" dirty="0" err="1"/>
              <a:t>vyvozcem</a:t>
            </a:r>
            <a:r>
              <a:rPr lang="cs-CZ" dirty="0"/>
              <a:t> elektřiny, </a:t>
            </a:r>
            <a:r>
              <a:rPr lang="cs-CZ" dirty="0" err="1"/>
              <a:t>vyšši</a:t>
            </a:r>
            <a:r>
              <a:rPr lang="cs-CZ" dirty="0"/>
              <a:t> exporty mělo v roce 2016 pouze Německo,</a:t>
            </a:r>
          </a:p>
          <a:p>
            <a:r>
              <a:rPr lang="cs-CZ" dirty="0"/>
              <a:t>Francie a </a:t>
            </a:r>
            <a:r>
              <a:rPr lang="cs-CZ" dirty="0" err="1"/>
              <a:t>Švedsko</a:t>
            </a:r>
            <a:r>
              <a:rPr lang="cs-CZ" dirty="0"/>
              <a:t>.</a:t>
            </a:r>
          </a:p>
          <a:p>
            <a:r>
              <a:rPr lang="cs-CZ" dirty="0" err="1"/>
              <a:t>Vyroba</a:t>
            </a:r>
            <a:r>
              <a:rPr lang="cs-CZ" dirty="0"/>
              <a:t> tepla je v ČR </a:t>
            </a:r>
            <a:r>
              <a:rPr lang="cs-CZ" dirty="0" err="1"/>
              <a:t>zajišťovana</a:t>
            </a:r>
            <a:r>
              <a:rPr lang="cs-CZ" dirty="0"/>
              <a:t> </a:t>
            </a:r>
            <a:r>
              <a:rPr lang="cs-CZ" dirty="0" err="1"/>
              <a:t>zejmena</a:t>
            </a:r>
            <a:r>
              <a:rPr lang="cs-CZ" dirty="0"/>
              <a:t> </a:t>
            </a:r>
            <a:r>
              <a:rPr lang="cs-CZ" dirty="0" err="1"/>
              <a:t>spalovanim</a:t>
            </a:r>
            <a:r>
              <a:rPr lang="cs-CZ" dirty="0"/>
              <a:t> </a:t>
            </a:r>
            <a:r>
              <a:rPr lang="cs-CZ" dirty="0" err="1"/>
              <a:t>hnědeho</a:t>
            </a:r>
            <a:r>
              <a:rPr lang="cs-CZ" dirty="0"/>
              <a:t> </a:t>
            </a:r>
            <a:r>
              <a:rPr lang="cs-CZ" dirty="0" err="1"/>
              <a:t>uhli</a:t>
            </a:r>
            <a:r>
              <a:rPr lang="cs-CZ" dirty="0"/>
              <a:t> (43,3 %) nebo </a:t>
            </a:r>
            <a:r>
              <a:rPr lang="cs-CZ" dirty="0" err="1"/>
              <a:t>zemniho</a:t>
            </a:r>
            <a:r>
              <a:rPr lang="cs-CZ" dirty="0"/>
              <a:t> plynu (30,1 %), </a:t>
            </a:r>
            <a:r>
              <a:rPr lang="cs-CZ" dirty="0" err="1"/>
              <a:t>ktery</a:t>
            </a:r>
            <a:r>
              <a:rPr lang="cs-CZ" dirty="0"/>
              <a:t> je </a:t>
            </a:r>
            <a:r>
              <a:rPr lang="cs-CZ" dirty="0" err="1"/>
              <a:t>převažujicim</a:t>
            </a:r>
            <a:endParaRPr lang="cs-CZ" dirty="0"/>
          </a:p>
          <a:p>
            <a:r>
              <a:rPr lang="cs-CZ" dirty="0"/>
              <a:t>palivem pro </a:t>
            </a:r>
            <a:r>
              <a:rPr lang="cs-CZ" dirty="0" err="1"/>
              <a:t>domaci</a:t>
            </a:r>
            <a:r>
              <a:rPr lang="cs-CZ" dirty="0"/>
              <a:t> kotelny a male </a:t>
            </a:r>
            <a:r>
              <a:rPr lang="cs-CZ" dirty="0" err="1"/>
              <a:t>systemy</a:t>
            </a:r>
            <a:r>
              <a:rPr lang="cs-CZ" dirty="0"/>
              <a:t> pro </a:t>
            </a:r>
            <a:r>
              <a:rPr lang="cs-CZ" dirty="0" err="1"/>
              <a:t>vyrobu</a:t>
            </a:r>
            <a:r>
              <a:rPr lang="cs-CZ" dirty="0"/>
              <a:t> tepla. </a:t>
            </a:r>
            <a:r>
              <a:rPr lang="cs-CZ" dirty="0" err="1"/>
              <a:t>Vyrobene</a:t>
            </a:r>
            <a:r>
              <a:rPr lang="cs-CZ" dirty="0"/>
              <a:t> teplo se </a:t>
            </a:r>
            <a:r>
              <a:rPr lang="cs-CZ" dirty="0" err="1"/>
              <a:t>využiva</a:t>
            </a:r>
            <a:r>
              <a:rPr lang="cs-CZ" dirty="0"/>
              <a:t> pro </a:t>
            </a:r>
            <a:r>
              <a:rPr lang="cs-CZ" dirty="0" err="1"/>
              <a:t>průmyslove</a:t>
            </a:r>
            <a:r>
              <a:rPr lang="cs-CZ" dirty="0"/>
              <a:t> </a:t>
            </a:r>
            <a:r>
              <a:rPr lang="cs-CZ" dirty="0" err="1"/>
              <a:t>učely</a:t>
            </a:r>
            <a:r>
              <a:rPr lang="cs-CZ" dirty="0"/>
              <a:t> i pro</a:t>
            </a:r>
          </a:p>
          <a:p>
            <a:r>
              <a:rPr lang="cs-CZ" dirty="0" err="1"/>
              <a:t>zasobovani</a:t>
            </a:r>
            <a:r>
              <a:rPr lang="cs-CZ" dirty="0"/>
              <a:t> </a:t>
            </a:r>
            <a:r>
              <a:rPr lang="cs-CZ" dirty="0" err="1"/>
              <a:t>domacnosti</a:t>
            </a:r>
            <a:r>
              <a:rPr lang="cs-CZ" dirty="0"/>
              <a:t> tepelnou energii (soustava </a:t>
            </a:r>
            <a:r>
              <a:rPr lang="cs-CZ" dirty="0" err="1"/>
              <a:t>zasobovani</a:t>
            </a:r>
            <a:r>
              <a:rPr lang="cs-CZ" dirty="0"/>
              <a:t> teplem, SZT). V roce 2016 28 bylo pro prodej vyrobeno 104,9 PJ</a:t>
            </a:r>
          </a:p>
          <a:p>
            <a:r>
              <a:rPr lang="cs-CZ" dirty="0" err="1"/>
              <a:t>tepelne</a:t>
            </a:r>
            <a:r>
              <a:rPr lang="cs-CZ" dirty="0"/>
              <a:t> energie, což </a:t>
            </a:r>
            <a:r>
              <a:rPr lang="cs-CZ" dirty="0" err="1"/>
              <a:t>znamena</a:t>
            </a:r>
            <a:r>
              <a:rPr lang="cs-CZ" dirty="0"/>
              <a:t> </a:t>
            </a:r>
            <a:r>
              <a:rPr lang="cs-CZ" dirty="0" err="1"/>
              <a:t>meziročni</a:t>
            </a:r>
            <a:r>
              <a:rPr lang="cs-CZ" dirty="0"/>
              <a:t> </a:t>
            </a:r>
            <a:r>
              <a:rPr lang="cs-CZ" dirty="0" err="1"/>
              <a:t>zvyšeni</a:t>
            </a:r>
            <a:r>
              <a:rPr lang="cs-CZ" dirty="0"/>
              <a:t> o 5,7 %, což je v souladu s </a:t>
            </a:r>
            <a:r>
              <a:rPr lang="cs-CZ" dirty="0" err="1"/>
              <a:t>chladnějši</a:t>
            </a:r>
            <a:r>
              <a:rPr lang="cs-CZ" dirty="0"/>
              <a:t> topnou sezonou oproti </a:t>
            </a:r>
            <a:r>
              <a:rPr lang="cs-CZ" dirty="0" err="1"/>
              <a:t>předešlemu</a:t>
            </a:r>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85</a:t>
            </a:fld>
            <a:endParaRPr lang="cs-CZ"/>
          </a:p>
        </p:txBody>
      </p:sp>
    </p:spTree>
    <p:extLst>
      <p:ext uri="{BB962C8B-B14F-4D97-AF65-F5344CB8AC3E}">
        <p14:creationId xmlns:p14="http://schemas.microsoft.com/office/powerpoint/2010/main" val="11492642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Dlouhodobě spotřeba tepla </a:t>
            </a:r>
            <a:r>
              <a:rPr lang="cs-CZ" dirty="0" err="1"/>
              <a:t>klesa</a:t>
            </a:r>
            <a:r>
              <a:rPr lang="cs-CZ" dirty="0"/>
              <a:t>, což je </a:t>
            </a:r>
            <a:r>
              <a:rPr lang="cs-CZ" dirty="0" err="1"/>
              <a:t>dano</a:t>
            </a:r>
            <a:r>
              <a:rPr lang="cs-CZ" dirty="0"/>
              <a:t> </a:t>
            </a:r>
            <a:r>
              <a:rPr lang="cs-CZ" dirty="0" err="1"/>
              <a:t>usporami</a:t>
            </a:r>
            <a:r>
              <a:rPr lang="cs-CZ" dirty="0"/>
              <a:t> </a:t>
            </a:r>
            <a:r>
              <a:rPr lang="cs-CZ" dirty="0" err="1"/>
              <a:t>tepelne</a:t>
            </a:r>
            <a:r>
              <a:rPr lang="cs-CZ" dirty="0"/>
              <a:t> energie a snahou</a:t>
            </a:r>
          </a:p>
          <a:p>
            <a:r>
              <a:rPr lang="cs-CZ" dirty="0"/>
              <a:t>o </a:t>
            </a:r>
            <a:r>
              <a:rPr lang="cs-CZ" dirty="0" err="1"/>
              <a:t>snižovani</a:t>
            </a:r>
            <a:r>
              <a:rPr lang="cs-CZ" dirty="0"/>
              <a:t> spotřeby tepla v </a:t>
            </a:r>
            <a:r>
              <a:rPr lang="cs-CZ" dirty="0" err="1"/>
              <a:t>průmyslovem</a:t>
            </a:r>
            <a:r>
              <a:rPr lang="cs-CZ" dirty="0"/>
              <a:t> i </a:t>
            </a:r>
            <a:r>
              <a:rPr lang="cs-CZ" dirty="0" err="1"/>
              <a:t>veřejnem</a:t>
            </a:r>
            <a:r>
              <a:rPr lang="cs-CZ" dirty="0"/>
              <a:t> sektoru a v </a:t>
            </a:r>
            <a:r>
              <a:rPr lang="cs-CZ" dirty="0" err="1"/>
              <a:t>domacnostech</a:t>
            </a:r>
            <a:r>
              <a:rPr lang="cs-CZ" dirty="0"/>
              <a:t>.</a:t>
            </a:r>
          </a:p>
          <a:p>
            <a:r>
              <a:rPr lang="cs-CZ" dirty="0"/>
              <a:t>Projevem </a:t>
            </a:r>
            <a:r>
              <a:rPr lang="cs-CZ" dirty="0" err="1"/>
              <a:t>negativnich</a:t>
            </a:r>
            <a:r>
              <a:rPr lang="cs-CZ" dirty="0"/>
              <a:t> důsledků </a:t>
            </a:r>
            <a:r>
              <a:rPr lang="cs-CZ" dirty="0" err="1"/>
              <a:t>hospodařske</a:t>
            </a:r>
            <a:r>
              <a:rPr lang="cs-CZ" dirty="0"/>
              <a:t> činnosti, a to nejen průmyslu a energetiky, jsou </a:t>
            </a:r>
            <a:r>
              <a:rPr lang="cs-CZ" dirty="0" err="1"/>
              <a:t>stare</a:t>
            </a:r>
            <a:r>
              <a:rPr lang="cs-CZ" dirty="0"/>
              <a:t> </a:t>
            </a:r>
            <a:r>
              <a:rPr lang="cs-CZ" dirty="0" err="1"/>
              <a:t>ekologicke</a:t>
            </a:r>
            <a:r>
              <a:rPr lang="cs-CZ" dirty="0"/>
              <a:t> </a:t>
            </a:r>
            <a:r>
              <a:rPr lang="cs-CZ" dirty="0" err="1"/>
              <a:t>zatěže</a:t>
            </a:r>
            <a:r>
              <a:rPr lang="cs-CZ" dirty="0"/>
              <a:t> a </a:t>
            </a:r>
            <a:r>
              <a:rPr lang="cs-CZ" dirty="0" err="1"/>
              <a:t>brownfieldy</a:t>
            </a:r>
            <a:r>
              <a:rPr lang="cs-CZ" dirty="0"/>
              <a:t>.</a:t>
            </a:r>
          </a:p>
          <a:p>
            <a:r>
              <a:rPr lang="cs-CZ" dirty="0"/>
              <a:t>Je proto potřeba </a:t>
            </a:r>
            <a:r>
              <a:rPr lang="cs-CZ" dirty="0" err="1"/>
              <a:t>zabyvat</a:t>
            </a:r>
            <a:r>
              <a:rPr lang="cs-CZ" dirty="0"/>
              <a:t> se </a:t>
            </a:r>
            <a:r>
              <a:rPr lang="cs-CZ" dirty="0" err="1"/>
              <a:t>řešenim</a:t>
            </a:r>
            <a:r>
              <a:rPr lang="cs-CZ" dirty="0"/>
              <a:t> </a:t>
            </a:r>
            <a:r>
              <a:rPr lang="cs-CZ" dirty="0" err="1"/>
              <a:t>nasledků</a:t>
            </a:r>
            <a:r>
              <a:rPr lang="cs-CZ" dirty="0"/>
              <a:t> činnosti těchto sektorů, tj. rekultivaci a sanaci </a:t>
            </a:r>
            <a:r>
              <a:rPr lang="cs-CZ" dirty="0" err="1"/>
              <a:t>dotčenych</a:t>
            </a:r>
            <a:r>
              <a:rPr lang="cs-CZ" dirty="0"/>
              <a:t> lokalit. </a:t>
            </a:r>
            <a:r>
              <a:rPr lang="cs-CZ" dirty="0" err="1"/>
              <a:t>Celkovy</a:t>
            </a:r>
            <a:endParaRPr lang="cs-CZ" dirty="0"/>
          </a:p>
          <a:p>
            <a:r>
              <a:rPr lang="pl-PL" dirty="0"/>
              <a:t>počet starych ekologickych zatěži na uzemi ČR neni znam, ale je odhadovan přibližně na 10 000 kontaminovanych lokalit.</a:t>
            </a:r>
          </a:p>
          <a:p>
            <a:r>
              <a:rPr lang="cs-CZ" dirty="0"/>
              <a:t>Ty se průběžně mapuji a inventarizuji, hlavně z důvodu jejich </a:t>
            </a:r>
            <a:r>
              <a:rPr lang="cs-CZ" dirty="0" err="1"/>
              <a:t>nasledne</a:t>
            </a:r>
            <a:r>
              <a:rPr lang="cs-CZ" dirty="0"/>
              <a:t> sanace, pomoci niž lze snižovat jejich počet a </a:t>
            </a:r>
            <a:r>
              <a:rPr lang="cs-CZ" dirty="0" err="1"/>
              <a:t>možna</a:t>
            </a:r>
            <a:endParaRPr lang="cs-CZ" dirty="0"/>
          </a:p>
          <a:p>
            <a:r>
              <a:rPr lang="cs-CZ" dirty="0"/>
              <a:t>rizika pro </a:t>
            </a:r>
            <a:r>
              <a:rPr lang="cs-CZ" dirty="0" err="1"/>
              <a:t>ekosystemy</a:t>
            </a:r>
            <a:r>
              <a:rPr lang="cs-CZ" dirty="0"/>
              <a:t> i </a:t>
            </a:r>
            <a:r>
              <a:rPr lang="cs-CZ" dirty="0" err="1"/>
              <a:t>lidske</a:t>
            </a:r>
            <a:r>
              <a:rPr lang="cs-CZ" dirty="0"/>
              <a:t> </a:t>
            </a:r>
            <a:r>
              <a:rPr lang="cs-CZ" dirty="0" err="1"/>
              <a:t>zdravi</a:t>
            </a:r>
            <a:r>
              <a:rPr lang="cs-CZ" dirty="0"/>
              <a:t>. V </a:t>
            </a:r>
            <a:r>
              <a:rPr lang="cs-CZ" dirty="0" err="1"/>
              <a:t>obdobi</a:t>
            </a:r>
            <a:r>
              <a:rPr lang="cs-CZ" dirty="0"/>
              <a:t> 2010–2017 byly ukončeny sanace 343 lokalit </a:t>
            </a:r>
            <a:r>
              <a:rPr lang="cs-CZ" dirty="0" err="1"/>
              <a:t>starych</a:t>
            </a:r>
            <a:r>
              <a:rPr lang="cs-CZ" dirty="0"/>
              <a:t> </a:t>
            </a:r>
            <a:r>
              <a:rPr lang="cs-CZ" dirty="0" err="1"/>
              <a:t>ekologickych</a:t>
            </a:r>
            <a:r>
              <a:rPr lang="cs-CZ" dirty="0"/>
              <a:t> </a:t>
            </a:r>
            <a:r>
              <a:rPr lang="cs-CZ" dirty="0" err="1"/>
              <a:t>zatěži</a:t>
            </a:r>
            <a:endParaRPr lang="cs-CZ" dirty="0"/>
          </a:p>
          <a:p>
            <a:r>
              <a:rPr lang="cs-CZ" dirty="0"/>
              <a:t>(z toho v roce 2017 celkem 48 lokalit) a </a:t>
            </a:r>
            <a:r>
              <a:rPr lang="cs-CZ" dirty="0" err="1"/>
              <a:t>dalšich</a:t>
            </a:r>
            <a:r>
              <a:rPr lang="cs-CZ" dirty="0"/>
              <a:t> 55 </a:t>
            </a:r>
            <a:r>
              <a:rPr lang="cs-CZ" dirty="0" err="1"/>
              <a:t>napravnych</a:t>
            </a:r>
            <a:r>
              <a:rPr lang="cs-CZ" dirty="0"/>
              <a:t> opatřeni bylo ukončeno v </a:t>
            </a:r>
            <a:r>
              <a:rPr lang="cs-CZ" dirty="0" err="1"/>
              <a:t>nevyhovujicim</a:t>
            </a:r>
            <a:r>
              <a:rPr lang="cs-CZ" dirty="0"/>
              <a:t> stavu (z toho v roce</a:t>
            </a:r>
          </a:p>
          <a:p>
            <a:r>
              <a:rPr lang="cs-CZ" dirty="0"/>
              <a:t>2017 celkem 10 lokalit).</a:t>
            </a:r>
          </a:p>
          <a:p>
            <a:r>
              <a:rPr lang="cs-CZ" dirty="0"/>
              <a:t>Sanace </a:t>
            </a:r>
            <a:r>
              <a:rPr lang="cs-CZ" dirty="0" err="1"/>
              <a:t>starych</a:t>
            </a:r>
            <a:r>
              <a:rPr lang="cs-CZ" dirty="0"/>
              <a:t> </a:t>
            </a:r>
            <a:r>
              <a:rPr lang="cs-CZ" dirty="0" err="1"/>
              <a:t>ekologickych</a:t>
            </a:r>
            <a:r>
              <a:rPr lang="cs-CZ" dirty="0"/>
              <a:t> </a:t>
            </a:r>
            <a:r>
              <a:rPr lang="cs-CZ" dirty="0" err="1"/>
              <a:t>zatěži</a:t>
            </a:r>
            <a:r>
              <a:rPr lang="cs-CZ" dirty="0"/>
              <a:t> v ČR jsou </a:t>
            </a:r>
            <a:r>
              <a:rPr lang="cs-CZ" dirty="0" err="1"/>
              <a:t>financovany</a:t>
            </a:r>
            <a:r>
              <a:rPr lang="cs-CZ" dirty="0"/>
              <a:t> </a:t>
            </a:r>
            <a:r>
              <a:rPr lang="cs-CZ" dirty="0" err="1"/>
              <a:t>zejmena</a:t>
            </a:r>
            <a:r>
              <a:rPr lang="cs-CZ" dirty="0"/>
              <a:t> z prostředků MF ČR (tzv. „</a:t>
            </a:r>
            <a:r>
              <a:rPr lang="cs-CZ" dirty="0" err="1"/>
              <a:t>Ekologicke</a:t>
            </a:r>
            <a:r>
              <a:rPr lang="cs-CZ" dirty="0"/>
              <a:t> smlouvy“), z </a:t>
            </a:r>
            <a:r>
              <a:rPr lang="cs-CZ" dirty="0" err="1"/>
              <a:t>finančnich</a:t>
            </a:r>
            <a:endParaRPr lang="cs-CZ" dirty="0"/>
          </a:p>
          <a:p>
            <a:r>
              <a:rPr lang="cs-CZ" dirty="0"/>
              <a:t>prostředků </a:t>
            </a:r>
            <a:r>
              <a:rPr lang="cs-CZ" dirty="0" err="1"/>
              <a:t>jednotlivych</a:t>
            </a:r>
            <a:r>
              <a:rPr lang="cs-CZ" dirty="0"/>
              <a:t> resortů, </a:t>
            </a:r>
            <a:r>
              <a:rPr lang="cs-CZ" dirty="0" err="1"/>
              <a:t>statnich</a:t>
            </a:r>
            <a:r>
              <a:rPr lang="cs-CZ" dirty="0"/>
              <a:t> podniků apod. a rovněž z </a:t>
            </a:r>
            <a:r>
              <a:rPr lang="cs-CZ" dirty="0" err="1"/>
              <a:t>evropskych</a:t>
            </a:r>
            <a:r>
              <a:rPr lang="cs-CZ" dirty="0"/>
              <a:t> fondů </a:t>
            </a:r>
            <a:r>
              <a:rPr lang="cs-CZ" dirty="0" err="1"/>
              <a:t>čerpanych</a:t>
            </a:r>
            <a:r>
              <a:rPr lang="cs-CZ" dirty="0"/>
              <a:t> </a:t>
            </a:r>
            <a:r>
              <a:rPr lang="cs-CZ" dirty="0" err="1"/>
              <a:t>prostřednictvim</a:t>
            </a:r>
            <a:endParaRPr lang="cs-CZ" dirty="0"/>
          </a:p>
          <a:p>
            <a:r>
              <a:rPr lang="cs-CZ" dirty="0" err="1"/>
              <a:t>operačnich</a:t>
            </a:r>
            <a:r>
              <a:rPr lang="cs-CZ" dirty="0"/>
              <a:t> programů, </a:t>
            </a:r>
            <a:r>
              <a:rPr lang="cs-CZ" dirty="0" err="1"/>
              <a:t>předevšim</a:t>
            </a:r>
            <a:r>
              <a:rPr lang="cs-CZ" dirty="0"/>
              <a:t> pak </a:t>
            </a:r>
            <a:r>
              <a:rPr lang="cs-CZ" dirty="0" err="1"/>
              <a:t>Operačniho</a:t>
            </a:r>
            <a:r>
              <a:rPr lang="cs-CZ" dirty="0"/>
              <a:t> programu Životni </a:t>
            </a:r>
            <a:r>
              <a:rPr lang="cs-CZ" dirty="0" err="1"/>
              <a:t>prostředi</a:t>
            </a:r>
            <a:r>
              <a:rPr lang="cs-CZ" dirty="0"/>
              <a:t>. </a:t>
            </a:r>
            <a:r>
              <a:rPr lang="cs-CZ" dirty="0" err="1"/>
              <a:t>Celkove</a:t>
            </a:r>
            <a:r>
              <a:rPr lang="cs-CZ" dirty="0"/>
              <a:t> </a:t>
            </a:r>
            <a:r>
              <a:rPr lang="cs-CZ" dirty="0" err="1"/>
              <a:t>naklady</a:t>
            </a:r>
            <a:r>
              <a:rPr lang="cs-CZ" dirty="0"/>
              <a:t> představovaly v </a:t>
            </a:r>
            <a:r>
              <a:rPr lang="cs-CZ" dirty="0" err="1"/>
              <a:t>ramci</a:t>
            </a:r>
            <a:r>
              <a:rPr lang="cs-CZ" dirty="0"/>
              <a:t> 3. </a:t>
            </a:r>
            <a:r>
              <a:rPr lang="cs-CZ" dirty="0" err="1"/>
              <a:t>vyzvy</a:t>
            </a:r>
            <a:endParaRPr lang="cs-CZ" dirty="0"/>
          </a:p>
          <a:p>
            <a:r>
              <a:rPr lang="cs-CZ" dirty="0"/>
              <a:t>pro oblast podpory 3.4, resp. 44. </a:t>
            </a:r>
            <a:r>
              <a:rPr lang="cs-CZ" dirty="0" err="1"/>
              <a:t>vyzvy</a:t>
            </a:r>
            <a:r>
              <a:rPr lang="cs-CZ" dirty="0"/>
              <a:t> z </a:t>
            </a:r>
            <a:r>
              <a:rPr lang="cs-CZ" dirty="0" err="1"/>
              <a:t>Operačniho</a:t>
            </a:r>
            <a:r>
              <a:rPr lang="cs-CZ" dirty="0"/>
              <a:t> programu Životni </a:t>
            </a:r>
            <a:r>
              <a:rPr lang="cs-CZ" dirty="0" err="1"/>
              <a:t>prostředi</a:t>
            </a:r>
            <a:r>
              <a:rPr lang="cs-CZ" dirty="0"/>
              <a:t> (</a:t>
            </a:r>
            <a:r>
              <a:rPr lang="cs-CZ" dirty="0" err="1"/>
              <a:t>řijen</a:t>
            </a:r>
            <a:r>
              <a:rPr lang="cs-CZ" dirty="0"/>
              <a:t> 2016 – leden 2017) 241,9 mil. Kč</a:t>
            </a:r>
          </a:p>
          <a:p>
            <a:r>
              <a:rPr lang="cs-CZ" dirty="0"/>
              <a:t>a v </a:t>
            </a:r>
            <a:r>
              <a:rPr lang="cs-CZ" dirty="0" err="1"/>
              <a:t>ramci</a:t>
            </a:r>
            <a:r>
              <a:rPr lang="cs-CZ" dirty="0"/>
              <a:t> 4. </a:t>
            </a:r>
            <a:r>
              <a:rPr lang="cs-CZ" dirty="0" err="1"/>
              <a:t>vyzvy</a:t>
            </a:r>
            <a:r>
              <a:rPr lang="cs-CZ" dirty="0"/>
              <a:t> pro oblast podpory 3.4, resp. 65. </a:t>
            </a:r>
            <a:r>
              <a:rPr lang="cs-CZ" dirty="0" err="1"/>
              <a:t>vyzvy</a:t>
            </a:r>
            <a:r>
              <a:rPr lang="cs-CZ" dirty="0"/>
              <a:t> z </a:t>
            </a:r>
            <a:r>
              <a:rPr lang="cs-CZ" dirty="0" err="1"/>
              <a:t>Operačniho</a:t>
            </a:r>
            <a:r>
              <a:rPr lang="cs-CZ" dirty="0"/>
              <a:t> programu Životni </a:t>
            </a:r>
            <a:r>
              <a:rPr lang="cs-CZ" dirty="0" err="1"/>
              <a:t>prostředi</a:t>
            </a:r>
            <a:r>
              <a:rPr lang="cs-CZ" dirty="0"/>
              <a:t> (duben–červen 2017)</a:t>
            </a:r>
          </a:p>
          <a:p>
            <a:r>
              <a:rPr lang="cs-CZ" dirty="0"/>
              <a:t>746,6 mil. Kč.</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86</a:t>
            </a:fld>
            <a:endParaRPr lang="cs-CZ"/>
          </a:p>
        </p:txBody>
      </p:sp>
    </p:spTree>
    <p:extLst>
      <p:ext uri="{BB962C8B-B14F-4D97-AF65-F5344CB8AC3E}">
        <p14:creationId xmlns:p14="http://schemas.microsoft.com/office/powerpoint/2010/main" val="32370648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87</a:t>
            </a:fld>
            <a:endParaRPr lang="cs-CZ"/>
          </a:p>
        </p:txBody>
      </p:sp>
    </p:spTree>
    <p:extLst>
      <p:ext uri="{BB962C8B-B14F-4D97-AF65-F5344CB8AC3E}">
        <p14:creationId xmlns:p14="http://schemas.microsoft.com/office/powerpoint/2010/main" val="39605091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Zavislost</a:t>
            </a:r>
            <a:r>
              <a:rPr lang="cs-CZ" dirty="0"/>
              <a:t> dopravy na </a:t>
            </a:r>
            <a:r>
              <a:rPr lang="cs-CZ" dirty="0" err="1"/>
              <a:t>fosilnich</a:t>
            </a:r>
            <a:r>
              <a:rPr lang="cs-CZ" dirty="0"/>
              <a:t> </a:t>
            </a:r>
            <a:r>
              <a:rPr lang="cs-CZ" dirty="0" err="1"/>
              <a:t>zdrojich</a:t>
            </a:r>
            <a:r>
              <a:rPr lang="cs-CZ" dirty="0"/>
              <a:t> energie (95,3 %) </a:t>
            </a:r>
            <a:r>
              <a:rPr lang="cs-CZ" dirty="0" err="1"/>
              <a:t>přetrvava</a:t>
            </a:r>
            <a:r>
              <a:rPr lang="cs-CZ" dirty="0"/>
              <a:t> v důsledku růstu spotřeby </a:t>
            </a:r>
            <a:r>
              <a:rPr lang="cs-CZ" dirty="0" err="1"/>
              <a:t>motorove</a:t>
            </a:r>
            <a:r>
              <a:rPr lang="cs-CZ" dirty="0"/>
              <a:t> nafty. V </a:t>
            </a:r>
            <a:r>
              <a:rPr lang="cs-CZ" dirty="0" err="1"/>
              <a:t>obdobi</a:t>
            </a:r>
            <a:endParaRPr lang="cs-CZ" dirty="0"/>
          </a:p>
          <a:p>
            <a:r>
              <a:rPr lang="cs-CZ" dirty="0"/>
              <a:t>2000–2017 spotřeba nafty v dopravě narostla o 134,3 %, v roce 2017 v </a:t>
            </a:r>
            <a:r>
              <a:rPr lang="cs-CZ" dirty="0" err="1"/>
              <a:t>meziročnim</a:t>
            </a:r>
            <a:r>
              <a:rPr lang="cs-CZ" dirty="0"/>
              <a:t> </a:t>
            </a:r>
            <a:r>
              <a:rPr lang="cs-CZ" dirty="0" err="1"/>
              <a:t>srovnani</a:t>
            </a:r>
            <a:r>
              <a:rPr lang="cs-CZ" dirty="0"/>
              <a:t> o 3,7 % a byla vice než 2,5krat</a:t>
            </a:r>
          </a:p>
          <a:p>
            <a:r>
              <a:rPr lang="cs-CZ" dirty="0" err="1"/>
              <a:t>vyšši</a:t>
            </a:r>
            <a:r>
              <a:rPr lang="cs-CZ" dirty="0"/>
              <a:t> než spotřeba benzinu. Naproti tomu spotřeba benzinu v </a:t>
            </a:r>
            <a:r>
              <a:rPr lang="cs-CZ" dirty="0" err="1"/>
              <a:t>obdobi</a:t>
            </a:r>
            <a:r>
              <a:rPr lang="cs-CZ" dirty="0"/>
              <a:t> 2000–2017 poklesla o 13,9 % a benzin v roce 2017</a:t>
            </a:r>
          </a:p>
          <a:p>
            <a:r>
              <a:rPr lang="cs-CZ" dirty="0" err="1"/>
              <a:t>pokryval</a:t>
            </a:r>
            <a:r>
              <a:rPr lang="cs-CZ" dirty="0"/>
              <a:t> 23,5 % </a:t>
            </a:r>
            <a:r>
              <a:rPr lang="cs-CZ" dirty="0" err="1"/>
              <a:t>celkove</a:t>
            </a:r>
            <a:r>
              <a:rPr lang="cs-CZ" dirty="0"/>
              <a:t> spotřeby energie v dopravě.</a:t>
            </a:r>
          </a:p>
          <a:p>
            <a:r>
              <a:rPr lang="cs-CZ" dirty="0"/>
              <a:t>Z </a:t>
            </a:r>
            <a:r>
              <a:rPr lang="cs-CZ" dirty="0" err="1"/>
              <a:t>alternativnich</a:t>
            </a:r>
            <a:r>
              <a:rPr lang="cs-CZ" dirty="0"/>
              <a:t> paliv </a:t>
            </a:r>
            <a:r>
              <a:rPr lang="cs-CZ" dirty="0" err="1"/>
              <a:t>fosilniho</a:t>
            </a:r>
            <a:r>
              <a:rPr lang="cs-CZ" dirty="0"/>
              <a:t> původu strmě </a:t>
            </a:r>
            <a:r>
              <a:rPr lang="cs-CZ" dirty="0" err="1"/>
              <a:t>narůsta</a:t>
            </a:r>
            <a:r>
              <a:rPr lang="cs-CZ" dirty="0"/>
              <a:t> spotřeba CNG, v roce 2017 v </a:t>
            </a:r>
            <a:r>
              <a:rPr lang="cs-CZ" dirty="0" err="1"/>
              <a:t>meziročnim</a:t>
            </a:r>
            <a:r>
              <a:rPr lang="cs-CZ" dirty="0"/>
              <a:t> </a:t>
            </a:r>
            <a:r>
              <a:rPr lang="cs-CZ" dirty="0" err="1"/>
              <a:t>srovnani</a:t>
            </a:r>
            <a:r>
              <a:rPr lang="cs-CZ" dirty="0"/>
              <a:t> stoupla o 13,9 % na</a:t>
            </a:r>
          </a:p>
          <a:p>
            <a:r>
              <a:rPr lang="cs-CZ" dirty="0"/>
              <a:t>67,6 mil. m3. Spotřeba biopaliv v roce 2017 meziročně narostla o 4,2 % na 13,1 PJ, což představovalo 4,7 % spotřeby energie</a:t>
            </a:r>
          </a:p>
          <a:p>
            <a:r>
              <a:rPr lang="cs-CZ" dirty="0"/>
              <a:t>v dopravě. </a:t>
            </a:r>
            <a:r>
              <a:rPr lang="cs-CZ" dirty="0" err="1"/>
              <a:t>Převažnou</a:t>
            </a:r>
            <a:r>
              <a:rPr lang="cs-CZ" dirty="0"/>
              <a:t> </a:t>
            </a:r>
            <a:r>
              <a:rPr lang="cs-CZ" dirty="0" err="1"/>
              <a:t>čast</a:t>
            </a:r>
            <a:r>
              <a:rPr lang="cs-CZ" dirty="0"/>
              <a:t> spotřeby biopaliv (FAME, bioetanolu a bio-ETBE) tvoři </a:t>
            </a:r>
            <a:r>
              <a:rPr lang="cs-CZ" dirty="0" err="1"/>
              <a:t>povinne</a:t>
            </a:r>
            <a:r>
              <a:rPr lang="cs-CZ" dirty="0"/>
              <a:t> </a:t>
            </a:r>
            <a:r>
              <a:rPr lang="cs-CZ" dirty="0" err="1"/>
              <a:t>přimichavani</a:t>
            </a:r>
            <a:r>
              <a:rPr lang="cs-CZ" dirty="0"/>
              <a:t> biosložky do benzinu</a:t>
            </a:r>
          </a:p>
          <a:p>
            <a:r>
              <a:rPr lang="cs-CZ" dirty="0"/>
              <a:t>a nafty.</a:t>
            </a:r>
          </a:p>
          <a:p>
            <a:r>
              <a:rPr lang="cs-CZ" dirty="0" err="1"/>
              <a:t>Podil</a:t>
            </a:r>
            <a:r>
              <a:rPr lang="cs-CZ" dirty="0"/>
              <a:t> </a:t>
            </a:r>
            <a:r>
              <a:rPr lang="cs-CZ" dirty="0" err="1"/>
              <a:t>obnovitelnych</a:t>
            </a:r>
            <a:r>
              <a:rPr lang="cs-CZ" dirty="0"/>
              <a:t> zdrojů energie na spotřebě energie v dopravě 30 v roce 2016 31 </a:t>
            </a:r>
            <a:r>
              <a:rPr lang="cs-CZ" dirty="0" err="1"/>
              <a:t>dosahl</a:t>
            </a:r>
            <a:r>
              <a:rPr lang="cs-CZ" dirty="0"/>
              <a:t> 6,4 % a došlo tak k </a:t>
            </a:r>
            <a:r>
              <a:rPr lang="cs-CZ" dirty="0" err="1"/>
              <a:t>meziročni</a:t>
            </a:r>
            <a:r>
              <a:rPr lang="cs-CZ" dirty="0"/>
              <a:t> stagnaci.</a:t>
            </a:r>
          </a:p>
          <a:p>
            <a:r>
              <a:rPr lang="cs-CZ" dirty="0"/>
              <a:t>Na spotřebě OZE v dopravě se v roce 2016 </a:t>
            </a:r>
            <a:r>
              <a:rPr lang="cs-CZ" dirty="0" err="1"/>
              <a:t>podilela</a:t>
            </a:r>
            <a:r>
              <a:rPr lang="cs-CZ" dirty="0"/>
              <a:t> biopaliva 75,1 % a elektřina z OZE 24,9 %. Cil </a:t>
            </a:r>
            <a:r>
              <a:rPr lang="cs-CZ" dirty="0" err="1"/>
              <a:t>Narodniho</a:t>
            </a:r>
            <a:r>
              <a:rPr lang="cs-CZ" dirty="0"/>
              <a:t> </a:t>
            </a:r>
            <a:r>
              <a:rPr lang="cs-CZ" dirty="0" err="1"/>
              <a:t>akčniho</a:t>
            </a:r>
            <a:r>
              <a:rPr lang="cs-CZ" dirty="0"/>
              <a:t> planu</a:t>
            </a:r>
          </a:p>
          <a:p>
            <a:r>
              <a:rPr lang="pl-PL" dirty="0"/>
              <a:t>pro energii z obnovitelnych zdrojů 10 % energie z OZE v dopravě do roku 2020 aktualně plněn neni.</a:t>
            </a:r>
          </a:p>
          <a:p>
            <a:r>
              <a:rPr lang="cs-CZ" dirty="0" err="1"/>
              <a:t>Zasadnim</a:t>
            </a:r>
            <a:r>
              <a:rPr lang="cs-CZ" dirty="0"/>
              <a:t> aspektem vlivu dopravy na </a:t>
            </a:r>
            <a:r>
              <a:rPr lang="cs-CZ" dirty="0" err="1"/>
              <a:t>zdravi</a:t>
            </a:r>
            <a:r>
              <a:rPr lang="cs-CZ" dirty="0"/>
              <a:t> obyvatelstva je produkce emisi </a:t>
            </a:r>
            <a:r>
              <a:rPr lang="cs-CZ" dirty="0" err="1"/>
              <a:t>znečišťujicich</a:t>
            </a:r>
            <a:r>
              <a:rPr lang="cs-CZ" dirty="0"/>
              <a:t> </a:t>
            </a:r>
            <a:r>
              <a:rPr lang="cs-CZ" dirty="0" err="1"/>
              <a:t>latek</a:t>
            </a:r>
            <a:r>
              <a:rPr lang="cs-CZ" dirty="0"/>
              <a:t>, </a:t>
            </a:r>
            <a:r>
              <a:rPr lang="cs-CZ" dirty="0" err="1"/>
              <a:t>ktera</a:t>
            </a:r>
            <a:r>
              <a:rPr lang="cs-CZ" dirty="0"/>
              <a:t> v </a:t>
            </a:r>
            <a:r>
              <a:rPr lang="cs-CZ" dirty="0" err="1"/>
              <a:t>obdobi</a:t>
            </a:r>
            <a:r>
              <a:rPr lang="cs-CZ" dirty="0"/>
              <a:t> 2000–2017</a:t>
            </a:r>
          </a:p>
          <a:p>
            <a:r>
              <a:rPr lang="cs-CZ" dirty="0"/>
              <a:t>i přes růst </a:t>
            </a:r>
            <a:r>
              <a:rPr lang="cs-CZ" dirty="0" err="1"/>
              <a:t>přepravnich</a:t>
            </a:r>
            <a:r>
              <a:rPr lang="cs-CZ" dirty="0"/>
              <a:t> </a:t>
            </a:r>
            <a:r>
              <a:rPr lang="cs-CZ" dirty="0" err="1"/>
              <a:t>vykonů</a:t>
            </a:r>
            <a:r>
              <a:rPr lang="cs-CZ" dirty="0"/>
              <a:t> v osobni i </a:t>
            </a:r>
            <a:r>
              <a:rPr lang="cs-CZ" dirty="0" err="1"/>
              <a:t>nakladni</a:t>
            </a:r>
            <a:r>
              <a:rPr lang="cs-CZ" dirty="0"/>
              <a:t> dopravě poklesla (Graf 15). Emise </a:t>
            </a:r>
            <a:r>
              <a:rPr lang="cs-CZ" dirty="0" err="1"/>
              <a:t>NOx</a:t>
            </a:r>
            <a:r>
              <a:rPr lang="cs-CZ" dirty="0"/>
              <a:t> klesly v tomto </a:t>
            </a:r>
            <a:r>
              <a:rPr lang="cs-CZ" dirty="0" err="1"/>
              <a:t>obdobi</a:t>
            </a:r>
            <a:r>
              <a:rPr lang="cs-CZ" dirty="0"/>
              <a:t> o 56,7 %, VOC</a:t>
            </a:r>
          </a:p>
          <a:p>
            <a:r>
              <a:rPr lang="cs-CZ" dirty="0"/>
              <a:t>o 77,1 %, CO o 75,5 % a emise </a:t>
            </a:r>
            <a:r>
              <a:rPr lang="cs-CZ" dirty="0" err="1"/>
              <a:t>suspendovanych</a:t>
            </a:r>
            <a:r>
              <a:rPr lang="cs-CZ" dirty="0"/>
              <a:t> </a:t>
            </a:r>
            <a:r>
              <a:rPr lang="cs-CZ" dirty="0" err="1"/>
              <a:t>častic</a:t>
            </a:r>
            <a:r>
              <a:rPr lang="cs-CZ" dirty="0"/>
              <a:t> o 62,5 %. Pokles emisi zajistily </a:t>
            </a:r>
            <a:r>
              <a:rPr lang="cs-CZ" dirty="0" err="1"/>
              <a:t>technologicke</a:t>
            </a:r>
            <a:r>
              <a:rPr lang="cs-CZ" dirty="0"/>
              <a:t> inovace, včetně </a:t>
            </a:r>
            <a:r>
              <a:rPr lang="cs-CZ" dirty="0" err="1"/>
              <a:t>využivani</a:t>
            </a:r>
            <a:endParaRPr lang="cs-CZ" dirty="0"/>
          </a:p>
          <a:p>
            <a:r>
              <a:rPr lang="cs-CZ" dirty="0" err="1"/>
              <a:t>dodatečnych</a:t>
            </a:r>
            <a:r>
              <a:rPr lang="cs-CZ" dirty="0"/>
              <a:t> </a:t>
            </a:r>
            <a:r>
              <a:rPr lang="cs-CZ" dirty="0" err="1"/>
              <a:t>systemů</a:t>
            </a:r>
            <a:r>
              <a:rPr lang="cs-CZ" dirty="0"/>
              <a:t> na </a:t>
            </a:r>
            <a:r>
              <a:rPr lang="cs-CZ" dirty="0" err="1"/>
              <a:t>snižovani</a:t>
            </a:r>
            <a:r>
              <a:rPr lang="cs-CZ" dirty="0"/>
              <a:t> emisi, mezi </a:t>
            </a:r>
            <a:r>
              <a:rPr lang="cs-CZ" dirty="0" err="1"/>
              <a:t>ktere</a:t>
            </a:r>
            <a:r>
              <a:rPr lang="cs-CZ" dirty="0"/>
              <a:t> patři např. filtr </a:t>
            </a:r>
            <a:r>
              <a:rPr lang="cs-CZ" dirty="0" err="1"/>
              <a:t>pevnych</a:t>
            </a:r>
            <a:r>
              <a:rPr lang="cs-CZ" dirty="0"/>
              <a:t> </a:t>
            </a:r>
            <a:r>
              <a:rPr lang="cs-CZ" dirty="0" err="1"/>
              <a:t>častic</a:t>
            </a:r>
            <a:r>
              <a:rPr lang="cs-CZ" dirty="0"/>
              <a:t> nebo </a:t>
            </a:r>
            <a:r>
              <a:rPr lang="cs-CZ" dirty="0" err="1"/>
              <a:t>selektivni</a:t>
            </a:r>
            <a:r>
              <a:rPr lang="cs-CZ" dirty="0"/>
              <a:t> </a:t>
            </a:r>
            <a:r>
              <a:rPr lang="cs-CZ" dirty="0" err="1"/>
              <a:t>katalyticka</a:t>
            </a:r>
            <a:r>
              <a:rPr lang="cs-CZ" dirty="0"/>
              <a:t> redukce (SCR).</a:t>
            </a:r>
          </a:p>
          <a:p>
            <a:r>
              <a:rPr lang="cs-CZ" dirty="0"/>
              <a:t>V </a:t>
            </a:r>
            <a:r>
              <a:rPr lang="cs-CZ" dirty="0" err="1"/>
              <a:t>zavěru</a:t>
            </a:r>
            <a:r>
              <a:rPr lang="cs-CZ" dirty="0"/>
              <a:t> </a:t>
            </a:r>
            <a:r>
              <a:rPr lang="cs-CZ" dirty="0" err="1"/>
              <a:t>sledovaneho</a:t>
            </a:r>
            <a:r>
              <a:rPr lang="cs-CZ" dirty="0"/>
              <a:t> </a:t>
            </a:r>
            <a:r>
              <a:rPr lang="cs-CZ" dirty="0" err="1"/>
              <a:t>obdobi</a:t>
            </a:r>
            <a:r>
              <a:rPr lang="cs-CZ" dirty="0"/>
              <a:t> se však pokles emisi zastavil, emise </a:t>
            </a:r>
            <a:r>
              <a:rPr lang="cs-CZ" dirty="0" err="1"/>
              <a:t>NOx</a:t>
            </a:r>
            <a:r>
              <a:rPr lang="cs-CZ" dirty="0"/>
              <a:t> z dopravy v roce 2017 meziročně stouply o 2,1 %.</a:t>
            </a:r>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88</a:t>
            </a:fld>
            <a:endParaRPr lang="cs-CZ"/>
          </a:p>
        </p:txBody>
      </p:sp>
    </p:spTree>
    <p:extLst>
      <p:ext uri="{BB962C8B-B14F-4D97-AF65-F5344CB8AC3E}">
        <p14:creationId xmlns:p14="http://schemas.microsoft.com/office/powerpoint/2010/main" val="19409398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89</a:t>
            </a:fld>
            <a:endParaRPr lang="cs-CZ"/>
          </a:p>
        </p:txBody>
      </p:sp>
    </p:spTree>
    <p:extLst>
      <p:ext uri="{BB962C8B-B14F-4D97-AF65-F5344CB8AC3E}">
        <p14:creationId xmlns:p14="http://schemas.microsoft.com/office/powerpoint/2010/main" val="4463322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Technologicke</a:t>
            </a:r>
            <a:r>
              <a:rPr lang="cs-CZ" dirty="0"/>
              <a:t> možnosti pro </a:t>
            </a:r>
            <a:r>
              <a:rPr lang="cs-CZ" dirty="0" err="1"/>
              <a:t>dalši</a:t>
            </a:r>
            <a:r>
              <a:rPr lang="cs-CZ" dirty="0"/>
              <a:t> </a:t>
            </a:r>
            <a:r>
              <a:rPr lang="cs-CZ" dirty="0" err="1"/>
              <a:t>snižovani</a:t>
            </a:r>
            <a:r>
              <a:rPr lang="cs-CZ" dirty="0"/>
              <a:t> emisi </a:t>
            </a:r>
            <a:r>
              <a:rPr lang="cs-CZ" dirty="0" err="1"/>
              <a:t>znečišťujicich</a:t>
            </a:r>
            <a:r>
              <a:rPr lang="cs-CZ" dirty="0"/>
              <a:t> </a:t>
            </a:r>
            <a:r>
              <a:rPr lang="cs-CZ" dirty="0" err="1"/>
              <a:t>latek</a:t>
            </a:r>
            <a:r>
              <a:rPr lang="cs-CZ" dirty="0"/>
              <a:t> jsou u </a:t>
            </a:r>
            <a:r>
              <a:rPr lang="cs-CZ" dirty="0" err="1"/>
              <a:t>konvenčnich</a:t>
            </a:r>
            <a:r>
              <a:rPr lang="cs-CZ" dirty="0"/>
              <a:t> pohonů již </a:t>
            </a:r>
            <a:r>
              <a:rPr lang="cs-CZ" dirty="0" err="1"/>
              <a:t>omezene</a:t>
            </a:r>
            <a:r>
              <a:rPr lang="cs-CZ" dirty="0"/>
              <a:t>, </a:t>
            </a:r>
            <a:r>
              <a:rPr lang="cs-CZ" dirty="0" err="1"/>
              <a:t>vyvoj</a:t>
            </a:r>
            <a:r>
              <a:rPr lang="cs-CZ" dirty="0"/>
              <a:t> emisi</a:t>
            </a:r>
          </a:p>
          <a:p>
            <a:r>
              <a:rPr lang="cs-CZ" dirty="0" err="1"/>
              <a:t>navic</a:t>
            </a:r>
            <a:r>
              <a:rPr lang="cs-CZ" dirty="0"/>
              <a:t> </a:t>
            </a:r>
            <a:r>
              <a:rPr lang="cs-CZ" dirty="0" err="1"/>
              <a:t>nepřiznivě</a:t>
            </a:r>
            <a:r>
              <a:rPr lang="cs-CZ" dirty="0"/>
              <a:t> ovlivňuje skladba </a:t>
            </a:r>
            <a:r>
              <a:rPr lang="cs-CZ" dirty="0" err="1"/>
              <a:t>přepravnich</a:t>
            </a:r>
            <a:r>
              <a:rPr lang="cs-CZ" dirty="0"/>
              <a:t> </a:t>
            </a:r>
            <a:r>
              <a:rPr lang="cs-CZ" dirty="0" err="1"/>
              <a:t>vykonů</a:t>
            </a:r>
            <a:r>
              <a:rPr lang="cs-CZ" dirty="0"/>
              <a:t> osobni a </a:t>
            </a:r>
            <a:r>
              <a:rPr lang="cs-CZ" dirty="0" err="1"/>
              <a:t>nakladni</a:t>
            </a:r>
            <a:r>
              <a:rPr lang="cs-CZ" dirty="0"/>
              <a:t> dopravy s převahou emisně </a:t>
            </a:r>
            <a:r>
              <a:rPr lang="cs-CZ" dirty="0" err="1"/>
              <a:t>nejnaročnějši</a:t>
            </a:r>
            <a:r>
              <a:rPr lang="cs-CZ" dirty="0"/>
              <a:t> </a:t>
            </a:r>
            <a:r>
              <a:rPr lang="cs-CZ" dirty="0" err="1"/>
              <a:t>silnični</a:t>
            </a:r>
            <a:endParaRPr lang="cs-CZ" dirty="0"/>
          </a:p>
          <a:p>
            <a:r>
              <a:rPr lang="cs-CZ" dirty="0"/>
              <a:t>dopravy a </a:t>
            </a:r>
            <a:r>
              <a:rPr lang="cs-CZ" dirty="0" err="1"/>
              <a:t>nadale</a:t>
            </a:r>
            <a:r>
              <a:rPr lang="cs-CZ" dirty="0"/>
              <a:t> </a:t>
            </a:r>
            <a:r>
              <a:rPr lang="cs-CZ" dirty="0" err="1"/>
              <a:t>okrajove</a:t>
            </a:r>
            <a:r>
              <a:rPr lang="cs-CZ" dirty="0"/>
              <a:t> </a:t>
            </a:r>
            <a:r>
              <a:rPr lang="cs-CZ" dirty="0" err="1"/>
              <a:t>použivani</a:t>
            </a:r>
            <a:r>
              <a:rPr lang="cs-CZ" dirty="0"/>
              <a:t> </a:t>
            </a:r>
            <a:r>
              <a:rPr lang="cs-CZ" dirty="0" err="1"/>
              <a:t>alternativnich</a:t>
            </a:r>
            <a:r>
              <a:rPr lang="cs-CZ" dirty="0"/>
              <a:t> paliv a pohonů.</a:t>
            </a:r>
          </a:p>
          <a:p>
            <a:r>
              <a:rPr lang="cs-CZ" dirty="0"/>
              <a:t>Emise </a:t>
            </a:r>
            <a:r>
              <a:rPr lang="cs-CZ" dirty="0" err="1"/>
              <a:t>sklenikovych</a:t>
            </a:r>
            <a:r>
              <a:rPr lang="cs-CZ" dirty="0"/>
              <a:t> plynů z dopravy setrvale rostou. V </a:t>
            </a:r>
            <a:r>
              <a:rPr lang="cs-CZ" dirty="0" err="1"/>
              <a:t>obdobi</a:t>
            </a:r>
            <a:r>
              <a:rPr lang="cs-CZ" dirty="0"/>
              <a:t> 2000–2017 emise CO2 z dopravy vzrostly o 65,2 % a emise N2O</a:t>
            </a:r>
          </a:p>
          <a:p>
            <a:r>
              <a:rPr lang="cs-CZ" dirty="0"/>
              <a:t>o 69,7 %. </a:t>
            </a:r>
            <a:r>
              <a:rPr lang="cs-CZ" dirty="0" err="1"/>
              <a:t>Vyrazně</a:t>
            </a:r>
            <a:r>
              <a:rPr lang="cs-CZ" dirty="0"/>
              <a:t> rovněž rostou emise </a:t>
            </a:r>
            <a:r>
              <a:rPr lang="cs-CZ" dirty="0" err="1"/>
              <a:t>polyaromatickych</a:t>
            </a:r>
            <a:r>
              <a:rPr lang="cs-CZ" dirty="0"/>
              <a:t> </a:t>
            </a:r>
            <a:r>
              <a:rPr lang="cs-CZ" dirty="0" err="1"/>
              <a:t>uhlovodiků</a:t>
            </a:r>
            <a:r>
              <a:rPr lang="cs-CZ" dirty="0"/>
              <a:t> (PAH), </a:t>
            </a:r>
            <a:r>
              <a:rPr lang="cs-CZ" dirty="0" err="1"/>
              <a:t>ktere</a:t>
            </a:r>
            <a:r>
              <a:rPr lang="cs-CZ" dirty="0"/>
              <a:t> narostly v </a:t>
            </a:r>
            <a:r>
              <a:rPr lang="cs-CZ" dirty="0" err="1"/>
              <a:t>obdobi</a:t>
            </a:r>
            <a:r>
              <a:rPr lang="cs-CZ" dirty="0"/>
              <a:t> 2000–2017 o 188,7 %,</a:t>
            </a:r>
          </a:p>
          <a:p>
            <a:r>
              <a:rPr lang="cs-CZ" dirty="0"/>
              <a:t>meziročně o 3,5 %. </a:t>
            </a:r>
            <a:r>
              <a:rPr lang="cs-CZ" dirty="0" err="1"/>
              <a:t>Největšim</a:t>
            </a:r>
            <a:r>
              <a:rPr lang="cs-CZ" dirty="0"/>
              <a:t> </a:t>
            </a:r>
            <a:r>
              <a:rPr lang="cs-CZ" dirty="0" err="1"/>
              <a:t>dopravnim</a:t>
            </a:r>
            <a:r>
              <a:rPr lang="cs-CZ" dirty="0"/>
              <a:t> zdrojem emisi </a:t>
            </a:r>
            <a:r>
              <a:rPr lang="cs-CZ" dirty="0" err="1"/>
              <a:t>sklenikovych</a:t>
            </a:r>
            <a:r>
              <a:rPr lang="cs-CZ" dirty="0"/>
              <a:t> plynů v dopravě je </a:t>
            </a:r>
            <a:r>
              <a:rPr lang="cs-CZ" dirty="0" err="1"/>
              <a:t>individualni</a:t>
            </a:r>
            <a:r>
              <a:rPr lang="cs-CZ" dirty="0"/>
              <a:t> </a:t>
            </a:r>
            <a:r>
              <a:rPr lang="cs-CZ" dirty="0" err="1"/>
              <a:t>automobilova</a:t>
            </a:r>
            <a:r>
              <a:rPr lang="cs-CZ" dirty="0"/>
              <a:t> doprava</a:t>
            </a:r>
          </a:p>
          <a:p>
            <a:r>
              <a:rPr lang="cs-CZ" dirty="0"/>
              <a:t>s vice než </a:t>
            </a:r>
            <a:r>
              <a:rPr lang="cs-CZ" dirty="0" err="1"/>
              <a:t>polovičnim</a:t>
            </a:r>
            <a:r>
              <a:rPr lang="cs-CZ" dirty="0"/>
              <a:t> </a:t>
            </a:r>
            <a:r>
              <a:rPr lang="cs-CZ" dirty="0" err="1"/>
              <a:t>podilem</a:t>
            </a:r>
            <a:r>
              <a:rPr lang="cs-CZ" dirty="0"/>
              <a:t> na </a:t>
            </a:r>
            <a:r>
              <a:rPr lang="cs-CZ" dirty="0" err="1"/>
              <a:t>celkovych</a:t>
            </a:r>
            <a:r>
              <a:rPr lang="cs-CZ" dirty="0"/>
              <a:t> </a:t>
            </a:r>
            <a:r>
              <a:rPr lang="cs-CZ" dirty="0" err="1"/>
              <a:t>emisich</a:t>
            </a:r>
            <a:r>
              <a:rPr lang="cs-CZ" dirty="0"/>
              <a:t> CO2 a N2O, u emisi PAH </a:t>
            </a:r>
            <a:r>
              <a:rPr lang="cs-CZ" dirty="0" err="1"/>
              <a:t>čini</a:t>
            </a:r>
            <a:r>
              <a:rPr lang="cs-CZ" dirty="0"/>
              <a:t> </a:t>
            </a:r>
            <a:r>
              <a:rPr lang="cs-CZ" dirty="0" err="1"/>
              <a:t>podil</a:t>
            </a:r>
            <a:r>
              <a:rPr lang="cs-CZ" dirty="0"/>
              <a:t> </a:t>
            </a:r>
            <a:r>
              <a:rPr lang="cs-CZ" dirty="0" err="1"/>
              <a:t>individualni</a:t>
            </a:r>
            <a:r>
              <a:rPr lang="cs-CZ" dirty="0"/>
              <a:t> </a:t>
            </a:r>
            <a:r>
              <a:rPr lang="cs-CZ" dirty="0" err="1"/>
              <a:t>automobilove</a:t>
            </a:r>
            <a:r>
              <a:rPr lang="cs-CZ" dirty="0"/>
              <a:t> dopravy vice</a:t>
            </a:r>
          </a:p>
          <a:p>
            <a:r>
              <a:rPr lang="cs-CZ" dirty="0"/>
              <a:t>než 90 %.</a:t>
            </a:r>
          </a:p>
          <a:p>
            <a:r>
              <a:rPr lang="cs-CZ" dirty="0" err="1"/>
              <a:t>Vyvoj</a:t>
            </a:r>
            <a:r>
              <a:rPr lang="cs-CZ" dirty="0"/>
              <a:t> emisi z dopravy ovlivňuje skladba a obměna </a:t>
            </a:r>
            <a:r>
              <a:rPr lang="cs-CZ" dirty="0" err="1"/>
              <a:t>vozoveho</a:t>
            </a:r>
            <a:r>
              <a:rPr lang="cs-CZ" dirty="0"/>
              <a:t> parku. I když </a:t>
            </a:r>
            <a:r>
              <a:rPr lang="cs-CZ" dirty="0" err="1"/>
              <a:t>ekonomicke</a:t>
            </a:r>
            <a:r>
              <a:rPr lang="cs-CZ" dirty="0"/>
              <a:t> oživeni podporuje růst </a:t>
            </a:r>
            <a:r>
              <a:rPr lang="cs-CZ" dirty="0" err="1"/>
              <a:t>poptavky</a:t>
            </a:r>
            <a:r>
              <a:rPr lang="cs-CZ" dirty="0"/>
              <a:t> po</a:t>
            </a:r>
          </a:p>
          <a:p>
            <a:r>
              <a:rPr lang="cs-CZ" dirty="0" err="1"/>
              <a:t>novych</a:t>
            </a:r>
            <a:r>
              <a:rPr lang="cs-CZ" dirty="0"/>
              <a:t>, emisně </a:t>
            </a:r>
            <a:r>
              <a:rPr lang="cs-CZ" dirty="0" err="1"/>
              <a:t>meně</a:t>
            </a:r>
            <a:r>
              <a:rPr lang="cs-CZ" dirty="0"/>
              <a:t> </a:t>
            </a:r>
            <a:r>
              <a:rPr lang="cs-CZ" dirty="0" err="1"/>
              <a:t>naročnych</a:t>
            </a:r>
            <a:r>
              <a:rPr lang="cs-CZ" dirty="0"/>
              <a:t> vozidlech (v roce 2017 bylo </a:t>
            </a:r>
            <a:r>
              <a:rPr lang="cs-CZ" dirty="0" err="1"/>
              <a:t>registrovano</a:t>
            </a:r>
            <a:r>
              <a:rPr lang="cs-CZ" dirty="0"/>
              <a:t> 271,6 tis. </a:t>
            </a:r>
            <a:r>
              <a:rPr lang="cs-CZ" dirty="0" err="1"/>
              <a:t>novych</a:t>
            </a:r>
            <a:r>
              <a:rPr lang="cs-CZ" dirty="0"/>
              <a:t> </a:t>
            </a:r>
            <a:r>
              <a:rPr lang="cs-CZ" dirty="0" err="1"/>
              <a:t>osobnich</a:t>
            </a:r>
            <a:r>
              <a:rPr lang="cs-CZ" dirty="0"/>
              <a:t> automobilů), </a:t>
            </a:r>
            <a:r>
              <a:rPr lang="cs-CZ" dirty="0" err="1"/>
              <a:t>vozovy</a:t>
            </a:r>
            <a:endParaRPr lang="cs-CZ" dirty="0"/>
          </a:p>
          <a:p>
            <a:r>
              <a:rPr lang="cs-CZ" dirty="0"/>
              <a:t>park </a:t>
            </a:r>
            <a:r>
              <a:rPr lang="cs-CZ" dirty="0" err="1"/>
              <a:t>zůstava</a:t>
            </a:r>
            <a:r>
              <a:rPr lang="cs-CZ" dirty="0"/>
              <a:t> velmi </a:t>
            </a:r>
            <a:r>
              <a:rPr lang="cs-CZ" dirty="0" err="1"/>
              <a:t>stary</a:t>
            </a:r>
            <a:r>
              <a:rPr lang="cs-CZ" dirty="0"/>
              <a:t>, v roce 2017 </a:t>
            </a:r>
            <a:r>
              <a:rPr lang="cs-CZ" dirty="0" err="1"/>
              <a:t>dosahl</a:t>
            </a:r>
            <a:r>
              <a:rPr lang="cs-CZ" dirty="0"/>
              <a:t> </a:t>
            </a:r>
            <a:r>
              <a:rPr lang="cs-CZ" dirty="0" err="1"/>
              <a:t>průměrny</a:t>
            </a:r>
            <a:r>
              <a:rPr lang="cs-CZ" dirty="0"/>
              <a:t> věk </a:t>
            </a:r>
            <a:r>
              <a:rPr lang="cs-CZ" dirty="0" err="1"/>
              <a:t>osobnich</a:t>
            </a:r>
            <a:r>
              <a:rPr lang="cs-CZ" dirty="0"/>
              <a:t> automobilů 14,6 roku a </a:t>
            </a:r>
            <a:r>
              <a:rPr lang="cs-CZ" dirty="0" err="1"/>
              <a:t>stale</a:t>
            </a:r>
            <a:r>
              <a:rPr lang="cs-CZ" dirty="0"/>
              <a:t> zvolna stoupa. </a:t>
            </a:r>
            <a:r>
              <a:rPr lang="cs-CZ" dirty="0" err="1"/>
              <a:t>Využivani</a:t>
            </a:r>
            <a:endParaRPr lang="cs-CZ" dirty="0"/>
          </a:p>
          <a:p>
            <a:r>
              <a:rPr lang="cs-CZ" dirty="0" err="1"/>
              <a:t>alternativnich</a:t>
            </a:r>
            <a:r>
              <a:rPr lang="cs-CZ" dirty="0"/>
              <a:t> paliv a pohonů </a:t>
            </a:r>
            <a:r>
              <a:rPr lang="cs-CZ" dirty="0" err="1"/>
              <a:t>zůstava</a:t>
            </a:r>
            <a:r>
              <a:rPr lang="cs-CZ" dirty="0"/>
              <a:t> </a:t>
            </a:r>
            <a:r>
              <a:rPr lang="cs-CZ" dirty="0" err="1"/>
              <a:t>nadale</a:t>
            </a:r>
            <a:r>
              <a:rPr lang="cs-CZ" dirty="0"/>
              <a:t> </a:t>
            </a:r>
            <a:r>
              <a:rPr lang="cs-CZ" dirty="0" err="1"/>
              <a:t>okrajove</a:t>
            </a:r>
            <a:r>
              <a:rPr lang="cs-CZ" dirty="0"/>
              <a:t>. Počet </a:t>
            </a:r>
            <a:r>
              <a:rPr lang="cs-CZ" dirty="0" err="1"/>
              <a:t>novych</a:t>
            </a:r>
            <a:r>
              <a:rPr lang="cs-CZ" dirty="0"/>
              <a:t> </a:t>
            </a:r>
            <a:r>
              <a:rPr lang="cs-CZ" dirty="0" err="1"/>
              <a:t>registrovanych</a:t>
            </a:r>
            <a:r>
              <a:rPr lang="cs-CZ" dirty="0"/>
              <a:t> </a:t>
            </a:r>
            <a:r>
              <a:rPr lang="cs-CZ" dirty="0" err="1"/>
              <a:t>osobnich</a:t>
            </a:r>
            <a:r>
              <a:rPr lang="cs-CZ" dirty="0"/>
              <a:t> elektromobilů v roce 2017 </a:t>
            </a:r>
            <a:r>
              <a:rPr lang="cs-CZ" dirty="0" err="1"/>
              <a:t>dosahl</a:t>
            </a:r>
            <a:endParaRPr lang="cs-CZ" dirty="0"/>
          </a:p>
          <a:p>
            <a:r>
              <a:rPr lang="cs-CZ" dirty="0"/>
              <a:t>307 ks, což je pouze 0,1 % </a:t>
            </a:r>
            <a:r>
              <a:rPr lang="cs-CZ" dirty="0" err="1"/>
              <a:t>celkoveho</a:t>
            </a:r>
            <a:r>
              <a:rPr lang="cs-CZ" dirty="0"/>
              <a:t> počtu registraci </a:t>
            </a:r>
            <a:r>
              <a:rPr lang="cs-CZ" dirty="0" err="1"/>
              <a:t>novych</a:t>
            </a:r>
            <a:r>
              <a:rPr lang="cs-CZ" dirty="0"/>
              <a:t> </a:t>
            </a:r>
            <a:r>
              <a:rPr lang="cs-CZ" dirty="0" err="1"/>
              <a:t>osobnich</a:t>
            </a:r>
            <a:r>
              <a:rPr lang="cs-CZ" dirty="0"/>
              <a:t> automobilů. </a:t>
            </a:r>
            <a:r>
              <a:rPr lang="cs-CZ" dirty="0" err="1"/>
              <a:t>Vyrazněji</a:t>
            </a:r>
            <a:r>
              <a:rPr lang="cs-CZ" dirty="0"/>
              <a:t> stoupa registrace </a:t>
            </a:r>
            <a:r>
              <a:rPr lang="cs-CZ" dirty="0" err="1"/>
              <a:t>novych</a:t>
            </a:r>
            <a:endParaRPr lang="cs-CZ" dirty="0"/>
          </a:p>
          <a:p>
            <a:r>
              <a:rPr lang="cs-CZ" dirty="0"/>
              <a:t>hybridů, </a:t>
            </a:r>
            <a:r>
              <a:rPr lang="cs-CZ" dirty="0" err="1"/>
              <a:t>ktera</a:t>
            </a:r>
            <a:r>
              <a:rPr lang="cs-CZ" dirty="0"/>
              <a:t> se od roku 2015 </a:t>
            </a:r>
            <a:r>
              <a:rPr lang="cs-CZ" dirty="0" err="1"/>
              <a:t>teměř</a:t>
            </a:r>
            <a:r>
              <a:rPr lang="cs-CZ" dirty="0"/>
              <a:t> </a:t>
            </a:r>
            <a:r>
              <a:rPr lang="cs-CZ" dirty="0" err="1"/>
              <a:t>ztrojnasobila</a:t>
            </a:r>
            <a:r>
              <a:rPr lang="cs-CZ" dirty="0"/>
              <a:t> na 2 826 ks v roce 2017 (</a:t>
            </a:r>
            <a:r>
              <a:rPr lang="cs-CZ" dirty="0" err="1"/>
              <a:t>meziročni</a:t>
            </a:r>
            <a:r>
              <a:rPr lang="cs-CZ" dirty="0"/>
              <a:t> narůst o 83,4 %), což představuje 1,0 %</a:t>
            </a:r>
          </a:p>
          <a:p>
            <a:r>
              <a:rPr lang="pl-PL" dirty="0"/>
              <a:t>novych osobnich automobilů registrovanych v tomto roce.</a:t>
            </a:r>
            <a:endParaRPr lang="cs-CZ" dirty="0"/>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90</a:t>
            </a:fld>
            <a:endParaRPr lang="cs-CZ"/>
          </a:p>
        </p:txBody>
      </p:sp>
    </p:spTree>
    <p:extLst>
      <p:ext uri="{BB962C8B-B14F-4D97-AF65-F5344CB8AC3E}">
        <p14:creationId xmlns:p14="http://schemas.microsoft.com/office/powerpoint/2010/main" val="2984075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9</a:t>
            </a:fld>
            <a:endParaRPr lang="cs-CZ"/>
          </a:p>
        </p:txBody>
      </p:sp>
    </p:spTree>
    <p:extLst>
      <p:ext uri="{BB962C8B-B14F-4D97-AF65-F5344CB8AC3E}">
        <p14:creationId xmlns:p14="http://schemas.microsoft.com/office/powerpoint/2010/main" val="26238472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Silnični</a:t>
            </a:r>
            <a:r>
              <a:rPr lang="cs-CZ" dirty="0"/>
              <a:t> doprava se v roce 2017 </a:t>
            </a:r>
            <a:r>
              <a:rPr lang="cs-CZ" dirty="0" err="1"/>
              <a:t>podilela</a:t>
            </a:r>
            <a:r>
              <a:rPr lang="cs-CZ" dirty="0"/>
              <a:t> na </a:t>
            </a:r>
            <a:r>
              <a:rPr lang="cs-CZ" dirty="0" err="1"/>
              <a:t>celkovem</a:t>
            </a:r>
            <a:r>
              <a:rPr lang="cs-CZ" dirty="0"/>
              <a:t> </a:t>
            </a:r>
            <a:r>
              <a:rPr lang="cs-CZ" dirty="0" err="1"/>
              <a:t>přepravnim</a:t>
            </a:r>
            <a:r>
              <a:rPr lang="cs-CZ" dirty="0"/>
              <a:t> </a:t>
            </a:r>
            <a:r>
              <a:rPr lang="cs-CZ" dirty="0" err="1"/>
              <a:t>vykonu</a:t>
            </a:r>
            <a:r>
              <a:rPr lang="cs-CZ" dirty="0"/>
              <a:t> osobni dopravy v ČR 73,4 %, na </a:t>
            </a:r>
            <a:r>
              <a:rPr lang="cs-CZ" dirty="0" err="1"/>
              <a:t>pozemnich</a:t>
            </a:r>
            <a:r>
              <a:rPr lang="cs-CZ" dirty="0"/>
              <a:t> </a:t>
            </a:r>
            <a:r>
              <a:rPr lang="cs-CZ" dirty="0" err="1"/>
              <a:t>druzich</a:t>
            </a:r>
            <a:endParaRPr lang="cs-CZ" dirty="0"/>
          </a:p>
          <a:p>
            <a:r>
              <a:rPr lang="cs-CZ" dirty="0"/>
              <a:t>(bez </a:t>
            </a:r>
            <a:r>
              <a:rPr lang="cs-CZ" dirty="0" err="1"/>
              <a:t>letecke</a:t>
            </a:r>
            <a:r>
              <a:rPr lang="cs-CZ" dirty="0"/>
              <a:t> dopravy) </a:t>
            </a:r>
            <a:r>
              <a:rPr lang="cs-CZ" dirty="0" err="1"/>
              <a:t>podil</a:t>
            </a:r>
            <a:r>
              <a:rPr lang="cs-CZ" dirty="0"/>
              <a:t> činil 80,8 %. Druhy </a:t>
            </a:r>
            <a:r>
              <a:rPr lang="cs-CZ" dirty="0" err="1"/>
              <a:t>veřejne</a:t>
            </a:r>
            <a:r>
              <a:rPr lang="cs-CZ" dirty="0"/>
              <a:t> </a:t>
            </a:r>
            <a:r>
              <a:rPr lang="cs-CZ" dirty="0" err="1"/>
              <a:t>hromadne</a:t>
            </a:r>
            <a:r>
              <a:rPr lang="cs-CZ" dirty="0"/>
              <a:t> dopravy zajišťovaly v tomto roce zhruba třetinu </a:t>
            </a:r>
            <a:r>
              <a:rPr lang="cs-CZ" dirty="0" err="1"/>
              <a:t>přepravniho</a:t>
            </a:r>
            <a:endParaRPr lang="cs-CZ" dirty="0"/>
          </a:p>
          <a:p>
            <a:r>
              <a:rPr lang="cs-CZ" dirty="0" err="1"/>
              <a:t>vykonu</a:t>
            </a:r>
            <a:r>
              <a:rPr lang="cs-CZ" dirty="0"/>
              <a:t> osobni dopravy (34,1 %, bez </a:t>
            </a:r>
            <a:r>
              <a:rPr lang="cs-CZ" dirty="0" err="1"/>
              <a:t>letecke</a:t>
            </a:r>
            <a:r>
              <a:rPr lang="cs-CZ" dirty="0"/>
              <a:t> dopravy). Z </a:t>
            </a:r>
            <a:r>
              <a:rPr lang="cs-CZ" dirty="0" err="1"/>
              <a:t>environmentalniho</a:t>
            </a:r>
            <a:r>
              <a:rPr lang="cs-CZ" dirty="0"/>
              <a:t> pohledu </a:t>
            </a:r>
            <a:r>
              <a:rPr lang="cs-CZ" dirty="0" err="1"/>
              <a:t>přiznivym</a:t>
            </a:r>
            <a:r>
              <a:rPr lang="cs-CZ" dirty="0"/>
              <a:t> trendem je růst </a:t>
            </a:r>
            <a:r>
              <a:rPr lang="cs-CZ" dirty="0" err="1"/>
              <a:t>vykonu</a:t>
            </a:r>
            <a:endParaRPr lang="cs-CZ" dirty="0"/>
          </a:p>
          <a:p>
            <a:r>
              <a:rPr lang="cs-CZ" dirty="0"/>
              <a:t>železnice v osobni dopravě, </a:t>
            </a:r>
            <a:r>
              <a:rPr lang="cs-CZ" dirty="0" err="1"/>
              <a:t>ktery</a:t>
            </a:r>
            <a:r>
              <a:rPr lang="cs-CZ" dirty="0"/>
              <a:t> se </a:t>
            </a:r>
            <a:r>
              <a:rPr lang="cs-CZ" dirty="0" err="1"/>
              <a:t>zvyšil</a:t>
            </a:r>
            <a:r>
              <a:rPr lang="cs-CZ" dirty="0"/>
              <a:t> v </a:t>
            </a:r>
            <a:r>
              <a:rPr lang="cs-CZ" dirty="0" err="1"/>
              <a:t>obdobi</a:t>
            </a:r>
            <a:r>
              <a:rPr lang="cs-CZ" dirty="0"/>
              <a:t> 2010–2017 o 44,1 %, v roce 2017 v </a:t>
            </a:r>
            <a:r>
              <a:rPr lang="cs-CZ" dirty="0" err="1"/>
              <a:t>meziročnim</a:t>
            </a:r>
            <a:r>
              <a:rPr lang="cs-CZ" dirty="0"/>
              <a:t> </a:t>
            </a:r>
            <a:r>
              <a:rPr lang="cs-CZ" dirty="0" err="1"/>
              <a:t>srovnani</a:t>
            </a:r>
            <a:r>
              <a:rPr lang="cs-CZ" dirty="0"/>
              <a:t> o 7,4 % na</a:t>
            </a:r>
          </a:p>
          <a:p>
            <a:r>
              <a:rPr lang="cs-CZ" dirty="0"/>
              <a:t>9,5 mld. </a:t>
            </a:r>
            <a:r>
              <a:rPr lang="cs-CZ" dirty="0" err="1"/>
              <a:t>osbkm</a:t>
            </a:r>
            <a:r>
              <a:rPr lang="cs-CZ" dirty="0"/>
              <a:t>, počet </a:t>
            </a:r>
            <a:r>
              <a:rPr lang="cs-CZ" dirty="0" err="1"/>
              <a:t>přepravenych</a:t>
            </a:r>
            <a:r>
              <a:rPr lang="cs-CZ" dirty="0"/>
              <a:t> </a:t>
            </a:r>
            <a:r>
              <a:rPr lang="cs-CZ" dirty="0" err="1"/>
              <a:t>cestujicich</a:t>
            </a:r>
            <a:r>
              <a:rPr lang="cs-CZ" dirty="0"/>
              <a:t> meziročně narostl o zhruba 4 mil. na 183,0 mil. osob. </a:t>
            </a:r>
            <a:r>
              <a:rPr lang="cs-CZ" dirty="0" err="1"/>
              <a:t>Vyrazně</a:t>
            </a:r>
            <a:r>
              <a:rPr lang="cs-CZ" dirty="0"/>
              <a:t> roste </a:t>
            </a:r>
            <a:r>
              <a:rPr lang="cs-CZ" dirty="0" err="1"/>
              <a:t>letecka</a:t>
            </a:r>
            <a:endParaRPr lang="cs-CZ" dirty="0"/>
          </a:p>
          <a:p>
            <a:r>
              <a:rPr lang="cs-CZ" dirty="0"/>
              <a:t>doprava, letiště v ČR v roce 2017 odbavily 16,3 mil. </a:t>
            </a:r>
            <a:r>
              <a:rPr lang="cs-CZ" dirty="0" err="1"/>
              <a:t>cestujicich</a:t>
            </a:r>
            <a:r>
              <a:rPr lang="cs-CZ" dirty="0"/>
              <a:t>, což je o 18,3 % </a:t>
            </a:r>
            <a:r>
              <a:rPr lang="cs-CZ" dirty="0" err="1"/>
              <a:t>cestujicich</a:t>
            </a:r>
            <a:r>
              <a:rPr lang="cs-CZ" dirty="0"/>
              <a:t> vice než v roce </a:t>
            </a:r>
            <a:r>
              <a:rPr lang="cs-CZ" dirty="0" err="1"/>
              <a:t>předešlem</a:t>
            </a:r>
            <a:r>
              <a:rPr lang="cs-CZ" dirty="0"/>
              <a:t>. </a:t>
            </a:r>
            <a:r>
              <a:rPr lang="cs-CZ" dirty="0" err="1"/>
              <a:t>Celkove</a:t>
            </a:r>
            <a:endParaRPr lang="cs-CZ" dirty="0"/>
          </a:p>
          <a:p>
            <a:r>
              <a:rPr lang="cs-CZ" dirty="0" err="1"/>
              <a:t>přepravni</a:t>
            </a:r>
            <a:r>
              <a:rPr lang="cs-CZ" dirty="0"/>
              <a:t> </a:t>
            </a:r>
            <a:r>
              <a:rPr lang="cs-CZ" dirty="0" err="1"/>
              <a:t>vykony</a:t>
            </a:r>
            <a:r>
              <a:rPr lang="cs-CZ" dirty="0"/>
              <a:t> osobni dopravy v roce 2017 v </a:t>
            </a:r>
            <a:r>
              <a:rPr lang="cs-CZ" dirty="0" err="1"/>
              <a:t>meziročnim</a:t>
            </a:r>
            <a:r>
              <a:rPr lang="cs-CZ" dirty="0"/>
              <a:t> </a:t>
            </a:r>
            <a:r>
              <a:rPr lang="cs-CZ" dirty="0" err="1"/>
              <a:t>srovnani</a:t>
            </a:r>
            <a:r>
              <a:rPr lang="cs-CZ" dirty="0"/>
              <a:t> narostly o 4,4 % na 124,2 mld. </a:t>
            </a:r>
            <a:r>
              <a:rPr lang="cs-CZ" dirty="0" err="1"/>
              <a:t>osbkm</a:t>
            </a:r>
            <a:r>
              <a:rPr lang="cs-CZ" dirty="0"/>
              <a:t>, což je vůbec</a:t>
            </a:r>
          </a:p>
          <a:p>
            <a:r>
              <a:rPr lang="pl-PL" dirty="0"/>
              <a:t>nejvyšši vykon osobni dopravy od roku 1990.</a:t>
            </a:r>
          </a:p>
          <a:p>
            <a:r>
              <a:rPr lang="cs-CZ" dirty="0" err="1"/>
              <a:t>Vykon</a:t>
            </a:r>
            <a:r>
              <a:rPr lang="cs-CZ" dirty="0"/>
              <a:t> </a:t>
            </a:r>
            <a:r>
              <a:rPr lang="cs-CZ" dirty="0" err="1"/>
              <a:t>nakladni</a:t>
            </a:r>
            <a:r>
              <a:rPr lang="cs-CZ" dirty="0"/>
              <a:t> dopravy v ČR v roce 2017 meziročně poklesl o 7,7 % na 62,9 mld. </a:t>
            </a:r>
            <a:r>
              <a:rPr lang="cs-CZ" dirty="0" err="1"/>
              <a:t>tkm</a:t>
            </a:r>
            <a:r>
              <a:rPr lang="cs-CZ" dirty="0"/>
              <a:t>, a to </a:t>
            </a:r>
            <a:r>
              <a:rPr lang="cs-CZ" dirty="0" err="1"/>
              <a:t>zejmena</a:t>
            </a:r>
            <a:r>
              <a:rPr lang="cs-CZ" dirty="0"/>
              <a:t> kvůli poklesu </a:t>
            </a:r>
            <a:r>
              <a:rPr lang="cs-CZ" dirty="0" err="1"/>
              <a:t>vykonu</a:t>
            </a:r>
            <a:r>
              <a:rPr lang="cs-CZ" dirty="0"/>
              <a:t> </a:t>
            </a:r>
            <a:r>
              <a:rPr lang="cs-CZ" dirty="0" err="1"/>
              <a:t>mezinarodni</a:t>
            </a:r>
            <a:endParaRPr lang="cs-CZ" dirty="0"/>
          </a:p>
          <a:p>
            <a:r>
              <a:rPr lang="cs-CZ" dirty="0" err="1"/>
              <a:t>silnični</a:t>
            </a:r>
            <a:r>
              <a:rPr lang="cs-CZ" dirty="0"/>
              <a:t> dopravy. </a:t>
            </a:r>
            <a:r>
              <a:rPr lang="cs-CZ" dirty="0" err="1"/>
              <a:t>Vykon</a:t>
            </a:r>
            <a:r>
              <a:rPr lang="cs-CZ" dirty="0"/>
              <a:t> </a:t>
            </a:r>
            <a:r>
              <a:rPr lang="cs-CZ" dirty="0" err="1"/>
              <a:t>železnični</a:t>
            </a:r>
            <a:r>
              <a:rPr lang="cs-CZ" dirty="0"/>
              <a:t> </a:t>
            </a:r>
            <a:r>
              <a:rPr lang="cs-CZ" dirty="0" err="1"/>
              <a:t>nakladni</a:t>
            </a:r>
            <a:r>
              <a:rPr lang="cs-CZ" dirty="0"/>
              <a:t> dopravy a </a:t>
            </a:r>
            <a:r>
              <a:rPr lang="cs-CZ" dirty="0" err="1"/>
              <a:t>vodni</a:t>
            </a:r>
            <a:r>
              <a:rPr lang="cs-CZ" dirty="0"/>
              <a:t> </a:t>
            </a:r>
            <a:r>
              <a:rPr lang="cs-CZ" dirty="0" err="1"/>
              <a:t>nakladni</a:t>
            </a:r>
            <a:r>
              <a:rPr lang="cs-CZ" dirty="0"/>
              <a:t> dopravy v roce 2017 stagnoval a </a:t>
            </a:r>
            <a:r>
              <a:rPr lang="cs-CZ" dirty="0" err="1"/>
              <a:t>podil</a:t>
            </a:r>
            <a:r>
              <a:rPr lang="cs-CZ" dirty="0"/>
              <a:t> </a:t>
            </a:r>
            <a:r>
              <a:rPr lang="cs-CZ" dirty="0" err="1"/>
              <a:t>nakladni</a:t>
            </a:r>
            <a:endParaRPr lang="cs-CZ" dirty="0"/>
          </a:p>
          <a:p>
            <a:r>
              <a:rPr lang="cs-CZ" dirty="0" err="1"/>
              <a:t>silnični</a:t>
            </a:r>
            <a:r>
              <a:rPr lang="cs-CZ" dirty="0"/>
              <a:t> dopravy na </a:t>
            </a:r>
            <a:r>
              <a:rPr lang="cs-CZ" dirty="0" err="1"/>
              <a:t>celkovem</a:t>
            </a:r>
            <a:r>
              <a:rPr lang="cs-CZ" dirty="0"/>
              <a:t> </a:t>
            </a:r>
            <a:r>
              <a:rPr lang="cs-CZ" dirty="0" err="1"/>
              <a:t>přepravnim</a:t>
            </a:r>
            <a:r>
              <a:rPr lang="cs-CZ" dirty="0"/>
              <a:t> </a:t>
            </a:r>
            <a:r>
              <a:rPr lang="cs-CZ" dirty="0" err="1"/>
              <a:t>vykonu</a:t>
            </a:r>
            <a:r>
              <a:rPr lang="cs-CZ" dirty="0"/>
              <a:t> </a:t>
            </a:r>
            <a:r>
              <a:rPr lang="cs-CZ" dirty="0" err="1"/>
              <a:t>nakladni</a:t>
            </a:r>
            <a:r>
              <a:rPr lang="cs-CZ" dirty="0"/>
              <a:t> dopravy </a:t>
            </a:r>
            <a:r>
              <a:rPr lang="cs-CZ" dirty="0" err="1"/>
              <a:t>dosahl</a:t>
            </a:r>
            <a:r>
              <a:rPr lang="cs-CZ" dirty="0"/>
              <a:t> 70,3 % (v roce 2016 činil 73,8 %). </a:t>
            </a:r>
            <a:r>
              <a:rPr lang="cs-CZ" dirty="0" err="1"/>
              <a:t>Zatim</a:t>
            </a:r>
            <a:r>
              <a:rPr lang="cs-CZ" dirty="0"/>
              <a:t> </a:t>
            </a:r>
            <a:r>
              <a:rPr lang="cs-CZ" dirty="0" err="1"/>
              <a:t>nedochazi</a:t>
            </a:r>
            <a:endParaRPr lang="cs-CZ" dirty="0"/>
          </a:p>
          <a:p>
            <a:r>
              <a:rPr lang="cs-CZ" dirty="0"/>
              <a:t>k přesunu </a:t>
            </a:r>
            <a:r>
              <a:rPr lang="cs-CZ" dirty="0" err="1"/>
              <a:t>nakladni</a:t>
            </a:r>
            <a:r>
              <a:rPr lang="cs-CZ" dirty="0"/>
              <a:t> dopravy ze </a:t>
            </a:r>
            <a:r>
              <a:rPr lang="cs-CZ" dirty="0" err="1"/>
              <a:t>silnični</a:t>
            </a:r>
            <a:r>
              <a:rPr lang="cs-CZ" dirty="0"/>
              <a:t> na </a:t>
            </a:r>
            <a:r>
              <a:rPr lang="cs-CZ" dirty="0" err="1"/>
              <a:t>ostatni</a:t>
            </a:r>
            <a:r>
              <a:rPr lang="cs-CZ" dirty="0"/>
              <a:t>, z </a:t>
            </a:r>
            <a:r>
              <a:rPr lang="cs-CZ" dirty="0" err="1"/>
              <a:t>environmentalniho</a:t>
            </a:r>
            <a:r>
              <a:rPr lang="cs-CZ" dirty="0"/>
              <a:t> pohledu </a:t>
            </a:r>
            <a:r>
              <a:rPr lang="cs-CZ" dirty="0" err="1"/>
              <a:t>přiznivějši</a:t>
            </a:r>
            <a:r>
              <a:rPr lang="cs-CZ" dirty="0"/>
              <a:t> druhy </a:t>
            </a:r>
            <a:r>
              <a:rPr lang="cs-CZ" dirty="0" err="1"/>
              <a:t>nakladni</a:t>
            </a:r>
            <a:r>
              <a:rPr lang="cs-CZ" dirty="0"/>
              <a:t> dopravy (</a:t>
            </a:r>
            <a:r>
              <a:rPr lang="cs-CZ" dirty="0" err="1"/>
              <a:t>železnični</a:t>
            </a:r>
            <a:endParaRPr lang="cs-CZ" dirty="0"/>
          </a:p>
          <a:p>
            <a:r>
              <a:rPr lang="cs-CZ" dirty="0"/>
              <a:t>a </a:t>
            </a:r>
            <a:r>
              <a:rPr lang="cs-CZ" dirty="0" err="1"/>
              <a:t>vodni</a:t>
            </a:r>
            <a:r>
              <a:rPr lang="cs-CZ" dirty="0"/>
              <a:t> doprava).</a:t>
            </a:r>
          </a:p>
          <a:p>
            <a:r>
              <a:rPr lang="cs-CZ" dirty="0" err="1"/>
              <a:t>Silnični</a:t>
            </a:r>
            <a:r>
              <a:rPr lang="cs-CZ" dirty="0"/>
              <a:t> doprava způsobuje značnou hlukovou </a:t>
            </a:r>
            <a:r>
              <a:rPr lang="cs-CZ" dirty="0" err="1"/>
              <a:t>zatěž</a:t>
            </a:r>
            <a:r>
              <a:rPr lang="cs-CZ" dirty="0"/>
              <a:t> obyvatelstva. Dle </a:t>
            </a:r>
            <a:r>
              <a:rPr lang="cs-CZ" dirty="0" err="1"/>
              <a:t>vysledků</a:t>
            </a:r>
            <a:r>
              <a:rPr lang="cs-CZ" dirty="0"/>
              <a:t> 3. kola </a:t>
            </a:r>
            <a:r>
              <a:rPr lang="cs-CZ" dirty="0" err="1"/>
              <a:t>strategickeho</a:t>
            </a:r>
            <a:r>
              <a:rPr lang="cs-CZ" dirty="0"/>
              <a:t> </a:t>
            </a:r>
            <a:r>
              <a:rPr lang="cs-CZ" dirty="0" err="1"/>
              <a:t>hlukoveho</a:t>
            </a:r>
            <a:r>
              <a:rPr lang="cs-CZ" dirty="0"/>
              <a:t> </a:t>
            </a:r>
            <a:r>
              <a:rPr lang="cs-CZ" dirty="0" err="1"/>
              <a:t>mapovani</a:t>
            </a:r>
            <a:endParaRPr lang="cs-CZ" dirty="0"/>
          </a:p>
          <a:p>
            <a:r>
              <a:rPr lang="cs-CZ" dirty="0"/>
              <a:t>z roku 2017 zasahuje </a:t>
            </a:r>
            <a:r>
              <a:rPr lang="cs-CZ" dirty="0" err="1"/>
              <a:t>hlukova</a:t>
            </a:r>
            <a:r>
              <a:rPr lang="cs-CZ" dirty="0"/>
              <a:t> </a:t>
            </a:r>
            <a:r>
              <a:rPr lang="cs-CZ" dirty="0" err="1"/>
              <a:t>zatěž</a:t>
            </a:r>
            <a:r>
              <a:rPr lang="cs-CZ" dirty="0"/>
              <a:t> ze </a:t>
            </a:r>
            <a:r>
              <a:rPr lang="cs-CZ" dirty="0" err="1"/>
              <a:t>silnični</a:t>
            </a:r>
            <a:r>
              <a:rPr lang="cs-CZ" dirty="0"/>
              <a:t> dopravy nad 55 dB zhruba čtvrtinu obyvatel ČR, </a:t>
            </a:r>
            <a:r>
              <a:rPr lang="cs-CZ" dirty="0" err="1"/>
              <a:t>hladinam</a:t>
            </a:r>
            <a:r>
              <a:rPr lang="cs-CZ" dirty="0"/>
              <a:t> hluku nad </a:t>
            </a:r>
            <a:r>
              <a:rPr lang="cs-CZ" dirty="0" err="1"/>
              <a:t>mezni</a:t>
            </a:r>
            <a:endParaRPr lang="cs-CZ" dirty="0"/>
          </a:p>
          <a:p>
            <a:r>
              <a:rPr lang="cs-CZ" dirty="0"/>
              <a:t>hodnotu je celodenně </a:t>
            </a:r>
            <a:r>
              <a:rPr lang="cs-CZ" dirty="0" err="1"/>
              <a:t>exponovano</a:t>
            </a:r>
            <a:r>
              <a:rPr lang="cs-CZ" dirty="0"/>
              <a:t> 2,0 % obyvatel ČR a přibližně 6 % obyvatel </a:t>
            </a:r>
            <a:r>
              <a:rPr lang="cs-CZ" dirty="0" err="1"/>
              <a:t>městskych</a:t>
            </a:r>
            <a:r>
              <a:rPr lang="cs-CZ" dirty="0"/>
              <a:t> aglomeraci. Z aglomeraci nad</a:t>
            </a:r>
          </a:p>
          <a:p>
            <a:r>
              <a:rPr lang="cs-CZ" dirty="0"/>
              <a:t>100 tis. obyv. </a:t>
            </a:r>
            <a:r>
              <a:rPr lang="cs-CZ" dirty="0" err="1"/>
              <a:t>ma</a:t>
            </a:r>
            <a:r>
              <a:rPr lang="cs-CZ" dirty="0"/>
              <a:t> </a:t>
            </a:r>
            <a:r>
              <a:rPr lang="cs-CZ" dirty="0" err="1"/>
              <a:t>nejvyšši</a:t>
            </a:r>
            <a:r>
              <a:rPr lang="cs-CZ" dirty="0"/>
              <a:t> hlukovou </a:t>
            </a:r>
            <a:r>
              <a:rPr lang="cs-CZ" dirty="0" err="1"/>
              <a:t>zatěž</a:t>
            </a:r>
            <a:r>
              <a:rPr lang="cs-CZ" dirty="0"/>
              <a:t> aglomerace Praha (8,4 % obyvatel celodenně </a:t>
            </a:r>
            <a:r>
              <a:rPr lang="cs-CZ" dirty="0" err="1"/>
              <a:t>exponovano</a:t>
            </a:r>
            <a:r>
              <a:rPr lang="cs-CZ" dirty="0"/>
              <a:t> nad </a:t>
            </a:r>
            <a:r>
              <a:rPr lang="cs-CZ" dirty="0" err="1"/>
              <a:t>mezni</a:t>
            </a:r>
            <a:r>
              <a:rPr lang="cs-CZ" dirty="0"/>
              <a:t> hodnotu), </a:t>
            </a:r>
            <a:r>
              <a:rPr lang="cs-CZ" dirty="0" err="1"/>
              <a:t>nejnižši</a:t>
            </a:r>
            <a:endParaRPr lang="cs-CZ" dirty="0"/>
          </a:p>
          <a:p>
            <a:r>
              <a:rPr lang="cs-CZ" dirty="0"/>
              <a:t>aglomerace Olomouc (2,5 %). Mimo aglomerace byla </a:t>
            </a:r>
            <a:r>
              <a:rPr lang="cs-CZ" dirty="0" err="1"/>
              <a:t>nejvyšši</a:t>
            </a:r>
            <a:r>
              <a:rPr lang="cs-CZ" dirty="0"/>
              <a:t> </a:t>
            </a:r>
            <a:r>
              <a:rPr lang="cs-CZ" dirty="0" err="1"/>
              <a:t>hlukova</a:t>
            </a:r>
            <a:r>
              <a:rPr lang="cs-CZ" dirty="0"/>
              <a:t> </a:t>
            </a:r>
            <a:r>
              <a:rPr lang="cs-CZ" dirty="0" err="1"/>
              <a:t>zatěž</a:t>
            </a:r>
            <a:r>
              <a:rPr lang="cs-CZ" dirty="0"/>
              <a:t> obyvatel z </a:t>
            </a:r>
            <a:r>
              <a:rPr lang="cs-CZ" dirty="0" err="1"/>
              <a:t>hlavnich</a:t>
            </a:r>
            <a:r>
              <a:rPr lang="cs-CZ" dirty="0"/>
              <a:t> silnic zjištěna v </a:t>
            </a:r>
            <a:r>
              <a:rPr lang="cs-CZ" dirty="0" err="1"/>
              <a:t>krajich</a:t>
            </a:r>
            <a:endParaRPr lang="cs-CZ" dirty="0"/>
          </a:p>
          <a:p>
            <a:r>
              <a:rPr lang="cs-CZ" dirty="0" err="1"/>
              <a:t>Středočeskem</a:t>
            </a:r>
            <a:r>
              <a:rPr lang="cs-CZ" dirty="0"/>
              <a:t> a </a:t>
            </a:r>
            <a:r>
              <a:rPr lang="cs-CZ" dirty="0" err="1"/>
              <a:t>Moravskoslezskem</a:t>
            </a:r>
            <a:r>
              <a:rPr lang="cs-CZ" dirty="0"/>
              <a:t>, naopak </a:t>
            </a:r>
            <a:r>
              <a:rPr lang="cs-CZ" dirty="0" err="1"/>
              <a:t>nejlepši</a:t>
            </a:r>
            <a:r>
              <a:rPr lang="cs-CZ" dirty="0"/>
              <a:t> situace je v kraji Libereckem.</a:t>
            </a:r>
          </a:p>
          <a:p>
            <a:r>
              <a:rPr lang="cs-CZ" dirty="0"/>
              <a:t>Rozvoj </a:t>
            </a:r>
            <a:r>
              <a:rPr lang="cs-CZ" dirty="0" err="1"/>
              <a:t>silnični</a:t>
            </a:r>
            <a:r>
              <a:rPr lang="cs-CZ" dirty="0"/>
              <a:t> infrastruktury </a:t>
            </a:r>
            <a:r>
              <a:rPr lang="cs-CZ" dirty="0" err="1"/>
              <a:t>přinaši</a:t>
            </a:r>
            <a:r>
              <a:rPr lang="cs-CZ" dirty="0"/>
              <a:t> omezeni </a:t>
            </a:r>
            <a:r>
              <a:rPr lang="cs-CZ" dirty="0" err="1"/>
              <a:t>emisni</a:t>
            </a:r>
            <a:r>
              <a:rPr lang="cs-CZ" dirty="0"/>
              <a:t> a </a:t>
            </a:r>
            <a:r>
              <a:rPr lang="cs-CZ" dirty="0" err="1"/>
              <a:t>hlukove</a:t>
            </a:r>
            <a:r>
              <a:rPr lang="cs-CZ" dirty="0"/>
              <a:t> </a:t>
            </a:r>
            <a:r>
              <a:rPr lang="cs-CZ" dirty="0" err="1"/>
              <a:t>zatěže</a:t>
            </a:r>
            <a:r>
              <a:rPr lang="cs-CZ" dirty="0"/>
              <a:t> obyvatelstva </a:t>
            </a:r>
            <a:r>
              <a:rPr lang="cs-CZ" dirty="0" err="1"/>
              <a:t>odvedenim</a:t>
            </a:r>
            <a:r>
              <a:rPr lang="cs-CZ" dirty="0"/>
              <a:t> </a:t>
            </a:r>
            <a:r>
              <a:rPr lang="cs-CZ" dirty="0" err="1"/>
              <a:t>tranzitni</a:t>
            </a:r>
            <a:r>
              <a:rPr lang="cs-CZ" dirty="0"/>
              <a:t> dopravy mimo </a:t>
            </a:r>
            <a:r>
              <a:rPr lang="cs-CZ" dirty="0" err="1"/>
              <a:t>sidla</a:t>
            </a:r>
            <a:r>
              <a:rPr lang="cs-CZ" dirty="0"/>
              <a:t>,</a:t>
            </a:r>
          </a:p>
          <a:p>
            <a:r>
              <a:rPr lang="cs-CZ" dirty="0" err="1"/>
              <a:t>negativnimi</a:t>
            </a:r>
            <a:r>
              <a:rPr lang="cs-CZ" dirty="0"/>
              <a:t> aspekty jsou však </a:t>
            </a:r>
            <a:r>
              <a:rPr lang="cs-CZ" dirty="0" err="1"/>
              <a:t>zabor</a:t>
            </a:r>
            <a:r>
              <a:rPr lang="cs-CZ" dirty="0"/>
              <a:t> </a:t>
            </a:r>
            <a:r>
              <a:rPr lang="cs-CZ" dirty="0" err="1"/>
              <a:t>zemědělske</a:t>
            </a:r>
            <a:r>
              <a:rPr lang="cs-CZ" dirty="0"/>
              <a:t> půdy a fragmentace krajiny. </a:t>
            </a:r>
            <a:r>
              <a:rPr lang="cs-CZ" dirty="0" err="1"/>
              <a:t>Vystavbou</a:t>
            </a:r>
            <a:r>
              <a:rPr lang="cs-CZ" dirty="0"/>
              <a:t> </a:t>
            </a:r>
            <a:r>
              <a:rPr lang="cs-CZ" dirty="0" err="1"/>
              <a:t>dopravni</a:t>
            </a:r>
            <a:r>
              <a:rPr lang="cs-CZ" dirty="0"/>
              <a:t> infrastruktury bylo v ČR</a:t>
            </a:r>
          </a:p>
          <a:p>
            <a:r>
              <a:rPr lang="cs-CZ" dirty="0" err="1"/>
              <a:t>zabrano</a:t>
            </a:r>
            <a:r>
              <a:rPr lang="cs-CZ" dirty="0"/>
              <a:t> v roce 2017 celkem 453 ha </a:t>
            </a:r>
            <a:r>
              <a:rPr lang="cs-CZ" dirty="0" err="1"/>
              <a:t>zemědělske</a:t>
            </a:r>
            <a:r>
              <a:rPr lang="cs-CZ" dirty="0"/>
              <a:t> půdy a 25 ha </a:t>
            </a:r>
            <a:r>
              <a:rPr lang="cs-CZ" dirty="0" err="1"/>
              <a:t>lesni</a:t>
            </a:r>
            <a:r>
              <a:rPr lang="cs-CZ" dirty="0"/>
              <a:t> půdy. V roce 2017 bylo zprovozněno 20,2 km </a:t>
            </a:r>
            <a:r>
              <a:rPr lang="cs-CZ" dirty="0" err="1"/>
              <a:t>dalnic</a:t>
            </a:r>
            <a:r>
              <a:rPr lang="cs-CZ" dirty="0"/>
              <a:t> (</a:t>
            </a:r>
            <a:r>
              <a:rPr lang="cs-CZ" dirty="0" err="1"/>
              <a:t>investični</a:t>
            </a:r>
            <a:endParaRPr lang="cs-CZ" dirty="0"/>
          </a:p>
          <a:p>
            <a:r>
              <a:rPr lang="cs-CZ" dirty="0" err="1"/>
              <a:t>naklady</a:t>
            </a:r>
            <a:r>
              <a:rPr lang="cs-CZ" dirty="0"/>
              <a:t> 8 mld. Kč) a </a:t>
            </a:r>
            <a:r>
              <a:rPr lang="cs-CZ" dirty="0" err="1"/>
              <a:t>siť</a:t>
            </a:r>
            <a:r>
              <a:rPr lang="cs-CZ" dirty="0"/>
              <a:t> </a:t>
            </a:r>
            <a:r>
              <a:rPr lang="cs-CZ" dirty="0" err="1"/>
              <a:t>dalnic</a:t>
            </a:r>
            <a:r>
              <a:rPr lang="cs-CZ" dirty="0"/>
              <a:t> </a:t>
            </a:r>
            <a:r>
              <a:rPr lang="cs-CZ" dirty="0" err="1"/>
              <a:t>dosahla</a:t>
            </a:r>
            <a:r>
              <a:rPr lang="cs-CZ" dirty="0"/>
              <a:t> </a:t>
            </a:r>
            <a:r>
              <a:rPr lang="cs-CZ" dirty="0" err="1"/>
              <a:t>delky</a:t>
            </a:r>
            <a:r>
              <a:rPr lang="cs-CZ" dirty="0"/>
              <a:t> 1 232 km. Na </a:t>
            </a:r>
            <a:r>
              <a:rPr lang="cs-CZ" dirty="0" err="1"/>
              <a:t>silnicich</a:t>
            </a:r>
            <a:r>
              <a:rPr lang="cs-CZ" dirty="0"/>
              <a:t> 1. třidy bylo v roce 2017 zprovozněno celkem 29 km</a:t>
            </a:r>
          </a:p>
          <a:p>
            <a:r>
              <a:rPr lang="cs-CZ" dirty="0"/>
              <a:t>obchvatů a přeložek s </a:t>
            </a:r>
            <a:r>
              <a:rPr lang="cs-CZ" dirty="0" err="1"/>
              <a:t>celkovymi</a:t>
            </a:r>
            <a:r>
              <a:rPr lang="cs-CZ" dirty="0"/>
              <a:t> </a:t>
            </a:r>
            <a:r>
              <a:rPr lang="cs-CZ" dirty="0" err="1"/>
              <a:t>investičnimi</a:t>
            </a:r>
            <a:r>
              <a:rPr lang="cs-CZ" dirty="0"/>
              <a:t> </a:t>
            </a:r>
            <a:r>
              <a:rPr lang="cs-CZ" dirty="0" err="1"/>
              <a:t>naklady</a:t>
            </a:r>
            <a:r>
              <a:rPr lang="cs-CZ" dirty="0"/>
              <a:t> 6,4 mld. Kč, mimo jine se jednalo o obchvat Třince na silnici I/11 a obchvat</a:t>
            </a:r>
          </a:p>
          <a:p>
            <a:r>
              <a:rPr lang="pl-PL" dirty="0"/>
              <a:t>Dube na silnici I/9.</a:t>
            </a:r>
            <a:endParaRPr lang="cs-CZ" dirty="0"/>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91</a:t>
            </a:fld>
            <a:endParaRPr lang="cs-CZ"/>
          </a:p>
        </p:txBody>
      </p:sp>
    </p:spTree>
    <p:extLst>
      <p:ext uri="{BB962C8B-B14F-4D97-AF65-F5344CB8AC3E}">
        <p14:creationId xmlns:p14="http://schemas.microsoft.com/office/powerpoint/2010/main" val="35836019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92</a:t>
            </a:fld>
            <a:endParaRPr lang="cs-CZ"/>
          </a:p>
        </p:txBody>
      </p:sp>
    </p:spTree>
    <p:extLst>
      <p:ext uri="{BB962C8B-B14F-4D97-AF65-F5344CB8AC3E}">
        <p14:creationId xmlns:p14="http://schemas.microsoft.com/office/powerpoint/2010/main" val="10440265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Hlavní částí energetických zařízení jsou stroje, které mění: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93</a:t>
            </a:fld>
            <a:endParaRPr lang="cs-CZ"/>
          </a:p>
        </p:txBody>
      </p:sp>
    </p:spTree>
    <p:extLst>
      <p:ext uri="{BB962C8B-B14F-4D97-AF65-F5344CB8AC3E}">
        <p14:creationId xmlns:p14="http://schemas.microsoft.com/office/powerpoint/2010/main" val="41466344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A které hlavní energetické procesy musí energetický management zastřešit?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nezapomeňme na okrajové, méně často se vyskytující procesy jako zušlechťování energie (např. zplyňování pevných paliv, koksování) nebo akumulace energie (uplatňující se především v oblasti elektřiny/tepla, stlačeného vzduchu).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94</a:t>
            </a:fld>
            <a:endParaRPr lang="cs-CZ"/>
          </a:p>
        </p:txBody>
      </p:sp>
    </p:spTree>
    <p:extLst>
      <p:ext uri="{BB962C8B-B14F-4D97-AF65-F5344CB8AC3E}">
        <p14:creationId xmlns:p14="http://schemas.microsoft.com/office/powerpoint/2010/main" val="290499290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95</a:t>
            </a:fld>
            <a:endParaRPr lang="cs-CZ"/>
          </a:p>
        </p:txBody>
      </p:sp>
    </p:spTree>
    <p:extLst>
      <p:ext uri="{BB962C8B-B14F-4D97-AF65-F5344CB8AC3E}">
        <p14:creationId xmlns:p14="http://schemas.microsoft.com/office/powerpoint/2010/main" val="5816173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96</a:t>
            </a:fld>
            <a:endParaRPr lang="cs-CZ"/>
          </a:p>
        </p:txBody>
      </p:sp>
    </p:spTree>
    <p:extLst>
      <p:ext uri="{BB962C8B-B14F-4D97-AF65-F5344CB8AC3E}">
        <p14:creationId xmlns:p14="http://schemas.microsoft.com/office/powerpoint/2010/main" val="15143328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97</a:t>
            </a:fld>
            <a:endParaRPr lang="cs-CZ"/>
          </a:p>
        </p:txBody>
      </p:sp>
    </p:spTree>
    <p:extLst>
      <p:ext uri="{BB962C8B-B14F-4D97-AF65-F5344CB8AC3E}">
        <p14:creationId xmlns:p14="http://schemas.microsoft.com/office/powerpoint/2010/main" val="14449465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98</a:t>
            </a:fld>
            <a:endParaRPr lang="cs-CZ"/>
          </a:p>
        </p:txBody>
      </p:sp>
    </p:spTree>
    <p:extLst>
      <p:ext uri="{BB962C8B-B14F-4D97-AF65-F5344CB8AC3E}">
        <p14:creationId xmlns:p14="http://schemas.microsoft.com/office/powerpoint/2010/main" val="18334580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Průkaz energetické náročnosti budovy (lidově energetický štítek) při prodeji a pronájmu celé budovy </a:t>
            </a:r>
          </a:p>
          <a:p>
            <a:r>
              <a:rPr lang="cs-CZ" dirty="0"/>
              <a:t>Již podle poslední novelizace z roku 2015 je povinnost zpracovat Průkaz energetické náročnosti budovy (lidově energetický štítek) při prodeji a pronájmu celé budovy. Dosud však platilo, že štítek se zpracovává pouze k prodejům bytových jednotek a ucelených částí budovy. </a:t>
            </a:r>
          </a:p>
          <a:p>
            <a:r>
              <a:rPr lang="cs-CZ" b="1" dirty="0"/>
              <a:t>Od 1. 1. 2016 mají úkol zpracovat energetický štítek i pronajímatelé bytů</a:t>
            </a:r>
            <a:r>
              <a:rPr lang="cs-CZ" dirty="0"/>
              <a:t>, kdy zákon mluví o jednotce (definici jednotky stanovuje NOZ, ve které se jednotkou myslí právě byt) a i v případě pronájmu ucelené části budovy. Povinnost se tak krom bytů vztahuje i na nebytové prostory, ideální spoluvlastnické podíly, resp. všechny takové části budov, které jsou určeny k samostatnému používání nebo byly za tímto účelem upraveny.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99</a:t>
            </a:fld>
            <a:endParaRPr lang="cs-CZ"/>
          </a:p>
        </p:txBody>
      </p:sp>
    </p:spTree>
    <p:extLst>
      <p:ext uri="{BB962C8B-B14F-4D97-AF65-F5344CB8AC3E}">
        <p14:creationId xmlns:p14="http://schemas.microsoft.com/office/powerpoint/2010/main" val="23226056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I po této účinnosti zákona jsou od zpracování PENB osvobozeny tyto případy: </a:t>
            </a:r>
          </a:p>
          <a:p>
            <a:r>
              <a:rPr lang="cs-CZ" dirty="0"/>
              <a:t>• budovy s celkovou energeticky vztažnou plochou menší než 50 m2, </a:t>
            </a:r>
          </a:p>
          <a:p>
            <a:r>
              <a:rPr lang="cs-CZ" dirty="0"/>
              <a:t>• budovy, které jsou kulturní památkou, anebo nejsou kulturní památkou, ale nacházejí se v </a:t>
            </a:r>
            <a:r>
              <a:rPr lang="cs-CZ" dirty="0" err="1"/>
              <a:t>pa-mátkové</a:t>
            </a:r>
            <a:r>
              <a:rPr lang="cs-CZ" dirty="0"/>
              <a:t> rezervaci, </a:t>
            </a:r>
          </a:p>
          <a:p>
            <a:r>
              <a:rPr lang="cs-CZ" dirty="0"/>
              <a:t>• budovy navrhované a obvykle užívané jako místa bohoslužeb a pro náboženské účely, </a:t>
            </a:r>
          </a:p>
          <a:p>
            <a:r>
              <a:rPr lang="cs-CZ" dirty="0"/>
              <a:t>• stavby pro rodinnou rekreaci, které jsou užívány jen část roku a jejichž odhadovaná spotřeba energie je nižší než 25 % spotřeby energie, k níž by došlo při celoročním užívání, </a:t>
            </a:r>
          </a:p>
          <a:p>
            <a:r>
              <a:rPr lang="cs-CZ" dirty="0"/>
              <a:t>• u průmyslových a výrobních provozů, dílenských provozoven a zemědělských budov se </a:t>
            </a:r>
            <a:r>
              <a:rPr lang="cs-CZ" dirty="0" err="1"/>
              <a:t>spotře-bou</a:t>
            </a:r>
            <a:r>
              <a:rPr lang="cs-CZ" dirty="0"/>
              <a:t> energie do 700 GJ za rok, </a:t>
            </a:r>
          </a:p>
          <a:p>
            <a:r>
              <a:rPr lang="cs-CZ" dirty="0"/>
              <a:t>• jsem vlastníkem jednotky a nebyl mi předán průkaz od SVJ (pak můžu nahradit vyúčtováním dodávek energií za 3 roky zpět), </a:t>
            </a:r>
          </a:p>
          <a:p>
            <a:r>
              <a:rPr lang="cs-CZ" dirty="0"/>
              <a:t>• budovy, která byla vystavěna a poslední větší změna dokončené budovy na ní byla provedena před 1. lednem 1947 za předpokladu, že se tak účastníci kupní smlouvy písemně dohodnou. </a:t>
            </a:r>
          </a:p>
          <a:p>
            <a:endParaRPr lang="cs-CZ" dirty="0"/>
          </a:p>
        </p:txBody>
      </p:sp>
      <p:sp>
        <p:nvSpPr>
          <p:cNvPr id="4" name="Zástupný symbol pro číslo snímku 3"/>
          <p:cNvSpPr>
            <a:spLocks noGrp="1"/>
          </p:cNvSpPr>
          <p:nvPr>
            <p:ph type="sldNum" sz="quarter" idx="5"/>
          </p:nvPr>
        </p:nvSpPr>
        <p:spPr/>
        <p:txBody>
          <a:bodyPr/>
          <a:lstStyle/>
          <a:p>
            <a:fld id="{1BED0BA6-8A0D-42E3-B9FC-B4BD2BF555A5}" type="slidenum">
              <a:rPr lang="cs-CZ" smtClean="0"/>
              <a:t>100</a:t>
            </a:fld>
            <a:endParaRPr lang="cs-CZ"/>
          </a:p>
        </p:txBody>
      </p:sp>
    </p:spTree>
    <p:extLst>
      <p:ext uri="{BB962C8B-B14F-4D97-AF65-F5344CB8AC3E}">
        <p14:creationId xmlns:p14="http://schemas.microsoft.com/office/powerpoint/2010/main" val="3591023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08130485-A2A8-4201-BDA3-6E50DE492F32}"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D2FC28-91DD-4897-AF2E-8491C37259E0}" type="slidenum">
              <a:rPr lang="cs-CZ" smtClean="0"/>
              <a:t>‹#›</a:t>
            </a:fld>
            <a:endParaRPr lang="cs-CZ"/>
          </a:p>
        </p:txBody>
      </p:sp>
    </p:spTree>
    <p:extLst>
      <p:ext uri="{BB962C8B-B14F-4D97-AF65-F5344CB8AC3E}">
        <p14:creationId xmlns:p14="http://schemas.microsoft.com/office/powerpoint/2010/main" val="397422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8130485-A2A8-4201-BDA3-6E50DE492F32}"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D2FC28-91DD-4897-AF2E-8491C37259E0}" type="slidenum">
              <a:rPr lang="cs-CZ" smtClean="0"/>
              <a:t>‹#›</a:t>
            </a:fld>
            <a:endParaRPr lang="cs-CZ"/>
          </a:p>
        </p:txBody>
      </p:sp>
    </p:spTree>
    <p:extLst>
      <p:ext uri="{BB962C8B-B14F-4D97-AF65-F5344CB8AC3E}">
        <p14:creationId xmlns:p14="http://schemas.microsoft.com/office/powerpoint/2010/main" val="208116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8130485-A2A8-4201-BDA3-6E50DE492F32}"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D2FC28-91DD-4897-AF2E-8491C37259E0}" type="slidenum">
              <a:rPr lang="cs-CZ" smtClean="0"/>
              <a:t>‹#›</a:t>
            </a:fld>
            <a:endParaRPr lang="cs-CZ"/>
          </a:p>
        </p:txBody>
      </p:sp>
    </p:spTree>
    <p:extLst>
      <p:ext uri="{BB962C8B-B14F-4D97-AF65-F5344CB8AC3E}">
        <p14:creationId xmlns:p14="http://schemas.microsoft.com/office/powerpoint/2010/main" val="1494368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1AD2FC28-91DD-4897-AF2E-8491C37259E0}" type="slidenum">
              <a:rPr lang="cs-CZ" smtClean="0"/>
              <a:t>‹#›</a:t>
            </a:fld>
            <a:endParaRPr lang="cs-CZ"/>
          </a:p>
        </p:txBody>
      </p:sp>
      <p:sp>
        <p:nvSpPr>
          <p:cNvPr id="5" name="Zástupný symbol pro text 2"/>
          <p:cNvSpPr>
            <a:spLocks noGrp="1"/>
          </p:cNvSpPr>
          <p:nvPr>
            <p:ph idx="1"/>
          </p:nvPr>
        </p:nvSpPr>
        <p:spPr>
          <a:xfrm>
            <a:off x="527382" y="1844824"/>
            <a:ext cx="11486753"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47953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8130485-A2A8-4201-BDA3-6E50DE492F32}"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D2FC28-91DD-4897-AF2E-8491C37259E0}" type="slidenum">
              <a:rPr lang="cs-CZ" smtClean="0"/>
              <a:t>‹#›</a:t>
            </a:fld>
            <a:endParaRPr lang="cs-CZ"/>
          </a:p>
        </p:txBody>
      </p:sp>
    </p:spTree>
    <p:extLst>
      <p:ext uri="{BB962C8B-B14F-4D97-AF65-F5344CB8AC3E}">
        <p14:creationId xmlns:p14="http://schemas.microsoft.com/office/powerpoint/2010/main" val="189397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08130485-A2A8-4201-BDA3-6E50DE492F32}"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D2FC28-91DD-4897-AF2E-8491C37259E0}" type="slidenum">
              <a:rPr lang="cs-CZ" smtClean="0"/>
              <a:t>‹#›</a:t>
            </a:fld>
            <a:endParaRPr lang="cs-CZ"/>
          </a:p>
        </p:txBody>
      </p:sp>
    </p:spTree>
    <p:extLst>
      <p:ext uri="{BB962C8B-B14F-4D97-AF65-F5344CB8AC3E}">
        <p14:creationId xmlns:p14="http://schemas.microsoft.com/office/powerpoint/2010/main" val="45551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08130485-A2A8-4201-BDA3-6E50DE492F32}" type="datetimeFigureOut">
              <a:rPr lang="cs-CZ" smtClean="0"/>
              <a:t>08.11.2025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AD2FC28-91DD-4897-AF2E-8491C37259E0}" type="slidenum">
              <a:rPr lang="cs-CZ" smtClean="0"/>
              <a:t>‹#›</a:t>
            </a:fld>
            <a:endParaRPr lang="cs-CZ"/>
          </a:p>
        </p:txBody>
      </p:sp>
    </p:spTree>
    <p:extLst>
      <p:ext uri="{BB962C8B-B14F-4D97-AF65-F5344CB8AC3E}">
        <p14:creationId xmlns:p14="http://schemas.microsoft.com/office/powerpoint/2010/main" val="140037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08130485-A2A8-4201-BDA3-6E50DE492F32}" type="datetimeFigureOut">
              <a:rPr lang="cs-CZ" smtClean="0"/>
              <a:t>08.11.2025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AD2FC28-91DD-4897-AF2E-8491C37259E0}" type="slidenum">
              <a:rPr lang="cs-CZ" smtClean="0"/>
              <a:t>‹#›</a:t>
            </a:fld>
            <a:endParaRPr lang="cs-CZ"/>
          </a:p>
        </p:txBody>
      </p:sp>
    </p:spTree>
    <p:extLst>
      <p:ext uri="{BB962C8B-B14F-4D97-AF65-F5344CB8AC3E}">
        <p14:creationId xmlns:p14="http://schemas.microsoft.com/office/powerpoint/2010/main" val="26294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08130485-A2A8-4201-BDA3-6E50DE492F32}" type="datetimeFigureOut">
              <a:rPr lang="cs-CZ" smtClean="0"/>
              <a:t>08.11.2025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AD2FC28-91DD-4897-AF2E-8491C37259E0}" type="slidenum">
              <a:rPr lang="cs-CZ" smtClean="0"/>
              <a:t>‹#›</a:t>
            </a:fld>
            <a:endParaRPr lang="cs-CZ"/>
          </a:p>
        </p:txBody>
      </p:sp>
    </p:spTree>
    <p:extLst>
      <p:ext uri="{BB962C8B-B14F-4D97-AF65-F5344CB8AC3E}">
        <p14:creationId xmlns:p14="http://schemas.microsoft.com/office/powerpoint/2010/main" val="32641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30485-A2A8-4201-BDA3-6E50DE492F32}" type="datetimeFigureOut">
              <a:rPr lang="cs-CZ" smtClean="0"/>
              <a:t>08.11.2025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AD2FC28-91DD-4897-AF2E-8491C37259E0}" type="slidenum">
              <a:rPr lang="cs-CZ" smtClean="0"/>
              <a:t>‹#›</a:t>
            </a:fld>
            <a:endParaRPr lang="cs-CZ"/>
          </a:p>
        </p:txBody>
      </p:sp>
    </p:spTree>
    <p:extLst>
      <p:ext uri="{BB962C8B-B14F-4D97-AF65-F5344CB8AC3E}">
        <p14:creationId xmlns:p14="http://schemas.microsoft.com/office/powerpoint/2010/main" val="249378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08130485-A2A8-4201-BDA3-6E50DE492F32}" type="datetimeFigureOut">
              <a:rPr lang="cs-CZ" smtClean="0"/>
              <a:t>08.11.2025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AD2FC28-91DD-4897-AF2E-8491C37259E0}" type="slidenum">
              <a:rPr lang="cs-CZ" smtClean="0"/>
              <a:t>‹#›</a:t>
            </a:fld>
            <a:endParaRPr lang="cs-CZ"/>
          </a:p>
        </p:txBody>
      </p:sp>
    </p:spTree>
    <p:extLst>
      <p:ext uri="{BB962C8B-B14F-4D97-AF65-F5344CB8AC3E}">
        <p14:creationId xmlns:p14="http://schemas.microsoft.com/office/powerpoint/2010/main" val="389297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08130485-A2A8-4201-BDA3-6E50DE492F32}" type="datetimeFigureOut">
              <a:rPr lang="cs-CZ" smtClean="0"/>
              <a:t>08.11.2025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AD2FC28-91DD-4897-AF2E-8491C37259E0}" type="slidenum">
              <a:rPr lang="cs-CZ" smtClean="0"/>
              <a:t>‹#›</a:t>
            </a:fld>
            <a:endParaRPr lang="cs-CZ"/>
          </a:p>
        </p:txBody>
      </p:sp>
    </p:spTree>
    <p:extLst>
      <p:ext uri="{BB962C8B-B14F-4D97-AF65-F5344CB8AC3E}">
        <p14:creationId xmlns:p14="http://schemas.microsoft.com/office/powerpoint/2010/main" val="369448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30485-A2A8-4201-BDA3-6E50DE492F32}" type="datetimeFigureOut">
              <a:rPr lang="cs-CZ" smtClean="0"/>
              <a:t>08.11.2025</a:t>
            </a:fld>
            <a:endParaRPr lang="cs-CZ"/>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2FC28-91DD-4897-AF2E-8491C37259E0}" type="slidenum">
              <a:rPr lang="cs-CZ" smtClean="0"/>
              <a:t>‹#›</a:t>
            </a:fld>
            <a:endParaRPr lang="cs-CZ"/>
          </a:p>
        </p:txBody>
      </p:sp>
    </p:spTree>
    <p:extLst>
      <p:ext uri="{BB962C8B-B14F-4D97-AF65-F5344CB8AC3E}">
        <p14:creationId xmlns:p14="http://schemas.microsoft.com/office/powerpoint/2010/main" val="1081142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hemeOverride" Target="../theme/themeOverride74.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hemeOverride" Target="../theme/themeOverride75.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hemeOverride" Target="../theme/themeOverride76.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xml"/><Relationship Id="rId1" Type="http://schemas.openxmlformats.org/officeDocument/2006/relationships/themeOverride" Target="../theme/themeOverride77.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hemeOverride" Target="../theme/themeOverride78.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hemeOverride" Target="../theme/themeOverride79.xml"/><Relationship Id="rId5" Type="http://schemas.openxmlformats.org/officeDocument/2006/relationships/image" Target="../media/image34.jpg"/><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hemeOverride" Target="../theme/themeOverride80.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hemeOverride" Target="../theme/themeOverride81.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hemeOverride" Target="../theme/themeOverride82.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hemeOverride" Target="../theme/themeOverride8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xml"/><Relationship Id="rId1" Type="http://schemas.openxmlformats.org/officeDocument/2006/relationships/themeOverride" Target="../theme/themeOverride84.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hemeOverride" Target="../theme/themeOverride85.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hemeOverride" Target="../theme/themeOverride86.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hemeOverride" Target="../theme/themeOverride87.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hemeOverride" Target="../theme/themeOverride88.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hemeOverride" Target="../theme/themeOverride89.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hemeOverride" Target="../theme/themeOverride90.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hemeOverride" Target="../theme/themeOverride91.xml"/><Relationship Id="rId5" Type="http://schemas.openxmlformats.org/officeDocument/2006/relationships/image" Target="../media/image35.jpg"/><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hemeOverride" Target="../theme/themeOverride9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themeOverride" Target="../theme/themeOverride9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hemeOverride" Target="../theme/themeOverride94.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hemeOverride" Target="../theme/themeOverride95.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hemeOverride" Target="../theme/themeOverride96.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1.xml"/><Relationship Id="rId1" Type="http://schemas.openxmlformats.org/officeDocument/2006/relationships/themeOverride" Target="../theme/themeOverride97.xml"/><Relationship Id="rId6" Type="http://schemas.openxmlformats.org/officeDocument/2006/relationships/hyperlink" Target="http://www.google.com/url?sa=t&amp;rct=j&amp;q=&amp;esrc=s&amp;source=web&amp;cd=1&amp;ved=2ahUKEwiE_5XOzPfhAhXuQhUIHSh4BuEQFjAAegQIBBAC&amp;url=http://data.businessworld.cz/file/ict/prezentace/rodrova.ppt&amp;usg=AOvVaw0HtYfPCy4uLXIUcQlJ6uE6" TargetMode="External"/><Relationship Id="rId5" Type="http://schemas.openxmlformats.org/officeDocument/2006/relationships/image" Target="../media/image36.png"/><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xml"/><Relationship Id="rId1" Type="http://schemas.openxmlformats.org/officeDocument/2006/relationships/themeOverride" Target="../theme/themeOverride98.xml"/><Relationship Id="rId6" Type="http://schemas.openxmlformats.org/officeDocument/2006/relationships/hyperlink" Target="http://www.google.com/url?sa=t&amp;rct=j&amp;q=&amp;esrc=s&amp;source=web&amp;cd=1&amp;ved=2ahUKEwiE_5XOzPfhAhXuQhUIHSh4BuEQFjAAegQIBBAC&amp;url=http://data.businessworld.cz/file/ict/prezentace/rodrova.ppt&amp;usg=AOvVaw0HtYfPCy4uLXIUcQlJ6uE6" TargetMode="External"/><Relationship Id="rId5" Type="http://schemas.openxmlformats.org/officeDocument/2006/relationships/image" Target="../media/image36.png"/><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1.xml"/><Relationship Id="rId1" Type="http://schemas.openxmlformats.org/officeDocument/2006/relationships/themeOverride" Target="../theme/themeOverride99.xml"/><Relationship Id="rId6" Type="http://schemas.openxmlformats.org/officeDocument/2006/relationships/hyperlink" Target="http://www.google.com/url?sa=t&amp;rct=j&amp;q=&amp;esrc=s&amp;source=web&amp;cd=1&amp;ved=2ahUKEwiE_5XOzPfhAhXuQhUIHSh4BuEQFjAAegQIBBAC&amp;url=http://data.businessworld.cz/file/ict/prezentace/rodrova.ppt&amp;usg=AOvVaw0HtYfPCy4uLXIUcQlJ6uE6" TargetMode="External"/><Relationship Id="rId5" Type="http://schemas.openxmlformats.org/officeDocument/2006/relationships/image" Target="../media/image36.png"/><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1.xml"/><Relationship Id="rId1" Type="http://schemas.openxmlformats.org/officeDocument/2006/relationships/themeOverride" Target="../theme/themeOverride100.xml"/><Relationship Id="rId6" Type="http://schemas.openxmlformats.org/officeDocument/2006/relationships/hyperlink" Target="http://www.google.com/url?sa=t&amp;rct=j&amp;q=&amp;esrc=s&amp;source=web&amp;cd=1&amp;ved=2ahUKEwiE_5XOzPfhAhXuQhUIHSh4BuEQFjAAegQIBBAC&amp;url=http://data.businessworld.cz/file/ict/prezentace/rodrova.ppt&amp;usg=AOvVaw0HtYfPCy4uLXIUcQlJ6uE6" TargetMode="External"/><Relationship Id="rId5" Type="http://schemas.openxmlformats.org/officeDocument/2006/relationships/image" Target="../media/image36.png"/><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1.xml"/><Relationship Id="rId1" Type="http://schemas.openxmlformats.org/officeDocument/2006/relationships/themeOverride" Target="../theme/themeOverride101.xml"/><Relationship Id="rId6" Type="http://schemas.openxmlformats.org/officeDocument/2006/relationships/hyperlink" Target="http://www.google.com/url?sa=t&amp;rct=j&amp;q=&amp;esrc=s&amp;source=web&amp;cd=1&amp;ved=2ahUKEwiE_5XOzPfhAhXuQhUIHSh4BuEQFjAAegQIBBAC&amp;url=http://data.businessworld.cz/file/ict/prezentace/rodrova.ppt&amp;usg=AOvVaw0HtYfPCy4uLXIUcQlJ6uE6" TargetMode="External"/><Relationship Id="rId5" Type="http://schemas.openxmlformats.org/officeDocument/2006/relationships/image" Target="../media/image36.png"/><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1.xml"/><Relationship Id="rId1" Type="http://schemas.openxmlformats.org/officeDocument/2006/relationships/themeOverride" Target="../theme/themeOverride102.xml"/><Relationship Id="rId6" Type="http://schemas.openxmlformats.org/officeDocument/2006/relationships/hyperlink" Target="http://www.google.com/url?sa=t&amp;rct=j&amp;q=&amp;esrc=s&amp;source=web&amp;cd=1&amp;ved=2ahUKEwiE_5XOzPfhAhXuQhUIHSh4BuEQFjAAegQIBBAC&amp;url=http://data.businessworld.cz/file/ict/prezentace/rodrova.ppt&amp;usg=AOvVaw0HtYfPCy4uLXIUcQlJ6uE6" TargetMode="External"/><Relationship Id="rId5" Type="http://schemas.openxmlformats.org/officeDocument/2006/relationships/image" Target="../media/image36.png"/><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1.xml"/><Relationship Id="rId1" Type="http://schemas.openxmlformats.org/officeDocument/2006/relationships/themeOverride" Target="../theme/themeOverride103.xml"/><Relationship Id="rId6" Type="http://schemas.openxmlformats.org/officeDocument/2006/relationships/hyperlink" Target="http://www.google.com/url?sa=t&amp;rct=j&amp;q=&amp;esrc=s&amp;source=web&amp;cd=1&amp;ved=2ahUKEwiE_5XOzPfhAhXuQhUIHSh4BuEQFjAAegQIBBAC&amp;url=http://data.businessworld.cz/file/ict/prezentace/rodrova.ppt&amp;usg=AOvVaw0HtYfPCy4uLXIUcQlJ6uE6" TargetMode="External"/><Relationship Id="rId5" Type="http://schemas.openxmlformats.org/officeDocument/2006/relationships/image" Target="../media/image3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1.xml"/><Relationship Id="rId1" Type="http://schemas.openxmlformats.org/officeDocument/2006/relationships/themeOverride" Target="../theme/themeOverride104.xml"/><Relationship Id="rId6" Type="http://schemas.openxmlformats.org/officeDocument/2006/relationships/hyperlink" Target="http://www.google.com/url?sa=t&amp;rct=j&amp;q=&amp;esrc=s&amp;source=web&amp;cd=1&amp;ved=2ahUKEwiE_5XOzPfhAhXuQhUIHSh4BuEQFjAAegQIBBAC&amp;url=http://data.businessworld.cz/file/ict/prezentace/rodrova.ppt&amp;usg=AOvVaw0HtYfPCy4uLXIUcQlJ6uE6" TargetMode="External"/><Relationship Id="rId5" Type="http://schemas.openxmlformats.org/officeDocument/2006/relationships/image" Target="../media/image36.png"/><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1.xml"/><Relationship Id="rId1" Type="http://schemas.openxmlformats.org/officeDocument/2006/relationships/themeOverride" Target="../theme/themeOverride105.xml"/><Relationship Id="rId6" Type="http://schemas.openxmlformats.org/officeDocument/2006/relationships/hyperlink" Target="http://www.google.com/url?sa=t&amp;rct=j&amp;q=&amp;esrc=s&amp;source=web&amp;cd=1&amp;ved=2ahUKEwiE_5XOzPfhAhXuQhUIHSh4BuEQFjAAegQIBBAC&amp;url=http://data.businessworld.cz/file/ict/prezentace/rodrova.ppt&amp;usg=AOvVaw0HtYfPCy4uLXIUcQlJ6uE6" TargetMode="External"/><Relationship Id="rId5" Type="http://schemas.openxmlformats.org/officeDocument/2006/relationships/image" Target="../media/image36.png"/><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xml"/><Relationship Id="rId1" Type="http://schemas.openxmlformats.org/officeDocument/2006/relationships/themeOverride" Target="../theme/themeOverride106.xml"/><Relationship Id="rId6" Type="http://schemas.openxmlformats.org/officeDocument/2006/relationships/hyperlink" Target="http://www.google.com/url?sa=t&amp;rct=j&amp;q=&amp;esrc=s&amp;source=web&amp;cd=1&amp;ved=2ahUKEwiE_5XOzPfhAhXuQhUIHSh4BuEQFjAAegQIBBAC&amp;url=http://data.businessworld.cz/file/ict/prezentace/rodrova.ppt&amp;usg=AOvVaw0HtYfPCy4uLXIUcQlJ6uE6" TargetMode="External"/><Relationship Id="rId5" Type="http://schemas.openxmlformats.org/officeDocument/2006/relationships/image" Target="../media/image36.png"/><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1.xml"/><Relationship Id="rId1" Type="http://schemas.openxmlformats.org/officeDocument/2006/relationships/themeOverride" Target="../theme/themeOverride107.xml"/><Relationship Id="rId6" Type="http://schemas.openxmlformats.org/officeDocument/2006/relationships/hyperlink" Target="http://www.google.com/url?sa=t&amp;rct=j&amp;q=&amp;esrc=s&amp;source=web&amp;cd=1&amp;ved=2ahUKEwiE_5XOzPfhAhXuQhUIHSh4BuEQFjAAegQIBBAC&amp;url=http://data.businessworld.cz/file/ict/prezentace/rodrova.ppt&amp;usg=AOvVaw0HtYfPCy4uLXIUcQlJ6uE6" TargetMode="External"/><Relationship Id="rId5" Type="http://schemas.openxmlformats.org/officeDocument/2006/relationships/image" Target="../media/image36.png"/><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xml"/><Relationship Id="rId1" Type="http://schemas.openxmlformats.org/officeDocument/2006/relationships/themeOverride" Target="../theme/themeOverride108.xml"/><Relationship Id="rId6" Type="http://schemas.openxmlformats.org/officeDocument/2006/relationships/hyperlink" Target="http://www.google.com/url?sa=t&amp;rct=j&amp;q=&amp;esrc=s&amp;source=web&amp;cd=1&amp;ved=2ahUKEwiE_5XOzPfhAhXuQhUIHSh4BuEQFjAAegQIBBAC&amp;url=http://data.businessworld.cz/file/ict/prezentace/rodrova.ppt&amp;usg=AOvVaw0HtYfPCy4uLXIUcQlJ6uE6" TargetMode="External"/><Relationship Id="rId5" Type="http://schemas.openxmlformats.org/officeDocument/2006/relationships/image" Target="../media/image36.png"/><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1.xml"/><Relationship Id="rId1" Type="http://schemas.openxmlformats.org/officeDocument/2006/relationships/themeOverride" Target="../theme/themeOverride109.xml"/><Relationship Id="rId6" Type="http://schemas.openxmlformats.org/officeDocument/2006/relationships/hyperlink" Target="http://www.google.com/url?sa=t&amp;rct=j&amp;q=&amp;esrc=s&amp;source=web&amp;cd=1&amp;ved=2ahUKEwiE_5XOzPfhAhXuQhUIHSh4BuEQFjAAegQIBBAC&amp;url=http://data.businessworld.cz/file/ict/prezentace/rodrova.ppt&amp;usg=AOvVaw0HtYfPCy4uLXIUcQlJ6uE6" TargetMode="External"/><Relationship Id="rId5" Type="http://schemas.openxmlformats.org/officeDocument/2006/relationships/image" Target="../media/image36.png"/><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1.xml"/><Relationship Id="rId1" Type="http://schemas.openxmlformats.org/officeDocument/2006/relationships/themeOverride" Target="../theme/themeOverride110.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hemeOverride" Target="../theme/themeOverride111.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hemeOverride" Target="../theme/themeOverride112.xml"/><Relationship Id="rId5" Type="http://schemas.openxmlformats.org/officeDocument/2006/relationships/image" Target="../media/image37.png"/><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hemeOverride" Target="../theme/themeOverride1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hemeOverride" Target="../theme/themeOverride114.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hemeOverride" Target="../theme/themeOverride115.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hemeOverride" Target="../theme/themeOverride116.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8" Type="http://schemas.openxmlformats.org/officeDocument/2006/relationships/hyperlink" Target="https://www.youtube.com/watch?v=LE5PY4Yw3BM" TargetMode="External"/><Relationship Id="rId3" Type="http://schemas.openxmlformats.org/officeDocument/2006/relationships/notesSlide" Target="../notesSlides/notesSlide142.xml"/><Relationship Id="rId7" Type="http://schemas.openxmlformats.org/officeDocument/2006/relationships/hyperlink" Target="https://www.youtube.com/watch?v=ZSvv-_jtYyM" TargetMode="External"/><Relationship Id="rId2" Type="http://schemas.openxmlformats.org/officeDocument/2006/relationships/slideLayout" Target="../slideLayouts/slideLayout2.xml"/><Relationship Id="rId1" Type="http://schemas.openxmlformats.org/officeDocument/2006/relationships/themeOverride" Target="../theme/themeOverride117.xml"/><Relationship Id="rId6" Type="http://schemas.openxmlformats.org/officeDocument/2006/relationships/hyperlink" Target="https://www.youtube.com/watch?v=2Iw0au_zLLI" TargetMode="External"/><Relationship Id="rId5" Type="http://schemas.openxmlformats.org/officeDocument/2006/relationships/hyperlink" Target="https://www.youtube.com/watch?v=i00TDh_9o-k"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5.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6.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7.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2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hemeOverride" Target="../theme/themeOverride27.xml"/><Relationship Id="rId5" Type="http://schemas.openxmlformats.org/officeDocument/2006/relationships/image" Target="../media/image10.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hemeOverride" Target="../theme/themeOverride28.xml"/><Relationship Id="rId5" Type="http://schemas.openxmlformats.org/officeDocument/2006/relationships/image" Target="../media/image11.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hemeOverride" Target="../theme/themeOverride29.xml"/><Relationship Id="rId5" Type="http://schemas.openxmlformats.org/officeDocument/2006/relationships/image" Target="../media/image12.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hemeOverride" Target="../theme/themeOverride30.xml"/><Relationship Id="rId5" Type="http://schemas.openxmlformats.org/officeDocument/2006/relationships/image" Target="../media/image13.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hemeOverride" Target="../theme/themeOverride31.xml"/><Relationship Id="rId5" Type="http://schemas.openxmlformats.org/officeDocument/2006/relationships/image" Target="../media/image14.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hemeOverride" Target="../theme/themeOverride32.xml"/><Relationship Id="rId5" Type="http://schemas.openxmlformats.org/officeDocument/2006/relationships/image" Target="../media/image15.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34.xml"/><Relationship Id="rId5" Type="http://schemas.openxmlformats.org/officeDocument/2006/relationships/image" Target="../media/image17.jp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3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hemeOverride" Target="../theme/themeOverride4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hemeOverride" Target="../theme/themeOverride4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4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hemeOverride" Target="../theme/themeOverride44.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hemeOverride" Target="../theme/themeOverride45.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hemeOverride" Target="../theme/themeOverride46.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hemeOverride" Target="../theme/themeOverride4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hemeOverride" Target="../theme/themeOverride48.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hemeOverride" Target="../theme/themeOverride49.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hemeOverride" Target="../theme/themeOverride50.xml"/><Relationship Id="rId5" Type="http://schemas.openxmlformats.org/officeDocument/2006/relationships/image" Target="../media/image28.emf"/><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hemeOverride" Target="../theme/themeOverride51.xml"/><Relationship Id="rId5" Type="http://schemas.openxmlformats.org/officeDocument/2006/relationships/image" Target="../media/image29.emf"/><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xml"/><Relationship Id="rId1" Type="http://schemas.openxmlformats.org/officeDocument/2006/relationships/themeOverride" Target="../theme/themeOverride5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hemeOverride" Target="../theme/themeOverride53.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hemeOverride" Target="../theme/themeOverride54.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hemeOverride" Target="../theme/themeOverride5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hemeOverride" Target="../theme/themeOverride56.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hemeOverride" Target="../theme/themeOverride57.xml"/><Relationship Id="rId5" Type="http://schemas.openxmlformats.org/officeDocument/2006/relationships/image" Target="../media/image30.emf"/><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hemeOverride" Target="../theme/themeOverride58.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hemeOverride" Target="../theme/themeOverride59.xml"/><Relationship Id="rId5" Type="http://schemas.openxmlformats.org/officeDocument/2006/relationships/image" Target="../media/image31.emf"/><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hemeOverride" Target="../theme/themeOverride60.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hemeOverride" Target="../theme/themeOverride61.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hemeOverride" Target="../theme/themeOverride62.xml"/><Relationship Id="rId5" Type="http://schemas.openxmlformats.org/officeDocument/2006/relationships/image" Target="../media/image32.emf"/><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hemeOverride" Target="../theme/themeOverride63.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hemeOverride" Target="../theme/themeOverride64.xml"/><Relationship Id="rId5" Type="http://schemas.openxmlformats.org/officeDocument/2006/relationships/image" Target="../media/image33.em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hemeOverride" Target="../theme/themeOverride65.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hemeOverride" Target="../theme/themeOverride66.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hemeOverride" Target="../theme/themeOverride67.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hemeOverride" Target="../theme/themeOverride68.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hemeOverride" Target="../theme/themeOverride69.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hemeOverride" Target="../theme/themeOverride70.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hemeOverride" Target="../theme/themeOverride71.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hemeOverride" Target="../theme/themeOverride7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hemeOverride" Target="../theme/themeOverride7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6257F2-F319-45E3-8D5E-8F0D12C98BE4}"/>
              </a:ext>
            </a:extLst>
          </p:cNvPr>
          <p:cNvSpPr>
            <a:spLocks noGrp="1"/>
          </p:cNvSpPr>
          <p:nvPr>
            <p:ph type="ctrTitle"/>
          </p:nvPr>
        </p:nvSpPr>
        <p:spPr/>
        <p:txBody>
          <a:bodyPr/>
          <a:lstStyle/>
          <a:p>
            <a:r>
              <a:rPr lang="cs-CZ" b="1" dirty="0"/>
              <a:t>Management podpůrných procesů 2</a:t>
            </a:r>
          </a:p>
        </p:txBody>
      </p:sp>
      <p:sp>
        <p:nvSpPr>
          <p:cNvPr id="3" name="Podnadpis 2">
            <a:extLst>
              <a:ext uri="{FF2B5EF4-FFF2-40B4-BE49-F238E27FC236}">
                <a16:creationId xmlns:a16="http://schemas.microsoft.com/office/drawing/2014/main" id="{57FB8FF5-4B5B-4AFC-B444-77DCBA550B54}"/>
              </a:ext>
            </a:extLst>
          </p:cNvPr>
          <p:cNvSpPr>
            <a:spLocks noGrp="1"/>
          </p:cNvSpPr>
          <p:nvPr>
            <p:ph type="subTitle" idx="1"/>
          </p:nvPr>
        </p:nvSpPr>
        <p:spPr/>
        <p:txBody>
          <a:bodyPr>
            <a:normAutofit/>
          </a:bodyPr>
          <a:lstStyle/>
          <a:p>
            <a:r>
              <a:rPr lang="cs-CZ" sz="3600" b="1" dirty="0">
                <a:solidFill>
                  <a:schemeClr val="tx1"/>
                </a:solidFill>
              </a:rPr>
              <a:t>II. ČÁST</a:t>
            </a:r>
          </a:p>
          <a:p>
            <a:r>
              <a:rPr lang="cs-CZ" sz="3600" b="1" dirty="0">
                <a:solidFill>
                  <a:schemeClr val="tx1"/>
                </a:solidFill>
              </a:rPr>
              <a:t>(M. Rössler)</a:t>
            </a:r>
          </a:p>
        </p:txBody>
      </p:sp>
    </p:spTree>
    <p:extLst>
      <p:ext uri="{BB962C8B-B14F-4D97-AF65-F5344CB8AC3E}">
        <p14:creationId xmlns:p14="http://schemas.microsoft.com/office/powerpoint/2010/main" val="359068942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Druhy opotřebení</a:t>
            </a:r>
          </a:p>
        </p:txBody>
      </p:sp>
      <p:sp>
        <p:nvSpPr>
          <p:cNvPr id="3" name="Zástupný symbol pro obsah 2"/>
          <p:cNvSpPr>
            <a:spLocks noGrp="1"/>
          </p:cNvSpPr>
          <p:nvPr>
            <p:ph idx="1"/>
          </p:nvPr>
        </p:nvSpPr>
        <p:spPr/>
        <p:txBody>
          <a:bodyPr>
            <a:normAutofit fontScale="92500" lnSpcReduction="10000"/>
          </a:bodyPr>
          <a:lstStyle/>
          <a:p>
            <a:r>
              <a:rPr lang="cs-CZ" b="1" dirty="0">
                <a:solidFill>
                  <a:srgbClr val="C00000"/>
                </a:solidFill>
              </a:rPr>
              <a:t>fyzické</a:t>
            </a:r>
            <a:r>
              <a:rPr lang="cs-CZ" dirty="0"/>
              <a:t> – vlivem degradačních procesů, stavební dílo, resp. jeho konstrukční část ztrácí svou kvalitu v určitých vlastnostech.</a:t>
            </a:r>
          </a:p>
          <a:p>
            <a:r>
              <a:rPr lang="cs-CZ" b="1" dirty="0">
                <a:solidFill>
                  <a:srgbClr val="C00000"/>
                </a:solidFill>
              </a:rPr>
              <a:t>morální</a:t>
            </a:r>
            <a:r>
              <a:rPr lang="cs-CZ" dirty="0"/>
              <a:t> – postupem času a vývojem nových materiálů, trendů a jiných inovací dochází k postupnému zastarání stavebního díla. </a:t>
            </a:r>
          </a:p>
          <a:p>
            <a:pPr marL="0" indent="0">
              <a:buNone/>
            </a:pPr>
            <a:endParaRPr lang="cs-CZ" dirty="0"/>
          </a:p>
          <a:p>
            <a:pPr marL="0" indent="0">
              <a:buNone/>
            </a:pPr>
            <a:r>
              <a:rPr lang="cs-CZ" b="1" dirty="0">
                <a:solidFill>
                  <a:srgbClr val="C00000"/>
                </a:solidFill>
              </a:rPr>
              <a:t>Vyvrcholením morálního opotřebení </a:t>
            </a:r>
            <a:r>
              <a:rPr lang="cs-CZ" dirty="0"/>
              <a:t>je </a:t>
            </a:r>
            <a:r>
              <a:rPr lang="cs-CZ" b="1" dirty="0">
                <a:solidFill>
                  <a:srgbClr val="C00000"/>
                </a:solidFill>
              </a:rPr>
              <a:t>modernizace</a:t>
            </a:r>
            <a:r>
              <a:rPr lang="cs-CZ" dirty="0"/>
              <a:t> či jiný zásah, který toto opotřebení minimalizuje (</a:t>
            </a:r>
            <a:r>
              <a:rPr lang="cs-CZ" b="1" dirty="0">
                <a:solidFill>
                  <a:srgbClr val="C00000"/>
                </a:solidFill>
              </a:rPr>
              <a:t>generální oprava, rekonstrukce</a:t>
            </a:r>
            <a:r>
              <a:rPr lang="cs-CZ" dirty="0"/>
              <a:t> apod.)</a:t>
            </a:r>
            <a:br>
              <a:rPr lang="cs-CZ" dirty="0"/>
            </a:br>
            <a:br>
              <a:rPr lang="cs-CZ" dirty="0"/>
            </a:br>
            <a:endParaRPr lang="cs-CZ" dirty="0"/>
          </a:p>
        </p:txBody>
      </p:sp>
      <p:sp>
        <p:nvSpPr>
          <p:cNvPr id="4" name="TextovéPole 3"/>
          <p:cNvSpPr txBox="1"/>
          <p:nvPr/>
        </p:nvSpPr>
        <p:spPr>
          <a:xfrm>
            <a:off x="1524000" y="6250523"/>
            <a:ext cx="8928992" cy="261610"/>
          </a:xfrm>
          <a:prstGeom prst="rect">
            <a:avLst/>
          </a:prstGeom>
          <a:noFill/>
        </p:spPr>
        <p:txBody>
          <a:bodyPr wrap="square" rtlCol="0">
            <a:spAutoFit/>
          </a:bodyPr>
          <a:lstStyle/>
          <a:p>
            <a:r>
              <a:rPr lang="en-US" sz="1100" dirty="0" err="1"/>
              <a:t>Berankov</a:t>
            </a:r>
            <a:r>
              <a:rPr lang="cs-CZ" sz="1100" dirty="0"/>
              <a:t>á E. 2013</a:t>
            </a:r>
            <a:r>
              <a:rPr lang="cs-CZ" sz="1100" i="1" dirty="0"/>
              <a:t>. Životní cyklus staveb</a:t>
            </a:r>
            <a:r>
              <a:rPr lang="cs-CZ" sz="1100" dirty="0"/>
              <a:t>. TZB-INFO.CZ. Dostupné na: http://www.tzb-info.cz/udrzba-budov/10219-zivotni-cyklus-staveb</a:t>
            </a:r>
          </a:p>
        </p:txBody>
      </p:sp>
    </p:spTree>
    <p:extLst>
      <p:ext uri="{BB962C8B-B14F-4D97-AF65-F5344CB8AC3E}">
        <p14:creationId xmlns:p14="http://schemas.microsoft.com/office/powerpoint/2010/main" val="3542903094"/>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E992D-316B-4A1F-AFD6-BBE3C8FE2616}"/>
              </a:ext>
            </a:extLst>
          </p:cNvPr>
          <p:cNvSpPr>
            <a:spLocks noGrp="1"/>
          </p:cNvSpPr>
          <p:nvPr>
            <p:ph type="title"/>
          </p:nvPr>
        </p:nvSpPr>
        <p:spPr>
          <a:xfrm>
            <a:off x="609600" y="457201"/>
            <a:ext cx="10972800" cy="1143000"/>
          </a:xfrm>
        </p:spPr>
        <p:txBody>
          <a:bodyPr>
            <a:normAutofit fontScale="90000"/>
          </a:bodyPr>
          <a:lstStyle/>
          <a:p>
            <a:r>
              <a:rPr lang="cs-CZ" b="1" dirty="0"/>
              <a:t>Kdy nemusím průkaz zpracovat? </a:t>
            </a:r>
            <a:br>
              <a:rPr lang="cs-CZ" b="1" dirty="0"/>
            </a:br>
            <a:endParaRPr lang="cs-CZ" b="1" dirty="0"/>
          </a:p>
        </p:txBody>
      </p:sp>
      <p:sp>
        <p:nvSpPr>
          <p:cNvPr id="3" name="Zástupný symbol pro obsah 2">
            <a:extLst>
              <a:ext uri="{FF2B5EF4-FFF2-40B4-BE49-F238E27FC236}">
                <a16:creationId xmlns:a16="http://schemas.microsoft.com/office/drawing/2014/main" id="{F9BE0292-E1A4-48C3-B35D-1D54CEE78648}"/>
              </a:ext>
            </a:extLst>
          </p:cNvPr>
          <p:cNvSpPr>
            <a:spLocks noGrp="1"/>
          </p:cNvSpPr>
          <p:nvPr>
            <p:ph idx="1"/>
          </p:nvPr>
        </p:nvSpPr>
        <p:spPr/>
        <p:txBody>
          <a:bodyPr>
            <a:normAutofit fontScale="70000" lnSpcReduction="20000"/>
          </a:bodyPr>
          <a:lstStyle/>
          <a:p>
            <a:r>
              <a:rPr lang="cs-CZ" dirty="0"/>
              <a:t>budovy s celkovou energeticky vztažnou plochou menší než 50 m2, </a:t>
            </a:r>
          </a:p>
          <a:p>
            <a:r>
              <a:rPr lang="cs-CZ" dirty="0"/>
              <a:t>budovy, které jsou kulturní památkou, anebo nejsou kulturní památkou, ale nacházejí se v památkové rezervaci, </a:t>
            </a:r>
          </a:p>
          <a:p>
            <a:r>
              <a:rPr lang="cs-CZ" dirty="0"/>
              <a:t>budovy navrhované a obvykle užívané jako místa bohoslužeb a pro náboženské účely, </a:t>
            </a:r>
          </a:p>
          <a:p>
            <a:r>
              <a:rPr lang="cs-CZ" dirty="0"/>
              <a:t>stavby pro rodinnou rekreaci, které jsou užívány jen část roku a jejichž odhadovaná spotřeba energie je nižší než 25 % spotřeby energie, k níž by došlo při celoročním užívání, </a:t>
            </a:r>
          </a:p>
          <a:p>
            <a:r>
              <a:rPr lang="cs-CZ" dirty="0"/>
              <a:t>u průmyslových a výrobních provozů, dílenských provozoven a zemědělských budov se spotřebou energie do 700 GJ za rok, </a:t>
            </a:r>
          </a:p>
          <a:p>
            <a:r>
              <a:rPr lang="cs-CZ" dirty="0"/>
              <a:t>jsem vlastníkem jednotky a nebyl mi předán průkaz od SVJ (pak můžu nahradit vyúčtováním dodávek energií za 3 roky zpět), </a:t>
            </a:r>
          </a:p>
          <a:p>
            <a:r>
              <a:rPr lang="cs-CZ" dirty="0"/>
              <a:t>budovy, která byla vystavěna a poslední větší změna dokončené budovy na ní byla provedena před 1. lednem 1947 za předpokladu, že se tak účastníci kupní smlouvy písemně dohodnou. </a:t>
            </a:r>
          </a:p>
          <a:p>
            <a:endParaRPr lang="cs-CZ" dirty="0"/>
          </a:p>
        </p:txBody>
      </p:sp>
    </p:spTree>
    <p:extLst>
      <p:ext uri="{BB962C8B-B14F-4D97-AF65-F5344CB8AC3E}">
        <p14:creationId xmlns:p14="http://schemas.microsoft.com/office/powerpoint/2010/main" val="1265790024"/>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A83937-6256-42ED-AD84-F1EA9CAF5F05}"/>
              </a:ext>
            </a:extLst>
          </p:cNvPr>
          <p:cNvSpPr>
            <a:spLocks noGrp="1"/>
          </p:cNvSpPr>
          <p:nvPr>
            <p:ph type="title"/>
          </p:nvPr>
        </p:nvSpPr>
        <p:spPr>
          <a:xfrm>
            <a:off x="609600" y="457201"/>
            <a:ext cx="10972800" cy="1143000"/>
          </a:xfrm>
        </p:spPr>
        <p:txBody>
          <a:bodyPr>
            <a:normAutofit fontScale="90000"/>
          </a:bodyPr>
          <a:lstStyle/>
          <a:p>
            <a:r>
              <a:rPr lang="cs-CZ" b="1" dirty="0"/>
              <a:t>Doklady potřebné k získání energetického štítku budov </a:t>
            </a:r>
          </a:p>
        </p:txBody>
      </p:sp>
      <p:sp>
        <p:nvSpPr>
          <p:cNvPr id="3" name="Zástupný symbol pro obsah 2">
            <a:extLst>
              <a:ext uri="{FF2B5EF4-FFF2-40B4-BE49-F238E27FC236}">
                <a16:creationId xmlns:a16="http://schemas.microsoft.com/office/drawing/2014/main" id="{83ED1A95-6505-4E8D-87A7-30C2679B3E62}"/>
              </a:ext>
            </a:extLst>
          </p:cNvPr>
          <p:cNvSpPr>
            <a:spLocks noGrp="1"/>
          </p:cNvSpPr>
          <p:nvPr>
            <p:ph idx="1"/>
          </p:nvPr>
        </p:nvSpPr>
        <p:spPr/>
        <p:txBody>
          <a:bodyPr>
            <a:normAutofit fontScale="92500" lnSpcReduction="20000"/>
          </a:bodyPr>
          <a:lstStyle/>
          <a:p>
            <a:r>
              <a:rPr lang="cs-CZ" dirty="0"/>
              <a:t>Projektové podklady - pozornost je zaměřena zejména na vlastnosti obálky budovy. </a:t>
            </a:r>
          </a:p>
          <a:p>
            <a:r>
              <a:rPr lang="cs-CZ" dirty="0"/>
              <a:t>Provozní režim budovy - projeví se v počtu hodnocených takzvaných zón ve výpočetním modelu. </a:t>
            </a:r>
          </a:p>
          <a:p>
            <a:r>
              <a:rPr lang="cs-CZ" dirty="0"/>
              <a:t>Zprávu o úrovni vybavení technickým zařízením budovy (TZB) a stavu tohoto zařízení. </a:t>
            </a:r>
          </a:p>
          <a:p>
            <a:r>
              <a:rPr lang="cs-CZ" dirty="0"/>
              <a:t>Situace s orientací ke světovým stranám. </a:t>
            </a:r>
          </a:p>
          <a:p>
            <a:r>
              <a:rPr lang="cs-CZ" dirty="0"/>
              <a:t>Technická zpráva souhrnná - případně technické části. </a:t>
            </a:r>
          </a:p>
          <a:p>
            <a:r>
              <a:rPr lang="cs-CZ" dirty="0"/>
              <a:t>Půdorysy jednotlivých podlaží s označením místností. </a:t>
            </a:r>
          </a:p>
          <a:p>
            <a:r>
              <a:rPr lang="pl-PL" dirty="0"/>
              <a:t>Pohledy na objekt ze všech stran. </a:t>
            </a:r>
          </a:p>
          <a:p>
            <a:pPr marL="0" indent="0">
              <a:buNone/>
            </a:pPr>
            <a:endParaRPr lang="cs-CZ" dirty="0"/>
          </a:p>
        </p:txBody>
      </p:sp>
    </p:spTree>
    <p:extLst>
      <p:ext uri="{BB962C8B-B14F-4D97-AF65-F5344CB8AC3E}">
        <p14:creationId xmlns:p14="http://schemas.microsoft.com/office/powerpoint/2010/main" val="3146167590"/>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E992D-316B-4A1F-AFD6-BBE3C8FE2616}"/>
              </a:ext>
            </a:extLst>
          </p:cNvPr>
          <p:cNvSpPr>
            <a:spLocks noGrp="1"/>
          </p:cNvSpPr>
          <p:nvPr>
            <p:ph type="title"/>
          </p:nvPr>
        </p:nvSpPr>
        <p:spPr>
          <a:xfrm>
            <a:off x="609600" y="457201"/>
            <a:ext cx="10972800" cy="1143000"/>
          </a:xfrm>
        </p:spPr>
        <p:txBody>
          <a:bodyPr>
            <a:normAutofit fontScale="90000"/>
          </a:bodyPr>
          <a:lstStyle/>
          <a:p>
            <a:r>
              <a:rPr lang="cs-CZ" b="1" dirty="0"/>
              <a:t>3. EM- Zboží, u kterého je povinné přikládat energetický štítek </a:t>
            </a:r>
          </a:p>
        </p:txBody>
      </p:sp>
      <p:sp>
        <p:nvSpPr>
          <p:cNvPr id="3" name="Zástupný symbol pro obsah 2">
            <a:extLst>
              <a:ext uri="{FF2B5EF4-FFF2-40B4-BE49-F238E27FC236}">
                <a16:creationId xmlns:a16="http://schemas.microsoft.com/office/drawing/2014/main" id="{F9BE0292-E1A4-48C3-B35D-1D54CEE78648}"/>
              </a:ext>
            </a:extLst>
          </p:cNvPr>
          <p:cNvSpPr>
            <a:spLocks noGrp="1"/>
          </p:cNvSpPr>
          <p:nvPr>
            <p:ph idx="1"/>
          </p:nvPr>
        </p:nvSpPr>
        <p:spPr>
          <a:xfrm>
            <a:off x="609600" y="1785938"/>
            <a:ext cx="10972800" cy="4340226"/>
          </a:xfrm>
        </p:spPr>
        <p:txBody>
          <a:bodyPr>
            <a:normAutofit fontScale="62500" lnSpcReduction="20000"/>
          </a:bodyPr>
          <a:lstStyle/>
          <a:p>
            <a:r>
              <a:rPr lang="cs-CZ" dirty="0"/>
              <a:t>automatické pračky, </a:t>
            </a:r>
          </a:p>
          <a:p>
            <a:r>
              <a:rPr lang="cs-CZ" dirty="0"/>
              <a:t>bubnové sušičky prádla, </a:t>
            </a:r>
          </a:p>
          <a:p>
            <a:r>
              <a:rPr lang="cs-CZ" dirty="0"/>
              <a:t>pračky kombinované se sušičkou, </a:t>
            </a:r>
          </a:p>
          <a:p>
            <a:r>
              <a:rPr lang="cs-CZ" dirty="0"/>
              <a:t>chladničky, mrazničky a jejich kombinace včetně zařízení určených pro profesionální využití, </a:t>
            </a:r>
          </a:p>
          <a:p>
            <a:r>
              <a:rPr lang="cs-CZ" dirty="0"/>
              <a:t>myčky nádobí, </a:t>
            </a:r>
          </a:p>
          <a:p>
            <a:r>
              <a:rPr lang="cs-CZ" dirty="0"/>
              <a:t>odsávače par a elektrické i plynové trouby, </a:t>
            </a:r>
          </a:p>
          <a:p>
            <a:r>
              <a:rPr lang="cs-CZ" dirty="0"/>
              <a:t>zdroje světla a svítidla (včetně klasických žárovek, zářivek, LED světel), </a:t>
            </a:r>
          </a:p>
          <a:p>
            <a:r>
              <a:rPr lang="cs-CZ" dirty="0"/>
              <a:t>klimatizační jednotky, </a:t>
            </a:r>
          </a:p>
          <a:p>
            <a:r>
              <a:rPr lang="cs-CZ" dirty="0"/>
              <a:t>televizory, </a:t>
            </a:r>
          </a:p>
          <a:p>
            <a:r>
              <a:rPr lang="cs-CZ" dirty="0"/>
              <a:t>pneumatiky, </a:t>
            </a:r>
          </a:p>
          <a:p>
            <a:r>
              <a:rPr lang="cs-CZ" dirty="0"/>
              <a:t>Vysavače, </a:t>
            </a:r>
          </a:p>
          <a:p>
            <a:r>
              <a:rPr lang="cs-CZ" dirty="0"/>
              <a:t>ohřívače vody, zásobníky teplé vody (např. tedy bojlery a kotle); od září 2015, </a:t>
            </a:r>
          </a:p>
          <a:p>
            <a:r>
              <a:rPr lang="cs-CZ" dirty="0"/>
              <a:t>zdroje tepla včetně kombinovaných systémů vytápění. </a:t>
            </a:r>
          </a:p>
          <a:p>
            <a:endParaRPr lang="cs-CZ" dirty="0"/>
          </a:p>
        </p:txBody>
      </p:sp>
    </p:spTree>
    <p:extLst>
      <p:ext uri="{BB962C8B-B14F-4D97-AF65-F5344CB8AC3E}">
        <p14:creationId xmlns:p14="http://schemas.microsoft.com/office/powerpoint/2010/main" val="3553286784"/>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329600-14B6-4731-8A7B-77D9CC105DE6}"/>
              </a:ext>
            </a:extLst>
          </p:cNvPr>
          <p:cNvSpPr>
            <a:spLocks noGrp="1"/>
          </p:cNvSpPr>
          <p:nvPr>
            <p:ph type="ctrTitle"/>
          </p:nvPr>
        </p:nvSpPr>
        <p:spPr/>
        <p:txBody>
          <a:bodyPr/>
          <a:lstStyle/>
          <a:p>
            <a:r>
              <a:rPr lang="cs-CZ" b="1" dirty="0"/>
              <a:t>4. FACILITY MANAŽER A JEHO TÝM</a:t>
            </a:r>
          </a:p>
        </p:txBody>
      </p:sp>
      <p:sp>
        <p:nvSpPr>
          <p:cNvPr id="3" name="Podnadpis 2">
            <a:extLst>
              <a:ext uri="{FF2B5EF4-FFF2-40B4-BE49-F238E27FC236}">
                <a16:creationId xmlns:a16="http://schemas.microsoft.com/office/drawing/2014/main" id="{E1BD3CB3-5C8E-453D-B7F4-14A831E2048B}"/>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14458201"/>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1DB6BD-C0C2-4869-B2A1-3519260B1D04}"/>
              </a:ext>
            </a:extLst>
          </p:cNvPr>
          <p:cNvSpPr>
            <a:spLocks noGrp="1"/>
          </p:cNvSpPr>
          <p:nvPr>
            <p:ph type="title"/>
          </p:nvPr>
        </p:nvSpPr>
        <p:spPr/>
        <p:txBody>
          <a:bodyPr/>
          <a:lstStyle/>
          <a:p>
            <a:r>
              <a:rPr lang="cs-CZ" b="1" dirty="0"/>
              <a:t>4. </a:t>
            </a:r>
            <a:r>
              <a:rPr lang="cs-CZ" b="1" dirty="0" err="1"/>
              <a:t>Facility</a:t>
            </a:r>
            <a:r>
              <a:rPr lang="cs-CZ" b="1" dirty="0"/>
              <a:t> manažer- činnosti</a:t>
            </a:r>
          </a:p>
        </p:txBody>
      </p:sp>
      <p:sp>
        <p:nvSpPr>
          <p:cNvPr id="3" name="Zástupný symbol pro obsah 2">
            <a:extLst>
              <a:ext uri="{FF2B5EF4-FFF2-40B4-BE49-F238E27FC236}">
                <a16:creationId xmlns:a16="http://schemas.microsoft.com/office/drawing/2014/main" id="{1668A0A4-667D-428F-94CA-F9EA8A077E25}"/>
              </a:ext>
            </a:extLst>
          </p:cNvPr>
          <p:cNvSpPr>
            <a:spLocks noGrp="1"/>
          </p:cNvSpPr>
          <p:nvPr>
            <p:ph idx="1"/>
          </p:nvPr>
        </p:nvSpPr>
        <p:spPr/>
        <p:txBody>
          <a:bodyPr>
            <a:normAutofit fontScale="70000" lnSpcReduction="20000"/>
          </a:bodyPr>
          <a:lstStyle/>
          <a:p>
            <a:pPr marL="0" indent="0">
              <a:buNone/>
            </a:pPr>
            <a:r>
              <a:rPr lang="cs-CZ" dirty="0"/>
              <a:t>V EN 15221 se uvádí toto dělení FM činností: </a:t>
            </a:r>
          </a:p>
          <a:p>
            <a:pPr marL="0" indent="0">
              <a:buNone/>
            </a:pPr>
            <a:r>
              <a:rPr lang="cs-CZ" dirty="0"/>
              <a:t>1 Prostor a infrastruktura </a:t>
            </a:r>
          </a:p>
          <a:p>
            <a:pPr lvl="1"/>
            <a:r>
              <a:rPr lang="cs-CZ" dirty="0"/>
              <a:t>1.1 Ubytovací a prostorové služby </a:t>
            </a:r>
          </a:p>
          <a:p>
            <a:pPr lvl="1"/>
            <a:r>
              <a:rPr lang="cs-CZ" dirty="0"/>
              <a:t>1.2 Pracoviště </a:t>
            </a:r>
          </a:p>
          <a:p>
            <a:pPr lvl="1"/>
            <a:r>
              <a:rPr lang="cs-CZ" dirty="0"/>
              <a:t>1.3 Technická infrastruktura </a:t>
            </a:r>
          </a:p>
          <a:p>
            <a:pPr lvl="1"/>
            <a:r>
              <a:rPr lang="cs-CZ" dirty="0"/>
              <a:t>1.4 Úklidy a čištění </a:t>
            </a:r>
          </a:p>
          <a:p>
            <a:pPr marL="0" indent="0">
              <a:buNone/>
            </a:pPr>
            <a:r>
              <a:rPr lang="cs-CZ" dirty="0"/>
              <a:t>2 Lidé a organizace </a:t>
            </a:r>
          </a:p>
          <a:p>
            <a:pPr lvl="1"/>
            <a:r>
              <a:rPr lang="cs-CZ" dirty="0"/>
              <a:t>2.1 Zdraví, bezpečnost a ochrana </a:t>
            </a:r>
          </a:p>
          <a:p>
            <a:pPr lvl="1"/>
            <a:r>
              <a:rPr lang="cs-CZ" dirty="0"/>
              <a:t>2.2 Péče o uživatele objektů </a:t>
            </a:r>
          </a:p>
          <a:p>
            <a:pPr lvl="1"/>
            <a:r>
              <a:rPr lang="cs-CZ" dirty="0"/>
              <a:t>2.3 ICT (výpočetní a komunikační technologie) </a:t>
            </a:r>
          </a:p>
          <a:p>
            <a:pPr lvl="1"/>
            <a:r>
              <a:rPr lang="cs-CZ" dirty="0"/>
              <a:t>2.4 Logistika</a:t>
            </a:r>
          </a:p>
          <a:p>
            <a:pPr marL="0" indent="0">
              <a:buNone/>
            </a:pPr>
            <a:r>
              <a:rPr lang="cs-CZ" dirty="0"/>
              <a:t> </a:t>
            </a:r>
            <a:r>
              <a:rPr lang="cs-CZ" dirty="0" err="1"/>
              <a:t>Facility</a:t>
            </a:r>
            <a:r>
              <a:rPr lang="cs-CZ" dirty="0"/>
              <a:t> manažer společnosti je za všechny tyto činnosti zodpovědný. Jeho prvořadým úkolem je jejich naplánování, řízení, kontrolování a vyhodnocení. </a:t>
            </a:r>
          </a:p>
        </p:txBody>
      </p:sp>
    </p:spTree>
    <p:extLst>
      <p:ext uri="{BB962C8B-B14F-4D97-AF65-F5344CB8AC3E}">
        <p14:creationId xmlns:p14="http://schemas.microsoft.com/office/powerpoint/2010/main" val="3431898337"/>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1DB6BD-C0C2-4869-B2A1-3519260B1D04}"/>
              </a:ext>
            </a:extLst>
          </p:cNvPr>
          <p:cNvSpPr>
            <a:spLocks noGrp="1"/>
          </p:cNvSpPr>
          <p:nvPr>
            <p:ph type="title"/>
          </p:nvPr>
        </p:nvSpPr>
        <p:spPr/>
        <p:txBody>
          <a:bodyPr>
            <a:normAutofit fontScale="90000"/>
          </a:bodyPr>
          <a:lstStyle/>
          <a:p>
            <a:br>
              <a:rPr lang="cs-CZ" b="1" dirty="0"/>
            </a:br>
            <a:r>
              <a:rPr lang="cs-CZ" b="1" dirty="0"/>
              <a:t>4. Rozdělení pravomocí interního a externího </a:t>
            </a:r>
            <a:r>
              <a:rPr lang="cs-CZ" b="1" dirty="0" err="1"/>
              <a:t>facility</a:t>
            </a:r>
            <a:r>
              <a:rPr lang="cs-CZ" b="1" dirty="0"/>
              <a:t> manažera </a:t>
            </a:r>
            <a:br>
              <a:rPr lang="cs-CZ" b="1" dirty="0"/>
            </a:br>
            <a:endParaRPr lang="cs-CZ" b="1" dirty="0"/>
          </a:p>
        </p:txBody>
      </p:sp>
      <p:sp>
        <p:nvSpPr>
          <p:cNvPr id="3" name="Zástupný symbol pro obsah 2">
            <a:extLst>
              <a:ext uri="{FF2B5EF4-FFF2-40B4-BE49-F238E27FC236}">
                <a16:creationId xmlns:a16="http://schemas.microsoft.com/office/drawing/2014/main" id="{1668A0A4-667D-428F-94CA-F9EA8A077E25}"/>
              </a:ext>
            </a:extLst>
          </p:cNvPr>
          <p:cNvSpPr>
            <a:spLocks noGrp="1"/>
          </p:cNvSpPr>
          <p:nvPr>
            <p:ph idx="1"/>
          </p:nvPr>
        </p:nvSpPr>
        <p:spPr/>
        <p:txBody>
          <a:bodyPr/>
          <a:lstStyle/>
          <a:p>
            <a:endParaRPr lang="cs-CZ" dirty="0"/>
          </a:p>
        </p:txBody>
      </p:sp>
      <p:pic>
        <p:nvPicPr>
          <p:cNvPr id="5" name="Zástupný symbol pro obsah 4">
            <a:extLst>
              <a:ext uri="{FF2B5EF4-FFF2-40B4-BE49-F238E27FC236}">
                <a16:creationId xmlns:a16="http://schemas.microsoft.com/office/drawing/2014/main" id="{08DBADFC-20E8-4DE6-A9B8-594B08F0BA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881981"/>
            <a:ext cx="7620000" cy="4238625"/>
          </a:xfrm>
          <a:prstGeom prst="rect">
            <a:avLst/>
          </a:prstGeom>
        </p:spPr>
      </p:pic>
    </p:spTree>
    <p:extLst>
      <p:ext uri="{BB962C8B-B14F-4D97-AF65-F5344CB8AC3E}">
        <p14:creationId xmlns:p14="http://schemas.microsoft.com/office/powerpoint/2010/main" val="2479919673"/>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1DB6BD-C0C2-4869-B2A1-3519260B1D04}"/>
              </a:ext>
            </a:extLst>
          </p:cNvPr>
          <p:cNvSpPr>
            <a:spLocks noGrp="1"/>
          </p:cNvSpPr>
          <p:nvPr>
            <p:ph type="title"/>
          </p:nvPr>
        </p:nvSpPr>
        <p:spPr/>
        <p:txBody>
          <a:bodyPr/>
          <a:lstStyle/>
          <a:p>
            <a:r>
              <a:rPr lang="cs-CZ" b="1" dirty="0"/>
              <a:t> 4. Interní </a:t>
            </a:r>
            <a:r>
              <a:rPr lang="cs-CZ" b="1" dirty="0" err="1"/>
              <a:t>Facility</a:t>
            </a:r>
            <a:r>
              <a:rPr lang="cs-CZ" b="1" dirty="0"/>
              <a:t> manažer</a:t>
            </a:r>
          </a:p>
        </p:txBody>
      </p:sp>
      <p:sp>
        <p:nvSpPr>
          <p:cNvPr id="3" name="Zástupný symbol pro obsah 2">
            <a:extLst>
              <a:ext uri="{FF2B5EF4-FFF2-40B4-BE49-F238E27FC236}">
                <a16:creationId xmlns:a16="http://schemas.microsoft.com/office/drawing/2014/main" id="{1668A0A4-667D-428F-94CA-F9EA8A077E25}"/>
              </a:ext>
            </a:extLst>
          </p:cNvPr>
          <p:cNvSpPr>
            <a:spLocks noGrp="1"/>
          </p:cNvSpPr>
          <p:nvPr>
            <p:ph idx="1"/>
          </p:nvPr>
        </p:nvSpPr>
        <p:spPr/>
        <p:txBody>
          <a:bodyPr>
            <a:normAutofit fontScale="55000" lnSpcReduction="20000"/>
          </a:bodyPr>
          <a:lstStyle/>
          <a:p>
            <a:pPr marL="0" indent="0">
              <a:buNone/>
            </a:pPr>
            <a:r>
              <a:rPr lang="cs-CZ" dirty="0"/>
              <a:t>Interní </a:t>
            </a:r>
            <a:r>
              <a:rPr lang="cs-CZ" dirty="0" err="1"/>
              <a:t>Facility</a:t>
            </a:r>
            <a:r>
              <a:rPr lang="cs-CZ" dirty="0"/>
              <a:t> manažer je zejména řídicí pracovník. Jeho základním posláním je nalézt takovou formu </a:t>
            </a:r>
            <a:r>
              <a:rPr lang="cs-CZ" dirty="0" err="1"/>
              <a:t>Facility</a:t>
            </a:r>
            <a:r>
              <a:rPr lang="cs-CZ" dirty="0"/>
              <a:t> Managementu (podpory společnosti), při které za akceptovatelných nákladů dochází k nejkvalitnější podpoře všech zaměstnanců společnosti, k optimálnímu zajištění evidence a chodu nemovitostí a majetku (vybavení). </a:t>
            </a:r>
          </a:p>
          <a:p>
            <a:pPr marL="0" indent="0">
              <a:buNone/>
            </a:pPr>
            <a:endParaRPr lang="cs-CZ" dirty="0"/>
          </a:p>
          <a:p>
            <a:pPr marL="0" indent="0">
              <a:buNone/>
            </a:pPr>
            <a:r>
              <a:rPr lang="cs-CZ" dirty="0"/>
              <a:t>Interní </a:t>
            </a:r>
            <a:r>
              <a:rPr lang="cs-CZ" dirty="0" err="1"/>
              <a:t>Facility</a:t>
            </a:r>
            <a:r>
              <a:rPr lang="cs-CZ" dirty="0"/>
              <a:t> manažer, je zodpovědný za: </a:t>
            </a:r>
          </a:p>
          <a:p>
            <a:r>
              <a:rPr lang="cs-CZ" dirty="0"/>
              <a:t>politiku </a:t>
            </a:r>
            <a:r>
              <a:rPr lang="cs-CZ" dirty="0" err="1"/>
              <a:t>Facility</a:t>
            </a:r>
            <a:r>
              <a:rPr lang="cs-CZ" dirty="0"/>
              <a:t> Managementu, </a:t>
            </a:r>
          </a:p>
          <a:p>
            <a:r>
              <a:rPr lang="cs-CZ" dirty="0"/>
              <a:t>strategické vedení </a:t>
            </a:r>
            <a:r>
              <a:rPr lang="cs-CZ" dirty="0" err="1"/>
              <a:t>Facility</a:t>
            </a:r>
            <a:r>
              <a:rPr lang="cs-CZ" dirty="0"/>
              <a:t> Managementu, </a:t>
            </a:r>
          </a:p>
          <a:p>
            <a:r>
              <a:rPr lang="cs-CZ" dirty="0"/>
              <a:t>nastavení standardů a taktických pokynů, </a:t>
            </a:r>
          </a:p>
          <a:p>
            <a:r>
              <a:rPr lang="cs-CZ" dirty="0"/>
              <a:t>definici jednotlivých procesů a jejich forem měření (KPI), </a:t>
            </a:r>
          </a:p>
          <a:p>
            <a:r>
              <a:rPr lang="cs-CZ" dirty="0"/>
              <a:t>výběr externích dodavatelů (ve spolupráci s úsekem nákupu), </a:t>
            </a:r>
          </a:p>
          <a:p>
            <a:r>
              <a:rPr lang="cs-CZ" dirty="0"/>
              <a:t>přesné vyjednání FM smluv a SLA smluv (EN 15221 – část 2), </a:t>
            </a:r>
          </a:p>
          <a:p>
            <a:r>
              <a:rPr lang="cs-CZ" dirty="0"/>
              <a:t>finanční plánování (včetně vytváření návrhů na investiční plány rekonstrukcí a velkých oprav), </a:t>
            </a:r>
          </a:p>
          <a:p>
            <a:r>
              <a:rPr lang="cs-CZ" dirty="0"/>
              <a:t>kontrolu výkonu a kvalit dodávek externích poskytovatelů, </a:t>
            </a:r>
          </a:p>
          <a:p>
            <a:r>
              <a:rPr lang="cs-CZ" dirty="0"/>
              <a:t>kontrolu plnění finančního plánu a rozpočtu, </a:t>
            </a:r>
          </a:p>
          <a:p>
            <a:r>
              <a:rPr lang="cs-CZ" dirty="0"/>
              <a:t>pravidelných vyhodnocení a doporučení zkvalitnění jednotlivých i celkových procesů. </a:t>
            </a:r>
          </a:p>
          <a:p>
            <a:endParaRPr lang="cs-CZ" dirty="0"/>
          </a:p>
          <a:p>
            <a:endParaRPr lang="cs-CZ" dirty="0"/>
          </a:p>
          <a:p>
            <a:endParaRPr lang="cs-CZ" dirty="0"/>
          </a:p>
        </p:txBody>
      </p:sp>
    </p:spTree>
    <p:extLst>
      <p:ext uri="{BB962C8B-B14F-4D97-AF65-F5344CB8AC3E}">
        <p14:creationId xmlns:p14="http://schemas.microsoft.com/office/powerpoint/2010/main" val="4028366438"/>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891704-AADB-4AA3-BB00-0CEB94AB8371}"/>
              </a:ext>
            </a:extLst>
          </p:cNvPr>
          <p:cNvSpPr>
            <a:spLocks noGrp="1"/>
          </p:cNvSpPr>
          <p:nvPr>
            <p:ph type="title"/>
          </p:nvPr>
        </p:nvSpPr>
        <p:spPr>
          <a:xfrm>
            <a:off x="609600" y="457201"/>
            <a:ext cx="10972800" cy="1143000"/>
          </a:xfrm>
        </p:spPr>
        <p:txBody>
          <a:bodyPr>
            <a:normAutofit fontScale="90000"/>
          </a:bodyPr>
          <a:lstStyle/>
          <a:p>
            <a:r>
              <a:rPr lang="cs-CZ" b="1" dirty="0"/>
              <a:t>4. </a:t>
            </a:r>
            <a:r>
              <a:rPr lang="cs-CZ" b="1" dirty="0" err="1"/>
              <a:t>Faciltiy</a:t>
            </a:r>
            <a:r>
              <a:rPr lang="cs-CZ" b="1" dirty="0"/>
              <a:t> manažer-základní modality autority manažera</a:t>
            </a:r>
          </a:p>
        </p:txBody>
      </p:sp>
      <p:sp>
        <p:nvSpPr>
          <p:cNvPr id="3" name="Zástupný symbol pro obsah 2">
            <a:extLst>
              <a:ext uri="{FF2B5EF4-FFF2-40B4-BE49-F238E27FC236}">
                <a16:creationId xmlns:a16="http://schemas.microsoft.com/office/drawing/2014/main" id="{86039D05-6EBC-4CB2-9D73-353830B19D41}"/>
              </a:ext>
            </a:extLst>
          </p:cNvPr>
          <p:cNvSpPr>
            <a:spLocks noGrp="1"/>
          </p:cNvSpPr>
          <p:nvPr>
            <p:ph idx="1"/>
          </p:nvPr>
        </p:nvSpPr>
        <p:spPr>
          <a:xfrm>
            <a:off x="609600" y="1860549"/>
            <a:ext cx="10972800" cy="4525963"/>
          </a:xfrm>
        </p:spPr>
        <p:txBody>
          <a:bodyPr>
            <a:normAutofit fontScale="92500" lnSpcReduction="20000"/>
          </a:bodyPr>
          <a:lstStyle/>
          <a:p>
            <a:pPr marL="514350" indent="-514350">
              <a:buFont typeface="+mj-lt"/>
              <a:buAutoNum type="arabicPeriod"/>
            </a:pPr>
            <a:r>
              <a:rPr lang="cs-CZ" dirty="0"/>
              <a:t>modalita formální (mocenská) </a:t>
            </a:r>
          </a:p>
          <a:p>
            <a:pPr marL="514350" indent="-514350">
              <a:buFont typeface="+mj-lt"/>
              <a:buAutoNum type="arabicPeriod"/>
            </a:pPr>
            <a:r>
              <a:rPr lang="cs-CZ" dirty="0"/>
              <a:t>modalita morální </a:t>
            </a:r>
          </a:p>
          <a:p>
            <a:pPr marL="514350" indent="-514350">
              <a:buFont typeface="+mj-lt"/>
              <a:buAutoNum type="arabicPeriod"/>
            </a:pPr>
            <a:r>
              <a:rPr lang="cs-CZ" dirty="0"/>
              <a:t>modalita odborná </a:t>
            </a:r>
          </a:p>
          <a:p>
            <a:pPr marL="514350" indent="-514350">
              <a:buFont typeface="+mj-lt"/>
              <a:buAutoNum type="arabicPeriod"/>
            </a:pPr>
            <a:r>
              <a:rPr lang="cs-CZ" dirty="0"/>
              <a:t>charismatická modalita </a:t>
            </a:r>
          </a:p>
          <a:p>
            <a:pPr marL="0" indent="0">
              <a:buNone/>
            </a:pPr>
            <a:r>
              <a:rPr lang="cs-CZ" dirty="0"/>
              <a:t>Která z těchto modalit je pro výkon manažerské funkce nejvýznamnější? Správná odpověď zní, že je to vyvážený souhrn všech 4 modalit, které tvoří autoritu manažera. Každý manažer může provést </a:t>
            </a:r>
            <a:r>
              <a:rPr lang="cs-CZ" dirty="0" err="1"/>
              <a:t>sebediagnostiku</a:t>
            </a:r>
            <a:r>
              <a:rPr lang="cs-CZ" dirty="0"/>
              <a:t>, ve kterých z těchto modalit je silný a kde má naopak určité rezervy. Dalším navazujícím úkolem je definování způsobu odstranění těchto rezerv. </a:t>
            </a:r>
          </a:p>
        </p:txBody>
      </p:sp>
    </p:spTree>
    <p:extLst>
      <p:ext uri="{BB962C8B-B14F-4D97-AF65-F5344CB8AC3E}">
        <p14:creationId xmlns:p14="http://schemas.microsoft.com/office/powerpoint/2010/main" val="1871576652"/>
      </p:ext>
    </p:extLst>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1DB6BD-C0C2-4869-B2A1-3519260B1D04}"/>
              </a:ext>
            </a:extLst>
          </p:cNvPr>
          <p:cNvSpPr>
            <a:spLocks noGrp="1"/>
          </p:cNvSpPr>
          <p:nvPr>
            <p:ph type="title"/>
          </p:nvPr>
        </p:nvSpPr>
        <p:spPr/>
        <p:txBody>
          <a:bodyPr/>
          <a:lstStyle/>
          <a:p>
            <a:r>
              <a:rPr lang="cs-CZ" b="1" dirty="0"/>
              <a:t>4. </a:t>
            </a:r>
            <a:r>
              <a:rPr lang="cs-CZ" b="1" dirty="0" err="1"/>
              <a:t>Facility</a:t>
            </a:r>
            <a:r>
              <a:rPr lang="cs-CZ" b="1" dirty="0"/>
              <a:t> manažer- shrnutí</a:t>
            </a:r>
          </a:p>
        </p:txBody>
      </p:sp>
      <p:sp>
        <p:nvSpPr>
          <p:cNvPr id="3" name="Zástupný symbol pro obsah 2">
            <a:extLst>
              <a:ext uri="{FF2B5EF4-FFF2-40B4-BE49-F238E27FC236}">
                <a16:creationId xmlns:a16="http://schemas.microsoft.com/office/drawing/2014/main" id="{1668A0A4-667D-428F-94CA-F9EA8A077E25}"/>
              </a:ext>
            </a:extLst>
          </p:cNvPr>
          <p:cNvSpPr>
            <a:spLocks noGrp="1"/>
          </p:cNvSpPr>
          <p:nvPr>
            <p:ph idx="1"/>
          </p:nvPr>
        </p:nvSpPr>
        <p:spPr/>
        <p:txBody>
          <a:bodyPr>
            <a:normAutofit/>
          </a:bodyPr>
          <a:lstStyle/>
          <a:p>
            <a:r>
              <a:rPr lang="cs-CZ" dirty="0"/>
              <a:t>Jedná se o člena vedení společnosti pověřeného integrovaným řízením všech podpůrných procesů. Je zodpovědný za strategii </a:t>
            </a:r>
            <a:r>
              <a:rPr lang="cs-CZ" dirty="0" err="1"/>
              <a:t>Facility</a:t>
            </a:r>
            <a:r>
              <a:rPr lang="cs-CZ" dirty="0"/>
              <a:t> Managementu, její rozpracování do taktického zadání, zadání výběru externích poskytovatelů a v neposlední řadě kontrolu jejich výkonů. Dlouhodobě musí sledovat rozvoj a plnění strategických cílů a současně sledovat rozvoj trhu </a:t>
            </a:r>
            <a:r>
              <a:rPr lang="cs-CZ" dirty="0" err="1"/>
              <a:t>Facility</a:t>
            </a:r>
            <a:r>
              <a:rPr lang="cs-CZ" dirty="0"/>
              <a:t> Managementu. </a:t>
            </a:r>
          </a:p>
        </p:txBody>
      </p:sp>
    </p:spTree>
    <p:extLst>
      <p:ext uri="{BB962C8B-B14F-4D97-AF65-F5344CB8AC3E}">
        <p14:creationId xmlns:p14="http://schemas.microsoft.com/office/powerpoint/2010/main" val="2959124986"/>
      </p:ext>
    </p:extLst>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9C8B1A-3A10-42FB-B8BB-EBBFFDC0F7CD}"/>
              </a:ext>
            </a:extLst>
          </p:cNvPr>
          <p:cNvSpPr>
            <a:spLocks noGrp="1"/>
          </p:cNvSpPr>
          <p:nvPr>
            <p:ph type="title"/>
          </p:nvPr>
        </p:nvSpPr>
        <p:spPr/>
        <p:txBody>
          <a:bodyPr/>
          <a:lstStyle/>
          <a:p>
            <a:r>
              <a:rPr lang="cs-CZ" b="1" dirty="0"/>
              <a:t>4. </a:t>
            </a:r>
            <a:r>
              <a:rPr lang="cs-CZ" b="1" dirty="0" err="1"/>
              <a:t>Facility</a:t>
            </a:r>
            <a:r>
              <a:rPr lang="cs-CZ" b="1" dirty="0"/>
              <a:t> manažer- shrnutí</a:t>
            </a:r>
          </a:p>
        </p:txBody>
      </p:sp>
      <p:sp>
        <p:nvSpPr>
          <p:cNvPr id="3" name="Zástupný symbol pro obsah 2">
            <a:extLst>
              <a:ext uri="{FF2B5EF4-FFF2-40B4-BE49-F238E27FC236}">
                <a16:creationId xmlns:a16="http://schemas.microsoft.com/office/drawing/2014/main" id="{4A682004-4097-4BD6-B57B-96AC7962EADB}"/>
              </a:ext>
            </a:extLst>
          </p:cNvPr>
          <p:cNvSpPr>
            <a:spLocks noGrp="1"/>
          </p:cNvSpPr>
          <p:nvPr>
            <p:ph idx="1"/>
          </p:nvPr>
        </p:nvSpPr>
        <p:spPr/>
        <p:txBody>
          <a:bodyPr>
            <a:normAutofit fontScale="70000" lnSpcReduction="20000"/>
          </a:bodyPr>
          <a:lstStyle/>
          <a:p>
            <a:pPr marL="0" indent="0">
              <a:buNone/>
            </a:pPr>
            <a:r>
              <a:rPr lang="cs-CZ" dirty="0"/>
              <a:t>lze usuzovat, že </a:t>
            </a:r>
            <a:r>
              <a:rPr lang="cs-CZ" dirty="0" err="1"/>
              <a:t>facility</a:t>
            </a:r>
            <a:r>
              <a:rPr lang="cs-CZ" dirty="0"/>
              <a:t> management:</a:t>
            </a:r>
            <a:br>
              <a:rPr lang="cs-CZ" dirty="0"/>
            </a:br>
            <a:r>
              <a:rPr lang="cs-CZ" dirty="0"/>
              <a:t>-  je multidisciplinární profese;</a:t>
            </a:r>
            <a:br>
              <a:rPr lang="cs-CZ" dirty="0"/>
            </a:br>
            <a:r>
              <a:rPr lang="cs-CZ" dirty="0"/>
              <a:t>- podporuje podniky a organizace;</a:t>
            </a:r>
            <a:br>
              <a:rPr lang="cs-CZ" dirty="0"/>
            </a:br>
            <a:r>
              <a:rPr lang="cs-CZ" dirty="0"/>
              <a:t>- zajišťuje funkčnost a efektivitu provozu zastavěného prostředí;</a:t>
            </a:r>
            <a:br>
              <a:rPr lang="cs-CZ" dirty="0"/>
            </a:br>
            <a:r>
              <a:rPr lang="cs-CZ" dirty="0"/>
              <a:t>- plní základní požadavky lidí na práci;</a:t>
            </a:r>
            <a:br>
              <a:rPr lang="cs-CZ" dirty="0"/>
            </a:br>
            <a:r>
              <a:rPr lang="cs-CZ" dirty="0"/>
              <a:t>- zvyšuje návratnost kapitálu; a</a:t>
            </a:r>
            <a:br>
              <a:rPr lang="cs-CZ" dirty="0"/>
            </a:br>
            <a:r>
              <a:rPr lang="cs-CZ" dirty="0"/>
              <a:t>-  integruje lidi, místo, proces a technologii.</a:t>
            </a:r>
            <a:br>
              <a:rPr lang="cs-CZ" dirty="0"/>
            </a:br>
            <a:r>
              <a:rPr lang="cs-CZ" dirty="0"/>
              <a:t>Současné paradoxy FM:</a:t>
            </a:r>
          </a:p>
          <a:p>
            <a:pPr marL="514350" indent="-514350">
              <a:buAutoNum type="arabicParenR"/>
            </a:pPr>
            <a:r>
              <a:rPr lang="cs-CZ" dirty="0"/>
              <a:t>i když je </a:t>
            </a:r>
            <a:r>
              <a:rPr lang="cs-CZ" dirty="0" err="1"/>
              <a:t>Facility</a:t>
            </a:r>
            <a:r>
              <a:rPr lang="cs-CZ" dirty="0"/>
              <a:t> management uznán jako strategická oblast, většina jeho odborníků se nachází na operačních úrovních řízení;</a:t>
            </a:r>
          </a:p>
          <a:p>
            <a:pPr marL="514350" indent="-514350">
              <a:buAutoNum type="arabicParenR"/>
            </a:pPr>
            <a:r>
              <a:rPr lang="cs-CZ" dirty="0"/>
              <a:t> zatímco FM si klade za cíl být jádrem každého organizačního rozvoje, mnoho služeb</a:t>
            </a:r>
            <a:br>
              <a:rPr lang="cs-CZ" dirty="0"/>
            </a:br>
            <a:r>
              <a:rPr lang="cs-CZ" dirty="0"/>
              <a:t>nabídky jsou poskytovány externími odborníky;</a:t>
            </a:r>
          </a:p>
          <a:p>
            <a:pPr marL="514350" indent="-514350">
              <a:buAutoNum type="arabicParenR"/>
            </a:pPr>
            <a:r>
              <a:rPr lang="cs-CZ" dirty="0"/>
              <a:t>i když se FM snaží řídit změny v organizacích, ve většině případů jde o úlohu </a:t>
            </a:r>
            <a:r>
              <a:rPr lang="cs-CZ" dirty="0" err="1"/>
              <a:t>přízpůsobění</a:t>
            </a:r>
            <a:r>
              <a:rPr lang="cs-CZ" dirty="0"/>
              <a:t>  a reakce.</a:t>
            </a:r>
          </a:p>
        </p:txBody>
      </p:sp>
      <p:sp>
        <p:nvSpPr>
          <p:cNvPr id="4" name="TextovéPole 3">
            <a:extLst>
              <a:ext uri="{FF2B5EF4-FFF2-40B4-BE49-F238E27FC236}">
                <a16:creationId xmlns:a16="http://schemas.microsoft.com/office/drawing/2014/main" id="{DFD2DBF7-7C97-4C0F-BA3B-AEE9CAB69102}"/>
              </a:ext>
            </a:extLst>
          </p:cNvPr>
          <p:cNvSpPr txBox="1"/>
          <p:nvPr/>
        </p:nvSpPr>
        <p:spPr>
          <a:xfrm>
            <a:off x="838200" y="6176963"/>
            <a:ext cx="10712228" cy="369332"/>
          </a:xfrm>
          <a:prstGeom prst="rect">
            <a:avLst/>
          </a:prstGeom>
          <a:noFill/>
        </p:spPr>
        <p:txBody>
          <a:bodyPr wrap="none" rtlCol="0">
            <a:spAutoFit/>
          </a:bodyPr>
          <a:lstStyle/>
          <a:p>
            <a:r>
              <a:rPr lang="cs-CZ" dirty="0"/>
              <a:t>LAVY S. (2009). </a:t>
            </a:r>
            <a:r>
              <a:rPr lang="en-US" dirty="0"/>
              <a:t>Teaching facility-management practices: a case</a:t>
            </a:r>
            <a:r>
              <a:rPr lang="cs-CZ" dirty="0"/>
              <a:t> study</a:t>
            </a:r>
            <a:r>
              <a:rPr lang="cs-CZ" i="1" dirty="0"/>
              <a:t>. </a:t>
            </a:r>
            <a:r>
              <a:rPr lang="en-US" i="1" dirty="0"/>
              <a:t>American Society for Engineering Education</a:t>
            </a:r>
            <a:endParaRPr lang="cs-CZ" dirty="0"/>
          </a:p>
        </p:txBody>
      </p:sp>
    </p:spTree>
    <p:extLst>
      <p:ext uri="{BB962C8B-B14F-4D97-AF65-F5344CB8AC3E}">
        <p14:creationId xmlns:p14="http://schemas.microsoft.com/office/powerpoint/2010/main" val="144283010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Management údržby</a:t>
            </a:r>
          </a:p>
        </p:txBody>
      </p:sp>
      <p:sp>
        <p:nvSpPr>
          <p:cNvPr id="3" name="Zástupný symbol pro obsah 2"/>
          <p:cNvSpPr>
            <a:spLocks noGrp="1"/>
          </p:cNvSpPr>
          <p:nvPr>
            <p:ph idx="1"/>
          </p:nvPr>
        </p:nvSpPr>
        <p:spPr/>
        <p:txBody>
          <a:bodyPr>
            <a:normAutofit lnSpcReduction="10000"/>
          </a:bodyPr>
          <a:lstStyle/>
          <a:p>
            <a:pPr marL="0" indent="0">
              <a:buNone/>
            </a:pPr>
            <a:r>
              <a:rPr lang="cs-CZ" dirty="0"/>
              <a:t>Údržba- </a:t>
            </a:r>
            <a:r>
              <a:rPr lang="cs-CZ" b="1" dirty="0">
                <a:solidFill>
                  <a:srgbClr val="C00000"/>
                </a:solidFill>
              </a:rPr>
              <a:t>řada preventivních a jiných opatření </a:t>
            </a:r>
            <a:r>
              <a:rPr lang="cs-CZ" dirty="0"/>
              <a:t>prováděných na stavbě tak, aby </a:t>
            </a:r>
            <a:r>
              <a:rPr lang="cs-CZ" b="1" dirty="0">
                <a:solidFill>
                  <a:srgbClr val="C00000"/>
                </a:solidFill>
              </a:rPr>
              <a:t>po dobu své životnosti mohla stavba plnit všechny své projektované funkce</a:t>
            </a:r>
            <a:r>
              <a:rPr lang="cs-CZ" dirty="0"/>
              <a:t>. </a:t>
            </a:r>
          </a:p>
          <a:p>
            <a:pPr marL="0" indent="0">
              <a:buNone/>
            </a:pPr>
            <a:endParaRPr lang="cs-CZ" dirty="0"/>
          </a:p>
          <a:p>
            <a:pPr marL="0" indent="0">
              <a:buNone/>
            </a:pPr>
            <a:r>
              <a:rPr lang="cs-CZ" dirty="0"/>
              <a:t>-</a:t>
            </a:r>
            <a:r>
              <a:rPr lang="cs-CZ" i="1" dirty="0"/>
              <a:t>komplex činností zahrnující řízení údržbového programu stavby, který </a:t>
            </a:r>
            <a:r>
              <a:rPr lang="cs-CZ" b="1" i="1" dirty="0">
                <a:solidFill>
                  <a:srgbClr val="C00000"/>
                </a:solidFill>
              </a:rPr>
              <a:t>se formuluje již při návrhu stavby zpracováním projektové dokumentace pro stavební řízení a pokračuje s patřičnou závazností v rámci souboru všech správcovských činností do okamžiku, kdy se přistoupí k odstranění stavby</a:t>
            </a:r>
            <a:r>
              <a:rPr lang="cs-CZ" i="1" dirty="0"/>
              <a:t>. </a:t>
            </a:r>
          </a:p>
        </p:txBody>
      </p:sp>
      <p:sp>
        <p:nvSpPr>
          <p:cNvPr id="4" name="TextovéPole 3"/>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2909034956"/>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88725F-571D-4986-88A2-AA43C28F8B65}"/>
              </a:ext>
            </a:extLst>
          </p:cNvPr>
          <p:cNvSpPr>
            <a:spLocks noGrp="1"/>
          </p:cNvSpPr>
          <p:nvPr>
            <p:ph type="ctrTitle"/>
          </p:nvPr>
        </p:nvSpPr>
        <p:spPr/>
        <p:txBody>
          <a:bodyPr/>
          <a:lstStyle/>
          <a:p>
            <a:r>
              <a:rPr lang="cs-CZ" b="1" dirty="0"/>
              <a:t>5. IT PODPORA FACILITY MANAGEMENTU</a:t>
            </a:r>
          </a:p>
        </p:txBody>
      </p:sp>
      <p:sp>
        <p:nvSpPr>
          <p:cNvPr id="3" name="Podnadpis 2">
            <a:extLst>
              <a:ext uri="{FF2B5EF4-FFF2-40B4-BE49-F238E27FC236}">
                <a16:creationId xmlns:a16="http://schemas.microsoft.com/office/drawing/2014/main" id="{58F3F45D-D722-49AC-9BD7-0F57F99959FC}"/>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797720581"/>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C16520-1BC8-47D5-9D3D-5C525349D5F4}"/>
              </a:ext>
            </a:extLst>
          </p:cNvPr>
          <p:cNvSpPr>
            <a:spLocks noGrp="1"/>
          </p:cNvSpPr>
          <p:nvPr>
            <p:ph type="title"/>
          </p:nvPr>
        </p:nvSpPr>
        <p:spPr/>
        <p:txBody>
          <a:bodyPr/>
          <a:lstStyle/>
          <a:p>
            <a:r>
              <a:rPr lang="cs-CZ" b="1" dirty="0"/>
              <a:t>5. Úvod</a:t>
            </a:r>
          </a:p>
        </p:txBody>
      </p:sp>
      <p:sp>
        <p:nvSpPr>
          <p:cNvPr id="3" name="Zástupný symbol pro obsah 2">
            <a:extLst>
              <a:ext uri="{FF2B5EF4-FFF2-40B4-BE49-F238E27FC236}">
                <a16:creationId xmlns:a16="http://schemas.microsoft.com/office/drawing/2014/main" id="{BA316542-4FE2-4F44-B9EC-9F98B4D66527}"/>
              </a:ext>
            </a:extLst>
          </p:cNvPr>
          <p:cNvSpPr>
            <a:spLocks noGrp="1"/>
          </p:cNvSpPr>
          <p:nvPr>
            <p:ph idx="1"/>
          </p:nvPr>
        </p:nvSpPr>
        <p:spPr/>
        <p:txBody>
          <a:bodyPr>
            <a:normAutofit lnSpcReduction="10000"/>
          </a:bodyPr>
          <a:lstStyle/>
          <a:p>
            <a:r>
              <a:rPr lang="cs-CZ" dirty="0"/>
              <a:t>Nemovitý majetek a vybavení společností tvoří v průměru 35 procent majetku a </a:t>
            </a:r>
            <a:r>
              <a:rPr lang="cs-CZ" b="1" dirty="0">
                <a:solidFill>
                  <a:srgbClr val="FF0000"/>
                </a:solidFill>
              </a:rPr>
              <a:t>náklady na jeho správu a údržbu </a:t>
            </a:r>
            <a:r>
              <a:rPr lang="cs-CZ" dirty="0"/>
              <a:t>tvoří v průměru až 40 procent běžných nákladů. </a:t>
            </a:r>
            <a:r>
              <a:rPr lang="cs-CZ" b="1" dirty="0">
                <a:solidFill>
                  <a:srgbClr val="FF0000"/>
                </a:solidFill>
              </a:rPr>
              <a:t>Nasazení CAFM </a:t>
            </a:r>
            <a:r>
              <a:rPr lang="cs-CZ" dirty="0"/>
              <a:t>(</a:t>
            </a:r>
            <a:r>
              <a:rPr lang="cs-CZ" dirty="0" err="1"/>
              <a:t>Computer</a:t>
            </a:r>
            <a:r>
              <a:rPr lang="cs-CZ" dirty="0"/>
              <a:t> </a:t>
            </a:r>
            <a:r>
              <a:rPr lang="cs-CZ" dirty="0" err="1"/>
              <a:t>Aided</a:t>
            </a:r>
            <a:r>
              <a:rPr lang="cs-CZ" dirty="0"/>
              <a:t> </a:t>
            </a:r>
            <a:r>
              <a:rPr lang="cs-CZ" dirty="0" err="1"/>
              <a:t>Facility</a:t>
            </a:r>
            <a:r>
              <a:rPr lang="cs-CZ" dirty="0"/>
              <a:t> Management) softwaru v organizaci </a:t>
            </a:r>
            <a:r>
              <a:rPr lang="cs-CZ" b="1" dirty="0">
                <a:solidFill>
                  <a:srgbClr val="FF0000"/>
                </a:solidFill>
              </a:rPr>
              <a:t>dokáže snížit tyto náklady až o 30 procent</a:t>
            </a:r>
            <a:r>
              <a:rPr lang="cs-CZ" dirty="0"/>
              <a:t>. Přičemž aby se náklady na nasazení takového systému společnosti stoprocentně navrátily během jednoho roku, stačí uspořit 1,6 procenta těchto nákladů. To jsou sice pádné argumenty pro nasazení takového </a:t>
            </a:r>
            <a:r>
              <a:rPr lang="cs-CZ" dirty="0" err="1"/>
              <a:t>sys-tému</a:t>
            </a:r>
            <a:r>
              <a:rPr lang="cs-CZ" dirty="0"/>
              <a:t>, přitom však alespoň nějaký CAFM systém používá doposud pouze čtyři procenta organizací. </a:t>
            </a:r>
          </a:p>
        </p:txBody>
      </p:sp>
    </p:spTree>
    <p:extLst>
      <p:ext uri="{BB962C8B-B14F-4D97-AF65-F5344CB8AC3E}">
        <p14:creationId xmlns:p14="http://schemas.microsoft.com/office/powerpoint/2010/main" val="2655421087"/>
      </p:ext>
    </p:extLst>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FB6954-B203-46E7-B932-296FF725ACC4}"/>
              </a:ext>
            </a:extLst>
          </p:cNvPr>
          <p:cNvSpPr>
            <a:spLocks noGrp="1"/>
          </p:cNvSpPr>
          <p:nvPr>
            <p:ph type="title"/>
          </p:nvPr>
        </p:nvSpPr>
        <p:spPr/>
        <p:txBody>
          <a:bodyPr/>
          <a:lstStyle/>
          <a:p>
            <a:r>
              <a:rPr lang="cs-CZ" b="1" dirty="0"/>
              <a:t>5. Cíle nasazování systémů CAFM</a:t>
            </a:r>
          </a:p>
        </p:txBody>
      </p:sp>
      <p:sp>
        <p:nvSpPr>
          <p:cNvPr id="3" name="Zástupný symbol pro obsah 2">
            <a:extLst>
              <a:ext uri="{FF2B5EF4-FFF2-40B4-BE49-F238E27FC236}">
                <a16:creationId xmlns:a16="http://schemas.microsoft.com/office/drawing/2014/main" id="{AB89CF0E-A270-4011-BA3B-B0824E47D8B6}"/>
              </a:ext>
            </a:extLst>
          </p:cNvPr>
          <p:cNvSpPr>
            <a:spLocks noGrp="1"/>
          </p:cNvSpPr>
          <p:nvPr>
            <p:ph idx="1"/>
          </p:nvPr>
        </p:nvSpPr>
        <p:spPr/>
        <p:txBody>
          <a:bodyPr>
            <a:normAutofit fontScale="70000" lnSpcReduction="20000"/>
          </a:bodyPr>
          <a:lstStyle/>
          <a:p>
            <a:endParaRPr lang="cs-CZ" dirty="0"/>
          </a:p>
          <a:p>
            <a:r>
              <a:rPr lang="cs-CZ" dirty="0"/>
              <a:t>snižování provozních nákladů, </a:t>
            </a:r>
          </a:p>
          <a:p>
            <a:r>
              <a:rPr lang="cs-CZ" dirty="0"/>
              <a:t>zvyšování kvality poskytovaných služeb, zvyšování kvality prostředí, </a:t>
            </a:r>
          </a:p>
          <a:p>
            <a:r>
              <a:rPr lang="cs-CZ" dirty="0"/>
              <a:t>optimalizace vztahu mezi pracovníkem, pracovním prostředím a pracovními procesy, </a:t>
            </a:r>
          </a:p>
          <a:p>
            <a:r>
              <a:rPr lang="cs-CZ" dirty="0"/>
              <a:t>prodloužení životnosti sledovaných objektů a předmětů, </a:t>
            </a:r>
          </a:p>
          <a:p>
            <a:r>
              <a:rPr lang="cs-CZ" dirty="0"/>
              <a:t>zavedení standardů, pravidel a pracovních procesů v daném oboru a v systému zabudované obchodní logiky, </a:t>
            </a:r>
          </a:p>
          <a:p>
            <a:r>
              <a:rPr lang="cs-CZ" dirty="0"/>
              <a:t>zavedení a rozdělení vnitropodnikových nákladů a jejich adresné přiřazení útvarům, divizím, činnostem, projektům apod., </a:t>
            </a:r>
          </a:p>
          <a:p>
            <a:r>
              <a:rPr lang="cs-CZ" dirty="0"/>
              <a:t>správa a údržba dokumentace, stěhování, </a:t>
            </a:r>
            <a:r>
              <a:rPr lang="cs-CZ" dirty="0" err="1"/>
              <a:t>benchmarking</a:t>
            </a:r>
            <a:r>
              <a:rPr lang="cs-CZ" dirty="0"/>
              <a:t>, inventury a kontroly, </a:t>
            </a:r>
          </a:p>
          <a:p>
            <a:r>
              <a:rPr lang="cs-CZ" dirty="0"/>
              <a:t>příprava na nenadálé události a havárie, procesy vyžadované legislativou (audity, revize…), trvale udržitelný rozvoj. </a:t>
            </a:r>
          </a:p>
          <a:p>
            <a:endParaRPr lang="cs-CZ" dirty="0"/>
          </a:p>
        </p:txBody>
      </p:sp>
    </p:spTree>
    <p:extLst>
      <p:ext uri="{BB962C8B-B14F-4D97-AF65-F5344CB8AC3E}">
        <p14:creationId xmlns:p14="http://schemas.microsoft.com/office/powerpoint/2010/main" val="1748056234"/>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FB6954-B203-46E7-B932-296FF725ACC4}"/>
              </a:ext>
            </a:extLst>
          </p:cNvPr>
          <p:cNvSpPr>
            <a:spLocks noGrp="1"/>
          </p:cNvSpPr>
          <p:nvPr>
            <p:ph type="title"/>
          </p:nvPr>
        </p:nvSpPr>
        <p:spPr/>
        <p:txBody>
          <a:bodyPr/>
          <a:lstStyle/>
          <a:p>
            <a:r>
              <a:rPr lang="cs-CZ" b="1" dirty="0"/>
              <a:t>5. Oblasti zájmů FM dle evropské legislativy</a:t>
            </a:r>
          </a:p>
        </p:txBody>
      </p:sp>
      <p:sp>
        <p:nvSpPr>
          <p:cNvPr id="3" name="Zástupný symbol pro obsah 2">
            <a:extLst>
              <a:ext uri="{FF2B5EF4-FFF2-40B4-BE49-F238E27FC236}">
                <a16:creationId xmlns:a16="http://schemas.microsoft.com/office/drawing/2014/main" id="{AB89CF0E-A270-4011-BA3B-B0824E47D8B6}"/>
              </a:ext>
            </a:extLst>
          </p:cNvPr>
          <p:cNvSpPr>
            <a:spLocks noGrp="1"/>
          </p:cNvSpPr>
          <p:nvPr>
            <p:ph idx="1"/>
          </p:nvPr>
        </p:nvSpPr>
        <p:spPr/>
        <p:txBody>
          <a:bodyPr>
            <a:normAutofit/>
          </a:bodyPr>
          <a:lstStyle/>
          <a:p>
            <a:endParaRPr lang="cs-CZ" dirty="0"/>
          </a:p>
          <a:p>
            <a:r>
              <a:rPr lang="cs-CZ" dirty="0"/>
              <a:t>správa prostor a jejich využití, </a:t>
            </a:r>
          </a:p>
          <a:p>
            <a:r>
              <a:rPr lang="cs-CZ" dirty="0"/>
              <a:t>infrastrukturální zajištění budov a společností (technické), </a:t>
            </a:r>
          </a:p>
          <a:p>
            <a:r>
              <a:rPr lang="cs-CZ" dirty="0"/>
              <a:t>služby pro uživatele nemovitostí a zaměstnance společností, </a:t>
            </a:r>
          </a:p>
          <a:p>
            <a:r>
              <a:rPr lang="cs-CZ" dirty="0"/>
              <a:t>řízení podpůrných procesů (převážně služeb) a jejich integrace do komplexního řízení společností. </a:t>
            </a:r>
          </a:p>
          <a:p>
            <a:endParaRPr lang="cs-CZ" dirty="0"/>
          </a:p>
          <a:p>
            <a:endParaRPr lang="cs-CZ" dirty="0"/>
          </a:p>
        </p:txBody>
      </p:sp>
    </p:spTree>
    <p:extLst>
      <p:ext uri="{BB962C8B-B14F-4D97-AF65-F5344CB8AC3E}">
        <p14:creationId xmlns:p14="http://schemas.microsoft.com/office/powerpoint/2010/main" val="3069123266"/>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FB6954-B203-46E7-B932-296FF725ACC4}"/>
              </a:ext>
            </a:extLst>
          </p:cNvPr>
          <p:cNvSpPr>
            <a:spLocks noGrp="1"/>
          </p:cNvSpPr>
          <p:nvPr>
            <p:ph type="title"/>
          </p:nvPr>
        </p:nvSpPr>
        <p:spPr>
          <a:xfrm>
            <a:off x="609600" y="457201"/>
            <a:ext cx="10972800" cy="1143000"/>
          </a:xfrm>
        </p:spPr>
        <p:txBody>
          <a:bodyPr>
            <a:normAutofit/>
          </a:bodyPr>
          <a:lstStyle/>
          <a:p>
            <a:r>
              <a:rPr lang="cs-CZ" b="1" dirty="0"/>
              <a:t>5. Procesy FM: </a:t>
            </a:r>
          </a:p>
        </p:txBody>
      </p:sp>
      <p:sp>
        <p:nvSpPr>
          <p:cNvPr id="3" name="Zástupný symbol pro obsah 2">
            <a:extLst>
              <a:ext uri="{FF2B5EF4-FFF2-40B4-BE49-F238E27FC236}">
                <a16:creationId xmlns:a16="http://schemas.microsoft.com/office/drawing/2014/main" id="{AB89CF0E-A270-4011-BA3B-B0824E47D8B6}"/>
              </a:ext>
            </a:extLst>
          </p:cNvPr>
          <p:cNvSpPr>
            <a:spLocks noGrp="1"/>
          </p:cNvSpPr>
          <p:nvPr>
            <p:ph idx="1"/>
          </p:nvPr>
        </p:nvSpPr>
        <p:spPr/>
        <p:txBody>
          <a:bodyPr>
            <a:normAutofit fontScale="92500" lnSpcReduction="20000"/>
          </a:bodyPr>
          <a:lstStyle/>
          <a:p>
            <a:endParaRPr lang="cs-CZ" dirty="0"/>
          </a:p>
          <a:p>
            <a:r>
              <a:rPr lang="cs-CZ" dirty="0"/>
              <a:t>dispoziční členění, funkcionalita a kvalita prostor, dislokace osob, majetku a organizačních složek, přesná lokace technických prvků atd., </a:t>
            </a:r>
          </a:p>
          <a:p>
            <a:r>
              <a:rPr lang="cs-CZ" dirty="0"/>
              <a:t>technické vybavení a zajištění budov a pozemků, údržba, technický provoz, příprava a simulace nenadálých událostí atd., </a:t>
            </a:r>
          </a:p>
          <a:p>
            <a:r>
              <a:rPr lang="cs-CZ" dirty="0"/>
              <a:t>přehled o převzetí, akceptaci, realizaci a administraci požadavků na služby a jejich vlastní výkon, </a:t>
            </a:r>
          </a:p>
          <a:p>
            <a:r>
              <a:rPr lang="cs-CZ" dirty="0"/>
              <a:t>způsoby plánování, sledování realizace a výkazů procesů, </a:t>
            </a:r>
            <a:r>
              <a:rPr lang="cs-CZ" dirty="0" err="1"/>
              <a:t>workflow</a:t>
            </a:r>
            <a:r>
              <a:rPr lang="cs-CZ" dirty="0"/>
              <a:t> systémy, kontrolní nástroje atd. </a:t>
            </a:r>
          </a:p>
          <a:p>
            <a:endParaRPr lang="cs-CZ" dirty="0"/>
          </a:p>
        </p:txBody>
      </p:sp>
    </p:spTree>
    <p:extLst>
      <p:ext uri="{BB962C8B-B14F-4D97-AF65-F5344CB8AC3E}">
        <p14:creationId xmlns:p14="http://schemas.microsoft.com/office/powerpoint/2010/main" val="3630158514"/>
      </p:ext>
    </p:extLst>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FB6954-B203-46E7-B932-296FF725ACC4}"/>
              </a:ext>
            </a:extLst>
          </p:cNvPr>
          <p:cNvSpPr>
            <a:spLocks noGrp="1"/>
          </p:cNvSpPr>
          <p:nvPr>
            <p:ph type="title"/>
          </p:nvPr>
        </p:nvSpPr>
        <p:spPr/>
        <p:txBody>
          <a:bodyPr/>
          <a:lstStyle/>
          <a:p>
            <a:r>
              <a:rPr lang="cs-CZ" b="1" dirty="0"/>
              <a:t>5. Zdroje dat</a:t>
            </a:r>
          </a:p>
        </p:txBody>
      </p:sp>
      <p:sp>
        <p:nvSpPr>
          <p:cNvPr id="3" name="Zástupný symbol pro obsah 2">
            <a:extLst>
              <a:ext uri="{FF2B5EF4-FFF2-40B4-BE49-F238E27FC236}">
                <a16:creationId xmlns:a16="http://schemas.microsoft.com/office/drawing/2014/main" id="{AB89CF0E-A270-4011-BA3B-B0824E47D8B6}"/>
              </a:ext>
            </a:extLst>
          </p:cNvPr>
          <p:cNvSpPr>
            <a:spLocks noGrp="1"/>
          </p:cNvSpPr>
          <p:nvPr>
            <p:ph idx="1"/>
          </p:nvPr>
        </p:nvSpPr>
        <p:spPr/>
        <p:txBody>
          <a:bodyPr>
            <a:normAutofit fontScale="70000" lnSpcReduction="20000"/>
          </a:bodyPr>
          <a:lstStyle/>
          <a:p>
            <a:endParaRPr lang="cs-CZ" dirty="0"/>
          </a:p>
          <a:p>
            <a:r>
              <a:rPr lang="cs-CZ" dirty="0"/>
              <a:t>stavební dokumentace a jiné zdroje grafické informace</a:t>
            </a:r>
          </a:p>
          <a:p>
            <a:r>
              <a:rPr lang="cs-CZ"/>
              <a:t>data </a:t>
            </a:r>
            <a:r>
              <a:rPr lang="cs-CZ" dirty="0"/>
              <a:t>zpracovávaná a požadovaná legislativou (např. ke zpracování daně z nemovitosti) musejí být v každé firmě nějak shromážděna, stejně tak jsou zdrojem účetní záznamy, které jsou dnes v elektronické podobě takřka ve všech organizacích, </a:t>
            </a:r>
          </a:p>
          <a:p>
            <a:r>
              <a:rPr lang="cs-CZ" dirty="0"/>
              <a:t>inventurní podklady a databáze, </a:t>
            </a:r>
          </a:p>
          <a:p>
            <a:r>
              <a:rPr lang="cs-CZ" dirty="0"/>
              <a:t>zdroje zachycené v databázích ERP systému, jeho moduly či nebo alespoň účetnictví, </a:t>
            </a:r>
          </a:p>
          <a:p>
            <a:r>
              <a:rPr lang="cs-CZ" dirty="0"/>
              <a:t>dokumentace dalších prvků budovy (výtahy, klimatizace, zastínění, osvětlení, přístup do </a:t>
            </a:r>
            <a:r>
              <a:rPr lang="cs-CZ" dirty="0" err="1"/>
              <a:t>bu-dovy</a:t>
            </a:r>
            <a:r>
              <a:rPr lang="cs-CZ" dirty="0"/>
              <a:t>, </a:t>
            </a:r>
            <a:r>
              <a:rPr lang="cs-CZ" dirty="0" err="1"/>
              <a:t>videosystémy</a:t>
            </a:r>
            <a:r>
              <a:rPr lang="cs-CZ" dirty="0"/>
              <a:t>…), což bývá kombinace CAD (bitmapových podkladů) s technickou in-formační databází, </a:t>
            </a:r>
          </a:p>
          <a:p>
            <a:r>
              <a:rPr lang="cs-CZ" dirty="0"/>
              <a:t>databáze starších informačních systémů sledujících stav majetku, dokumenty MS Office, </a:t>
            </a:r>
          </a:p>
          <a:p>
            <a:r>
              <a:rPr lang="cs-CZ" dirty="0"/>
              <a:t>podnikové standardy a řízení pracovních procesů (</a:t>
            </a:r>
            <a:r>
              <a:rPr lang="cs-CZ" dirty="0" err="1"/>
              <a:t>workflow</a:t>
            </a:r>
            <a:r>
              <a:rPr lang="cs-CZ" dirty="0"/>
              <a:t>), </a:t>
            </a:r>
          </a:p>
          <a:p>
            <a:r>
              <a:rPr lang="cs-CZ" dirty="0"/>
              <a:t>systémy správy elektronických dokumentů (EDS), procesní systémy (databáze) provázané na grafiku a firemní informační systémy (personalistiku, ekonomii, finance a účetnictví). </a:t>
            </a:r>
          </a:p>
          <a:p>
            <a:endParaRPr lang="cs-CZ" dirty="0"/>
          </a:p>
          <a:p>
            <a:endParaRPr lang="cs-CZ" dirty="0"/>
          </a:p>
        </p:txBody>
      </p:sp>
    </p:spTree>
    <p:extLst>
      <p:ext uri="{BB962C8B-B14F-4D97-AF65-F5344CB8AC3E}">
        <p14:creationId xmlns:p14="http://schemas.microsoft.com/office/powerpoint/2010/main" val="787702075"/>
      </p:ext>
    </p:extLst>
  </p:cSld>
  <p:clrMapOvr>
    <a:overrideClrMapping bg1="lt1" tx1="dk1" bg2="lt2" tx2="dk2" accent1="accent1" accent2="accent2" accent3="accent3" accent4="accent4" accent5="accent5" accent6="accent6" hlink="hlink" folHlink="folHlink"/>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FB6954-B203-46E7-B932-296FF725ACC4}"/>
              </a:ext>
            </a:extLst>
          </p:cNvPr>
          <p:cNvSpPr>
            <a:spLocks noGrp="1"/>
          </p:cNvSpPr>
          <p:nvPr>
            <p:ph type="title"/>
          </p:nvPr>
        </p:nvSpPr>
        <p:spPr/>
        <p:txBody>
          <a:bodyPr/>
          <a:lstStyle/>
          <a:p>
            <a:r>
              <a:rPr lang="cs-CZ" b="1" dirty="0"/>
              <a:t>5. CAFM SW</a:t>
            </a:r>
          </a:p>
        </p:txBody>
      </p:sp>
      <p:sp>
        <p:nvSpPr>
          <p:cNvPr id="3" name="Zástupný symbol pro obsah 2">
            <a:extLst>
              <a:ext uri="{FF2B5EF4-FFF2-40B4-BE49-F238E27FC236}">
                <a16:creationId xmlns:a16="http://schemas.microsoft.com/office/drawing/2014/main" id="{AB89CF0E-A270-4011-BA3B-B0824E47D8B6}"/>
              </a:ext>
            </a:extLst>
          </p:cNvPr>
          <p:cNvSpPr>
            <a:spLocks noGrp="1"/>
          </p:cNvSpPr>
          <p:nvPr>
            <p:ph idx="1"/>
          </p:nvPr>
        </p:nvSpPr>
        <p:spPr/>
        <p:txBody>
          <a:bodyPr>
            <a:normAutofit fontScale="92500" lnSpcReduction="20000"/>
          </a:bodyPr>
          <a:lstStyle/>
          <a:p>
            <a:r>
              <a:rPr lang="cs-CZ" dirty="0"/>
              <a:t>CAFM software pro </a:t>
            </a:r>
            <a:r>
              <a:rPr lang="cs-CZ" dirty="0" err="1"/>
              <a:t>facility</a:t>
            </a:r>
            <a:r>
              <a:rPr lang="cs-CZ" dirty="0"/>
              <a:t> management je zaváděn pro potřeby podpůrných procesů, nebývá tedy většinou implementován jak první. Tím naopak bývá základní ekonomicko-obchodní informační systém, dnes označovaný jako ERP. Potřeba integrace CAFM systému s ERP systémem je tedy tak podstatnou vlastností CAFM systému, že bychom oprávněně mohli očekávat připravenost CAFM systému pro integrační procesy. A jako takový může tento software splňovat funkci stmelovací. </a:t>
            </a:r>
            <a:r>
              <a:rPr lang="cs-CZ" dirty="0" err="1"/>
              <a:t>Facility</a:t>
            </a:r>
            <a:r>
              <a:rPr lang="cs-CZ" dirty="0"/>
              <a:t> management je systém pro podpůrné procesy, a proto musí být připraven absorbovat a spravovat všechna relevantní data, která jsou ve společnosti používána. </a:t>
            </a:r>
          </a:p>
        </p:txBody>
      </p:sp>
    </p:spTree>
    <p:extLst>
      <p:ext uri="{BB962C8B-B14F-4D97-AF65-F5344CB8AC3E}">
        <p14:creationId xmlns:p14="http://schemas.microsoft.com/office/powerpoint/2010/main" val="3728818294"/>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FB6954-B203-46E7-B932-296FF725ACC4}"/>
              </a:ext>
            </a:extLst>
          </p:cNvPr>
          <p:cNvSpPr>
            <a:spLocks noGrp="1"/>
          </p:cNvSpPr>
          <p:nvPr>
            <p:ph type="title"/>
          </p:nvPr>
        </p:nvSpPr>
        <p:spPr/>
        <p:txBody>
          <a:bodyPr>
            <a:normAutofit fontScale="90000"/>
          </a:bodyPr>
          <a:lstStyle/>
          <a:p>
            <a:br>
              <a:rPr lang="cs-CZ" dirty="0"/>
            </a:br>
            <a:r>
              <a:rPr lang="cs-CZ" b="1" dirty="0"/>
              <a:t>5. Postavení CAFM v IT prostředí </a:t>
            </a:r>
            <a:br>
              <a:rPr lang="en-US" dirty="0"/>
            </a:br>
            <a:endParaRPr lang="cs-CZ" dirty="0"/>
          </a:p>
        </p:txBody>
      </p:sp>
      <p:pic>
        <p:nvPicPr>
          <p:cNvPr id="5" name="Zástupný symbol pro obsah 4">
            <a:extLst>
              <a:ext uri="{FF2B5EF4-FFF2-40B4-BE49-F238E27FC236}">
                <a16:creationId xmlns:a16="http://schemas.microsoft.com/office/drawing/2014/main" id="{7B245932-5A2C-4D5E-B9B0-1C43656834FB}"/>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691582" y="1600200"/>
            <a:ext cx="4808835" cy="4525963"/>
          </a:xfrm>
        </p:spPr>
      </p:pic>
    </p:spTree>
    <p:extLst>
      <p:ext uri="{BB962C8B-B14F-4D97-AF65-F5344CB8AC3E}">
        <p14:creationId xmlns:p14="http://schemas.microsoft.com/office/powerpoint/2010/main" val="2627288218"/>
      </p:ext>
    </p:extLst>
  </p:cSld>
  <p:clrMapOvr>
    <a:overrideClrMapping bg1="lt1" tx1="dk1" bg2="lt2" tx2="dk2" accent1="accent1" accent2="accent2" accent3="accent3" accent4="accent4" accent5="accent5" accent6="accent6" hlink="hlink" folHlink="folHlink"/>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FB6954-B203-46E7-B932-296FF725ACC4}"/>
              </a:ext>
            </a:extLst>
          </p:cNvPr>
          <p:cNvSpPr>
            <a:spLocks noGrp="1"/>
          </p:cNvSpPr>
          <p:nvPr>
            <p:ph type="title"/>
          </p:nvPr>
        </p:nvSpPr>
        <p:spPr/>
        <p:txBody>
          <a:bodyPr/>
          <a:lstStyle/>
          <a:p>
            <a:r>
              <a:rPr lang="cs-CZ" b="1" dirty="0"/>
              <a:t>5. Hlavní rysy CAFM</a:t>
            </a:r>
          </a:p>
        </p:txBody>
      </p:sp>
      <p:sp>
        <p:nvSpPr>
          <p:cNvPr id="3" name="Zástupný symbol pro obsah 2">
            <a:extLst>
              <a:ext uri="{FF2B5EF4-FFF2-40B4-BE49-F238E27FC236}">
                <a16:creationId xmlns:a16="http://schemas.microsoft.com/office/drawing/2014/main" id="{AB89CF0E-A270-4011-BA3B-B0824E47D8B6}"/>
              </a:ext>
            </a:extLst>
          </p:cNvPr>
          <p:cNvSpPr>
            <a:spLocks noGrp="1"/>
          </p:cNvSpPr>
          <p:nvPr>
            <p:ph idx="1"/>
          </p:nvPr>
        </p:nvSpPr>
        <p:spPr/>
        <p:txBody>
          <a:bodyPr>
            <a:normAutofit fontScale="70000" lnSpcReduction="20000"/>
          </a:bodyPr>
          <a:lstStyle/>
          <a:p>
            <a:r>
              <a:rPr lang="cs-CZ" dirty="0"/>
              <a:t>Vhodnost systému pro implementaci do stávající IT infrastruktury organizace. </a:t>
            </a:r>
          </a:p>
          <a:p>
            <a:r>
              <a:rPr lang="cs-CZ" dirty="0"/>
              <a:t> Připravenost k integraci</a:t>
            </a:r>
          </a:p>
          <a:p>
            <a:r>
              <a:rPr lang="cs-CZ" dirty="0"/>
              <a:t>Existenci více uživatelských rozhraní pro různé typy uživatelů a personalizace obsahu podle uživatelských práv a aplikačních rolí. Přinejmenším by měl existovat tzv. tlustý klient pro </a:t>
            </a:r>
            <a:r>
              <a:rPr lang="cs-CZ" dirty="0" err="1"/>
              <a:t>facility</a:t>
            </a:r>
            <a:r>
              <a:rPr lang="cs-CZ" dirty="0"/>
              <a:t> manažery a jiné profesionály a tzv. tenký klient představovaný webovým rozhraním pro běžné uživatele. </a:t>
            </a:r>
          </a:p>
          <a:p>
            <a:r>
              <a:rPr lang="cs-CZ" dirty="0"/>
              <a:t>Modularita a licenční politika</a:t>
            </a:r>
          </a:p>
          <a:p>
            <a:r>
              <a:rPr lang="cs-CZ" dirty="0"/>
              <a:t>Otevřenost systému, tj. připravenost ke změnám datového modelu, připravenost systému k přizpůsobení, ke změnám daným IT prostředím zákazníka a jeho pracovním postupům. </a:t>
            </a:r>
          </a:p>
          <a:p>
            <a:r>
              <a:rPr lang="cs-CZ" dirty="0"/>
              <a:t>Typ CAD a GIS systému, jejichž grafický subsystém je v CAFM systému využíván s doporučením, že přednost má volba takového CAD či GIS, v němž je zpracována stavební dokumentace objektů. </a:t>
            </a:r>
          </a:p>
          <a:p>
            <a:r>
              <a:rPr lang="cs-CZ" dirty="0"/>
              <a:t>Lokalizace a způsob prodeje systému</a:t>
            </a:r>
          </a:p>
        </p:txBody>
      </p:sp>
    </p:spTree>
    <p:extLst>
      <p:ext uri="{BB962C8B-B14F-4D97-AF65-F5344CB8AC3E}">
        <p14:creationId xmlns:p14="http://schemas.microsoft.com/office/powerpoint/2010/main" val="2703506983"/>
      </p:ext>
    </p:extLst>
  </p:cSld>
  <p:clrMapOvr>
    <a:overrideClrMapping bg1="lt1" tx1="dk1" bg2="lt2" tx2="dk2" accent1="accent1" accent2="accent2" accent3="accent3" accent4="accent4" accent5="accent5" accent6="accent6" hlink="hlink" folHlink="folHlink"/>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FB6954-B203-46E7-B932-296FF725ACC4}"/>
              </a:ext>
            </a:extLst>
          </p:cNvPr>
          <p:cNvSpPr>
            <a:spLocks noGrp="1"/>
          </p:cNvSpPr>
          <p:nvPr>
            <p:ph type="title"/>
          </p:nvPr>
        </p:nvSpPr>
        <p:spPr/>
        <p:txBody>
          <a:bodyPr/>
          <a:lstStyle/>
          <a:p>
            <a:r>
              <a:rPr lang="cs-CZ" b="1" dirty="0"/>
              <a:t>5. části CAFM systémů </a:t>
            </a:r>
          </a:p>
        </p:txBody>
      </p:sp>
      <p:sp>
        <p:nvSpPr>
          <p:cNvPr id="3" name="Zástupný symbol pro obsah 2">
            <a:extLst>
              <a:ext uri="{FF2B5EF4-FFF2-40B4-BE49-F238E27FC236}">
                <a16:creationId xmlns:a16="http://schemas.microsoft.com/office/drawing/2014/main" id="{AB89CF0E-A270-4011-BA3B-B0824E47D8B6}"/>
              </a:ext>
            </a:extLst>
          </p:cNvPr>
          <p:cNvSpPr>
            <a:spLocks noGrp="1"/>
          </p:cNvSpPr>
          <p:nvPr>
            <p:ph idx="1"/>
          </p:nvPr>
        </p:nvSpPr>
        <p:spPr/>
        <p:txBody>
          <a:bodyPr>
            <a:normAutofit/>
          </a:bodyPr>
          <a:lstStyle/>
          <a:p>
            <a:r>
              <a:rPr lang="cs-CZ" dirty="0"/>
              <a:t>modul pro řízení a správu ploch, </a:t>
            </a:r>
          </a:p>
          <a:p>
            <a:r>
              <a:rPr lang="cs-CZ" dirty="0"/>
              <a:t>modul pro řízení a správu nájemních vztahů, </a:t>
            </a:r>
          </a:p>
          <a:p>
            <a:r>
              <a:rPr lang="cs-CZ" dirty="0"/>
              <a:t>modul pro řízení a správu infrastruktury, zejména IT infrastruktury, </a:t>
            </a:r>
          </a:p>
          <a:p>
            <a:r>
              <a:rPr lang="cs-CZ" dirty="0"/>
              <a:t>modul pro řízení a správu budov a vybavení, </a:t>
            </a:r>
          </a:p>
          <a:p>
            <a:r>
              <a:rPr lang="cs-CZ" dirty="0"/>
              <a:t>modul pro řízení, správu a inventarizaci movitého majetku, </a:t>
            </a:r>
          </a:p>
          <a:p>
            <a:r>
              <a:rPr lang="cs-CZ" dirty="0"/>
              <a:t>modul pro správu a vazby s CAD a GIS systémy. </a:t>
            </a:r>
          </a:p>
          <a:p>
            <a:endParaRPr lang="cs-CZ" dirty="0"/>
          </a:p>
        </p:txBody>
      </p:sp>
    </p:spTree>
    <p:extLst>
      <p:ext uri="{BB962C8B-B14F-4D97-AF65-F5344CB8AC3E}">
        <p14:creationId xmlns:p14="http://schemas.microsoft.com/office/powerpoint/2010/main" val="292486874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Management údržby </a:t>
            </a:r>
          </a:p>
        </p:txBody>
      </p:sp>
      <p:sp>
        <p:nvSpPr>
          <p:cNvPr id="3" name="Zástupný symbol pro obsah 2"/>
          <p:cNvSpPr>
            <a:spLocks noGrp="1"/>
          </p:cNvSpPr>
          <p:nvPr>
            <p:ph idx="1"/>
          </p:nvPr>
        </p:nvSpPr>
        <p:spPr/>
        <p:txBody>
          <a:bodyPr>
            <a:normAutofit/>
          </a:bodyPr>
          <a:lstStyle/>
          <a:p>
            <a:r>
              <a:rPr lang="cs-CZ" dirty="0"/>
              <a:t>Význam nákladů na životní cyklus stavby je současně </a:t>
            </a:r>
            <a:r>
              <a:rPr lang="cs-CZ" b="1" dirty="0">
                <a:solidFill>
                  <a:srgbClr val="C00000"/>
                </a:solidFill>
              </a:rPr>
              <a:t>založen zejména na průběžném kalkulačním upřesňování nákladů prohlídkami stavebních konstrukcí</a:t>
            </a:r>
            <a:r>
              <a:rPr lang="cs-CZ" dirty="0"/>
              <a:t>.</a:t>
            </a:r>
          </a:p>
          <a:p>
            <a:r>
              <a:rPr lang="cs-CZ" dirty="0"/>
              <a:t>Těmito prohlídkami </a:t>
            </a:r>
            <a:r>
              <a:rPr lang="cs-CZ" b="1" dirty="0">
                <a:solidFill>
                  <a:srgbClr val="C00000"/>
                </a:solidFill>
              </a:rPr>
              <a:t>se mají ověřovat základní požadavky na stavby, kterými jsou mechanická odolnost, požární bezpečnost, hygiena, ochrana zdraví a životního prostředí, bezpečnost užívání, ochrana proti hluku, úspora energie a ochrana tepla.</a:t>
            </a:r>
          </a:p>
        </p:txBody>
      </p:sp>
      <p:sp>
        <p:nvSpPr>
          <p:cNvPr id="4" name="TextovéPole 3"/>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2979872820"/>
      </p:ext>
    </p:extLst>
  </p:cSld>
  <p:clrMapOvr>
    <a:overrideClrMapping bg1="lt1" tx1="dk1" bg2="lt2" tx2="dk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E3407C-A909-4020-A1B4-6FD3B44899FA}"/>
              </a:ext>
            </a:extLst>
          </p:cNvPr>
          <p:cNvSpPr>
            <a:spLocks noGrp="1"/>
          </p:cNvSpPr>
          <p:nvPr>
            <p:ph type="title"/>
          </p:nvPr>
        </p:nvSpPr>
        <p:spPr/>
        <p:txBody>
          <a:bodyPr/>
          <a:lstStyle/>
          <a:p>
            <a:r>
              <a:rPr lang="cs-CZ" dirty="0"/>
              <a:t>5. CAFM systémy v ČR</a:t>
            </a:r>
          </a:p>
        </p:txBody>
      </p:sp>
      <p:sp>
        <p:nvSpPr>
          <p:cNvPr id="3" name="Zástupný symbol pro obsah 2">
            <a:extLst>
              <a:ext uri="{FF2B5EF4-FFF2-40B4-BE49-F238E27FC236}">
                <a16:creationId xmlns:a16="http://schemas.microsoft.com/office/drawing/2014/main" id="{53299524-7AFC-4EBD-AE58-773E1CDDE4D5}"/>
              </a:ext>
            </a:extLst>
          </p:cNvPr>
          <p:cNvSpPr>
            <a:spLocks noGrp="1"/>
          </p:cNvSpPr>
          <p:nvPr>
            <p:ph idx="1"/>
          </p:nvPr>
        </p:nvSpPr>
        <p:spPr/>
        <p:txBody>
          <a:bodyPr>
            <a:normAutofit fontScale="77500" lnSpcReduction="20000"/>
          </a:bodyPr>
          <a:lstStyle/>
          <a:p>
            <a:r>
              <a:rPr lang="cs-CZ" dirty="0"/>
              <a:t>První CAFM systémy byly v České republice implementovány kolem roku 1997. V té době nebyly zkušenosti, nebyli zde poradci ani dodavatelé neuměli kvalitně poradit. Přes mnohé úspěšné projekty nasazení CAFM systémů v ČR je stále často nesnadné přesvědčit managementy společností k nákupu těchto systémů. Stále se však jedná spíše o velké společnosti – banky (ČSOB), telekomunikační společnosti (O2), velké průmyslové podniky (</a:t>
            </a:r>
            <a:r>
              <a:rPr lang="cs-CZ" dirty="0" err="1"/>
              <a:t>AutoŠkoda</a:t>
            </a:r>
            <a:r>
              <a:rPr lang="cs-CZ" dirty="0"/>
              <a:t>, ČEZ), které jsou zároveň velkými vlastníky nemovitého majetku. V oblastech, kde je nasazování CAFM ve světě velmi časté, jako je zdravotnictví, školství, armáda, státní či veřejná správa, existuje v České republice poměrně málo reprezentativních instalací (s drobnými výjimkami instalací </a:t>
            </a:r>
            <a:r>
              <a:rPr lang="cs-CZ" dirty="0" err="1"/>
              <a:t>FaMa</a:t>
            </a:r>
            <a:r>
              <a:rPr lang="cs-CZ" dirty="0"/>
              <a:t> v některých nemocnicích a GT majetek ASP ve školství). </a:t>
            </a:r>
          </a:p>
          <a:p>
            <a:r>
              <a:rPr lang="cs-CZ" dirty="0"/>
              <a:t>V ČR existují dodavatelé prosazující vlastní řešení CAFM systému (např. firmy ASP, </a:t>
            </a:r>
            <a:r>
              <a:rPr lang="cs-CZ" dirty="0" err="1"/>
              <a:t>FaMa</a:t>
            </a:r>
            <a:r>
              <a:rPr lang="cs-CZ" dirty="0"/>
              <a:t>, HSI, Soft-</a:t>
            </a:r>
            <a:r>
              <a:rPr lang="cs-CZ" dirty="0" err="1"/>
              <a:t>Consult</a:t>
            </a:r>
            <a:r>
              <a:rPr lang="cs-CZ" dirty="0"/>
              <a:t>), stejně jako zde lze pořídit lokalizované a ve světě rozšířené CAFM systémy (</a:t>
            </a:r>
            <a:r>
              <a:rPr lang="cs-CZ" dirty="0" err="1"/>
              <a:t>Archibus</a:t>
            </a:r>
            <a:r>
              <a:rPr lang="cs-CZ" dirty="0"/>
              <a:t>/FM, </a:t>
            </a:r>
            <a:r>
              <a:rPr lang="cs-CZ" dirty="0" err="1"/>
              <a:t>Planon</a:t>
            </a:r>
            <a:r>
              <a:rPr lang="cs-CZ" dirty="0"/>
              <a:t>, </a:t>
            </a:r>
            <a:r>
              <a:rPr lang="cs-CZ" dirty="0" err="1"/>
              <a:t>Aperture</a:t>
            </a:r>
            <a:r>
              <a:rPr lang="cs-CZ" dirty="0"/>
              <a:t>, PIT, …) prostřednictvím lokálních partnerů výrobců. Systémy jsou přizpůsobené a lokalizované. </a:t>
            </a:r>
          </a:p>
        </p:txBody>
      </p:sp>
    </p:spTree>
    <p:extLst>
      <p:ext uri="{BB962C8B-B14F-4D97-AF65-F5344CB8AC3E}">
        <p14:creationId xmlns:p14="http://schemas.microsoft.com/office/powerpoint/2010/main" val="3708472658"/>
      </p:ext>
    </p:extLst>
  </p:cSld>
  <p:clrMapOvr>
    <a:overrideClrMapping bg1="lt1" tx1="dk1" bg2="lt2" tx2="dk2" accent1="accent1" accent2="accent2" accent3="accent3" accent4="accent4" accent5="accent5" accent6="accent6" hlink="hlink" folHlink="folHlink"/>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E3407C-A909-4020-A1B4-6FD3B44899FA}"/>
              </a:ext>
            </a:extLst>
          </p:cNvPr>
          <p:cNvSpPr>
            <a:spLocks noGrp="1"/>
          </p:cNvSpPr>
          <p:nvPr>
            <p:ph type="title"/>
          </p:nvPr>
        </p:nvSpPr>
        <p:spPr/>
        <p:txBody>
          <a:bodyPr/>
          <a:lstStyle/>
          <a:p>
            <a:r>
              <a:rPr lang="cs-CZ" b="1" dirty="0"/>
              <a:t>5. Proč zavádět CAFM</a:t>
            </a:r>
          </a:p>
        </p:txBody>
      </p:sp>
      <p:sp>
        <p:nvSpPr>
          <p:cNvPr id="3" name="Zástupný symbol pro obsah 2">
            <a:extLst>
              <a:ext uri="{FF2B5EF4-FFF2-40B4-BE49-F238E27FC236}">
                <a16:creationId xmlns:a16="http://schemas.microsoft.com/office/drawing/2014/main" id="{53299524-7AFC-4EBD-AE58-773E1CDDE4D5}"/>
              </a:ext>
            </a:extLst>
          </p:cNvPr>
          <p:cNvSpPr>
            <a:spLocks noGrp="1"/>
          </p:cNvSpPr>
          <p:nvPr>
            <p:ph idx="1"/>
          </p:nvPr>
        </p:nvSpPr>
        <p:spPr/>
        <p:txBody>
          <a:bodyPr>
            <a:normAutofit fontScale="70000" lnSpcReduction="20000"/>
          </a:bodyPr>
          <a:lstStyle/>
          <a:p>
            <a:endParaRPr lang="cs-CZ" dirty="0"/>
          </a:p>
          <a:p>
            <a:r>
              <a:rPr lang="cs-CZ" dirty="0"/>
              <a:t>redukce provozních nákladů, </a:t>
            </a:r>
          </a:p>
          <a:p>
            <a:r>
              <a:rPr lang="cs-CZ" dirty="0"/>
              <a:t>zvýšení efektivity pracovníků v jejich základním podnikání, </a:t>
            </a:r>
          </a:p>
          <a:p>
            <a:r>
              <a:rPr lang="cs-CZ" dirty="0"/>
              <a:t>úspora a kvalitnější využití prostor, </a:t>
            </a:r>
          </a:p>
          <a:p>
            <a:r>
              <a:rPr lang="cs-CZ" dirty="0"/>
              <a:t>přísnější a efektivnější evidence a správa nemovitostí a majetku, </a:t>
            </a:r>
          </a:p>
          <a:p>
            <a:r>
              <a:rPr lang="cs-CZ" dirty="0"/>
              <a:t>prodloužení životnosti majetku, </a:t>
            </a:r>
          </a:p>
          <a:p>
            <a:r>
              <a:rPr lang="pl-PL" dirty="0"/>
              <a:t>konkretizace osob, které zajišťují komunikaci, </a:t>
            </a:r>
          </a:p>
          <a:p>
            <a:r>
              <a:rPr lang="cs-CZ" dirty="0"/>
              <a:t>využití synergického účinku, </a:t>
            </a:r>
          </a:p>
          <a:p>
            <a:r>
              <a:rPr lang="cs-CZ" dirty="0"/>
              <a:t>jednotný systém in/outsourcingu, </a:t>
            </a:r>
          </a:p>
          <a:p>
            <a:r>
              <a:rPr lang="cs-CZ" dirty="0"/>
              <a:t>redukce konfliktů mezi interními a externími dodavateli služeb, </a:t>
            </a:r>
          </a:p>
          <a:p>
            <a:r>
              <a:rPr lang="cs-CZ" dirty="0"/>
              <a:t>integrace a koordinace všech požadovaných podpůrných služeb, </a:t>
            </a:r>
          </a:p>
          <a:p>
            <a:r>
              <a:rPr lang="cs-CZ" dirty="0"/>
              <a:t>transparentnost stavu a kvality služby a nákladů na její provedení, </a:t>
            </a:r>
          </a:p>
          <a:p>
            <a:r>
              <a:rPr lang="cs-CZ" dirty="0"/>
              <a:t>implementace analýz životních cyklů prostředků. </a:t>
            </a:r>
          </a:p>
          <a:p>
            <a:endParaRPr lang="cs-CZ" dirty="0"/>
          </a:p>
        </p:txBody>
      </p:sp>
    </p:spTree>
    <p:extLst>
      <p:ext uri="{BB962C8B-B14F-4D97-AF65-F5344CB8AC3E}">
        <p14:creationId xmlns:p14="http://schemas.microsoft.com/office/powerpoint/2010/main" val="2419749975"/>
      </p:ext>
    </p:extLst>
  </p:cSld>
  <p:clrMapOvr>
    <a:overrideClrMapping bg1="lt1" tx1="dk1" bg2="lt2" tx2="dk2" accent1="accent1" accent2="accent2" accent3="accent3" accent4="accent4" accent5="accent5" accent6="accent6" hlink="hlink" folHlink="folHlink"/>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E3407C-A909-4020-A1B4-6FD3B44899FA}"/>
              </a:ext>
            </a:extLst>
          </p:cNvPr>
          <p:cNvSpPr>
            <a:spLocks noGrp="1"/>
          </p:cNvSpPr>
          <p:nvPr>
            <p:ph type="title"/>
          </p:nvPr>
        </p:nvSpPr>
        <p:spPr/>
        <p:txBody>
          <a:bodyPr/>
          <a:lstStyle/>
          <a:p>
            <a:r>
              <a:rPr lang="cs-CZ" b="1" dirty="0"/>
              <a:t>5. </a:t>
            </a:r>
            <a:r>
              <a:rPr lang="cs-CZ" b="1" dirty="0" err="1"/>
              <a:t>Vysledky</a:t>
            </a:r>
            <a:r>
              <a:rPr lang="cs-CZ" b="1" dirty="0"/>
              <a:t> aplikace CAFM</a:t>
            </a:r>
          </a:p>
        </p:txBody>
      </p:sp>
      <p:sp>
        <p:nvSpPr>
          <p:cNvPr id="3" name="Zástupný symbol pro obsah 2">
            <a:extLst>
              <a:ext uri="{FF2B5EF4-FFF2-40B4-BE49-F238E27FC236}">
                <a16:creationId xmlns:a16="http://schemas.microsoft.com/office/drawing/2014/main" id="{53299524-7AFC-4EBD-AE58-773E1CDDE4D5}"/>
              </a:ext>
            </a:extLst>
          </p:cNvPr>
          <p:cNvSpPr>
            <a:spLocks noGrp="1"/>
          </p:cNvSpPr>
          <p:nvPr>
            <p:ph idx="1"/>
          </p:nvPr>
        </p:nvSpPr>
        <p:spPr/>
        <p:txBody>
          <a:bodyPr/>
          <a:lstStyle/>
          <a:p>
            <a:r>
              <a:rPr lang="cs-CZ" dirty="0"/>
              <a:t>Nasazením CAFM systému je mimo jiné vyvedena </a:t>
            </a:r>
            <a:r>
              <a:rPr lang="cs-CZ" b="1" dirty="0"/>
              <a:t>významná část znalostí </a:t>
            </a:r>
            <a:r>
              <a:rPr lang="cs-CZ" dirty="0"/>
              <a:t>z hlav pracovníků do sdíleného databázového systému. Tato vlastnost je významná v delším časovém horizontu, způsobuje postupné budování znalostní báze („</a:t>
            </a:r>
            <a:r>
              <a:rPr lang="cs-CZ" dirty="0" err="1"/>
              <a:t>knowledge</a:t>
            </a:r>
            <a:r>
              <a:rPr lang="cs-CZ" dirty="0"/>
              <a:t> base“) a to způsobuje zastupitelnost pracovníků a v konečném důsledku </a:t>
            </a:r>
            <a:r>
              <a:rPr lang="cs-CZ" b="1" dirty="0"/>
              <a:t>pozitivně přispěje k ekonomickému růstu a celkovému úspěchu organizace. </a:t>
            </a:r>
            <a:endParaRPr lang="cs-CZ" dirty="0"/>
          </a:p>
        </p:txBody>
      </p:sp>
    </p:spTree>
    <p:extLst>
      <p:ext uri="{BB962C8B-B14F-4D97-AF65-F5344CB8AC3E}">
        <p14:creationId xmlns:p14="http://schemas.microsoft.com/office/powerpoint/2010/main" val="855540388"/>
      </p:ext>
    </p:extLst>
  </p:cSld>
  <p:clrMapOvr>
    <a:overrideClrMapping bg1="lt1" tx1="dk1" bg2="lt2" tx2="dk2" accent1="accent1" accent2="accent2" accent3="accent3" accent4="accent4" accent5="accent5" accent6="accent6" hlink="hlink" folHlink="folHlink"/>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B985857-5FC2-4DD5-B35C-3C1C8861D10C}"/>
              </a:ext>
            </a:extLst>
          </p:cNvPr>
          <p:cNvSpPr>
            <a:spLocks noGrp="1" noChangeArrowheads="1"/>
          </p:cNvSpPr>
          <p:nvPr>
            <p:ph type="ctrTitle"/>
          </p:nvPr>
        </p:nvSpPr>
        <p:spPr>
          <a:xfrm>
            <a:off x="2286000" y="3581400"/>
            <a:ext cx="7620000" cy="2362200"/>
          </a:xfrm>
        </p:spPr>
        <p:txBody>
          <a:bodyPr>
            <a:normAutofit fontScale="90000"/>
          </a:bodyPr>
          <a:lstStyle/>
          <a:p>
            <a:pPr eaLnBrk="1" hangingPunct="1"/>
            <a:r>
              <a:rPr lang="cs-CZ" altLang="cs-CZ" sz="3600" b="1" dirty="0">
                <a:latin typeface="Arial Unicode MS" pitchFamily="34" charset="-128"/>
              </a:rPr>
              <a:t>MBS Navision</a:t>
            </a:r>
            <a:br>
              <a:rPr lang="cs-CZ" altLang="cs-CZ" sz="3600" b="1" dirty="0">
                <a:latin typeface="Arial Unicode MS" pitchFamily="34" charset="-128"/>
              </a:rPr>
            </a:br>
            <a:r>
              <a:rPr lang="cs-CZ" altLang="cs-CZ" sz="3600" b="1" dirty="0">
                <a:latin typeface="Arial Unicode MS" pitchFamily="34" charset="-128"/>
              </a:rPr>
              <a:t>a</a:t>
            </a:r>
            <a:br>
              <a:rPr lang="cs-CZ" altLang="cs-CZ" sz="3600" b="1" dirty="0">
                <a:latin typeface="Arial Unicode MS" pitchFamily="34" charset="-128"/>
              </a:rPr>
            </a:br>
            <a:r>
              <a:rPr lang="cs-CZ" altLang="cs-CZ" sz="3600" b="1" dirty="0" err="1">
                <a:latin typeface="Arial Unicode MS" pitchFamily="34" charset="-128"/>
              </a:rPr>
              <a:t>FaMa</a:t>
            </a:r>
            <a:r>
              <a:rPr lang="cs-CZ" altLang="cs-CZ" sz="3600" b="1" dirty="0">
                <a:latin typeface="Arial Unicode MS" pitchFamily="34" charset="-128"/>
              </a:rPr>
              <a:t>+</a:t>
            </a:r>
            <a:br>
              <a:rPr lang="cs-CZ" altLang="cs-CZ" sz="3600" b="1" dirty="0">
                <a:latin typeface="Arial Unicode MS" pitchFamily="34" charset="-128"/>
              </a:rPr>
            </a:br>
            <a:br>
              <a:rPr lang="cs-CZ" altLang="cs-CZ" sz="2400" b="1" dirty="0">
                <a:latin typeface="Arial Unicode MS" pitchFamily="34" charset="-128"/>
              </a:rPr>
            </a:br>
            <a:r>
              <a:rPr lang="cs-CZ" altLang="cs-CZ" sz="2400" b="1" dirty="0">
                <a:latin typeface="Arial Unicode MS" pitchFamily="34" charset="-128"/>
              </a:rPr>
              <a:t>v prostředí Fakultní nemocnice Hradec Králové</a:t>
            </a:r>
            <a:endParaRPr lang="en-US" altLang="cs-CZ" sz="2400" b="1" dirty="0">
              <a:latin typeface="Arial Unicode MS" pitchFamily="34" charset="-128"/>
            </a:endParaRPr>
          </a:p>
        </p:txBody>
      </p:sp>
      <p:sp>
        <p:nvSpPr>
          <p:cNvPr id="2051" name="Rectangle 3">
            <a:extLst>
              <a:ext uri="{FF2B5EF4-FFF2-40B4-BE49-F238E27FC236}">
                <a16:creationId xmlns:a16="http://schemas.microsoft.com/office/drawing/2014/main" id="{772FAD37-B334-4CC1-A230-8C012ABF9FE4}"/>
              </a:ext>
            </a:extLst>
          </p:cNvPr>
          <p:cNvSpPr>
            <a:spLocks noGrp="1" noChangeArrowheads="1"/>
          </p:cNvSpPr>
          <p:nvPr>
            <p:ph type="subTitle" idx="1"/>
          </p:nvPr>
        </p:nvSpPr>
        <p:spPr>
          <a:xfrm>
            <a:off x="4038600" y="1219200"/>
            <a:ext cx="4191000" cy="914400"/>
          </a:xfrm>
        </p:spPr>
        <p:txBody>
          <a:bodyPr>
            <a:normAutofit fontScale="92500" lnSpcReduction="10000"/>
          </a:bodyPr>
          <a:lstStyle/>
          <a:p>
            <a:pPr eaLnBrk="1" hangingPunct="1"/>
            <a:r>
              <a:rPr lang="cs-CZ" altLang="cs-CZ" b="1">
                <a:latin typeface="Arial Unicode MS" pitchFamily="34" charset="-128"/>
              </a:rPr>
              <a:t>Ing. Jaroslava Rodrová</a:t>
            </a:r>
          </a:p>
        </p:txBody>
      </p:sp>
      <p:sp>
        <p:nvSpPr>
          <p:cNvPr id="2052" name="Line 4">
            <a:extLst>
              <a:ext uri="{FF2B5EF4-FFF2-40B4-BE49-F238E27FC236}">
                <a16:creationId xmlns:a16="http://schemas.microsoft.com/office/drawing/2014/main" id="{C542972E-069B-4946-98A2-D9430F48A225}"/>
              </a:ext>
            </a:extLst>
          </p:cNvPr>
          <p:cNvSpPr>
            <a:spLocks noChangeShapeType="1"/>
          </p:cNvSpPr>
          <p:nvPr/>
        </p:nvSpPr>
        <p:spPr bwMode="auto">
          <a:xfrm>
            <a:off x="2286000" y="6172200"/>
            <a:ext cx="7620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 name="Line 5">
            <a:extLst>
              <a:ext uri="{FF2B5EF4-FFF2-40B4-BE49-F238E27FC236}">
                <a16:creationId xmlns:a16="http://schemas.microsoft.com/office/drawing/2014/main" id="{018D534C-AAB7-4D1C-8CEB-DB872215B6CD}"/>
              </a:ext>
            </a:extLst>
          </p:cNvPr>
          <p:cNvSpPr>
            <a:spLocks noChangeShapeType="1"/>
          </p:cNvSpPr>
          <p:nvPr/>
        </p:nvSpPr>
        <p:spPr bwMode="auto">
          <a:xfrm>
            <a:off x="2362200" y="990600"/>
            <a:ext cx="75438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2054" name="Picture 6" descr="\\fnhk.cz\dfs\data1\desktop\gabersta\logo_fnhk01.bmp">
            <a:extLst>
              <a:ext uri="{FF2B5EF4-FFF2-40B4-BE49-F238E27FC236}">
                <a16:creationId xmlns:a16="http://schemas.microsoft.com/office/drawing/2014/main" id="{09D9222F-906A-4FC7-AD04-F579499CBD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2860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58F696AA-C659-486C-8D76-4013A211A04D}"/>
              </a:ext>
            </a:extLst>
          </p:cNvPr>
          <p:cNvSpPr txBox="1"/>
          <p:nvPr/>
        </p:nvSpPr>
        <p:spPr>
          <a:xfrm>
            <a:off x="1124661" y="6400801"/>
            <a:ext cx="5827877" cy="369332"/>
          </a:xfrm>
          <a:prstGeom prst="rect">
            <a:avLst/>
          </a:prstGeom>
          <a:noFill/>
        </p:spPr>
        <p:txBody>
          <a:bodyPr wrap="none" rtlCol="0">
            <a:spAutoFit/>
          </a:bodyPr>
          <a:lstStyle/>
          <a:p>
            <a:r>
              <a:rPr lang="cs-CZ" dirty="0"/>
              <a:t>Zdroj: </a:t>
            </a:r>
            <a:r>
              <a:rPr lang="cs-CZ" i="1" dirty="0">
                <a:hlinkClick r:id="rId6"/>
              </a:rPr>
              <a:t>data.businessworld.cz/</a:t>
            </a:r>
            <a:r>
              <a:rPr lang="cs-CZ" i="1" dirty="0" err="1">
                <a:hlinkClick r:id="rId6"/>
              </a:rPr>
              <a:t>file</a:t>
            </a:r>
            <a:r>
              <a:rPr lang="cs-CZ" i="1" dirty="0">
                <a:hlinkClick r:id="rId6"/>
              </a:rPr>
              <a:t>/</a:t>
            </a:r>
            <a:r>
              <a:rPr lang="cs-CZ" i="1" dirty="0" err="1">
                <a:hlinkClick r:id="rId6"/>
              </a:rPr>
              <a:t>ict</a:t>
            </a:r>
            <a:r>
              <a:rPr lang="cs-CZ" i="1" dirty="0">
                <a:hlinkClick r:id="rId6"/>
              </a:rPr>
              <a:t>/prezentace/rodrova.ppt</a:t>
            </a: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C26E6BC6-C480-4ABD-92C7-638C043A167B}"/>
              </a:ext>
            </a:extLst>
          </p:cNvPr>
          <p:cNvSpPr>
            <a:spLocks noGrp="1" noChangeArrowheads="1"/>
          </p:cNvSpPr>
          <p:nvPr>
            <p:ph type="subTitle" idx="1"/>
          </p:nvPr>
        </p:nvSpPr>
        <p:spPr>
          <a:xfrm>
            <a:off x="3276600" y="1676400"/>
            <a:ext cx="6705600" cy="3962400"/>
          </a:xfrm>
        </p:spPr>
        <p:txBody>
          <a:bodyPr>
            <a:normAutofit fontScale="85000" lnSpcReduction="20000"/>
          </a:bodyPr>
          <a:lstStyle/>
          <a:p>
            <a:pPr algn="l" eaLnBrk="1" hangingPunct="1"/>
            <a:r>
              <a:rPr lang="cs-CZ" altLang="cs-CZ" b="1">
                <a:latin typeface="Arial Unicode MS" pitchFamily="34" charset="-128"/>
              </a:rPr>
              <a:t>1 Výchozí stav :</a:t>
            </a:r>
          </a:p>
          <a:p>
            <a:pPr algn="l" eaLnBrk="1" hangingPunct="1"/>
            <a:endParaRPr lang="cs-CZ" altLang="cs-CZ" b="1">
              <a:latin typeface="Arial Unicode MS" pitchFamily="34" charset="-128"/>
            </a:endParaRPr>
          </a:p>
          <a:p>
            <a:pPr algn="l" eaLnBrk="1" hangingPunct="1">
              <a:buFont typeface="Wingdings" panose="05000000000000000000" pitchFamily="2" charset="2"/>
              <a:buChar char="§"/>
            </a:pPr>
            <a:r>
              <a:rPr lang="cs-CZ" altLang="cs-CZ" b="1">
                <a:latin typeface="Arial Unicode MS" pitchFamily="34" charset="-128"/>
              </a:rPr>
              <a:t> ekonomický IS</a:t>
            </a:r>
          </a:p>
          <a:p>
            <a:pPr algn="l" eaLnBrk="1" hangingPunct="1">
              <a:buFont typeface="Wingdings" panose="05000000000000000000" pitchFamily="2" charset="2"/>
              <a:buNone/>
            </a:pPr>
            <a:r>
              <a:rPr lang="cs-CZ" altLang="cs-CZ" b="1">
                <a:latin typeface="Arial Unicode MS" pitchFamily="34" charset="-128"/>
              </a:rPr>
              <a:t>	v prostředí MS-DOS</a:t>
            </a:r>
          </a:p>
          <a:p>
            <a:pPr algn="l" eaLnBrk="1" hangingPunct="1">
              <a:buFont typeface="Wingdings" panose="05000000000000000000" pitchFamily="2" charset="2"/>
              <a:buChar char="§"/>
            </a:pPr>
            <a:r>
              <a:rPr lang="cs-CZ" altLang="cs-CZ" b="1">
                <a:latin typeface="Arial Unicode MS" pitchFamily="34" charset="-128"/>
              </a:rPr>
              <a:t> skladový IS</a:t>
            </a:r>
          </a:p>
          <a:p>
            <a:pPr algn="l" eaLnBrk="1" hangingPunct="1">
              <a:buFont typeface="Wingdings" panose="05000000000000000000" pitchFamily="2" charset="2"/>
              <a:buNone/>
            </a:pPr>
            <a:r>
              <a:rPr lang="cs-CZ" altLang="cs-CZ" b="1">
                <a:latin typeface="Arial Unicode MS" pitchFamily="34" charset="-128"/>
              </a:rPr>
              <a:t>	AMIS-H</a:t>
            </a:r>
          </a:p>
          <a:p>
            <a:pPr algn="l" eaLnBrk="1" hangingPunct="1">
              <a:buFont typeface="Wingdings" panose="05000000000000000000" pitchFamily="2" charset="2"/>
              <a:buChar char="§"/>
            </a:pPr>
            <a:r>
              <a:rPr lang="cs-CZ" altLang="cs-CZ" b="1">
                <a:latin typeface="Arial Unicode MS" pitchFamily="34" charset="-128"/>
              </a:rPr>
              <a:t> IS pro evidenci zdravotnických prostředků</a:t>
            </a:r>
          </a:p>
          <a:p>
            <a:pPr algn="l" eaLnBrk="1" hangingPunct="1">
              <a:buFont typeface="Wingdings" panose="05000000000000000000" pitchFamily="2" charset="2"/>
              <a:buNone/>
            </a:pPr>
            <a:r>
              <a:rPr lang="cs-CZ" altLang="cs-CZ" b="1">
                <a:latin typeface="Arial Unicode MS" pitchFamily="34" charset="-128"/>
              </a:rPr>
              <a:t>	FaMa</a:t>
            </a:r>
            <a:endParaRPr lang="en-US" altLang="cs-CZ" b="1">
              <a:latin typeface="Arial Unicode MS" pitchFamily="34" charset="-128"/>
            </a:endParaRPr>
          </a:p>
        </p:txBody>
      </p:sp>
      <p:sp>
        <p:nvSpPr>
          <p:cNvPr id="3075" name="Line 4">
            <a:extLst>
              <a:ext uri="{FF2B5EF4-FFF2-40B4-BE49-F238E27FC236}">
                <a16:creationId xmlns:a16="http://schemas.microsoft.com/office/drawing/2014/main" id="{4B76A365-FC31-4190-BED0-28FED38AA6CB}"/>
              </a:ext>
            </a:extLst>
          </p:cNvPr>
          <p:cNvSpPr>
            <a:spLocks noChangeShapeType="1"/>
          </p:cNvSpPr>
          <p:nvPr/>
        </p:nvSpPr>
        <p:spPr bwMode="auto">
          <a:xfrm>
            <a:off x="2286000" y="6172200"/>
            <a:ext cx="7620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 name="Line 5">
            <a:extLst>
              <a:ext uri="{FF2B5EF4-FFF2-40B4-BE49-F238E27FC236}">
                <a16:creationId xmlns:a16="http://schemas.microsoft.com/office/drawing/2014/main" id="{F0046849-A532-47D1-BB49-2F8030073C8C}"/>
              </a:ext>
            </a:extLst>
          </p:cNvPr>
          <p:cNvSpPr>
            <a:spLocks noChangeShapeType="1"/>
          </p:cNvSpPr>
          <p:nvPr/>
        </p:nvSpPr>
        <p:spPr bwMode="auto">
          <a:xfrm>
            <a:off x="3352800" y="990600"/>
            <a:ext cx="6553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3077" name="Picture 6" descr="\\fnhk.cz\dfs\data1\desktop\gabersta\logo_fnhk01.bmp">
            <a:extLst>
              <a:ext uri="{FF2B5EF4-FFF2-40B4-BE49-F238E27FC236}">
                <a16:creationId xmlns:a16="http://schemas.microsoft.com/office/drawing/2014/main" id="{31D93924-FA26-4655-B270-8B60A7F2F4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72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CC72A126-FE42-4413-B73B-AF3DBF112F92}"/>
              </a:ext>
            </a:extLst>
          </p:cNvPr>
          <p:cNvSpPr txBox="1"/>
          <p:nvPr/>
        </p:nvSpPr>
        <p:spPr>
          <a:xfrm>
            <a:off x="1124661" y="6400801"/>
            <a:ext cx="5827877" cy="369332"/>
          </a:xfrm>
          <a:prstGeom prst="rect">
            <a:avLst/>
          </a:prstGeom>
          <a:noFill/>
        </p:spPr>
        <p:txBody>
          <a:bodyPr wrap="none" rtlCol="0">
            <a:spAutoFit/>
          </a:bodyPr>
          <a:lstStyle/>
          <a:p>
            <a:r>
              <a:rPr lang="cs-CZ" dirty="0"/>
              <a:t>Zdroj: </a:t>
            </a:r>
            <a:r>
              <a:rPr lang="cs-CZ" i="1" dirty="0">
                <a:hlinkClick r:id="rId6"/>
              </a:rPr>
              <a:t>data.businessworld.cz/</a:t>
            </a:r>
            <a:r>
              <a:rPr lang="cs-CZ" i="1" dirty="0" err="1">
                <a:hlinkClick r:id="rId6"/>
              </a:rPr>
              <a:t>file</a:t>
            </a:r>
            <a:r>
              <a:rPr lang="cs-CZ" i="1" dirty="0">
                <a:hlinkClick r:id="rId6"/>
              </a:rPr>
              <a:t>/</a:t>
            </a:r>
            <a:r>
              <a:rPr lang="cs-CZ" i="1" dirty="0" err="1">
                <a:hlinkClick r:id="rId6"/>
              </a:rPr>
              <a:t>ict</a:t>
            </a:r>
            <a:r>
              <a:rPr lang="cs-CZ" i="1" dirty="0">
                <a:hlinkClick r:id="rId6"/>
              </a:rPr>
              <a:t>/prezentace/rodrova.ppt</a:t>
            </a: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BA93BD1-066C-47FC-8534-399D1CED0EBF}"/>
              </a:ext>
            </a:extLst>
          </p:cNvPr>
          <p:cNvSpPr>
            <a:spLocks noGrp="1" noChangeArrowheads="1"/>
          </p:cNvSpPr>
          <p:nvPr>
            <p:ph type="subTitle" idx="1"/>
          </p:nvPr>
        </p:nvSpPr>
        <p:spPr>
          <a:xfrm>
            <a:off x="3276600" y="1676400"/>
            <a:ext cx="6705600" cy="3962400"/>
          </a:xfrm>
        </p:spPr>
        <p:txBody>
          <a:bodyPr>
            <a:normAutofit fontScale="77500" lnSpcReduction="20000"/>
          </a:bodyPr>
          <a:lstStyle/>
          <a:p>
            <a:pPr algn="l" eaLnBrk="1" hangingPunct="1"/>
            <a:r>
              <a:rPr lang="cs-CZ" altLang="cs-CZ" b="1">
                <a:latin typeface="Arial Unicode MS" pitchFamily="34" charset="-128"/>
              </a:rPr>
              <a:t>1.1 Výchozí stav – negativa :</a:t>
            </a:r>
          </a:p>
          <a:p>
            <a:pPr algn="l" eaLnBrk="1" hangingPunct="1"/>
            <a:endParaRPr lang="cs-CZ" altLang="cs-CZ" b="1">
              <a:latin typeface="Arial Unicode MS" pitchFamily="34" charset="-128"/>
            </a:endParaRPr>
          </a:p>
          <a:p>
            <a:pPr algn="l" eaLnBrk="1" hangingPunct="1">
              <a:buFont typeface="Wingdings" panose="05000000000000000000" pitchFamily="2" charset="2"/>
              <a:buChar char="§"/>
            </a:pPr>
            <a:r>
              <a:rPr lang="cs-CZ" altLang="cs-CZ" b="1">
                <a:latin typeface="Arial Unicode MS" pitchFamily="34" charset="-128"/>
              </a:rPr>
              <a:t> ekonomický IS</a:t>
            </a:r>
          </a:p>
          <a:p>
            <a:pPr algn="l" eaLnBrk="1" hangingPunct="1">
              <a:buFont typeface="Wingdings" panose="05000000000000000000" pitchFamily="2" charset="2"/>
              <a:buNone/>
            </a:pPr>
            <a:r>
              <a:rPr lang="cs-CZ" altLang="cs-CZ" b="1">
                <a:latin typeface="Arial Unicode MS" pitchFamily="34" charset="-128"/>
              </a:rPr>
              <a:t>	omezení současně pracujících uživatelů</a:t>
            </a:r>
          </a:p>
          <a:p>
            <a:pPr algn="l" eaLnBrk="1" hangingPunct="1">
              <a:buFont typeface="Wingdings" panose="05000000000000000000" pitchFamily="2" charset="2"/>
              <a:buChar char="§"/>
            </a:pPr>
            <a:r>
              <a:rPr lang="cs-CZ" altLang="cs-CZ" b="1">
                <a:latin typeface="Arial Unicode MS" pitchFamily="34" charset="-128"/>
              </a:rPr>
              <a:t> skladový IS</a:t>
            </a:r>
          </a:p>
          <a:p>
            <a:pPr algn="l" eaLnBrk="1" hangingPunct="1">
              <a:buFont typeface="Wingdings" panose="05000000000000000000" pitchFamily="2" charset="2"/>
              <a:buNone/>
            </a:pPr>
            <a:r>
              <a:rPr lang="cs-CZ" altLang="cs-CZ" b="1">
                <a:latin typeface="Arial Unicode MS" pitchFamily="34" charset="-128"/>
              </a:rPr>
              <a:t>	aktualizace pomocí dávky (každý měsíc) </a:t>
            </a:r>
          </a:p>
          <a:p>
            <a:pPr algn="l" eaLnBrk="1" hangingPunct="1">
              <a:buFont typeface="Wingdings" panose="05000000000000000000" pitchFamily="2" charset="2"/>
              <a:buChar char="§"/>
            </a:pPr>
            <a:r>
              <a:rPr lang="cs-CZ" altLang="cs-CZ" b="1">
                <a:latin typeface="Arial Unicode MS" pitchFamily="34" charset="-128"/>
              </a:rPr>
              <a:t> IS pro evidenci zdravotnických prostředků</a:t>
            </a:r>
          </a:p>
          <a:p>
            <a:pPr algn="l" eaLnBrk="1" hangingPunct="1">
              <a:buFont typeface="Wingdings" panose="05000000000000000000" pitchFamily="2" charset="2"/>
              <a:buNone/>
            </a:pPr>
            <a:r>
              <a:rPr lang="cs-CZ" altLang="cs-CZ" b="1">
                <a:latin typeface="Arial Unicode MS" pitchFamily="34" charset="-128"/>
              </a:rPr>
              <a:t>	„ruční“ synchronizace (dvakrát ročně)</a:t>
            </a:r>
            <a:endParaRPr lang="en-US" altLang="cs-CZ" b="1">
              <a:latin typeface="Arial Unicode MS" pitchFamily="34" charset="-128"/>
            </a:endParaRPr>
          </a:p>
        </p:txBody>
      </p:sp>
      <p:sp>
        <p:nvSpPr>
          <p:cNvPr id="4099" name="Line 3">
            <a:extLst>
              <a:ext uri="{FF2B5EF4-FFF2-40B4-BE49-F238E27FC236}">
                <a16:creationId xmlns:a16="http://schemas.microsoft.com/office/drawing/2014/main" id="{886AC509-B0C4-401A-9754-06A74A248475}"/>
              </a:ext>
            </a:extLst>
          </p:cNvPr>
          <p:cNvSpPr>
            <a:spLocks noChangeShapeType="1"/>
          </p:cNvSpPr>
          <p:nvPr/>
        </p:nvSpPr>
        <p:spPr bwMode="auto">
          <a:xfrm>
            <a:off x="2286000" y="6172200"/>
            <a:ext cx="7620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100" name="Line 4">
            <a:extLst>
              <a:ext uri="{FF2B5EF4-FFF2-40B4-BE49-F238E27FC236}">
                <a16:creationId xmlns:a16="http://schemas.microsoft.com/office/drawing/2014/main" id="{46BC5E1F-C8A0-4247-BAF8-7CD25591FFC8}"/>
              </a:ext>
            </a:extLst>
          </p:cNvPr>
          <p:cNvSpPr>
            <a:spLocks noChangeShapeType="1"/>
          </p:cNvSpPr>
          <p:nvPr/>
        </p:nvSpPr>
        <p:spPr bwMode="auto">
          <a:xfrm>
            <a:off x="3352800" y="990600"/>
            <a:ext cx="6553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4101" name="Picture 5" descr="\\fnhk.cz\dfs\data1\desktop\gabersta\logo_fnhk01.bmp">
            <a:extLst>
              <a:ext uri="{FF2B5EF4-FFF2-40B4-BE49-F238E27FC236}">
                <a16:creationId xmlns:a16="http://schemas.microsoft.com/office/drawing/2014/main" id="{16671EE3-A378-4FF2-96F3-BD7107AB61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72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2F51315D-94E9-49AF-867F-DFD75E590CEB}"/>
              </a:ext>
            </a:extLst>
          </p:cNvPr>
          <p:cNvSpPr txBox="1"/>
          <p:nvPr/>
        </p:nvSpPr>
        <p:spPr>
          <a:xfrm>
            <a:off x="1124661" y="6400801"/>
            <a:ext cx="5827877" cy="369332"/>
          </a:xfrm>
          <a:prstGeom prst="rect">
            <a:avLst/>
          </a:prstGeom>
          <a:noFill/>
        </p:spPr>
        <p:txBody>
          <a:bodyPr wrap="none" rtlCol="0">
            <a:spAutoFit/>
          </a:bodyPr>
          <a:lstStyle/>
          <a:p>
            <a:r>
              <a:rPr lang="cs-CZ" dirty="0"/>
              <a:t>Zdroj: </a:t>
            </a:r>
            <a:r>
              <a:rPr lang="cs-CZ" i="1" dirty="0">
                <a:hlinkClick r:id="rId6"/>
              </a:rPr>
              <a:t>data.businessworld.cz/</a:t>
            </a:r>
            <a:r>
              <a:rPr lang="cs-CZ" i="1" dirty="0" err="1">
                <a:hlinkClick r:id="rId6"/>
              </a:rPr>
              <a:t>file</a:t>
            </a:r>
            <a:r>
              <a:rPr lang="cs-CZ" i="1" dirty="0">
                <a:hlinkClick r:id="rId6"/>
              </a:rPr>
              <a:t>/</a:t>
            </a:r>
            <a:r>
              <a:rPr lang="cs-CZ" i="1" dirty="0" err="1">
                <a:hlinkClick r:id="rId6"/>
              </a:rPr>
              <a:t>ict</a:t>
            </a:r>
            <a:r>
              <a:rPr lang="cs-CZ" i="1" dirty="0">
                <a:hlinkClick r:id="rId6"/>
              </a:rPr>
              <a:t>/prezentace/rodrova.ppt</a:t>
            </a: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72B17FE-B986-4ED3-96CB-C0567055BE0B}"/>
              </a:ext>
            </a:extLst>
          </p:cNvPr>
          <p:cNvSpPr>
            <a:spLocks noGrp="1" noChangeArrowheads="1"/>
          </p:cNvSpPr>
          <p:nvPr>
            <p:ph type="subTitle" idx="1"/>
          </p:nvPr>
        </p:nvSpPr>
        <p:spPr>
          <a:xfrm>
            <a:off x="3200400" y="1676400"/>
            <a:ext cx="6781800" cy="2743200"/>
          </a:xfrm>
        </p:spPr>
        <p:txBody>
          <a:bodyPr>
            <a:normAutofit fontScale="77500" lnSpcReduction="20000"/>
          </a:bodyPr>
          <a:lstStyle/>
          <a:p>
            <a:pPr algn="l" eaLnBrk="1" hangingPunct="1"/>
            <a:r>
              <a:rPr lang="cs-CZ" altLang="cs-CZ" b="1">
                <a:latin typeface="Arial Unicode MS" pitchFamily="34" charset="-128"/>
              </a:rPr>
              <a:t>1.2 Výchozí stav – negativa :</a:t>
            </a:r>
          </a:p>
          <a:p>
            <a:pPr algn="l" eaLnBrk="1" hangingPunct="1"/>
            <a:endParaRPr lang="cs-CZ" altLang="cs-CZ" b="1">
              <a:latin typeface="Arial Unicode MS" pitchFamily="34" charset="-128"/>
            </a:endParaRPr>
          </a:p>
          <a:p>
            <a:pPr algn="l" eaLnBrk="1" hangingPunct="1">
              <a:buFont typeface="Wingdings" panose="05000000000000000000" pitchFamily="2" charset="2"/>
              <a:buChar char="§"/>
            </a:pPr>
            <a:r>
              <a:rPr lang="cs-CZ" altLang="cs-CZ" b="1">
                <a:latin typeface="Arial Unicode MS" pitchFamily="34" charset="-128"/>
              </a:rPr>
              <a:t> 3 nezávislé systémy (3 různé databáze)</a:t>
            </a:r>
          </a:p>
          <a:p>
            <a:pPr algn="l" eaLnBrk="1" hangingPunct="1">
              <a:buFont typeface="Wingdings" panose="05000000000000000000" pitchFamily="2" charset="2"/>
              <a:buChar char="§"/>
            </a:pPr>
            <a:r>
              <a:rPr lang="cs-CZ" altLang="cs-CZ" b="1">
                <a:latin typeface="Arial Unicode MS" pitchFamily="34" charset="-128"/>
              </a:rPr>
              <a:t> neprovázanost dat v reálném čase</a:t>
            </a:r>
          </a:p>
          <a:p>
            <a:pPr algn="l" eaLnBrk="1" hangingPunct="1">
              <a:buFont typeface="Wingdings" panose="05000000000000000000" pitchFamily="2" charset="2"/>
              <a:buChar char="§"/>
            </a:pPr>
            <a:r>
              <a:rPr lang="cs-CZ" altLang="cs-CZ" b="1">
                <a:latin typeface="Arial Unicode MS" pitchFamily="34" charset="-128"/>
              </a:rPr>
              <a:t> nemožnost udržení kontinuity dat</a:t>
            </a:r>
          </a:p>
          <a:p>
            <a:pPr algn="l" eaLnBrk="1" hangingPunct="1">
              <a:buFont typeface="Wingdings" panose="05000000000000000000" pitchFamily="2" charset="2"/>
              <a:buChar char="§"/>
            </a:pPr>
            <a:r>
              <a:rPr lang="cs-CZ" altLang="cs-CZ" b="1">
                <a:latin typeface="Arial Unicode MS" pitchFamily="34" charset="-128"/>
              </a:rPr>
              <a:t> pracnost při údržbě databází, vznik chyb</a:t>
            </a:r>
          </a:p>
          <a:p>
            <a:pPr algn="l" eaLnBrk="1" hangingPunct="1">
              <a:buFont typeface="Wingdings" panose="05000000000000000000" pitchFamily="2" charset="2"/>
              <a:buChar char="§"/>
            </a:pPr>
            <a:endParaRPr lang="en-US" altLang="cs-CZ" b="1">
              <a:latin typeface="Arial Unicode MS" pitchFamily="34" charset="-128"/>
            </a:endParaRPr>
          </a:p>
        </p:txBody>
      </p:sp>
      <p:sp>
        <p:nvSpPr>
          <p:cNvPr id="5123" name="Line 3">
            <a:extLst>
              <a:ext uri="{FF2B5EF4-FFF2-40B4-BE49-F238E27FC236}">
                <a16:creationId xmlns:a16="http://schemas.microsoft.com/office/drawing/2014/main" id="{9A259A8E-7A15-4FEB-8684-6806C84D7E6B}"/>
              </a:ext>
            </a:extLst>
          </p:cNvPr>
          <p:cNvSpPr>
            <a:spLocks noChangeShapeType="1"/>
          </p:cNvSpPr>
          <p:nvPr/>
        </p:nvSpPr>
        <p:spPr bwMode="auto">
          <a:xfrm>
            <a:off x="2286000" y="6172200"/>
            <a:ext cx="7620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124" name="Line 4">
            <a:extLst>
              <a:ext uri="{FF2B5EF4-FFF2-40B4-BE49-F238E27FC236}">
                <a16:creationId xmlns:a16="http://schemas.microsoft.com/office/drawing/2014/main" id="{0C9361B6-B939-4F11-813C-A364579BBC53}"/>
              </a:ext>
            </a:extLst>
          </p:cNvPr>
          <p:cNvSpPr>
            <a:spLocks noChangeShapeType="1"/>
          </p:cNvSpPr>
          <p:nvPr/>
        </p:nvSpPr>
        <p:spPr bwMode="auto">
          <a:xfrm>
            <a:off x="3352800" y="990600"/>
            <a:ext cx="6553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5125" name="Picture 5" descr="\\fnhk.cz\dfs\data1\desktop\gabersta\logo_fnhk01.bmp">
            <a:extLst>
              <a:ext uri="{FF2B5EF4-FFF2-40B4-BE49-F238E27FC236}">
                <a16:creationId xmlns:a16="http://schemas.microsoft.com/office/drawing/2014/main" id="{0265EA2E-F24A-491C-97A9-62B0A03ED5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72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AutoShape 6">
            <a:extLst>
              <a:ext uri="{FF2B5EF4-FFF2-40B4-BE49-F238E27FC236}">
                <a16:creationId xmlns:a16="http://schemas.microsoft.com/office/drawing/2014/main" id="{CB4324E9-CCFE-44A2-BD06-E7C948F413CB}"/>
              </a:ext>
            </a:extLst>
          </p:cNvPr>
          <p:cNvSpPr>
            <a:spLocks noChangeArrowheads="1"/>
          </p:cNvSpPr>
          <p:nvPr/>
        </p:nvSpPr>
        <p:spPr bwMode="auto">
          <a:xfrm>
            <a:off x="2819400" y="4572000"/>
            <a:ext cx="1600200" cy="1066800"/>
          </a:xfrm>
          <a:prstGeom prst="rightArrow">
            <a:avLst>
              <a:gd name="adj1" fmla="val 50000"/>
              <a:gd name="adj2" fmla="val 375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5127" name="Text Box 8">
            <a:extLst>
              <a:ext uri="{FF2B5EF4-FFF2-40B4-BE49-F238E27FC236}">
                <a16:creationId xmlns:a16="http://schemas.microsoft.com/office/drawing/2014/main" id="{F4208766-F550-4F92-812B-74DAF735527E}"/>
              </a:ext>
            </a:extLst>
          </p:cNvPr>
          <p:cNvSpPr txBox="1">
            <a:spLocks noChangeArrowheads="1"/>
          </p:cNvSpPr>
          <p:nvPr/>
        </p:nvSpPr>
        <p:spPr bwMode="auto">
          <a:xfrm>
            <a:off x="4953000" y="48768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b="1">
                <a:latin typeface="Arial Unicode MS" pitchFamily="34" charset="-128"/>
              </a:rPr>
              <a:t>Rozhodnutí o novém IS</a:t>
            </a:r>
            <a:endParaRPr lang="en-US" altLang="cs-CZ" b="1">
              <a:latin typeface="Arial Unicode MS" pitchFamily="34" charset="-128"/>
            </a:endParaRPr>
          </a:p>
        </p:txBody>
      </p:sp>
      <p:sp>
        <p:nvSpPr>
          <p:cNvPr id="8" name="TextovéPole 7">
            <a:extLst>
              <a:ext uri="{FF2B5EF4-FFF2-40B4-BE49-F238E27FC236}">
                <a16:creationId xmlns:a16="http://schemas.microsoft.com/office/drawing/2014/main" id="{3B0BD2AC-414C-4EF0-B4EE-D8BD010A24FA}"/>
              </a:ext>
            </a:extLst>
          </p:cNvPr>
          <p:cNvSpPr txBox="1"/>
          <p:nvPr/>
        </p:nvSpPr>
        <p:spPr>
          <a:xfrm>
            <a:off x="1124661" y="6400801"/>
            <a:ext cx="5827877" cy="369332"/>
          </a:xfrm>
          <a:prstGeom prst="rect">
            <a:avLst/>
          </a:prstGeom>
          <a:noFill/>
        </p:spPr>
        <p:txBody>
          <a:bodyPr wrap="none" rtlCol="0">
            <a:spAutoFit/>
          </a:bodyPr>
          <a:lstStyle/>
          <a:p>
            <a:r>
              <a:rPr lang="cs-CZ" dirty="0"/>
              <a:t>Zdroj: </a:t>
            </a:r>
            <a:r>
              <a:rPr lang="cs-CZ" i="1" dirty="0">
                <a:hlinkClick r:id="rId6"/>
              </a:rPr>
              <a:t>data.businessworld.cz/</a:t>
            </a:r>
            <a:r>
              <a:rPr lang="cs-CZ" i="1" dirty="0" err="1">
                <a:hlinkClick r:id="rId6"/>
              </a:rPr>
              <a:t>file</a:t>
            </a:r>
            <a:r>
              <a:rPr lang="cs-CZ" i="1" dirty="0">
                <a:hlinkClick r:id="rId6"/>
              </a:rPr>
              <a:t>/</a:t>
            </a:r>
            <a:r>
              <a:rPr lang="cs-CZ" i="1" dirty="0" err="1">
                <a:hlinkClick r:id="rId6"/>
              </a:rPr>
              <a:t>ict</a:t>
            </a:r>
            <a:r>
              <a:rPr lang="cs-CZ" i="1" dirty="0">
                <a:hlinkClick r:id="rId6"/>
              </a:rPr>
              <a:t>/prezentace/rodrova.ppt</a:t>
            </a: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90A77E8-1484-4C21-AF4A-8BB33368CEB0}"/>
              </a:ext>
            </a:extLst>
          </p:cNvPr>
          <p:cNvSpPr>
            <a:spLocks noGrp="1" noChangeArrowheads="1"/>
          </p:cNvSpPr>
          <p:nvPr>
            <p:ph type="subTitle" idx="1"/>
          </p:nvPr>
        </p:nvSpPr>
        <p:spPr>
          <a:xfrm>
            <a:off x="3276600" y="1676400"/>
            <a:ext cx="6705600" cy="3200400"/>
          </a:xfrm>
        </p:spPr>
        <p:txBody>
          <a:bodyPr>
            <a:normAutofit fontScale="77500" lnSpcReduction="20000"/>
          </a:bodyPr>
          <a:lstStyle/>
          <a:p>
            <a:pPr algn="l" eaLnBrk="1" hangingPunct="1"/>
            <a:r>
              <a:rPr lang="cs-CZ" altLang="cs-CZ" b="1">
                <a:latin typeface="Arial Unicode MS" pitchFamily="34" charset="-128"/>
              </a:rPr>
              <a:t>2 MBS Navision :</a:t>
            </a:r>
          </a:p>
          <a:p>
            <a:pPr algn="l" eaLnBrk="1" hangingPunct="1"/>
            <a:endParaRPr lang="cs-CZ" altLang="cs-CZ" b="1">
              <a:latin typeface="Arial Unicode MS" pitchFamily="34" charset="-128"/>
            </a:endParaRPr>
          </a:p>
          <a:p>
            <a:pPr algn="l" eaLnBrk="1" hangingPunct="1">
              <a:buFont typeface="Wingdings" panose="05000000000000000000" pitchFamily="2" charset="2"/>
              <a:buChar char="§"/>
            </a:pPr>
            <a:r>
              <a:rPr lang="cs-CZ" altLang="cs-CZ" b="1">
                <a:latin typeface="Arial Unicode MS" pitchFamily="34" charset="-128"/>
              </a:rPr>
              <a:t> r. 2006 : rozhodnutí o nákupu IS</a:t>
            </a:r>
          </a:p>
          <a:p>
            <a:pPr algn="l" eaLnBrk="1" hangingPunct="1">
              <a:buFont typeface="Wingdings" panose="05000000000000000000" pitchFamily="2" charset="2"/>
              <a:buNone/>
            </a:pPr>
            <a:r>
              <a:rPr lang="cs-CZ" altLang="cs-CZ" b="1">
                <a:latin typeface="Arial Unicode MS" pitchFamily="34" charset="-128"/>
              </a:rPr>
              <a:t>	      výběrové řízení</a:t>
            </a:r>
          </a:p>
          <a:p>
            <a:pPr algn="l" eaLnBrk="1" hangingPunct="1">
              <a:buFont typeface="Wingdings" panose="05000000000000000000" pitchFamily="2" charset="2"/>
              <a:buChar char="§"/>
            </a:pPr>
            <a:r>
              <a:rPr lang="cs-CZ" altLang="cs-CZ" b="1">
                <a:latin typeface="Arial Unicode MS" pitchFamily="34" charset="-128"/>
              </a:rPr>
              <a:t> r. 2006 : implementace</a:t>
            </a:r>
          </a:p>
          <a:p>
            <a:pPr algn="l" eaLnBrk="1" hangingPunct="1">
              <a:buFont typeface="Wingdings" panose="05000000000000000000" pitchFamily="2" charset="2"/>
              <a:buNone/>
            </a:pPr>
            <a:r>
              <a:rPr lang="cs-CZ" altLang="cs-CZ" b="1">
                <a:latin typeface="Arial Unicode MS" pitchFamily="34" charset="-128"/>
              </a:rPr>
              <a:t>	      customizace</a:t>
            </a:r>
          </a:p>
          <a:p>
            <a:pPr algn="l" eaLnBrk="1" hangingPunct="1">
              <a:buFont typeface="Wingdings" panose="05000000000000000000" pitchFamily="2" charset="2"/>
              <a:buNone/>
            </a:pPr>
            <a:r>
              <a:rPr lang="cs-CZ" altLang="cs-CZ" b="1">
                <a:latin typeface="Arial Unicode MS" pitchFamily="34" charset="-128"/>
              </a:rPr>
              <a:t>	      zaškolení uživatelů</a:t>
            </a:r>
          </a:p>
          <a:p>
            <a:pPr algn="l" eaLnBrk="1" hangingPunct="1">
              <a:buFont typeface="Wingdings" panose="05000000000000000000" pitchFamily="2" charset="2"/>
              <a:buChar char="§"/>
            </a:pPr>
            <a:r>
              <a:rPr lang="cs-CZ" altLang="cs-CZ" b="1">
                <a:latin typeface="Arial Unicode MS" pitchFamily="34" charset="-128"/>
              </a:rPr>
              <a:t> 1.1.2007 : ostrý provoz</a:t>
            </a:r>
          </a:p>
          <a:p>
            <a:pPr algn="l" eaLnBrk="1" hangingPunct="1">
              <a:buFont typeface="Wingdings" panose="05000000000000000000" pitchFamily="2" charset="2"/>
              <a:buChar char="§"/>
            </a:pPr>
            <a:endParaRPr lang="cs-CZ" altLang="cs-CZ" b="1">
              <a:latin typeface="Arial Unicode MS" pitchFamily="34" charset="-128"/>
            </a:endParaRPr>
          </a:p>
          <a:p>
            <a:pPr algn="l" eaLnBrk="1" hangingPunct="1">
              <a:buFont typeface="Wingdings" panose="05000000000000000000" pitchFamily="2" charset="2"/>
              <a:buNone/>
            </a:pPr>
            <a:endParaRPr lang="cs-CZ" altLang="cs-CZ" b="1">
              <a:latin typeface="Arial Unicode MS" pitchFamily="34" charset="-128"/>
            </a:endParaRPr>
          </a:p>
          <a:p>
            <a:pPr algn="l" eaLnBrk="1" hangingPunct="1">
              <a:buFont typeface="Wingdings" panose="05000000000000000000" pitchFamily="2" charset="2"/>
              <a:buChar char="§"/>
            </a:pPr>
            <a:endParaRPr lang="cs-CZ" altLang="cs-CZ" b="1">
              <a:latin typeface="Arial Unicode MS" pitchFamily="34" charset="-128"/>
            </a:endParaRPr>
          </a:p>
          <a:p>
            <a:pPr algn="l" eaLnBrk="1" hangingPunct="1">
              <a:buFont typeface="Wingdings" panose="05000000000000000000" pitchFamily="2" charset="2"/>
              <a:buChar char="§"/>
            </a:pPr>
            <a:endParaRPr lang="en-US" altLang="cs-CZ" b="1">
              <a:latin typeface="Arial Unicode MS" pitchFamily="34" charset="-128"/>
            </a:endParaRPr>
          </a:p>
        </p:txBody>
      </p:sp>
      <p:sp>
        <p:nvSpPr>
          <p:cNvPr id="6147" name="Line 3">
            <a:extLst>
              <a:ext uri="{FF2B5EF4-FFF2-40B4-BE49-F238E27FC236}">
                <a16:creationId xmlns:a16="http://schemas.microsoft.com/office/drawing/2014/main" id="{47B17F5D-B55A-4E9E-95D9-C2547877613A}"/>
              </a:ext>
            </a:extLst>
          </p:cNvPr>
          <p:cNvSpPr>
            <a:spLocks noChangeShapeType="1"/>
          </p:cNvSpPr>
          <p:nvPr/>
        </p:nvSpPr>
        <p:spPr bwMode="auto">
          <a:xfrm>
            <a:off x="2286000" y="6172200"/>
            <a:ext cx="7620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148" name="Line 4">
            <a:extLst>
              <a:ext uri="{FF2B5EF4-FFF2-40B4-BE49-F238E27FC236}">
                <a16:creationId xmlns:a16="http://schemas.microsoft.com/office/drawing/2014/main" id="{AA7FC4F3-2566-4A46-8392-19C4946D513F}"/>
              </a:ext>
            </a:extLst>
          </p:cNvPr>
          <p:cNvSpPr>
            <a:spLocks noChangeShapeType="1"/>
          </p:cNvSpPr>
          <p:nvPr/>
        </p:nvSpPr>
        <p:spPr bwMode="auto">
          <a:xfrm>
            <a:off x="3352800" y="990600"/>
            <a:ext cx="6553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6149" name="Picture 5" descr="\\fnhk.cz\dfs\data1\desktop\gabersta\logo_fnhk01.bmp">
            <a:extLst>
              <a:ext uri="{FF2B5EF4-FFF2-40B4-BE49-F238E27FC236}">
                <a16:creationId xmlns:a16="http://schemas.microsoft.com/office/drawing/2014/main" id="{04240DAC-0599-41CD-AEC6-870D67D2A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72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4E060AE6-35EC-42D9-9FEA-D68BB00984EB}"/>
              </a:ext>
            </a:extLst>
          </p:cNvPr>
          <p:cNvSpPr txBox="1"/>
          <p:nvPr/>
        </p:nvSpPr>
        <p:spPr>
          <a:xfrm>
            <a:off x="1124661" y="6400801"/>
            <a:ext cx="5827877" cy="369332"/>
          </a:xfrm>
          <a:prstGeom prst="rect">
            <a:avLst/>
          </a:prstGeom>
          <a:noFill/>
        </p:spPr>
        <p:txBody>
          <a:bodyPr wrap="none" rtlCol="0">
            <a:spAutoFit/>
          </a:bodyPr>
          <a:lstStyle/>
          <a:p>
            <a:r>
              <a:rPr lang="cs-CZ" dirty="0"/>
              <a:t>Zdroj: </a:t>
            </a:r>
            <a:r>
              <a:rPr lang="cs-CZ" i="1" dirty="0">
                <a:hlinkClick r:id="rId6"/>
              </a:rPr>
              <a:t>data.businessworld.cz/</a:t>
            </a:r>
            <a:r>
              <a:rPr lang="cs-CZ" i="1" dirty="0" err="1">
                <a:hlinkClick r:id="rId6"/>
              </a:rPr>
              <a:t>file</a:t>
            </a:r>
            <a:r>
              <a:rPr lang="cs-CZ" i="1" dirty="0">
                <a:hlinkClick r:id="rId6"/>
              </a:rPr>
              <a:t>/</a:t>
            </a:r>
            <a:r>
              <a:rPr lang="cs-CZ" i="1" dirty="0" err="1">
                <a:hlinkClick r:id="rId6"/>
              </a:rPr>
              <a:t>ict</a:t>
            </a:r>
            <a:r>
              <a:rPr lang="cs-CZ" i="1" dirty="0">
                <a:hlinkClick r:id="rId6"/>
              </a:rPr>
              <a:t>/prezentace/rodrova.ppt</a:t>
            </a: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593EB69-7A82-4713-9F52-2B9FFEB2B5C7}"/>
              </a:ext>
            </a:extLst>
          </p:cNvPr>
          <p:cNvSpPr>
            <a:spLocks noGrp="1" noChangeArrowheads="1"/>
          </p:cNvSpPr>
          <p:nvPr>
            <p:ph type="subTitle" idx="1"/>
          </p:nvPr>
        </p:nvSpPr>
        <p:spPr>
          <a:xfrm>
            <a:off x="3276600" y="1676400"/>
            <a:ext cx="6705600" cy="3200400"/>
          </a:xfrm>
        </p:spPr>
        <p:txBody>
          <a:bodyPr>
            <a:normAutofit fontScale="92500" lnSpcReduction="20000"/>
          </a:bodyPr>
          <a:lstStyle/>
          <a:p>
            <a:pPr algn="l" eaLnBrk="1" hangingPunct="1"/>
            <a:r>
              <a:rPr lang="cs-CZ" altLang="cs-CZ" b="1">
                <a:latin typeface="Arial Unicode MS" pitchFamily="34" charset="-128"/>
              </a:rPr>
              <a:t>2.1 MBS Navision – procesy :</a:t>
            </a:r>
          </a:p>
          <a:p>
            <a:pPr algn="l" eaLnBrk="1" hangingPunct="1"/>
            <a:endParaRPr lang="cs-CZ" altLang="cs-CZ" b="1">
              <a:latin typeface="Arial Unicode MS" pitchFamily="34" charset="-128"/>
            </a:endParaRPr>
          </a:p>
          <a:p>
            <a:pPr algn="l" eaLnBrk="1" hangingPunct="1">
              <a:buFont typeface="Wingdings" panose="05000000000000000000" pitchFamily="2" charset="2"/>
              <a:buChar char="§"/>
            </a:pPr>
            <a:r>
              <a:rPr lang="cs-CZ" altLang="cs-CZ" b="1">
                <a:latin typeface="Arial Unicode MS" pitchFamily="34" charset="-128"/>
              </a:rPr>
              <a:t> evidence majetku</a:t>
            </a:r>
          </a:p>
          <a:p>
            <a:pPr algn="l" eaLnBrk="1" hangingPunct="1">
              <a:buFont typeface="Wingdings" panose="05000000000000000000" pitchFamily="2" charset="2"/>
              <a:buChar char="§"/>
            </a:pPr>
            <a:r>
              <a:rPr lang="cs-CZ" altLang="cs-CZ" b="1">
                <a:latin typeface="Arial Unicode MS" pitchFamily="34" charset="-128"/>
              </a:rPr>
              <a:t> účetnictví</a:t>
            </a:r>
          </a:p>
          <a:p>
            <a:pPr algn="l" eaLnBrk="1" hangingPunct="1">
              <a:buFont typeface="Wingdings" panose="05000000000000000000" pitchFamily="2" charset="2"/>
              <a:buChar char="§"/>
            </a:pPr>
            <a:r>
              <a:rPr lang="cs-CZ" altLang="cs-CZ" b="1">
                <a:latin typeface="Arial Unicode MS" pitchFamily="34" charset="-128"/>
              </a:rPr>
              <a:t> tvorba objednávek</a:t>
            </a:r>
          </a:p>
          <a:p>
            <a:pPr algn="l" eaLnBrk="1" hangingPunct="1">
              <a:buFont typeface="Wingdings" panose="05000000000000000000" pitchFamily="2" charset="2"/>
              <a:buChar char="§"/>
            </a:pPr>
            <a:r>
              <a:rPr lang="cs-CZ" altLang="cs-CZ" b="1">
                <a:latin typeface="Arial Unicode MS" pitchFamily="34" charset="-128"/>
              </a:rPr>
              <a:t> skladové hospodářství</a:t>
            </a:r>
          </a:p>
          <a:p>
            <a:pPr algn="l" eaLnBrk="1" hangingPunct="1">
              <a:buFont typeface="Wingdings" panose="05000000000000000000" pitchFamily="2" charset="2"/>
              <a:buChar char="§"/>
            </a:pPr>
            <a:r>
              <a:rPr lang="cs-CZ" altLang="cs-CZ" b="1">
                <a:latin typeface="Arial Unicode MS" pitchFamily="34" charset="-128"/>
              </a:rPr>
              <a:t> …</a:t>
            </a:r>
          </a:p>
          <a:p>
            <a:pPr algn="l" eaLnBrk="1" hangingPunct="1">
              <a:buFont typeface="Wingdings" panose="05000000000000000000" pitchFamily="2" charset="2"/>
              <a:buChar char="§"/>
            </a:pPr>
            <a:endParaRPr lang="cs-CZ" altLang="cs-CZ" b="1">
              <a:latin typeface="Arial Unicode MS" pitchFamily="34" charset="-128"/>
            </a:endParaRPr>
          </a:p>
          <a:p>
            <a:pPr algn="l" eaLnBrk="1" hangingPunct="1">
              <a:buFont typeface="Wingdings" panose="05000000000000000000" pitchFamily="2" charset="2"/>
              <a:buChar char="§"/>
            </a:pPr>
            <a:endParaRPr lang="cs-CZ" altLang="cs-CZ" b="1">
              <a:latin typeface="Arial Unicode MS" pitchFamily="34" charset="-128"/>
            </a:endParaRPr>
          </a:p>
          <a:p>
            <a:pPr algn="l" eaLnBrk="1" hangingPunct="1">
              <a:buFont typeface="Wingdings" panose="05000000000000000000" pitchFamily="2" charset="2"/>
              <a:buNone/>
            </a:pPr>
            <a:endParaRPr lang="cs-CZ" altLang="cs-CZ" b="1">
              <a:latin typeface="Arial Unicode MS" pitchFamily="34" charset="-128"/>
            </a:endParaRPr>
          </a:p>
          <a:p>
            <a:pPr algn="l" eaLnBrk="1" hangingPunct="1">
              <a:buFont typeface="Wingdings" panose="05000000000000000000" pitchFamily="2" charset="2"/>
              <a:buChar char="§"/>
            </a:pPr>
            <a:endParaRPr lang="cs-CZ" altLang="cs-CZ" b="1">
              <a:latin typeface="Arial Unicode MS" pitchFamily="34" charset="-128"/>
            </a:endParaRPr>
          </a:p>
          <a:p>
            <a:pPr algn="l" eaLnBrk="1" hangingPunct="1">
              <a:buFont typeface="Wingdings" panose="05000000000000000000" pitchFamily="2" charset="2"/>
              <a:buChar char="§"/>
            </a:pPr>
            <a:endParaRPr lang="en-US" altLang="cs-CZ" b="1">
              <a:latin typeface="Arial Unicode MS" pitchFamily="34" charset="-128"/>
            </a:endParaRPr>
          </a:p>
        </p:txBody>
      </p:sp>
      <p:sp>
        <p:nvSpPr>
          <p:cNvPr id="7171" name="Line 3">
            <a:extLst>
              <a:ext uri="{FF2B5EF4-FFF2-40B4-BE49-F238E27FC236}">
                <a16:creationId xmlns:a16="http://schemas.microsoft.com/office/drawing/2014/main" id="{67B6CC2A-ACB1-4F96-A36D-4819130B41E5}"/>
              </a:ext>
            </a:extLst>
          </p:cNvPr>
          <p:cNvSpPr>
            <a:spLocks noChangeShapeType="1"/>
          </p:cNvSpPr>
          <p:nvPr/>
        </p:nvSpPr>
        <p:spPr bwMode="auto">
          <a:xfrm>
            <a:off x="2286000" y="6172200"/>
            <a:ext cx="7620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172" name="Line 4">
            <a:extLst>
              <a:ext uri="{FF2B5EF4-FFF2-40B4-BE49-F238E27FC236}">
                <a16:creationId xmlns:a16="http://schemas.microsoft.com/office/drawing/2014/main" id="{4F66E950-AB3E-48BD-8D4F-6853E81D3076}"/>
              </a:ext>
            </a:extLst>
          </p:cNvPr>
          <p:cNvSpPr>
            <a:spLocks noChangeShapeType="1"/>
          </p:cNvSpPr>
          <p:nvPr/>
        </p:nvSpPr>
        <p:spPr bwMode="auto">
          <a:xfrm>
            <a:off x="3352800" y="990600"/>
            <a:ext cx="6553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7173" name="Picture 5" descr="\\fnhk.cz\dfs\data1\desktop\gabersta\logo_fnhk01.bmp">
            <a:extLst>
              <a:ext uri="{FF2B5EF4-FFF2-40B4-BE49-F238E27FC236}">
                <a16:creationId xmlns:a16="http://schemas.microsoft.com/office/drawing/2014/main" id="{026004F8-ED19-4D83-ADDB-6A79D87EE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72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59969641-5856-40F8-831F-D46C053F68E2}"/>
              </a:ext>
            </a:extLst>
          </p:cNvPr>
          <p:cNvSpPr txBox="1"/>
          <p:nvPr/>
        </p:nvSpPr>
        <p:spPr>
          <a:xfrm>
            <a:off x="1124661" y="6400801"/>
            <a:ext cx="5827877" cy="369332"/>
          </a:xfrm>
          <a:prstGeom prst="rect">
            <a:avLst/>
          </a:prstGeom>
          <a:noFill/>
        </p:spPr>
        <p:txBody>
          <a:bodyPr wrap="none" rtlCol="0">
            <a:spAutoFit/>
          </a:bodyPr>
          <a:lstStyle/>
          <a:p>
            <a:r>
              <a:rPr lang="cs-CZ" dirty="0"/>
              <a:t>Zdroj: </a:t>
            </a:r>
            <a:r>
              <a:rPr lang="cs-CZ" i="1" dirty="0">
                <a:hlinkClick r:id="rId6"/>
              </a:rPr>
              <a:t>data.businessworld.cz/</a:t>
            </a:r>
            <a:r>
              <a:rPr lang="cs-CZ" i="1" dirty="0" err="1">
                <a:hlinkClick r:id="rId6"/>
              </a:rPr>
              <a:t>file</a:t>
            </a:r>
            <a:r>
              <a:rPr lang="cs-CZ" i="1" dirty="0">
                <a:hlinkClick r:id="rId6"/>
              </a:rPr>
              <a:t>/</a:t>
            </a:r>
            <a:r>
              <a:rPr lang="cs-CZ" i="1" dirty="0" err="1">
                <a:hlinkClick r:id="rId6"/>
              </a:rPr>
              <a:t>ict</a:t>
            </a:r>
            <a:r>
              <a:rPr lang="cs-CZ" i="1" dirty="0">
                <a:hlinkClick r:id="rId6"/>
              </a:rPr>
              <a:t>/prezentace/rodrova.ppt</a:t>
            </a: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076AC4D-579B-4585-BDDF-C65D107D2ABF}"/>
              </a:ext>
            </a:extLst>
          </p:cNvPr>
          <p:cNvSpPr>
            <a:spLocks noGrp="1" noChangeArrowheads="1"/>
          </p:cNvSpPr>
          <p:nvPr>
            <p:ph type="subTitle" idx="1"/>
          </p:nvPr>
        </p:nvSpPr>
        <p:spPr>
          <a:xfrm>
            <a:off x="3276600" y="1676400"/>
            <a:ext cx="6705600" cy="4038600"/>
          </a:xfrm>
        </p:spPr>
        <p:txBody>
          <a:bodyPr>
            <a:normAutofit fontScale="70000" lnSpcReduction="20000"/>
          </a:bodyPr>
          <a:lstStyle/>
          <a:p>
            <a:pPr algn="l" eaLnBrk="1" hangingPunct="1"/>
            <a:r>
              <a:rPr lang="cs-CZ" altLang="cs-CZ" b="1">
                <a:latin typeface="Arial Unicode MS" pitchFamily="34" charset="-128"/>
              </a:rPr>
              <a:t>3 FaMa+ :</a:t>
            </a:r>
          </a:p>
          <a:p>
            <a:pPr algn="l" eaLnBrk="1" hangingPunct="1"/>
            <a:endParaRPr lang="cs-CZ" altLang="cs-CZ" b="1">
              <a:latin typeface="Arial Unicode MS" pitchFamily="34" charset="-128"/>
            </a:endParaRPr>
          </a:p>
          <a:p>
            <a:pPr algn="l" eaLnBrk="1" hangingPunct="1">
              <a:buFont typeface="Wingdings" panose="05000000000000000000" pitchFamily="2" charset="2"/>
              <a:buNone/>
            </a:pPr>
            <a:r>
              <a:rPr lang="cs-CZ" altLang="cs-CZ" b="1">
                <a:latin typeface="Arial Unicode MS" pitchFamily="34" charset="-128"/>
              </a:rPr>
              <a:t>= upgrade předchozího řešení FaMa</a:t>
            </a:r>
          </a:p>
          <a:p>
            <a:pPr algn="l" eaLnBrk="1" hangingPunct="1">
              <a:buFont typeface="Wingdings" panose="05000000000000000000" pitchFamily="2" charset="2"/>
              <a:buNone/>
            </a:pPr>
            <a:endParaRPr lang="cs-CZ" altLang="cs-CZ" b="1">
              <a:latin typeface="Arial Unicode MS" pitchFamily="34" charset="-128"/>
            </a:endParaRPr>
          </a:p>
          <a:p>
            <a:pPr algn="l" eaLnBrk="1" hangingPunct="1">
              <a:buFont typeface="Wingdings" panose="05000000000000000000" pitchFamily="2" charset="2"/>
              <a:buChar char="§"/>
            </a:pPr>
            <a:r>
              <a:rPr lang="cs-CZ" altLang="cs-CZ" b="1">
                <a:latin typeface="Arial Unicode MS" pitchFamily="34" charset="-128"/>
              </a:rPr>
              <a:t> elektronický žádankový systém</a:t>
            </a:r>
          </a:p>
          <a:p>
            <a:pPr algn="l" eaLnBrk="1" hangingPunct="1">
              <a:buFont typeface="Wingdings" panose="05000000000000000000" pitchFamily="2" charset="2"/>
              <a:buChar char="§"/>
            </a:pPr>
            <a:r>
              <a:rPr lang="cs-CZ" altLang="cs-CZ" b="1">
                <a:latin typeface="Arial Unicode MS" pitchFamily="34" charset="-128"/>
              </a:rPr>
              <a:t> tvorba a evidence objednávek</a:t>
            </a:r>
          </a:p>
          <a:p>
            <a:pPr algn="l" eaLnBrk="1" hangingPunct="1">
              <a:buFont typeface="Wingdings" panose="05000000000000000000" pitchFamily="2" charset="2"/>
              <a:buChar char="§"/>
            </a:pPr>
            <a:r>
              <a:rPr lang="cs-CZ" altLang="cs-CZ" b="1">
                <a:latin typeface="Arial Unicode MS" pitchFamily="34" charset="-128"/>
              </a:rPr>
              <a:t> evidence ZP dle zákona 123/2000 Sb.</a:t>
            </a:r>
          </a:p>
          <a:p>
            <a:pPr algn="l" eaLnBrk="1" hangingPunct="1">
              <a:buFont typeface="Wingdings" panose="05000000000000000000" pitchFamily="2" charset="2"/>
              <a:buNone/>
            </a:pPr>
            <a:endParaRPr lang="cs-CZ" altLang="cs-CZ" b="1">
              <a:latin typeface="Arial Unicode MS" pitchFamily="34" charset="-128"/>
            </a:endParaRPr>
          </a:p>
          <a:p>
            <a:pPr algn="l" eaLnBrk="1" hangingPunct="1">
              <a:buFont typeface="Wingdings" panose="05000000000000000000" pitchFamily="2" charset="2"/>
              <a:buNone/>
            </a:pPr>
            <a:r>
              <a:rPr lang="cs-CZ" altLang="cs-CZ" b="1">
                <a:latin typeface="Arial Unicode MS" pitchFamily="34" charset="-128"/>
              </a:rPr>
              <a:t>Nově:</a:t>
            </a:r>
          </a:p>
          <a:p>
            <a:pPr algn="l" eaLnBrk="1" hangingPunct="1">
              <a:buFont typeface="Wingdings" panose="05000000000000000000" pitchFamily="2" charset="2"/>
              <a:buChar char="§"/>
            </a:pPr>
            <a:r>
              <a:rPr lang="cs-CZ" altLang="cs-CZ" b="1">
                <a:latin typeface="Arial Unicode MS" pitchFamily="34" charset="-128"/>
              </a:rPr>
              <a:t> nahlížení pracoviště do „svého“ inventáře</a:t>
            </a:r>
            <a:endParaRPr lang="en-US" altLang="cs-CZ" b="1">
              <a:latin typeface="Arial Unicode MS" pitchFamily="34" charset="-128"/>
            </a:endParaRPr>
          </a:p>
        </p:txBody>
      </p:sp>
      <p:sp>
        <p:nvSpPr>
          <p:cNvPr id="8195" name="Line 3">
            <a:extLst>
              <a:ext uri="{FF2B5EF4-FFF2-40B4-BE49-F238E27FC236}">
                <a16:creationId xmlns:a16="http://schemas.microsoft.com/office/drawing/2014/main" id="{24D7BF6B-8CC2-4F1C-82AB-BC3BC3414080}"/>
              </a:ext>
            </a:extLst>
          </p:cNvPr>
          <p:cNvSpPr>
            <a:spLocks noChangeShapeType="1"/>
          </p:cNvSpPr>
          <p:nvPr/>
        </p:nvSpPr>
        <p:spPr bwMode="auto">
          <a:xfrm>
            <a:off x="2286000" y="6172200"/>
            <a:ext cx="7620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6" name="Line 4">
            <a:extLst>
              <a:ext uri="{FF2B5EF4-FFF2-40B4-BE49-F238E27FC236}">
                <a16:creationId xmlns:a16="http://schemas.microsoft.com/office/drawing/2014/main" id="{B98F4E03-6C38-47E0-9E66-BF40172B13A8}"/>
              </a:ext>
            </a:extLst>
          </p:cNvPr>
          <p:cNvSpPr>
            <a:spLocks noChangeShapeType="1"/>
          </p:cNvSpPr>
          <p:nvPr/>
        </p:nvSpPr>
        <p:spPr bwMode="auto">
          <a:xfrm>
            <a:off x="3352800" y="990600"/>
            <a:ext cx="6553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8197" name="Picture 5" descr="\\fnhk.cz\dfs\data1\desktop\gabersta\logo_fnhk01.bmp">
            <a:extLst>
              <a:ext uri="{FF2B5EF4-FFF2-40B4-BE49-F238E27FC236}">
                <a16:creationId xmlns:a16="http://schemas.microsoft.com/office/drawing/2014/main" id="{8AB4F37D-0AB9-4AA9-AAD0-5C0F937E6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72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C3FF40B0-8632-4A8C-A474-1BFDB6482289}"/>
              </a:ext>
            </a:extLst>
          </p:cNvPr>
          <p:cNvSpPr txBox="1"/>
          <p:nvPr/>
        </p:nvSpPr>
        <p:spPr>
          <a:xfrm>
            <a:off x="1124661" y="6400801"/>
            <a:ext cx="5827877" cy="369332"/>
          </a:xfrm>
          <a:prstGeom prst="rect">
            <a:avLst/>
          </a:prstGeom>
          <a:noFill/>
        </p:spPr>
        <p:txBody>
          <a:bodyPr wrap="none" rtlCol="0">
            <a:spAutoFit/>
          </a:bodyPr>
          <a:lstStyle/>
          <a:p>
            <a:r>
              <a:rPr lang="cs-CZ" dirty="0"/>
              <a:t>Zdroj: </a:t>
            </a:r>
            <a:r>
              <a:rPr lang="cs-CZ" i="1" dirty="0">
                <a:hlinkClick r:id="rId6"/>
              </a:rPr>
              <a:t>data.businessworld.cz/</a:t>
            </a:r>
            <a:r>
              <a:rPr lang="cs-CZ" i="1" dirty="0" err="1">
                <a:hlinkClick r:id="rId6"/>
              </a:rPr>
              <a:t>file</a:t>
            </a:r>
            <a:r>
              <a:rPr lang="cs-CZ" i="1" dirty="0">
                <a:hlinkClick r:id="rId6"/>
              </a:rPr>
              <a:t>/</a:t>
            </a:r>
            <a:r>
              <a:rPr lang="cs-CZ" i="1" dirty="0" err="1">
                <a:hlinkClick r:id="rId6"/>
              </a:rPr>
              <a:t>ict</a:t>
            </a:r>
            <a:r>
              <a:rPr lang="cs-CZ" i="1" dirty="0">
                <a:hlinkClick r:id="rId6"/>
              </a:rPr>
              <a:t>/prezentace/rodrova.ppt</a:t>
            </a: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991544" y="548680"/>
            <a:ext cx="8229600" cy="1143000"/>
          </a:xfrm>
        </p:spPr>
        <p:txBody>
          <a:bodyPr>
            <a:normAutofit fontScale="90000"/>
          </a:bodyPr>
          <a:lstStyle/>
          <a:p>
            <a:r>
              <a:rPr lang="cs-CZ" b="1" dirty="0"/>
              <a:t>Zaměření technické správy majetku</a:t>
            </a:r>
          </a:p>
        </p:txBody>
      </p:sp>
      <p:sp>
        <p:nvSpPr>
          <p:cNvPr id="3" name="Zástupný symbol pro obsah 2"/>
          <p:cNvSpPr>
            <a:spLocks noGrp="1"/>
          </p:cNvSpPr>
          <p:nvPr>
            <p:ph idx="1"/>
          </p:nvPr>
        </p:nvSpPr>
        <p:spPr>
          <a:xfrm>
            <a:off x="1991544" y="1772817"/>
            <a:ext cx="8229600" cy="4525963"/>
          </a:xfrm>
        </p:spPr>
        <p:txBody>
          <a:bodyPr/>
          <a:lstStyle/>
          <a:p>
            <a:pPr marL="0" indent="0">
              <a:buNone/>
            </a:pPr>
            <a:r>
              <a:rPr lang="cs-CZ" b="1" dirty="0">
                <a:solidFill>
                  <a:srgbClr val="C00000"/>
                </a:solidFill>
              </a:rPr>
              <a:t>Klíčovým problémem </a:t>
            </a:r>
            <a:r>
              <a:rPr lang="cs-CZ" dirty="0"/>
              <a:t>většiny stavebních objektů v rámci ekonomiky správy majetku je především </a:t>
            </a:r>
            <a:r>
              <a:rPr lang="cs-CZ" b="1" dirty="0">
                <a:solidFill>
                  <a:srgbClr val="C00000"/>
                </a:solidFill>
              </a:rPr>
              <a:t>existence nebo neexistence jejího finančního  a časového rozvrhu cyklické údržby a obnovy. </a:t>
            </a:r>
          </a:p>
        </p:txBody>
      </p:sp>
      <p:sp>
        <p:nvSpPr>
          <p:cNvPr id="4" name="TextovéPole 3"/>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1038612713"/>
      </p:ext>
    </p:extLst>
  </p:cSld>
  <p:clrMapOvr>
    <a:overrideClrMapping bg1="lt1" tx1="dk1" bg2="lt2" tx2="dk2" accent1="accent1" accent2="accent2" accent3="accent3" accent4="accent4" accent5="accent5" accent6="accent6" hlink="hlink" folHlink="folHlink"/>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5E6DFAC-233F-41CC-99EE-8D02CF92F77B}"/>
              </a:ext>
            </a:extLst>
          </p:cNvPr>
          <p:cNvSpPr>
            <a:spLocks noGrp="1" noChangeArrowheads="1"/>
          </p:cNvSpPr>
          <p:nvPr>
            <p:ph type="subTitle" idx="1"/>
          </p:nvPr>
        </p:nvSpPr>
        <p:spPr>
          <a:xfrm>
            <a:off x="3276600" y="1676400"/>
            <a:ext cx="6705600" cy="457200"/>
          </a:xfrm>
        </p:spPr>
        <p:txBody>
          <a:bodyPr>
            <a:normAutofit fontScale="92500" lnSpcReduction="20000"/>
          </a:bodyPr>
          <a:lstStyle/>
          <a:p>
            <a:pPr algn="l" eaLnBrk="1" hangingPunct="1"/>
            <a:r>
              <a:rPr lang="cs-CZ" altLang="cs-CZ" b="1">
                <a:latin typeface="Arial Unicode MS" pitchFamily="34" charset="-128"/>
              </a:rPr>
              <a:t>4 Integrace MBS Navision – FaMa+ :</a:t>
            </a:r>
            <a:endParaRPr lang="en-US" altLang="cs-CZ" b="1">
              <a:latin typeface="Arial Unicode MS" pitchFamily="34" charset="-128"/>
            </a:endParaRPr>
          </a:p>
        </p:txBody>
      </p:sp>
      <p:sp>
        <p:nvSpPr>
          <p:cNvPr id="9219" name="Line 3">
            <a:extLst>
              <a:ext uri="{FF2B5EF4-FFF2-40B4-BE49-F238E27FC236}">
                <a16:creationId xmlns:a16="http://schemas.microsoft.com/office/drawing/2014/main" id="{D0EA9A18-6557-41F3-B202-C76172E617B2}"/>
              </a:ext>
            </a:extLst>
          </p:cNvPr>
          <p:cNvSpPr>
            <a:spLocks noChangeShapeType="1"/>
          </p:cNvSpPr>
          <p:nvPr/>
        </p:nvSpPr>
        <p:spPr bwMode="auto">
          <a:xfrm>
            <a:off x="2286000" y="6172200"/>
            <a:ext cx="7620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220" name="Line 4">
            <a:extLst>
              <a:ext uri="{FF2B5EF4-FFF2-40B4-BE49-F238E27FC236}">
                <a16:creationId xmlns:a16="http://schemas.microsoft.com/office/drawing/2014/main" id="{44387F9A-C3B3-4992-8108-9B86A85BF3AB}"/>
              </a:ext>
            </a:extLst>
          </p:cNvPr>
          <p:cNvSpPr>
            <a:spLocks noChangeShapeType="1"/>
          </p:cNvSpPr>
          <p:nvPr/>
        </p:nvSpPr>
        <p:spPr bwMode="auto">
          <a:xfrm>
            <a:off x="3352800" y="990600"/>
            <a:ext cx="6553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9221" name="Picture 5" descr="\\fnhk.cz\dfs\data1\desktop\gabersta\logo_fnhk01.bmp">
            <a:extLst>
              <a:ext uri="{FF2B5EF4-FFF2-40B4-BE49-F238E27FC236}">
                <a16:creationId xmlns:a16="http://schemas.microsoft.com/office/drawing/2014/main" id="{3EAFF7E8-2CCD-4CAB-8506-66EC7D0232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72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a:extLst>
              <a:ext uri="{FF2B5EF4-FFF2-40B4-BE49-F238E27FC236}">
                <a16:creationId xmlns:a16="http://schemas.microsoft.com/office/drawing/2014/main" id="{6D6675AF-EEE9-4D4B-A37E-50B8DC853C17}"/>
              </a:ext>
            </a:extLst>
          </p:cNvPr>
          <p:cNvSpPr>
            <a:spLocks noChangeArrowheads="1"/>
          </p:cNvSpPr>
          <p:nvPr/>
        </p:nvSpPr>
        <p:spPr bwMode="auto">
          <a:xfrm>
            <a:off x="2819400" y="2362200"/>
            <a:ext cx="678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cs-CZ" altLang="cs-CZ" b="1">
                <a:latin typeface="Arial Unicode MS" pitchFamily="34" charset="-128"/>
              </a:rPr>
              <a:t>= on-line sdílení vybraných dat, synchronizace</a:t>
            </a:r>
            <a:endParaRPr lang="en-US" altLang="cs-CZ" b="1">
              <a:latin typeface="Arial Unicode MS" pitchFamily="34" charset="-128"/>
            </a:endParaRPr>
          </a:p>
        </p:txBody>
      </p:sp>
      <p:sp>
        <p:nvSpPr>
          <p:cNvPr id="9223" name="Rectangle 8">
            <a:extLst>
              <a:ext uri="{FF2B5EF4-FFF2-40B4-BE49-F238E27FC236}">
                <a16:creationId xmlns:a16="http://schemas.microsoft.com/office/drawing/2014/main" id="{D9A1C573-D829-4699-B499-E187CD2AA58F}"/>
              </a:ext>
            </a:extLst>
          </p:cNvPr>
          <p:cNvSpPr>
            <a:spLocks noChangeArrowheads="1"/>
          </p:cNvSpPr>
          <p:nvPr/>
        </p:nvSpPr>
        <p:spPr bwMode="auto">
          <a:xfrm>
            <a:off x="5638800" y="56388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cs-CZ" altLang="cs-CZ" b="1">
                <a:latin typeface="Arial Unicode MS" pitchFamily="34" charset="-128"/>
              </a:rPr>
              <a:t>MBS Navision je NADŘAZENÝ</a:t>
            </a:r>
            <a:endParaRPr lang="en-US" altLang="cs-CZ" b="1">
              <a:latin typeface="Arial Unicode MS" pitchFamily="34" charset="-128"/>
            </a:endParaRPr>
          </a:p>
        </p:txBody>
      </p:sp>
      <p:sp>
        <p:nvSpPr>
          <p:cNvPr id="9224" name="AutoShape 9">
            <a:extLst>
              <a:ext uri="{FF2B5EF4-FFF2-40B4-BE49-F238E27FC236}">
                <a16:creationId xmlns:a16="http://schemas.microsoft.com/office/drawing/2014/main" id="{D778C26B-429F-4F7B-817C-F300FFD0F777}"/>
              </a:ext>
            </a:extLst>
          </p:cNvPr>
          <p:cNvSpPr>
            <a:spLocks noChangeArrowheads="1"/>
          </p:cNvSpPr>
          <p:nvPr/>
        </p:nvSpPr>
        <p:spPr bwMode="auto">
          <a:xfrm>
            <a:off x="2286000" y="2971800"/>
            <a:ext cx="3200400" cy="2971800"/>
          </a:xfrm>
          <a:prstGeom prst="roundRect">
            <a:avLst>
              <a:gd name="adj" fmla="val 16667"/>
            </a:avLst>
          </a:prstGeom>
          <a:solidFill>
            <a:srgbClr val="00CCFF"/>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9225" name="AutoShape 10">
            <a:extLst>
              <a:ext uri="{FF2B5EF4-FFF2-40B4-BE49-F238E27FC236}">
                <a16:creationId xmlns:a16="http://schemas.microsoft.com/office/drawing/2014/main" id="{EACE3AE8-6211-4A45-82B5-D9E14A600851}"/>
              </a:ext>
            </a:extLst>
          </p:cNvPr>
          <p:cNvSpPr>
            <a:spLocks noChangeArrowheads="1"/>
          </p:cNvSpPr>
          <p:nvPr/>
        </p:nvSpPr>
        <p:spPr bwMode="auto">
          <a:xfrm>
            <a:off x="7086600" y="2971800"/>
            <a:ext cx="2819400" cy="251460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9226" name="Text Box 11">
            <a:extLst>
              <a:ext uri="{FF2B5EF4-FFF2-40B4-BE49-F238E27FC236}">
                <a16:creationId xmlns:a16="http://schemas.microsoft.com/office/drawing/2014/main" id="{4CC24DE4-3FCC-49E6-A1EF-34108F5C5F86}"/>
              </a:ext>
            </a:extLst>
          </p:cNvPr>
          <p:cNvSpPr txBox="1">
            <a:spLocks noChangeArrowheads="1"/>
          </p:cNvSpPr>
          <p:nvPr/>
        </p:nvSpPr>
        <p:spPr bwMode="auto">
          <a:xfrm>
            <a:off x="2438400" y="3200401"/>
            <a:ext cx="2895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sz="2000" b="1">
                <a:latin typeface="Arial Unicode MS" pitchFamily="34" charset="-128"/>
              </a:rPr>
              <a:t>MBS Navision:</a:t>
            </a:r>
          </a:p>
          <a:p>
            <a:pPr eaLnBrk="1" hangingPunct="1">
              <a:spcBef>
                <a:spcPct val="50000"/>
              </a:spcBef>
              <a:buFontTx/>
              <a:buChar char="•"/>
            </a:pPr>
            <a:r>
              <a:rPr lang="cs-CZ" altLang="cs-CZ" sz="2000" b="1">
                <a:latin typeface="Arial Unicode MS" pitchFamily="34" charset="-128"/>
              </a:rPr>
              <a:t> 150.000 karet majetku</a:t>
            </a:r>
          </a:p>
          <a:p>
            <a:pPr eaLnBrk="1" hangingPunct="1">
              <a:spcBef>
                <a:spcPct val="50000"/>
              </a:spcBef>
              <a:buFontTx/>
              <a:buChar char="•"/>
            </a:pPr>
            <a:r>
              <a:rPr lang="cs-CZ" altLang="cs-CZ" sz="2000" b="1">
                <a:latin typeface="Arial Unicode MS" pitchFamily="34" charset="-128"/>
              </a:rPr>
              <a:t> číselníky</a:t>
            </a:r>
          </a:p>
          <a:p>
            <a:pPr eaLnBrk="1" hangingPunct="1">
              <a:spcBef>
                <a:spcPct val="50000"/>
              </a:spcBef>
              <a:buFontTx/>
              <a:buChar char="•"/>
            </a:pPr>
            <a:r>
              <a:rPr lang="cs-CZ" altLang="cs-CZ" sz="2000" b="1">
                <a:latin typeface="Arial Unicode MS" pitchFamily="34" charset="-128"/>
              </a:rPr>
              <a:t> všechny objednávky</a:t>
            </a:r>
          </a:p>
          <a:p>
            <a:pPr eaLnBrk="1" hangingPunct="1">
              <a:spcBef>
                <a:spcPct val="50000"/>
              </a:spcBef>
            </a:pPr>
            <a:endParaRPr lang="en-US" altLang="cs-CZ" sz="2000" b="1">
              <a:latin typeface="Arial Unicode MS" pitchFamily="34" charset="-128"/>
            </a:endParaRPr>
          </a:p>
        </p:txBody>
      </p:sp>
      <p:sp>
        <p:nvSpPr>
          <p:cNvPr id="9227" name="Text Box 12">
            <a:extLst>
              <a:ext uri="{FF2B5EF4-FFF2-40B4-BE49-F238E27FC236}">
                <a16:creationId xmlns:a16="http://schemas.microsoft.com/office/drawing/2014/main" id="{48FA4A39-5E73-4241-9F28-029DF6AD04FD}"/>
              </a:ext>
            </a:extLst>
          </p:cNvPr>
          <p:cNvSpPr txBox="1">
            <a:spLocks noChangeArrowheads="1"/>
          </p:cNvSpPr>
          <p:nvPr/>
        </p:nvSpPr>
        <p:spPr bwMode="auto">
          <a:xfrm>
            <a:off x="7239000" y="3200401"/>
            <a:ext cx="2438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cs-CZ" altLang="cs-CZ" sz="2000" b="1">
                <a:latin typeface="Arial Unicode MS" pitchFamily="34" charset="-128"/>
              </a:rPr>
              <a:t>FaMa plus:</a:t>
            </a:r>
          </a:p>
          <a:p>
            <a:pPr eaLnBrk="1" hangingPunct="1">
              <a:spcBef>
                <a:spcPct val="50000"/>
              </a:spcBef>
              <a:buFontTx/>
              <a:buChar char="•"/>
            </a:pPr>
            <a:r>
              <a:rPr lang="cs-CZ" altLang="cs-CZ" sz="2000" b="1">
                <a:latin typeface="Arial Unicode MS" pitchFamily="34" charset="-128"/>
              </a:rPr>
              <a:t> 35.000 karet ZP</a:t>
            </a:r>
          </a:p>
          <a:p>
            <a:pPr eaLnBrk="1" hangingPunct="1">
              <a:spcBef>
                <a:spcPct val="50000"/>
              </a:spcBef>
              <a:buFontTx/>
              <a:buChar char="•"/>
            </a:pPr>
            <a:r>
              <a:rPr lang="cs-CZ" altLang="cs-CZ" sz="2000" b="1">
                <a:latin typeface="Arial Unicode MS" pitchFamily="34" charset="-128"/>
              </a:rPr>
              <a:t> číselníky</a:t>
            </a:r>
          </a:p>
          <a:p>
            <a:pPr eaLnBrk="1" hangingPunct="1">
              <a:spcBef>
                <a:spcPct val="50000"/>
              </a:spcBef>
              <a:buFontTx/>
              <a:buChar char="•"/>
            </a:pPr>
            <a:r>
              <a:rPr lang="cs-CZ" altLang="cs-CZ" sz="2000" b="1">
                <a:latin typeface="Arial Unicode MS" pitchFamily="34" charset="-128"/>
              </a:rPr>
              <a:t> objednávky ZP</a:t>
            </a:r>
            <a:endParaRPr lang="en-US" altLang="cs-CZ" sz="2000" b="1">
              <a:latin typeface="Arial Unicode MS" pitchFamily="34" charset="-128"/>
            </a:endParaRPr>
          </a:p>
        </p:txBody>
      </p:sp>
      <p:sp>
        <p:nvSpPr>
          <p:cNvPr id="9228" name="AutoShape 13">
            <a:extLst>
              <a:ext uri="{FF2B5EF4-FFF2-40B4-BE49-F238E27FC236}">
                <a16:creationId xmlns:a16="http://schemas.microsoft.com/office/drawing/2014/main" id="{196EE81B-DFB1-41C2-99AA-76F5ECFE4A77}"/>
              </a:ext>
            </a:extLst>
          </p:cNvPr>
          <p:cNvSpPr>
            <a:spLocks noChangeArrowheads="1"/>
          </p:cNvSpPr>
          <p:nvPr/>
        </p:nvSpPr>
        <p:spPr bwMode="auto">
          <a:xfrm>
            <a:off x="5562600" y="3733800"/>
            <a:ext cx="1371600" cy="1066800"/>
          </a:xfrm>
          <a:prstGeom prst="leftRightArrow">
            <a:avLst>
              <a:gd name="adj1" fmla="val 50000"/>
              <a:gd name="adj2" fmla="val 25714"/>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13" name="TextovéPole 12">
            <a:extLst>
              <a:ext uri="{FF2B5EF4-FFF2-40B4-BE49-F238E27FC236}">
                <a16:creationId xmlns:a16="http://schemas.microsoft.com/office/drawing/2014/main" id="{49CF8DDD-5735-4434-86F7-CAA10B68E804}"/>
              </a:ext>
            </a:extLst>
          </p:cNvPr>
          <p:cNvSpPr txBox="1"/>
          <p:nvPr/>
        </p:nvSpPr>
        <p:spPr>
          <a:xfrm>
            <a:off x="1124661" y="6400801"/>
            <a:ext cx="5827877" cy="369332"/>
          </a:xfrm>
          <a:prstGeom prst="rect">
            <a:avLst/>
          </a:prstGeom>
          <a:noFill/>
        </p:spPr>
        <p:txBody>
          <a:bodyPr wrap="none" rtlCol="0">
            <a:spAutoFit/>
          </a:bodyPr>
          <a:lstStyle/>
          <a:p>
            <a:r>
              <a:rPr lang="cs-CZ" dirty="0"/>
              <a:t>Zdroj: </a:t>
            </a:r>
            <a:r>
              <a:rPr lang="cs-CZ" i="1" dirty="0">
                <a:hlinkClick r:id="rId6"/>
              </a:rPr>
              <a:t>data.businessworld.cz/</a:t>
            </a:r>
            <a:r>
              <a:rPr lang="cs-CZ" i="1" dirty="0" err="1">
                <a:hlinkClick r:id="rId6"/>
              </a:rPr>
              <a:t>file</a:t>
            </a:r>
            <a:r>
              <a:rPr lang="cs-CZ" i="1" dirty="0">
                <a:hlinkClick r:id="rId6"/>
              </a:rPr>
              <a:t>/</a:t>
            </a:r>
            <a:r>
              <a:rPr lang="cs-CZ" i="1" dirty="0" err="1">
                <a:hlinkClick r:id="rId6"/>
              </a:rPr>
              <a:t>ict</a:t>
            </a:r>
            <a:r>
              <a:rPr lang="cs-CZ" i="1" dirty="0">
                <a:hlinkClick r:id="rId6"/>
              </a:rPr>
              <a:t>/prezentace/rodrova.ppt</a:t>
            </a: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941B65D-737A-4498-903E-58CAF68805D9}"/>
              </a:ext>
            </a:extLst>
          </p:cNvPr>
          <p:cNvSpPr>
            <a:spLocks noGrp="1" noChangeArrowheads="1"/>
          </p:cNvSpPr>
          <p:nvPr>
            <p:ph type="subTitle" idx="1"/>
          </p:nvPr>
        </p:nvSpPr>
        <p:spPr>
          <a:xfrm>
            <a:off x="3276600" y="1676400"/>
            <a:ext cx="6705600" cy="457200"/>
          </a:xfrm>
        </p:spPr>
        <p:txBody>
          <a:bodyPr>
            <a:normAutofit fontScale="70000" lnSpcReduction="20000"/>
          </a:bodyPr>
          <a:lstStyle/>
          <a:p>
            <a:pPr algn="l" eaLnBrk="1" hangingPunct="1"/>
            <a:r>
              <a:rPr lang="cs-CZ" altLang="cs-CZ" b="1">
                <a:latin typeface="Arial Unicode MS" pitchFamily="34" charset="-128"/>
              </a:rPr>
              <a:t>4.1 Integrace MBS Navision – co přenášíme :</a:t>
            </a:r>
            <a:endParaRPr lang="en-US" altLang="cs-CZ" b="1">
              <a:latin typeface="Arial Unicode MS" pitchFamily="34" charset="-128"/>
            </a:endParaRPr>
          </a:p>
        </p:txBody>
      </p:sp>
      <p:sp>
        <p:nvSpPr>
          <p:cNvPr id="10243" name="Line 3">
            <a:extLst>
              <a:ext uri="{FF2B5EF4-FFF2-40B4-BE49-F238E27FC236}">
                <a16:creationId xmlns:a16="http://schemas.microsoft.com/office/drawing/2014/main" id="{828FE5A0-E062-4312-A0AF-F6D648E0C1C3}"/>
              </a:ext>
            </a:extLst>
          </p:cNvPr>
          <p:cNvSpPr>
            <a:spLocks noChangeShapeType="1"/>
          </p:cNvSpPr>
          <p:nvPr/>
        </p:nvSpPr>
        <p:spPr bwMode="auto">
          <a:xfrm>
            <a:off x="2286000" y="6172200"/>
            <a:ext cx="7620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4" name="Line 4">
            <a:extLst>
              <a:ext uri="{FF2B5EF4-FFF2-40B4-BE49-F238E27FC236}">
                <a16:creationId xmlns:a16="http://schemas.microsoft.com/office/drawing/2014/main" id="{5AEC7186-4F07-49F5-8A13-277EA1538AA1}"/>
              </a:ext>
            </a:extLst>
          </p:cNvPr>
          <p:cNvSpPr>
            <a:spLocks noChangeShapeType="1"/>
          </p:cNvSpPr>
          <p:nvPr/>
        </p:nvSpPr>
        <p:spPr bwMode="auto">
          <a:xfrm>
            <a:off x="3352800" y="990600"/>
            <a:ext cx="6553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10245" name="Picture 5" descr="\\fnhk.cz\dfs\data1\desktop\gabersta\logo_fnhk01.bmp">
            <a:extLst>
              <a:ext uri="{FF2B5EF4-FFF2-40B4-BE49-F238E27FC236}">
                <a16:creationId xmlns:a16="http://schemas.microsoft.com/office/drawing/2014/main" id="{CEA445EE-5823-4006-814E-42B62405DE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72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a:extLst>
              <a:ext uri="{FF2B5EF4-FFF2-40B4-BE49-F238E27FC236}">
                <a16:creationId xmlns:a16="http://schemas.microsoft.com/office/drawing/2014/main" id="{DC0D66B9-3C7D-4D0B-8183-8997E9356A99}"/>
              </a:ext>
            </a:extLst>
          </p:cNvPr>
          <p:cNvSpPr>
            <a:spLocks noChangeArrowheads="1"/>
          </p:cNvSpPr>
          <p:nvPr/>
        </p:nvSpPr>
        <p:spPr bwMode="auto">
          <a:xfrm>
            <a:off x="3200400" y="2286000"/>
            <a:ext cx="457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endParaRPr lang="cs-CZ" altLang="cs-CZ" b="1">
              <a:latin typeface="Arial Unicode MS" pitchFamily="34" charset="-128"/>
            </a:endParaRPr>
          </a:p>
        </p:txBody>
      </p:sp>
      <p:sp>
        <p:nvSpPr>
          <p:cNvPr id="10247" name="Rectangle 7">
            <a:extLst>
              <a:ext uri="{FF2B5EF4-FFF2-40B4-BE49-F238E27FC236}">
                <a16:creationId xmlns:a16="http://schemas.microsoft.com/office/drawing/2014/main" id="{358B9DC0-6923-4EB8-8C3C-DF946156DF5D}"/>
              </a:ext>
            </a:extLst>
          </p:cNvPr>
          <p:cNvSpPr>
            <a:spLocks noChangeArrowheads="1"/>
          </p:cNvSpPr>
          <p:nvPr/>
        </p:nvSpPr>
        <p:spPr bwMode="auto">
          <a:xfrm>
            <a:off x="2286000" y="251460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Wingdings" panose="05000000000000000000" pitchFamily="2" charset="2"/>
              <a:buNone/>
            </a:pPr>
            <a:r>
              <a:rPr lang="cs-CZ" altLang="cs-CZ" b="1" i="1">
                <a:latin typeface="Arial Unicode MS" pitchFamily="34" charset="-128"/>
              </a:rPr>
              <a:t>karty majetku DM a DDM (z MBS Navi do FaMa+)</a:t>
            </a:r>
            <a:r>
              <a:rPr lang="cs-CZ" altLang="cs-CZ" b="1">
                <a:latin typeface="Arial Unicode MS" pitchFamily="34" charset="-128"/>
              </a:rPr>
              <a:t> </a:t>
            </a:r>
          </a:p>
          <a:p>
            <a:pPr eaLnBrk="1" hangingPunct="1">
              <a:spcBef>
                <a:spcPct val="20000"/>
              </a:spcBef>
              <a:buFont typeface="Wingdings" panose="05000000000000000000" pitchFamily="2" charset="2"/>
              <a:buNone/>
            </a:pPr>
            <a:endParaRPr lang="cs-CZ" altLang="cs-CZ" b="1">
              <a:latin typeface="Arial Unicode MS" pitchFamily="34" charset="-128"/>
            </a:endParaRPr>
          </a:p>
          <a:p>
            <a:pPr eaLnBrk="1" hangingPunct="1">
              <a:spcBef>
                <a:spcPct val="20000"/>
              </a:spcBef>
              <a:buFont typeface="Wingdings" panose="05000000000000000000" pitchFamily="2" charset="2"/>
              <a:buChar char="§"/>
            </a:pPr>
            <a:r>
              <a:rPr lang="cs-CZ" altLang="cs-CZ" b="1">
                <a:latin typeface="Arial Unicode MS" pitchFamily="34" charset="-128"/>
              </a:rPr>
              <a:t> základní údaje : inventární číslo, název, výrobní číslo, 		       umístění</a:t>
            </a:r>
          </a:p>
          <a:p>
            <a:pPr eaLnBrk="1" hangingPunct="1">
              <a:spcBef>
                <a:spcPct val="20000"/>
              </a:spcBef>
              <a:buFont typeface="Wingdings" panose="05000000000000000000" pitchFamily="2" charset="2"/>
              <a:buChar char="§"/>
            </a:pPr>
            <a:r>
              <a:rPr lang="cs-CZ" altLang="cs-CZ" b="1">
                <a:latin typeface="Arial Unicode MS" pitchFamily="34" charset="-128"/>
              </a:rPr>
              <a:t> účetní údaje : pořizovací cena, odpisy, kód SKP…</a:t>
            </a:r>
          </a:p>
          <a:p>
            <a:pPr eaLnBrk="1" hangingPunct="1">
              <a:spcBef>
                <a:spcPct val="20000"/>
              </a:spcBef>
              <a:buFont typeface="Wingdings" panose="05000000000000000000" pitchFamily="2" charset="2"/>
              <a:buChar char="§"/>
            </a:pPr>
            <a:r>
              <a:rPr lang="cs-CZ" altLang="cs-CZ" b="1">
                <a:latin typeface="Arial Unicode MS" pitchFamily="34" charset="-128"/>
              </a:rPr>
              <a:t> datumy : zařazení do majetku, (vyřazení z majetku) </a:t>
            </a:r>
          </a:p>
          <a:p>
            <a:pPr eaLnBrk="1" hangingPunct="1">
              <a:spcBef>
                <a:spcPct val="20000"/>
              </a:spcBef>
              <a:buFont typeface="Wingdings" panose="05000000000000000000" pitchFamily="2" charset="2"/>
              <a:buChar char="§"/>
            </a:pPr>
            <a:r>
              <a:rPr lang="cs-CZ" altLang="cs-CZ" b="1">
                <a:latin typeface="Arial Unicode MS" pitchFamily="34" charset="-128"/>
              </a:rPr>
              <a:t> ostatní : typ, odpovědná osoba</a:t>
            </a:r>
          </a:p>
          <a:p>
            <a:pPr eaLnBrk="1" hangingPunct="1">
              <a:spcBef>
                <a:spcPct val="20000"/>
              </a:spcBef>
              <a:buFont typeface="Wingdings" panose="05000000000000000000" pitchFamily="2" charset="2"/>
              <a:buChar char="§"/>
            </a:pPr>
            <a:r>
              <a:rPr lang="cs-CZ" altLang="cs-CZ" b="1">
                <a:latin typeface="Arial Unicode MS" pitchFamily="34" charset="-128"/>
              </a:rPr>
              <a:t> příznak „kód OZT“</a:t>
            </a:r>
          </a:p>
          <a:p>
            <a:pPr eaLnBrk="1" hangingPunct="1">
              <a:spcBef>
                <a:spcPct val="20000"/>
              </a:spcBef>
              <a:buFont typeface="Wingdings" panose="05000000000000000000" pitchFamily="2" charset="2"/>
              <a:buNone/>
            </a:pPr>
            <a:endParaRPr lang="cs-CZ" altLang="cs-CZ" b="1">
              <a:latin typeface="Arial Unicode MS" pitchFamily="34" charset="-128"/>
            </a:endParaRPr>
          </a:p>
          <a:p>
            <a:pPr eaLnBrk="1" hangingPunct="1">
              <a:spcBef>
                <a:spcPct val="20000"/>
              </a:spcBef>
              <a:buFont typeface="Wingdings" panose="05000000000000000000" pitchFamily="2" charset="2"/>
              <a:buNone/>
            </a:pPr>
            <a:endParaRPr lang="en-US" altLang="cs-CZ" b="1">
              <a:latin typeface="Arial Unicode MS" pitchFamily="34" charset="-128"/>
            </a:endParaRPr>
          </a:p>
        </p:txBody>
      </p:sp>
      <p:sp>
        <p:nvSpPr>
          <p:cNvPr id="8" name="TextovéPole 7">
            <a:extLst>
              <a:ext uri="{FF2B5EF4-FFF2-40B4-BE49-F238E27FC236}">
                <a16:creationId xmlns:a16="http://schemas.microsoft.com/office/drawing/2014/main" id="{24602F42-12C5-4654-9CB2-C942A61947E7}"/>
              </a:ext>
            </a:extLst>
          </p:cNvPr>
          <p:cNvSpPr txBox="1"/>
          <p:nvPr/>
        </p:nvSpPr>
        <p:spPr>
          <a:xfrm>
            <a:off x="1124661" y="6400801"/>
            <a:ext cx="5827877" cy="369332"/>
          </a:xfrm>
          <a:prstGeom prst="rect">
            <a:avLst/>
          </a:prstGeom>
          <a:noFill/>
        </p:spPr>
        <p:txBody>
          <a:bodyPr wrap="none" rtlCol="0">
            <a:spAutoFit/>
          </a:bodyPr>
          <a:lstStyle/>
          <a:p>
            <a:r>
              <a:rPr lang="cs-CZ" dirty="0"/>
              <a:t>Zdroj: </a:t>
            </a:r>
            <a:r>
              <a:rPr lang="cs-CZ" i="1" dirty="0">
                <a:hlinkClick r:id="rId6"/>
              </a:rPr>
              <a:t>data.businessworld.cz/</a:t>
            </a:r>
            <a:r>
              <a:rPr lang="cs-CZ" i="1" dirty="0" err="1">
                <a:hlinkClick r:id="rId6"/>
              </a:rPr>
              <a:t>file</a:t>
            </a:r>
            <a:r>
              <a:rPr lang="cs-CZ" i="1" dirty="0">
                <a:hlinkClick r:id="rId6"/>
              </a:rPr>
              <a:t>/</a:t>
            </a:r>
            <a:r>
              <a:rPr lang="cs-CZ" i="1" dirty="0" err="1">
                <a:hlinkClick r:id="rId6"/>
              </a:rPr>
              <a:t>ict</a:t>
            </a:r>
            <a:r>
              <a:rPr lang="cs-CZ" i="1" dirty="0">
                <a:hlinkClick r:id="rId6"/>
              </a:rPr>
              <a:t>/prezentace/rodrova.ppt</a:t>
            </a: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81E863F-F8AF-4BEE-B1C8-03400D5E8A86}"/>
              </a:ext>
            </a:extLst>
          </p:cNvPr>
          <p:cNvSpPr>
            <a:spLocks noGrp="1" noChangeArrowheads="1"/>
          </p:cNvSpPr>
          <p:nvPr>
            <p:ph type="subTitle" idx="1"/>
          </p:nvPr>
        </p:nvSpPr>
        <p:spPr>
          <a:xfrm>
            <a:off x="3276600" y="1676400"/>
            <a:ext cx="6705600" cy="457200"/>
          </a:xfrm>
        </p:spPr>
        <p:txBody>
          <a:bodyPr>
            <a:normAutofit fontScale="70000" lnSpcReduction="20000"/>
          </a:bodyPr>
          <a:lstStyle/>
          <a:p>
            <a:pPr algn="l" eaLnBrk="1" hangingPunct="1"/>
            <a:r>
              <a:rPr lang="cs-CZ" altLang="cs-CZ" b="1">
                <a:latin typeface="Arial Unicode MS" pitchFamily="34" charset="-128"/>
              </a:rPr>
              <a:t>4.2 Integrace MBS Navision – co přenášíme :</a:t>
            </a:r>
            <a:endParaRPr lang="en-US" altLang="cs-CZ" b="1">
              <a:latin typeface="Arial Unicode MS" pitchFamily="34" charset="-128"/>
            </a:endParaRPr>
          </a:p>
        </p:txBody>
      </p:sp>
      <p:sp>
        <p:nvSpPr>
          <p:cNvPr id="11267" name="Line 3">
            <a:extLst>
              <a:ext uri="{FF2B5EF4-FFF2-40B4-BE49-F238E27FC236}">
                <a16:creationId xmlns:a16="http://schemas.microsoft.com/office/drawing/2014/main" id="{8F55151C-6450-44C7-8541-61D0170C2A5A}"/>
              </a:ext>
            </a:extLst>
          </p:cNvPr>
          <p:cNvSpPr>
            <a:spLocks noChangeShapeType="1"/>
          </p:cNvSpPr>
          <p:nvPr/>
        </p:nvSpPr>
        <p:spPr bwMode="auto">
          <a:xfrm>
            <a:off x="2286000" y="6172200"/>
            <a:ext cx="7620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268" name="Line 4">
            <a:extLst>
              <a:ext uri="{FF2B5EF4-FFF2-40B4-BE49-F238E27FC236}">
                <a16:creationId xmlns:a16="http://schemas.microsoft.com/office/drawing/2014/main" id="{96951335-E8F9-46FE-A9C8-5519E31C814E}"/>
              </a:ext>
            </a:extLst>
          </p:cNvPr>
          <p:cNvSpPr>
            <a:spLocks noChangeShapeType="1"/>
          </p:cNvSpPr>
          <p:nvPr/>
        </p:nvSpPr>
        <p:spPr bwMode="auto">
          <a:xfrm>
            <a:off x="3352800" y="990600"/>
            <a:ext cx="6553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11269" name="Picture 5" descr="\\fnhk.cz\dfs\data1\desktop\gabersta\logo_fnhk01.bmp">
            <a:extLst>
              <a:ext uri="{FF2B5EF4-FFF2-40B4-BE49-F238E27FC236}">
                <a16:creationId xmlns:a16="http://schemas.microsoft.com/office/drawing/2014/main" id="{7514F4F4-D9E7-4792-8CF7-7C63B930A5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72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6">
            <a:extLst>
              <a:ext uri="{FF2B5EF4-FFF2-40B4-BE49-F238E27FC236}">
                <a16:creationId xmlns:a16="http://schemas.microsoft.com/office/drawing/2014/main" id="{7331FC1A-B8F6-4EE6-BA3A-22589EA526E9}"/>
              </a:ext>
            </a:extLst>
          </p:cNvPr>
          <p:cNvSpPr>
            <a:spLocks noChangeArrowheads="1"/>
          </p:cNvSpPr>
          <p:nvPr/>
        </p:nvSpPr>
        <p:spPr bwMode="auto">
          <a:xfrm>
            <a:off x="3200400" y="2286000"/>
            <a:ext cx="457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endParaRPr lang="cs-CZ" altLang="cs-CZ" b="1">
              <a:latin typeface="Arial Unicode MS" pitchFamily="34" charset="-128"/>
            </a:endParaRPr>
          </a:p>
        </p:txBody>
      </p:sp>
      <p:sp>
        <p:nvSpPr>
          <p:cNvPr id="11271" name="Rectangle 7">
            <a:extLst>
              <a:ext uri="{FF2B5EF4-FFF2-40B4-BE49-F238E27FC236}">
                <a16:creationId xmlns:a16="http://schemas.microsoft.com/office/drawing/2014/main" id="{B27DBA9F-253A-4596-BBCF-63EC25813892}"/>
              </a:ext>
            </a:extLst>
          </p:cNvPr>
          <p:cNvSpPr>
            <a:spLocks noChangeArrowheads="1"/>
          </p:cNvSpPr>
          <p:nvPr/>
        </p:nvSpPr>
        <p:spPr bwMode="auto">
          <a:xfrm>
            <a:off x="3276600" y="2514600"/>
            <a:ext cx="678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b="1" i="1">
                <a:latin typeface="Arial Unicode MS" pitchFamily="34" charset="-128"/>
              </a:rPr>
              <a:t>číselníky (z MBS Navi do FaMa+)</a:t>
            </a:r>
          </a:p>
          <a:p>
            <a:endParaRPr lang="cs-CZ" altLang="cs-CZ" b="1">
              <a:latin typeface="Arial Unicode MS" pitchFamily="34" charset="-128"/>
            </a:endParaRPr>
          </a:p>
          <a:p>
            <a:pPr eaLnBrk="1" hangingPunct="1">
              <a:spcBef>
                <a:spcPct val="20000"/>
              </a:spcBef>
              <a:buFont typeface="Wingdings" panose="05000000000000000000" pitchFamily="2" charset="2"/>
              <a:buChar char="§"/>
            </a:pPr>
            <a:r>
              <a:rPr lang="cs-CZ" altLang="cs-CZ" b="1">
                <a:latin typeface="Arial Unicode MS" pitchFamily="34" charset="-128"/>
              </a:rPr>
              <a:t> dodavatelé (firmy)</a:t>
            </a:r>
          </a:p>
          <a:p>
            <a:pPr eaLnBrk="1" hangingPunct="1">
              <a:spcBef>
                <a:spcPct val="20000"/>
              </a:spcBef>
              <a:buFont typeface="Wingdings" panose="05000000000000000000" pitchFamily="2" charset="2"/>
              <a:buChar char="§"/>
            </a:pPr>
            <a:r>
              <a:rPr lang="cs-CZ" altLang="cs-CZ" b="1">
                <a:latin typeface="Arial Unicode MS" pitchFamily="34" charset="-128"/>
              </a:rPr>
              <a:t> osoby (zaměstnanci)</a:t>
            </a:r>
          </a:p>
          <a:p>
            <a:pPr eaLnBrk="1" hangingPunct="1">
              <a:spcBef>
                <a:spcPct val="20000"/>
              </a:spcBef>
              <a:buFont typeface="Wingdings" panose="05000000000000000000" pitchFamily="2" charset="2"/>
              <a:buChar char="§"/>
            </a:pPr>
            <a:r>
              <a:rPr lang="cs-CZ" altLang="cs-CZ" b="1">
                <a:latin typeface="Arial Unicode MS" pitchFamily="34" charset="-128"/>
              </a:rPr>
              <a:t> nákladová střediska</a:t>
            </a:r>
          </a:p>
          <a:p>
            <a:pPr eaLnBrk="1" hangingPunct="1">
              <a:spcBef>
                <a:spcPct val="20000"/>
              </a:spcBef>
              <a:buFont typeface="Wingdings" panose="05000000000000000000" pitchFamily="2" charset="2"/>
              <a:buChar char="§"/>
            </a:pPr>
            <a:r>
              <a:rPr lang="cs-CZ" altLang="cs-CZ" b="1">
                <a:latin typeface="Arial Unicode MS" pitchFamily="34" charset="-128"/>
              </a:rPr>
              <a:t> kód OZT</a:t>
            </a:r>
          </a:p>
          <a:p>
            <a:pPr eaLnBrk="1" hangingPunct="1">
              <a:spcBef>
                <a:spcPct val="20000"/>
              </a:spcBef>
              <a:buFont typeface="Wingdings" panose="05000000000000000000" pitchFamily="2" charset="2"/>
              <a:buNone/>
            </a:pPr>
            <a:endParaRPr lang="en-US" altLang="cs-CZ" b="1">
              <a:latin typeface="Arial Unicode MS" pitchFamily="34" charset="-128"/>
            </a:endParaRPr>
          </a:p>
        </p:txBody>
      </p:sp>
      <p:sp>
        <p:nvSpPr>
          <p:cNvPr id="8" name="TextovéPole 7">
            <a:extLst>
              <a:ext uri="{FF2B5EF4-FFF2-40B4-BE49-F238E27FC236}">
                <a16:creationId xmlns:a16="http://schemas.microsoft.com/office/drawing/2014/main" id="{A1C1FD3B-66B3-479D-8EC9-7E74F41FCFB8}"/>
              </a:ext>
            </a:extLst>
          </p:cNvPr>
          <p:cNvSpPr txBox="1"/>
          <p:nvPr/>
        </p:nvSpPr>
        <p:spPr>
          <a:xfrm>
            <a:off x="1124661" y="6400801"/>
            <a:ext cx="5827877" cy="369332"/>
          </a:xfrm>
          <a:prstGeom prst="rect">
            <a:avLst/>
          </a:prstGeom>
          <a:noFill/>
        </p:spPr>
        <p:txBody>
          <a:bodyPr wrap="none" rtlCol="0">
            <a:spAutoFit/>
          </a:bodyPr>
          <a:lstStyle/>
          <a:p>
            <a:r>
              <a:rPr lang="cs-CZ" dirty="0"/>
              <a:t>Zdroj: </a:t>
            </a:r>
            <a:r>
              <a:rPr lang="cs-CZ" i="1" dirty="0">
                <a:hlinkClick r:id="rId6"/>
              </a:rPr>
              <a:t>data.businessworld.cz/</a:t>
            </a:r>
            <a:r>
              <a:rPr lang="cs-CZ" i="1" dirty="0" err="1">
                <a:hlinkClick r:id="rId6"/>
              </a:rPr>
              <a:t>file</a:t>
            </a:r>
            <a:r>
              <a:rPr lang="cs-CZ" i="1" dirty="0">
                <a:hlinkClick r:id="rId6"/>
              </a:rPr>
              <a:t>/</a:t>
            </a:r>
            <a:r>
              <a:rPr lang="cs-CZ" i="1" dirty="0" err="1">
                <a:hlinkClick r:id="rId6"/>
              </a:rPr>
              <a:t>ict</a:t>
            </a:r>
            <a:r>
              <a:rPr lang="cs-CZ" i="1" dirty="0">
                <a:hlinkClick r:id="rId6"/>
              </a:rPr>
              <a:t>/prezentace/rodrova.ppt</a:t>
            </a: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1EE7A1D-54E5-4E4F-9498-E4CF45083A4B}"/>
              </a:ext>
            </a:extLst>
          </p:cNvPr>
          <p:cNvSpPr>
            <a:spLocks noGrp="1" noChangeArrowheads="1"/>
          </p:cNvSpPr>
          <p:nvPr>
            <p:ph type="subTitle" idx="1"/>
          </p:nvPr>
        </p:nvSpPr>
        <p:spPr>
          <a:xfrm>
            <a:off x="3276600" y="1676400"/>
            <a:ext cx="6705600" cy="457200"/>
          </a:xfrm>
        </p:spPr>
        <p:txBody>
          <a:bodyPr>
            <a:normAutofit fontScale="70000" lnSpcReduction="20000"/>
          </a:bodyPr>
          <a:lstStyle/>
          <a:p>
            <a:pPr algn="l" eaLnBrk="1" hangingPunct="1"/>
            <a:r>
              <a:rPr lang="cs-CZ" altLang="cs-CZ" b="1">
                <a:latin typeface="Arial Unicode MS" pitchFamily="34" charset="-128"/>
              </a:rPr>
              <a:t>4.3 Integrace MBS Navision – co přenášíme :</a:t>
            </a:r>
            <a:endParaRPr lang="en-US" altLang="cs-CZ" b="1">
              <a:latin typeface="Arial Unicode MS" pitchFamily="34" charset="-128"/>
            </a:endParaRPr>
          </a:p>
        </p:txBody>
      </p:sp>
      <p:sp>
        <p:nvSpPr>
          <p:cNvPr id="12291" name="Line 3">
            <a:extLst>
              <a:ext uri="{FF2B5EF4-FFF2-40B4-BE49-F238E27FC236}">
                <a16:creationId xmlns:a16="http://schemas.microsoft.com/office/drawing/2014/main" id="{203CBCE2-827C-4BFA-9511-8D301F108F86}"/>
              </a:ext>
            </a:extLst>
          </p:cNvPr>
          <p:cNvSpPr>
            <a:spLocks noChangeShapeType="1"/>
          </p:cNvSpPr>
          <p:nvPr/>
        </p:nvSpPr>
        <p:spPr bwMode="auto">
          <a:xfrm>
            <a:off x="2286000" y="6172200"/>
            <a:ext cx="7620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2292" name="Line 4">
            <a:extLst>
              <a:ext uri="{FF2B5EF4-FFF2-40B4-BE49-F238E27FC236}">
                <a16:creationId xmlns:a16="http://schemas.microsoft.com/office/drawing/2014/main" id="{C825E76D-07AB-4CD5-8028-85B4EDFF916F}"/>
              </a:ext>
            </a:extLst>
          </p:cNvPr>
          <p:cNvSpPr>
            <a:spLocks noChangeShapeType="1"/>
          </p:cNvSpPr>
          <p:nvPr/>
        </p:nvSpPr>
        <p:spPr bwMode="auto">
          <a:xfrm>
            <a:off x="3352800" y="990600"/>
            <a:ext cx="6553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12293" name="Picture 5" descr="\\fnhk.cz\dfs\data1\desktop\gabersta\logo_fnhk01.bmp">
            <a:extLst>
              <a:ext uri="{FF2B5EF4-FFF2-40B4-BE49-F238E27FC236}">
                <a16:creationId xmlns:a16="http://schemas.microsoft.com/office/drawing/2014/main" id="{3BCA0A57-275E-4D54-99A6-46560FD8D8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72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a:extLst>
              <a:ext uri="{FF2B5EF4-FFF2-40B4-BE49-F238E27FC236}">
                <a16:creationId xmlns:a16="http://schemas.microsoft.com/office/drawing/2014/main" id="{44E4058B-8205-40F3-9687-E4ADC7B6ED8F}"/>
              </a:ext>
            </a:extLst>
          </p:cNvPr>
          <p:cNvSpPr>
            <a:spLocks noChangeArrowheads="1"/>
          </p:cNvSpPr>
          <p:nvPr/>
        </p:nvSpPr>
        <p:spPr bwMode="auto">
          <a:xfrm>
            <a:off x="3200400" y="2286000"/>
            <a:ext cx="457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endParaRPr lang="cs-CZ" altLang="cs-CZ" b="1">
              <a:latin typeface="Arial Unicode MS" pitchFamily="34" charset="-128"/>
            </a:endParaRPr>
          </a:p>
        </p:txBody>
      </p:sp>
      <p:sp>
        <p:nvSpPr>
          <p:cNvPr id="12295" name="Rectangle 7">
            <a:extLst>
              <a:ext uri="{FF2B5EF4-FFF2-40B4-BE49-F238E27FC236}">
                <a16:creationId xmlns:a16="http://schemas.microsoft.com/office/drawing/2014/main" id="{9D7899E9-0409-4C5E-B3D5-86816DB29942}"/>
              </a:ext>
            </a:extLst>
          </p:cNvPr>
          <p:cNvSpPr>
            <a:spLocks noChangeArrowheads="1"/>
          </p:cNvSpPr>
          <p:nvPr/>
        </p:nvSpPr>
        <p:spPr bwMode="auto">
          <a:xfrm>
            <a:off x="3276600" y="2514600"/>
            <a:ext cx="6781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Wingdings" panose="05000000000000000000" pitchFamily="2" charset="2"/>
              <a:buNone/>
            </a:pPr>
            <a:r>
              <a:rPr lang="cs-CZ" altLang="cs-CZ" b="1" i="1">
                <a:latin typeface="Arial Unicode MS" pitchFamily="34" charset="-128"/>
              </a:rPr>
              <a:t>objednávky </a:t>
            </a:r>
          </a:p>
          <a:p>
            <a:pPr eaLnBrk="1" hangingPunct="1">
              <a:spcBef>
                <a:spcPct val="20000"/>
              </a:spcBef>
              <a:buFont typeface="Wingdings" panose="05000000000000000000" pitchFamily="2" charset="2"/>
              <a:buNone/>
            </a:pPr>
            <a:endParaRPr lang="cs-CZ" altLang="cs-CZ" b="1" i="1">
              <a:latin typeface="Arial Unicode MS" pitchFamily="34" charset="-128"/>
            </a:endParaRPr>
          </a:p>
          <a:p>
            <a:pPr eaLnBrk="1" hangingPunct="1">
              <a:spcBef>
                <a:spcPct val="20000"/>
              </a:spcBef>
              <a:buFont typeface="Wingdings" panose="05000000000000000000" pitchFamily="2" charset="2"/>
              <a:buChar char="§"/>
            </a:pPr>
            <a:r>
              <a:rPr lang="cs-CZ" altLang="cs-CZ" b="1">
                <a:latin typeface="Arial Unicode MS" pitchFamily="34" charset="-128"/>
              </a:rPr>
              <a:t> z FaMa+ do MBS Navision</a:t>
            </a:r>
          </a:p>
          <a:p>
            <a:pPr eaLnBrk="1" hangingPunct="1">
              <a:spcBef>
                <a:spcPct val="20000"/>
              </a:spcBef>
              <a:buFont typeface="Wingdings" panose="05000000000000000000" pitchFamily="2" charset="2"/>
              <a:buChar char="§"/>
            </a:pPr>
            <a:r>
              <a:rPr lang="cs-CZ" altLang="cs-CZ" b="1">
                <a:latin typeface="Arial Unicode MS" pitchFamily="34" charset="-128"/>
              </a:rPr>
              <a:t> z MBS Navision do FaMa+ náklady</a:t>
            </a:r>
          </a:p>
          <a:p>
            <a:pPr eaLnBrk="1" hangingPunct="1">
              <a:spcBef>
                <a:spcPct val="20000"/>
              </a:spcBef>
              <a:buFont typeface="Wingdings" panose="05000000000000000000" pitchFamily="2" charset="2"/>
              <a:buNone/>
            </a:pPr>
            <a:endParaRPr lang="cs-CZ" altLang="cs-CZ" b="1">
              <a:latin typeface="Arial Unicode MS" pitchFamily="34" charset="-128"/>
            </a:endParaRPr>
          </a:p>
          <a:p>
            <a:pPr eaLnBrk="1" hangingPunct="1">
              <a:spcBef>
                <a:spcPct val="20000"/>
              </a:spcBef>
              <a:buFont typeface="Wingdings" panose="05000000000000000000" pitchFamily="2" charset="2"/>
              <a:buNone/>
            </a:pPr>
            <a:endParaRPr lang="en-US" altLang="cs-CZ" b="1">
              <a:latin typeface="Arial Unicode MS" pitchFamily="34" charset="-128"/>
            </a:endParaRPr>
          </a:p>
        </p:txBody>
      </p:sp>
      <p:sp>
        <p:nvSpPr>
          <p:cNvPr id="8" name="TextovéPole 7">
            <a:extLst>
              <a:ext uri="{FF2B5EF4-FFF2-40B4-BE49-F238E27FC236}">
                <a16:creationId xmlns:a16="http://schemas.microsoft.com/office/drawing/2014/main" id="{422BF89F-177C-42CE-ABC1-6900D68C88FB}"/>
              </a:ext>
            </a:extLst>
          </p:cNvPr>
          <p:cNvSpPr txBox="1"/>
          <p:nvPr/>
        </p:nvSpPr>
        <p:spPr>
          <a:xfrm>
            <a:off x="1124661" y="6400801"/>
            <a:ext cx="5827877" cy="369332"/>
          </a:xfrm>
          <a:prstGeom prst="rect">
            <a:avLst/>
          </a:prstGeom>
          <a:noFill/>
        </p:spPr>
        <p:txBody>
          <a:bodyPr wrap="none" rtlCol="0">
            <a:spAutoFit/>
          </a:bodyPr>
          <a:lstStyle/>
          <a:p>
            <a:r>
              <a:rPr lang="cs-CZ" dirty="0"/>
              <a:t>Zdroj: </a:t>
            </a:r>
            <a:r>
              <a:rPr lang="cs-CZ" i="1" dirty="0">
                <a:hlinkClick r:id="rId6"/>
              </a:rPr>
              <a:t>data.businessworld.cz/</a:t>
            </a:r>
            <a:r>
              <a:rPr lang="cs-CZ" i="1" dirty="0" err="1">
                <a:hlinkClick r:id="rId6"/>
              </a:rPr>
              <a:t>file</a:t>
            </a:r>
            <a:r>
              <a:rPr lang="cs-CZ" i="1" dirty="0">
                <a:hlinkClick r:id="rId6"/>
              </a:rPr>
              <a:t>/</a:t>
            </a:r>
            <a:r>
              <a:rPr lang="cs-CZ" i="1" dirty="0" err="1">
                <a:hlinkClick r:id="rId6"/>
              </a:rPr>
              <a:t>ict</a:t>
            </a:r>
            <a:r>
              <a:rPr lang="cs-CZ" i="1" dirty="0">
                <a:hlinkClick r:id="rId6"/>
              </a:rPr>
              <a:t>/prezentace/rodrova.ppt</a:t>
            </a: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54B55A2-E319-4982-B1B1-0DFED6CD8AD9}"/>
              </a:ext>
            </a:extLst>
          </p:cNvPr>
          <p:cNvSpPr>
            <a:spLocks noGrp="1" noChangeArrowheads="1"/>
          </p:cNvSpPr>
          <p:nvPr>
            <p:ph type="subTitle" idx="1"/>
          </p:nvPr>
        </p:nvSpPr>
        <p:spPr>
          <a:xfrm>
            <a:off x="3276600" y="1676400"/>
            <a:ext cx="6705600" cy="457200"/>
          </a:xfrm>
        </p:spPr>
        <p:txBody>
          <a:bodyPr>
            <a:normAutofit fontScale="92500" lnSpcReduction="20000"/>
          </a:bodyPr>
          <a:lstStyle/>
          <a:p>
            <a:pPr algn="l" eaLnBrk="1" hangingPunct="1"/>
            <a:r>
              <a:rPr lang="cs-CZ" altLang="cs-CZ" b="1">
                <a:latin typeface="Arial Unicode MS" pitchFamily="34" charset="-128"/>
              </a:rPr>
              <a:t>5 Výhody řešení :</a:t>
            </a:r>
            <a:endParaRPr lang="en-US" altLang="cs-CZ" b="1">
              <a:latin typeface="Arial Unicode MS" pitchFamily="34" charset="-128"/>
            </a:endParaRPr>
          </a:p>
        </p:txBody>
      </p:sp>
      <p:sp>
        <p:nvSpPr>
          <p:cNvPr id="13315" name="Line 3">
            <a:extLst>
              <a:ext uri="{FF2B5EF4-FFF2-40B4-BE49-F238E27FC236}">
                <a16:creationId xmlns:a16="http://schemas.microsoft.com/office/drawing/2014/main" id="{5A5DE0C9-8BCE-442F-BB9C-E7BA05F5A3AF}"/>
              </a:ext>
            </a:extLst>
          </p:cNvPr>
          <p:cNvSpPr>
            <a:spLocks noChangeShapeType="1"/>
          </p:cNvSpPr>
          <p:nvPr/>
        </p:nvSpPr>
        <p:spPr bwMode="auto">
          <a:xfrm>
            <a:off x="2286000" y="6172200"/>
            <a:ext cx="7620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3316" name="Line 4">
            <a:extLst>
              <a:ext uri="{FF2B5EF4-FFF2-40B4-BE49-F238E27FC236}">
                <a16:creationId xmlns:a16="http://schemas.microsoft.com/office/drawing/2014/main" id="{1BCA7EC4-BA47-4575-903F-29A8AA5C985B}"/>
              </a:ext>
            </a:extLst>
          </p:cNvPr>
          <p:cNvSpPr>
            <a:spLocks noChangeShapeType="1"/>
          </p:cNvSpPr>
          <p:nvPr/>
        </p:nvSpPr>
        <p:spPr bwMode="auto">
          <a:xfrm>
            <a:off x="3352800" y="990600"/>
            <a:ext cx="6553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13317" name="Picture 5" descr="\\fnhk.cz\dfs\data1\desktop\gabersta\logo_fnhk01.bmp">
            <a:extLst>
              <a:ext uri="{FF2B5EF4-FFF2-40B4-BE49-F238E27FC236}">
                <a16:creationId xmlns:a16="http://schemas.microsoft.com/office/drawing/2014/main" id="{A0FEB178-1855-4FCF-B15B-766F6D30B6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72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a:extLst>
              <a:ext uri="{FF2B5EF4-FFF2-40B4-BE49-F238E27FC236}">
                <a16:creationId xmlns:a16="http://schemas.microsoft.com/office/drawing/2014/main" id="{0ED1417A-CDBB-403D-ABAE-CA8C23EB9795}"/>
              </a:ext>
            </a:extLst>
          </p:cNvPr>
          <p:cNvSpPr>
            <a:spLocks noChangeArrowheads="1"/>
          </p:cNvSpPr>
          <p:nvPr/>
        </p:nvSpPr>
        <p:spPr bwMode="auto">
          <a:xfrm>
            <a:off x="3200400" y="2286000"/>
            <a:ext cx="457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endParaRPr lang="cs-CZ" altLang="cs-CZ" b="1">
              <a:latin typeface="Arial Unicode MS" pitchFamily="34" charset="-128"/>
            </a:endParaRPr>
          </a:p>
        </p:txBody>
      </p:sp>
      <p:sp>
        <p:nvSpPr>
          <p:cNvPr id="13319" name="Rectangle 7">
            <a:extLst>
              <a:ext uri="{FF2B5EF4-FFF2-40B4-BE49-F238E27FC236}">
                <a16:creationId xmlns:a16="http://schemas.microsoft.com/office/drawing/2014/main" id="{5E267D6B-C4FE-4076-910C-D0FC6E3884AF}"/>
              </a:ext>
            </a:extLst>
          </p:cNvPr>
          <p:cNvSpPr>
            <a:spLocks noChangeArrowheads="1"/>
          </p:cNvSpPr>
          <p:nvPr/>
        </p:nvSpPr>
        <p:spPr bwMode="auto">
          <a:xfrm>
            <a:off x="3276600" y="2514600"/>
            <a:ext cx="678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
            </a:pPr>
            <a:r>
              <a:rPr lang="cs-CZ" altLang="cs-CZ" b="1">
                <a:latin typeface="Arial Unicode MS" pitchFamily="34" charset="-128"/>
              </a:rPr>
              <a:t> databáze ZP si odpovídají (1:1)</a:t>
            </a:r>
          </a:p>
          <a:p>
            <a:pPr eaLnBrk="1" hangingPunct="1">
              <a:spcBef>
                <a:spcPct val="20000"/>
              </a:spcBef>
              <a:buFont typeface="Wingdings" panose="05000000000000000000" pitchFamily="2" charset="2"/>
              <a:buChar char="§"/>
            </a:pPr>
            <a:r>
              <a:rPr lang="cs-CZ" altLang="cs-CZ" b="1">
                <a:latin typeface="Arial Unicode MS" pitchFamily="34" charset="-128"/>
              </a:rPr>
              <a:t> jedna databáze dodavatelů</a:t>
            </a:r>
          </a:p>
          <a:p>
            <a:pPr eaLnBrk="1" hangingPunct="1">
              <a:spcBef>
                <a:spcPct val="20000"/>
              </a:spcBef>
              <a:buFont typeface="Wingdings" panose="05000000000000000000" pitchFamily="2" charset="2"/>
              <a:buChar char="§"/>
            </a:pPr>
            <a:r>
              <a:rPr lang="cs-CZ" altLang="cs-CZ" b="1">
                <a:latin typeface="Arial Unicode MS" pitchFamily="34" charset="-128"/>
              </a:rPr>
              <a:t> sledování nákladů na každé inventární číslo</a:t>
            </a:r>
          </a:p>
          <a:p>
            <a:pPr eaLnBrk="1" hangingPunct="1">
              <a:spcBef>
                <a:spcPct val="20000"/>
              </a:spcBef>
              <a:buFont typeface="Wingdings" panose="05000000000000000000" pitchFamily="2" charset="2"/>
              <a:buChar char="§"/>
            </a:pPr>
            <a:r>
              <a:rPr lang="cs-CZ" altLang="cs-CZ" b="1">
                <a:latin typeface="Arial Unicode MS" pitchFamily="34" charset="-128"/>
              </a:rPr>
              <a:t> zrychlení a zefektivnění práce</a:t>
            </a:r>
          </a:p>
          <a:p>
            <a:pPr eaLnBrk="1" hangingPunct="1">
              <a:spcBef>
                <a:spcPct val="20000"/>
              </a:spcBef>
              <a:buFont typeface="Wingdings" panose="05000000000000000000" pitchFamily="2" charset="2"/>
              <a:buChar char="§"/>
            </a:pPr>
            <a:r>
              <a:rPr lang="cs-CZ" altLang="cs-CZ" b="1">
                <a:latin typeface="Arial Unicode MS" pitchFamily="34" charset="-128"/>
              </a:rPr>
              <a:t> akreditace : zaevidování dříve neevidovaných 		 ZP, vyčlenění komponent</a:t>
            </a:r>
          </a:p>
          <a:p>
            <a:pPr eaLnBrk="1" hangingPunct="1">
              <a:spcBef>
                <a:spcPct val="20000"/>
              </a:spcBef>
              <a:buFont typeface="Wingdings" panose="05000000000000000000" pitchFamily="2" charset="2"/>
              <a:buChar char="§"/>
            </a:pPr>
            <a:r>
              <a:rPr lang="cs-CZ" altLang="cs-CZ" b="1">
                <a:latin typeface="Arial Unicode MS" pitchFamily="34" charset="-128"/>
              </a:rPr>
              <a:t> klinika má přístup do „svého“ inventáře</a:t>
            </a:r>
          </a:p>
          <a:p>
            <a:pPr eaLnBrk="1" hangingPunct="1">
              <a:spcBef>
                <a:spcPct val="20000"/>
              </a:spcBef>
              <a:buFont typeface="Wingdings" panose="05000000000000000000" pitchFamily="2" charset="2"/>
              <a:buNone/>
            </a:pPr>
            <a:endParaRPr lang="cs-CZ" altLang="cs-CZ" b="1">
              <a:latin typeface="Arial Unicode MS" pitchFamily="34" charset="-128"/>
            </a:endParaRPr>
          </a:p>
          <a:p>
            <a:pPr eaLnBrk="1" hangingPunct="1">
              <a:spcBef>
                <a:spcPct val="20000"/>
              </a:spcBef>
              <a:buFont typeface="Wingdings" panose="05000000000000000000" pitchFamily="2" charset="2"/>
              <a:buNone/>
            </a:pPr>
            <a:endParaRPr lang="en-US" altLang="cs-CZ" b="1">
              <a:latin typeface="Arial Unicode MS" pitchFamily="34" charset="-128"/>
            </a:endParaRPr>
          </a:p>
        </p:txBody>
      </p:sp>
      <p:sp>
        <p:nvSpPr>
          <p:cNvPr id="8" name="TextovéPole 7">
            <a:extLst>
              <a:ext uri="{FF2B5EF4-FFF2-40B4-BE49-F238E27FC236}">
                <a16:creationId xmlns:a16="http://schemas.microsoft.com/office/drawing/2014/main" id="{4B13D6B1-3CAC-4432-8AA8-F525BE6A44F1}"/>
              </a:ext>
            </a:extLst>
          </p:cNvPr>
          <p:cNvSpPr txBox="1"/>
          <p:nvPr/>
        </p:nvSpPr>
        <p:spPr>
          <a:xfrm>
            <a:off x="1124661" y="6400801"/>
            <a:ext cx="5827877" cy="369332"/>
          </a:xfrm>
          <a:prstGeom prst="rect">
            <a:avLst/>
          </a:prstGeom>
          <a:noFill/>
        </p:spPr>
        <p:txBody>
          <a:bodyPr wrap="none" rtlCol="0">
            <a:spAutoFit/>
          </a:bodyPr>
          <a:lstStyle/>
          <a:p>
            <a:r>
              <a:rPr lang="cs-CZ" dirty="0"/>
              <a:t>Zdroj: </a:t>
            </a:r>
            <a:r>
              <a:rPr lang="cs-CZ" i="1" dirty="0">
                <a:hlinkClick r:id="rId6"/>
              </a:rPr>
              <a:t>data.businessworld.cz/</a:t>
            </a:r>
            <a:r>
              <a:rPr lang="cs-CZ" i="1" dirty="0" err="1">
                <a:hlinkClick r:id="rId6"/>
              </a:rPr>
              <a:t>file</a:t>
            </a:r>
            <a:r>
              <a:rPr lang="cs-CZ" i="1" dirty="0">
                <a:hlinkClick r:id="rId6"/>
              </a:rPr>
              <a:t>/</a:t>
            </a:r>
            <a:r>
              <a:rPr lang="cs-CZ" i="1" dirty="0" err="1">
                <a:hlinkClick r:id="rId6"/>
              </a:rPr>
              <a:t>ict</a:t>
            </a:r>
            <a:r>
              <a:rPr lang="cs-CZ" i="1" dirty="0">
                <a:hlinkClick r:id="rId6"/>
              </a:rPr>
              <a:t>/prezentace/rodrova.ppt</a:t>
            </a: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6F59076-B04A-4725-AF94-4F1320885533}"/>
              </a:ext>
            </a:extLst>
          </p:cNvPr>
          <p:cNvSpPr>
            <a:spLocks noGrp="1" noChangeArrowheads="1"/>
          </p:cNvSpPr>
          <p:nvPr>
            <p:ph type="subTitle" idx="1"/>
          </p:nvPr>
        </p:nvSpPr>
        <p:spPr>
          <a:xfrm>
            <a:off x="3276600" y="1676400"/>
            <a:ext cx="6705600" cy="457200"/>
          </a:xfrm>
        </p:spPr>
        <p:txBody>
          <a:bodyPr>
            <a:normAutofit fontScale="92500" lnSpcReduction="20000"/>
          </a:bodyPr>
          <a:lstStyle/>
          <a:p>
            <a:pPr algn="l" eaLnBrk="1" hangingPunct="1"/>
            <a:r>
              <a:rPr lang="cs-CZ" altLang="cs-CZ" b="1">
                <a:latin typeface="Arial Unicode MS" pitchFamily="34" charset="-128"/>
              </a:rPr>
              <a:t>6 Výhled do budoucna :</a:t>
            </a:r>
            <a:endParaRPr lang="en-US" altLang="cs-CZ" b="1">
              <a:latin typeface="Arial Unicode MS" pitchFamily="34" charset="-128"/>
            </a:endParaRPr>
          </a:p>
        </p:txBody>
      </p:sp>
      <p:sp>
        <p:nvSpPr>
          <p:cNvPr id="14339" name="Line 3">
            <a:extLst>
              <a:ext uri="{FF2B5EF4-FFF2-40B4-BE49-F238E27FC236}">
                <a16:creationId xmlns:a16="http://schemas.microsoft.com/office/drawing/2014/main" id="{CE35A9CC-5305-4D69-9B5B-418922659AC3}"/>
              </a:ext>
            </a:extLst>
          </p:cNvPr>
          <p:cNvSpPr>
            <a:spLocks noChangeShapeType="1"/>
          </p:cNvSpPr>
          <p:nvPr/>
        </p:nvSpPr>
        <p:spPr bwMode="auto">
          <a:xfrm>
            <a:off x="2286000" y="6172200"/>
            <a:ext cx="7620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4340" name="Line 4">
            <a:extLst>
              <a:ext uri="{FF2B5EF4-FFF2-40B4-BE49-F238E27FC236}">
                <a16:creationId xmlns:a16="http://schemas.microsoft.com/office/drawing/2014/main" id="{9A8B7DE0-965E-4506-B29D-162B89E0C856}"/>
              </a:ext>
            </a:extLst>
          </p:cNvPr>
          <p:cNvSpPr>
            <a:spLocks noChangeShapeType="1"/>
          </p:cNvSpPr>
          <p:nvPr/>
        </p:nvSpPr>
        <p:spPr bwMode="auto">
          <a:xfrm>
            <a:off x="3352800" y="990600"/>
            <a:ext cx="6553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14341" name="Picture 5" descr="\\fnhk.cz\dfs\data1\desktop\gabersta\logo_fnhk01.bmp">
            <a:extLst>
              <a:ext uri="{FF2B5EF4-FFF2-40B4-BE49-F238E27FC236}">
                <a16:creationId xmlns:a16="http://schemas.microsoft.com/office/drawing/2014/main" id="{D64BEB36-565A-40A5-B71B-5DA4F92EE0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72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6">
            <a:extLst>
              <a:ext uri="{FF2B5EF4-FFF2-40B4-BE49-F238E27FC236}">
                <a16:creationId xmlns:a16="http://schemas.microsoft.com/office/drawing/2014/main" id="{D38E222C-1ED3-410A-B66E-5B8D9C9F223B}"/>
              </a:ext>
            </a:extLst>
          </p:cNvPr>
          <p:cNvSpPr>
            <a:spLocks noChangeArrowheads="1"/>
          </p:cNvSpPr>
          <p:nvPr/>
        </p:nvSpPr>
        <p:spPr bwMode="auto">
          <a:xfrm>
            <a:off x="3200400" y="2286000"/>
            <a:ext cx="457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endParaRPr lang="cs-CZ" altLang="cs-CZ" b="1">
              <a:latin typeface="Arial Unicode MS" pitchFamily="34" charset="-128"/>
            </a:endParaRPr>
          </a:p>
        </p:txBody>
      </p:sp>
      <p:sp>
        <p:nvSpPr>
          <p:cNvPr id="14343" name="Rectangle 7">
            <a:extLst>
              <a:ext uri="{FF2B5EF4-FFF2-40B4-BE49-F238E27FC236}">
                <a16:creationId xmlns:a16="http://schemas.microsoft.com/office/drawing/2014/main" id="{14569303-1B82-4EB4-98F2-916A5BA2983C}"/>
              </a:ext>
            </a:extLst>
          </p:cNvPr>
          <p:cNvSpPr>
            <a:spLocks noChangeArrowheads="1"/>
          </p:cNvSpPr>
          <p:nvPr/>
        </p:nvSpPr>
        <p:spPr bwMode="auto">
          <a:xfrm>
            <a:off x="3276600" y="2514600"/>
            <a:ext cx="678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
            </a:pPr>
            <a:r>
              <a:rPr lang="cs-CZ" altLang="cs-CZ" b="1">
                <a:latin typeface="Arial Unicode MS" pitchFamily="34" charset="-128"/>
              </a:rPr>
              <a:t> sledování nákladů – kvalifikované rozhodnutí o      nákupu nových technologií a zařízení</a:t>
            </a:r>
          </a:p>
          <a:p>
            <a:pPr>
              <a:buFont typeface="Wingdings" panose="05000000000000000000" pitchFamily="2" charset="2"/>
              <a:buChar char="§"/>
            </a:pPr>
            <a:r>
              <a:rPr lang="cs-CZ" altLang="cs-CZ" b="1">
                <a:latin typeface="Arial Unicode MS" pitchFamily="34" charset="-128"/>
              </a:rPr>
              <a:t> účetní odpisy by měly korespondovat s fyzickou a morální životností</a:t>
            </a:r>
          </a:p>
          <a:p>
            <a:pPr>
              <a:buFont typeface="Wingdings" panose="05000000000000000000" pitchFamily="2" charset="2"/>
              <a:buChar char="§"/>
            </a:pPr>
            <a:r>
              <a:rPr lang="cs-CZ" altLang="cs-CZ" b="1">
                <a:latin typeface="Arial Unicode MS" pitchFamily="34" charset="-128"/>
              </a:rPr>
              <a:t> nové přístroje nakoupené z obnovy by měly být skutečně obnovou a ne navýšením</a:t>
            </a:r>
          </a:p>
          <a:p>
            <a:pPr>
              <a:buFont typeface="Wingdings" panose="05000000000000000000" pitchFamily="2" charset="2"/>
              <a:buChar char="§"/>
            </a:pPr>
            <a:endParaRPr lang="cs-CZ" altLang="cs-CZ" b="1">
              <a:latin typeface="Arial Unicode MS" pitchFamily="34" charset="-128"/>
            </a:endParaRPr>
          </a:p>
          <a:p>
            <a:pPr eaLnBrk="1" hangingPunct="1">
              <a:spcBef>
                <a:spcPct val="20000"/>
              </a:spcBef>
              <a:buFont typeface="Wingdings" panose="05000000000000000000" pitchFamily="2" charset="2"/>
              <a:buNone/>
            </a:pPr>
            <a:endParaRPr lang="en-US" altLang="cs-CZ" b="1">
              <a:latin typeface="Arial Unicode MS" pitchFamily="34" charset="-128"/>
            </a:endParaRPr>
          </a:p>
        </p:txBody>
      </p:sp>
      <p:sp>
        <p:nvSpPr>
          <p:cNvPr id="8" name="TextovéPole 7">
            <a:extLst>
              <a:ext uri="{FF2B5EF4-FFF2-40B4-BE49-F238E27FC236}">
                <a16:creationId xmlns:a16="http://schemas.microsoft.com/office/drawing/2014/main" id="{AD040F72-ECB5-46E3-B3A7-69AFD93EADE3}"/>
              </a:ext>
            </a:extLst>
          </p:cNvPr>
          <p:cNvSpPr txBox="1"/>
          <p:nvPr/>
        </p:nvSpPr>
        <p:spPr>
          <a:xfrm>
            <a:off x="1124661" y="6400801"/>
            <a:ext cx="5827877" cy="369332"/>
          </a:xfrm>
          <a:prstGeom prst="rect">
            <a:avLst/>
          </a:prstGeom>
          <a:noFill/>
        </p:spPr>
        <p:txBody>
          <a:bodyPr wrap="none" rtlCol="0">
            <a:spAutoFit/>
          </a:bodyPr>
          <a:lstStyle/>
          <a:p>
            <a:r>
              <a:rPr lang="cs-CZ" dirty="0"/>
              <a:t>Zdroj: </a:t>
            </a:r>
            <a:r>
              <a:rPr lang="cs-CZ" i="1" dirty="0">
                <a:hlinkClick r:id="rId6"/>
              </a:rPr>
              <a:t>data.businessworld.cz/</a:t>
            </a:r>
            <a:r>
              <a:rPr lang="cs-CZ" i="1" dirty="0" err="1">
                <a:hlinkClick r:id="rId6"/>
              </a:rPr>
              <a:t>file</a:t>
            </a:r>
            <a:r>
              <a:rPr lang="cs-CZ" i="1" dirty="0">
                <a:hlinkClick r:id="rId6"/>
              </a:rPr>
              <a:t>/</a:t>
            </a:r>
            <a:r>
              <a:rPr lang="cs-CZ" i="1" dirty="0" err="1">
                <a:hlinkClick r:id="rId6"/>
              </a:rPr>
              <a:t>ict</a:t>
            </a:r>
            <a:r>
              <a:rPr lang="cs-CZ" i="1" dirty="0">
                <a:hlinkClick r:id="rId6"/>
              </a:rPr>
              <a:t>/prezentace/rodrova.ppt</a:t>
            </a: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8E4C1F-E4DC-4B02-9366-B6FD51077D18}"/>
              </a:ext>
            </a:extLst>
          </p:cNvPr>
          <p:cNvSpPr>
            <a:spLocks noGrp="1"/>
          </p:cNvSpPr>
          <p:nvPr>
            <p:ph type="ctrTitle"/>
          </p:nvPr>
        </p:nvSpPr>
        <p:spPr/>
        <p:txBody>
          <a:bodyPr/>
          <a:lstStyle/>
          <a:p>
            <a:r>
              <a:rPr lang="cs-CZ" b="1" dirty="0"/>
              <a:t>6. ROZSAH SLUŽEB V OBLASTI FACILITY MANAGEMENTU</a:t>
            </a:r>
          </a:p>
        </p:txBody>
      </p:sp>
      <p:sp>
        <p:nvSpPr>
          <p:cNvPr id="3" name="Podnadpis 2">
            <a:extLst>
              <a:ext uri="{FF2B5EF4-FFF2-40B4-BE49-F238E27FC236}">
                <a16:creationId xmlns:a16="http://schemas.microsoft.com/office/drawing/2014/main" id="{F96F04BA-B233-49EC-AC74-1863DADF22EF}"/>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4173327600"/>
      </p:ext>
    </p:extLst>
  </p:cSld>
  <p:clrMapOvr>
    <a:overrideClrMapping bg1="lt1" tx1="dk1" bg2="lt2" tx2="dk2" accent1="accent1" accent2="accent2" accent3="accent3" accent4="accent4" accent5="accent5" accent6="accent6" hlink="hlink" folHlink="folHlink"/>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5C0F09-899C-4D1B-A54E-12BCD75A9821}"/>
              </a:ext>
            </a:extLst>
          </p:cNvPr>
          <p:cNvSpPr>
            <a:spLocks noGrp="1"/>
          </p:cNvSpPr>
          <p:nvPr>
            <p:ph type="title"/>
          </p:nvPr>
        </p:nvSpPr>
        <p:spPr/>
        <p:txBody>
          <a:bodyPr/>
          <a:lstStyle/>
          <a:p>
            <a:r>
              <a:rPr lang="cs-CZ" b="1" dirty="0"/>
              <a:t>6. Základní vs. podpůrné</a:t>
            </a:r>
          </a:p>
        </p:txBody>
      </p:sp>
      <p:sp>
        <p:nvSpPr>
          <p:cNvPr id="3" name="Zástupný symbol pro obsah 2">
            <a:extLst>
              <a:ext uri="{FF2B5EF4-FFF2-40B4-BE49-F238E27FC236}">
                <a16:creationId xmlns:a16="http://schemas.microsoft.com/office/drawing/2014/main" id="{AD3F4540-F246-4BF4-98B0-43270544C0D8}"/>
              </a:ext>
            </a:extLst>
          </p:cNvPr>
          <p:cNvSpPr>
            <a:spLocks noGrp="1"/>
          </p:cNvSpPr>
          <p:nvPr>
            <p:ph idx="1"/>
          </p:nvPr>
        </p:nvSpPr>
        <p:spPr/>
        <p:txBody>
          <a:bodyPr>
            <a:normAutofit fontScale="70000" lnSpcReduction="20000"/>
          </a:bodyPr>
          <a:lstStyle/>
          <a:p>
            <a:r>
              <a:rPr lang="cs-CZ" dirty="0"/>
              <a:t>prvním díle normy je specifikováno, které služby lze do </a:t>
            </a:r>
            <a:r>
              <a:rPr lang="cs-CZ" dirty="0" err="1"/>
              <a:t>Facility</a:t>
            </a:r>
            <a:r>
              <a:rPr lang="cs-CZ" dirty="0"/>
              <a:t> Managementu počítat. Všimněme si, že norma nestanovuje, že tam povinně patří. Každá firma (označme ji v tomto případě jako klienta </a:t>
            </a:r>
            <a:r>
              <a:rPr lang="cs-CZ" dirty="0" err="1"/>
              <a:t>Facility</a:t>
            </a:r>
            <a:r>
              <a:rPr lang="cs-CZ" dirty="0"/>
              <a:t> Managementu) si sama stanovuje, kde je pro ni hranice mezi službami </a:t>
            </a:r>
            <a:r>
              <a:rPr lang="cs-CZ" dirty="0" err="1"/>
              <a:t>Facility</a:t>
            </a:r>
            <a:r>
              <a:rPr lang="cs-CZ" dirty="0"/>
              <a:t> Managementu (FM službami) a základními procesy společnosti. Například pro firmu Xerox jsou tiskové a kopírovací služby základní činností, pro většinu ostatních společností spadají do FM služeb. </a:t>
            </a:r>
          </a:p>
          <a:p>
            <a:endParaRPr lang="cs-CZ" dirty="0"/>
          </a:p>
          <a:p>
            <a:r>
              <a:rPr lang="cs-CZ" b="1" dirty="0"/>
              <a:t>Prostor a infrastruktura </a:t>
            </a:r>
            <a:r>
              <a:rPr lang="cs-CZ" dirty="0"/>
              <a:t>- tzv. "Tvrdé služby" (správa prostor, využití prostor, správa a op-</a:t>
            </a:r>
            <a:r>
              <a:rPr lang="cs-CZ" dirty="0" err="1"/>
              <a:t>timalizace</a:t>
            </a:r>
            <a:r>
              <a:rPr lang="cs-CZ" dirty="0"/>
              <a:t> pracoviště, technická správa budov, energetická správa, odpadové hospodářství, vnitřní a venkovní úklid). </a:t>
            </a:r>
          </a:p>
          <a:p>
            <a:r>
              <a:rPr lang="cs-CZ" b="1" dirty="0"/>
              <a:t>Lidé a organizace </a:t>
            </a:r>
            <a:r>
              <a:rPr lang="cs-CZ" dirty="0"/>
              <a:t>- tzv. "Měkké služby" (zdraví, hygiena, bezpečnost a ochrana, interní služby - stravování, recepční služby, správa zasedacích místností, sekretářské služby atd., ICT. Interní logistika - tiskové a kopírovací služby, archivní služby, interní pošta, zásilková služba, dopravní služby, autoprovoz atd.). </a:t>
            </a:r>
          </a:p>
          <a:p>
            <a:endParaRPr lang="cs-CZ" dirty="0"/>
          </a:p>
          <a:p>
            <a:endParaRPr lang="cs-CZ" dirty="0"/>
          </a:p>
        </p:txBody>
      </p:sp>
    </p:spTree>
    <p:extLst>
      <p:ext uri="{BB962C8B-B14F-4D97-AF65-F5344CB8AC3E}">
        <p14:creationId xmlns:p14="http://schemas.microsoft.com/office/powerpoint/2010/main" val="3673129583"/>
      </p:ext>
    </p:extLst>
  </p:cSld>
  <p:clrMapOvr>
    <a:overrideClrMapping bg1="lt1" tx1="dk1" bg2="lt2" tx2="dk2" accent1="accent1" accent2="accent2" accent3="accent3" accent4="accent4" accent5="accent5" accent6="accent6" hlink="hlink" folHlink="folHlink"/>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D7D1ED-745D-4BFB-ABBF-A69DB10E4C2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9F2616F9-3DB2-4E11-86DC-4E4EDEE6E2DB}"/>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F83E4677-00D5-4356-BA80-996E36F11DA2}"/>
              </a:ext>
            </a:extLst>
          </p:cNvPr>
          <p:cNvPicPr>
            <a:picLocks noChangeAspect="1"/>
          </p:cNvPicPr>
          <p:nvPr/>
        </p:nvPicPr>
        <p:blipFill>
          <a:blip r:embed="rId5"/>
          <a:stretch>
            <a:fillRect/>
          </a:stretch>
        </p:blipFill>
        <p:spPr>
          <a:xfrm>
            <a:off x="1464905" y="1825625"/>
            <a:ext cx="8798767" cy="4527349"/>
          </a:xfrm>
          <a:prstGeom prst="rect">
            <a:avLst/>
          </a:prstGeom>
        </p:spPr>
      </p:pic>
    </p:spTree>
    <p:extLst>
      <p:ext uri="{BB962C8B-B14F-4D97-AF65-F5344CB8AC3E}">
        <p14:creationId xmlns:p14="http://schemas.microsoft.com/office/powerpoint/2010/main" val="1717152929"/>
      </p:ext>
    </p:extLst>
  </p:cSld>
  <p:clrMapOvr>
    <a:overrideClrMapping bg1="lt1" tx1="dk1" bg2="lt2" tx2="dk2" accent1="accent1" accent2="accent2" accent3="accent3" accent4="accent4" accent5="accent5" accent6="accent6" hlink="hlink" folHlink="folHlink"/>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84C3E7-7DFA-4EA1-AE4D-A818F7516145}"/>
              </a:ext>
            </a:extLst>
          </p:cNvPr>
          <p:cNvSpPr>
            <a:spLocks noGrp="1"/>
          </p:cNvSpPr>
          <p:nvPr>
            <p:ph type="title"/>
          </p:nvPr>
        </p:nvSpPr>
        <p:spPr/>
        <p:txBody>
          <a:bodyPr/>
          <a:lstStyle/>
          <a:p>
            <a:r>
              <a:rPr lang="cs-CZ" b="1" dirty="0"/>
              <a:t>6. Oblasti FM</a:t>
            </a:r>
          </a:p>
        </p:txBody>
      </p:sp>
      <p:sp>
        <p:nvSpPr>
          <p:cNvPr id="3" name="Zástupný symbol pro obsah 2">
            <a:extLst>
              <a:ext uri="{FF2B5EF4-FFF2-40B4-BE49-F238E27FC236}">
                <a16:creationId xmlns:a16="http://schemas.microsoft.com/office/drawing/2014/main" id="{2041A159-7CA3-4516-874C-283C500E81D7}"/>
              </a:ext>
            </a:extLst>
          </p:cNvPr>
          <p:cNvSpPr>
            <a:spLocks noGrp="1"/>
          </p:cNvSpPr>
          <p:nvPr>
            <p:ph idx="1"/>
          </p:nvPr>
        </p:nvSpPr>
        <p:spPr/>
        <p:txBody>
          <a:bodyPr>
            <a:normAutofit fontScale="85000" lnSpcReduction="20000"/>
          </a:bodyPr>
          <a:lstStyle/>
          <a:p>
            <a:pPr marL="0" indent="0">
              <a:buNone/>
            </a:pPr>
            <a:r>
              <a:rPr lang="cs-CZ" dirty="0"/>
              <a:t>FM služby vztahující se k prostoru a infrastruktuře (neoficiálně nazývané „tvrdé služby“) </a:t>
            </a:r>
          </a:p>
          <a:p>
            <a:pPr lvl="1"/>
            <a:r>
              <a:rPr lang="cs-CZ" dirty="0"/>
              <a:t>správa prostor, </a:t>
            </a:r>
          </a:p>
          <a:p>
            <a:pPr lvl="1"/>
            <a:r>
              <a:rPr lang="cs-CZ" dirty="0"/>
              <a:t>optimalizace pracoviště a všeho, co souvisí s jeho kvalitní funkcí, </a:t>
            </a:r>
          </a:p>
          <a:p>
            <a:pPr lvl="1"/>
            <a:r>
              <a:rPr lang="cs-CZ" dirty="0"/>
              <a:t>úklidy a čištění</a:t>
            </a:r>
          </a:p>
          <a:p>
            <a:r>
              <a:rPr lang="cs-CZ" dirty="0"/>
              <a:t>FM služby vztahující se k lidem a organizaci („měkké služby“). </a:t>
            </a:r>
          </a:p>
          <a:p>
            <a:pPr lvl="1"/>
            <a:r>
              <a:rPr lang="cs-CZ" dirty="0"/>
              <a:t>bezpečnost, zdraví a ochrana, </a:t>
            </a:r>
          </a:p>
          <a:p>
            <a:pPr lvl="1"/>
            <a:r>
              <a:rPr lang="cs-CZ" dirty="0"/>
              <a:t>přímé služby zaměstnancům a uživatelům budov (stravování, recepční služby, tlumočnické služby atd.), </a:t>
            </a:r>
          </a:p>
          <a:p>
            <a:pPr lvl="1"/>
            <a:r>
              <a:rPr lang="cs-CZ" dirty="0"/>
              <a:t>Interní logistika s interní dopravou, autoparkem, tiskovými službami, interní poštou a archivací, </a:t>
            </a:r>
          </a:p>
          <a:p>
            <a:pPr lvl="1"/>
            <a:r>
              <a:rPr lang="cs-CZ" dirty="0"/>
              <a:t>ICT (informační a komunikační technologie). </a:t>
            </a:r>
          </a:p>
        </p:txBody>
      </p:sp>
    </p:spTree>
    <p:extLst>
      <p:ext uri="{BB962C8B-B14F-4D97-AF65-F5344CB8AC3E}">
        <p14:creationId xmlns:p14="http://schemas.microsoft.com/office/powerpoint/2010/main" val="227451373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991544" y="404664"/>
            <a:ext cx="8229600" cy="1143000"/>
          </a:xfrm>
        </p:spPr>
        <p:txBody>
          <a:bodyPr>
            <a:normAutofit fontScale="90000"/>
          </a:bodyPr>
          <a:lstStyle/>
          <a:p>
            <a:r>
              <a:rPr lang="cs-CZ" b="1" dirty="0"/>
              <a:t>Hlavní cíle procesů nových forem správy a údržby stavebních objektů</a:t>
            </a:r>
          </a:p>
        </p:txBody>
      </p:sp>
      <p:sp>
        <p:nvSpPr>
          <p:cNvPr id="3" name="Zástupný symbol pro obsah 2"/>
          <p:cNvSpPr>
            <a:spLocks noGrp="1"/>
          </p:cNvSpPr>
          <p:nvPr>
            <p:ph idx="1"/>
          </p:nvPr>
        </p:nvSpPr>
        <p:spPr/>
        <p:txBody>
          <a:bodyPr>
            <a:normAutofit/>
          </a:bodyPr>
          <a:lstStyle/>
          <a:p>
            <a:r>
              <a:rPr lang="cs-CZ" b="1" dirty="0">
                <a:solidFill>
                  <a:srgbClr val="C00000"/>
                </a:solidFill>
              </a:rPr>
              <a:t>Analýza metod a modelů </a:t>
            </a:r>
            <a:r>
              <a:rPr lang="cs-CZ" dirty="0"/>
              <a:t>managementu udržitelného rozvoje životního cyklu staveb podle současného stavu,</a:t>
            </a:r>
          </a:p>
          <a:p>
            <a:r>
              <a:rPr lang="cs-CZ" dirty="0"/>
              <a:t>Využití nástroje FM jako </a:t>
            </a:r>
            <a:r>
              <a:rPr lang="cs-CZ" b="1" dirty="0">
                <a:solidFill>
                  <a:srgbClr val="C00000"/>
                </a:solidFill>
              </a:rPr>
              <a:t>nové metody řízeného integrovaného managementu v oblasti správy a údržby stavebních objektů i bytového fondu</a:t>
            </a:r>
            <a:r>
              <a:rPr lang="cs-CZ" dirty="0"/>
              <a:t>, </a:t>
            </a:r>
          </a:p>
          <a:p>
            <a:r>
              <a:rPr lang="cs-CZ" b="1" dirty="0">
                <a:solidFill>
                  <a:srgbClr val="C00000"/>
                </a:solidFill>
              </a:rPr>
              <a:t>Optimalizace rozhodovacího procesu </a:t>
            </a:r>
            <a:r>
              <a:rPr lang="cs-CZ" dirty="0"/>
              <a:t>v konkrétních situacích pomocí informačních technologií.</a:t>
            </a:r>
          </a:p>
        </p:txBody>
      </p:sp>
      <p:sp>
        <p:nvSpPr>
          <p:cNvPr id="4" name="TextovéPole 3"/>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2256495381"/>
      </p:ext>
    </p:extLst>
  </p:cSld>
  <p:clrMapOvr>
    <a:overrideClrMapping bg1="lt1" tx1="dk1" bg2="lt2" tx2="dk2" accent1="accent1" accent2="accent2" accent3="accent3" accent4="accent4" accent5="accent5" accent6="accent6" hlink="hlink" folHlink="folHlink"/>
  </p:clrMapOvr>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84C3E7-7DFA-4EA1-AE4D-A818F7516145}"/>
              </a:ext>
            </a:extLst>
          </p:cNvPr>
          <p:cNvSpPr>
            <a:spLocks noGrp="1"/>
          </p:cNvSpPr>
          <p:nvPr>
            <p:ph type="title"/>
          </p:nvPr>
        </p:nvSpPr>
        <p:spPr/>
        <p:txBody>
          <a:bodyPr/>
          <a:lstStyle/>
          <a:p>
            <a:r>
              <a:rPr lang="cs-CZ" b="1" dirty="0"/>
              <a:t>6. služby FM</a:t>
            </a:r>
          </a:p>
        </p:txBody>
      </p:sp>
      <p:sp>
        <p:nvSpPr>
          <p:cNvPr id="3" name="Zástupný symbol pro obsah 2">
            <a:extLst>
              <a:ext uri="{FF2B5EF4-FFF2-40B4-BE49-F238E27FC236}">
                <a16:creationId xmlns:a16="http://schemas.microsoft.com/office/drawing/2014/main" id="{2041A159-7CA3-4516-874C-283C500E81D7}"/>
              </a:ext>
            </a:extLst>
          </p:cNvPr>
          <p:cNvSpPr>
            <a:spLocks noGrp="1"/>
          </p:cNvSpPr>
          <p:nvPr>
            <p:ph idx="1"/>
          </p:nvPr>
        </p:nvSpPr>
        <p:spPr/>
        <p:txBody>
          <a:bodyPr>
            <a:normAutofit fontScale="77500" lnSpcReduction="20000"/>
          </a:bodyPr>
          <a:lstStyle/>
          <a:p>
            <a:endParaRPr lang="cs-CZ" dirty="0"/>
          </a:p>
          <a:p>
            <a:r>
              <a:rPr lang="cs-CZ" b="1" dirty="0"/>
              <a:t>Strategické služby (kód: 9000)</a:t>
            </a:r>
          </a:p>
          <a:p>
            <a:pPr marL="857250" lvl="1" indent="-457200">
              <a:buFont typeface="Wingdings" panose="05000000000000000000" pitchFamily="2" charset="2"/>
              <a:buChar char="Ø"/>
            </a:pPr>
            <a:r>
              <a:rPr lang="cs-CZ" b="1" dirty="0"/>
              <a:t>Udržitelnost </a:t>
            </a:r>
            <a:r>
              <a:rPr lang="cs-CZ" dirty="0"/>
              <a:t>– zajištění udržitelné strategie rozvoje FM (kód: 9100). </a:t>
            </a:r>
          </a:p>
          <a:p>
            <a:pPr marL="857250" lvl="1" indent="-457200">
              <a:buFont typeface="Wingdings" panose="05000000000000000000" pitchFamily="2" charset="2"/>
              <a:buChar char="Ø"/>
            </a:pPr>
            <a:r>
              <a:rPr lang="cs-CZ" b="1" dirty="0"/>
              <a:t>Kvalita </a:t>
            </a:r>
            <a:r>
              <a:rPr lang="cs-CZ" dirty="0"/>
              <a:t>– zajištění rozvoje kvality FM služeb klienta (9200). </a:t>
            </a:r>
          </a:p>
          <a:p>
            <a:pPr marL="857250" lvl="1" indent="-457200">
              <a:buFont typeface="Wingdings" panose="05000000000000000000" pitchFamily="2" charset="2"/>
              <a:buChar char="Ø"/>
            </a:pPr>
            <a:r>
              <a:rPr lang="it-IT" b="1" dirty="0"/>
              <a:t>Identita a inovace </a:t>
            </a:r>
            <a:r>
              <a:rPr lang="it-IT" dirty="0"/>
              <a:t>– budování značky (9400). </a:t>
            </a:r>
            <a:endParaRPr lang="cs-CZ" b="1" dirty="0"/>
          </a:p>
          <a:p>
            <a:r>
              <a:rPr lang="cs-CZ" b="1" dirty="0"/>
              <a:t>Prostor a infrastruktura </a:t>
            </a:r>
            <a:r>
              <a:rPr lang="cs-CZ" dirty="0"/>
              <a:t>- tzv. "Tvrdé služby" (správa prostor, využití prostor, správa a optimalizace pracoviště, technická správa budov, energetická správa, odpadové hospodářství, vnitřní a venkovní úklid). </a:t>
            </a:r>
          </a:p>
          <a:p>
            <a:r>
              <a:rPr lang="cs-CZ" b="1" dirty="0"/>
              <a:t>Lidé a organizace </a:t>
            </a:r>
            <a:r>
              <a:rPr lang="cs-CZ" dirty="0"/>
              <a:t>- tzv. "Měkké služby" (zdraví, hygiena, bezpečnost a ochrana, interní služby - stravování, recepční služby, správa zasedacích místností, sekretářské služby atd., ICT. Interní logistika - tiskové a kopírovací služby, archivní služby, interní pošta, zásilková služba, dopravní služby, autoprovoz atd.). </a:t>
            </a:r>
          </a:p>
          <a:p>
            <a:endParaRPr lang="cs-CZ" dirty="0"/>
          </a:p>
        </p:txBody>
      </p:sp>
    </p:spTree>
    <p:extLst>
      <p:ext uri="{BB962C8B-B14F-4D97-AF65-F5344CB8AC3E}">
        <p14:creationId xmlns:p14="http://schemas.microsoft.com/office/powerpoint/2010/main" val="350448674"/>
      </p:ext>
    </p:extLst>
  </p:cSld>
  <p:clrMapOvr>
    <a:overrideClrMapping bg1="lt1" tx1="dk1" bg2="lt2" tx2="dk2" accent1="accent1" accent2="accent2" accent3="accent3" accent4="accent4" accent5="accent5" accent6="accent6" hlink="hlink" folHlink="folHlink"/>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84C3E7-7DFA-4EA1-AE4D-A818F7516145}"/>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041A159-7CA3-4516-874C-283C500E81D7}"/>
              </a:ext>
            </a:extLst>
          </p:cNvPr>
          <p:cNvSpPr>
            <a:spLocks noGrp="1"/>
          </p:cNvSpPr>
          <p:nvPr>
            <p:ph idx="1"/>
          </p:nvPr>
        </p:nvSpPr>
        <p:spPr/>
        <p:txBody>
          <a:bodyPr>
            <a:normAutofit fontScale="77500" lnSpcReduction="20000"/>
          </a:bodyPr>
          <a:lstStyle/>
          <a:p>
            <a:r>
              <a:rPr lang="en-US" b="1" dirty="0"/>
              <a:t>ČSN EN 15221-1 Facility management – </a:t>
            </a:r>
            <a:r>
              <a:rPr lang="en-US" b="1" dirty="0" err="1"/>
              <a:t>Část</a:t>
            </a:r>
            <a:r>
              <a:rPr lang="en-US" b="1" dirty="0"/>
              <a:t> 1: </a:t>
            </a:r>
            <a:r>
              <a:rPr lang="en-US" b="1" dirty="0" err="1"/>
              <a:t>Termíny</a:t>
            </a:r>
            <a:r>
              <a:rPr lang="en-US" b="1" dirty="0"/>
              <a:t> a </a:t>
            </a:r>
            <a:r>
              <a:rPr lang="en-US" b="1" dirty="0" err="1"/>
              <a:t>definice</a:t>
            </a:r>
            <a:endParaRPr lang="cs-CZ" b="1" dirty="0"/>
          </a:p>
          <a:p>
            <a:r>
              <a:rPr lang="cs-CZ" b="1" dirty="0"/>
              <a:t>ČSN EN 15221-2 </a:t>
            </a:r>
            <a:r>
              <a:rPr lang="cs-CZ" b="1" dirty="0" err="1"/>
              <a:t>Facility</a:t>
            </a:r>
            <a:r>
              <a:rPr lang="cs-CZ" b="1" dirty="0"/>
              <a:t> management – Část 2: Průvodce přípravou smluv o </a:t>
            </a:r>
            <a:r>
              <a:rPr lang="cs-CZ" b="1" dirty="0" err="1"/>
              <a:t>Facility</a:t>
            </a:r>
            <a:r>
              <a:rPr lang="cs-CZ" b="1" dirty="0"/>
              <a:t> Managementu</a:t>
            </a:r>
          </a:p>
          <a:p>
            <a:r>
              <a:rPr lang="en-US" b="1" dirty="0"/>
              <a:t>ČSN EN 15221-3 Facility management – </a:t>
            </a:r>
            <a:r>
              <a:rPr lang="en-US" b="1" dirty="0" err="1"/>
              <a:t>Část</a:t>
            </a:r>
            <a:r>
              <a:rPr lang="en-US" b="1" dirty="0"/>
              <a:t> 3: </a:t>
            </a:r>
            <a:r>
              <a:rPr lang="en-US" b="1" dirty="0" err="1"/>
              <a:t>Návod</a:t>
            </a:r>
            <a:r>
              <a:rPr lang="en-US" b="1" dirty="0"/>
              <a:t> pro </a:t>
            </a:r>
            <a:r>
              <a:rPr lang="en-US" b="1" dirty="0" err="1"/>
              <a:t>kvalitu</a:t>
            </a:r>
            <a:r>
              <a:rPr lang="en-US" b="1" dirty="0"/>
              <a:t> </a:t>
            </a:r>
            <a:r>
              <a:rPr lang="en-US" b="1" dirty="0" err="1"/>
              <a:t>ve</a:t>
            </a:r>
            <a:r>
              <a:rPr lang="en-US" b="1" dirty="0"/>
              <a:t> Facility </a:t>
            </a:r>
            <a:r>
              <a:rPr lang="en-US" b="1" dirty="0" err="1"/>
              <a:t>Managementu</a:t>
            </a:r>
            <a:endParaRPr lang="cs-CZ" b="1" dirty="0"/>
          </a:p>
          <a:p>
            <a:r>
              <a:rPr lang="cs-CZ" b="1" dirty="0"/>
              <a:t>ČSN EN 15221-4 </a:t>
            </a:r>
            <a:r>
              <a:rPr lang="cs-CZ" b="1" dirty="0" err="1"/>
              <a:t>Facility</a:t>
            </a:r>
            <a:r>
              <a:rPr lang="cs-CZ" b="1" dirty="0"/>
              <a:t> management – Část 4: Taxonomie, klasifikace a struktury ve </a:t>
            </a:r>
            <a:r>
              <a:rPr lang="cs-CZ" b="1" dirty="0" err="1"/>
              <a:t>Facility</a:t>
            </a:r>
            <a:r>
              <a:rPr lang="cs-CZ" b="1" dirty="0"/>
              <a:t> </a:t>
            </a:r>
            <a:r>
              <a:rPr lang="cs-CZ" b="1" dirty="0" err="1"/>
              <a:t>Ma-nagementu</a:t>
            </a:r>
            <a:endParaRPr lang="cs-CZ" b="1" dirty="0"/>
          </a:p>
          <a:p>
            <a:r>
              <a:rPr lang="en-US" b="1" dirty="0"/>
              <a:t>ČSN EN 15221-5 Facility management – </a:t>
            </a:r>
            <a:r>
              <a:rPr lang="en-US" b="1" dirty="0" err="1"/>
              <a:t>Část</a:t>
            </a:r>
            <a:r>
              <a:rPr lang="en-US" b="1" dirty="0"/>
              <a:t> 5: </a:t>
            </a:r>
            <a:r>
              <a:rPr lang="en-US" b="1" dirty="0" err="1"/>
              <a:t>Návod</a:t>
            </a:r>
            <a:r>
              <a:rPr lang="en-US" b="1" dirty="0"/>
              <a:t> pro </a:t>
            </a:r>
            <a:r>
              <a:rPr lang="en-US" b="1" dirty="0" err="1"/>
              <a:t>procesy</a:t>
            </a:r>
            <a:r>
              <a:rPr lang="en-US" b="1" dirty="0"/>
              <a:t> </a:t>
            </a:r>
            <a:r>
              <a:rPr lang="en-US" b="1" dirty="0" err="1"/>
              <a:t>ve</a:t>
            </a:r>
            <a:r>
              <a:rPr lang="en-US" b="1" dirty="0"/>
              <a:t> Facility </a:t>
            </a:r>
            <a:r>
              <a:rPr lang="en-US" b="1" dirty="0" err="1"/>
              <a:t>Managementu</a:t>
            </a:r>
            <a:endParaRPr lang="cs-CZ" b="1" dirty="0"/>
          </a:p>
          <a:p>
            <a:r>
              <a:rPr lang="cs-CZ" b="1" dirty="0"/>
              <a:t>ČSN EN 15221-6 </a:t>
            </a:r>
            <a:r>
              <a:rPr lang="cs-CZ" b="1" dirty="0" err="1"/>
              <a:t>Facility</a:t>
            </a:r>
            <a:r>
              <a:rPr lang="cs-CZ" b="1" dirty="0"/>
              <a:t> management – Část 6: Měření ploch a prostorů ve </a:t>
            </a:r>
            <a:r>
              <a:rPr lang="cs-CZ" b="1" dirty="0" err="1"/>
              <a:t>Facility</a:t>
            </a:r>
            <a:r>
              <a:rPr lang="cs-CZ" b="1" dirty="0"/>
              <a:t> Managementu</a:t>
            </a:r>
          </a:p>
          <a:p>
            <a:r>
              <a:rPr lang="cs-CZ" b="1" dirty="0"/>
              <a:t>ČSN EN </a:t>
            </a:r>
            <a:r>
              <a:rPr lang="en-US" b="1" dirty="0"/>
              <a:t>15221-7 Facility management – </a:t>
            </a:r>
            <a:r>
              <a:rPr lang="en-US" b="1" dirty="0" err="1"/>
              <a:t>Část</a:t>
            </a:r>
            <a:r>
              <a:rPr lang="en-US" b="1" dirty="0"/>
              <a:t> 7: </a:t>
            </a:r>
            <a:r>
              <a:rPr lang="en-US" b="1" dirty="0" err="1"/>
              <a:t>Směrnice</a:t>
            </a:r>
            <a:r>
              <a:rPr lang="en-US" b="1" dirty="0"/>
              <a:t> pro benchmarking </a:t>
            </a:r>
            <a:r>
              <a:rPr lang="en-US" b="1" dirty="0" err="1"/>
              <a:t>výkonnosti</a:t>
            </a:r>
            <a:r>
              <a:rPr lang="en-US" b="1" dirty="0"/>
              <a:t> </a:t>
            </a:r>
            <a:endParaRPr lang="cs-CZ" dirty="0"/>
          </a:p>
        </p:txBody>
      </p:sp>
    </p:spTree>
    <p:extLst>
      <p:ext uri="{BB962C8B-B14F-4D97-AF65-F5344CB8AC3E}">
        <p14:creationId xmlns:p14="http://schemas.microsoft.com/office/powerpoint/2010/main" val="3576692309"/>
      </p:ext>
    </p:extLst>
  </p:cSld>
  <p:clrMapOvr>
    <a:overrideClrMapping bg1="lt1" tx1="dk1" bg2="lt2" tx2="dk2" accent1="accent1" accent2="accent2" accent3="accent3" accent4="accent4" accent5="accent5" accent6="accent6" hlink="hlink" folHlink="folHlink"/>
  </p:clrMapOvr>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48CB38-3892-4803-A85D-2904DF759C74}"/>
              </a:ext>
            </a:extLst>
          </p:cNvPr>
          <p:cNvSpPr>
            <a:spLocks noGrp="1"/>
          </p:cNvSpPr>
          <p:nvPr>
            <p:ph type="title"/>
          </p:nvPr>
        </p:nvSpPr>
        <p:spPr/>
        <p:txBody>
          <a:bodyPr/>
          <a:lstStyle/>
          <a:p>
            <a:r>
              <a:rPr lang="cs-CZ" b="1" dirty="0"/>
              <a:t>Logistické služby FM</a:t>
            </a:r>
          </a:p>
        </p:txBody>
      </p:sp>
      <p:sp>
        <p:nvSpPr>
          <p:cNvPr id="3" name="Zástupný symbol pro obsah 2">
            <a:extLst>
              <a:ext uri="{FF2B5EF4-FFF2-40B4-BE49-F238E27FC236}">
                <a16:creationId xmlns:a16="http://schemas.microsoft.com/office/drawing/2014/main" id="{634546DC-0E25-4535-94C5-2217BE31120A}"/>
              </a:ext>
            </a:extLst>
          </p:cNvPr>
          <p:cNvSpPr>
            <a:spLocks noGrp="1"/>
          </p:cNvSpPr>
          <p:nvPr>
            <p:ph idx="1"/>
          </p:nvPr>
        </p:nvSpPr>
        <p:spPr/>
        <p:txBody>
          <a:bodyPr>
            <a:normAutofit fontScale="85000" lnSpcReduction="20000"/>
          </a:bodyPr>
          <a:lstStyle/>
          <a:p>
            <a:r>
              <a:rPr lang="cs-CZ" b="1" dirty="0"/>
              <a:t>Logistika </a:t>
            </a:r>
            <a:r>
              <a:rPr lang="cs-CZ" dirty="0"/>
              <a:t>(2400): </a:t>
            </a:r>
          </a:p>
          <a:p>
            <a:r>
              <a:rPr lang="cs-CZ" dirty="0"/>
              <a:t>Kancelářské potřeby</a:t>
            </a:r>
          </a:p>
          <a:p>
            <a:r>
              <a:rPr lang="cs-CZ" dirty="0"/>
              <a:t>Správa dokumentů</a:t>
            </a:r>
          </a:p>
          <a:p>
            <a:r>
              <a:rPr lang="cs-CZ" dirty="0"/>
              <a:t>Podatelna a interní pošta</a:t>
            </a:r>
          </a:p>
          <a:p>
            <a:r>
              <a:rPr lang="cs-CZ" dirty="0"/>
              <a:t>Knihovny a archivy </a:t>
            </a:r>
          </a:p>
          <a:p>
            <a:r>
              <a:rPr lang="cs-CZ" dirty="0"/>
              <a:t>Stěhování (lidé a nábytek)</a:t>
            </a:r>
          </a:p>
          <a:p>
            <a:r>
              <a:rPr lang="cs-CZ" dirty="0"/>
              <a:t>Mobilita</a:t>
            </a:r>
          </a:p>
          <a:p>
            <a:r>
              <a:rPr lang="cs-CZ" dirty="0"/>
              <a:t>Správa vozového parku</a:t>
            </a:r>
          </a:p>
          <a:p>
            <a:r>
              <a:rPr lang="cs-CZ" dirty="0"/>
              <a:t>Cestovní služby </a:t>
            </a:r>
          </a:p>
          <a:p>
            <a:r>
              <a:rPr lang="cs-CZ" dirty="0"/>
              <a:t>Přepravní služby ….</a:t>
            </a:r>
          </a:p>
        </p:txBody>
      </p:sp>
    </p:spTree>
    <p:extLst>
      <p:ext uri="{BB962C8B-B14F-4D97-AF65-F5344CB8AC3E}">
        <p14:creationId xmlns:p14="http://schemas.microsoft.com/office/powerpoint/2010/main" val="3446276975"/>
      </p:ext>
    </p:extLst>
  </p:cSld>
  <p:clrMapOvr>
    <a:overrideClrMapping bg1="lt1" tx1="dk1" bg2="lt2" tx2="dk2" accent1="accent1" accent2="accent2" accent3="accent3" accent4="accent4" accent5="accent5" accent6="accent6" hlink="hlink" folHlink="folHlink"/>
  </p:clrMapOvr>
</p:sld>
</file>

<file path=ppt/slides/slide143.xml><?xml version="1.0" encoding="utf-8"?>
<p:sld xmlns:a="http://schemas.openxmlformats.org/drawingml/2006/main" xmlns:r="http://schemas.openxmlformats.org/officeDocument/2006/relationships" xmlns:p="http://schemas.openxmlformats.org/presentationml/2006/main" show="0">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84C3E7-7DFA-4EA1-AE4D-A818F7516145}"/>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041A159-7CA3-4516-874C-283C500E81D7}"/>
              </a:ext>
            </a:extLst>
          </p:cNvPr>
          <p:cNvSpPr>
            <a:spLocks noGrp="1"/>
          </p:cNvSpPr>
          <p:nvPr>
            <p:ph idx="1"/>
          </p:nvPr>
        </p:nvSpPr>
        <p:spPr/>
        <p:txBody>
          <a:bodyPr/>
          <a:lstStyle/>
          <a:p>
            <a:r>
              <a:rPr lang="cs-CZ" dirty="0">
                <a:hlinkClick r:id="rId5"/>
              </a:rPr>
              <a:t>https://www.youtube.com/watch?v=i00TDh_9o-k</a:t>
            </a:r>
            <a:endParaRPr lang="cs-CZ" dirty="0"/>
          </a:p>
          <a:p>
            <a:r>
              <a:rPr lang="cs-CZ" dirty="0">
                <a:hlinkClick r:id="rId6"/>
              </a:rPr>
              <a:t>https://www.youtube.com/watch?v=2Iw0au_zLLI</a:t>
            </a:r>
            <a:endParaRPr lang="cs-CZ" dirty="0"/>
          </a:p>
          <a:p>
            <a:r>
              <a:rPr lang="cs-CZ" dirty="0">
                <a:hlinkClick r:id="rId7"/>
              </a:rPr>
              <a:t>https://www.youtube.com/watch?v=ZSvv-_jtYyM</a:t>
            </a:r>
            <a:endParaRPr lang="cs-CZ" dirty="0"/>
          </a:p>
          <a:p>
            <a:r>
              <a:rPr lang="cs-CZ" dirty="0">
                <a:hlinkClick r:id="rId8"/>
              </a:rPr>
              <a:t>https://www.youtube.com/watch?v=LE5PY4Yw3BM</a:t>
            </a:r>
            <a:endParaRPr lang="cs-CZ" dirty="0"/>
          </a:p>
          <a:p>
            <a:endParaRPr lang="cs-CZ" dirty="0"/>
          </a:p>
        </p:txBody>
      </p:sp>
    </p:spTree>
    <p:extLst>
      <p:ext uri="{BB962C8B-B14F-4D97-AF65-F5344CB8AC3E}">
        <p14:creationId xmlns:p14="http://schemas.microsoft.com/office/powerpoint/2010/main" val="166243302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F669E3-A4D9-41AD-94A0-F47644334729}"/>
              </a:ext>
            </a:extLst>
          </p:cNvPr>
          <p:cNvSpPr>
            <a:spLocks noGrp="1"/>
          </p:cNvSpPr>
          <p:nvPr>
            <p:ph type="title"/>
          </p:nvPr>
        </p:nvSpPr>
        <p:spPr/>
        <p:txBody>
          <a:bodyPr/>
          <a:lstStyle/>
          <a:p>
            <a:r>
              <a:rPr lang="cs-CZ" b="1" dirty="0"/>
              <a:t>?</a:t>
            </a:r>
          </a:p>
        </p:txBody>
      </p:sp>
      <p:sp>
        <p:nvSpPr>
          <p:cNvPr id="3" name="Zástupný symbol pro obsah 2">
            <a:extLst>
              <a:ext uri="{FF2B5EF4-FFF2-40B4-BE49-F238E27FC236}">
                <a16:creationId xmlns:a16="http://schemas.microsoft.com/office/drawing/2014/main" id="{6B586246-716F-4F3B-9EB8-2808B89BA791}"/>
              </a:ext>
            </a:extLst>
          </p:cNvPr>
          <p:cNvSpPr>
            <a:spLocks noGrp="1"/>
          </p:cNvSpPr>
          <p:nvPr>
            <p:ph idx="1"/>
          </p:nvPr>
        </p:nvSpPr>
        <p:spPr/>
        <p:txBody>
          <a:bodyPr/>
          <a:lstStyle/>
          <a:p>
            <a:r>
              <a:rPr lang="cs-CZ" dirty="0"/>
              <a:t>Z čeho se skládá technické zařízení budovy (objektu)?</a:t>
            </a:r>
          </a:p>
          <a:p>
            <a:r>
              <a:rPr lang="cs-CZ" dirty="0"/>
              <a:t>Co je životnost stavebního objektu (morální/fyzická)?</a:t>
            </a:r>
          </a:p>
          <a:p>
            <a:r>
              <a:rPr lang="cs-CZ" dirty="0"/>
              <a:t>Jaké jsou druhy opotřebení stavebních objektů a čím jsou charakteristické?</a:t>
            </a:r>
          </a:p>
          <a:p>
            <a:r>
              <a:rPr lang="cs-CZ" dirty="0"/>
              <a:t>Co je management údržby?</a:t>
            </a:r>
          </a:p>
          <a:p>
            <a:r>
              <a:rPr lang="cs-CZ" dirty="0"/>
              <a:t>Jaké jsou hlavní cíle správy a údržby stavebních objektů? </a:t>
            </a:r>
          </a:p>
          <a:p>
            <a:endParaRPr lang="cs-CZ" dirty="0"/>
          </a:p>
          <a:p>
            <a:endParaRPr lang="cs-CZ" dirty="0"/>
          </a:p>
        </p:txBody>
      </p:sp>
    </p:spTree>
    <p:extLst>
      <p:ext uri="{BB962C8B-B14F-4D97-AF65-F5344CB8AC3E}">
        <p14:creationId xmlns:p14="http://schemas.microsoft.com/office/powerpoint/2010/main" val="24888827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547081-0B71-432F-B978-EBA19E168601}"/>
              </a:ext>
            </a:extLst>
          </p:cNvPr>
          <p:cNvSpPr>
            <a:spLocks noGrp="1"/>
          </p:cNvSpPr>
          <p:nvPr>
            <p:ph type="title"/>
          </p:nvPr>
        </p:nvSpPr>
        <p:spPr>
          <a:xfrm>
            <a:off x="609600" y="457201"/>
            <a:ext cx="10972800" cy="1143000"/>
          </a:xfrm>
        </p:spPr>
        <p:txBody>
          <a:bodyPr>
            <a:normAutofit fontScale="90000"/>
          </a:bodyPr>
          <a:lstStyle/>
          <a:p>
            <a:r>
              <a:rPr lang="cs-CZ" b="1" dirty="0"/>
              <a:t>Případová studie: STANNAH vzkřísila osobní výtah z 30ch let v YMCA</a:t>
            </a:r>
            <a:r>
              <a:rPr lang="en-GB" b="1" dirty="0"/>
              <a:t>’s</a:t>
            </a:r>
            <a:r>
              <a:rPr lang="cs-CZ" b="1" dirty="0"/>
              <a:t> Bristol </a:t>
            </a:r>
            <a:r>
              <a:rPr lang="cs-CZ" b="1" dirty="0" err="1"/>
              <a:t>Wing</a:t>
            </a:r>
            <a:r>
              <a:rPr lang="cs-CZ" b="1" dirty="0"/>
              <a:t> </a:t>
            </a:r>
          </a:p>
        </p:txBody>
      </p:sp>
      <p:sp>
        <p:nvSpPr>
          <p:cNvPr id="3" name="Zástupný symbol pro obsah 2">
            <a:extLst>
              <a:ext uri="{FF2B5EF4-FFF2-40B4-BE49-F238E27FC236}">
                <a16:creationId xmlns:a16="http://schemas.microsoft.com/office/drawing/2014/main" id="{08965527-89D4-4C2A-BEE7-DE2EC60E030E}"/>
              </a:ext>
            </a:extLst>
          </p:cNvPr>
          <p:cNvSpPr>
            <a:spLocks noGrp="1"/>
          </p:cNvSpPr>
          <p:nvPr>
            <p:ph idx="1"/>
          </p:nvPr>
        </p:nvSpPr>
        <p:spPr/>
        <p:txBody>
          <a:bodyPr>
            <a:normAutofit fontScale="55000" lnSpcReduction="20000"/>
          </a:bodyPr>
          <a:lstStyle/>
          <a:p>
            <a:r>
              <a:rPr lang="cs-CZ" dirty="0"/>
              <a:t>Historický profil + vysoký výkon ...</a:t>
            </a:r>
            <a:br>
              <a:rPr lang="cs-CZ" dirty="0"/>
            </a:br>
            <a:r>
              <a:rPr lang="cs-CZ" dirty="0"/>
              <a:t>Umístění: 5 - 7 </a:t>
            </a:r>
            <a:r>
              <a:rPr lang="cs-CZ" dirty="0" err="1"/>
              <a:t>Bridewell</a:t>
            </a:r>
            <a:r>
              <a:rPr lang="cs-CZ" dirty="0"/>
              <a:t> Street, Bristol BS1 2QD (slap </a:t>
            </a:r>
            <a:r>
              <a:rPr lang="cs-CZ" dirty="0" err="1"/>
              <a:t>bang</a:t>
            </a:r>
            <a:r>
              <a:rPr lang="cs-CZ" dirty="0"/>
              <a:t> uprostřed Bristol City Center, na okraji Bristol</a:t>
            </a:r>
            <a:br>
              <a:rPr lang="cs-CZ" dirty="0"/>
            </a:br>
            <a:r>
              <a:rPr lang="cs-CZ" dirty="0"/>
              <a:t>Celkové náklady: 2,5 milionu liber - zahrnující grant 1 milion liber £ z fondu loterie </a:t>
            </a:r>
            <a:r>
              <a:rPr lang="cs-CZ" dirty="0" err="1"/>
              <a:t>Heritage</a:t>
            </a:r>
            <a:r>
              <a:rPr lang="cs-CZ" dirty="0"/>
              <a:t> plus 1,5 milionu liber z </a:t>
            </a:r>
            <a:r>
              <a:rPr lang="cs-CZ" dirty="0" err="1"/>
              <a:t>fundraisingu</a:t>
            </a:r>
            <a:r>
              <a:rPr lang="cs-CZ" dirty="0"/>
              <a:t>.</a:t>
            </a:r>
            <a:br>
              <a:rPr lang="cs-CZ" dirty="0"/>
            </a:br>
            <a:r>
              <a:rPr lang="cs-CZ" dirty="0"/>
              <a:t>Celková doba trvání: jeden rok</a:t>
            </a:r>
            <a:br>
              <a:rPr lang="cs-CZ" dirty="0"/>
            </a:br>
            <a:r>
              <a:rPr lang="cs-CZ" dirty="0"/>
              <a:t>Doba rekonstrukce výtahu: sedm měsíců</a:t>
            </a:r>
            <a:br>
              <a:rPr lang="cs-CZ" dirty="0"/>
            </a:br>
            <a:r>
              <a:rPr lang="cs-CZ" dirty="0"/>
              <a:t>Budova byla znovu otevřena: leden 2018</a:t>
            </a:r>
            <a:br>
              <a:rPr lang="cs-CZ" dirty="0"/>
            </a:br>
            <a:r>
              <a:rPr lang="cs-CZ" dirty="0"/>
              <a:t>Pobočka </a:t>
            </a:r>
            <a:r>
              <a:rPr lang="cs-CZ" dirty="0" err="1"/>
              <a:t>Stannah</a:t>
            </a:r>
            <a:r>
              <a:rPr lang="cs-CZ" dirty="0"/>
              <a:t> </a:t>
            </a:r>
            <a:r>
              <a:rPr lang="cs-CZ" dirty="0" err="1"/>
              <a:t>Lifts</a:t>
            </a:r>
            <a:r>
              <a:rPr lang="cs-CZ" dirty="0"/>
              <a:t> </a:t>
            </a:r>
            <a:r>
              <a:rPr lang="cs-CZ" dirty="0" err="1"/>
              <a:t>Services</a:t>
            </a:r>
            <a:r>
              <a:rPr lang="cs-CZ" dirty="0"/>
              <a:t> v jihozápadní Anglii a Jižní Wales spolupracovala s hlavním dodavatelem, Johnem </a:t>
            </a:r>
            <a:r>
              <a:rPr lang="cs-CZ" dirty="0" err="1"/>
              <a:t>Perkinsem</a:t>
            </a:r>
            <a:r>
              <a:rPr lang="cs-CZ" dirty="0"/>
              <a:t> </a:t>
            </a:r>
            <a:r>
              <a:rPr lang="cs-CZ" dirty="0" err="1"/>
              <a:t>Construction</a:t>
            </a:r>
            <a:r>
              <a:rPr lang="cs-CZ" dirty="0"/>
              <a:t> a </a:t>
            </a:r>
            <a:r>
              <a:rPr lang="cs-CZ" dirty="0" err="1"/>
              <a:t>Ferguson</a:t>
            </a:r>
            <a:r>
              <a:rPr lang="cs-CZ" dirty="0"/>
              <a:t> Mann </a:t>
            </a:r>
            <a:r>
              <a:rPr lang="cs-CZ" dirty="0" err="1"/>
              <a:t>Architects</a:t>
            </a:r>
            <a:r>
              <a:rPr lang="cs-CZ" dirty="0"/>
              <a:t>, aby tento projekt dosáhl úspěšného závěru v čase a rozpočtu.</a:t>
            </a:r>
            <a:br>
              <a:rPr lang="cs-CZ" dirty="0"/>
            </a:br>
            <a:r>
              <a:rPr lang="cs-CZ" dirty="0"/>
              <a:t>Místo se datuje do 13. století a může se pochlubit pestrou historií</a:t>
            </a:r>
            <a:r>
              <a:rPr lang="en-GB" dirty="0"/>
              <a:t>.</a:t>
            </a:r>
          </a:p>
          <a:p>
            <a:r>
              <a:rPr lang="cs-CZ" dirty="0"/>
              <a:t>Současná stavba byla postavena ve třicátých létech 20 století. A původně sloužila jako  Bristol policejní velitelství Bristol. Pak budova připadla  YMCA a byla přeměněna na Bristolské křídlo, 90-lůžkový hostel s cenami od 18 liber za noc. Tento sociální podnik nabízí cenově dostupné ubytování pro návštěvníky s rozpočtem a nouzové ubytování pro mladé bezdomovce</a:t>
            </a:r>
          </a:p>
          <a:p>
            <a:r>
              <a:rPr lang="cs-CZ" dirty="0"/>
              <a:t>Přehled projektu: Původní osobní výtah ve stylu New Yorku byl asi 80 let starý a fungoval v rámci tradiční klecové konstrukce, umístěný u centrálního schodiště budovy a sloužil pěti podlažím.</a:t>
            </a:r>
            <a:br>
              <a:rPr lang="cs-CZ" dirty="0"/>
            </a:br>
            <a:r>
              <a:rPr lang="cs-CZ" dirty="0" err="1"/>
              <a:t>Rozbítý</a:t>
            </a:r>
            <a:r>
              <a:rPr lang="cs-CZ" dirty="0"/>
              <a:t>, opotřebovaný, nespolehlivý a nebezpečný ...</a:t>
            </a:r>
          </a:p>
          <a:p>
            <a:endParaRPr lang="cs-CZ" dirty="0"/>
          </a:p>
        </p:txBody>
      </p:sp>
    </p:spTree>
    <p:extLst>
      <p:ext uri="{BB962C8B-B14F-4D97-AF65-F5344CB8AC3E}">
        <p14:creationId xmlns:p14="http://schemas.microsoft.com/office/powerpoint/2010/main" val="47041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C7CEA8-A3BA-4259-B6FE-30AACC8BF109}"/>
              </a:ext>
            </a:extLst>
          </p:cNvPr>
          <p:cNvSpPr>
            <a:spLocks noGrp="1"/>
          </p:cNvSpPr>
          <p:nvPr>
            <p:ph type="title"/>
          </p:nvPr>
        </p:nvSpPr>
        <p:spPr/>
        <p:txBody>
          <a:bodyPr/>
          <a:lstStyle/>
          <a:p>
            <a:endParaRPr lang="cs-CZ"/>
          </a:p>
        </p:txBody>
      </p:sp>
      <p:pic>
        <p:nvPicPr>
          <p:cNvPr id="5" name="Zástupný symbol pro obsah 4" descr="Obsah obrázku budova, počítač, interiér&#10;&#10;Popis vygenerován s vysokou mírou spolehlivosti">
            <a:extLst>
              <a:ext uri="{FF2B5EF4-FFF2-40B4-BE49-F238E27FC236}">
                <a16:creationId xmlns:a16="http://schemas.microsoft.com/office/drawing/2014/main" id="{18734E4E-7C8C-468B-88C7-7B2D5D2490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0695" y="1600200"/>
            <a:ext cx="7390610" cy="4525963"/>
          </a:xfrm>
        </p:spPr>
      </p:pic>
    </p:spTree>
    <p:extLst>
      <p:ext uri="{BB962C8B-B14F-4D97-AF65-F5344CB8AC3E}">
        <p14:creationId xmlns:p14="http://schemas.microsoft.com/office/powerpoint/2010/main" val="2947754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08AD2E-9973-43B7-AF6F-DE961008A93A}"/>
              </a:ext>
            </a:extLst>
          </p:cNvPr>
          <p:cNvSpPr>
            <a:spLocks noGrp="1"/>
          </p:cNvSpPr>
          <p:nvPr>
            <p:ph type="title"/>
          </p:nvPr>
        </p:nvSpPr>
        <p:spPr>
          <a:xfrm>
            <a:off x="609600" y="457201"/>
            <a:ext cx="10972800" cy="1143000"/>
          </a:xfrm>
        </p:spPr>
        <p:txBody>
          <a:bodyPr>
            <a:normAutofit fontScale="90000"/>
          </a:bodyPr>
          <a:lstStyle/>
          <a:p>
            <a:r>
              <a:rPr lang="cs-CZ" b="1" dirty="0"/>
              <a:t>Případová studie: STANNAH vzkřísila osobní výtah z 1930ch let v YMCA</a:t>
            </a:r>
            <a:r>
              <a:rPr lang="en-GB" b="1" dirty="0"/>
              <a:t>’s</a:t>
            </a:r>
            <a:r>
              <a:rPr lang="cs-CZ" b="1" dirty="0"/>
              <a:t> Bristol </a:t>
            </a:r>
            <a:r>
              <a:rPr lang="cs-CZ" b="1" dirty="0" err="1"/>
              <a:t>Wing</a:t>
            </a:r>
            <a:r>
              <a:rPr lang="cs-CZ" b="1" dirty="0"/>
              <a:t> </a:t>
            </a:r>
            <a:endParaRPr lang="cs-CZ" dirty="0"/>
          </a:p>
        </p:txBody>
      </p:sp>
      <p:sp>
        <p:nvSpPr>
          <p:cNvPr id="3" name="Zástupný symbol pro obsah 2">
            <a:extLst>
              <a:ext uri="{FF2B5EF4-FFF2-40B4-BE49-F238E27FC236}">
                <a16:creationId xmlns:a16="http://schemas.microsoft.com/office/drawing/2014/main" id="{EE6FF8CB-E469-40DC-BDC5-A4CBAC11436B}"/>
              </a:ext>
            </a:extLst>
          </p:cNvPr>
          <p:cNvSpPr>
            <a:spLocks noGrp="1"/>
          </p:cNvSpPr>
          <p:nvPr>
            <p:ph idx="1"/>
          </p:nvPr>
        </p:nvSpPr>
        <p:spPr>
          <a:xfrm>
            <a:off x="609600" y="1900238"/>
            <a:ext cx="10972800" cy="4225926"/>
          </a:xfrm>
        </p:spPr>
        <p:txBody>
          <a:bodyPr>
            <a:normAutofit fontScale="85000" lnSpcReduction="20000"/>
          </a:bodyPr>
          <a:lstStyle/>
          <a:p>
            <a:r>
              <a:rPr lang="cs-CZ" dirty="0"/>
              <a:t>Výtah potřeboval velkou kosmetickou, mechanickou a elektrickou modernizaci, aby odpovídal dnešním požadavkům na styl, pohodlí, výkon a bezpečnost. Přesto musel být zachován historický estetický vzhled, což se ukázalo jako velká výzva.</a:t>
            </a:r>
          </a:p>
          <a:p>
            <a:br>
              <a:rPr lang="cs-CZ" dirty="0"/>
            </a:br>
            <a:r>
              <a:rPr lang="cs-CZ" dirty="0"/>
              <a:t>ROZSAH PRÁCE</a:t>
            </a:r>
            <a:br>
              <a:rPr lang="cs-CZ" dirty="0"/>
            </a:br>
            <a:r>
              <a:rPr lang="cs-CZ" dirty="0"/>
              <a:t>Výtah pro cestující prošel rozsáhlou generální opravou, od motorového prostoru, šachty až po dveře a interiér, spolu se všemi přidruženými mechanizmy, které se objevily transformované, přesto stále rozpoznatelné, charakteristické bývalé vlastní.</a:t>
            </a:r>
            <a:br>
              <a:rPr lang="cs-CZ" dirty="0"/>
            </a:br>
            <a:br>
              <a:rPr lang="cs-CZ" dirty="0"/>
            </a:br>
            <a:endParaRPr lang="cs-CZ" dirty="0"/>
          </a:p>
        </p:txBody>
      </p:sp>
    </p:spTree>
    <p:extLst>
      <p:ext uri="{BB962C8B-B14F-4D97-AF65-F5344CB8AC3E}">
        <p14:creationId xmlns:p14="http://schemas.microsoft.com/office/powerpoint/2010/main" val="246843783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4259E8-CB7D-4961-BB96-219A358CD415}"/>
              </a:ext>
            </a:extLst>
          </p:cNvPr>
          <p:cNvSpPr>
            <a:spLocks noGrp="1"/>
          </p:cNvSpPr>
          <p:nvPr>
            <p:ph type="title"/>
          </p:nvPr>
        </p:nvSpPr>
        <p:spPr/>
        <p:txBody>
          <a:bodyPr/>
          <a:lstStyle/>
          <a:p>
            <a:endParaRPr lang="cs-CZ"/>
          </a:p>
        </p:txBody>
      </p:sp>
      <p:pic>
        <p:nvPicPr>
          <p:cNvPr id="5" name="Zástupný symbol pro obsah 4" descr="Obsah obrázku skříňka, interiér, budova&#10;&#10;Popis vygenerován s velmi vysokou mírou spolehlivosti">
            <a:extLst>
              <a:ext uri="{FF2B5EF4-FFF2-40B4-BE49-F238E27FC236}">
                <a16:creationId xmlns:a16="http://schemas.microsoft.com/office/drawing/2014/main" id="{46E7DE50-4E23-4175-96A0-68DCE040D56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693643" y="1600200"/>
            <a:ext cx="6804714" cy="4525963"/>
          </a:xfrm>
        </p:spPr>
      </p:pic>
    </p:spTree>
    <p:extLst>
      <p:ext uri="{BB962C8B-B14F-4D97-AF65-F5344CB8AC3E}">
        <p14:creationId xmlns:p14="http://schemas.microsoft.com/office/powerpoint/2010/main" val="420719390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454922-74CF-4425-B4C7-D979B9E55A90}"/>
              </a:ext>
            </a:extLst>
          </p:cNvPr>
          <p:cNvSpPr>
            <a:spLocks noGrp="1"/>
          </p:cNvSpPr>
          <p:nvPr>
            <p:ph type="ctrTitle"/>
          </p:nvPr>
        </p:nvSpPr>
        <p:spPr/>
        <p:txBody>
          <a:bodyPr/>
          <a:lstStyle/>
          <a:p>
            <a:r>
              <a:rPr lang="cs-CZ" b="1" dirty="0"/>
              <a:t>1. TECHNICKÁ ZAŘÍZENÍ BUDOV</a:t>
            </a:r>
          </a:p>
        </p:txBody>
      </p:sp>
      <p:sp>
        <p:nvSpPr>
          <p:cNvPr id="3" name="Podnadpis 2">
            <a:extLst>
              <a:ext uri="{FF2B5EF4-FFF2-40B4-BE49-F238E27FC236}">
                <a16:creationId xmlns:a16="http://schemas.microsoft.com/office/drawing/2014/main" id="{DA202219-35E7-4C36-8EA8-E5980FB72CD0}"/>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39953008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63EF80-D17B-43CF-ACE1-5C839D2189DA}"/>
              </a:ext>
            </a:extLst>
          </p:cNvPr>
          <p:cNvSpPr>
            <a:spLocks noGrp="1"/>
          </p:cNvSpPr>
          <p:nvPr>
            <p:ph type="title"/>
          </p:nvPr>
        </p:nvSpPr>
        <p:spPr/>
        <p:txBody>
          <a:bodyPr/>
          <a:lstStyle/>
          <a:p>
            <a:endParaRPr lang="cs-CZ"/>
          </a:p>
        </p:txBody>
      </p:sp>
      <p:pic>
        <p:nvPicPr>
          <p:cNvPr id="5" name="Zástupný symbol pro obsah 4" descr="Obsah obrázku země, budova, exteriér, fotka&#10;&#10;Popis vygenerován s vysokou mírou spolehlivosti">
            <a:extLst>
              <a:ext uri="{FF2B5EF4-FFF2-40B4-BE49-F238E27FC236}">
                <a16:creationId xmlns:a16="http://schemas.microsoft.com/office/drawing/2014/main" id="{897C5770-3D10-4AD9-9924-089F3D5C421A}"/>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776412" y="2224881"/>
            <a:ext cx="8639175" cy="3276600"/>
          </a:xfrm>
        </p:spPr>
      </p:pic>
    </p:spTree>
    <p:extLst>
      <p:ext uri="{BB962C8B-B14F-4D97-AF65-F5344CB8AC3E}">
        <p14:creationId xmlns:p14="http://schemas.microsoft.com/office/powerpoint/2010/main" val="225832945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F1CF52-BFCA-4845-B49F-3FD10B0E94B1}"/>
              </a:ext>
            </a:extLst>
          </p:cNvPr>
          <p:cNvSpPr>
            <a:spLocks noGrp="1"/>
          </p:cNvSpPr>
          <p:nvPr>
            <p:ph type="title"/>
          </p:nvPr>
        </p:nvSpPr>
        <p:spPr/>
        <p:txBody>
          <a:bodyPr/>
          <a:lstStyle/>
          <a:p>
            <a:r>
              <a:rPr lang="cs-CZ" b="1" dirty="0"/>
              <a:t>Řešení STANNAH</a:t>
            </a:r>
          </a:p>
        </p:txBody>
      </p:sp>
      <p:sp>
        <p:nvSpPr>
          <p:cNvPr id="3" name="Zástupný symbol pro obsah 2">
            <a:extLst>
              <a:ext uri="{FF2B5EF4-FFF2-40B4-BE49-F238E27FC236}">
                <a16:creationId xmlns:a16="http://schemas.microsoft.com/office/drawing/2014/main" id="{28E458DC-34B6-4047-9355-71A89339EB9A}"/>
              </a:ext>
            </a:extLst>
          </p:cNvPr>
          <p:cNvSpPr>
            <a:spLocks noGrp="1"/>
          </p:cNvSpPr>
          <p:nvPr>
            <p:ph idx="1"/>
          </p:nvPr>
        </p:nvSpPr>
        <p:spPr/>
        <p:txBody>
          <a:bodyPr>
            <a:normAutofit fontScale="92500" lnSpcReduction="20000"/>
          </a:bodyPr>
          <a:lstStyle/>
          <a:p>
            <a:pPr marL="0" indent="0">
              <a:buNone/>
            </a:pPr>
            <a:r>
              <a:rPr lang="cs-CZ" dirty="0" err="1"/>
              <a:t>Stannah</a:t>
            </a:r>
            <a:r>
              <a:rPr lang="cs-CZ" dirty="0"/>
              <a:t> odstranil a nahradil původní díla špičkovým systémem navrženým tak, aby poskytoval rychlý, efektivní a spolehlivý servis, který chrání uživatele výtahů a inženýry údržby výtahů </a:t>
            </a:r>
            <a:r>
              <a:rPr lang="cs-CZ" dirty="0" err="1"/>
              <a:t>Stannah</a:t>
            </a:r>
            <a:r>
              <a:rPr lang="cs-CZ" dirty="0"/>
              <a:t>:</a:t>
            </a:r>
            <a:br>
              <a:rPr lang="cs-CZ" dirty="0"/>
            </a:br>
            <a:r>
              <a:rPr lang="cs-CZ" dirty="0"/>
              <a:t>- Stroj, raft a přepínač</a:t>
            </a:r>
            <a:br>
              <a:rPr lang="cs-CZ" dirty="0"/>
            </a:br>
            <a:r>
              <a:rPr lang="cs-CZ" dirty="0"/>
              <a:t>- Jádro vrtané desky</a:t>
            </a:r>
            <a:br>
              <a:rPr lang="cs-CZ" dirty="0"/>
            </a:br>
            <a:r>
              <a:rPr lang="cs-CZ" dirty="0"/>
              <a:t>- Podlahy a stěny</a:t>
            </a:r>
            <a:br>
              <a:rPr lang="cs-CZ" dirty="0"/>
            </a:br>
            <a:r>
              <a:rPr lang="cs-CZ" dirty="0"/>
              <a:t>- Zabezpečení strojního zařízení</a:t>
            </a:r>
            <a:br>
              <a:rPr lang="cs-CZ" dirty="0"/>
            </a:br>
            <a:r>
              <a:rPr lang="cs-CZ" dirty="0"/>
              <a:t>- Stanice pro řízení mechaniky namontovaná na střeše výtahu</a:t>
            </a:r>
          </a:p>
          <a:p>
            <a:pPr marL="0" indent="0">
              <a:buNone/>
            </a:pPr>
            <a:r>
              <a:rPr lang="cs-CZ" dirty="0"/>
              <a:t>-Regulátor zvedání</a:t>
            </a:r>
          </a:p>
          <a:p>
            <a:pPr marL="0" indent="0">
              <a:buNone/>
            </a:pPr>
            <a:r>
              <a:rPr lang="cs-CZ" dirty="0"/>
              <a:t>Výtah pro cestující nyní pojme až pět osob (400 kg) mezi pěti patry na hladké, bezpečné, rychlosti 1,0 m / s</a:t>
            </a:r>
          </a:p>
          <a:p>
            <a:pPr marL="0" indent="0">
              <a:buNone/>
            </a:pPr>
            <a:endParaRPr lang="cs-CZ" dirty="0"/>
          </a:p>
        </p:txBody>
      </p:sp>
    </p:spTree>
    <p:extLst>
      <p:ext uri="{BB962C8B-B14F-4D97-AF65-F5344CB8AC3E}">
        <p14:creationId xmlns:p14="http://schemas.microsoft.com/office/powerpoint/2010/main" val="3436991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18FAEC-D7A5-4B5F-83DE-251F3DD0F455}"/>
              </a:ext>
            </a:extLst>
          </p:cNvPr>
          <p:cNvSpPr>
            <a:spLocks noGrp="1"/>
          </p:cNvSpPr>
          <p:nvPr>
            <p:ph type="title"/>
          </p:nvPr>
        </p:nvSpPr>
        <p:spPr/>
        <p:txBody>
          <a:bodyPr/>
          <a:lstStyle/>
          <a:p>
            <a:endParaRPr lang="cs-CZ"/>
          </a:p>
        </p:txBody>
      </p:sp>
      <p:pic>
        <p:nvPicPr>
          <p:cNvPr id="5" name="Zástupný symbol pro obsah 4" descr="Obsah obrázku budova, interiér, patro&#10;&#10;Popis vygenerován s velmi vysokou mírou spolehlivosti">
            <a:extLst>
              <a:ext uri="{FF2B5EF4-FFF2-40B4-BE49-F238E27FC236}">
                <a16:creationId xmlns:a16="http://schemas.microsoft.com/office/drawing/2014/main" id="{E6140EC3-64CB-41AF-88EF-53E0ECC4B3C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50506" y="2041116"/>
            <a:ext cx="6046237" cy="4028992"/>
          </a:xfrm>
        </p:spPr>
      </p:pic>
    </p:spTree>
    <p:extLst>
      <p:ext uri="{BB962C8B-B14F-4D97-AF65-F5344CB8AC3E}">
        <p14:creationId xmlns:p14="http://schemas.microsoft.com/office/powerpoint/2010/main" val="38364122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8CBE6D-9F3C-4387-BE5B-E62D7CDDE9FF}"/>
              </a:ext>
            </a:extLst>
          </p:cNvPr>
          <p:cNvSpPr>
            <a:spLocks noGrp="1"/>
          </p:cNvSpPr>
          <p:nvPr>
            <p:ph type="title"/>
          </p:nvPr>
        </p:nvSpPr>
        <p:spPr/>
        <p:txBody>
          <a:bodyPr/>
          <a:lstStyle/>
          <a:p>
            <a:endParaRPr lang="cs-CZ"/>
          </a:p>
        </p:txBody>
      </p:sp>
      <p:pic>
        <p:nvPicPr>
          <p:cNvPr id="5" name="Zástupný symbol pro obsah 4" descr="Obsah obrázku interiér, budova, patro, zelená&#10;&#10;Popis vygenerován s velmi vysokou mírou spolehlivosti">
            <a:extLst>
              <a:ext uri="{FF2B5EF4-FFF2-40B4-BE49-F238E27FC236}">
                <a16:creationId xmlns:a16="http://schemas.microsoft.com/office/drawing/2014/main" id="{4995DFC2-70C4-4D6C-A813-270E6616B885}"/>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144240" y="2064549"/>
            <a:ext cx="5626359" cy="3749201"/>
          </a:xfrm>
        </p:spPr>
      </p:pic>
      <p:pic>
        <p:nvPicPr>
          <p:cNvPr id="6" name="Zástupný symbol pro obsah 4" descr="Obsah obrázku budova, počítač, interiér&#10;&#10;Popis vygenerován s vysokou mírou spolehlivosti">
            <a:extLst>
              <a:ext uri="{FF2B5EF4-FFF2-40B4-BE49-F238E27FC236}">
                <a16:creationId xmlns:a16="http://schemas.microsoft.com/office/drawing/2014/main" id="{665BD6E9-5F00-4FB4-98D9-E5FAB9EFA0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6342" y="1825625"/>
            <a:ext cx="5376425" cy="4351338"/>
          </a:xfrm>
          <a:prstGeom prst="rect">
            <a:avLst/>
          </a:prstGeom>
        </p:spPr>
      </p:pic>
    </p:spTree>
    <p:extLst>
      <p:ext uri="{BB962C8B-B14F-4D97-AF65-F5344CB8AC3E}">
        <p14:creationId xmlns:p14="http://schemas.microsoft.com/office/powerpoint/2010/main" val="39764931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388F0F-D095-46CC-BCC6-2CDE3250CE75}"/>
              </a:ext>
            </a:extLst>
          </p:cNvPr>
          <p:cNvSpPr>
            <a:spLocks noGrp="1"/>
          </p:cNvSpPr>
          <p:nvPr>
            <p:ph type="ctrTitle"/>
          </p:nvPr>
        </p:nvSpPr>
        <p:spPr/>
        <p:txBody>
          <a:bodyPr/>
          <a:lstStyle/>
          <a:p>
            <a:r>
              <a:rPr lang="cs-CZ" b="1" dirty="0"/>
              <a:t>2. ODPADOVÉ HOSPODÁŘSTVÍ</a:t>
            </a:r>
          </a:p>
        </p:txBody>
      </p:sp>
      <p:sp>
        <p:nvSpPr>
          <p:cNvPr id="3" name="Podnadpis 2">
            <a:extLst>
              <a:ext uri="{FF2B5EF4-FFF2-40B4-BE49-F238E27FC236}">
                <a16:creationId xmlns:a16="http://schemas.microsoft.com/office/drawing/2014/main" id="{A8C70554-CB1F-47BC-9635-F30DE1270E9F}"/>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9936842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48A596-C218-459D-AA52-115A73300966}"/>
              </a:ext>
            </a:extLst>
          </p:cNvPr>
          <p:cNvSpPr>
            <a:spLocks noGrp="1"/>
          </p:cNvSpPr>
          <p:nvPr>
            <p:ph type="ctrTitle"/>
          </p:nvPr>
        </p:nvSpPr>
        <p:spPr/>
        <p:txBody>
          <a:bodyPr/>
          <a:lstStyle/>
          <a:p>
            <a:r>
              <a:rPr lang="cs-CZ" b="1" dirty="0"/>
              <a:t>2.1. Reverzní logistika</a:t>
            </a:r>
          </a:p>
        </p:txBody>
      </p:sp>
      <p:sp>
        <p:nvSpPr>
          <p:cNvPr id="3" name="Podnadpis 2">
            <a:extLst>
              <a:ext uri="{FF2B5EF4-FFF2-40B4-BE49-F238E27FC236}">
                <a16:creationId xmlns:a16="http://schemas.microsoft.com/office/drawing/2014/main" id="{923B0E3E-83E0-494F-9DC9-6E744ACA87E6}"/>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51709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2.1.Zpětná logistika (Reverse </a:t>
            </a:r>
            <a:r>
              <a:rPr lang="cs-CZ" b="1" dirty="0" err="1"/>
              <a:t>Logistics</a:t>
            </a:r>
            <a:r>
              <a:rPr lang="cs-CZ" b="1" dirty="0"/>
              <a:t>)</a:t>
            </a:r>
          </a:p>
        </p:txBody>
      </p:sp>
      <p:sp>
        <p:nvSpPr>
          <p:cNvPr id="3" name="Zástupný symbol pro obsah 2"/>
          <p:cNvSpPr>
            <a:spLocks noGrp="1"/>
          </p:cNvSpPr>
          <p:nvPr>
            <p:ph idx="1"/>
          </p:nvPr>
        </p:nvSpPr>
        <p:spPr/>
        <p:txBody>
          <a:bodyPr/>
          <a:lstStyle/>
          <a:p>
            <a:pPr marL="0" indent="0">
              <a:buNone/>
            </a:pPr>
            <a:r>
              <a:rPr lang="cs-CZ" dirty="0"/>
              <a:t>Hlavní náplní reverzní logistiky (neboli zpětné logistiky) je sběr, třídění, demontáž a zpracování použitých výrobků, součástek, vedlejších produktů, nadbytečných zásob obalového materiálu, kde hlavním cílem je zajistit jejich nové využití</a:t>
            </a:r>
          </a:p>
        </p:txBody>
      </p:sp>
    </p:spTree>
    <p:extLst>
      <p:ext uri="{BB962C8B-B14F-4D97-AF65-F5344CB8AC3E}">
        <p14:creationId xmlns:p14="http://schemas.microsoft.com/office/powerpoint/2010/main" val="414428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2.1.Bariéry zpětné logistiky</a:t>
            </a:r>
          </a:p>
        </p:txBody>
      </p:sp>
      <p:sp>
        <p:nvSpPr>
          <p:cNvPr id="5" name="Zástupný symbol pro obsah 4"/>
          <p:cNvSpPr>
            <a:spLocks noGrp="1"/>
          </p:cNvSpPr>
          <p:nvPr>
            <p:ph idx="1"/>
          </p:nvPr>
        </p:nvSpPr>
        <p:spPr/>
        <p:txBody>
          <a:bodyPr/>
          <a:lstStyle/>
          <a:p>
            <a:endParaRPr lang="cs-CZ"/>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556791"/>
            <a:ext cx="7896898" cy="4536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1780500" y="6228570"/>
            <a:ext cx="4968552" cy="461665"/>
          </a:xfrm>
          <a:prstGeom prst="rect">
            <a:avLst/>
          </a:prstGeom>
          <a:noFill/>
        </p:spPr>
        <p:txBody>
          <a:bodyPr wrap="square" rtlCol="0">
            <a:spAutoFit/>
          </a:bodyPr>
          <a:lstStyle/>
          <a:p>
            <a:r>
              <a:rPr lang="cs-CZ" sz="1200" dirty="0"/>
              <a:t>Zdroj: Škapa R. 2005. </a:t>
            </a:r>
            <a:r>
              <a:rPr lang="cs-CZ" sz="1200" i="1" dirty="0"/>
              <a:t>Reverzní logistika</a:t>
            </a:r>
            <a:r>
              <a:rPr lang="cs-CZ" sz="1200" dirty="0"/>
              <a:t>. Masaryková univerzita v Brně. http://is.muni.cz/do/1456/soubory/oddeleni/svi/skripta/es2005-01.pdf</a:t>
            </a:r>
          </a:p>
        </p:txBody>
      </p:sp>
    </p:spTree>
    <p:extLst>
      <p:ext uri="{BB962C8B-B14F-4D97-AF65-F5344CB8AC3E}">
        <p14:creationId xmlns:p14="http://schemas.microsoft.com/office/powerpoint/2010/main" val="421667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2.1.Příčiny rozmachu reverzní logistiky</a:t>
            </a:r>
          </a:p>
        </p:txBody>
      </p:sp>
      <p:sp>
        <p:nvSpPr>
          <p:cNvPr id="3" name="Zástupný symbol pro obsah 2"/>
          <p:cNvSpPr>
            <a:spLocks noGrp="1"/>
          </p:cNvSpPr>
          <p:nvPr>
            <p:ph idx="1"/>
          </p:nvPr>
        </p:nvSpPr>
        <p:spPr/>
        <p:txBody>
          <a:bodyPr/>
          <a:lstStyle/>
          <a:p>
            <a:r>
              <a:rPr lang="cs-CZ" dirty="0"/>
              <a:t>E-business</a:t>
            </a:r>
          </a:p>
          <a:p>
            <a:r>
              <a:rPr lang="cs-CZ" dirty="0"/>
              <a:t>Ekologie</a:t>
            </a:r>
          </a:p>
        </p:txBody>
      </p:sp>
    </p:spTree>
    <p:extLst>
      <p:ext uri="{BB962C8B-B14F-4D97-AF65-F5344CB8AC3E}">
        <p14:creationId xmlns:p14="http://schemas.microsoft.com/office/powerpoint/2010/main" val="392777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1070C7-193F-403B-98EC-A78B7C92A647}"/>
              </a:ext>
            </a:extLst>
          </p:cNvPr>
          <p:cNvSpPr>
            <a:spLocks noGrp="1"/>
          </p:cNvSpPr>
          <p:nvPr>
            <p:ph type="title"/>
          </p:nvPr>
        </p:nvSpPr>
        <p:spPr/>
        <p:txBody>
          <a:bodyPr/>
          <a:lstStyle/>
          <a:p>
            <a:r>
              <a:rPr lang="cs-CZ" b="1" dirty="0"/>
              <a:t>2.1. Vrátkovat zboží v e-</a:t>
            </a:r>
            <a:r>
              <a:rPr lang="cs-CZ" b="1" dirty="0" err="1"/>
              <a:t>shopech</a:t>
            </a:r>
            <a:endParaRPr lang="cs-CZ" b="1" dirty="0"/>
          </a:p>
        </p:txBody>
      </p:sp>
      <p:graphicFrame>
        <p:nvGraphicFramePr>
          <p:cNvPr id="4" name="Zástupný symbol pro obsah 3">
            <a:extLst>
              <a:ext uri="{FF2B5EF4-FFF2-40B4-BE49-F238E27FC236}">
                <a16:creationId xmlns:a16="http://schemas.microsoft.com/office/drawing/2014/main" id="{F0DB9275-E211-469C-89B3-1268F39F397C}"/>
              </a:ext>
            </a:extLst>
          </p:cNvPr>
          <p:cNvGraphicFramePr>
            <a:graphicFrameLocks noGrp="1"/>
          </p:cNvGraphicFramePr>
          <p:nvPr>
            <p:ph idx="1"/>
          </p:nvPr>
        </p:nvGraphicFramePr>
        <p:xfrm>
          <a:off x="1331829" y="1555153"/>
          <a:ext cx="9528342" cy="4616058"/>
        </p:xfrm>
        <a:graphic>
          <a:graphicData uri="http://schemas.openxmlformats.org/drawingml/2006/table">
            <a:tbl>
              <a:tblPr/>
              <a:tblGrid>
                <a:gridCol w="3176114">
                  <a:extLst>
                    <a:ext uri="{9D8B030D-6E8A-4147-A177-3AD203B41FA5}">
                      <a16:colId xmlns:a16="http://schemas.microsoft.com/office/drawing/2014/main" val="1422414518"/>
                    </a:ext>
                  </a:extLst>
                </a:gridCol>
                <a:gridCol w="3176114">
                  <a:extLst>
                    <a:ext uri="{9D8B030D-6E8A-4147-A177-3AD203B41FA5}">
                      <a16:colId xmlns:a16="http://schemas.microsoft.com/office/drawing/2014/main" val="1774377307"/>
                    </a:ext>
                  </a:extLst>
                </a:gridCol>
                <a:gridCol w="3176114">
                  <a:extLst>
                    <a:ext uri="{9D8B030D-6E8A-4147-A177-3AD203B41FA5}">
                      <a16:colId xmlns:a16="http://schemas.microsoft.com/office/drawing/2014/main" val="790229167"/>
                    </a:ext>
                  </a:extLst>
                </a:gridCol>
              </a:tblGrid>
              <a:tr h="317611">
                <a:tc gridSpan="3">
                  <a:txBody>
                    <a:bodyPr/>
                    <a:lstStyle/>
                    <a:p>
                      <a:r>
                        <a:rPr lang="cs-CZ" sz="1600" b="1"/>
                        <a:t>Průměrná vratkovost zboží v procentech</a:t>
                      </a:r>
                      <a:endParaRPr lang="cs-CZ" sz="1600"/>
                    </a:p>
                  </a:txBody>
                  <a:tcPr marL="79403" marR="79403" marT="39701" marB="39701" anchor="ctr">
                    <a:lnL>
                      <a:noFill/>
                    </a:lnL>
                    <a:lnR>
                      <a:noFill/>
                    </a:lnR>
                    <a:lnT>
                      <a:noFill/>
                    </a:lnT>
                    <a:lnB>
                      <a:noFill/>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16108182"/>
                  </a:ext>
                </a:extLst>
              </a:tr>
              <a:tr h="317611">
                <a:tc>
                  <a:txBody>
                    <a:bodyPr/>
                    <a:lstStyle/>
                    <a:p>
                      <a:r>
                        <a:rPr lang="cs-CZ" sz="1600" b="1"/>
                        <a:t>kategorie</a:t>
                      </a:r>
                      <a:endParaRPr lang="cs-CZ" sz="1600"/>
                    </a:p>
                  </a:txBody>
                  <a:tcPr marL="79403" marR="79403" marT="39701" marB="39701" anchor="ctr">
                    <a:lnL>
                      <a:noFill/>
                    </a:lnL>
                    <a:lnR>
                      <a:noFill/>
                    </a:lnR>
                    <a:lnT>
                      <a:noFill/>
                    </a:lnT>
                    <a:lnB>
                      <a:noFill/>
                    </a:lnB>
                  </a:tcPr>
                </a:tc>
                <a:tc>
                  <a:txBody>
                    <a:bodyPr/>
                    <a:lstStyle/>
                    <a:p>
                      <a:r>
                        <a:rPr lang="cs-CZ" sz="1600" b="1"/>
                        <a:t>celoroční průměr</a:t>
                      </a:r>
                      <a:endParaRPr lang="cs-CZ" sz="1600"/>
                    </a:p>
                  </a:txBody>
                  <a:tcPr marL="79403" marR="79403" marT="39701" marB="39701" anchor="ctr">
                    <a:lnL>
                      <a:noFill/>
                    </a:lnL>
                    <a:lnR>
                      <a:noFill/>
                    </a:lnR>
                    <a:lnT>
                      <a:noFill/>
                    </a:lnT>
                    <a:lnB>
                      <a:noFill/>
                    </a:lnB>
                  </a:tcPr>
                </a:tc>
                <a:tc>
                  <a:txBody>
                    <a:bodyPr/>
                    <a:lstStyle/>
                    <a:p>
                      <a:r>
                        <a:rPr lang="cs-CZ" sz="1600" b="1"/>
                        <a:t>vánoční období</a:t>
                      </a:r>
                      <a:endParaRPr lang="cs-CZ" sz="1600"/>
                    </a:p>
                  </a:txBody>
                  <a:tcPr marL="79403" marR="79403" marT="39701" marB="39701" anchor="ctr">
                    <a:lnL>
                      <a:noFill/>
                    </a:lnL>
                    <a:lnR>
                      <a:noFill/>
                    </a:lnR>
                    <a:lnT>
                      <a:noFill/>
                    </a:lnT>
                    <a:lnB>
                      <a:noFill/>
                    </a:lnB>
                  </a:tcPr>
                </a:tc>
                <a:extLst>
                  <a:ext uri="{0D108BD9-81ED-4DB2-BD59-A6C34878D82A}">
                    <a16:rowId xmlns:a16="http://schemas.microsoft.com/office/drawing/2014/main" val="846050265"/>
                  </a:ext>
                </a:extLst>
              </a:tr>
              <a:tr h="555820">
                <a:tc>
                  <a:txBody>
                    <a:bodyPr/>
                    <a:lstStyle/>
                    <a:p>
                      <a:r>
                        <a:rPr lang="cs-CZ" sz="1600" b="1"/>
                        <a:t>oblečení </a:t>
                      </a:r>
                      <a:br>
                        <a:rPr lang="cs-CZ" sz="1600" b="1"/>
                      </a:br>
                      <a:endParaRPr lang="cs-CZ" sz="1600"/>
                    </a:p>
                  </a:txBody>
                  <a:tcPr marL="79403" marR="79403" marT="39701" marB="39701" anchor="ctr">
                    <a:lnL>
                      <a:noFill/>
                    </a:lnL>
                    <a:lnR>
                      <a:noFill/>
                    </a:lnR>
                    <a:lnT>
                      <a:noFill/>
                    </a:lnT>
                    <a:lnB>
                      <a:noFill/>
                    </a:lnB>
                  </a:tcPr>
                </a:tc>
                <a:tc>
                  <a:txBody>
                    <a:bodyPr/>
                    <a:lstStyle/>
                    <a:p>
                      <a:r>
                        <a:rPr lang="cs-CZ" sz="1600"/>
                        <a:t>22 % </a:t>
                      </a:r>
                      <a:br>
                        <a:rPr lang="cs-CZ" sz="1600"/>
                      </a:br>
                      <a:endParaRPr lang="cs-CZ" sz="1600"/>
                    </a:p>
                  </a:txBody>
                  <a:tcPr marL="79403" marR="79403" marT="39701" marB="39701" anchor="ctr">
                    <a:lnL>
                      <a:noFill/>
                    </a:lnL>
                    <a:lnR>
                      <a:noFill/>
                    </a:lnR>
                    <a:lnT>
                      <a:noFill/>
                    </a:lnT>
                    <a:lnB>
                      <a:noFill/>
                    </a:lnB>
                  </a:tcPr>
                </a:tc>
                <a:tc>
                  <a:txBody>
                    <a:bodyPr/>
                    <a:lstStyle/>
                    <a:p>
                      <a:r>
                        <a:rPr lang="cs-CZ" sz="1600"/>
                        <a:t>32 %</a:t>
                      </a:r>
                    </a:p>
                  </a:txBody>
                  <a:tcPr marL="79403" marR="79403" marT="39701" marB="39701" anchor="ctr">
                    <a:lnL>
                      <a:noFill/>
                    </a:lnL>
                    <a:lnR>
                      <a:noFill/>
                    </a:lnR>
                    <a:lnT>
                      <a:noFill/>
                    </a:lnT>
                    <a:lnB>
                      <a:noFill/>
                    </a:lnB>
                  </a:tcPr>
                </a:tc>
                <a:extLst>
                  <a:ext uri="{0D108BD9-81ED-4DB2-BD59-A6C34878D82A}">
                    <a16:rowId xmlns:a16="http://schemas.microsoft.com/office/drawing/2014/main" val="2800419829"/>
                  </a:ext>
                </a:extLst>
              </a:tr>
              <a:tr h="555820">
                <a:tc>
                  <a:txBody>
                    <a:bodyPr/>
                    <a:lstStyle/>
                    <a:p>
                      <a:r>
                        <a:rPr lang="cs-CZ" sz="1600" b="1"/>
                        <a:t>obuv </a:t>
                      </a:r>
                      <a:br>
                        <a:rPr lang="cs-CZ" sz="1600" b="1"/>
                      </a:br>
                      <a:endParaRPr lang="cs-CZ" sz="1600"/>
                    </a:p>
                  </a:txBody>
                  <a:tcPr marL="79403" marR="79403" marT="39701" marB="39701" anchor="ctr">
                    <a:lnL>
                      <a:noFill/>
                    </a:lnL>
                    <a:lnR>
                      <a:noFill/>
                    </a:lnR>
                    <a:lnT>
                      <a:noFill/>
                    </a:lnT>
                    <a:lnB>
                      <a:noFill/>
                    </a:lnB>
                  </a:tcPr>
                </a:tc>
                <a:tc>
                  <a:txBody>
                    <a:bodyPr/>
                    <a:lstStyle/>
                    <a:p>
                      <a:r>
                        <a:rPr lang="cs-CZ" sz="1600"/>
                        <a:t>11 % </a:t>
                      </a:r>
                      <a:br>
                        <a:rPr lang="cs-CZ" sz="1600"/>
                      </a:br>
                      <a:endParaRPr lang="cs-CZ" sz="1600"/>
                    </a:p>
                  </a:txBody>
                  <a:tcPr marL="79403" marR="79403" marT="39701" marB="39701" anchor="ctr">
                    <a:lnL>
                      <a:noFill/>
                    </a:lnL>
                    <a:lnR>
                      <a:noFill/>
                    </a:lnR>
                    <a:lnT>
                      <a:noFill/>
                    </a:lnT>
                    <a:lnB>
                      <a:noFill/>
                    </a:lnB>
                  </a:tcPr>
                </a:tc>
                <a:tc>
                  <a:txBody>
                    <a:bodyPr/>
                    <a:lstStyle/>
                    <a:p>
                      <a:r>
                        <a:rPr lang="cs-CZ" sz="1600"/>
                        <a:t>16 %</a:t>
                      </a:r>
                    </a:p>
                  </a:txBody>
                  <a:tcPr marL="79403" marR="79403" marT="39701" marB="39701" anchor="ctr">
                    <a:lnL>
                      <a:noFill/>
                    </a:lnL>
                    <a:lnR>
                      <a:noFill/>
                    </a:lnR>
                    <a:lnT>
                      <a:noFill/>
                    </a:lnT>
                    <a:lnB>
                      <a:noFill/>
                    </a:lnB>
                  </a:tcPr>
                </a:tc>
                <a:extLst>
                  <a:ext uri="{0D108BD9-81ED-4DB2-BD59-A6C34878D82A}">
                    <a16:rowId xmlns:a16="http://schemas.microsoft.com/office/drawing/2014/main" val="980815462"/>
                  </a:ext>
                </a:extLst>
              </a:tr>
              <a:tr h="555820">
                <a:tc>
                  <a:txBody>
                    <a:bodyPr/>
                    <a:lstStyle/>
                    <a:p>
                      <a:r>
                        <a:rPr lang="cs-CZ" sz="1600" b="1"/>
                        <a:t>krása a zdraví</a:t>
                      </a:r>
                      <a:endParaRPr lang="cs-CZ" sz="1600"/>
                    </a:p>
                  </a:txBody>
                  <a:tcPr marL="79403" marR="79403" marT="39701" marB="39701" anchor="ctr">
                    <a:lnL>
                      <a:noFill/>
                    </a:lnL>
                    <a:lnR>
                      <a:noFill/>
                    </a:lnR>
                    <a:lnT>
                      <a:noFill/>
                    </a:lnT>
                    <a:lnB>
                      <a:noFill/>
                    </a:lnB>
                  </a:tcPr>
                </a:tc>
                <a:tc>
                  <a:txBody>
                    <a:bodyPr/>
                    <a:lstStyle/>
                    <a:p>
                      <a:r>
                        <a:rPr lang="cs-CZ" sz="1600"/>
                        <a:t>6 % </a:t>
                      </a:r>
                      <a:br>
                        <a:rPr lang="cs-CZ" sz="1600"/>
                      </a:br>
                      <a:endParaRPr lang="cs-CZ" sz="1600"/>
                    </a:p>
                  </a:txBody>
                  <a:tcPr marL="79403" marR="79403" marT="39701" marB="39701" anchor="ctr">
                    <a:lnL>
                      <a:noFill/>
                    </a:lnL>
                    <a:lnR>
                      <a:noFill/>
                    </a:lnR>
                    <a:lnT>
                      <a:noFill/>
                    </a:lnT>
                    <a:lnB>
                      <a:noFill/>
                    </a:lnB>
                  </a:tcPr>
                </a:tc>
                <a:tc>
                  <a:txBody>
                    <a:bodyPr/>
                    <a:lstStyle/>
                    <a:p>
                      <a:r>
                        <a:rPr lang="cs-CZ" sz="1600"/>
                        <a:t>8 %</a:t>
                      </a:r>
                    </a:p>
                  </a:txBody>
                  <a:tcPr marL="79403" marR="79403" marT="39701" marB="39701" anchor="ctr">
                    <a:lnL>
                      <a:noFill/>
                    </a:lnL>
                    <a:lnR>
                      <a:noFill/>
                    </a:lnR>
                    <a:lnT>
                      <a:noFill/>
                    </a:lnT>
                    <a:lnB>
                      <a:noFill/>
                    </a:lnB>
                  </a:tcPr>
                </a:tc>
                <a:extLst>
                  <a:ext uri="{0D108BD9-81ED-4DB2-BD59-A6C34878D82A}">
                    <a16:rowId xmlns:a16="http://schemas.microsoft.com/office/drawing/2014/main" val="3879369846"/>
                  </a:ext>
                </a:extLst>
              </a:tr>
              <a:tr h="555820">
                <a:tc>
                  <a:txBody>
                    <a:bodyPr/>
                    <a:lstStyle/>
                    <a:p>
                      <a:r>
                        <a:rPr lang="cs-CZ" sz="1600" b="1"/>
                        <a:t>elektronika</a:t>
                      </a:r>
                      <a:endParaRPr lang="cs-CZ" sz="1600"/>
                    </a:p>
                  </a:txBody>
                  <a:tcPr marL="79403" marR="79403" marT="39701" marB="39701" anchor="ctr">
                    <a:lnL>
                      <a:noFill/>
                    </a:lnL>
                    <a:lnR>
                      <a:noFill/>
                    </a:lnR>
                    <a:lnT>
                      <a:noFill/>
                    </a:lnT>
                    <a:lnB>
                      <a:noFill/>
                    </a:lnB>
                  </a:tcPr>
                </a:tc>
                <a:tc>
                  <a:txBody>
                    <a:bodyPr/>
                    <a:lstStyle/>
                    <a:p>
                      <a:r>
                        <a:rPr lang="cs-CZ" sz="1600"/>
                        <a:t>5 % </a:t>
                      </a:r>
                      <a:br>
                        <a:rPr lang="cs-CZ" sz="1600"/>
                      </a:br>
                      <a:endParaRPr lang="cs-CZ" sz="1600"/>
                    </a:p>
                  </a:txBody>
                  <a:tcPr marL="79403" marR="79403" marT="39701" marB="39701" anchor="ctr">
                    <a:lnL>
                      <a:noFill/>
                    </a:lnL>
                    <a:lnR>
                      <a:noFill/>
                    </a:lnR>
                    <a:lnT>
                      <a:noFill/>
                    </a:lnT>
                    <a:lnB>
                      <a:noFill/>
                    </a:lnB>
                  </a:tcPr>
                </a:tc>
                <a:tc>
                  <a:txBody>
                    <a:bodyPr/>
                    <a:lstStyle/>
                    <a:p>
                      <a:r>
                        <a:rPr lang="cs-CZ" sz="1600"/>
                        <a:t>9 %</a:t>
                      </a:r>
                    </a:p>
                  </a:txBody>
                  <a:tcPr marL="79403" marR="79403" marT="39701" marB="39701" anchor="ctr">
                    <a:lnL>
                      <a:noFill/>
                    </a:lnL>
                    <a:lnR>
                      <a:noFill/>
                    </a:lnR>
                    <a:lnT>
                      <a:noFill/>
                    </a:lnT>
                    <a:lnB>
                      <a:noFill/>
                    </a:lnB>
                  </a:tcPr>
                </a:tc>
                <a:extLst>
                  <a:ext uri="{0D108BD9-81ED-4DB2-BD59-A6C34878D82A}">
                    <a16:rowId xmlns:a16="http://schemas.microsoft.com/office/drawing/2014/main" val="3306641356"/>
                  </a:ext>
                </a:extLst>
              </a:tr>
              <a:tr h="555820">
                <a:tc>
                  <a:txBody>
                    <a:bodyPr/>
                    <a:lstStyle/>
                    <a:p>
                      <a:r>
                        <a:rPr lang="cs-CZ" sz="1600" b="1"/>
                        <a:t>hobby </a:t>
                      </a:r>
                      <a:br>
                        <a:rPr lang="cs-CZ" sz="1600" b="1"/>
                      </a:br>
                      <a:endParaRPr lang="cs-CZ" sz="1600"/>
                    </a:p>
                  </a:txBody>
                  <a:tcPr marL="79403" marR="79403" marT="39701" marB="39701" anchor="ctr">
                    <a:lnL>
                      <a:noFill/>
                    </a:lnL>
                    <a:lnR>
                      <a:noFill/>
                    </a:lnR>
                    <a:lnT>
                      <a:noFill/>
                    </a:lnT>
                    <a:lnB>
                      <a:noFill/>
                    </a:lnB>
                  </a:tcPr>
                </a:tc>
                <a:tc>
                  <a:txBody>
                    <a:bodyPr/>
                    <a:lstStyle/>
                    <a:p>
                      <a:r>
                        <a:rPr lang="cs-CZ" sz="1600"/>
                        <a:t>8 % </a:t>
                      </a:r>
                      <a:br>
                        <a:rPr lang="cs-CZ" sz="1600"/>
                      </a:br>
                      <a:endParaRPr lang="cs-CZ" sz="1600"/>
                    </a:p>
                  </a:txBody>
                  <a:tcPr marL="79403" marR="79403" marT="39701" marB="39701" anchor="ctr">
                    <a:lnL>
                      <a:noFill/>
                    </a:lnL>
                    <a:lnR>
                      <a:noFill/>
                    </a:lnR>
                    <a:lnT>
                      <a:noFill/>
                    </a:lnT>
                    <a:lnB>
                      <a:noFill/>
                    </a:lnB>
                  </a:tcPr>
                </a:tc>
                <a:tc>
                  <a:txBody>
                    <a:bodyPr/>
                    <a:lstStyle/>
                    <a:p>
                      <a:r>
                        <a:rPr lang="cs-CZ" sz="1600"/>
                        <a:t>12 %</a:t>
                      </a:r>
                    </a:p>
                  </a:txBody>
                  <a:tcPr marL="79403" marR="79403" marT="39701" marB="39701" anchor="ctr">
                    <a:lnL>
                      <a:noFill/>
                    </a:lnL>
                    <a:lnR>
                      <a:noFill/>
                    </a:lnR>
                    <a:lnT>
                      <a:noFill/>
                    </a:lnT>
                    <a:lnB>
                      <a:noFill/>
                    </a:lnB>
                  </a:tcPr>
                </a:tc>
                <a:extLst>
                  <a:ext uri="{0D108BD9-81ED-4DB2-BD59-A6C34878D82A}">
                    <a16:rowId xmlns:a16="http://schemas.microsoft.com/office/drawing/2014/main" val="3549872120"/>
                  </a:ext>
                </a:extLst>
              </a:tr>
              <a:tr h="555820">
                <a:tc>
                  <a:txBody>
                    <a:bodyPr/>
                    <a:lstStyle/>
                    <a:p>
                      <a:r>
                        <a:rPr lang="cs-CZ" sz="1600" b="1"/>
                        <a:t>dům a zahrada</a:t>
                      </a:r>
                      <a:endParaRPr lang="cs-CZ" sz="1600"/>
                    </a:p>
                  </a:txBody>
                  <a:tcPr marL="79403" marR="79403" marT="39701" marB="39701" anchor="ctr">
                    <a:lnL>
                      <a:noFill/>
                    </a:lnL>
                    <a:lnR>
                      <a:noFill/>
                    </a:lnR>
                    <a:lnT>
                      <a:noFill/>
                    </a:lnT>
                    <a:lnB>
                      <a:noFill/>
                    </a:lnB>
                  </a:tcPr>
                </a:tc>
                <a:tc>
                  <a:txBody>
                    <a:bodyPr/>
                    <a:lstStyle/>
                    <a:p>
                      <a:r>
                        <a:rPr lang="cs-CZ" sz="1600"/>
                        <a:t>6 % </a:t>
                      </a:r>
                      <a:br>
                        <a:rPr lang="cs-CZ" sz="1600"/>
                      </a:br>
                      <a:endParaRPr lang="cs-CZ" sz="1600"/>
                    </a:p>
                  </a:txBody>
                  <a:tcPr marL="79403" marR="79403" marT="39701" marB="39701" anchor="ctr">
                    <a:lnL>
                      <a:noFill/>
                    </a:lnL>
                    <a:lnR>
                      <a:noFill/>
                    </a:lnR>
                    <a:lnT>
                      <a:noFill/>
                    </a:lnT>
                    <a:lnB>
                      <a:noFill/>
                    </a:lnB>
                  </a:tcPr>
                </a:tc>
                <a:tc>
                  <a:txBody>
                    <a:bodyPr/>
                    <a:lstStyle/>
                    <a:p>
                      <a:r>
                        <a:rPr lang="cs-CZ" sz="1600"/>
                        <a:t>9 %</a:t>
                      </a:r>
                    </a:p>
                  </a:txBody>
                  <a:tcPr marL="79403" marR="79403" marT="39701" marB="39701" anchor="ctr">
                    <a:lnL>
                      <a:noFill/>
                    </a:lnL>
                    <a:lnR>
                      <a:noFill/>
                    </a:lnR>
                    <a:lnT>
                      <a:noFill/>
                    </a:lnT>
                    <a:lnB>
                      <a:noFill/>
                    </a:lnB>
                  </a:tcPr>
                </a:tc>
                <a:extLst>
                  <a:ext uri="{0D108BD9-81ED-4DB2-BD59-A6C34878D82A}">
                    <a16:rowId xmlns:a16="http://schemas.microsoft.com/office/drawing/2014/main" val="3129242430"/>
                  </a:ext>
                </a:extLst>
              </a:tr>
              <a:tr h="555820">
                <a:tc>
                  <a:txBody>
                    <a:bodyPr/>
                    <a:lstStyle/>
                    <a:p>
                      <a:r>
                        <a:rPr lang="cs-CZ" sz="1600" b="1"/>
                        <a:t>průměr české e-commerce </a:t>
                      </a:r>
                      <a:endParaRPr lang="cs-CZ" sz="1600"/>
                    </a:p>
                  </a:txBody>
                  <a:tcPr marL="79403" marR="79403" marT="39701" marB="39701" anchor="ctr">
                    <a:lnL>
                      <a:noFill/>
                    </a:lnL>
                    <a:lnR>
                      <a:noFill/>
                    </a:lnR>
                    <a:lnT>
                      <a:noFill/>
                    </a:lnT>
                    <a:lnB>
                      <a:noFill/>
                    </a:lnB>
                  </a:tcPr>
                </a:tc>
                <a:tc>
                  <a:txBody>
                    <a:bodyPr/>
                    <a:lstStyle/>
                    <a:p>
                      <a:r>
                        <a:rPr lang="cs-CZ" sz="1600"/>
                        <a:t>11 % </a:t>
                      </a:r>
                      <a:br>
                        <a:rPr lang="cs-CZ" sz="1600"/>
                      </a:br>
                      <a:endParaRPr lang="cs-CZ" sz="1600"/>
                    </a:p>
                  </a:txBody>
                  <a:tcPr marL="79403" marR="79403" marT="39701" marB="39701" anchor="ctr">
                    <a:lnL>
                      <a:noFill/>
                    </a:lnL>
                    <a:lnR>
                      <a:noFill/>
                    </a:lnR>
                    <a:lnT>
                      <a:noFill/>
                    </a:lnT>
                    <a:lnB>
                      <a:noFill/>
                    </a:lnB>
                  </a:tcPr>
                </a:tc>
                <a:tc>
                  <a:txBody>
                    <a:bodyPr/>
                    <a:lstStyle/>
                    <a:p>
                      <a:r>
                        <a:rPr lang="cs-CZ" sz="1600" dirty="0"/>
                        <a:t>16 %</a:t>
                      </a:r>
                    </a:p>
                  </a:txBody>
                  <a:tcPr marL="79403" marR="79403" marT="39701" marB="39701" anchor="ctr">
                    <a:lnL>
                      <a:noFill/>
                    </a:lnL>
                    <a:lnR>
                      <a:noFill/>
                    </a:lnR>
                    <a:lnT>
                      <a:noFill/>
                    </a:lnT>
                    <a:lnB>
                      <a:noFill/>
                    </a:lnB>
                  </a:tcPr>
                </a:tc>
                <a:extLst>
                  <a:ext uri="{0D108BD9-81ED-4DB2-BD59-A6C34878D82A}">
                    <a16:rowId xmlns:a16="http://schemas.microsoft.com/office/drawing/2014/main" val="1726646326"/>
                  </a:ext>
                </a:extLst>
              </a:tr>
            </a:tbl>
          </a:graphicData>
        </a:graphic>
      </p:graphicFrame>
      <p:sp>
        <p:nvSpPr>
          <p:cNvPr id="5" name="TextovéPole 4">
            <a:extLst>
              <a:ext uri="{FF2B5EF4-FFF2-40B4-BE49-F238E27FC236}">
                <a16:creationId xmlns:a16="http://schemas.microsoft.com/office/drawing/2014/main" id="{C8504923-0635-4A47-94D6-D7A66CCE28ED}"/>
              </a:ext>
            </a:extLst>
          </p:cNvPr>
          <p:cNvSpPr txBox="1"/>
          <p:nvPr/>
        </p:nvSpPr>
        <p:spPr>
          <a:xfrm>
            <a:off x="857250" y="6400800"/>
            <a:ext cx="8930073" cy="369332"/>
          </a:xfrm>
          <a:prstGeom prst="rect">
            <a:avLst/>
          </a:prstGeom>
          <a:noFill/>
        </p:spPr>
        <p:txBody>
          <a:bodyPr wrap="none" rtlCol="0">
            <a:spAutoFit/>
          </a:bodyPr>
          <a:lstStyle/>
          <a:p>
            <a:r>
              <a:rPr lang="cs-CZ" dirty="0"/>
              <a:t>Zdroj: https://www.novinky.cz/finance/499604-cesi-vrati-e-shopum-kazdy-desaty-nakup.html</a:t>
            </a:r>
          </a:p>
        </p:txBody>
      </p:sp>
    </p:spTree>
    <p:extLst>
      <p:ext uri="{BB962C8B-B14F-4D97-AF65-F5344CB8AC3E}">
        <p14:creationId xmlns:p14="http://schemas.microsoft.com/office/powerpoint/2010/main" val="421826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D0FDFE-3229-42F1-B740-D30E2748B45D}"/>
              </a:ext>
            </a:extLst>
          </p:cNvPr>
          <p:cNvSpPr>
            <a:spLocks noGrp="1"/>
          </p:cNvSpPr>
          <p:nvPr>
            <p:ph type="title"/>
          </p:nvPr>
        </p:nvSpPr>
        <p:spPr/>
        <p:txBody>
          <a:bodyPr/>
          <a:lstStyle/>
          <a:p>
            <a:endParaRPr lang="cs-CZ" dirty="0"/>
          </a:p>
        </p:txBody>
      </p:sp>
      <p:pic>
        <p:nvPicPr>
          <p:cNvPr id="5" name="Obrázek 4">
            <a:extLst>
              <a:ext uri="{FF2B5EF4-FFF2-40B4-BE49-F238E27FC236}">
                <a16:creationId xmlns:a16="http://schemas.microsoft.com/office/drawing/2014/main" id="{FB47E788-3123-46E9-9751-4A4FE6EE6E20}"/>
              </a:ext>
            </a:extLst>
          </p:cNvPr>
          <p:cNvPicPr>
            <a:picLocks noChangeAspect="1"/>
          </p:cNvPicPr>
          <p:nvPr/>
        </p:nvPicPr>
        <p:blipFill>
          <a:blip r:embed="rId5"/>
          <a:stretch>
            <a:fillRect/>
          </a:stretch>
        </p:blipFill>
        <p:spPr>
          <a:xfrm>
            <a:off x="163340" y="1502228"/>
            <a:ext cx="11865319" cy="5094828"/>
          </a:xfrm>
          <a:prstGeom prst="rect">
            <a:avLst/>
          </a:prstGeom>
        </p:spPr>
      </p:pic>
    </p:spTree>
    <p:extLst>
      <p:ext uri="{BB962C8B-B14F-4D97-AF65-F5344CB8AC3E}">
        <p14:creationId xmlns:p14="http://schemas.microsoft.com/office/powerpoint/2010/main" val="31943248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BC4104-36EF-4491-A6A7-167CE1C87796}"/>
              </a:ext>
            </a:extLst>
          </p:cNvPr>
          <p:cNvSpPr>
            <a:spLocks noGrp="1"/>
          </p:cNvSpPr>
          <p:nvPr>
            <p:ph type="ctrTitle"/>
          </p:nvPr>
        </p:nvSpPr>
        <p:spPr/>
        <p:txBody>
          <a:bodyPr/>
          <a:lstStyle/>
          <a:p>
            <a:r>
              <a:rPr lang="cs-CZ" b="1" dirty="0"/>
              <a:t>2.2. Odpadové hospodářství- definice a taxonomie</a:t>
            </a:r>
          </a:p>
        </p:txBody>
      </p:sp>
      <p:sp>
        <p:nvSpPr>
          <p:cNvPr id="3" name="Podnadpis 2">
            <a:extLst>
              <a:ext uri="{FF2B5EF4-FFF2-40B4-BE49-F238E27FC236}">
                <a16:creationId xmlns:a16="http://schemas.microsoft.com/office/drawing/2014/main" id="{052DFE2F-E485-4845-9DF8-AA214F7275B6}"/>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45205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2.2.Odpadové hospodářství. Definice</a:t>
            </a:r>
          </a:p>
        </p:txBody>
      </p:sp>
      <p:sp>
        <p:nvSpPr>
          <p:cNvPr id="3" name="Zástupný symbol pro obsah 2"/>
          <p:cNvSpPr>
            <a:spLocks noGrp="1"/>
          </p:cNvSpPr>
          <p:nvPr>
            <p:ph idx="1"/>
          </p:nvPr>
        </p:nvSpPr>
        <p:spPr/>
        <p:txBody>
          <a:bodyPr>
            <a:normAutofit/>
          </a:bodyPr>
          <a:lstStyle/>
          <a:p>
            <a:r>
              <a:rPr lang="cs-CZ" b="1" dirty="0"/>
              <a:t>Odpad</a:t>
            </a:r>
            <a:r>
              <a:rPr lang="cs-CZ" dirty="0"/>
              <a:t> - </a:t>
            </a:r>
            <a:r>
              <a:rPr lang="cs-CZ" sz="2200" dirty="0"/>
              <a:t>každá movitá věc, které se osoba zbavuje a patří do některé ze skupin uvedených v zákoně (zákon č. 185/01 Sb. o odpadech, vyhláška č. 381/01Sb. katalog odpadů, vyhláška 383/81 Sb. o podrobnostech nakládání s odpady). </a:t>
            </a:r>
            <a:endParaRPr lang="en-US" sz="2200" dirty="0"/>
          </a:p>
          <a:p>
            <a:endParaRPr lang="en-US" sz="2200" dirty="0"/>
          </a:p>
          <a:p>
            <a:r>
              <a:rPr lang="cs-CZ" b="1" dirty="0"/>
              <a:t>Odpadové hospodářství</a:t>
            </a:r>
            <a:r>
              <a:rPr lang="cs-CZ" dirty="0"/>
              <a:t>- </a:t>
            </a:r>
            <a:r>
              <a:rPr lang="cs-CZ" sz="2200" dirty="0"/>
              <a:t>činnost zaměřená na předcházení vzniku odpadů, na nakládání s odpady a na následnou péči o místo, kde jsou odpady trvale uloženy, a kontrola těchto činností. </a:t>
            </a:r>
          </a:p>
        </p:txBody>
      </p:sp>
    </p:spTree>
    <p:extLst>
      <p:ext uri="{BB962C8B-B14F-4D97-AF65-F5344CB8AC3E}">
        <p14:creationId xmlns:p14="http://schemas.microsoft.com/office/powerpoint/2010/main" val="3075766912"/>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503632-D0A2-41BA-B643-74CB3F697F49}"/>
              </a:ext>
            </a:extLst>
          </p:cNvPr>
          <p:cNvSpPr>
            <a:spLocks noGrp="1"/>
          </p:cNvSpPr>
          <p:nvPr>
            <p:ph type="title"/>
          </p:nvPr>
        </p:nvSpPr>
        <p:spPr/>
        <p:txBody>
          <a:bodyPr/>
          <a:lstStyle/>
          <a:p>
            <a:r>
              <a:rPr lang="cs-CZ" b="1" dirty="0"/>
              <a:t>2.2.Odpadové hospodářství. Definice</a:t>
            </a:r>
            <a:endParaRPr lang="cs-CZ" dirty="0"/>
          </a:p>
        </p:txBody>
      </p:sp>
      <p:sp>
        <p:nvSpPr>
          <p:cNvPr id="3" name="Zástupný symbol pro obsah 2">
            <a:extLst>
              <a:ext uri="{FF2B5EF4-FFF2-40B4-BE49-F238E27FC236}">
                <a16:creationId xmlns:a16="http://schemas.microsoft.com/office/drawing/2014/main" id="{C2612FD7-5A70-4F99-9D48-8B849CD1C47B}"/>
              </a:ext>
            </a:extLst>
          </p:cNvPr>
          <p:cNvSpPr>
            <a:spLocks noGrp="1"/>
          </p:cNvSpPr>
          <p:nvPr>
            <p:ph idx="1"/>
          </p:nvPr>
        </p:nvSpPr>
        <p:spPr/>
        <p:txBody>
          <a:bodyPr/>
          <a:lstStyle/>
          <a:p>
            <a:r>
              <a:rPr lang="cs-CZ" b="1" dirty="0"/>
              <a:t>Odpadové hospodářství </a:t>
            </a:r>
            <a:r>
              <a:rPr lang="cs-CZ" dirty="0"/>
              <a:t>tvoří soubor činností zaměřených na předcházení vzniku odpadů, na nakládání s odpady a na následnou péči o místo, kde jsou odpady trvale uloženy, a kontrola těchto činností. </a:t>
            </a:r>
          </a:p>
        </p:txBody>
      </p:sp>
    </p:spTree>
    <p:extLst>
      <p:ext uri="{BB962C8B-B14F-4D97-AF65-F5344CB8AC3E}">
        <p14:creationId xmlns:p14="http://schemas.microsoft.com/office/powerpoint/2010/main" val="7224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2.2. Rozdělení odpadu</a:t>
            </a:r>
          </a:p>
        </p:txBody>
      </p:sp>
      <p:sp>
        <p:nvSpPr>
          <p:cNvPr id="3" name="Zástupný symbol pro obsah 2"/>
          <p:cNvSpPr>
            <a:spLocks noGrp="1"/>
          </p:cNvSpPr>
          <p:nvPr>
            <p:ph idx="1"/>
          </p:nvPr>
        </p:nvSpPr>
        <p:spPr/>
        <p:txBody>
          <a:bodyPr>
            <a:normAutofit fontScale="77500" lnSpcReduction="20000"/>
          </a:bodyPr>
          <a:lstStyle/>
          <a:p>
            <a:pPr lvl="1"/>
            <a:r>
              <a:rPr lang="cs-CZ" b="1" dirty="0"/>
              <a:t>organické:</a:t>
            </a:r>
          </a:p>
          <a:p>
            <a:pPr lvl="0"/>
            <a:r>
              <a:rPr lang="cs-CZ" dirty="0"/>
              <a:t>ze zemědělské výroby,</a:t>
            </a:r>
          </a:p>
          <a:p>
            <a:pPr lvl="0"/>
            <a:r>
              <a:rPr lang="cs-CZ" dirty="0"/>
              <a:t>z výroby potravin,</a:t>
            </a:r>
          </a:p>
          <a:p>
            <a:pPr lvl="0"/>
            <a:r>
              <a:rPr lang="cs-CZ" dirty="0"/>
              <a:t>zpracování dřeva,</a:t>
            </a:r>
          </a:p>
          <a:p>
            <a:pPr lvl="0"/>
            <a:r>
              <a:rPr lang="cs-CZ" dirty="0"/>
              <a:t>komunální odpady,</a:t>
            </a:r>
          </a:p>
          <a:p>
            <a:pPr lvl="0"/>
            <a:r>
              <a:rPr lang="cs-CZ" dirty="0"/>
              <a:t>chemická výroba, </a:t>
            </a:r>
          </a:p>
          <a:p>
            <a:pPr lvl="0"/>
            <a:r>
              <a:rPr lang="cs-CZ" dirty="0"/>
              <a:t>textilní a kožedělná výroba,</a:t>
            </a:r>
          </a:p>
          <a:p>
            <a:pPr lvl="1"/>
            <a:r>
              <a:rPr lang="cs-CZ" b="1" dirty="0"/>
              <a:t>anorganické:</a:t>
            </a:r>
          </a:p>
          <a:p>
            <a:pPr lvl="0"/>
            <a:r>
              <a:rPr lang="cs-CZ" dirty="0"/>
              <a:t>těžba surovin,</a:t>
            </a:r>
          </a:p>
          <a:p>
            <a:pPr lvl="0"/>
            <a:r>
              <a:rPr lang="cs-CZ" dirty="0"/>
              <a:t>zpracování kovů,</a:t>
            </a:r>
          </a:p>
          <a:p>
            <a:pPr lvl="0"/>
            <a:r>
              <a:rPr lang="cs-CZ" dirty="0"/>
              <a:t>stavební výroba,</a:t>
            </a:r>
          </a:p>
          <a:p>
            <a:pPr lvl="0"/>
            <a:r>
              <a:rPr lang="cs-CZ" dirty="0"/>
              <a:t>elektroodpady aj.</a:t>
            </a:r>
          </a:p>
          <a:p>
            <a:endParaRPr lang="cs-CZ" dirty="0"/>
          </a:p>
        </p:txBody>
      </p:sp>
    </p:spTree>
    <p:extLst>
      <p:ext uri="{BB962C8B-B14F-4D97-AF65-F5344CB8AC3E}">
        <p14:creationId xmlns:p14="http://schemas.microsoft.com/office/powerpoint/2010/main" val="139378890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991544" y="404664"/>
            <a:ext cx="8229600" cy="1143000"/>
          </a:xfrm>
        </p:spPr>
        <p:txBody>
          <a:bodyPr>
            <a:normAutofit fontScale="90000"/>
          </a:bodyPr>
          <a:lstStyle/>
          <a:p>
            <a:r>
              <a:rPr lang="cs-CZ" b="1" dirty="0"/>
              <a:t>2.2. Odpady jako složka životního prostředí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Zákonná úprava nutí výrobce k omezování vzniku odpadů, vzniklé odpady ekonomicky využívat a pouze ty, které nelze využít vhodným způsobem, ekologicky nezávadným způsobem likvidovat.</a:t>
            </a:r>
          </a:p>
          <a:p>
            <a:pPr>
              <a:buNone/>
            </a:pPr>
            <a:r>
              <a:rPr lang="cs-CZ" i="1" dirty="0"/>
              <a:t> </a:t>
            </a:r>
            <a:endParaRPr lang="cs-CZ" dirty="0"/>
          </a:p>
          <a:p>
            <a:pPr>
              <a:buNone/>
            </a:pPr>
            <a:r>
              <a:rPr lang="cs-CZ" i="1" dirty="0"/>
              <a:t>Likvidace odpadů</a:t>
            </a:r>
            <a:endParaRPr lang="cs-CZ" dirty="0"/>
          </a:p>
          <a:p>
            <a:pPr>
              <a:buNone/>
            </a:pPr>
            <a:r>
              <a:rPr lang="cs-CZ" dirty="0"/>
              <a:t>S veškerými odpady se musí nakládat podle zákonných úprav. Odpady lze využívat:</a:t>
            </a:r>
          </a:p>
          <a:p>
            <a:pPr lvl="0"/>
            <a:r>
              <a:rPr lang="cs-CZ" dirty="0"/>
              <a:t>materiálově (druhotné suroviny),</a:t>
            </a:r>
          </a:p>
          <a:p>
            <a:pPr lvl="0"/>
            <a:r>
              <a:rPr lang="cs-CZ" dirty="0"/>
              <a:t>energeticky (výroba tepla).</a:t>
            </a:r>
          </a:p>
          <a:p>
            <a:endParaRPr lang="cs-CZ" dirty="0"/>
          </a:p>
        </p:txBody>
      </p:sp>
    </p:spTree>
    <p:extLst>
      <p:ext uri="{BB962C8B-B14F-4D97-AF65-F5344CB8AC3E}">
        <p14:creationId xmlns:p14="http://schemas.microsoft.com/office/powerpoint/2010/main" val="259642295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b="1" dirty="0"/>
              <a:t>2.2. Způsoby nakládání s odpady:</a:t>
            </a:r>
          </a:p>
        </p:txBody>
      </p:sp>
      <p:sp>
        <p:nvSpPr>
          <p:cNvPr id="2" name="Zástupný symbol pro obsah 1"/>
          <p:cNvSpPr>
            <a:spLocks noGrp="1"/>
          </p:cNvSpPr>
          <p:nvPr>
            <p:ph idx="1"/>
          </p:nvPr>
        </p:nvSpPr>
        <p:spPr/>
        <p:txBody>
          <a:bodyPr>
            <a:normAutofit/>
          </a:bodyPr>
          <a:lstStyle/>
          <a:p>
            <a:pPr lvl="0"/>
            <a:r>
              <a:rPr lang="cs-CZ" dirty="0"/>
              <a:t>omezování vzniku (minimalizace) odpadů,</a:t>
            </a:r>
          </a:p>
          <a:p>
            <a:pPr lvl="0"/>
            <a:r>
              <a:rPr lang="cs-CZ" dirty="0"/>
              <a:t>třídění a recyklace odpadů,</a:t>
            </a:r>
          </a:p>
          <a:p>
            <a:pPr lvl="0"/>
            <a:r>
              <a:rPr lang="cs-CZ" dirty="0"/>
              <a:t>odstraňování odpadů. Ty, které nelze využít, se zneškodňují skládkováním.</a:t>
            </a:r>
          </a:p>
          <a:p>
            <a:pPr>
              <a:buNone/>
            </a:pPr>
            <a:endParaRPr lang="cs-CZ" dirty="0"/>
          </a:p>
          <a:p>
            <a:pPr>
              <a:buNone/>
            </a:pPr>
            <a:r>
              <a:rPr lang="cs-CZ" dirty="0"/>
              <a:t>Zvýšenou pozornost je nutno věnovat odpadům, které ohrožují zdraví lidí a životní podmínky (nebezpečné odpady).</a:t>
            </a:r>
          </a:p>
          <a:p>
            <a:endParaRPr lang="cs-CZ" dirty="0"/>
          </a:p>
        </p:txBody>
      </p:sp>
    </p:spTree>
    <p:extLst>
      <p:ext uri="{BB962C8B-B14F-4D97-AF65-F5344CB8AC3E}">
        <p14:creationId xmlns:p14="http://schemas.microsoft.com/office/powerpoint/2010/main" val="1972324240"/>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a:t>2.2. Ekonomická hodnota odpadu</a:t>
            </a:r>
          </a:p>
        </p:txBody>
      </p:sp>
      <p:sp>
        <p:nvSpPr>
          <p:cNvPr id="2" name="Zástupný symbol pro obsah 1"/>
          <p:cNvSpPr>
            <a:spLocks noGrp="1"/>
          </p:cNvSpPr>
          <p:nvPr>
            <p:ph idx="1"/>
          </p:nvPr>
        </p:nvSpPr>
        <p:spPr/>
        <p:txBody>
          <a:bodyPr/>
          <a:lstStyle/>
          <a:p>
            <a:r>
              <a:rPr lang="cs-CZ" dirty="0"/>
              <a:t>Z hlediska ochrany životního prostředí mají odpady </a:t>
            </a:r>
            <a:r>
              <a:rPr lang="cs-CZ" u="sng" dirty="0"/>
              <a:t>minusovou cenu</a:t>
            </a:r>
            <a:r>
              <a:rPr lang="cs-CZ" dirty="0"/>
              <a:t>, kterou určuje výše nákladů na jejich likvidaci. V propočtech podnikové efektivnosti se k této minusové ceně nepřihlíží, a proto chybí žádoucí tlak na využívání odpadů jako suroviny.</a:t>
            </a:r>
          </a:p>
          <a:p>
            <a:endParaRPr lang="cs-CZ" dirty="0"/>
          </a:p>
        </p:txBody>
      </p:sp>
    </p:spTree>
    <p:extLst>
      <p:ext uri="{BB962C8B-B14F-4D97-AF65-F5344CB8AC3E}">
        <p14:creationId xmlns:p14="http://schemas.microsoft.com/office/powerpoint/2010/main" val="285764827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5BEF6A-4C88-4CE6-A9FB-7762F127C369}"/>
              </a:ext>
            </a:extLst>
          </p:cNvPr>
          <p:cNvSpPr>
            <a:spLocks noGrp="1"/>
          </p:cNvSpPr>
          <p:nvPr>
            <p:ph type="title"/>
          </p:nvPr>
        </p:nvSpPr>
        <p:spPr/>
        <p:txBody>
          <a:bodyPr/>
          <a:lstStyle/>
          <a:p>
            <a:r>
              <a:rPr lang="cs-CZ" b="1" dirty="0"/>
              <a:t>2.2.Odpady v ČR</a:t>
            </a:r>
          </a:p>
        </p:txBody>
      </p:sp>
      <p:sp>
        <p:nvSpPr>
          <p:cNvPr id="3" name="Zástupný symbol pro obsah 2">
            <a:extLst>
              <a:ext uri="{FF2B5EF4-FFF2-40B4-BE49-F238E27FC236}">
                <a16:creationId xmlns:a16="http://schemas.microsoft.com/office/drawing/2014/main" id="{65589218-1805-471A-86D6-3A8177430E32}"/>
              </a:ext>
            </a:extLst>
          </p:cNvPr>
          <p:cNvSpPr>
            <a:spLocks noGrp="1"/>
          </p:cNvSpPr>
          <p:nvPr>
            <p:ph idx="1"/>
          </p:nvPr>
        </p:nvSpPr>
        <p:spPr/>
        <p:txBody>
          <a:bodyPr>
            <a:normAutofit fontScale="85000" lnSpcReduction="10000"/>
          </a:bodyPr>
          <a:lstStyle/>
          <a:p>
            <a:r>
              <a:rPr lang="pl-PL" dirty="0"/>
              <a:t>Celkova produkce odpadů v obdobi mezi lety 2016–2017 vzrostla o 0,8 % na 34 512,6 tis. t. Od roku 2009 tak došlo k jejimu </a:t>
            </a:r>
            <a:r>
              <a:rPr lang="cs-CZ" dirty="0"/>
              <a:t>7,0% navýšení.</a:t>
            </a:r>
          </a:p>
          <a:p>
            <a:r>
              <a:rPr lang="cs-CZ" dirty="0"/>
              <a:t>V nakládání s odpady výrazně převažuje materiálové využiti (80,5 % v roce 2017) a jeho podíl se zvyšuje na úkor skládkování (9,8 % v roce 2017).</a:t>
            </a:r>
          </a:p>
          <a:p>
            <a:r>
              <a:rPr lang="cs-CZ" dirty="0"/>
              <a:t>Skládkování komunálních odpadů (45,4 % v roce 2017) se snižuje ve prospěch jejich materiálového využiti (37,5 % v roce </a:t>
            </a:r>
            <a:r>
              <a:rPr lang="en-US" dirty="0"/>
              <a:t>2017) a take </a:t>
            </a:r>
            <a:r>
              <a:rPr lang="cs-CZ" dirty="0"/>
              <a:t>energetického</a:t>
            </a:r>
            <a:r>
              <a:rPr lang="en-US" dirty="0"/>
              <a:t> (12,0 % v </a:t>
            </a:r>
            <a:r>
              <a:rPr lang="cs-CZ" dirty="0"/>
              <a:t>roce</a:t>
            </a:r>
            <a:r>
              <a:rPr lang="en-US" dirty="0"/>
              <a:t> 2017).</a:t>
            </a:r>
          </a:p>
          <a:p>
            <a:r>
              <a:rPr lang="cs-CZ" dirty="0"/>
              <a:t>Roste míra recyklovaných odpadů z obalů, a tím i jejich celkové využiti, cíle odpadového hospodářství jsou tak plněny.</a:t>
            </a:r>
          </a:p>
          <a:p>
            <a:r>
              <a:rPr lang="cs-CZ" dirty="0"/>
              <a:t>Strategické cíle pro vybrané výrobky se průběžně </a:t>
            </a:r>
            <a:r>
              <a:rPr lang="cs-CZ" dirty="0" err="1"/>
              <a:t>daři</a:t>
            </a:r>
            <a:r>
              <a:rPr lang="cs-CZ" dirty="0"/>
              <a:t> plnit, zvyšuje se jejich zpětný odběr.</a:t>
            </a:r>
          </a:p>
        </p:txBody>
      </p:sp>
    </p:spTree>
    <p:extLst>
      <p:ext uri="{BB962C8B-B14F-4D97-AF65-F5344CB8AC3E}">
        <p14:creationId xmlns:p14="http://schemas.microsoft.com/office/powerpoint/2010/main" val="4087998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2" name="slide2">
            <a:extLst>
              <a:ext uri="{FF2B5EF4-FFF2-40B4-BE49-F238E27FC236}">
                <a16:creationId xmlns:a16="http://schemas.microsoft.com/office/drawing/2014/main" id="{C4764240-4E97-4807-80F9-FC1ECDB85E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408" y="0"/>
            <a:ext cx="8575183" cy="6858000"/>
          </a:xfrm>
          <a:prstGeom prst="rect">
            <a:avLst/>
          </a:prstGeom>
        </p:spPr>
      </p:pic>
    </p:spTree>
    <p:extLst>
      <p:ext uri="{BB962C8B-B14F-4D97-AF65-F5344CB8AC3E}">
        <p14:creationId xmlns:p14="http://schemas.microsoft.com/office/powerpoint/2010/main" val="9599258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3" name="slide3">
            <a:extLst>
              <a:ext uri="{FF2B5EF4-FFF2-40B4-BE49-F238E27FC236}">
                <a16:creationId xmlns:a16="http://schemas.microsoft.com/office/drawing/2014/main" id="{D06F1EDB-C9E6-4B7B-9ADF-C1A5ECEC5B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7669" y="0"/>
            <a:ext cx="8816661" cy="6858000"/>
          </a:xfrm>
          <a:prstGeom prst="rect">
            <a:avLst/>
          </a:prstGeom>
        </p:spPr>
      </p:pic>
    </p:spTree>
    <p:extLst>
      <p:ext uri="{BB962C8B-B14F-4D97-AF65-F5344CB8AC3E}">
        <p14:creationId xmlns:p14="http://schemas.microsoft.com/office/powerpoint/2010/main" val="63813280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D0FDFE-3229-42F1-B740-D30E2748B45D}"/>
              </a:ext>
            </a:extLst>
          </p:cNvPr>
          <p:cNvSpPr>
            <a:spLocks noGrp="1"/>
          </p:cNvSpPr>
          <p:nvPr>
            <p:ph type="title"/>
          </p:nvPr>
        </p:nvSpPr>
        <p:spPr/>
        <p:txBody>
          <a:bodyPr/>
          <a:lstStyle/>
          <a:p>
            <a:r>
              <a:rPr lang="cs-CZ" b="1" dirty="0"/>
              <a:t>Obory technického zařízení budov</a:t>
            </a:r>
          </a:p>
        </p:txBody>
      </p:sp>
      <p:sp>
        <p:nvSpPr>
          <p:cNvPr id="3" name="Zástupný symbol pro obsah 2">
            <a:extLst>
              <a:ext uri="{FF2B5EF4-FFF2-40B4-BE49-F238E27FC236}">
                <a16:creationId xmlns:a16="http://schemas.microsoft.com/office/drawing/2014/main" id="{6A539189-7927-4293-8838-3A3047427910}"/>
              </a:ext>
            </a:extLst>
          </p:cNvPr>
          <p:cNvSpPr>
            <a:spLocks noGrp="1"/>
          </p:cNvSpPr>
          <p:nvPr>
            <p:ph idx="1"/>
          </p:nvPr>
        </p:nvSpPr>
        <p:spPr/>
        <p:txBody>
          <a:bodyPr>
            <a:normAutofit/>
          </a:bodyPr>
          <a:lstStyle/>
          <a:p>
            <a:r>
              <a:rPr lang="cs-CZ" dirty="0"/>
              <a:t> </a:t>
            </a:r>
            <a:r>
              <a:rPr lang="cs-CZ" b="1" dirty="0">
                <a:solidFill>
                  <a:srgbClr val="C00000"/>
                </a:solidFill>
              </a:rPr>
              <a:t>Instalace</a:t>
            </a:r>
            <a:r>
              <a:rPr lang="cs-CZ" b="1" dirty="0"/>
              <a:t> </a:t>
            </a:r>
            <a:r>
              <a:rPr lang="cs-CZ" dirty="0"/>
              <a:t>(vytápění, vzduchotechnika, klimatizace, chlazení, rozvod plynu, vody a kanalizace, centrální vysavače). </a:t>
            </a:r>
          </a:p>
          <a:p>
            <a:r>
              <a:rPr lang="cs-CZ" b="1" dirty="0">
                <a:solidFill>
                  <a:srgbClr val="C00000"/>
                </a:solidFill>
              </a:rPr>
              <a:t>Elektrotechnické rozvody </a:t>
            </a:r>
            <a:r>
              <a:rPr lang="cs-CZ" dirty="0"/>
              <a:t>(měření a regulace, elektrorozvody, zabezpečovací technika, řídicí systémy pro veškerá technická zařízení, hromosvody, telefonní rozvody, rozvody televizního signálu, počítačové sítě apod.). </a:t>
            </a:r>
          </a:p>
          <a:p>
            <a:r>
              <a:rPr lang="cs-CZ" b="1" dirty="0">
                <a:solidFill>
                  <a:srgbClr val="C00000"/>
                </a:solidFill>
              </a:rPr>
              <a:t>Další technická zařízení v budovách </a:t>
            </a:r>
            <a:r>
              <a:rPr lang="cs-CZ" dirty="0"/>
              <a:t>(osvětlení, výtahy apod.).</a:t>
            </a:r>
          </a:p>
          <a:p>
            <a:endParaRPr lang="cs-CZ" dirty="0"/>
          </a:p>
        </p:txBody>
      </p:sp>
    </p:spTree>
    <p:extLst>
      <p:ext uri="{BB962C8B-B14F-4D97-AF65-F5344CB8AC3E}">
        <p14:creationId xmlns:p14="http://schemas.microsoft.com/office/powerpoint/2010/main" val="239689117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4" name="slide4">
            <a:extLst>
              <a:ext uri="{FF2B5EF4-FFF2-40B4-BE49-F238E27FC236}">
                <a16:creationId xmlns:a16="http://schemas.microsoft.com/office/drawing/2014/main" id="{ABCD9B0E-AA3A-4183-8136-3D2E5C223F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408" y="0"/>
            <a:ext cx="8575183" cy="6858000"/>
          </a:xfrm>
          <a:prstGeom prst="rect">
            <a:avLst/>
          </a:prstGeom>
        </p:spPr>
      </p:pic>
    </p:spTree>
    <p:extLst>
      <p:ext uri="{BB962C8B-B14F-4D97-AF65-F5344CB8AC3E}">
        <p14:creationId xmlns:p14="http://schemas.microsoft.com/office/powerpoint/2010/main" val="374685126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5" name="slide5">
            <a:extLst>
              <a:ext uri="{FF2B5EF4-FFF2-40B4-BE49-F238E27FC236}">
                <a16:creationId xmlns:a16="http://schemas.microsoft.com/office/drawing/2014/main" id="{10595850-AC6F-4BDC-8BE0-1027018954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408" y="0"/>
            <a:ext cx="8575183" cy="6858000"/>
          </a:xfrm>
          <a:prstGeom prst="rect">
            <a:avLst/>
          </a:prstGeom>
        </p:spPr>
      </p:pic>
    </p:spTree>
    <p:extLst>
      <p:ext uri="{BB962C8B-B14F-4D97-AF65-F5344CB8AC3E}">
        <p14:creationId xmlns:p14="http://schemas.microsoft.com/office/powerpoint/2010/main" val="504293509"/>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6" name="slide6">
            <a:extLst>
              <a:ext uri="{FF2B5EF4-FFF2-40B4-BE49-F238E27FC236}">
                <a16:creationId xmlns:a16="http://schemas.microsoft.com/office/drawing/2014/main" id="{F8EAC110-D8E8-4DAF-A140-0EABFEBA2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408" y="0"/>
            <a:ext cx="8575183" cy="6858000"/>
          </a:xfrm>
          <a:prstGeom prst="rect">
            <a:avLst/>
          </a:prstGeom>
        </p:spPr>
      </p:pic>
    </p:spTree>
    <p:extLst>
      <p:ext uri="{BB962C8B-B14F-4D97-AF65-F5344CB8AC3E}">
        <p14:creationId xmlns:p14="http://schemas.microsoft.com/office/powerpoint/2010/main" val="2279998049"/>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7" name="slide7">
            <a:extLst>
              <a:ext uri="{FF2B5EF4-FFF2-40B4-BE49-F238E27FC236}">
                <a16:creationId xmlns:a16="http://schemas.microsoft.com/office/drawing/2014/main" id="{93CFC724-5A13-45BC-AADF-0C9B91DE51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408" y="0"/>
            <a:ext cx="8575183" cy="6858000"/>
          </a:xfrm>
          <a:prstGeom prst="rect">
            <a:avLst/>
          </a:prstGeom>
        </p:spPr>
      </p:pic>
    </p:spTree>
    <p:extLst>
      <p:ext uri="{BB962C8B-B14F-4D97-AF65-F5344CB8AC3E}">
        <p14:creationId xmlns:p14="http://schemas.microsoft.com/office/powerpoint/2010/main" val="3341698618"/>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4ED23-DDA7-4F58-8DE1-6F9D67A1A974}"/>
              </a:ext>
            </a:extLst>
          </p:cNvPr>
          <p:cNvSpPr>
            <a:spLocks noGrp="1"/>
          </p:cNvSpPr>
          <p:nvPr>
            <p:ph type="title"/>
          </p:nvPr>
        </p:nvSpPr>
        <p:spPr/>
        <p:txBody>
          <a:bodyPr/>
          <a:lstStyle/>
          <a:p>
            <a:r>
              <a:rPr lang="cs-CZ" b="1" dirty="0"/>
              <a:t>2.2. Skladba komunálního odpadu</a:t>
            </a:r>
          </a:p>
        </p:txBody>
      </p:sp>
      <p:sp>
        <p:nvSpPr>
          <p:cNvPr id="3" name="Zástupný symbol pro obsah 2">
            <a:extLst>
              <a:ext uri="{FF2B5EF4-FFF2-40B4-BE49-F238E27FC236}">
                <a16:creationId xmlns:a16="http://schemas.microsoft.com/office/drawing/2014/main" id="{C6BE5DB0-EC50-4599-9C86-E9016785E23C}"/>
              </a:ext>
            </a:extLst>
          </p:cNvPr>
          <p:cNvSpPr>
            <a:spLocks noGrp="1"/>
          </p:cNvSpPr>
          <p:nvPr>
            <p:ph idx="1"/>
          </p:nvPr>
        </p:nvSpPr>
        <p:spPr/>
        <p:txBody>
          <a:bodyPr>
            <a:normAutofit/>
          </a:bodyPr>
          <a:lstStyle/>
          <a:p>
            <a:r>
              <a:rPr lang="cs-CZ" dirty="0"/>
              <a:t>13% plastů </a:t>
            </a:r>
          </a:p>
          <a:p>
            <a:r>
              <a:rPr lang="cs-CZ" dirty="0"/>
              <a:t>22% papíru </a:t>
            </a:r>
          </a:p>
          <a:p>
            <a:r>
              <a:rPr lang="cs-CZ" dirty="0"/>
              <a:t>9% skla </a:t>
            </a:r>
          </a:p>
          <a:p>
            <a:r>
              <a:rPr lang="cs-CZ" dirty="0"/>
              <a:t>18% bioodpadu </a:t>
            </a:r>
          </a:p>
          <a:p>
            <a:r>
              <a:rPr lang="cs-CZ" dirty="0"/>
              <a:t>38% zbytku </a:t>
            </a:r>
          </a:p>
        </p:txBody>
      </p:sp>
      <p:pic>
        <p:nvPicPr>
          <p:cNvPr id="4" name="Obrázek 3">
            <a:extLst>
              <a:ext uri="{FF2B5EF4-FFF2-40B4-BE49-F238E27FC236}">
                <a16:creationId xmlns:a16="http://schemas.microsoft.com/office/drawing/2014/main" id="{A46E94B7-56AF-4967-885A-28B49CA2D79A}"/>
              </a:ext>
            </a:extLst>
          </p:cNvPr>
          <p:cNvPicPr>
            <a:picLocks noChangeAspect="1"/>
          </p:cNvPicPr>
          <p:nvPr/>
        </p:nvPicPr>
        <p:blipFill>
          <a:blip r:embed="rId3"/>
          <a:stretch>
            <a:fillRect/>
          </a:stretch>
        </p:blipFill>
        <p:spPr>
          <a:xfrm>
            <a:off x="8108301" y="2695359"/>
            <a:ext cx="3424414" cy="3360207"/>
          </a:xfrm>
          <a:prstGeom prst="rect">
            <a:avLst/>
          </a:prstGeom>
        </p:spPr>
      </p:pic>
    </p:spTree>
    <p:extLst>
      <p:ext uri="{BB962C8B-B14F-4D97-AF65-F5344CB8AC3E}">
        <p14:creationId xmlns:p14="http://schemas.microsoft.com/office/powerpoint/2010/main" val="2152599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2.2. Odpady jako složka životního prostředí</a:t>
            </a:r>
            <a:endParaRPr lang="cs-CZ" dirty="0"/>
          </a:p>
        </p:txBody>
      </p:sp>
      <p:sp>
        <p:nvSpPr>
          <p:cNvPr id="3" name="Zástupný symbol pro obsah 2"/>
          <p:cNvSpPr>
            <a:spLocks noGrp="1"/>
          </p:cNvSpPr>
          <p:nvPr>
            <p:ph idx="1"/>
          </p:nvPr>
        </p:nvSpPr>
        <p:spPr/>
        <p:txBody>
          <a:bodyPr>
            <a:normAutofit/>
          </a:bodyPr>
          <a:lstStyle/>
          <a:p>
            <a:r>
              <a:rPr lang="cs-CZ" i="1" dirty="0"/>
              <a:t>Ekologie</a:t>
            </a:r>
            <a:endParaRPr lang="cs-CZ" dirty="0"/>
          </a:p>
          <a:p>
            <a:pPr>
              <a:buNone/>
            </a:pPr>
            <a:r>
              <a:rPr lang="cs-CZ" dirty="0"/>
              <a:t>V současné době se výrobky označují symbolem trojúhelníku vytvořeného ze šipek a popisu.</a:t>
            </a:r>
          </a:p>
          <a:p>
            <a:pPr>
              <a:buNone/>
            </a:pPr>
            <a:r>
              <a:rPr lang="cs-CZ" dirty="0"/>
              <a:t>Na výrobku jsou vytištěny znaky materiálů použitých na výrobu komponentů, příslušenství a balení, jakož i jejich recyklace.</a:t>
            </a:r>
          </a:p>
          <a:p>
            <a:pPr>
              <a:buNone/>
            </a:pPr>
            <a:r>
              <a:rPr lang="cs-CZ" dirty="0"/>
              <a:t>Po ukončení životnosti výrobku je nutno tyto komponenty zlikvidovat prostřednictvím k tomu určených sběrných sítí.</a:t>
            </a:r>
          </a:p>
          <a:p>
            <a:endParaRPr lang="cs-CZ" dirty="0"/>
          </a:p>
        </p:txBody>
      </p:sp>
    </p:spTree>
    <p:extLst>
      <p:ext uri="{BB962C8B-B14F-4D97-AF65-F5344CB8AC3E}">
        <p14:creationId xmlns:p14="http://schemas.microsoft.com/office/powerpoint/2010/main" val="306480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9F34A9-F01E-4520-A75F-3A77E172FD5B}"/>
              </a:ext>
            </a:extLst>
          </p:cNvPr>
          <p:cNvSpPr>
            <a:spLocks noGrp="1"/>
          </p:cNvSpPr>
          <p:nvPr>
            <p:ph type="ctrTitle"/>
          </p:nvPr>
        </p:nvSpPr>
        <p:spPr/>
        <p:txBody>
          <a:bodyPr/>
          <a:lstStyle/>
          <a:p>
            <a:r>
              <a:rPr lang="cs-CZ" b="1" dirty="0"/>
              <a:t>2.3. </a:t>
            </a:r>
            <a:r>
              <a:rPr lang="cs-CZ" b="1" dirty="0" err="1"/>
              <a:t>Zero</a:t>
            </a:r>
            <a:r>
              <a:rPr lang="cs-CZ" b="1" dirty="0"/>
              <a:t> </a:t>
            </a:r>
            <a:r>
              <a:rPr lang="cs-CZ" b="1" dirty="0" err="1"/>
              <a:t>waste</a:t>
            </a:r>
            <a:endParaRPr lang="cs-CZ" b="1" dirty="0"/>
          </a:p>
        </p:txBody>
      </p:sp>
      <p:sp>
        <p:nvSpPr>
          <p:cNvPr id="3" name="Podnadpis 2">
            <a:extLst>
              <a:ext uri="{FF2B5EF4-FFF2-40B4-BE49-F238E27FC236}">
                <a16:creationId xmlns:a16="http://schemas.microsoft.com/office/drawing/2014/main" id="{3903C45B-09D4-43FA-A59E-37C16E1A3714}"/>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072773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503632-D0A2-41BA-B643-74CB3F697F49}"/>
              </a:ext>
            </a:extLst>
          </p:cNvPr>
          <p:cNvSpPr>
            <a:spLocks noGrp="1"/>
          </p:cNvSpPr>
          <p:nvPr>
            <p:ph type="title"/>
          </p:nvPr>
        </p:nvSpPr>
        <p:spPr/>
        <p:txBody>
          <a:bodyPr/>
          <a:lstStyle/>
          <a:p>
            <a:r>
              <a:rPr lang="cs-CZ" b="1" dirty="0"/>
              <a:t>2.3. ZERO WASTE</a:t>
            </a:r>
          </a:p>
        </p:txBody>
      </p:sp>
      <p:sp>
        <p:nvSpPr>
          <p:cNvPr id="3" name="Zástupný symbol pro obsah 2">
            <a:extLst>
              <a:ext uri="{FF2B5EF4-FFF2-40B4-BE49-F238E27FC236}">
                <a16:creationId xmlns:a16="http://schemas.microsoft.com/office/drawing/2014/main" id="{C2612FD7-5A70-4F99-9D48-8B849CD1C47B}"/>
              </a:ext>
            </a:extLst>
          </p:cNvPr>
          <p:cNvSpPr>
            <a:spLocks noGrp="1"/>
          </p:cNvSpPr>
          <p:nvPr>
            <p:ph idx="1"/>
          </p:nvPr>
        </p:nvSpPr>
        <p:spPr/>
        <p:txBody>
          <a:bodyPr>
            <a:normAutofit fontScale="85000" lnSpcReduction="20000"/>
          </a:bodyPr>
          <a:lstStyle/>
          <a:p>
            <a:pPr marL="0" indent="0">
              <a:buNone/>
            </a:pPr>
            <a:r>
              <a:rPr lang="cs-CZ" dirty="0"/>
              <a:t>Historie (1996- Canberra, </a:t>
            </a:r>
            <a:r>
              <a:rPr lang="cs-CZ" dirty="0" err="1"/>
              <a:t>Australie</a:t>
            </a:r>
            <a:r>
              <a:rPr lang="cs-CZ" dirty="0"/>
              <a:t>), do roku 2000 snížení objemu odpadu o 65 procent</a:t>
            </a:r>
          </a:p>
          <a:p>
            <a:pPr>
              <a:buFontTx/>
              <a:buChar char="-"/>
            </a:pPr>
            <a:r>
              <a:rPr lang="cs-CZ" dirty="0"/>
              <a:t>Zvýšení množství vstupu pro reverzní logistiku, tj. vytříděných odpadů určených k materiálové recyklaci</a:t>
            </a:r>
          </a:p>
          <a:p>
            <a:pPr>
              <a:buFontTx/>
              <a:buChar char="-"/>
            </a:pPr>
            <a:r>
              <a:rPr lang="cs-CZ" dirty="0"/>
              <a:t>Omezení spalování, materiálové využití odpadů</a:t>
            </a:r>
          </a:p>
          <a:p>
            <a:pPr>
              <a:buFontTx/>
              <a:buChar char="-"/>
            </a:pPr>
            <a:r>
              <a:rPr lang="cs-CZ" b="1" dirty="0"/>
              <a:t>Zásady:</a:t>
            </a:r>
          </a:p>
          <a:p>
            <a:pPr>
              <a:buFontTx/>
              <a:buChar char="-"/>
            </a:pPr>
            <a:r>
              <a:rPr lang="cs-CZ" dirty="0"/>
              <a:t>Odpovědnost výrobce za své výrobky</a:t>
            </a:r>
          </a:p>
          <a:p>
            <a:pPr>
              <a:buFontTx/>
              <a:buChar char="-"/>
            </a:pPr>
            <a:r>
              <a:rPr lang="cs-CZ" dirty="0"/>
              <a:t>Rozšíření zálohovaných systémů</a:t>
            </a:r>
          </a:p>
          <a:p>
            <a:pPr>
              <a:buFontTx/>
              <a:buChar char="-"/>
            </a:pPr>
            <a:r>
              <a:rPr lang="cs-CZ" dirty="0"/>
              <a:t>Motivační cena na odvoz odpadu</a:t>
            </a:r>
          </a:p>
          <a:p>
            <a:pPr>
              <a:buFontTx/>
              <a:buChar char="-"/>
            </a:pPr>
            <a:r>
              <a:rPr lang="cs-CZ" dirty="0"/>
              <a:t>Úplné ceny za těžbu primárních surovin</a:t>
            </a:r>
          </a:p>
          <a:p>
            <a:pPr>
              <a:buFontTx/>
              <a:buChar char="-"/>
            </a:pPr>
            <a:r>
              <a:rPr lang="cs-CZ" dirty="0"/>
              <a:t>Skoncování s laciným zneškodňováním odpadu</a:t>
            </a:r>
          </a:p>
        </p:txBody>
      </p:sp>
    </p:spTree>
    <p:extLst>
      <p:ext uri="{BB962C8B-B14F-4D97-AF65-F5344CB8AC3E}">
        <p14:creationId xmlns:p14="http://schemas.microsoft.com/office/powerpoint/2010/main" val="630957952"/>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A1B6D4-3EBC-4504-BFE1-2814C5C8AC07}"/>
              </a:ext>
            </a:extLst>
          </p:cNvPr>
          <p:cNvSpPr>
            <a:spLocks noGrp="1"/>
          </p:cNvSpPr>
          <p:nvPr>
            <p:ph type="title"/>
          </p:nvPr>
        </p:nvSpPr>
        <p:spPr/>
        <p:txBody>
          <a:bodyPr/>
          <a:lstStyle/>
          <a:p>
            <a:r>
              <a:rPr lang="cs-CZ" b="1" dirty="0"/>
              <a:t>2.3. </a:t>
            </a:r>
            <a:r>
              <a:rPr lang="cs-CZ" b="1" dirty="0" err="1"/>
              <a:t>Zero</a:t>
            </a:r>
            <a:r>
              <a:rPr lang="cs-CZ" b="1" dirty="0"/>
              <a:t> </a:t>
            </a:r>
            <a:r>
              <a:rPr lang="cs-CZ" b="1" dirty="0" err="1"/>
              <a:t>waste</a:t>
            </a:r>
            <a:r>
              <a:rPr lang="cs-CZ" b="1" dirty="0"/>
              <a:t> rady </a:t>
            </a:r>
          </a:p>
        </p:txBody>
      </p:sp>
      <p:sp>
        <p:nvSpPr>
          <p:cNvPr id="3" name="Zástupný symbol pro obsah 2">
            <a:extLst>
              <a:ext uri="{FF2B5EF4-FFF2-40B4-BE49-F238E27FC236}">
                <a16:creationId xmlns:a16="http://schemas.microsoft.com/office/drawing/2014/main" id="{ECC604C7-9580-4FE2-A93A-7D01ECB3DCEA}"/>
              </a:ext>
            </a:extLst>
          </p:cNvPr>
          <p:cNvSpPr>
            <a:spLocks noGrp="1"/>
          </p:cNvSpPr>
          <p:nvPr>
            <p:ph idx="1"/>
          </p:nvPr>
        </p:nvSpPr>
        <p:spPr/>
        <p:txBody>
          <a:bodyPr>
            <a:normAutofit fontScale="40000" lnSpcReduction="20000"/>
          </a:bodyPr>
          <a:lstStyle/>
          <a:p>
            <a:r>
              <a:rPr lang="cs-CZ" b="1" dirty="0"/>
              <a:t>1. Mějte doma méně věcí</a:t>
            </a:r>
            <a:endParaRPr lang="cs-CZ" dirty="0"/>
          </a:p>
          <a:p>
            <a:r>
              <a:rPr lang="cs-CZ" b="1" dirty="0"/>
              <a:t>2. Nikdy nepoužívejte plastové sáčky a igelitové tašky</a:t>
            </a:r>
          </a:p>
          <a:p>
            <a:r>
              <a:rPr lang="cs-CZ" b="1" dirty="0"/>
              <a:t>3. Omezte nákup nového oblečení</a:t>
            </a:r>
          </a:p>
          <a:p>
            <a:r>
              <a:rPr lang="cs-CZ" b="1" dirty="0"/>
              <a:t>4. Skoncujte s plastovými lahvemi a jednorázovými sklenicemi</a:t>
            </a:r>
          </a:p>
          <a:p>
            <a:r>
              <a:rPr lang="cs-CZ" b="1" dirty="0"/>
              <a:t>5. Vzdejte se jídel z donášky a fastfoodů</a:t>
            </a:r>
          </a:p>
          <a:p>
            <a:r>
              <a:rPr lang="cs-CZ" b="1" dirty="0"/>
              <a:t>6. Změňte prostředky dentální hygieny</a:t>
            </a:r>
          </a:p>
          <a:p>
            <a:r>
              <a:rPr lang="cs-CZ" b="1" dirty="0"/>
              <a:t>7. Naučte se nakupovat potraviny bez obalů</a:t>
            </a:r>
            <a:endParaRPr lang="cs-CZ" dirty="0"/>
          </a:p>
          <a:p>
            <a:r>
              <a:rPr lang="cs-CZ" b="1" dirty="0"/>
              <a:t>8. Používejte holicí strojky s vyměnitelnými žiletkami</a:t>
            </a:r>
          </a:p>
          <a:p>
            <a:r>
              <a:rPr lang="cs-CZ" b="1" dirty="0"/>
              <a:t>9. Vyrábějte si vlastní čistící prostředky</a:t>
            </a:r>
          </a:p>
          <a:p>
            <a:r>
              <a:rPr lang="cs-CZ" dirty="0"/>
              <a:t>Dnes je trendem DYI (angl. Do </a:t>
            </a:r>
            <a:r>
              <a:rPr lang="cs-CZ" dirty="0" err="1"/>
              <a:t>It</a:t>
            </a:r>
            <a:r>
              <a:rPr lang="cs-CZ" dirty="0"/>
              <a:t> </a:t>
            </a:r>
            <a:r>
              <a:rPr lang="cs-CZ" dirty="0" err="1"/>
              <a:t>Yourself</a:t>
            </a:r>
            <a:r>
              <a:rPr lang="cs-CZ" dirty="0"/>
              <a:t> = udělej si sám). </a:t>
            </a:r>
          </a:p>
          <a:p>
            <a:r>
              <a:rPr lang="cs-CZ" b="1" dirty="0"/>
              <a:t>10. Nekupujte papírové ubrousky</a:t>
            </a:r>
          </a:p>
          <a:p>
            <a:r>
              <a:rPr lang="cs-CZ" b="1" dirty="0"/>
              <a:t>11. Naučte se zcela vyprázdnit chladničku</a:t>
            </a:r>
          </a:p>
          <a:p>
            <a:r>
              <a:rPr lang="cs-CZ" b="1" dirty="0"/>
              <a:t>12. Vychutnejte si svůj oblíbený nápoj bez brčka</a:t>
            </a:r>
          </a:p>
          <a:p>
            <a:r>
              <a:rPr lang="cs-CZ" b="1" dirty="0"/>
              <a:t>13. Vytvořte si vlastní kosmetické přípravky</a:t>
            </a:r>
          </a:p>
          <a:p>
            <a:r>
              <a:rPr lang="cs-CZ" b="1" dirty="0"/>
              <a:t>14. Buďte kreativní</a:t>
            </a:r>
          </a:p>
          <a:p>
            <a:r>
              <a:rPr lang="cs-CZ" b="1" dirty="0"/>
              <a:t>15. Nikdy nevyhazujte biologický odpad do smetí</a:t>
            </a:r>
          </a:p>
          <a:p>
            <a:r>
              <a:rPr lang="cs-CZ" b="1" dirty="0"/>
              <a:t>16. Nevyhazujte, opravujte</a:t>
            </a:r>
          </a:p>
          <a:p>
            <a:r>
              <a:rPr lang="cs-CZ" b="1" dirty="0"/>
              <a:t>17. Využijte maximum z potravin</a:t>
            </a:r>
          </a:p>
          <a:p>
            <a:r>
              <a:rPr lang="cs-CZ" b="1" dirty="0"/>
              <a:t>18. Uklízejte po svých mazlíčcích "</a:t>
            </a:r>
            <a:r>
              <a:rPr lang="cs-CZ" b="1" dirty="0" err="1"/>
              <a:t>zero</a:t>
            </a:r>
            <a:r>
              <a:rPr lang="cs-CZ" b="1" dirty="0"/>
              <a:t> </a:t>
            </a:r>
            <a:r>
              <a:rPr lang="cs-CZ" b="1" dirty="0" err="1"/>
              <a:t>wastem</a:t>
            </a:r>
            <a:r>
              <a:rPr lang="cs-CZ" b="1" dirty="0"/>
              <a:t>"</a:t>
            </a:r>
          </a:p>
          <a:p>
            <a:r>
              <a:rPr lang="cs-CZ" b="1" dirty="0"/>
              <a:t>20. Naučte se říkat "ne"</a:t>
            </a:r>
          </a:p>
          <a:p>
            <a:endParaRPr lang="cs-CZ" dirty="0"/>
          </a:p>
        </p:txBody>
      </p:sp>
      <p:pic>
        <p:nvPicPr>
          <p:cNvPr id="5" name="Obrázek 4" descr="Obsah obrázku interiér, patro, zeď, kuchyně&#10;&#10;Popis vygenerován s velmi vysokou mírou spolehlivosti">
            <a:extLst>
              <a:ext uri="{FF2B5EF4-FFF2-40B4-BE49-F238E27FC236}">
                <a16:creationId xmlns:a16="http://schemas.microsoft.com/office/drawing/2014/main" id="{4143FADB-D307-4B76-B00C-3E20719BA9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567541"/>
            <a:ext cx="6021356" cy="4497355"/>
          </a:xfrm>
          <a:prstGeom prst="rect">
            <a:avLst/>
          </a:prstGeom>
        </p:spPr>
      </p:pic>
    </p:spTree>
    <p:extLst>
      <p:ext uri="{BB962C8B-B14F-4D97-AF65-F5344CB8AC3E}">
        <p14:creationId xmlns:p14="http://schemas.microsoft.com/office/powerpoint/2010/main" val="505462597"/>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503632-D0A2-41BA-B643-74CB3F697F49}"/>
              </a:ext>
            </a:extLst>
          </p:cNvPr>
          <p:cNvSpPr>
            <a:spLocks noGrp="1"/>
          </p:cNvSpPr>
          <p:nvPr>
            <p:ph type="title"/>
          </p:nvPr>
        </p:nvSpPr>
        <p:spPr/>
        <p:txBody>
          <a:bodyPr/>
          <a:lstStyle/>
          <a:p>
            <a:r>
              <a:rPr lang="cs-CZ" b="1" dirty="0"/>
              <a:t>2.3. Předcházení vzniku odpadu</a:t>
            </a:r>
          </a:p>
        </p:txBody>
      </p:sp>
      <p:sp>
        <p:nvSpPr>
          <p:cNvPr id="3" name="Zástupný symbol pro obsah 2">
            <a:extLst>
              <a:ext uri="{FF2B5EF4-FFF2-40B4-BE49-F238E27FC236}">
                <a16:creationId xmlns:a16="http://schemas.microsoft.com/office/drawing/2014/main" id="{C2612FD7-5A70-4F99-9D48-8B849CD1C47B}"/>
              </a:ext>
            </a:extLst>
          </p:cNvPr>
          <p:cNvSpPr>
            <a:spLocks noGrp="1"/>
          </p:cNvSpPr>
          <p:nvPr>
            <p:ph idx="1"/>
          </p:nvPr>
        </p:nvSpPr>
        <p:spPr/>
        <p:txBody>
          <a:bodyPr>
            <a:normAutofit fontScale="70000" lnSpcReduction="20000"/>
          </a:bodyPr>
          <a:lstStyle/>
          <a:p>
            <a:r>
              <a:rPr lang="cs-CZ" dirty="0"/>
              <a:t>Je nereálné předpokládat, že odpady nebudou vůbec vznikat. Důležité ovšem je předcházet jejich vzniku nebo alespoň minimalizovat jejich množství. Jak k této zásadě může přispět každý z nás? </a:t>
            </a:r>
          </a:p>
          <a:p>
            <a:r>
              <a:rPr lang="cs-CZ" dirty="0"/>
              <a:t>Nakupujte nápoje ve vratných obalech a ve větších baleních; </a:t>
            </a:r>
          </a:p>
          <a:p>
            <a:r>
              <a:rPr lang="cs-CZ" dirty="0"/>
              <a:t>Nakupujte kvalitní výrobky s nízkou energetickou náročností; </a:t>
            </a:r>
          </a:p>
          <a:p>
            <a:r>
              <a:rPr lang="cs-CZ" dirty="0"/>
              <a:t>Upřednostňujte ekologicky značené výrobky s nízkou energetickou náročností; </a:t>
            </a:r>
          </a:p>
          <a:p>
            <a:r>
              <a:rPr lang="cs-CZ" dirty="0"/>
              <a:t>Zacházejte s výrobky šetrně a prodlužujte jejich životnost doporučenou údržbou a servisem; </a:t>
            </a:r>
          </a:p>
          <a:p>
            <a:r>
              <a:rPr lang="cs-CZ" dirty="0"/>
              <a:t>Odmítejte reklamu vhazovanou do poštovní schránky; </a:t>
            </a:r>
          </a:p>
          <a:p>
            <a:r>
              <a:rPr lang="cs-CZ" dirty="0"/>
              <a:t>Nahraďte jednorázovou plastovou nákupní tašku taškou z papíru anebo z textilu určenou pro vícenásobné použití; </a:t>
            </a:r>
          </a:p>
          <a:p>
            <a:r>
              <a:rPr lang="cs-CZ" dirty="0"/>
              <a:t>Podpořte další využití již pro vás nepotřebného oblečení, obuvi, hraček, CD, nábytku, elektro-niky, prodejem do bazaru anebo je darujte například charitě prostřednictvím k tomu určených kontejnerů. </a:t>
            </a:r>
          </a:p>
          <a:p>
            <a:endParaRPr lang="cs-CZ" dirty="0"/>
          </a:p>
        </p:txBody>
      </p:sp>
    </p:spTree>
    <p:extLst>
      <p:ext uri="{BB962C8B-B14F-4D97-AF65-F5344CB8AC3E}">
        <p14:creationId xmlns:p14="http://schemas.microsoft.com/office/powerpoint/2010/main" val="96347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D0FDFE-3229-42F1-B740-D30E2748B45D}"/>
              </a:ext>
            </a:extLst>
          </p:cNvPr>
          <p:cNvSpPr>
            <a:spLocks noGrp="1"/>
          </p:cNvSpPr>
          <p:nvPr>
            <p:ph type="title"/>
          </p:nvPr>
        </p:nvSpPr>
        <p:spPr>
          <a:xfrm>
            <a:off x="609600" y="274638"/>
            <a:ext cx="10972800" cy="1611312"/>
          </a:xfrm>
        </p:spPr>
        <p:txBody>
          <a:bodyPr>
            <a:normAutofit/>
          </a:bodyPr>
          <a:lstStyle/>
          <a:p>
            <a:r>
              <a:rPr lang="cs-CZ" b="1" dirty="0"/>
              <a:t>Problematika TZB v praxi- sedm potřeb každého objektu</a:t>
            </a:r>
          </a:p>
        </p:txBody>
      </p:sp>
      <p:sp>
        <p:nvSpPr>
          <p:cNvPr id="3" name="Zástupný symbol pro obsah 2">
            <a:extLst>
              <a:ext uri="{FF2B5EF4-FFF2-40B4-BE49-F238E27FC236}">
                <a16:creationId xmlns:a16="http://schemas.microsoft.com/office/drawing/2014/main" id="{6A539189-7927-4293-8838-3A3047427910}"/>
              </a:ext>
            </a:extLst>
          </p:cNvPr>
          <p:cNvSpPr>
            <a:spLocks noGrp="1"/>
          </p:cNvSpPr>
          <p:nvPr>
            <p:ph idx="1"/>
          </p:nvPr>
        </p:nvSpPr>
        <p:spPr>
          <a:xfrm>
            <a:off x="609600" y="1885950"/>
            <a:ext cx="10972800" cy="4240214"/>
          </a:xfrm>
        </p:spPr>
        <p:txBody>
          <a:bodyPr>
            <a:normAutofit fontScale="77500" lnSpcReduction="20000"/>
          </a:bodyPr>
          <a:lstStyle/>
          <a:p>
            <a:r>
              <a:rPr lang="cs-CZ" b="1" dirty="0">
                <a:solidFill>
                  <a:srgbClr val="C00000"/>
                </a:solidFill>
              </a:rPr>
              <a:t>bezpečnost</a:t>
            </a:r>
            <a:r>
              <a:rPr lang="cs-CZ" b="1" dirty="0"/>
              <a:t> </a:t>
            </a:r>
            <a:r>
              <a:rPr lang="cs-CZ" dirty="0"/>
              <a:t>(optimální kombinace fyzické ostrahy, lokálního nebo vzdáleného monitoringu a mechanických zábran), </a:t>
            </a:r>
          </a:p>
          <a:p>
            <a:r>
              <a:rPr lang="cs-CZ" b="1" dirty="0">
                <a:solidFill>
                  <a:srgbClr val="C00000"/>
                </a:solidFill>
              </a:rPr>
              <a:t>obsluha vstupu do budovy </a:t>
            </a:r>
            <a:r>
              <a:rPr lang="cs-CZ" dirty="0"/>
              <a:t>(</a:t>
            </a:r>
            <a:r>
              <a:rPr lang="cs-CZ" b="1" dirty="0"/>
              <a:t>recepce, vrátnice, vjezd</a:t>
            </a:r>
            <a:r>
              <a:rPr lang="cs-CZ" dirty="0"/>
              <a:t>), včetně evidence pohybu osob a techniky, </a:t>
            </a:r>
          </a:p>
          <a:p>
            <a:r>
              <a:rPr lang="cs-CZ" b="1" dirty="0">
                <a:solidFill>
                  <a:srgbClr val="C00000"/>
                </a:solidFill>
              </a:rPr>
              <a:t>úklid</a:t>
            </a:r>
            <a:r>
              <a:rPr lang="cs-CZ" dirty="0">
                <a:solidFill>
                  <a:srgbClr val="C00000"/>
                </a:solidFill>
              </a:rPr>
              <a:t>, </a:t>
            </a:r>
          </a:p>
          <a:p>
            <a:r>
              <a:rPr lang="cs-CZ" b="1" dirty="0">
                <a:solidFill>
                  <a:srgbClr val="C00000"/>
                </a:solidFill>
              </a:rPr>
              <a:t>hygienický servis </a:t>
            </a:r>
            <a:r>
              <a:rPr lang="cs-CZ" dirty="0"/>
              <a:t>(doplňování hygienických prostředků), </a:t>
            </a:r>
          </a:p>
          <a:p>
            <a:r>
              <a:rPr lang="cs-CZ" b="1" dirty="0">
                <a:solidFill>
                  <a:srgbClr val="C00000"/>
                </a:solidFill>
              </a:rPr>
              <a:t>údržba </a:t>
            </a:r>
            <a:r>
              <a:rPr lang="cs-CZ" dirty="0"/>
              <a:t>(zajišťování drobné technické správy a údržby objektu – běžné opravy a údržba), </a:t>
            </a:r>
          </a:p>
          <a:p>
            <a:r>
              <a:rPr lang="cs-CZ" b="1" dirty="0">
                <a:solidFill>
                  <a:srgbClr val="C00000"/>
                </a:solidFill>
              </a:rPr>
              <a:t>zaměstnávání OZP</a:t>
            </a:r>
            <a:r>
              <a:rPr lang="cs-CZ" dirty="0"/>
              <a:t>, </a:t>
            </a:r>
          </a:p>
          <a:p>
            <a:r>
              <a:rPr lang="cs-CZ" b="1" dirty="0">
                <a:solidFill>
                  <a:srgbClr val="C00000"/>
                </a:solidFill>
              </a:rPr>
              <a:t>spokojený majitel </a:t>
            </a:r>
            <a:r>
              <a:rPr lang="cs-CZ" dirty="0"/>
              <a:t>(garance perfektních služeb s působností po celém území, pojištění a proškolení zaměstnanců (BOZP, PO, zkoušky odborné způsobilosti v oblasti úklidové chemie, obsluhy strojů apod.). </a:t>
            </a:r>
          </a:p>
        </p:txBody>
      </p:sp>
    </p:spTree>
    <p:extLst>
      <p:ext uri="{BB962C8B-B14F-4D97-AF65-F5344CB8AC3E}">
        <p14:creationId xmlns:p14="http://schemas.microsoft.com/office/powerpoint/2010/main" val="3466358234"/>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040683-0910-45CE-B401-2C880E0C30D0}"/>
              </a:ext>
            </a:extLst>
          </p:cNvPr>
          <p:cNvSpPr>
            <a:spLocks noGrp="1"/>
          </p:cNvSpPr>
          <p:nvPr>
            <p:ph type="ctrTitle"/>
          </p:nvPr>
        </p:nvSpPr>
        <p:spPr/>
        <p:txBody>
          <a:bodyPr/>
          <a:lstStyle/>
          <a:p>
            <a:r>
              <a:rPr lang="cs-CZ" b="1" dirty="0"/>
              <a:t>2.4. Nakládání s odpady</a:t>
            </a:r>
          </a:p>
        </p:txBody>
      </p:sp>
      <p:sp>
        <p:nvSpPr>
          <p:cNvPr id="3" name="Podnadpis 2">
            <a:extLst>
              <a:ext uri="{FF2B5EF4-FFF2-40B4-BE49-F238E27FC236}">
                <a16:creationId xmlns:a16="http://schemas.microsoft.com/office/drawing/2014/main" id="{25EE068F-FAD5-4710-A0B5-8FFA07591F68}"/>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688141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E19A1-059A-442C-9600-FF489D8DF34D}"/>
              </a:ext>
            </a:extLst>
          </p:cNvPr>
          <p:cNvSpPr>
            <a:spLocks noGrp="1"/>
          </p:cNvSpPr>
          <p:nvPr>
            <p:ph type="title"/>
          </p:nvPr>
        </p:nvSpPr>
        <p:spPr/>
        <p:txBody>
          <a:bodyPr>
            <a:normAutofit fontScale="90000"/>
          </a:bodyPr>
          <a:lstStyle/>
          <a:p>
            <a:r>
              <a:rPr lang="cs-CZ" b="1" dirty="0"/>
              <a:t>2.4. Nakládáním s odpady </a:t>
            </a:r>
            <a:r>
              <a:rPr lang="cs-CZ" dirty="0"/>
              <a:t>zákon rozumí zejména </a:t>
            </a:r>
          </a:p>
        </p:txBody>
      </p:sp>
      <p:sp>
        <p:nvSpPr>
          <p:cNvPr id="3" name="Zástupný symbol pro obsah 2">
            <a:extLst>
              <a:ext uri="{FF2B5EF4-FFF2-40B4-BE49-F238E27FC236}">
                <a16:creationId xmlns:a16="http://schemas.microsoft.com/office/drawing/2014/main" id="{4652CC63-2844-4F41-B370-3E1671C63879}"/>
              </a:ext>
            </a:extLst>
          </p:cNvPr>
          <p:cNvSpPr>
            <a:spLocks noGrp="1"/>
          </p:cNvSpPr>
          <p:nvPr>
            <p:ph idx="1"/>
          </p:nvPr>
        </p:nvSpPr>
        <p:spPr/>
        <p:txBody>
          <a:bodyPr>
            <a:normAutofit fontScale="85000" lnSpcReduction="20000"/>
          </a:bodyPr>
          <a:lstStyle/>
          <a:p>
            <a:endParaRPr lang="cs-CZ" dirty="0"/>
          </a:p>
          <a:p>
            <a:r>
              <a:rPr lang="cs-CZ" dirty="0"/>
              <a:t>shromažďování odpadu, </a:t>
            </a:r>
          </a:p>
          <a:p>
            <a:r>
              <a:rPr lang="cs-CZ" dirty="0"/>
              <a:t>soustřeďování odpadu, </a:t>
            </a:r>
          </a:p>
          <a:p>
            <a:r>
              <a:rPr lang="cs-CZ" dirty="0"/>
              <a:t>sběr odpadu, </a:t>
            </a:r>
          </a:p>
          <a:p>
            <a:r>
              <a:rPr lang="cs-CZ" dirty="0"/>
              <a:t>výkup odpadu, </a:t>
            </a:r>
          </a:p>
          <a:p>
            <a:r>
              <a:rPr lang="cs-CZ" dirty="0"/>
              <a:t>třídění odpadu, </a:t>
            </a:r>
          </a:p>
          <a:p>
            <a:r>
              <a:rPr lang="cs-CZ" dirty="0"/>
              <a:t>přeprava a doprava odpadu, </a:t>
            </a:r>
          </a:p>
          <a:p>
            <a:r>
              <a:rPr lang="cs-CZ" dirty="0"/>
              <a:t>skladování, úprava odpadu, </a:t>
            </a:r>
          </a:p>
          <a:p>
            <a:r>
              <a:rPr lang="cs-CZ" dirty="0"/>
              <a:t>využívání odpadu a </a:t>
            </a:r>
          </a:p>
          <a:p>
            <a:r>
              <a:rPr lang="cs-CZ" dirty="0"/>
              <a:t>odstraňování odpadu. </a:t>
            </a:r>
          </a:p>
          <a:p>
            <a:endParaRPr lang="cs-CZ" dirty="0"/>
          </a:p>
        </p:txBody>
      </p:sp>
    </p:spTree>
    <p:extLst>
      <p:ext uri="{BB962C8B-B14F-4D97-AF65-F5344CB8AC3E}">
        <p14:creationId xmlns:p14="http://schemas.microsoft.com/office/powerpoint/2010/main" val="2843773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A516A0-44E3-4A75-AE0A-4E18AD839B39}"/>
              </a:ext>
            </a:extLst>
          </p:cNvPr>
          <p:cNvSpPr>
            <a:spLocks noGrp="1"/>
          </p:cNvSpPr>
          <p:nvPr>
            <p:ph type="ctrTitle"/>
          </p:nvPr>
        </p:nvSpPr>
        <p:spPr/>
        <p:txBody>
          <a:bodyPr/>
          <a:lstStyle/>
          <a:p>
            <a:r>
              <a:rPr lang="cs-CZ" b="1" dirty="0"/>
              <a:t>2.4.1. Materiálové využití odpadů</a:t>
            </a:r>
          </a:p>
        </p:txBody>
      </p:sp>
      <p:sp>
        <p:nvSpPr>
          <p:cNvPr id="3" name="Podnadpis 2">
            <a:extLst>
              <a:ext uri="{FF2B5EF4-FFF2-40B4-BE49-F238E27FC236}">
                <a16:creationId xmlns:a16="http://schemas.microsoft.com/office/drawing/2014/main" id="{627818A2-6DC4-4337-B71C-FE87806B63D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380382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2.4.1. Odpady jako zdroj druhotných surovin</a:t>
            </a:r>
            <a:endParaRPr lang="cs-CZ" dirty="0"/>
          </a:p>
        </p:txBody>
      </p:sp>
      <p:sp>
        <p:nvSpPr>
          <p:cNvPr id="3" name="Zástupný symbol pro obsah 2"/>
          <p:cNvSpPr>
            <a:spLocks noGrp="1"/>
          </p:cNvSpPr>
          <p:nvPr>
            <p:ph idx="1"/>
          </p:nvPr>
        </p:nvSpPr>
        <p:spPr/>
        <p:txBody>
          <a:bodyPr>
            <a:normAutofit fontScale="92500"/>
          </a:bodyPr>
          <a:lstStyle/>
          <a:p>
            <a:pPr>
              <a:buNone/>
            </a:pPr>
            <a:r>
              <a:rPr lang="cs-CZ" dirty="0"/>
              <a:t>V moderním surovinovém hospodářství jsou odpady a vedlejší produkty součástí surovinové základny. </a:t>
            </a:r>
          </a:p>
          <a:p>
            <a:pPr>
              <a:buNone/>
            </a:pPr>
            <a:endParaRPr lang="cs-CZ" dirty="0"/>
          </a:p>
          <a:p>
            <a:pPr>
              <a:buNone/>
            </a:pPr>
            <a:r>
              <a:rPr lang="cs-CZ" dirty="0"/>
              <a:t>Tyto druhotné zdroje surovin jsou zdroje </a:t>
            </a:r>
            <a:r>
              <a:rPr lang="cs-CZ" b="1" dirty="0"/>
              <a:t>dynamické</a:t>
            </a:r>
            <a:r>
              <a:rPr lang="cs-CZ" dirty="0"/>
              <a:t>, jsou v neustálém pohybu v reprodukčních procesech výroby, užívání, vyřazování s následným sběrem a návaznou recyklací či alternativní likvidací odpadů.</a:t>
            </a:r>
          </a:p>
          <a:p>
            <a:pPr>
              <a:buNone/>
            </a:pPr>
            <a:r>
              <a:rPr lang="cs-CZ" b="1" dirty="0"/>
              <a:t>Recycling</a:t>
            </a:r>
            <a:r>
              <a:rPr lang="cs-CZ" dirty="0"/>
              <a:t> (recyklace) je mezinárodně užívaný termín pro proces využívání odpadů jako suroviny zpětným zhodnocovacím oběhem. </a:t>
            </a:r>
          </a:p>
        </p:txBody>
      </p:sp>
    </p:spTree>
    <p:extLst>
      <p:ext uri="{BB962C8B-B14F-4D97-AF65-F5344CB8AC3E}">
        <p14:creationId xmlns:p14="http://schemas.microsoft.com/office/powerpoint/2010/main" val="4220055115"/>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2.4.1. Odpady jako zdroj druhotných surovin</a:t>
            </a:r>
            <a:endParaRPr lang="cs-CZ" dirty="0"/>
          </a:p>
        </p:txBody>
      </p:sp>
      <p:sp>
        <p:nvSpPr>
          <p:cNvPr id="3" name="Zástupný symbol pro obsah 2"/>
          <p:cNvSpPr>
            <a:spLocks noGrp="1"/>
          </p:cNvSpPr>
          <p:nvPr>
            <p:ph idx="1"/>
          </p:nvPr>
        </p:nvSpPr>
        <p:spPr/>
        <p:txBody>
          <a:bodyPr>
            <a:normAutofit/>
          </a:bodyPr>
          <a:lstStyle/>
          <a:p>
            <a:pPr>
              <a:buNone/>
            </a:pPr>
            <a:r>
              <a:rPr lang="cs-CZ" dirty="0"/>
              <a:t>Podle charakteru vzniku se druhotné zdroje surovin člení na:</a:t>
            </a:r>
          </a:p>
          <a:p>
            <a:pPr lvl="0"/>
            <a:r>
              <a:rPr lang="cs-CZ" dirty="0"/>
              <a:t>staré nebo sběrné suroviny</a:t>
            </a:r>
          </a:p>
          <a:p>
            <a:pPr lvl="0"/>
            <a:r>
              <a:rPr lang="cs-CZ" dirty="0"/>
              <a:t>průmyslové odpady</a:t>
            </a:r>
          </a:p>
          <a:p>
            <a:pPr lvl="0"/>
            <a:r>
              <a:rPr lang="cs-CZ" dirty="0"/>
              <a:t>vedlejší produkty z výroby nebo úpravy surovin</a:t>
            </a:r>
          </a:p>
        </p:txBody>
      </p:sp>
    </p:spTree>
    <p:extLst>
      <p:ext uri="{BB962C8B-B14F-4D97-AF65-F5344CB8AC3E}">
        <p14:creationId xmlns:p14="http://schemas.microsoft.com/office/powerpoint/2010/main" val="2693858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2.4.1. Recyklace</a:t>
            </a:r>
            <a:endParaRPr lang="cs-CZ" dirty="0"/>
          </a:p>
        </p:txBody>
      </p:sp>
      <p:sp>
        <p:nvSpPr>
          <p:cNvPr id="3" name="Zástupný symbol pro obsah 2"/>
          <p:cNvSpPr>
            <a:spLocks noGrp="1"/>
          </p:cNvSpPr>
          <p:nvPr>
            <p:ph idx="1"/>
          </p:nvPr>
        </p:nvSpPr>
        <p:spPr/>
        <p:txBody>
          <a:bodyPr/>
          <a:lstStyle/>
          <a:p>
            <a:r>
              <a:rPr lang="cs-CZ" dirty="0"/>
              <a:t>proces nakládání s odpadem, který vede k jeho dalšímu materiálovému využití.</a:t>
            </a:r>
          </a:p>
          <a:p>
            <a:r>
              <a:rPr lang="cs-CZ" dirty="0"/>
              <a:t>opětovné cyklické využití odpadů a jejich vlastností jako druhotné suroviny ve výrobním procesu</a:t>
            </a:r>
          </a:p>
          <a:p>
            <a:endParaRPr lang="cs-CZ" dirty="0"/>
          </a:p>
        </p:txBody>
      </p:sp>
    </p:spTree>
    <p:extLst>
      <p:ext uri="{BB962C8B-B14F-4D97-AF65-F5344CB8AC3E}">
        <p14:creationId xmlns:p14="http://schemas.microsoft.com/office/powerpoint/2010/main" val="3769800412"/>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b="1" dirty="0"/>
              <a:t>2.4.1. Důvodem recyklace je: </a:t>
            </a:r>
          </a:p>
        </p:txBody>
      </p:sp>
      <p:sp>
        <p:nvSpPr>
          <p:cNvPr id="2" name="Zástupný symbol pro obsah 1"/>
          <p:cNvSpPr>
            <a:spLocks noGrp="1"/>
          </p:cNvSpPr>
          <p:nvPr>
            <p:ph idx="1"/>
          </p:nvPr>
        </p:nvSpPr>
        <p:spPr/>
        <p:txBody>
          <a:bodyPr>
            <a:normAutofit/>
          </a:bodyPr>
          <a:lstStyle/>
          <a:p>
            <a:pPr lvl="0"/>
            <a:r>
              <a:rPr lang="cs-CZ" dirty="0"/>
              <a:t>růst průmyslové výroby,</a:t>
            </a:r>
          </a:p>
          <a:p>
            <a:pPr lvl="0"/>
            <a:r>
              <a:rPr lang="cs-CZ" dirty="0"/>
              <a:t>zvýšená spotřeba surovin,</a:t>
            </a:r>
          </a:p>
          <a:p>
            <a:pPr lvl="0"/>
            <a:r>
              <a:rPr lang="cs-CZ" dirty="0"/>
              <a:t>ochrana životního prostředí.</a:t>
            </a:r>
          </a:p>
          <a:p>
            <a:pPr>
              <a:buNone/>
            </a:pPr>
            <a:endParaRPr lang="cs-CZ" dirty="0"/>
          </a:p>
        </p:txBody>
      </p:sp>
    </p:spTree>
    <p:extLst>
      <p:ext uri="{BB962C8B-B14F-4D97-AF65-F5344CB8AC3E}">
        <p14:creationId xmlns:p14="http://schemas.microsoft.com/office/powerpoint/2010/main" val="1365726322"/>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2.4.1. Druhotná surovina</a:t>
            </a:r>
          </a:p>
        </p:txBody>
      </p:sp>
      <p:sp>
        <p:nvSpPr>
          <p:cNvPr id="3" name="Zástupný symbol pro obsah 2"/>
          <p:cNvSpPr>
            <a:spLocks noGrp="1"/>
          </p:cNvSpPr>
          <p:nvPr>
            <p:ph idx="1"/>
          </p:nvPr>
        </p:nvSpPr>
        <p:spPr/>
        <p:txBody>
          <a:bodyPr>
            <a:normAutofit lnSpcReduction="10000"/>
          </a:bodyPr>
          <a:lstStyle/>
          <a:p>
            <a:r>
              <a:rPr lang="cs-CZ" dirty="0"/>
              <a:t>je na rozdíl od běžných přírodních surovin vždy produkt nějaké lidské činnosti. </a:t>
            </a:r>
          </a:p>
          <a:p>
            <a:r>
              <a:rPr lang="cs-CZ" dirty="0"/>
              <a:t>Materiál, který lze opětovně použít do výroby a jeho použitím dojde k náhradě primárních surovin.</a:t>
            </a:r>
          </a:p>
          <a:p>
            <a:r>
              <a:rPr lang="cs-CZ" dirty="0"/>
              <a:t>Vznikají jako vedlejší produkt výroby, anebo přímo jako materiál (např. železné a neželezné kovy, sklo, papír, plasty-  po úpravě se mohou použít jako materiál na další výrobu (např. při výrobě železa v hutním průmyslu, výroba obalů z recyklovaných plastů aj.)).</a:t>
            </a:r>
          </a:p>
        </p:txBody>
      </p:sp>
    </p:spTree>
    <p:extLst>
      <p:ext uri="{BB962C8B-B14F-4D97-AF65-F5344CB8AC3E}">
        <p14:creationId xmlns:p14="http://schemas.microsoft.com/office/powerpoint/2010/main" val="3181980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2.4.1. Členění druhotných surovin</a:t>
            </a:r>
            <a:endParaRPr lang="cs-CZ" dirty="0"/>
          </a:p>
        </p:txBody>
      </p:sp>
      <p:sp>
        <p:nvSpPr>
          <p:cNvPr id="3" name="Zástupný symbol pro obsah 2"/>
          <p:cNvSpPr>
            <a:spLocks noGrp="1"/>
          </p:cNvSpPr>
          <p:nvPr>
            <p:ph idx="1"/>
          </p:nvPr>
        </p:nvSpPr>
        <p:spPr/>
        <p:txBody>
          <a:bodyPr>
            <a:normAutofit/>
          </a:bodyPr>
          <a:lstStyle/>
          <a:p>
            <a:pPr>
              <a:buNone/>
            </a:pPr>
            <a:r>
              <a:rPr lang="cs-CZ" dirty="0"/>
              <a:t>Podle charakteru vzniku se druhotné zdroje surovin člení na:</a:t>
            </a:r>
          </a:p>
          <a:p>
            <a:pPr lvl="0"/>
            <a:r>
              <a:rPr lang="cs-CZ" dirty="0"/>
              <a:t>staré nebo sběrné suroviny</a:t>
            </a:r>
          </a:p>
          <a:p>
            <a:pPr lvl="0"/>
            <a:r>
              <a:rPr lang="cs-CZ" dirty="0"/>
              <a:t>průmyslové odpady</a:t>
            </a:r>
          </a:p>
          <a:p>
            <a:pPr lvl="0"/>
            <a:r>
              <a:rPr lang="cs-CZ" dirty="0"/>
              <a:t>vedlejší produkty z výroby nebo úpravy surovin</a:t>
            </a:r>
          </a:p>
        </p:txBody>
      </p:sp>
    </p:spTree>
    <p:extLst>
      <p:ext uri="{BB962C8B-B14F-4D97-AF65-F5344CB8AC3E}">
        <p14:creationId xmlns:p14="http://schemas.microsoft.com/office/powerpoint/2010/main" val="3137688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a:t>2.4.1. staré nebo sběrné suroviny</a:t>
            </a:r>
          </a:p>
        </p:txBody>
      </p:sp>
      <p:sp>
        <p:nvSpPr>
          <p:cNvPr id="2" name="Zástupný symbol pro obsah 1"/>
          <p:cNvSpPr>
            <a:spLocks noGrp="1"/>
          </p:cNvSpPr>
          <p:nvPr>
            <p:ph idx="1"/>
          </p:nvPr>
        </p:nvSpPr>
        <p:spPr/>
        <p:txBody>
          <a:bodyPr>
            <a:normAutofit/>
          </a:bodyPr>
          <a:lstStyle/>
          <a:p>
            <a:pPr lvl="0"/>
            <a:r>
              <a:rPr lang="cs-CZ" dirty="0"/>
              <a:t>staré nebo sběrné suroviny jako materiálové podstaty vyřazených výrobků, u kterých po ztrátě funkční způsobilosti zůstává užitná hodnota jejich surovinového obsahu,</a:t>
            </a:r>
          </a:p>
          <a:p>
            <a:pPr lvl="0"/>
            <a:endParaRPr lang="cs-CZ" dirty="0"/>
          </a:p>
          <a:p>
            <a:endParaRPr lang="cs-CZ" dirty="0"/>
          </a:p>
        </p:txBody>
      </p:sp>
    </p:spTree>
    <p:extLst>
      <p:ext uri="{BB962C8B-B14F-4D97-AF65-F5344CB8AC3E}">
        <p14:creationId xmlns:p14="http://schemas.microsoft.com/office/powerpoint/2010/main" val="383708103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Životnost stavebních objektů</a:t>
            </a:r>
          </a:p>
        </p:txBody>
      </p:sp>
      <p:sp>
        <p:nvSpPr>
          <p:cNvPr id="3" name="Zástupný symbol pro obsah 2"/>
          <p:cNvSpPr>
            <a:spLocks noGrp="1"/>
          </p:cNvSpPr>
          <p:nvPr>
            <p:ph idx="1"/>
          </p:nvPr>
        </p:nvSpPr>
        <p:spPr/>
        <p:txBody>
          <a:bodyPr>
            <a:normAutofit fontScale="25000" lnSpcReduction="20000"/>
          </a:bodyPr>
          <a:lstStyle/>
          <a:p>
            <a:pPr marL="0" indent="0">
              <a:buNone/>
            </a:pPr>
            <a:r>
              <a:rPr lang="cs-CZ" sz="8000" dirty="0"/>
              <a:t>Stavební objekty stejně jako kterýkoliv jiný výrobek mají svou životnost. Tedy určité časové období, po které jsou dané výrobky, ať stavební či jiné, schopny plnit svou funkci a jejich stav umožňuje vlastníkovi mít užitek z této věci, resp. stavebního objektu.</a:t>
            </a:r>
            <a:br>
              <a:rPr lang="cs-CZ" sz="8000" dirty="0"/>
            </a:br>
            <a:r>
              <a:rPr lang="cs-CZ" sz="8000" dirty="0"/>
              <a:t>Stavby po fyzické stránce se skládají z jednotlivých konstrukčních prvků. Do těchto konstrukčních prvků spadají např. svislé nosné konstrukce, zastřešení, výplně otvorů, podlahy apod., a vzájemně tvoří ucelené části stavby.</a:t>
            </a:r>
            <a:br>
              <a:rPr lang="cs-CZ" sz="8000" dirty="0"/>
            </a:br>
            <a:r>
              <a:rPr lang="cs-CZ" sz="8000" dirty="0"/>
              <a:t>Z časového hlediska životnosti konstrukčních prvků, rozdělujeme konstrukční prvky na:</a:t>
            </a:r>
            <a:br>
              <a:rPr lang="cs-CZ" dirty="0"/>
            </a:br>
            <a:endParaRPr lang="cs-CZ" dirty="0"/>
          </a:p>
          <a:p>
            <a:pPr marL="0" indent="0">
              <a:buNone/>
            </a:pPr>
            <a:endParaRPr lang="cs-CZ" b="1" dirty="0"/>
          </a:p>
          <a:p>
            <a:pPr marL="0" indent="0">
              <a:buNone/>
            </a:pPr>
            <a:endParaRPr lang="cs-CZ" b="1" dirty="0"/>
          </a:p>
          <a:p>
            <a:pPr marL="0" indent="0">
              <a:buNone/>
            </a:pPr>
            <a:endParaRPr lang="cs-CZ" b="1" dirty="0"/>
          </a:p>
          <a:p>
            <a:pPr marL="0" indent="0">
              <a:buNone/>
            </a:pPr>
            <a:endParaRPr lang="cs-CZ" b="1" dirty="0"/>
          </a:p>
          <a:p>
            <a:pPr marL="0" indent="0">
              <a:buNone/>
            </a:pPr>
            <a:endParaRPr lang="cs-CZ" b="1" dirty="0"/>
          </a:p>
          <a:p>
            <a:pPr marL="0" indent="0">
              <a:buNone/>
            </a:pPr>
            <a:r>
              <a:rPr lang="cs-CZ" sz="5600" b="1" dirty="0"/>
              <a:t>Prvky s dlouhodobou životností:</a:t>
            </a:r>
            <a:br>
              <a:rPr lang="cs-CZ" sz="5600" b="1" dirty="0"/>
            </a:br>
            <a:r>
              <a:rPr lang="cs-CZ" sz="5600" dirty="0"/>
              <a:t>Základy, Svislé nosné konstrukce (do těchto konstrukcí je možno zařadit i komíny), Vodorovné nosné konstrukce, Střešní nosné konstrukce, Schodišťové konstrukce.</a:t>
            </a:r>
            <a:br>
              <a:rPr lang="cs-CZ" sz="5600" dirty="0"/>
            </a:br>
            <a:r>
              <a:rPr lang="cs-CZ" sz="5600" b="1" dirty="0"/>
              <a:t>Prvky s krátkodobou životností</a:t>
            </a:r>
            <a:r>
              <a:rPr lang="cs-CZ" sz="5600" dirty="0"/>
              <a:t>:</a:t>
            </a:r>
            <a:br>
              <a:rPr lang="cs-CZ" sz="5600" dirty="0"/>
            </a:br>
            <a:r>
              <a:rPr lang="cs-CZ" sz="5600" dirty="0"/>
              <a:t>Povrchové úpravy stěn (omítky, obklady, nátěry, …), Podlahy, Oplechování, Výplně otvorů, Izolační vrstvy, apod.</a:t>
            </a:r>
          </a:p>
          <a:p>
            <a:pPr marL="0" indent="0">
              <a:buNone/>
            </a:pPr>
            <a:br>
              <a:rPr lang="cs-CZ" sz="5600" dirty="0"/>
            </a:br>
            <a:r>
              <a:rPr lang="cs-CZ" sz="5600" b="1" dirty="0">
                <a:solidFill>
                  <a:srgbClr val="C00000"/>
                </a:solidFill>
              </a:rPr>
              <a:t>Za prvky dlouhodobé životnosti označujeme konstrukční prvky, které svou technickou životností dosahují min. 80 let.</a:t>
            </a:r>
          </a:p>
        </p:txBody>
      </p:sp>
      <p:sp>
        <p:nvSpPr>
          <p:cNvPr id="4" name="TextovéPole 3"/>
          <p:cNvSpPr txBox="1"/>
          <p:nvPr/>
        </p:nvSpPr>
        <p:spPr>
          <a:xfrm>
            <a:off x="1524000" y="6250523"/>
            <a:ext cx="8928992" cy="261610"/>
          </a:xfrm>
          <a:prstGeom prst="rect">
            <a:avLst/>
          </a:prstGeom>
          <a:noFill/>
        </p:spPr>
        <p:txBody>
          <a:bodyPr wrap="square" rtlCol="0">
            <a:spAutoFit/>
          </a:bodyPr>
          <a:lstStyle/>
          <a:p>
            <a:r>
              <a:rPr lang="en-US" sz="1100" dirty="0" err="1"/>
              <a:t>Berankov</a:t>
            </a:r>
            <a:r>
              <a:rPr lang="cs-CZ" sz="1100" dirty="0"/>
              <a:t>á E. 2013</a:t>
            </a:r>
            <a:r>
              <a:rPr lang="cs-CZ" sz="1100" i="1" dirty="0"/>
              <a:t>. Životní cyklus staveb</a:t>
            </a:r>
            <a:r>
              <a:rPr lang="cs-CZ" sz="1100" dirty="0"/>
              <a:t>. TZB-INFO.CZ. Dostupné na: http://www.tzb-info.cz/udrzba-budov/10219-zivotni-cyklus-staveb</a:t>
            </a:r>
          </a:p>
        </p:txBody>
      </p:sp>
    </p:spTree>
    <p:extLst>
      <p:ext uri="{BB962C8B-B14F-4D97-AF65-F5344CB8AC3E}">
        <p14:creationId xmlns:p14="http://schemas.microsoft.com/office/powerpoint/2010/main" val="1028941250"/>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a:t>2.4.1. staré nebo sběrné suroviny</a:t>
            </a:r>
          </a:p>
        </p:txBody>
      </p:sp>
      <p:sp>
        <p:nvSpPr>
          <p:cNvPr id="2" name="Zástupný symbol pro obsah 1"/>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5" cstate="print"/>
          <a:srcRect/>
          <a:stretch>
            <a:fillRect/>
          </a:stretch>
        </p:blipFill>
        <p:spPr bwMode="auto">
          <a:xfrm>
            <a:off x="1524001" y="1484785"/>
            <a:ext cx="5546353" cy="4163929"/>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5591944" y="3857626"/>
            <a:ext cx="4629150" cy="3000375"/>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6672064" y="1484784"/>
            <a:ext cx="3672408" cy="2750761"/>
          </a:xfrm>
          <a:prstGeom prst="rect">
            <a:avLst/>
          </a:prstGeom>
          <a:noFill/>
          <a:ln w="9525">
            <a:noFill/>
            <a:miter lim="800000"/>
            <a:headEnd/>
            <a:tailEnd/>
          </a:ln>
        </p:spPr>
      </p:pic>
    </p:spTree>
    <p:extLst>
      <p:ext uri="{BB962C8B-B14F-4D97-AF65-F5344CB8AC3E}">
        <p14:creationId xmlns:p14="http://schemas.microsoft.com/office/powerpoint/2010/main" val="3642441506"/>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a:t>2.4.1. průmyslové odpady</a:t>
            </a:r>
          </a:p>
        </p:txBody>
      </p:sp>
      <p:sp>
        <p:nvSpPr>
          <p:cNvPr id="2" name="Zástupný symbol pro obsah 1"/>
          <p:cNvSpPr>
            <a:spLocks noGrp="1"/>
          </p:cNvSpPr>
          <p:nvPr>
            <p:ph idx="1"/>
          </p:nvPr>
        </p:nvSpPr>
        <p:spPr/>
        <p:txBody>
          <a:bodyPr>
            <a:normAutofit/>
          </a:bodyPr>
          <a:lstStyle/>
          <a:p>
            <a:pPr lvl="0"/>
            <a:r>
              <a:rPr lang="cs-CZ" dirty="0"/>
              <a:t>průmyslové odpady jako technologicky modifikované suroviny, které v průběhu výrobního procesu odpadají, nestávají se součástí hotového výrobku,</a:t>
            </a:r>
          </a:p>
        </p:txBody>
      </p:sp>
    </p:spTree>
    <p:extLst>
      <p:ext uri="{BB962C8B-B14F-4D97-AF65-F5344CB8AC3E}">
        <p14:creationId xmlns:p14="http://schemas.microsoft.com/office/powerpoint/2010/main" val="1857495048"/>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a:t>2.4.1. průmyslové odpady</a:t>
            </a:r>
          </a:p>
        </p:txBody>
      </p:sp>
      <p:sp>
        <p:nvSpPr>
          <p:cNvPr id="2" name="Zástupný symbol pro obsah 1"/>
          <p:cNvSpPr>
            <a:spLocks noGrp="1"/>
          </p:cNvSpPr>
          <p:nvPr>
            <p:ph idx="1"/>
          </p:nvPr>
        </p:nvSpPr>
        <p:spPr/>
        <p:txBody>
          <a:bodyPr/>
          <a:lstStyle/>
          <a:p>
            <a:endParaRPr lang="cs-CZ" dirty="0"/>
          </a:p>
        </p:txBody>
      </p:sp>
      <p:pic>
        <p:nvPicPr>
          <p:cNvPr id="2051" name="Picture 3"/>
          <p:cNvPicPr>
            <a:picLocks noChangeAspect="1" noChangeArrowheads="1"/>
          </p:cNvPicPr>
          <p:nvPr/>
        </p:nvPicPr>
        <p:blipFill>
          <a:blip r:embed="rId5" cstate="print"/>
          <a:srcRect/>
          <a:stretch>
            <a:fillRect/>
          </a:stretch>
        </p:blipFill>
        <p:spPr bwMode="auto">
          <a:xfrm>
            <a:off x="1616184" y="1916832"/>
            <a:ext cx="6928089" cy="2736304"/>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6744072" y="3284985"/>
            <a:ext cx="3600400" cy="2696825"/>
          </a:xfrm>
          <a:prstGeom prst="rect">
            <a:avLst/>
          </a:prstGeom>
          <a:noFill/>
          <a:ln w="9525">
            <a:noFill/>
            <a:miter lim="800000"/>
            <a:headEnd/>
            <a:tailEnd/>
          </a:ln>
        </p:spPr>
      </p:pic>
    </p:spTree>
    <p:extLst>
      <p:ext uri="{BB962C8B-B14F-4D97-AF65-F5344CB8AC3E}">
        <p14:creationId xmlns:p14="http://schemas.microsoft.com/office/powerpoint/2010/main" val="2574708710"/>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a:t>2.4.1. vedlejší produkty</a:t>
            </a:r>
            <a:endParaRPr lang="cs-CZ" dirty="0"/>
          </a:p>
        </p:txBody>
      </p:sp>
      <p:sp>
        <p:nvSpPr>
          <p:cNvPr id="2" name="Zástupný symbol pro obsah 1"/>
          <p:cNvSpPr>
            <a:spLocks noGrp="1"/>
          </p:cNvSpPr>
          <p:nvPr>
            <p:ph idx="1"/>
          </p:nvPr>
        </p:nvSpPr>
        <p:spPr/>
        <p:txBody>
          <a:bodyPr/>
          <a:lstStyle/>
          <a:p>
            <a:pPr lvl="0"/>
            <a:r>
              <a:rPr lang="cs-CZ" dirty="0"/>
              <a:t>vedlejší produkty z výroby nebo úpravy surovin jako souběh bezprostředně dále nepotřebných materiálů, majících ekonomicky vhodný charakter jako výrobní odpady, za něž se často označují, zpravidla jde o homogenní látky.</a:t>
            </a:r>
          </a:p>
          <a:p>
            <a:pPr>
              <a:buNone/>
            </a:pPr>
            <a:endParaRPr lang="cs-CZ" dirty="0"/>
          </a:p>
        </p:txBody>
      </p:sp>
    </p:spTree>
    <p:extLst>
      <p:ext uri="{BB962C8B-B14F-4D97-AF65-F5344CB8AC3E}">
        <p14:creationId xmlns:p14="http://schemas.microsoft.com/office/powerpoint/2010/main" val="2279818114"/>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b="1" dirty="0"/>
              <a:t>2.4.1. vedlejší produkty</a:t>
            </a:r>
            <a:endParaRPr lang="cs-CZ" dirty="0"/>
          </a:p>
        </p:txBody>
      </p:sp>
      <p:sp>
        <p:nvSpPr>
          <p:cNvPr id="2" name="Zástupný symbol pro obsah 1"/>
          <p:cNvSpPr>
            <a:spLocks noGrp="1"/>
          </p:cNvSpPr>
          <p:nvPr>
            <p:ph idx="1"/>
          </p:nvPr>
        </p:nvSpPr>
        <p:spPr/>
        <p:txBody>
          <a:bodyPr/>
          <a:lstStyle/>
          <a:p>
            <a:endParaRPr lang="cs-CZ" dirty="0"/>
          </a:p>
        </p:txBody>
      </p:sp>
      <p:pic>
        <p:nvPicPr>
          <p:cNvPr id="3074" name="Picture 2"/>
          <p:cNvPicPr>
            <a:picLocks noChangeAspect="1" noChangeArrowheads="1"/>
          </p:cNvPicPr>
          <p:nvPr/>
        </p:nvPicPr>
        <p:blipFill>
          <a:blip r:embed="rId5" cstate="print"/>
          <a:srcRect/>
          <a:stretch>
            <a:fillRect/>
          </a:stretch>
        </p:blipFill>
        <p:spPr bwMode="auto">
          <a:xfrm>
            <a:off x="1524000" y="1628800"/>
            <a:ext cx="4427984" cy="3316714"/>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4871865" y="3780062"/>
            <a:ext cx="4200103" cy="3077938"/>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5951984" y="1340769"/>
            <a:ext cx="4213654" cy="3156173"/>
          </a:xfrm>
          <a:prstGeom prst="rect">
            <a:avLst/>
          </a:prstGeom>
          <a:noFill/>
          <a:ln w="9525">
            <a:noFill/>
            <a:miter lim="800000"/>
            <a:headEnd/>
            <a:tailEnd/>
          </a:ln>
        </p:spPr>
      </p:pic>
    </p:spTree>
    <p:extLst>
      <p:ext uri="{BB962C8B-B14F-4D97-AF65-F5344CB8AC3E}">
        <p14:creationId xmlns:p14="http://schemas.microsoft.com/office/powerpoint/2010/main" val="1273364507"/>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a:t>2.4.1. </a:t>
            </a:r>
          </a:p>
        </p:txBody>
      </p:sp>
      <p:sp>
        <p:nvSpPr>
          <p:cNvPr id="2" name="Zástupný symbol pro obsah 1"/>
          <p:cNvSpPr>
            <a:spLocks noGrp="1"/>
          </p:cNvSpPr>
          <p:nvPr>
            <p:ph idx="1"/>
          </p:nvPr>
        </p:nvSpPr>
        <p:spPr/>
        <p:txBody>
          <a:bodyPr/>
          <a:lstStyle/>
          <a:p>
            <a:endParaRPr lang="cs-CZ" dirty="0"/>
          </a:p>
          <a:p>
            <a:pPr marL="0" indent="0">
              <a:buNone/>
            </a:pPr>
            <a:r>
              <a:rPr lang="cs-CZ" dirty="0"/>
              <a:t>Všechny druhotné suroviny jsou nezávislé na potřebě. Vyskytují se, ale cíleně se nevyrábějí.</a:t>
            </a:r>
          </a:p>
          <a:p>
            <a:pPr marL="0" indent="0">
              <a:buNone/>
            </a:pPr>
            <a:r>
              <a:rPr lang="cs-CZ" dirty="0"/>
              <a:t>Pro kvalitní využití odpadů jako druhotných surovin je bezpodmínečně nutné, aby byly již při sběru tříděné a tím bylo usnadněné jejich další zpracování.</a:t>
            </a:r>
          </a:p>
          <a:p>
            <a:endParaRPr lang="cs-CZ" dirty="0"/>
          </a:p>
          <a:p>
            <a:endParaRPr lang="cs-CZ" dirty="0"/>
          </a:p>
        </p:txBody>
      </p:sp>
    </p:spTree>
    <p:extLst>
      <p:ext uri="{BB962C8B-B14F-4D97-AF65-F5344CB8AC3E}">
        <p14:creationId xmlns:p14="http://schemas.microsoft.com/office/powerpoint/2010/main" val="62625587"/>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95EF8B-7B39-44F2-869E-38076FC6367C}"/>
              </a:ext>
            </a:extLst>
          </p:cNvPr>
          <p:cNvSpPr>
            <a:spLocks noGrp="1"/>
          </p:cNvSpPr>
          <p:nvPr>
            <p:ph type="ctrTitle"/>
          </p:nvPr>
        </p:nvSpPr>
        <p:spPr/>
        <p:txBody>
          <a:bodyPr/>
          <a:lstStyle/>
          <a:p>
            <a:r>
              <a:rPr lang="cs-CZ" b="1" dirty="0"/>
              <a:t>2.4.2. Energetické využití odpadů</a:t>
            </a:r>
          </a:p>
        </p:txBody>
      </p:sp>
      <p:sp>
        <p:nvSpPr>
          <p:cNvPr id="3" name="Podnadpis 2">
            <a:extLst>
              <a:ext uri="{FF2B5EF4-FFF2-40B4-BE49-F238E27FC236}">
                <a16:creationId xmlns:a16="http://schemas.microsoft.com/office/drawing/2014/main" id="{E82E36C8-6CA1-489D-BF40-09D1C1736975}"/>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744899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4ED23-DDA7-4F58-8DE1-6F9D67A1A974}"/>
              </a:ext>
            </a:extLst>
          </p:cNvPr>
          <p:cNvSpPr>
            <a:spLocks noGrp="1"/>
          </p:cNvSpPr>
          <p:nvPr>
            <p:ph type="title"/>
          </p:nvPr>
        </p:nvSpPr>
        <p:spPr/>
        <p:txBody>
          <a:bodyPr/>
          <a:lstStyle/>
          <a:p>
            <a:r>
              <a:rPr lang="cs-CZ" b="1" dirty="0"/>
              <a:t>2.4.2. Energetické využívání odpadů</a:t>
            </a:r>
          </a:p>
        </p:txBody>
      </p:sp>
      <p:sp>
        <p:nvSpPr>
          <p:cNvPr id="3" name="Zástupný symbol pro obsah 2">
            <a:extLst>
              <a:ext uri="{FF2B5EF4-FFF2-40B4-BE49-F238E27FC236}">
                <a16:creationId xmlns:a16="http://schemas.microsoft.com/office/drawing/2014/main" id="{C6BE5DB0-EC50-4599-9C86-E9016785E23C}"/>
              </a:ext>
            </a:extLst>
          </p:cNvPr>
          <p:cNvSpPr>
            <a:spLocks noGrp="1"/>
          </p:cNvSpPr>
          <p:nvPr>
            <p:ph idx="1"/>
          </p:nvPr>
        </p:nvSpPr>
        <p:spPr/>
        <p:txBody>
          <a:bodyPr/>
          <a:lstStyle/>
          <a:p>
            <a:r>
              <a:rPr lang="cs-CZ" dirty="0"/>
              <a:t>Odpady nemusí být pouhým zdrojem látek, ale také mohou být zdrojem energie. Příkladem může být biologický odpad, pro který jsou určeny speciální hnědé kontejnery. Své využití nachází například v kompostárnách anebo v bioplynových stanicích k výrobě elektrické energie a tepla. </a:t>
            </a:r>
          </a:p>
        </p:txBody>
      </p:sp>
    </p:spTree>
    <p:extLst>
      <p:ext uri="{BB962C8B-B14F-4D97-AF65-F5344CB8AC3E}">
        <p14:creationId xmlns:p14="http://schemas.microsoft.com/office/powerpoint/2010/main" val="3688838124"/>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4ED23-DDA7-4F58-8DE1-6F9D67A1A974}"/>
              </a:ext>
            </a:extLst>
          </p:cNvPr>
          <p:cNvSpPr>
            <a:spLocks noGrp="1"/>
          </p:cNvSpPr>
          <p:nvPr>
            <p:ph type="title"/>
          </p:nvPr>
        </p:nvSpPr>
        <p:spPr/>
        <p:txBody>
          <a:bodyPr/>
          <a:lstStyle/>
          <a:p>
            <a:r>
              <a:rPr lang="cs-CZ" b="1" dirty="0"/>
              <a:t>2.4.2. Energetické využívání odpadů</a:t>
            </a:r>
          </a:p>
        </p:txBody>
      </p:sp>
      <p:sp>
        <p:nvSpPr>
          <p:cNvPr id="3" name="Zástupný symbol pro obsah 2">
            <a:extLst>
              <a:ext uri="{FF2B5EF4-FFF2-40B4-BE49-F238E27FC236}">
                <a16:creationId xmlns:a16="http://schemas.microsoft.com/office/drawing/2014/main" id="{C6BE5DB0-EC50-4599-9C86-E9016785E23C}"/>
              </a:ext>
            </a:extLst>
          </p:cNvPr>
          <p:cNvSpPr>
            <a:spLocks noGrp="1"/>
          </p:cNvSpPr>
          <p:nvPr>
            <p:ph idx="1"/>
          </p:nvPr>
        </p:nvSpPr>
        <p:spPr/>
        <p:txBody>
          <a:bodyPr>
            <a:normAutofit/>
          </a:bodyPr>
          <a:lstStyle/>
          <a:p>
            <a:endParaRPr lang="cs-CZ" dirty="0"/>
          </a:p>
          <a:p>
            <a:r>
              <a:rPr lang="cs-CZ" b="1" dirty="0"/>
              <a:t>Svoz a shromažďování odpadů v bunkrech</a:t>
            </a:r>
          </a:p>
          <a:p>
            <a:r>
              <a:rPr lang="cs-CZ" b="1" dirty="0"/>
              <a:t>Drcení, homogenizace odpadů a jejich dávkování do ohniště</a:t>
            </a:r>
            <a:endParaRPr lang="cs-CZ" dirty="0"/>
          </a:p>
          <a:p>
            <a:r>
              <a:rPr lang="cs-CZ" b="1" dirty="0"/>
              <a:t>Spalování odpadů</a:t>
            </a:r>
            <a:endParaRPr lang="cs-CZ" dirty="0"/>
          </a:p>
          <a:p>
            <a:r>
              <a:rPr lang="cs-CZ" b="1" dirty="0"/>
              <a:t>Čištění spalin</a:t>
            </a:r>
            <a:endParaRPr lang="cs-CZ" dirty="0"/>
          </a:p>
          <a:p>
            <a:r>
              <a:rPr lang="cs-CZ" b="1" dirty="0"/>
              <a:t>Využívání pevných zbytků ze spalování </a:t>
            </a:r>
          </a:p>
          <a:p>
            <a:r>
              <a:rPr lang="cs-CZ" b="1" dirty="0"/>
              <a:t>Čištění odpadních vod</a:t>
            </a:r>
            <a:endParaRPr lang="cs-CZ" dirty="0"/>
          </a:p>
        </p:txBody>
      </p:sp>
    </p:spTree>
    <p:extLst>
      <p:ext uri="{BB962C8B-B14F-4D97-AF65-F5344CB8AC3E}">
        <p14:creationId xmlns:p14="http://schemas.microsoft.com/office/powerpoint/2010/main" val="3403646897"/>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4ED23-DDA7-4F58-8DE1-6F9D67A1A974}"/>
              </a:ext>
            </a:extLst>
          </p:cNvPr>
          <p:cNvSpPr>
            <a:spLocks noGrp="1"/>
          </p:cNvSpPr>
          <p:nvPr>
            <p:ph type="title"/>
          </p:nvPr>
        </p:nvSpPr>
        <p:spPr/>
        <p:txBody>
          <a:bodyPr/>
          <a:lstStyle/>
          <a:p>
            <a:r>
              <a:rPr lang="cs-CZ" b="1" dirty="0"/>
              <a:t>2.4.2. Odstranění odpadů </a:t>
            </a:r>
          </a:p>
        </p:txBody>
      </p:sp>
      <p:sp>
        <p:nvSpPr>
          <p:cNvPr id="3" name="Zástupný symbol pro obsah 2">
            <a:extLst>
              <a:ext uri="{FF2B5EF4-FFF2-40B4-BE49-F238E27FC236}">
                <a16:creationId xmlns:a16="http://schemas.microsoft.com/office/drawing/2014/main" id="{C6BE5DB0-EC50-4599-9C86-E9016785E23C}"/>
              </a:ext>
            </a:extLst>
          </p:cNvPr>
          <p:cNvSpPr>
            <a:spLocks noGrp="1"/>
          </p:cNvSpPr>
          <p:nvPr>
            <p:ph idx="1"/>
          </p:nvPr>
        </p:nvSpPr>
        <p:spPr/>
        <p:txBody>
          <a:bodyPr>
            <a:normAutofit fontScale="92500" lnSpcReduction="10000"/>
          </a:bodyPr>
          <a:lstStyle/>
          <a:p>
            <a:r>
              <a:rPr lang="cs-CZ" i="1" dirty="0"/>
              <a:t>“Skládkujme pouze odpady, které nedokážeme využít” </a:t>
            </a:r>
            <a:endParaRPr lang="cs-CZ" dirty="0"/>
          </a:p>
          <a:p>
            <a:r>
              <a:rPr lang="cs-CZ" dirty="0"/>
              <a:t>Odpady bychom měli především využívat, tedy recyklovat. Odpady uložené na skládce není možné dále využít, a tudíž nám nepřinášej žádný další prospěch. </a:t>
            </a:r>
          </a:p>
          <a:p>
            <a:r>
              <a:rPr lang="cs-CZ" dirty="0"/>
              <a:t>Na níže uvedeném obrázku je uvedeno srovnání způsobu nakládání s odpady pro Českou republiku s průměrem Evropské unie. Skládkování je u nás bohužel stále nejrozšířenějším způsobem odstraňování komunálních odpadů. Přesto můžeme konstatovat, že se u nás v posledních letech stále snižuje procento skládkovaných odpadů. </a:t>
            </a:r>
          </a:p>
        </p:txBody>
      </p:sp>
    </p:spTree>
    <p:extLst>
      <p:ext uri="{BB962C8B-B14F-4D97-AF65-F5344CB8AC3E}">
        <p14:creationId xmlns:p14="http://schemas.microsoft.com/office/powerpoint/2010/main" val="190513626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991544" y="332656"/>
            <a:ext cx="8229600" cy="1143000"/>
          </a:xfrm>
        </p:spPr>
        <p:txBody>
          <a:bodyPr>
            <a:normAutofit/>
          </a:bodyPr>
          <a:lstStyle/>
          <a:p>
            <a:r>
              <a:rPr lang="cs-CZ" sz="3200" b="1" dirty="0"/>
              <a:t>Životnost stavebních objektů: druhy životnosti</a:t>
            </a:r>
          </a:p>
        </p:txBody>
      </p:sp>
      <p:sp>
        <p:nvSpPr>
          <p:cNvPr id="3" name="Zástupný symbol pro obsah 2"/>
          <p:cNvSpPr>
            <a:spLocks noGrp="1"/>
          </p:cNvSpPr>
          <p:nvPr>
            <p:ph idx="1"/>
          </p:nvPr>
        </p:nvSpPr>
        <p:spPr>
          <a:xfrm>
            <a:off x="1991544" y="1412776"/>
            <a:ext cx="8229600" cy="4853136"/>
          </a:xfrm>
        </p:spPr>
        <p:txBody>
          <a:bodyPr>
            <a:noAutofit/>
          </a:bodyPr>
          <a:lstStyle/>
          <a:p>
            <a:pPr marL="0" indent="0">
              <a:buNone/>
            </a:pPr>
            <a:r>
              <a:rPr lang="cs-CZ" sz="2000" b="1" dirty="0"/>
              <a:t>technická životnost</a:t>
            </a:r>
            <a:r>
              <a:rPr lang="cs-CZ" sz="2000" dirty="0"/>
              <a:t> – doba, kterou počítáme od vzniku stavby do jejího zchátrání a technického zániku za předpokladu běžné údržby. Obvykle převyšuje ekonomickou životnost;</a:t>
            </a:r>
          </a:p>
          <a:p>
            <a:pPr marL="0" indent="0">
              <a:buNone/>
            </a:pPr>
            <a:br>
              <a:rPr lang="cs-CZ" sz="2000" dirty="0"/>
            </a:br>
            <a:r>
              <a:rPr lang="cs-CZ" sz="2000" b="1" dirty="0"/>
              <a:t>ekonomická životnost</a:t>
            </a:r>
            <a:r>
              <a:rPr lang="cs-CZ" sz="2000" dirty="0"/>
              <a:t> – doba, kterou počítáme od vzniku stavby do okamžiku ztráty ekonomické užitečnosti a smysluplnosti, tzn. okamžik trvalé ztráty výnosů nebo ztráta využitelnosti změnou vnějších podmínek bez možnosti jiného využití;</a:t>
            </a:r>
          </a:p>
          <a:p>
            <a:pPr marL="0" indent="0">
              <a:buNone/>
            </a:pPr>
            <a:br>
              <a:rPr lang="cs-CZ" sz="2000" dirty="0"/>
            </a:br>
            <a:r>
              <a:rPr lang="cs-CZ" sz="2000" b="1" dirty="0"/>
              <a:t>morální životnost</a:t>
            </a:r>
            <a:r>
              <a:rPr lang="cs-CZ" sz="2000" dirty="0"/>
              <a:t> – doba, kterou počítáme od vzniku stavby do okamžiku zastarání stavby – dispoziční řešení, styl, standardy a technologie, změny trhu, rozvoj území apod.;</a:t>
            </a:r>
          </a:p>
          <a:p>
            <a:pPr marL="0" indent="0">
              <a:buNone/>
            </a:pPr>
            <a:br>
              <a:rPr lang="cs-CZ" sz="2000" dirty="0"/>
            </a:br>
            <a:r>
              <a:rPr lang="cs-CZ" sz="2000" b="1" dirty="0"/>
              <a:t>právní životnost</a:t>
            </a:r>
            <a:r>
              <a:rPr lang="cs-CZ" sz="2000" dirty="0"/>
              <a:t> – doba od kolaudačního souhlasu do okamžiku rozhodnutí, resp. povolení o odstranění stavby.</a:t>
            </a:r>
            <a:br>
              <a:rPr lang="cs-CZ" sz="2000" dirty="0"/>
            </a:br>
            <a:br>
              <a:rPr lang="cs-CZ" sz="2000" dirty="0"/>
            </a:br>
            <a:br>
              <a:rPr lang="cs-CZ" sz="2000" dirty="0"/>
            </a:br>
            <a:endParaRPr lang="cs-CZ" sz="2000" dirty="0"/>
          </a:p>
          <a:p>
            <a:endParaRPr lang="cs-CZ" sz="2000" dirty="0"/>
          </a:p>
        </p:txBody>
      </p:sp>
      <p:sp>
        <p:nvSpPr>
          <p:cNvPr id="4" name="TextovéPole 3"/>
          <p:cNvSpPr txBox="1"/>
          <p:nvPr/>
        </p:nvSpPr>
        <p:spPr>
          <a:xfrm>
            <a:off x="1524000" y="6250523"/>
            <a:ext cx="8928992" cy="261610"/>
          </a:xfrm>
          <a:prstGeom prst="rect">
            <a:avLst/>
          </a:prstGeom>
          <a:noFill/>
        </p:spPr>
        <p:txBody>
          <a:bodyPr wrap="square" rtlCol="0">
            <a:spAutoFit/>
          </a:bodyPr>
          <a:lstStyle/>
          <a:p>
            <a:r>
              <a:rPr lang="en-US" sz="1100" dirty="0" err="1"/>
              <a:t>Berankov</a:t>
            </a:r>
            <a:r>
              <a:rPr lang="cs-CZ" sz="1100" dirty="0"/>
              <a:t>á E. 2013</a:t>
            </a:r>
            <a:r>
              <a:rPr lang="cs-CZ" sz="1100" i="1" dirty="0"/>
              <a:t>. Životní cyklus staveb</a:t>
            </a:r>
            <a:r>
              <a:rPr lang="cs-CZ" sz="1100" dirty="0"/>
              <a:t>. TZB-INFO.CZ. Dostupné na: http://www.tzb-info.cz/udrzba-budov/10219-zivotni-cyklus-staveb</a:t>
            </a:r>
          </a:p>
        </p:txBody>
      </p:sp>
    </p:spTree>
    <p:extLst>
      <p:ext uri="{BB962C8B-B14F-4D97-AF65-F5344CB8AC3E}">
        <p14:creationId xmlns:p14="http://schemas.microsoft.com/office/powerpoint/2010/main" val="304235890"/>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4FF6A3-A3FA-4498-A045-7126F2405378}"/>
              </a:ext>
            </a:extLst>
          </p:cNvPr>
          <p:cNvSpPr>
            <a:spLocks noGrp="1"/>
          </p:cNvSpPr>
          <p:nvPr>
            <p:ph type="title"/>
          </p:nvPr>
        </p:nvSpPr>
        <p:spPr>
          <a:xfrm>
            <a:off x="609600" y="457201"/>
            <a:ext cx="10972800" cy="1143000"/>
          </a:xfrm>
        </p:spPr>
        <p:txBody>
          <a:bodyPr>
            <a:normAutofit fontScale="90000"/>
          </a:bodyPr>
          <a:lstStyle/>
          <a:p>
            <a:r>
              <a:rPr lang="cs-CZ" b="1" dirty="0"/>
              <a:t>2.4.2. Ekonomické nástroje odpadového hospodářství v ČR </a:t>
            </a:r>
          </a:p>
        </p:txBody>
      </p:sp>
      <p:sp>
        <p:nvSpPr>
          <p:cNvPr id="3" name="Zástupný symbol pro obsah 2">
            <a:extLst>
              <a:ext uri="{FF2B5EF4-FFF2-40B4-BE49-F238E27FC236}">
                <a16:creationId xmlns:a16="http://schemas.microsoft.com/office/drawing/2014/main" id="{F0304D4C-945C-4718-8F9E-7B5F7752AF5A}"/>
              </a:ext>
            </a:extLst>
          </p:cNvPr>
          <p:cNvSpPr>
            <a:spLocks noGrp="1"/>
          </p:cNvSpPr>
          <p:nvPr>
            <p:ph idx="1"/>
          </p:nvPr>
        </p:nvSpPr>
        <p:spPr/>
        <p:txBody>
          <a:bodyPr>
            <a:normAutofit/>
          </a:bodyPr>
          <a:lstStyle/>
          <a:p>
            <a:r>
              <a:rPr lang="cs-CZ" dirty="0"/>
              <a:t>poplatky za uložení odpadů, </a:t>
            </a:r>
          </a:p>
          <a:p>
            <a:r>
              <a:rPr lang="cs-CZ" dirty="0"/>
              <a:t>poplatky na podporu sběru, zpracování, využití a odstranění vybraných autovraků </a:t>
            </a:r>
          </a:p>
          <a:p>
            <a:r>
              <a:rPr lang="cs-CZ" dirty="0"/>
              <a:t>poplatek za provoz systému shromažďování, sběru, přepravy, třídění, využívání a odstraňování komunálních odpadů. </a:t>
            </a:r>
          </a:p>
          <a:p>
            <a:endParaRPr lang="cs-CZ" dirty="0"/>
          </a:p>
        </p:txBody>
      </p:sp>
    </p:spTree>
    <p:extLst>
      <p:ext uri="{BB962C8B-B14F-4D97-AF65-F5344CB8AC3E}">
        <p14:creationId xmlns:p14="http://schemas.microsoft.com/office/powerpoint/2010/main" val="401064061"/>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78FA81-429C-4F3F-B72C-3C80DBF0FBA7}"/>
              </a:ext>
            </a:extLst>
          </p:cNvPr>
          <p:cNvSpPr>
            <a:spLocks noGrp="1"/>
          </p:cNvSpPr>
          <p:nvPr>
            <p:ph type="title"/>
          </p:nvPr>
        </p:nvSpPr>
        <p:spPr/>
        <p:txBody>
          <a:bodyPr/>
          <a:lstStyle/>
          <a:p>
            <a:r>
              <a:rPr lang="cs-CZ" b="1" dirty="0"/>
              <a:t>2.4.2. Oběhové hospodářství</a:t>
            </a:r>
            <a:endParaRPr lang="cs-CZ" dirty="0"/>
          </a:p>
        </p:txBody>
      </p:sp>
      <p:sp>
        <p:nvSpPr>
          <p:cNvPr id="3" name="Zástupný symbol pro obsah 2">
            <a:extLst>
              <a:ext uri="{FF2B5EF4-FFF2-40B4-BE49-F238E27FC236}">
                <a16:creationId xmlns:a16="http://schemas.microsoft.com/office/drawing/2014/main" id="{577FDF74-9829-400A-A017-5A320DEE1555}"/>
              </a:ext>
            </a:extLst>
          </p:cNvPr>
          <p:cNvSpPr>
            <a:spLocks noGrp="1"/>
          </p:cNvSpPr>
          <p:nvPr>
            <p:ph idx="1"/>
          </p:nvPr>
        </p:nvSpPr>
        <p:spPr/>
        <p:txBody>
          <a:bodyPr>
            <a:normAutofit fontScale="85000" lnSpcReduction="10000"/>
          </a:bodyPr>
          <a:lstStyle/>
          <a:p>
            <a:pPr marL="0" indent="0">
              <a:buNone/>
            </a:pPr>
            <a:r>
              <a:rPr lang="cs-CZ" dirty="0"/>
              <a:t>Stěžejní trend v rámci OH- snaha o přechod na oběhové hospodářství, kdy dochází k uzavíraní toků materiálů v dlouhotrvajících cyklech a důraz je kladen na prevenci vzniku odpadů, opětovné využiti výrobků, recyklaci a přeměnu na energie namísto těžby nerostných surovin a přibývání skládek.</a:t>
            </a:r>
          </a:p>
          <a:p>
            <a:endParaRPr lang="pl-PL" dirty="0"/>
          </a:p>
          <a:p>
            <a:pPr marL="0" indent="0">
              <a:buNone/>
            </a:pPr>
            <a:r>
              <a:rPr lang="cs-CZ" dirty="0"/>
              <a:t>V celkovém nakládání s odpady dominuje </a:t>
            </a:r>
            <a:r>
              <a:rPr lang="cs-CZ" b="1" dirty="0">
                <a:solidFill>
                  <a:srgbClr val="C00000"/>
                </a:solidFill>
              </a:rPr>
              <a:t>jejich využití, především materiálové</a:t>
            </a:r>
            <a:r>
              <a:rPr lang="cs-CZ" dirty="0"/>
              <a:t>, jehož podíl se dlouhodobě zvyšuje. Mezi lety 2009–2017 se zvýšil podíl materiálově využitých odpadů na 80,5 % a podíl energeticky využitých odpadů na 3,6 %.</a:t>
            </a:r>
          </a:p>
          <a:p>
            <a:pPr marL="0" indent="0">
              <a:buNone/>
            </a:pPr>
            <a:r>
              <a:rPr lang="cs-CZ" dirty="0"/>
              <a:t>Podíl </a:t>
            </a:r>
            <a:r>
              <a:rPr lang="cs-CZ" b="1" dirty="0">
                <a:solidFill>
                  <a:srgbClr val="C00000"/>
                </a:solidFill>
              </a:rPr>
              <a:t>odpadů odstraněných skládkováním </a:t>
            </a:r>
            <a:r>
              <a:rPr lang="cs-CZ" dirty="0"/>
              <a:t>se ve prospěch materiálového a také energetického využiti odpadů </a:t>
            </a:r>
            <a:r>
              <a:rPr lang="cs-CZ" b="1" dirty="0">
                <a:solidFill>
                  <a:srgbClr val="C00000"/>
                </a:solidFill>
              </a:rPr>
              <a:t>snižuje</a:t>
            </a:r>
            <a:r>
              <a:rPr lang="cs-CZ" dirty="0"/>
              <a:t> (na 9,8 % v roce 2017).</a:t>
            </a:r>
          </a:p>
        </p:txBody>
      </p:sp>
    </p:spTree>
    <p:extLst>
      <p:ext uri="{BB962C8B-B14F-4D97-AF65-F5344CB8AC3E}">
        <p14:creationId xmlns:p14="http://schemas.microsoft.com/office/powerpoint/2010/main" val="459519085"/>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08A83-8A0E-412B-AEF3-DA996BCC540F}"/>
              </a:ext>
            </a:extLst>
          </p:cNvPr>
          <p:cNvSpPr>
            <a:spLocks noGrp="1"/>
          </p:cNvSpPr>
          <p:nvPr>
            <p:ph type="title"/>
          </p:nvPr>
        </p:nvSpPr>
        <p:spPr/>
        <p:txBody>
          <a:bodyPr/>
          <a:lstStyle/>
          <a:p>
            <a:r>
              <a:rPr lang="cs-CZ" b="1" dirty="0"/>
              <a:t>Oběhové hospodářství</a:t>
            </a:r>
          </a:p>
        </p:txBody>
      </p:sp>
      <p:pic>
        <p:nvPicPr>
          <p:cNvPr id="5" name="Zástupný symbol pro obsah 4">
            <a:extLst>
              <a:ext uri="{FF2B5EF4-FFF2-40B4-BE49-F238E27FC236}">
                <a16:creationId xmlns:a16="http://schemas.microsoft.com/office/drawing/2014/main" id="{62876C26-01C5-41A4-8C03-09D3731D6C07}"/>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7693" y="1643063"/>
            <a:ext cx="4525963" cy="4525963"/>
          </a:xfrm>
        </p:spPr>
      </p:pic>
      <p:sp>
        <p:nvSpPr>
          <p:cNvPr id="6" name="TextovéPole 5">
            <a:extLst>
              <a:ext uri="{FF2B5EF4-FFF2-40B4-BE49-F238E27FC236}">
                <a16:creationId xmlns:a16="http://schemas.microsoft.com/office/drawing/2014/main" id="{F05C2397-B822-440E-9AB7-9752D7F148AC}"/>
              </a:ext>
            </a:extLst>
          </p:cNvPr>
          <p:cNvSpPr txBox="1"/>
          <p:nvPr/>
        </p:nvSpPr>
        <p:spPr>
          <a:xfrm>
            <a:off x="942975" y="2143125"/>
            <a:ext cx="5843588" cy="3416320"/>
          </a:xfrm>
          <a:prstGeom prst="rect">
            <a:avLst/>
          </a:prstGeom>
          <a:noFill/>
        </p:spPr>
        <p:txBody>
          <a:bodyPr wrap="square" rtlCol="0">
            <a:spAutoFit/>
          </a:bodyPr>
          <a:lstStyle/>
          <a:p>
            <a:r>
              <a:rPr lang="cs-CZ" b="1" dirty="0"/>
              <a:t>Co je oběhové hospodářství</a:t>
            </a:r>
            <a:endParaRPr lang="cs-CZ" dirty="0"/>
          </a:p>
          <a:p>
            <a:br>
              <a:rPr lang="cs-CZ" dirty="0"/>
            </a:br>
            <a:r>
              <a:rPr lang="cs-CZ" dirty="0"/>
              <a:t>Oběhové hospodářství je způsob výroby a spotřeby, který díky sdílení, pronajímání, opětovnému používání, opravování, repasování nebo recyklaci zhodnocuje již existující výrobky, suroviny a materiály. Díky tomu se </a:t>
            </a:r>
            <a:r>
              <a:rPr lang="cs-CZ" b="1" dirty="0"/>
              <a:t>prodlužuje životní cyklus produktů</a:t>
            </a:r>
            <a:r>
              <a:rPr lang="cs-CZ" dirty="0"/>
              <a:t> a </a:t>
            </a:r>
            <a:r>
              <a:rPr lang="cs-CZ" b="1" dirty="0"/>
              <a:t>minimalizuje odpad</a:t>
            </a:r>
            <a:r>
              <a:rPr lang="cs-CZ" dirty="0"/>
              <a:t>. Když už samotný výrobek nemůže být používán, využijí se suroviny a komponenty tak, aby z nich </a:t>
            </a:r>
            <a:r>
              <a:rPr lang="cs-CZ" b="1" dirty="0"/>
              <a:t>vznikla další hodnota</a:t>
            </a:r>
            <a:r>
              <a:rPr lang="cs-CZ" dirty="0"/>
              <a:t> pro ekonomiku.</a:t>
            </a:r>
          </a:p>
          <a:p>
            <a:br>
              <a:rPr lang="cs-CZ" dirty="0"/>
            </a:br>
            <a:endParaRPr lang="cs-CZ" dirty="0"/>
          </a:p>
        </p:txBody>
      </p:sp>
    </p:spTree>
    <p:extLst>
      <p:ext uri="{BB962C8B-B14F-4D97-AF65-F5344CB8AC3E}">
        <p14:creationId xmlns:p14="http://schemas.microsoft.com/office/powerpoint/2010/main" val="40211856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78FA81-429C-4F3F-B72C-3C80DBF0FBA7}"/>
              </a:ext>
            </a:extLst>
          </p:cNvPr>
          <p:cNvSpPr>
            <a:spLocks noGrp="1"/>
          </p:cNvSpPr>
          <p:nvPr>
            <p:ph type="title"/>
          </p:nvPr>
        </p:nvSpPr>
        <p:spPr/>
        <p:txBody>
          <a:bodyPr/>
          <a:lstStyle/>
          <a:p>
            <a:r>
              <a:rPr lang="cs-CZ" b="1" dirty="0"/>
              <a:t>2.4.2.Nakládání s odpady-tendence </a:t>
            </a:r>
          </a:p>
        </p:txBody>
      </p:sp>
      <p:sp>
        <p:nvSpPr>
          <p:cNvPr id="3" name="Zástupný symbol pro obsah 2">
            <a:extLst>
              <a:ext uri="{FF2B5EF4-FFF2-40B4-BE49-F238E27FC236}">
                <a16:creationId xmlns:a16="http://schemas.microsoft.com/office/drawing/2014/main" id="{577FDF74-9829-400A-A017-5A320DEE1555}"/>
              </a:ext>
            </a:extLst>
          </p:cNvPr>
          <p:cNvSpPr>
            <a:spLocks noGrp="1"/>
          </p:cNvSpPr>
          <p:nvPr>
            <p:ph idx="1"/>
          </p:nvPr>
        </p:nvSpPr>
        <p:spPr/>
        <p:txBody>
          <a:bodyPr>
            <a:normAutofit fontScale="62500" lnSpcReduction="20000"/>
          </a:bodyPr>
          <a:lstStyle/>
          <a:p>
            <a:r>
              <a:rPr lang="cs-CZ" dirty="0"/>
              <a:t>V nakládání s komunálními odpady nadále převažuje </a:t>
            </a:r>
            <a:r>
              <a:rPr lang="cs-CZ" b="1" dirty="0">
                <a:solidFill>
                  <a:srgbClr val="FF0000"/>
                </a:solidFill>
              </a:rPr>
              <a:t>skládkování</a:t>
            </a:r>
            <a:r>
              <a:rPr lang="cs-CZ" dirty="0"/>
              <a:t>. Postupně však dochází k jeho snižování, v roce 2017 činil jeho podíl </a:t>
            </a:r>
            <a:r>
              <a:rPr lang="cs-CZ" b="1" dirty="0">
                <a:solidFill>
                  <a:srgbClr val="FF0000"/>
                </a:solidFill>
              </a:rPr>
              <a:t>45,4 %</a:t>
            </a:r>
            <a:r>
              <a:rPr lang="cs-CZ" dirty="0"/>
              <a:t> .</a:t>
            </a:r>
          </a:p>
          <a:p>
            <a:r>
              <a:rPr lang="cs-CZ" dirty="0"/>
              <a:t>Roste podíl </a:t>
            </a:r>
            <a:r>
              <a:rPr lang="cs-CZ" b="1" dirty="0">
                <a:solidFill>
                  <a:srgbClr val="FF0000"/>
                </a:solidFill>
              </a:rPr>
              <a:t>materiálově využitých komunálních odpadů</a:t>
            </a:r>
            <a:r>
              <a:rPr lang="cs-CZ" dirty="0"/>
              <a:t>, který se od roku 2009 zvýšil na 37,5 %, a zároveň dochází i k nárůstu významu energetického využití komunálních odpadů (</a:t>
            </a:r>
            <a:r>
              <a:rPr lang="cs-CZ" b="1" dirty="0">
                <a:solidFill>
                  <a:srgbClr val="FF0000"/>
                </a:solidFill>
              </a:rPr>
              <a:t>12,0 % v roce 2017</a:t>
            </a:r>
            <a:r>
              <a:rPr lang="cs-CZ" dirty="0"/>
              <a:t>). </a:t>
            </a:r>
            <a:r>
              <a:rPr lang="cs-CZ" b="1" dirty="0">
                <a:solidFill>
                  <a:srgbClr val="FF0000"/>
                </a:solidFill>
              </a:rPr>
              <a:t>Aktuální situace </a:t>
            </a:r>
            <a:r>
              <a:rPr lang="cs-CZ" dirty="0"/>
              <a:t>v oblasti nakládání s komunálními odpady v ČR však </a:t>
            </a:r>
            <a:r>
              <a:rPr lang="cs-CZ" b="1" dirty="0">
                <a:solidFill>
                  <a:srgbClr val="FF0000"/>
                </a:solidFill>
              </a:rPr>
              <a:t>není vyhovující </a:t>
            </a:r>
            <a:r>
              <a:rPr lang="cs-CZ" dirty="0"/>
              <a:t>(skládkování komunálních odpadů je nad úrovni průměru EU28 a recyklace pod průměrem). Cílem je razantnější snižování podílu skládkovaní na celkové produkci komunálních odpadů a současně zvyšování jejich materiálového a rovněž energetického využití, a to v souladu s principy oběhového hospodářství a s potřebou naplnění evropských cílů oběhového hospodářství. Tomu napomůže mimo </a:t>
            </a:r>
            <a:r>
              <a:rPr lang="pl-PL" dirty="0"/>
              <a:t>jine zvyšení poplatku za skladkovaní a posilení třidění komunalních odpadů.</a:t>
            </a:r>
          </a:p>
          <a:p>
            <a:r>
              <a:rPr lang="cs-CZ" b="1" dirty="0">
                <a:solidFill>
                  <a:srgbClr val="FF0000"/>
                </a:solidFill>
              </a:rPr>
              <a:t>Pozitivně se vyvíjí nakládání s obalovými odpady, kde dominuje především materiálové využití. Mira recyklovaných odpadů z obalů se zvyšuje</a:t>
            </a:r>
            <a:r>
              <a:rPr lang="cs-CZ" dirty="0"/>
              <a:t>, v roce 2017 dosáhla </a:t>
            </a:r>
            <a:r>
              <a:rPr lang="cs-CZ" b="1" dirty="0">
                <a:solidFill>
                  <a:srgbClr val="FF0000"/>
                </a:solidFill>
              </a:rPr>
              <a:t>73,7 %</a:t>
            </a:r>
            <a:r>
              <a:rPr lang="cs-CZ" dirty="0"/>
              <a:t>, a již nyní tedy splňuje cil pro rok 2020. Roste tak i </a:t>
            </a:r>
            <a:r>
              <a:rPr lang="cs-CZ" b="1" dirty="0"/>
              <a:t>míra celkového využití odpadů z obalů</a:t>
            </a:r>
            <a:r>
              <a:rPr lang="cs-CZ" dirty="0"/>
              <a:t>, která v roce 2017 činila </a:t>
            </a:r>
            <a:r>
              <a:rPr lang="cs-CZ" b="1" dirty="0"/>
              <a:t>78,6 %</a:t>
            </a:r>
            <a:r>
              <a:rPr lang="cs-CZ" dirty="0"/>
              <a:t>, a cil pro rok 2020 byl tedy rovněž již s předstihem splněn. Mira recyklace i celkového využití odpadů z obalů v ČR je nad evropským průměrem. </a:t>
            </a:r>
            <a:r>
              <a:rPr lang="cs-CZ" b="1" dirty="0">
                <a:solidFill>
                  <a:srgbClr val="FF0000"/>
                </a:solidFill>
              </a:rPr>
              <a:t>Podíl odpadů z obalů</a:t>
            </a:r>
            <a:r>
              <a:rPr lang="cs-CZ" dirty="0"/>
              <a:t> </a:t>
            </a:r>
            <a:r>
              <a:rPr lang="cs-CZ" b="1" dirty="0">
                <a:solidFill>
                  <a:srgbClr val="FF0000"/>
                </a:solidFill>
              </a:rPr>
              <a:t>evidovaných v</a:t>
            </a:r>
            <a:r>
              <a:rPr lang="cs-CZ" dirty="0"/>
              <a:t> rámci systému </a:t>
            </a:r>
            <a:r>
              <a:rPr lang="cs-CZ" b="1" dirty="0">
                <a:solidFill>
                  <a:srgbClr val="FF0000"/>
                </a:solidFill>
              </a:rPr>
              <a:t>EKO‑KOM z celkového množství vzniklých obalových odpadů v roce 2017 činil 91,3 </a:t>
            </a:r>
            <a:r>
              <a:rPr lang="cs-CZ" dirty="0"/>
              <a:t>%</a:t>
            </a:r>
          </a:p>
        </p:txBody>
      </p:sp>
    </p:spTree>
    <p:extLst>
      <p:ext uri="{BB962C8B-B14F-4D97-AF65-F5344CB8AC3E}">
        <p14:creationId xmlns:p14="http://schemas.microsoft.com/office/powerpoint/2010/main" val="22044189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78FA81-429C-4F3F-B72C-3C80DBF0FBA7}"/>
              </a:ext>
            </a:extLst>
          </p:cNvPr>
          <p:cNvSpPr>
            <a:spLocks noGrp="1"/>
          </p:cNvSpPr>
          <p:nvPr>
            <p:ph type="title"/>
          </p:nvPr>
        </p:nvSpPr>
        <p:spPr/>
        <p:txBody>
          <a:bodyPr/>
          <a:lstStyle/>
          <a:p>
            <a:r>
              <a:rPr lang="cs-CZ" b="1" dirty="0"/>
              <a:t>2.4.2.</a:t>
            </a:r>
          </a:p>
        </p:txBody>
      </p:sp>
      <p:pic>
        <p:nvPicPr>
          <p:cNvPr id="4" name="Zástupný symbol pro obsah 3">
            <a:extLst>
              <a:ext uri="{FF2B5EF4-FFF2-40B4-BE49-F238E27FC236}">
                <a16:creationId xmlns:a16="http://schemas.microsoft.com/office/drawing/2014/main" id="{0A7B94F2-6DB4-429A-B37C-E2D48DFDDC08}"/>
              </a:ext>
            </a:extLst>
          </p:cNvPr>
          <p:cNvPicPr>
            <a:picLocks noGrp="1" noChangeAspect="1"/>
          </p:cNvPicPr>
          <p:nvPr>
            <p:ph idx="1"/>
          </p:nvPr>
        </p:nvPicPr>
        <p:blipFill>
          <a:blip r:embed="rId5"/>
          <a:stretch>
            <a:fillRect/>
          </a:stretch>
        </p:blipFill>
        <p:spPr>
          <a:xfrm>
            <a:off x="1387518" y="1600200"/>
            <a:ext cx="9416963" cy="4525963"/>
          </a:xfrm>
          <a:prstGeom prst="rect">
            <a:avLst/>
          </a:prstGeom>
        </p:spPr>
      </p:pic>
    </p:spTree>
    <p:extLst>
      <p:ext uri="{BB962C8B-B14F-4D97-AF65-F5344CB8AC3E}">
        <p14:creationId xmlns:p14="http://schemas.microsoft.com/office/powerpoint/2010/main" val="2229671858"/>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78FA81-429C-4F3F-B72C-3C80DBF0FBA7}"/>
              </a:ext>
            </a:extLst>
          </p:cNvPr>
          <p:cNvSpPr>
            <a:spLocks noGrp="1"/>
          </p:cNvSpPr>
          <p:nvPr>
            <p:ph type="title"/>
          </p:nvPr>
        </p:nvSpPr>
        <p:spPr/>
        <p:txBody>
          <a:bodyPr/>
          <a:lstStyle/>
          <a:p>
            <a:r>
              <a:rPr lang="cs-CZ" b="1" dirty="0"/>
              <a:t>2.4.2.</a:t>
            </a:r>
          </a:p>
        </p:txBody>
      </p:sp>
      <p:pic>
        <p:nvPicPr>
          <p:cNvPr id="4" name="Zástupný symbol pro obsah 3">
            <a:extLst>
              <a:ext uri="{FF2B5EF4-FFF2-40B4-BE49-F238E27FC236}">
                <a16:creationId xmlns:a16="http://schemas.microsoft.com/office/drawing/2014/main" id="{645672F8-D0FB-420A-86BD-453138BAA426}"/>
              </a:ext>
            </a:extLst>
          </p:cNvPr>
          <p:cNvPicPr>
            <a:picLocks noGrp="1" noChangeAspect="1"/>
          </p:cNvPicPr>
          <p:nvPr>
            <p:ph idx="1"/>
          </p:nvPr>
        </p:nvPicPr>
        <p:blipFill>
          <a:blip r:embed="rId5"/>
          <a:stretch>
            <a:fillRect/>
          </a:stretch>
        </p:blipFill>
        <p:spPr>
          <a:xfrm>
            <a:off x="640880" y="1600200"/>
            <a:ext cx="10910239" cy="4525963"/>
          </a:xfrm>
          <a:prstGeom prst="rect">
            <a:avLst/>
          </a:prstGeom>
        </p:spPr>
      </p:pic>
    </p:spTree>
    <p:extLst>
      <p:ext uri="{BB962C8B-B14F-4D97-AF65-F5344CB8AC3E}">
        <p14:creationId xmlns:p14="http://schemas.microsoft.com/office/powerpoint/2010/main" val="2161639205"/>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C5D24C-3787-4DD0-A683-A0854F5B4C73}"/>
              </a:ext>
            </a:extLst>
          </p:cNvPr>
          <p:cNvSpPr>
            <a:spLocks noGrp="1"/>
          </p:cNvSpPr>
          <p:nvPr>
            <p:ph type="ctrTitle"/>
          </p:nvPr>
        </p:nvSpPr>
        <p:spPr/>
        <p:txBody>
          <a:bodyPr/>
          <a:lstStyle/>
          <a:p>
            <a:r>
              <a:rPr lang="cs-CZ" b="1" dirty="0"/>
              <a:t>3. ENERGETICKÉ ASPEKTY FACILITY MANAGEMENTU</a:t>
            </a:r>
          </a:p>
        </p:txBody>
      </p:sp>
      <p:sp>
        <p:nvSpPr>
          <p:cNvPr id="3" name="Podnadpis 2">
            <a:extLst>
              <a:ext uri="{FF2B5EF4-FFF2-40B4-BE49-F238E27FC236}">
                <a16:creationId xmlns:a16="http://schemas.microsoft.com/office/drawing/2014/main" id="{22648BD6-83B8-4923-9DD9-4676BCA6935C}"/>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786440968"/>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E992D-316B-4A1F-AFD6-BBE3C8FE2616}"/>
              </a:ext>
            </a:extLst>
          </p:cNvPr>
          <p:cNvSpPr>
            <a:spLocks noGrp="1"/>
          </p:cNvSpPr>
          <p:nvPr>
            <p:ph type="title"/>
          </p:nvPr>
        </p:nvSpPr>
        <p:spPr/>
        <p:txBody>
          <a:bodyPr/>
          <a:lstStyle/>
          <a:p>
            <a:r>
              <a:rPr lang="cs-CZ" b="1" dirty="0"/>
              <a:t>3. EM- cíle</a:t>
            </a:r>
          </a:p>
        </p:txBody>
      </p:sp>
      <p:sp>
        <p:nvSpPr>
          <p:cNvPr id="3" name="Zástupný symbol pro obsah 2">
            <a:extLst>
              <a:ext uri="{FF2B5EF4-FFF2-40B4-BE49-F238E27FC236}">
                <a16:creationId xmlns:a16="http://schemas.microsoft.com/office/drawing/2014/main" id="{F9BE0292-E1A4-48C3-B35D-1D54CEE78648}"/>
              </a:ext>
            </a:extLst>
          </p:cNvPr>
          <p:cNvSpPr>
            <a:spLocks noGrp="1"/>
          </p:cNvSpPr>
          <p:nvPr>
            <p:ph idx="1"/>
          </p:nvPr>
        </p:nvSpPr>
        <p:spPr/>
        <p:txBody>
          <a:bodyPr>
            <a:normAutofit fontScale="92500" lnSpcReduction="10000"/>
          </a:bodyPr>
          <a:lstStyle/>
          <a:p>
            <a:pPr marL="0" indent="0">
              <a:buNone/>
            </a:pPr>
            <a:r>
              <a:rPr lang="cs-CZ" b="1" dirty="0"/>
              <a:t>Energetický management </a:t>
            </a:r>
            <a:r>
              <a:rPr lang="cs-CZ" dirty="0"/>
              <a:t>(EM) je řídicí proces pro zajištění energetických potřeb. V širším pohledu je EM součástí komplexu činností, které se zabývají správou majetku (</a:t>
            </a:r>
            <a:r>
              <a:rPr lang="cs-CZ" dirty="0" err="1"/>
              <a:t>Facility</a:t>
            </a:r>
            <a:r>
              <a:rPr lang="cs-CZ" dirty="0"/>
              <a:t> Management). EM klade důraz na analýzu, kontrolu a predikci dlouhodobých spotřeb energií a médií. </a:t>
            </a:r>
          </a:p>
          <a:p>
            <a:pPr marL="0" indent="0">
              <a:buNone/>
            </a:pPr>
            <a:r>
              <a:rPr lang="cs-CZ" dirty="0"/>
              <a:t>Cílem EM je zajištění hospodárného, spolehlivého a environmentálně ohleduplného provozu při pokrytí všech energetických potřeb. Obecně má EM dva </a:t>
            </a:r>
            <a:r>
              <a:rPr lang="cs-CZ" b="1" dirty="0"/>
              <a:t>cíle</a:t>
            </a:r>
            <a:r>
              <a:rPr lang="cs-CZ" dirty="0"/>
              <a:t>: </a:t>
            </a:r>
          </a:p>
          <a:p>
            <a:r>
              <a:rPr lang="cs-CZ" dirty="0"/>
              <a:t>1. optimalizaci spotřeb energií a médií, </a:t>
            </a:r>
          </a:p>
          <a:p>
            <a:r>
              <a:rPr lang="cs-CZ" dirty="0"/>
              <a:t>2. optimalizaci výroby či dodávky energií a médií. </a:t>
            </a:r>
          </a:p>
          <a:p>
            <a:endParaRPr lang="cs-CZ" dirty="0"/>
          </a:p>
        </p:txBody>
      </p:sp>
    </p:spTree>
    <p:extLst>
      <p:ext uri="{BB962C8B-B14F-4D97-AF65-F5344CB8AC3E}">
        <p14:creationId xmlns:p14="http://schemas.microsoft.com/office/powerpoint/2010/main" val="559864304"/>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E992D-316B-4A1F-AFD6-BBE3C8FE2616}"/>
              </a:ext>
            </a:extLst>
          </p:cNvPr>
          <p:cNvSpPr>
            <a:spLocks noGrp="1"/>
          </p:cNvSpPr>
          <p:nvPr>
            <p:ph type="title"/>
          </p:nvPr>
        </p:nvSpPr>
        <p:spPr/>
        <p:txBody>
          <a:bodyPr/>
          <a:lstStyle/>
          <a:p>
            <a:r>
              <a:rPr lang="cs-CZ" b="1" dirty="0"/>
              <a:t>3. EM- definice</a:t>
            </a:r>
          </a:p>
        </p:txBody>
      </p:sp>
      <p:sp>
        <p:nvSpPr>
          <p:cNvPr id="3" name="Zástupný symbol pro obsah 2">
            <a:extLst>
              <a:ext uri="{FF2B5EF4-FFF2-40B4-BE49-F238E27FC236}">
                <a16:creationId xmlns:a16="http://schemas.microsoft.com/office/drawing/2014/main" id="{F9BE0292-E1A4-48C3-B35D-1D54CEE78648}"/>
              </a:ext>
            </a:extLst>
          </p:cNvPr>
          <p:cNvSpPr>
            <a:spLocks noGrp="1"/>
          </p:cNvSpPr>
          <p:nvPr>
            <p:ph idx="1"/>
          </p:nvPr>
        </p:nvSpPr>
        <p:spPr/>
        <p:txBody>
          <a:bodyPr>
            <a:normAutofit fontScale="92500"/>
          </a:bodyPr>
          <a:lstStyle/>
          <a:p>
            <a:r>
              <a:rPr lang="cs-CZ" b="1" dirty="0"/>
              <a:t>Energetický management </a:t>
            </a:r>
            <a:r>
              <a:rPr lang="cs-CZ" dirty="0"/>
              <a:t>tedy reprezentuje proces celkového řízení systému energetického hospodářství a ve své podstatě je zcela nezbytný pro dosažení úspěchu plánu úspor energie v pohledu jednotlivých úsporných projektů. </a:t>
            </a:r>
          </a:p>
          <a:p>
            <a:r>
              <a:rPr lang="cs-CZ" dirty="0"/>
              <a:t>Energetické hospodářství lze definovat jako soubor energetických soustav, které slouží k zásobování systémů požadovanými formami energie – od globální úrovně nadnárodních společností, přes unijní a státní energetickou koncepci, přes územní energetickou koncepci až po firemní energetické hospodářství. </a:t>
            </a:r>
          </a:p>
        </p:txBody>
      </p:sp>
    </p:spTree>
    <p:extLst>
      <p:ext uri="{BB962C8B-B14F-4D97-AF65-F5344CB8AC3E}">
        <p14:creationId xmlns:p14="http://schemas.microsoft.com/office/powerpoint/2010/main" val="2285386549"/>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696991-806F-4DC5-891B-ED7B27D8115E}"/>
              </a:ext>
            </a:extLst>
          </p:cNvPr>
          <p:cNvSpPr>
            <a:spLocks noGrp="1"/>
          </p:cNvSpPr>
          <p:nvPr>
            <p:ph type="title"/>
          </p:nvPr>
        </p:nvSpPr>
        <p:spPr/>
        <p:txBody>
          <a:bodyPr/>
          <a:lstStyle/>
          <a:p>
            <a:r>
              <a:rPr lang="cs-CZ" b="1" dirty="0"/>
              <a:t>3. EM- vývoj spotřeby energii</a:t>
            </a:r>
          </a:p>
        </p:txBody>
      </p:sp>
      <p:sp>
        <p:nvSpPr>
          <p:cNvPr id="3" name="Zástupný symbol pro obsah 2">
            <a:extLst>
              <a:ext uri="{FF2B5EF4-FFF2-40B4-BE49-F238E27FC236}">
                <a16:creationId xmlns:a16="http://schemas.microsoft.com/office/drawing/2014/main" id="{BD71B91D-0C64-4794-85AD-435E59FF6103}"/>
              </a:ext>
            </a:extLst>
          </p:cNvPr>
          <p:cNvSpPr>
            <a:spLocks noGrp="1"/>
          </p:cNvSpPr>
          <p:nvPr>
            <p:ph idx="1"/>
          </p:nvPr>
        </p:nvSpPr>
        <p:spPr/>
        <p:txBody>
          <a:bodyPr>
            <a:normAutofit fontScale="92500"/>
          </a:bodyPr>
          <a:lstStyle/>
          <a:p>
            <a:r>
              <a:rPr lang="cs-CZ" dirty="0"/>
              <a:t>S průmyslovou výrobou, stejně jako s dalšími sektory národního hospodářství, souvisí i spotřeba energie. </a:t>
            </a:r>
            <a:r>
              <a:rPr lang="cs-CZ" b="1" dirty="0">
                <a:solidFill>
                  <a:srgbClr val="FF0000"/>
                </a:solidFill>
              </a:rPr>
              <a:t>Konečna spotřeba energie v ČR s občasnými výkyvy dlouhodobě klesá. </a:t>
            </a:r>
            <a:r>
              <a:rPr lang="cs-CZ" dirty="0"/>
              <a:t>V roce 2016 hodnota konečné spotřeby energie v ČR činila 1 041,7 PJ, což znamená meziroční zvýšení o 2,6 %, ovšem v dlouhodobějším období 2010–2016 nastal pokles o 2,1 %. </a:t>
            </a:r>
          </a:p>
          <a:p>
            <a:r>
              <a:rPr lang="cs-CZ" dirty="0"/>
              <a:t>Cílem aktualizované statní energetické koncepce je nepřekročení úrovně 1 060 PJ do roku 2020. Tento cíl se daří plnit, již od roku 2010 se konečna spotřeba energie v ČR pohybuje pod touto hranici.</a:t>
            </a:r>
          </a:p>
        </p:txBody>
      </p:sp>
    </p:spTree>
    <p:extLst>
      <p:ext uri="{BB962C8B-B14F-4D97-AF65-F5344CB8AC3E}">
        <p14:creationId xmlns:p14="http://schemas.microsoft.com/office/powerpoint/2010/main" val="39087852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Opotřebení stavebních objektů</a:t>
            </a:r>
            <a:endParaRPr lang="cs-CZ" dirty="0"/>
          </a:p>
        </p:txBody>
      </p:sp>
      <p:sp>
        <p:nvSpPr>
          <p:cNvPr id="3" name="Zástupný symbol pro obsah 2"/>
          <p:cNvSpPr>
            <a:spLocks noGrp="1"/>
          </p:cNvSpPr>
          <p:nvPr>
            <p:ph idx="1"/>
          </p:nvPr>
        </p:nvSpPr>
        <p:spPr/>
        <p:txBody>
          <a:bodyPr>
            <a:normAutofit/>
          </a:bodyPr>
          <a:lstStyle/>
          <a:p>
            <a:pPr marL="57150" indent="0">
              <a:buNone/>
            </a:pPr>
            <a:r>
              <a:rPr lang="cs-CZ" dirty="0"/>
              <a:t>Opotřebením (znehodnocením) stavebních objektů rozumíme tedy </a:t>
            </a:r>
            <a:r>
              <a:rPr lang="cs-CZ" b="1" dirty="0">
                <a:solidFill>
                  <a:srgbClr val="C00000"/>
                </a:solidFill>
              </a:rPr>
              <a:t>stav stavebního díla, kdy pokles kvality a ceny nemovitosti je způsoben vlivem používání, atmosférickými vlivy a změnami v materiálu. </a:t>
            </a:r>
            <a:r>
              <a:rPr lang="cs-CZ" dirty="0"/>
              <a:t>Vyjadřuje konkrétní technický stav konstrukce v daném okamžiku a závisí především na:</a:t>
            </a:r>
          </a:p>
          <a:p>
            <a:pPr lvl="1"/>
            <a:r>
              <a:rPr lang="cs-CZ" dirty="0"/>
              <a:t>stáří konstrukce;</a:t>
            </a:r>
          </a:p>
          <a:p>
            <a:pPr lvl="1"/>
            <a:r>
              <a:rPr lang="cs-CZ" dirty="0"/>
              <a:t>objektivní – fyzické životnosti konstrukce;</a:t>
            </a:r>
          </a:p>
          <a:p>
            <a:pPr lvl="1"/>
            <a:r>
              <a:rPr lang="cs-CZ" dirty="0"/>
              <a:t>kvalitě prováděné údržby.</a:t>
            </a:r>
            <a:br>
              <a:rPr lang="cs-CZ" dirty="0"/>
            </a:br>
            <a:endParaRPr lang="cs-CZ" dirty="0"/>
          </a:p>
        </p:txBody>
      </p:sp>
      <p:sp>
        <p:nvSpPr>
          <p:cNvPr id="4" name="TextovéPole 3"/>
          <p:cNvSpPr txBox="1"/>
          <p:nvPr/>
        </p:nvSpPr>
        <p:spPr>
          <a:xfrm>
            <a:off x="1524000" y="6250523"/>
            <a:ext cx="8928992" cy="261610"/>
          </a:xfrm>
          <a:prstGeom prst="rect">
            <a:avLst/>
          </a:prstGeom>
          <a:noFill/>
        </p:spPr>
        <p:txBody>
          <a:bodyPr wrap="square" rtlCol="0">
            <a:spAutoFit/>
          </a:bodyPr>
          <a:lstStyle/>
          <a:p>
            <a:r>
              <a:rPr lang="en-US" sz="1100" dirty="0" err="1"/>
              <a:t>Berankov</a:t>
            </a:r>
            <a:r>
              <a:rPr lang="cs-CZ" sz="1100" dirty="0"/>
              <a:t>á E. 2013</a:t>
            </a:r>
            <a:r>
              <a:rPr lang="cs-CZ" sz="1100" i="1" dirty="0"/>
              <a:t>. Životní cyklus staveb</a:t>
            </a:r>
            <a:r>
              <a:rPr lang="cs-CZ" sz="1100" dirty="0"/>
              <a:t>. TZB-INFO.CZ. Dostupné na: http://www.tzb-info.cz/udrzba-budov/10219-zivotni-cyklus-staveb</a:t>
            </a:r>
          </a:p>
        </p:txBody>
      </p:sp>
    </p:spTree>
    <p:extLst>
      <p:ext uri="{BB962C8B-B14F-4D97-AF65-F5344CB8AC3E}">
        <p14:creationId xmlns:p14="http://schemas.microsoft.com/office/powerpoint/2010/main" val="3621493140"/>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696991-806F-4DC5-891B-ED7B27D8115E}"/>
              </a:ext>
            </a:extLst>
          </p:cNvPr>
          <p:cNvSpPr>
            <a:spLocks noGrp="1"/>
          </p:cNvSpPr>
          <p:nvPr>
            <p:ph type="title"/>
          </p:nvPr>
        </p:nvSpPr>
        <p:spPr/>
        <p:txBody>
          <a:bodyPr/>
          <a:lstStyle/>
          <a:p>
            <a:r>
              <a:rPr lang="cs-CZ" b="1" dirty="0"/>
              <a:t>3. EM- vývoje spotřeby energie </a:t>
            </a:r>
          </a:p>
        </p:txBody>
      </p:sp>
      <p:sp>
        <p:nvSpPr>
          <p:cNvPr id="3" name="Zástupný symbol pro obsah 2">
            <a:extLst>
              <a:ext uri="{FF2B5EF4-FFF2-40B4-BE49-F238E27FC236}">
                <a16:creationId xmlns:a16="http://schemas.microsoft.com/office/drawing/2014/main" id="{BD71B91D-0C64-4794-85AD-435E59FF6103}"/>
              </a:ext>
            </a:extLst>
          </p:cNvPr>
          <p:cNvSpPr>
            <a:spLocks noGrp="1"/>
          </p:cNvSpPr>
          <p:nvPr>
            <p:ph idx="1"/>
          </p:nvPr>
        </p:nvSpPr>
        <p:spPr/>
        <p:txBody>
          <a:bodyPr>
            <a:normAutofit fontScale="70000" lnSpcReduction="20000"/>
          </a:bodyPr>
          <a:lstStyle/>
          <a:p>
            <a:r>
              <a:rPr lang="cs-CZ" dirty="0"/>
              <a:t>V sektorovém členění mají nejvyšší a velmi podobnou spotřebu tři sektory: průmysl (29,8 % celkové spotřeby energie v roce 2016), domácnosti (28,1 %) a doprava (27,1 %). </a:t>
            </a:r>
          </a:p>
          <a:p>
            <a:r>
              <a:rPr lang="cs-CZ" dirty="0"/>
              <a:t>Vývoj spotřeby energie v domácnostech zásadním způsobem ovlivňuji teplotní podmínky topných sezon, neboť pro vytápění se spotřebuje většina energie celkově spotřebované v domácnostech.</a:t>
            </a:r>
          </a:p>
          <a:p>
            <a:r>
              <a:rPr lang="pl-PL" dirty="0"/>
              <a:t>Spotřeba energie v dopravě vykazuje, jako v jedinem sektoru, v obdobi 2010–2016 rostouci trend o 8,1 %, mimo </a:t>
            </a:r>
            <a:r>
              <a:rPr lang="cs-CZ" dirty="0"/>
              <a:t>jine z důvodu růstu spotřeby paliv a stoupající osobni a letecké dopravy. U ostatních sektorů vývoj spotřeby energie stagnuje nebo pozvolna klesá.</a:t>
            </a:r>
          </a:p>
          <a:p>
            <a:r>
              <a:rPr lang="cs-CZ" dirty="0"/>
              <a:t>V souvislosti se spotřebou energie dochází i ke snížení spotřeby primárních energetických zdrojů. V roce 2016 24 meziročně klesla spotřeba PEZ (o 1,2 %), a současně došlo ke zvýšení hrubého domácího produktu (o 2,5 %). Energetická náročnost hospodářství tak dosáhla 396,7 </a:t>
            </a:r>
            <a:r>
              <a:rPr lang="cs-CZ" dirty="0" err="1"/>
              <a:t>MJ.tis</a:t>
            </a:r>
            <a:r>
              <a:rPr lang="cs-CZ" dirty="0"/>
              <a:t>. Kč-1 (</a:t>
            </a:r>
            <a:r>
              <a:rPr lang="cs-CZ" dirty="0" err="1"/>
              <a:t>s.c.r</a:t>
            </a:r>
            <a:r>
              <a:rPr lang="cs-CZ" dirty="0"/>
              <a:t>. 2010) a meziročně tak došlo k jejímu poklesu o 3,6 %. V období od roku 2000 nastal celkový pokles energetické náročnosti o 33,6 %.</a:t>
            </a:r>
          </a:p>
        </p:txBody>
      </p:sp>
    </p:spTree>
    <p:extLst>
      <p:ext uri="{BB962C8B-B14F-4D97-AF65-F5344CB8AC3E}">
        <p14:creationId xmlns:p14="http://schemas.microsoft.com/office/powerpoint/2010/main" val="2548095482"/>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696991-806F-4DC5-891B-ED7B27D8115E}"/>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BD71B91D-0C64-4794-85AD-435E59FF6103}"/>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FE8EF044-EF54-45BC-BF3E-B05D749F851D}"/>
              </a:ext>
            </a:extLst>
          </p:cNvPr>
          <p:cNvPicPr>
            <a:picLocks noChangeAspect="1"/>
          </p:cNvPicPr>
          <p:nvPr/>
        </p:nvPicPr>
        <p:blipFill>
          <a:blip r:embed="rId5"/>
          <a:stretch>
            <a:fillRect/>
          </a:stretch>
        </p:blipFill>
        <p:spPr>
          <a:xfrm>
            <a:off x="761999" y="1191029"/>
            <a:ext cx="10668001" cy="4985934"/>
          </a:xfrm>
          <a:prstGeom prst="rect">
            <a:avLst/>
          </a:prstGeom>
        </p:spPr>
      </p:pic>
    </p:spTree>
    <p:extLst>
      <p:ext uri="{BB962C8B-B14F-4D97-AF65-F5344CB8AC3E}">
        <p14:creationId xmlns:p14="http://schemas.microsoft.com/office/powerpoint/2010/main" val="676466059"/>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696991-806F-4DC5-891B-ED7B27D8115E}"/>
              </a:ext>
            </a:extLst>
          </p:cNvPr>
          <p:cNvSpPr>
            <a:spLocks noGrp="1"/>
          </p:cNvSpPr>
          <p:nvPr>
            <p:ph type="title"/>
          </p:nvPr>
        </p:nvSpPr>
        <p:spPr/>
        <p:txBody>
          <a:bodyPr/>
          <a:lstStyle/>
          <a:p>
            <a:r>
              <a:rPr lang="cs-CZ" b="1" dirty="0"/>
              <a:t>3. EM- </a:t>
            </a:r>
            <a:r>
              <a:rPr lang="cs-CZ" b="1" dirty="0" err="1"/>
              <a:t>decoupling</a:t>
            </a:r>
            <a:endParaRPr lang="cs-CZ" b="1" dirty="0"/>
          </a:p>
        </p:txBody>
      </p:sp>
      <p:sp>
        <p:nvSpPr>
          <p:cNvPr id="3" name="Zástupný symbol pro obsah 2">
            <a:extLst>
              <a:ext uri="{FF2B5EF4-FFF2-40B4-BE49-F238E27FC236}">
                <a16:creationId xmlns:a16="http://schemas.microsoft.com/office/drawing/2014/main" id="{BD71B91D-0C64-4794-85AD-435E59FF6103}"/>
              </a:ext>
            </a:extLst>
          </p:cNvPr>
          <p:cNvSpPr>
            <a:spLocks noGrp="1"/>
          </p:cNvSpPr>
          <p:nvPr>
            <p:ph idx="1"/>
          </p:nvPr>
        </p:nvSpPr>
        <p:spPr/>
        <p:txBody>
          <a:bodyPr>
            <a:normAutofit fontScale="85000" lnSpcReduction="20000"/>
          </a:bodyPr>
          <a:lstStyle/>
          <a:p>
            <a:r>
              <a:rPr lang="cs-CZ" dirty="0"/>
              <a:t>Kromě energetické náročnosti klesá i materiálová náročnost hospodářství ČR (v roce 2016 meziročně poklesla o 3,9 %), což je úroveň zhruba třetinová ve srovnání s počátkem 90. let 20. století, v období 2000–2016 materiálová náročnost poklesla o 39,8 %. </a:t>
            </a:r>
          </a:p>
          <a:p>
            <a:r>
              <a:rPr lang="cs-CZ" dirty="0"/>
              <a:t>rostoucí efektivita transformace energii a materiálu na ekonomicky výkon. </a:t>
            </a:r>
            <a:r>
              <a:rPr lang="cs-CZ" b="1" dirty="0">
                <a:solidFill>
                  <a:srgbClr val="FF0000"/>
                </a:solidFill>
              </a:rPr>
              <a:t>V roce 2016 byl dosažen absolutní </a:t>
            </a:r>
            <a:r>
              <a:rPr lang="cs-CZ" b="1" dirty="0" err="1">
                <a:solidFill>
                  <a:srgbClr val="FF0000"/>
                </a:solidFill>
              </a:rPr>
              <a:t>decoupling</a:t>
            </a:r>
            <a:r>
              <a:rPr lang="cs-CZ" b="1" dirty="0">
                <a:solidFill>
                  <a:srgbClr val="FF0000"/>
                </a:solidFill>
              </a:rPr>
              <a:t>, při kterém klesá zátěž životního prostředí i přes růst ekonomiky.</a:t>
            </a:r>
          </a:p>
          <a:p>
            <a:r>
              <a:rPr lang="cs-CZ" dirty="0"/>
              <a:t>Měrné </a:t>
            </a:r>
            <a:r>
              <a:rPr lang="cs-CZ" b="1" dirty="0">
                <a:solidFill>
                  <a:srgbClr val="FF0000"/>
                </a:solidFill>
              </a:rPr>
              <a:t>indikátory energetické i materiálové spotřeby nadprůměrné </a:t>
            </a:r>
            <a:r>
              <a:rPr lang="cs-CZ" dirty="0"/>
              <a:t>(vzhledem k  vyššímu podílu průmyslu na tvorbě HDP a energetikou založenou na fosilních zdrojích).</a:t>
            </a:r>
          </a:p>
          <a:p>
            <a:r>
              <a:rPr lang="cs-CZ" b="1" dirty="0">
                <a:solidFill>
                  <a:srgbClr val="FF0000"/>
                </a:solidFill>
              </a:rPr>
              <a:t>Materiálová náročnost hospodářství ČR v roce 2016 byla o 34,2 % vyšší než průměrná materiálová náročnost cele EU28</a:t>
            </a:r>
          </a:p>
        </p:txBody>
      </p:sp>
    </p:spTree>
    <p:extLst>
      <p:ext uri="{BB962C8B-B14F-4D97-AF65-F5344CB8AC3E}">
        <p14:creationId xmlns:p14="http://schemas.microsoft.com/office/powerpoint/2010/main" val="259480799"/>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B253F4-D998-4928-B4EE-1F14D348B27A}"/>
              </a:ext>
            </a:extLst>
          </p:cNvPr>
          <p:cNvSpPr>
            <a:spLocks noGrp="1"/>
          </p:cNvSpPr>
          <p:nvPr>
            <p:ph type="title"/>
          </p:nvPr>
        </p:nvSpPr>
        <p:spPr/>
        <p:txBody>
          <a:bodyPr/>
          <a:lstStyle/>
          <a:p>
            <a:r>
              <a:rPr lang="cs-CZ" b="1" dirty="0"/>
              <a:t>3. EM-energetický mix</a:t>
            </a:r>
          </a:p>
        </p:txBody>
      </p:sp>
      <p:sp>
        <p:nvSpPr>
          <p:cNvPr id="3" name="Zástupný symbol pro obsah 2">
            <a:extLst>
              <a:ext uri="{FF2B5EF4-FFF2-40B4-BE49-F238E27FC236}">
                <a16:creationId xmlns:a16="http://schemas.microsoft.com/office/drawing/2014/main" id="{F5DF4093-DB8A-49FE-8D4C-D19D6155DAAE}"/>
              </a:ext>
            </a:extLst>
          </p:cNvPr>
          <p:cNvSpPr>
            <a:spLocks noGrp="1"/>
          </p:cNvSpPr>
          <p:nvPr>
            <p:ph idx="1"/>
          </p:nvPr>
        </p:nvSpPr>
        <p:spPr/>
        <p:txBody>
          <a:bodyPr>
            <a:normAutofit/>
          </a:bodyPr>
          <a:lstStyle/>
          <a:p>
            <a:r>
              <a:rPr lang="cs-CZ" dirty="0"/>
              <a:t>Energeticky mix ČR se postupně mění. Výroba elektřiny z uhlí, která byla u nás dána historicky díky dostupným ložiskům teto energetické suroviny, klesá (v roce 2017 činil podíl hnědého uhlí na výrobě elektřiny 42,5 % a černého uhlí 5,1 %). Postupně je uhlí nahrazováno jadernou energii (32,6 %) a obnovitelnými zdroji (11,1 %).</a:t>
            </a:r>
          </a:p>
          <a:p>
            <a:endParaRPr lang="cs-CZ" dirty="0"/>
          </a:p>
        </p:txBody>
      </p:sp>
    </p:spTree>
    <p:extLst>
      <p:ext uri="{BB962C8B-B14F-4D97-AF65-F5344CB8AC3E}">
        <p14:creationId xmlns:p14="http://schemas.microsoft.com/office/powerpoint/2010/main" val="10200895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696991-806F-4DC5-891B-ED7B27D8115E}"/>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52E414CE-CD38-4799-9165-655A57D0F230}"/>
              </a:ext>
            </a:extLst>
          </p:cNvPr>
          <p:cNvPicPr>
            <a:picLocks noGrp="1" noChangeAspect="1"/>
          </p:cNvPicPr>
          <p:nvPr>
            <p:ph idx="1"/>
          </p:nvPr>
        </p:nvPicPr>
        <p:blipFill>
          <a:blip r:embed="rId5"/>
          <a:stretch>
            <a:fillRect/>
          </a:stretch>
        </p:blipFill>
        <p:spPr>
          <a:xfrm>
            <a:off x="1712008" y="1600200"/>
            <a:ext cx="8767984" cy="4525963"/>
          </a:xfrm>
          <a:prstGeom prst="rect">
            <a:avLst/>
          </a:prstGeom>
        </p:spPr>
      </p:pic>
    </p:spTree>
    <p:extLst>
      <p:ext uri="{BB962C8B-B14F-4D97-AF65-F5344CB8AC3E}">
        <p14:creationId xmlns:p14="http://schemas.microsoft.com/office/powerpoint/2010/main" val="848502840"/>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696991-806F-4DC5-891B-ED7B27D8115E}"/>
              </a:ext>
            </a:extLst>
          </p:cNvPr>
          <p:cNvSpPr>
            <a:spLocks noGrp="1"/>
          </p:cNvSpPr>
          <p:nvPr>
            <p:ph type="title"/>
          </p:nvPr>
        </p:nvSpPr>
        <p:spPr/>
        <p:txBody>
          <a:bodyPr/>
          <a:lstStyle/>
          <a:p>
            <a:r>
              <a:rPr lang="cs-CZ" b="1" dirty="0"/>
              <a:t>3. EM-vývoj spotřeby elektřiny</a:t>
            </a:r>
          </a:p>
        </p:txBody>
      </p:sp>
      <p:sp>
        <p:nvSpPr>
          <p:cNvPr id="3" name="Zástupný symbol pro obsah 2">
            <a:extLst>
              <a:ext uri="{FF2B5EF4-FFF2-40B4-BE49-F238E27FC236}">
                <a16:creationId xmlns:a16="http://schemas.microsoft.com/office/drawing/2014/main" id="{BD71B91D-0C64-4794-85AD-435E59FF6103}"/>
              </a:ext>
            </a:extLst>
          </p:cNvPr>
          <p:cNvSpPr>
            <a:spLocks noGrp="1"/>
          </p:cNvSpPr>
          <p:nvPr>
            <p:ph idx="1"/>
          </p:nvPr>
        </p:nvSpPr>
        <p:spPr/>
        <p:txBody>
          <a:bodyPr>
            <a:normAutofit fontScale="70000" lnSpcReduction="20000"/>
          </a:bodyPr>
          <a:lstStyle/>
          <a:p>
            <a:r>
              <a:rPr lang="cs-CZ" dirty="0"/>
              <a:t>Celková hrubá výroba elektřiny se v roce 2017 po čtyřletém poklesu meziročně zvýšila o 4,5 % a dosáhla 87 037,6 </a:t>
            </a:r>
            <a:r>
              <a:rPr lang="cs-CZ" dirty="0" err="1"/>
              <a:t>GWh</a:t>
            </a:r>
            <a:r>
              <a:rPr lang="cs-CZ" dirty="0"/>
              <a:t>. Oproti roku 2000 se v roce 2017 vyrobilo o 18,5 % vice elektřiny. </a:t>
            </a:r>
          </a:p>
          <a:p>
            <a:r>
              <a:rPr lang="pl-PL" dirty="0"/>
              <a:t>Vyroba elektřiny z obnovitelnych zdrojů zažila v ČR od roku 2003 značny rozvoj</a:t>
            </a:r>
            <a:r>
              <a:rPr lang="cs-CZ" dirty="0"/>
              <a:t>.</a:t>
            </a:r>
          </a:p>
          <a:p>
            <a:r>
              <a:rPr lang="cs-CZ" dirty="0"/>
              <a:t>V roce 2017 bylo vyrobeno 9 618 </a:t>
            </a:r>
            <a:r>
              <a:rPr lang="cs-CZ" dirty="0" err="1"/>
              <a:t>GWh</a:t>
            </a:r>
            <a:r>
              <a:rPr lang="cs-CZ" dirty="0"/>
              <a:t> elektřiny z obnovitelných zdrojů (5x více oproti roku 2003). </a:t>
            </a:r>
          </a:p>
          <a:p>
            <a:r>
              <a:rPr lang="cs-CZ" dirty="0"/>
              <a:t>OZE v roce 2017: bioplyn (27,4 %), biomasa (23,0 %) a </a:t>
            </a:r>
            <a:r>
              <a:rPr lang="cs-CZ" dirty="0" err="1"/>
              <a:t>fotovoltaikou</a:t>
            </a:r>
            <a:r>
              <a:rPr lang="cs-CZ" dirty="0"/>
              <a:t> (22,8 %)  vodní elektrárny (19,4 %) a větrné elektrárny (6,1 %), biologicky rozložitelná část tuhých komunálních odpadů (1,2 %). </a:t>
            </a:r>
          </a:p>
          <a:p>
            <a:r>
              <a:rPr lang="cs-CZ" b="1" dirty="0">
                <a:solidFill>
                  <a:srgbClr val="FF0000"/>
                </a:solidFill>
              </a:rPr>
              <a:t>Cíl: podíl OZE</a:t>
            </a:r>
            <a:r>
              <a:rPr lang="cs-CZ" dirty="0"/>
              <a:t> na hrubé konečné spotřebě energie </a:t>
            </a:r>
            <a:r>
              <a:rPr lang="cs-CZ" b="1" dirty="0">
                <a:solidFill>
                  <a:srgbClr val="FF0000"/>
                </a:solidFill>
              </a:rPr>
              <a:t>13 % </a:t>
            </a:r>
            <a:r>
              <a:rPr lang="cs-CZ" dirty="0"/>
              <a:t>do roku </a:t>
            </a:r>
            <a:r>
              <a:rPr lang="cs-CZ" b="1" dirty="0">
                <a:solidFill>
                  <a:srgbClr val="FF0000"/>
                </a:solidFill>
              </a:rPr>
              <a:t>2020</a:t>
            </a:r>
            <a:r>
              <a:rPr lang="cs-CZ" dirty="0"/>
              <a:t>. </a:t>
            </a:r>
            <a:r>
              <a:rPr lang="cs-CZ" b="1" dirty="0">
                <a:solidFill>
                  <a:srgbClr val="FF0000"/>
                </a:solidFill>
              </a:rPr>
              <a:t>V roce 2016 </a:t>
            </a:r>
            <a:r>
              <a:rPr lang="cs-CZ" dirty="0"/>
              <a:t>činila hodnota pro ČR </a:t>
            </a:r>
            <a:r>
              <a:rPr lang="cs-CZ" b="1" dirty="0">
                <a:solidFill>
                  <a:srgbClr val="FF0000"/>
                </a:solidFill>
              </a:rPr>
              <a:t>14,9 %</a:t>
            </a:r>
            <a:r>
              <a:rPr lang="cs-CZ" dirty="0"/>
              <a:t>, přičemž indikativní cíl byl splněn již v roce 2013. Druhým cílem, vyplývajícím z aktualizované Statni energetické </a:t>
            </a:r>
            <a:r>
              <a:rPr lang="pl-PL" dirty="0"/>
              <a:t>koncepce, je dosaženi podilu OZE na vyrobě elektřiny v rozmezi 18–25 % do roku 2040. </a:t>
            </a:r>
            <a:r>
              <a:rPr lang="pl-PL" b="1" dirty="0">
                <a:solidFill>
                  <a:srgbClr val="FF0000"/>
                </a:solidFill>
              </a:rPr>
              <a:t>V roce 2017 činil tento podil 11,1 %.</a:t>
            </a:r>
          </a:p>
        </p:txBody>
      </p:sp>
    </p:spTree>
    <p:extLst>
      <p:ext uri="{BB962C8B-B14F-4D97-AF65-F5344CB8AC3E}">
        <p14:creationId xmlns:p14="http://schemas.microsoft.com/office/powerpoint/2010/main" val="2936520725"/>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B24CB0-3203-4765-919E-BEFDA24F773C}"/>
              </a:ext>
            </a:extLst>
          </p:cNvPr>
          <p:cNvSpPr>
            <a:spLocks noGrp="1"/>
          </p:cNvSpPr>
          <p:nvPr>
            <p:ph type="title"/>
          </p:nvPr>
        </p:nvSpPr>
        <p:spPr/>
        <p:txBody>
          <a:bodyPr/>
          <a:lstStyle/>
          <a:p>
            <a:r>
              <a:rPr lang="cs-CZ" b="1" dirty="0"/>
              <a:t>3. EM- vývoj spotřeby tepla</a:t>
            </a:r>
          </a:p>
        </p:txBody>
      </p:sp>
      <p:sp>
        <p:nvSpPr>
          <p:cNvPr id="3" name="Zástupný symbol pro obsah 2">
            <a:extLst>
              <a:ext uri="{FF2B5EF4-FFF2-40B4-BE49-F238E27FC236}">
                <a16:creationId xmlns:a16="http://schemas.microsoft.com/office/drawing/2014/main" id="{504766A9-44F1-4FDA-BCD3-112467D97658}"/>
              </a:ext>
            </a:extLst>
          </p:cNvPr>
          <p:cNvSpPr>
            <a:spLocks noGrp="1"/>
          </p:cNvSpPr>
          <p:nvPr>
            <p:ph idx="1"/>
          </p:nvPr>
        </p:nvSpPr>
        <p:spPr/>
        <p:txBody>
          <a:bodyPr>
            <a:normAutofit fontScale="70000" lnSpcReduction="20000"/>
          </a:bodyPr>
          <a:lstStyle/>
          <a:p>
            <a:r>
              <a:rPr lang="cs-CZ" b="1" dirty="0">
                <a:solidFill>
                  <a:srgbClr val="FF0000"/>
                </a:solidFill>
              </a:rPr>
              <a:t>Výroba tepla je v ČR zajišťována zejména spalováním hnědého uhlí (43,3 %) nebo zemního plynu (30,1 %), </a:t>
            </a:r>
            <a:r>
              <a:rPr lang="cs-CZ" dirty="0"/>
              <a:t>který je převažujícím palivem pro domácí kotelny a malé systémy pro výrobu tepla. Vyrobené teplo se využívá pro průmyslové účely i pro zásobování domácnosti tepelnou energii.</a:t>
            </a:r>
          </a:p>
          <a:p>
            <a:r>
              <a:rPr lang="cs-CZ" b="1" dirty="0">
                <a:solidFill>
                  <a:srgbClr val="FF0000"/>
                </a:solidFill>
              </a:rPr>
              <a:t>Dlouhodobě spotřeba tepla klesá</a:t>
            </a:r>
            <a:r>
              <a:rPr lang="cs-CZ" dirty="0"/>
              <a:t>, což je dáno úsporami tepelné energie a snahou o snižování spotřeby tepla v průmyslovém i veřejném sektoru a v domácnostech.</a:t>
            </a:r>
          </a:p>
          <a:p>
            <a:r>
              <a:rPr lang="cs-CZ" dirty="0"/>
              <a:t>Projevem negativních důsledků hospodářské činnosti, a to nejen průmyslu a energetiky, jsou staré ekologické zátěže a </a:t>
            </a:r>
            <a:r>
              <a:rPr lang="cs-CZ" dirty="0" err="1"/>
              <a:t>brownfieldy</a:t>
            </a:r>
            <a:r>
              <a:rPr lang="cs-CZ" dirty="0"/>
              <a:t>. Celkový </a:t>
            </a:r>
            <a:r>
              <a:rPr lang="pl-PL" dirty="0"/>
              <a:t>počet starych ekologickych zatěži na uzemi ČR je odhadovan přibližně na 10 000 kontaminovanych lokalit. </a:t>
            </a:r>
          </a:p>
          <a:p>
            <a:r>
              <a:rPr lang="cs-CZ" dirty="0"/>
              <a:t>V období 2010–2017 byly ukončeny sanace 343 lokalit starých ekologických zátěži (z toho v roce 2017 celkem 48 lokalit) a dalších 55 nápravných opatření bylo ukončeno v nevyhovujícím stavu (z toho v roce 2017 celkem 10 lokalit).</a:t>
            </a:r>
          </a:p>
        </p:txBody>
      </p:sp>
    </p:spTree>
    <p:extLst>
      <p:ext uri="{BB962C8B-B14F-4D97-AF65-F5344CB8AC3E}">
        <p14:creationId xmlns:p14="http://schemas.microsoft.com/office/powerpoint/2010/main" val="3321953889"/>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8CB91-9E8E-4768-8F56-123C14B75BBE}"/>
              </a:ext>
            </a:extLst>
          </p:cNvPr>
          <p:cNvSpPr>
            <a:spLocks noGrp="1"/>
          </p:cNvSpPr>
          <p:nvPr>
            <p:ph type="title"/>
          </p:nvPr>
        </p:nvSpPr>
        <p:spPr/>
        <p:txBody>
          <a:bodyPr/>
          <a:lstStyle/>
          <a:p>
            <a:r>
              <a:rPr lang="cs-CZ" b="1" dirty="0"/>
              <a:t>3. Spotřeba energie v dopravě</a:t>
            </a:r>
          </a:p>
        </p:txBody>
      </p:sp>
      <p:pic>
        <p:nvPicPr>
          <p:cNvPr id="4" name="Zástupný symbol pro obsah 3">
            <a:extLst>
              <a:ext uri="{FF2B5EF4-FFF2-40B4-BE49-F238E27FC236}">
                <a16:creationId xmlns:a16="http://schemas.microsoft.com/office/drawing/2014/main" id="{B32B73AB-597D-4967-836F-21324374AF7A}"/>
              </a:ext>
            </a:extLst>
          </p:cNvPr>
          <p:cNvPicPr>
            <a:picLocks noGrp="1" noChangeAspect="1"/>
          </p:cNvPicPr>
          <p:nvPr>
            <p:ph idx="1"/>
          </p:nvPr>
        </p:nvPicPr>
        <p:blipFill>
          <a:blip r:embed="rId5"/>
          <a:stretch>
            <a:fillRect/>
          </a:stretch>
        </p:blipFill>
        <p:spPr>
          <a:xfrm>
            <a:off x="1815382" y="1600200"/>
            <a:ext cx="8561236" cy="4525963"/>
          </a:xfrm>
          <a:prstGeom prst="rect">
            <a:avLst/>
          </a:prstGeom>
        </p:spPr>
      </p:pic>
    </p:spTree>
    <p:extLst>
      <p:ext uri="{BB962C8B-B14F-4D97-AF65-F5344CB8AC3E}">
        <p14:creationId xmlns:p14="http://schemas.microsoft.com/office/powerpoint/2010/main" val="1408449304"/>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B88D68-BEBD-4172-A3CC-E133DAD19EE3}"/>
              </a:ext>
            </a:extLst>
          </p:cNvPr>
          <p:cNvSpPr>
            <a:spLocks noGrp="1"/>
          </p:cNvSpPr>
          <p:nvPr>
            <p:ph type="title"/>
          </p:nvPr>
        </p:nvSpPr>
        <p:spPr/>
        <p:txBody>
          <a:bodyPr/>
          <a:lstStyle/>
          <a:p>
            <a:r>
              <a:rPr lang="cs-CZ" b="1" dirty="0"/>
              <a:t>3. EM-doprava (1/3)</a:t>
            </a:r>
          </a:p>
        </p:txBody>
      </p:sp>
      <p:sp>
        <p:nvSpPr>
          <p:cNvPr id="3" name="Zástupný symbol pro obsah 2">
            <a:extLst>
              <a:ext uri="{FF2B5EF4-FFF2-40B4-BE49-F238E27FC236}">
                <a16:creationId xmlns:a16="http://schemas.microsoft.com/office/drawing/2014/main" id="{C9C7FCC4-03A2-4D1A-B801-B35BC0988BFF}"/>
              </a:ext>
            </a:extLst>
          </p:cNvPr>
          <p:cNvSpPr>
            <a:spLocks noGrp="1"/>
          </p:cNvSpPr>
          <p:nvPr>
            <p:ph idx="1"/>
          </p:nvPr>
        </p:nvSpPr>
        <p:spPr/>
        <p:txBody>
          <a:bodyPr>
            <a:normAutofit fontScale="77500" lnSpcReduction="20000"/>
          </a:bodyPr>
          <a:lstStyle/>
          <a:p>
            <a:r>
              <a:rPr lang="cs-CZ" b="1" dirty="0">
                <a:solidFill>
                  <a:srgbClr val="FF0000"/>
                </a:solidFill>
              </a:rPr>
              <a:t>fosilní zdroje energie (95,3 %). </a:t>
            </a:r>
            <a:r>
              <a:rPr lang="cs-CZ" dirty="0"/>
              <a:t>V období 2000–2017 spotřeba nafty v dopravě narostla o 134,3 %, v roce 2017 v meziročním srovnání o 3,7 % a byla vice než 2,5krat vyšší než spotřeba benzinu. Naproti tomu spotřeba benzinu v období 2000–2017 poklesla o 13,9 % a benzin v roce 2017 pokrýval 23,5 % celkové spotřeby energie v dopravě.</a:t>
            </a:r>
          </a:p>
          <a:p>
            <a:r>
              <a:rPr lang="cs-CZ" b="1" dirty="0">
                <a:solidFill>
                  <a:srgbClr val="FF0000"/>
                </a:solidFill>
              </a:rPr>
              <a:t>Alternativní paliva: </a:t>
            </a:r>
            <a:r>
              <a:rPr lang="cs-CZ" dirty="0"/>
              <a:t>strmě narůstá </a:t>
            </a:r>
            <a:r>
              <a:rPr lang="cs-CZ" b="1" dirty="0">
                <a:solidFill>
                  <a:srgbClr val="FF0000"/>
                </a:solidFill>
              </a:rPr>
              <a:t>spotřeba CNG, v roce 2017 </a:t>
            </a:r>
            <a:r>
              <a:rPr lang="cs-CZ" dirty="0"/>
              <a:t>v meziročním srovnání </a:t>
            </a:r>
            <a:r>
              <a:rPr lang="cs-CZ" b="1" dirty="0">
                <a:solidFill>
                  <a:srgbClr val="FF0000"/>
                </a:solidFill>
              </a:rPr>
              <a:t>stoupla o 13,9 %. Spotřeba biopaliv v roce 2017 tvoří 4,7 % </a:t>
            </a:r>
            <a:r>
              <a:rPr lang="cs-CZ" dirty="0"/>
              <a:t>spotřeby energie v dopravě. </a:t>
            </a:r>
            <a:r>
              <a:rPr lang="cs-CZ" b="1" dirty="0">
                <a:solidFill>
                  <a:srgbClr val="FF0000"/>
                </a:solidFill>
              </a:rPr>
              <a:t>Převážnou část spotřeby biopaliv (FAME, bioetanolu a bio-ETBE) tvoři povinné přimíchávání biosložky do benzinu a nafty.</a:t>
            </a:r>
          </a:p>
          <a:p>
            <a:r>
              <a:rPr lang="cs-CZ" dirty="0"/>
              <a:t>Obnovitelné zdroje energie v dopravě: roce 2016 dosáhl 6,4 %.Na spotřebě OZE v dopravě se v roce 2016 podílela biopaliva 75,1 % a elektřina z OZE 24,9 %. </a:t>
            </a:r>
            <a:r>
              <a:rPr lang="cs-CZ" b="1" dirty="0"/>
              <a:t>Cil Národního akčního planu </a:t>
            </a:r>
            <a:r>
              <a:rPr lang="pl-PL" b="1" dirty="0"/>
              <a:t>pro energii z obnovitelnych zdrojů 10 % energie z OZE v dopravě do roku 2020 aktualně plněn není.</a:t>
            </a:r>
          </a:p>
        </p:txBody>
      </p:sp>
    </p:spTree>
    <p:extLst>
      <p:ext uri="{BB962C8B-B14F-4D97-AF65-F5344CB8AC3E}">
        <p14:creationId xmlns:p14="http://schemas.microsoft.com/office/powerpoint/2010/main" val="1845746472"/>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5F0986-6183-4158-8C32-B517EC11FD20}"/>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303341BB-4FDC-43BE-B332-23E408A8298B}"/>
              </a:ext>
            </a:extLst>
          </p:cNvPr>
          <p:cNvPicPr>
            <a:picLocks noGrp="1" noChangeAspect="1"/>
          </p:cNvPicPr>
          <p:nvPr>
            <p:ph idx="1"/>
          </p:nvPr>
        </p:nvPicPr>
        <p:blipFill>
          <a:blip r:embed="rId5"/>
          <a:stretch>
            <a:fillRect/>
          </a:stretch>
        </p:blipFill>
        <p:spPr>
          <a:xfrm>
            <a:off x="1408956" y="1600200"/>
            <a:ext cx="9374087" cy="4525963"/>
          </a:xfrm>
          <a:prstGeom prst="rect">
            <a:avLst/>
          </a:prstGeom>
        </p:spPr>
      </p:pic>
    </p:spTree>
    <p:extLst>
      <p:ext uri="{BB962C8B-B14F-4D97-AF65-F5344CB8AC3E}">
        <p14:creationId xmlns:p14="http://schemas.microsoft.com/office/powerpoint/2010/main" val="321957361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991544" y="476672"/>
            <a:ext cx="8229600" cy="1143000"/>
          </a:xfrm>
        </p:spPr>
        <p:txBody>
          <a:bodyPr>
            <a:normAutofit/>
          </a:bodyPr>
          <a:lstStyle/>
          <a:p>
            <a:r>
              <a:rPr lang="cs-CZ" b="1" dirty="0"/>
              <a:t>Opotřebení stavebních konstrukcí</a:t>
            </a:r>
          </a:p>
        </p:txBody>
      </p:sp>
      <p:sp>
        <p:nvSpPr>
          <p:cNvPr id="3" name="Zástupný symbol pro obsah 2"/>
          <p:cNvSpPr>
            <a:spLocks noGrp="1"/>
          </p:cNvSpPr>
          <p:nvPr>
            <p:ph idx="1"/>
          </p:nvPr>
        </p:nvSpPr>
        <p:spPr/>
        <p:txBody>
          <a:bodyPr>
            <a:normAutofit/>
          </a:bodyPr>
          <a:lstStyle/>
          <a:p>
            <a:endParaRPr lang="cs-CZ" dirty="0"/>
          </a:p>
          <a:p>
            <a:pPr marL="0" indent="0">
              <a:buNone/>
            </a:pPr>
            <a:r>
              <a:rPr lang="cs-CZ" dirty="0"/>
              <a:t>Opotřebení vyjadřuje </a:t>
            </a:r>
            <a:r>
              <a:rPr lang="cs-CZ" b="1" dirty="0">
                <a:solidFill>
                  <a:srgbClr val="C00000"/>
                </a:solidFill>
              </a:rPr>
              <a:t>konkrétní technický stav konstrukce v daném okamžiku</a:t>
            </a:r>
            <a:r>
              <a:rPr lang="cs-CZ" dirty="0"/>
              <a:t>. Opotřebení závisí zejména na stáří konstrukce, objektivní - </a:t>
            </a:r>
            <a:r>
              <a:rPr lang="cs-CZ" b="1" dirty="0">
                <a:solidFill>
                  <a:srgbClr val="C00000"/>
                </a:solidFill>
              </a:rPr>
              <a:t>fyzické životnosti konstrukce </a:t>
            </a:r>
            <a:r>
              <a:rPr lang="cs-CZ" dirty="0"/>
              <a:t>a </a:t>
            </a:r>
            <a:r>
              <a:rPr lang="cs-CZ" b="1" dirty="0">
                <a:solidFill>
                  <a:srgbClr val="C00000"/>
                </a:solidFill>
              </a:rPr>
              <a:t>kvalitě prováděné údržby</a:t>
            </a:r>
            <a:r>
              <a:rPr lang="cs-CZ" dirty="0"/>
              <a:t>. </a:t>
            </a:r>
          </a:p>
        </p:txBody>
      </p:sp>
      <p:sp>
        <p:nvSpPr>
          <p:cNvPr id="4" name="TextovéPole 3"/>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638426175"/>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B5E31-3686-4B6D-8DDA-2850EE80680D}"/>
              </a:ext>
            </a:extLst>
          </p:cNvPr>
          <p:cNvSpPr>
            <a:spLocks noGrp="1"/>
          </p:cNvSpPr>
          <p:nvPr>
            <p:ph type="title"/>
          </p:nvPr>
        </p:nvSpPr>
        <p:spPr/>
        <p:txBody>
          <a:bodyPr/>
          <a:lstStyle/>
          <a:p>
            <a:r>
              <a:rPr lang="cs-CZ" b="1" dirty="0"/>
              <a:t>EM- doprava (2/3)</a:t>
            </a:r>
          </a:p>
        </p:txBody>
      </p:sp>
      <p:sp>
        <p:nvSpPr>
          <p:cNvPr id="3" name="Zástupný symbol pro obsah 2">
            <a:extLst>
              <a:ext uri="{FF2B5EF4-FFF2-40B4-BE49-F238E27FC236}">
                <a16:creationId xmlns:a16="http://schemas.microsoft.com/office/drawing/2014/main" id="{58F1925A-6AF5-455C-A42B-C18EAFC90E53}"/>
              </a:ext>
            </a:extLst>
          </p:cNvPr>
          <p:cNvSpPr>
            <a:spLocks noGrp="1"/>
          </p:cNvSpPr>
          <p:nvPr>
            <p:ph idx="1"/>
          </p:nvPr>
        </p:nvSpPr>
        <p:spPr/>
        <p:txBody>
          <a:bodyPr>
            <a:normAutofit fontScale="70000" lnSpcReduction="20000"/>
          </a:bodyPr>
          <a:lstStyle/>
          <a:p>
            <a:r>
              <a:rPr lang="cs-CZ" dirty="0"/>
              <a:t>Technologické možnosti pro další snižování emisi znečišťujících látek jsou u konvenčních pohonů jíž omezené, vývoj emisi navíc nepříznivě ovlivňuje skladba přepravních výkonů osobní a nákladní dopravy s převahou emisně nejnáročnější silniční dopravy a nadále okrajově používání alternativních paliv a pohonů.</a:t>
            </a:r>
          </a:p>
          <a:p>
            <a:r>
              <a:rPr lang="cs-CZ" dirty="0"/>
              <a:t>Vývoj emisi z dopravy ovlivňuje skladba a obměna vozového parku: </a:t>
            </a:r>
            <a:r>
              <a:rPr lang="cs-CZ" b="1" dirty="0">
                <a:solidFill>
                  <a:srgbClr val="FF0000"/>
                </a:solidFill>
              </a:rPr>
              <a:t>v roce 2017 bylo registrováno 271,6 tis. nových osobních automobilů</a:t>
            </a:r>
            <a:r>
              <a:rPr lang="cs-CZ" dirty="0"/>
              <a:t>, ale  </a:t>
            </a:r>
            <a:r>
              <a:rPr lang="cs-CZ" b="1" dirty="0">
                <a:solidFill>
                  <a:srgbClr val="FF0000"/>
                </a:solidFill>
              </a:rPr>
              <a:t>vozový park zůstává velmi starý</a:t>
            </a:r>
            <a:r>
              <a:rPr lang="cs-CZ" dirty="0"/>
              <a:t>: v roce 2017 dosáhl </a:t>
            </a:r>
            <a:r>
              <a:rPr lang="cs-CZ" b="1" dirty="0">
                <a:solidFill>
                  <a:srgbClr val="FF0000"/>
                </a:solidFill>
              </a:rPr>
              <a:t>průměrný věk osobních automobilů 14,6 roku a stále zvolna stoupa</a:t>
            </a:r>
            <a:r>
              <a:rPr lang="cs-CZ" dirty="0"/>
              <a:t>.</a:t>
            </a:r>
          </a:p>
          <a:p>
            <a:r>
              <a:rPr lang="cs-CZ" dirty="0"/>
              <a:t> Využívání alternativních paliv a pohonů zůstává nadále okrajové: </a:t>
            </a:r>
            <a:r>
              <a:rPr lang="cs-CZ" b="1" dirty="0">
                <a:solidFill>
                  <a:srgbClr val="FF0000"/>
                </a:solidFill>
              </a:rPr>
              <a:t>osobní elektromobily- </a:t>
            </a:r>
            <a:r>
              <a:rPr lang="cs-CZ" dirty="0"/>
              <a:t>nové registrované v roce 2017 dosáhl 307 ks (</a:t>
            </a:r>
            <a:r>
              <a:rPr lang="cs-CZ" b="1" dirty="0">
                <a:solidFill>
                  <a:srgbClr val="FF0000"/>
                </a:solidFill>
              </a:rPr>
              <a:t>pouze 0,1 % registraci </a:t>
            </a:r>
            <a:r>
              <a:rPr lang="cs-CZ" dirty="0"/>
              <a:t>nových osobních automobilů). </a:t>
            </a:r>
          </a:p>
          <a:p>
            <a:r>
              <a:rPr lang="cs-CZ" b="1" dirty="0">
                <a:solidFill>
                  <a:srgbClr val="FF0000"/>
                </a:solidFill>
              </a:rPr>
              <a:t>Hybridy:</a:t>
            </a:r>
            <a:r>
              <a:rPr lang="cs-CZ" dirty="0"/>
              <a:t> registrace se od roku 2015 téměř ztrojnásobila na </a:t>
            </a:r>
            <a:r>
              <a:rPr lang="cs-CZ" b="1" dirty="0">
                <a:solidFill>
                  <a:srgbClr val="FF0000"/>
                </a:solidFill>
              </a:rPr>
              <a:t>2 826 ks v roce 2017 </a:t>
            </a:r>
            <a:r>
              <a:rPr lang="cs-CZ" dirty="0"/>
              <a:t>(meziroční narůst o 83,4 %), což představuje </a:t>
            </a:r>
            <a:r>
              <a:rPr lang="cs-CZ" b="1" dirty="0">
                <a:solidFill>
                  <a:srgbClr val="FF0000"/>
                </a:solidFill>
              </a:rPr>
              <a:t>1,0 % </a:t>
            </a:r>
            <a:r>
              <a:rPr lang="pl-PL" b="1" dirty="0">
                <a:solidFill>
                  <a:srgbClr val="FF0000"/>
                </a:solidFill>
              </a:rPr>
              <a:t>novych osobnich automobilů </a:t>
            </a:r>
            <a:r>
              <a:rPr lang="pl-PL" dirty="0"/>
              <a:t>registrovanych v tomto roce.</a:t>
            </a:r>
            <a:endParaRPr lang="cs-CZ" dirty="0"/>
          </a:p>
        </p:txBody>
      </p:sp>
    </p:spTree>
    <p:extLst>
      <p:ext uri="{BB962C8B-B14F-4D97-AF65-F5344CB8AC3E}">
        <p14:creationId xmlns:p14="http://schemas.microsoft.com/office/powerpoint/2010/main" val="778293673"/>
      </p:ext>
    </p:extLst>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B5E31-3686-4B6D-8DDA-2850EE80680D}"/>
              </a:ext>
            </a:extLst>
          </p:cNvPr>
          <p:cNvSpPr>
            <a:spLocks noGrp="1"/>
          </p:cNvSpPr>
          <p:nvPr>
            <p:ph type="title"/>
          </p:nvPr>
        </p:nvSpPr>
        <p:spPr/>
        <p:txBody>
          <a:bodyPr/>
          <a:lstStyle/>
          <a:p>
            <a:r>
              <a:rPr lang="cs-CZ" b="1" dirty="0"/>
              <a:t>EM-doprava (3/3)</a:t>
            </a:r>
          </a:p>
        </p:txBody>
      </p:sp>
      <p:sp>
        <p:nvSpPr>
          <p:cNvPr id="3" name="Zástupný symbol pro obsah 2">
            <a:extLst>
              <a:ext uri="{FF2B5EF4-FFF2-40B4-BE49-F238E27FC236}">
                <a16:creationId xmlns:a16="http://schemas.microsoft.com/office/drawing/2014/main" id="{58F1925A-6AF5-455C-A42B-C18EAFC90E53}"/>
              </a:ext>
            </a:extLst>
          </p:cNvPr>
          <p:cNvSpPr>
            <a:spLocks noGrp="1"/>
          </p:cNvSpPr>
          <p:nvPr>
            <p:ph idx="1"/>
          </p:nvPr>
        </p:nvSpPr>
        <p:spPr/>
        <p:txBody>
          <a:bodyPr>
            <a:normAutofit fontScale="70000" lnSpcReduction="20000"/>
          </a:bodyPr>
          <a:lstStyle/>
          <a:p>
            <a:r>
              <a:rPr lang="cs-CZ" dirty="0"/>
              <a:t>Z environmentálního pohledu příznivým trendem je </a:t>
            </a:r>
            <a:r>
              <a:rPr lang="cs-CZ" b="1" dirty="0">
                <a:solidFill>
                  <a:srgbClr val="FF0000"/>
                </a:solidFill>
              </a:rPr>
              <a:t>růst výkonu železnice v osobní dopravě</a:t>
            </a:r>
            <a:r>
              <a:rPr lang="cs-CZ" dirty="0"/>
              <a:t>, který </a:t>
            </a:r>
            <a:r>
              <a:rPr lang="cs-CZ" b="1" dirty="0">
                <a:solidFill>
                  <a:srgbClr val="FF0000"/>
                </a:solidFill>
              </a:rPr>
              <a:t>se zvýšil v období 2010–2017 o 44,1 %, </a:t>
            </a:r>
            <a:r>
              <a:rPr lang="cs-CZ" dirty="0"/>
              <a:t>v roce 2017 v meziročním srovnání o 7,4 %, počet přepravených cestujících meziročně narostl o zhruba 4 mil. na 183,0 mil. osob. </a:t>
            </a:r>
            <a:r>
              <a:rPr lang="cs-CZ" b="1" dirty="0">
                <a:solidFill>
                  <a:srgbClr val="FF0000"/>
                </a:solidFill>
              </a:rPr>
              <a:t>Výrazně roste letecká doprava</a:t>
            </a:r>
            <a:r>
              <a:rPr lang="cs-CZ" dirty="0"/>
              <a:t>, letiště v ČR v roce 2017 odbavily 16,3 mil. cestujících, což je </a:t>
            </a:r>
            <a:r>
              <a:rPr lang="cs-CZ" b="1" dirty="0">
                <a:solidFill>
                  <a:srgbClr val="FF0000"/>
                </a:solidFill>
              </a:rPr>
              <a:t>o 18,3 % cestujících </a:t>
            </a:r>
            <a:r>
              <a:rPr lang="cs-CZ" dirty="0"/>
              <a:t>více než v roce předešlém. </a:t>
            </a:r>
            <a:r>
              <a:rPr lang="cs-CZ" b="1" dirty="0">
                <a:solidFill>
                  <a:srgbClr val="FF0000"/>
                </a:solidFill>
              </a:rPr>
              <a:t>Celkové přepravní výkony osobní dopravy </a:t>
            </a:r>
            <a:r>
              <a:rPr lang="cs-CZ" dirty="0"/>
              <a:t>v roce 2017 v meziročním srovnání narostly o 4,4 % na </a:t>
            </a:r>
            <a:r>
              <a:rPr lang="cs-CZ" b="1" dirty="0">
                <a:solidFill>
                  <a:srgbClr val="FF0000"/>
                </a:solidFill>
              </a:rPr>
              <a:t>124,2 mld. </a:t>
            </a:r>
            <a:r>
              <a:rPr lang="cs-CZ" b="1" dirty="0" err="1">
                <a:solidFill>
                  <a:srgbClr val="FF0000"/>
                </a:solidFill>
              </a:rPr>
              <a:t>osbkm</a:t>
            </a:r>
            <a:r>
              <a:rPr lang="cs-CZ" dirty="0"/>
              <a:t>, což je vůbec </a:t>
            </a:r>
            <a:r>
              <a:rPr lang="pl-PL" b="1" dirty="0">
                <a:solidFill>
                  <a:srgbClr val="FF0000"/>
                </a:solidFill>
              </a:rPr>
              <a:t>nejvyšši vykon osobni dopravy od roku 1990.</a:t>
            </a:r>
          </a:p>
          <a:p>
            <a:r>
              <a:rPr lang="cs-CZ" dirty="0"/>
              <a:t>Rozvoj silniční infrastruktury přináší omezení emisní a hlukové zátěže obyvatelstva odvedením tranzitní dopravy mimo sídla, negativními aspekty jsou však zábor zemědělské půdy a fragmentace krajiny. Výstavbou dopravní infrastruktury bylo v ČR zabráno v roce 2017 celkem 453 ha zemědělské půdy a 25 ha lesní půdy. V roce 2017 bylo zprovozněno 20,2 km dálnic (investiční náklady 8 mld. Kč) a sít dálnic dosáhla délky 1 232 km. Na silnicích 1. třidy bylo v roce 2017 zprovozněno celkem 29 km obchvatů a přeložek s celkovými investičními náklady 6,4 mld. Kč, mimo jine se jednalo o obchvat Třince na silnici I/11 a obchvat </a:t>
            </a:r>
            <a:r>
              <a:rPr lang="pl-PL" dirty="0"/>
              <a:t>Dube na silnici I/9.</a:t>
            </a:r>
            <a:endParaRPr lang="cs-CZ" dirty="0"/>
          </a:p>
        </p:txBody>
      </p:sp>
    </p:spTree>
    <p:extLst>
      <p:ext uri="{BB962C8B-B14F-4D97-AF65-F5344CB8AC3E}">
        <p14:creationId xmlns:p14="http://schemas.microsoft.com/office/powerpoint/2010/main" val="2428029057"/>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E992D-316B-4A1F-AFD6-BBE3C8FE2616}"/>
              </a:ext>
            </a:extLst>
          </p:cNvPr>
          <p:cNvSpPr>
            <a:spLocks noGrp="1"/>
          </p:cNvSpPr>
          <p:nvPr>
            <p:ph type="title"/>
          </p:nvPr>
        </p:nvSpPr>
        <p:spPr/>
        <p:txBody>
          <a:bodyPr/>
          <a:lstStyle/>
          <a:p>
            <a:r>
              <a:rPr lang="cs-CZ" b="1" dirty="0"/>
              <a:t>3. EM-Energetické soustavy</a:t>
            </a:r>
          </a:p>
        </p:txBody>
      </p:sp>
      <p:sp>
        <p:nvSpPr>
          <p:cNvPr id="3" name="Zástupný symbol pro obsah 2">
            <a:extLst>
              <a:ext uri="{FF2B5EF4-FFF2-40B4-BE49-F238E27FC236}">
                <a16:creationId xmlns:a16="http://schemas.microsoft.com/office/drawing/2014/main" id="{F9BE0292-E1A4-48C3-B35D-1D54CEE78648}"/>
              </a:ext>
            </a:extLst>
          </p:cNvPr>
          <p:cNvSpPr>
            <a:spLocks noGrp="1"/>
          </p:cNvSpPr>
          <p:nvPr>
            <p:ph idx="1"/>
          </p:nvPr>
        </p:nvSpPr>
        <p:spPr/>
        <p:txBody>
          <a:bodyPr>
            <a:normAutofit/>
          </a:bodyPr>
          <a:lstStyle/>
          <a:p>
            <a:endParaRPr lang="cs-CZ" dirty="0"/>
          </a:p>
          <a:p>
            <a:r>
              <a:rPr lang="cs-CZ" dirty="0"/>
              <a:t>soustava zásobování teplem, </a:t>
            </a:r>
          </a:p>
          <a:p>
            <a:r>
              <a:rPr lang="cs-CZ" dirty="0"/>
              <a:t>soustava zásobování elektrickou energií, </a:t>
            </a:r>
          </a:p>
          <a:p>
            <a:r>
              <a:rPr lang="cs-CZ" dirty="0"/>
              <a:t>soustava zásobování plynem, </a:t>
            </a:r>
          </a:p>
          <a:p>
            <a:r>
              <a:rPr lang="cs-CZ" dirty="0"/>
              <a:t>soustava zásobování stlačeným vzduchem. </a:t>
            </a:r>
          </a:p>
          <a:p>
            <a:endParaRPr lang="cs-CZ" dirty="0"/>
          </a:p>
        </p:txBody>
      </p:sp>
    </p:spTree>
    <p:extLst>
      <p:ext uri="{BB962C8B-B14F-4D97-AF65-F5344CB8AC3E}">
        <p14:creationId xmlns:p14="http://schemas.microsoft.com/office/powerpoint/2010/main" val="383074320"/>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E992D-316B-4A1F-AFD6-BBE3C8FE2616}"/>
              </a:ext>
            </a:extLst>
          </p:cNvPr>
          <p:cNvSpPr>
            <a:spLocks noGrp="1"/>
          </p:cNvSpPr>
          <p:nvPr>
            <p:ph type="title"/>
          </p:nvPr>
        </p:nvSpPr>
        <p:spPr/>
        <p:txBody>
          <a:bodyPr/>
          <a:lstStyle/>
          <a:p>
            <a:r>
              <a:rPr lang="cs-CZ" b="1" dirty="0"/>
              <a:t>3. EM-hlavní části energetických zařízení </a:t>
            </a:r>
          </a:p>
        </p:txBody>
      </p:sp>
      <p:sp>
        <p:nvSpPr>
          <p:cNvPr id="3" name="Zástupný symbol pro obsah 2">
            <a:extLst>
              <a:ext uri="{FF2B5EF4-FFF2-40B4-BE49-F238E27FC236}">
                <a16:creationId xmlns:a16="http://schemas.microsoft.com/office/drawing/2014/main" id="{F9BE0292-E1A4-48C3-B35D-1D54CEE78648}"/>
              </a:ext>
            </a:extLst>
          </p:cNvPr>
          <p:cNvSpPr>
            <a:spLocks noGrp="1"/>
          </p:cNvSpPr>
          <p:nvPr>
            <p:ph idx="1"/>
          </p:nvPr>
        </p:nvSpPr>
        <p:spPr/>
        <p:txBody>
          <a:bodyPr/>
          <a:lstStyle/>
          <a:p>
            <a:pPr marL="0" indent="0">
              <a:buNone/>
            </a:pPr>
            <a:r>
              <a:rPr lang="cs-CZ" dirty="0"/>
              <a:t>1. vstupní formy energie na využitelné formy (parní generátory, vodní motory), </a:t>
            </a:r>
          </a:p>
          <a:p>
            <a:pPr marL="0" indent="0">
              <a:buNone/>
            </a:pPr>
            <a:r>
              <a:rPr lang="cs-CZ" dirty="0"/>
              <a:t>2. jeden druh energie na jiný druh energie (elektrické generátory, elektrické motory), </a:t>
            </a:r>
          </a:p>
          <a:p>
            <a:pPr marL="0" indent="0">
              <a:buNone/>
            </a:pPr>
            <a:r>
              <a:rPr lang="cs-CZ" dirty="0"/>
              <a:t>3. parametry energie (elektrické transformátory, tepelné výměníky). </a:t>
            </a:r>
          </a:p>
          <a:p>
            <a:endParaRPr lang="cs-CZ" dirty="0"/>
          </a:p>
        </p:txBody>
      </p:sp>
    </p:spTree>
    <p:extLst>
      <p:ext uri="{BB962C8B-B14F-4D97-AF65-F5344CB8AC3E}">
        <p14:creationId xmlns:p14="http://schemas.microsoft.com/office/powerpoint/2010/main" val="2430401398"/>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E992D-316B-4A1F-AFD6-BBE3C8FE2616}"/>
              </a:ext>
            </a:extLst>
          </p:cNvPr>
          <p:cNvSpPr>
            <a:spLocks noGrp="1"/>
          </p:cNvSpPr>
          <p:nvPr>
            <p:ph type="title"/>
          </p:nvPr>
        </p:nvSpPr>
        <p:spPr/>
        <p:txBody>
          <a:bodyPr/>
          <a:lstStyle/>
          <a:p>
            <a:r>
              <a:rPr lang="cs-CZ" b="1" dirty="0"/>
              <a:t>3. EM-hlavní energetické procesy</a:t>
            </a:r>
          </a:p>
        </p:txBody>
      </p:sp>
      <p:sp>
        <p:nvSpPr>
          <p:cNvPr id="3" name="Zástupný symbol pro obsah 2">
            <a:extLst>
              <a:ext uri="{FF2B5EF4-FFF2-40B4-BE49-F238E27FC236}">
                <a16:creationId xmlns:a16="http://schemas.microsoft.com/office/drawing/2014/main" id="{F9BE0292-E1A4-48C3-B35D-1D54CEE78648}"/>
              </a:ext>
            </a:extLst>
          </p:cNvPr>
          <p:cNvSpPr>
            <a:spLocks noGrp="1"/>
          </p:cNvSpPr>
          <p:nvPr>
            <p:ph idx="1"/>
          </p:nvPr>
        </p:nvSpPr>
        <p:spPr/>
        <p:txBody>
          <a:bodyPr>
            <a:normAutofit fontScale="85000" lnSpcReduction="20000"/>
          </a:bodyPr>
          <a:lstStyle/>
          <a:p>
            <a:r>
              <a:rPr lang="cs-CZ" b="1" dirty="0"/>
              <a:t>přeměnu energie </a:t>
            </a:r>
            <a:r>
              <a:rPr lang="cs-CZ" dirty="0"/>
              <a:t>– procesy, kterými dochází ke změně druhu energie i nositele energie - např. výroba elektřiny/tepla, stlačeného vzduchu..., </a:t>
            </a:r>
          </a:p>
          <a:p>
            <a:r>
              <a:rPr lang="cs-CZ" b="1" dirty="0"/>
              <a:t>dopravu energie </a:t>
            </a:r>
            <a:r>
              <a:rPr lang="cs-CZ" dirty="0"/>
              <a:t>- jde o systémy rozvodů energie od zdrojů včetně transformace až do místa spotřeby energie, </a:t>
            </a:r>
          </a:p>
          <a:p>
            <a:r>
              <a:rPr lang="cs-CZ" b="1" dirty="0"/>
              <a:t>skladování paliva </a:t>
            </a:r>
            <a:r>
              <a:rPr lang="cs-CZ" dirty="0"/>
              <a:t>- to jsou procesy skladování především pevných a kapalných paliv resp. plynných paliv v kapalném skupenství, </a:t>
            </a:r>
          </a:p>
          <a:p>
            <a:r>
              <a:rPr lang="cs-CZ" b="1" dirty="0"/>
              <a:t>konečnou spotřebu energie </a:t>
            </a:r>
            <a:r>
              <a:rPr lang="cs-CZ" dirty="0"/>
              <a:t>- zastupuje proces, kdy dochází k přeměně vstupní energie ve spotřebičích na požadovanou formu energie sloužící k zabezpečení potřeb výrobního, obslužného a sociálního charakteru, </a:t>
            </a:r>
          </a:p>
          <a:p>
            <a:r>
              <a:rPr lang="cs-CZ" b="1" dirty="0"/>
              <a:t>zušlechťování energie</a:t>
            </a:r>
            <a:r>
              <a:rPr lang="cs-CZ" dirty="0"/>
              <a:t> (např. zplyňování pevných paliv, koksování) nebo akumulace energie (uplatňující se především v oblasti elektřiny/tepla, stlačeného vzduchu). </a:t>
            </a:r>
          </a:p>
          <a:p>
            <a:endParaRPr lang="cs-CZ" dirty="0"/>
          </a:p>
        </p:txBody>
      </p:sp>
    </p:spTree>
    <p:extLst>
      <p:ext uri="{BB962C8B-B14F-4D97-AF65-F5344CB8AC3E}">
        <p14:creationId xmlns:p14="http://schemas.microsoft.com/office/powerpoint/2010/main" val="980104097"/>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E992D-316B-4A1F-AFD6-BBE3C8FE2616}"/>
              </a:ext>
            </a:extLst>
          </p:cNvPr>
          <p:cNvSpPr>
            <a:spLocks noGrp="1"/>
          </p:cNvSpPr>
          <p:nvPr>
            <p:ph type="title"/>
          </p:nvPr>
        </p:nvSpPr>
        <p:spPr/>
        <p:txBody>
          <a:bodyPr/>
          <a:lstStyle/>
          <a:p>
            <a:r>
              <a:rPr lang="cs-CZ" b="1" dirty="0"/>
              <a:t>3. EM-Přínosy EM</a:t>
            </a:r>
          </a:p>
        </p:txBody>
      </p:sp>
      <p:sp>
        <p:nvSpPr>
          <p:cNvPr id="3" name="Zástupný symbol pro obsah 2">
            <a:extLst>
              <a:ext uri="{FF2B5EF4-FFF2-40B4-BE49-F238E27FC236}">
                <a16:creationId xmlns:a16="http://schemas.microsoft.com/office/drawing/2014/main" id="{F9BE0292-E1A4-48C3-B35D-1D54CEE78648}"/>
              </a:ext>
            </a:extLst>
          </p:cNvPr>
          <p:cNvSpPr>
            <a:spLocks noGrp="1"/>
          </p:cNvSpPr>
          <p:nvPr>
            <p:ph idx="1"/>
          </p:nvPr>
        </p:nvSpPr>
        <p:spPr/>
        <p:txBody>
          <a:bodyPr>
            <a:normAutofit fontScale="92500" lnSpcReduction="20000"/>
          </a:bodyPr>
          <a:lstStyle/>
          <a:p>
            <a:pPr marL="0" indent="0">
              <a:buNone/>
            </a:pPr>
            <a:r>
              <a:rPr lang="cs-CZ" b="1" dirty="0"/>
              <a:t>V ekonomické rovině: </a:t>
            </a:r>
            <a:endParaRPr lang="cs-CZ" dirty="0"/>
          </a:p>
          <a:p>
            <a:r>
              <a:rPr lang="cs-CZ" dirty="0"/>
              <a:t>úspory nákladů za energie a média (díky sledování spotřeb, nákladů a efektivity provozu), </a:t>
            </a:r>
          </a:p>
          <a:p>
            <a:r>
              <a:rPr lang="cs-CZ" dirty="0"/>
              <a:t>eliminace sankcí (díky sledování dokumentů souvisejících s energetickými toky a legislativy), </a:t>
            </a:r>
          </a:p>
          <a:p>
            <a:r>
              <a:rPr lang="cs-CZ" dirty="0"/>
              <a:t>optimální investice (díky dlouhodobým informacím o energetických tocích, efektivitě provozu a návratnosti vložených prostředků), </a:t>
            </a:r>
          </a:p>
          <a:p>
            <a:endParaRPr lang="cs-CZ" dirty="0"/>
          </a:p>
          <a:p>
            <a:pPr marL="0" indent="0">
              <a:buNone/>
            </a:pPr>
            <a:r>
              <a:rPr lang="cs-CZ" b="1" dirty="0"/>
              <a:t>V environmentální rovině: </a:t>
            </a:r>
            <a:endParaRPr lang="cs-CZ" dirty="0"/>
          </a:p>
          <a:p>
            <a:r>
              <a:rPr lang="cs-CZ" dirty="0"/>
              <a:t>snížení emisí a imisí škodlivých látek. </a:t>
            </a:r>
          </a:p>
          <a:p>
            <a:endParaRPr lang="cs-CZ" dirty="0"/>
          </a:p>
        </p:txBody>
      </p:sp>
    </p:spTree>
    <p:extLst>
      <p:ext uri="{BB962C8B-B14F-4D97-AF65-F5344CB8AC3E}">
        <p14:creationId xmlns:p14="http://schemas.microsoft.com/office/powerpoint/2010/main" val="852029770"/>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E992D-316B-4A1F-AFD6-BBE3C8FE2616}"/>
              </a:ext>
            </a:extLst>
          </p:cNvPr>
          <p:cNvSpPr>
            <a:spLocks noGrp="1"/>
          </p:cNvSpPr>
          <p:nvPr>
            <p:ph type="title"/>
          </p:nvPr>
        </p:nvSpPr>
        <p:spPr/>
        <p:txBody>
          <a:bodyPr/>
          <a:lstStyle/>
          <a:p>
            <a:r>
              <a:rPr lang="cs-CZ" b="1" dirty="0"/>
              <a:t>3. EM: Cyklus základních činností EM </a:t>
            </a:r>
          </a:p>
        </p:txBody>
      </p:sp>
      <p:sp>
        <p:nvSpPr>
          <p:cNvPr id="3" name="Zástupný symbol pro obsah 2">
            <a:extLst>
              <a:ext uri="{FF2B5EF4-FFF2-40B4-BE49-F238E27FC236}">
                <a16:creationId xmlns:a16="http://schemas.microsoft.com/office/drawing/2014/main" id="{F9BE0292-E1A4-48C3-B35D-1D54CEE78648}"/>
              </a:ext>
            </a:extLst>
          </p:cNvPr>
          <p:cNvSpPr>
            <a:spLocks noGrp="1"/>
          </p:cNvSpPr>
          <p:nvPr>
            <p:ph idx="1"/>
          </p:nvPr>
        </p:nvSpPr>
        <p:spPr/>
        <p:txBody>
          <a:bodyPr>
            <a:normAutofit/>
          </a:bodyPr>
          <a:lstStyle/>
          <a:p>
            <a:r>
              <a:rPr lang="cs-CZ" b="1" dirty="0"/>
              <a:t>monitorování</a:t>
            </a:r>
            <a:r>
              <a:rPr lang="cs-CZ" dirty="0"/>
              <a:t> (sběr dat, odečty měření, kontrola faktur/odpovědných pracovníků), </a:t>
            </a:r>
          </a:p>
          <a:p>
            <a:r>
              <a:rPr lang="cs-CZ" b="1" dirty="0"/>
              <a:t>vyhodnocování </a:t>
            </a:r>
            <a:r>
              <a:rPr lang="cs-CZ" dirty="0"/>
              <a:t>(analýza energetické bilance/odběrových diagramů/návratnosti, simulace), </a:t>
            </a:r>
          </a:p>
          <a:p>
            <a:r>
              <a:rPr lang="cs-CZ" b="1" dirty="0"/>
              <a:t>plánování</a:t>
            </a:r>
            <a:r>
              <a:rPr lang="cs-CZ" dirty="0"/>
              <a:t> (stanovení nákladů, spotřeby a jejich průběhů, úsporných opatření, odstávek, oprav), </a:t>
            </a:r>
          </a:p>
          <a:p>
            <a:r>
              <a:rPr lang="cs-CZ" b="1" dirty="0"/>
              <a:t>realizace</a:t>
            </a:r>
            <a:r>
              <a:rPr lang="cs-CZ" dirty="0"/>
              <a:t> (opatření/kontrol/periodicity monitorování/personálu, aktualizace smluv). </a:t>
            </a:r>
          </a:p>
          <a:p>
            <a:endParaRPr lang="cs-CZ" dirty="0"/>
          </a:p>
        </p:txBody>
      </p:sp>
    </p:spTree>
    <p:extLst>
      <p:ext uri="{BB962C8B-B14F-4D97-AF65-F5344CB8AC3E}">
        <p14:creationId xmlns:p14="http://schemas.microsoft.com/office/powerpoint/2010/main" val="41123164"/>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E992D-316B-4A1F-AFD6-BBE3C8FE2616}"/>
              </a:ext>
            </a:extLst>
          </p:cNvPr>
          <p:cNvSpPr>
            <a:spLocks noGrp="1"/>
          </p:cNvSpPr>
          <p:nvPr>
            <p:ph type="title"/>
          </p:nvPr>
        </p:nvSpPr>
        <p:spPr/>
        <p:txBody>
          <a:bodyPr/>
          <a:lstStyle/>
          <a:p>
            <a:r>
              <a:rPr lang="cs-CZ" b="1" dirty="0"/>
              <a:t>3. EM- nástroje</a:t>
            </a:r>
          </a:p>
        </p:txBody>
      </p:sp>
      <p:sp>
        <p:nvSpPr>
          <p:cNvPr id="3" name="Zástupný symbol pro obsah 2">
            <a:extLst>
              <a:ext uri="{FF2B5EF4-FFF2-40B4-BE49-F238E27FC236}">
                <a16:creationId xmlns:a16="http://schemas.microsoft.com/office/drawing/2014/main" id="{F9BE0292-E1A4-48C3-B35D-1D54CEE78648}"/>
              </a:ext>
            </a:extLst>
          </p:cNvPr>
          <p:cNvSpPr>
            <a:spLocks noGrp="1"/>
          </p:cNvSpPr>
          <p:nvPr>
            <p:ph idx="1"/>
          </p:nvPr>
        </p:nvSpPr>
        <p:spPr/>
        <p:txBody>
          <a:bodyPr>
            <a:normAutofit fontScale="85000" lnSpcReduction="10000"/>
          </a:bodyPr>
          <a:lstStyle/>
          <a:p>
            <a:r>
              <a:rPr lang="cs-CZ" dirty="0"/>
              <a:t>legislativa (např. zákon o hospodaření energií č. 406/2000 Sb., energetický zákon č. 458/2000 Sb., zákon o podpoře využívání obnovitelných zdrojů č.180/2005, zákon o ochraně ovzduší č. 86/2002, zákon o podmínkách obchodování s emisními povolenkami č. 695/2004, včetně pozměňujících zákonů a prováděcích vyhlášek), </a:t>
            </a:r>
          </a:p>
          <a:p>
            <a:r>
              <a:rPr lang="cs-CZ" dirty="0"/>
              <a:t>plánovací nástroje (územní plány, územní energetické koncepce, generely), </a:t>
            </a:r>
          </a:p>
          <a:p>
            <a:r>
              <a:rPr lang="cs-CZ" dirty="0"/>
              <a:t>statistické nástroje (statistické zpracování monitorovaných dat), </a:t>
            </a:r>
          </a:p>
          <a:p>
            <a:r>
              <a:rPr lang="cs-CZ" dirty="0"/>
              <a:t>technické nástroje (vlastní monitoring, řídicí systémy), </a:t>
            </a:r>
          </a:p>
          <a:p>
            <a:r>
              <a:rPr lang="cs-CZ" dirty="0"/>
              <a:t>analytické nástroje (energetické audity, průkazy energetické náročnosti). </a:t>
            </a:r>
          </a:p>
          <a:p>
            <a:endParaRPr lang="cs-CZ" dirty="0"/>
          </a:p>
        </p:txBody>
      </p:sp>
    </p:spTree>
    <p:extLst>
      <p:ext uri="{BB962C8B-B14F-4D97-AF65-F5344CB8AC3E}">
        <p14:creationId xmlns:p14="http://schemas.microsoft.com/office/powerpoint/2010/main" val="3829128984"/>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E992D-316B-4A1F-AFD6-BBE3C8FE2616}"/>
              </a:ext>
            </a:extLst>
          </p:cNvPr>
          <p:cNvSpPr>
            <a:spLocks noGrp="1"/>
          </p:cNvSpPr>
          <p:nvPr>
            <p:ph type="title"/>
          </p:nvPr>
        </p:nvSpPr>
        <p:spPr>
          <a:xfrm>
            <a:off x="609600" y="457201"/>
            <a:ext cx="10972800" cy="1143000"/>
          </a:xfrm>
        </p:spPr>
        <p:txBody>
          <a:bodyPr>
            <a:normAutofit fontScale="90000"/>
          </a:bodyPr>
          <a:lstStyle/>
          <a:p>
            <a:r>
              <a:rPr lang="cs-CZ" b="1" dirty="0"/>
              <a:t>3. EM- Průkaz energetické náročnosti budov (PENB) </a:t>
            </a:r>
          </a:p>
        </p:txBody>
      </p:sp>
      <p:sp>
        <p:nvSpPr>
          <p:cNvPr id="3" name="Zástupný symbol pro obsah 2">
            <a:extLst>
              <a:ext uri="{FF2B5EF4-FFF2-40B4-BE49-F238E27FC236}">
                <a16:creationId xmlns:a16="http://schemas.microsoft.com/office/drawing/2014/main" id="{F9BE0292-E1A4-48C3-B35D-1D54CEE78648}"/>
              </a:ext>
            </a:extLst>
          </p:cNvPr>
          <p:cNvSpPr>
            <a:spLocks noGrp="1"/>
          </p:cNvSpPr>
          <p:nvPr>
            <p:ph idx="1"/>
          </p:nvPr>
        </p:nvSpPr>
        <p:spPr/>
        <p:txBody>
          <a:bodyPr>
            <a:normAutofit lnSpcReduction="10000"/>
          </a:bodyPr>
          <a:lstStyle/>
          <a:p>
            <a:r>
              <a:rPr lang="cs-CZ" b="1" dirty="0"/>
              <a:t>PENB </a:t>
            </a:r>
            <a:r>
              <a:rPr lang="cs-CZ" dirty="0"/>
              <a:t>nebo také </a:t>
            </a:r>
            <a:r>
              <a:rPr lang="cs-CZ" b="1" dirty="0"/>
              <a:t>Energetický štítek </a:t>
            </a:r>
            <a:r>
              <a:rPr lang="cs-CZ" dirty="0"/>
              <a:t>určuje, jak je na tom daná nemovitost se spotřebou energie, tedy jaké budou náklady na její provoz a tím má chránit spotřebitele. Ceny energií stále rostou a energetický štítek má sloužit jako ochrana spotřebitele před nákupem energeticky náročné stavby. </a:t>
            </a:r>
          </a:p>
          <a:p>
            <a:r>
              <a:rPr lang="cs-CZ" b="1" dirty="0">
                <a:solidFill>
                  <a:srgbClr val="FF0000"/>
                </a:solidFill>
              </a:rPr>
              <a:t>Povinnost zpracování průkazu energetické náročnosti budovy vznikla na základě novely zákona o hospodaření s energií. Cílem těchto opatření je významně snížit spotřebu energií na provoz budov. </a:t>
            </a:r>
          </a:p>
        </p:txBody>
      </p:sp>
    </p:spTree>
    <p:extLst>
      <p:ext uri="{BB962C8B-B14F-4D97-AF65-F5344CB8AC3E}">
        <p14:creationId xmlns:p14="http://schemas.microsoft.com/office/powerpoint/2010/main" val="16081081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E992D-316B-4A1F-AFD6-BBE3C8FE2616}"/>
              </a:ext>
            </a:extLst>
          </p:cNvPr>
          <p:cNvSpPr>
            <a:spLocks noGrp="1"/>
          </p:cNvSpPr>
          <p:nvPr>
            <p:ph type="title"/>
          </p:nvPr>
        </p:nvSpPr>
        <p:spPr>
          <a:xfrm>
            <a:off x="709613" y="457201"/>
            <a:ext cx="10972800" cy="1143000"/>
          </a:xfrm>
        </p:spPr>
        <p:txBody>
          <a:bodyPr>
            <a:normAutofit/>
          </a:bodyPr>
          <a:lstStyle/>
          <a:p>
            <a:r>
              <a:rPr lang="cs-CZ" b="1" dirty="0"/>
              <a:t>Průkaz energetické náročnosti budovy</a:t>
            </a:r>
          </a:p>
        </p:txBody>
      </p:sp>
      <p:sp>
        <p:nvSpPr>
          <p:cNvPr id="3" name="Zástupný symbol pro obsah 2">
            <a:extLst>
              <a:ext uri="{FF2B5EF4-FFF2-40B4-BE49-F238E27FC236}">
                <a16:creationId xmlns:a16="http://schemas.microsoft.com/office/drawing/2014/main" id="{F9BE0292-E1A4-48C3-B35D-1D54CEE78648}"/>
              </a:ext>
            </a:extLst>
          </p:cNvPr>
          <p:cNvSpPr>
            <a:spLocks noGrp="1"/>
          </p:cNvSpPr>
          <p:nvPr>
            <p:ph idx="1"/>
          </p:nvPr>
        </p:nvSpPr>
        <p:spPr/>
        <p:txBody>
          <a:bodyPr>
            <a:normAutofit fontScale="85000" lnSpcReduction="10000"/>
          </a:bodyPr>
          <a:lstStyle/>
          <a:p>
            <a:r>
              <a:rPr lang="cs-CZ" dirty="0"/>
              <a:t>Již podle poslední novelizace z roku 2015 je povinnost zpracovat Průkaz energetické náročnosti budovy (lidově energetický štítek) při prodeji a pronájmu celé budovy. Dosud však platilo, že štítek se zpracovává pouze k prodejům bytových jednotek a ucelených částí budovy. </a:t>
            </a:r>
          </a:p>
          <a:p>
            <a:r>
              <a:rPr lang="cs-CZ" b="1" dirty="0"/>
              <a:t>Od 1. 1. 2016 mají úkol zpracovat energetický štítek i pronajímatelé bytů</a:t>
            </a:r>
            <a:r>
              <a:rPr lang="cs-CZ" dirty="0"/>
              <a:t>, kdy zákon mluví o jednotce (definici jednotky stanovuje NOZ, ve které se jednotkou myslí právě byt) a i v případě pronájmu ucelené části budovy. Povinnost se tak krom bytů vztahuje i na nebytové prostory, ideální spoluvlastnické podíly, resp. všechny takové části budov, které jsou určeny k samostatnému používání nebo byly za tímto účelem upraveny. </a:t>
            </a:r>
          </a:p>
        </p:txBody>
      </p:sp>
    </p:spTree>
    <p:extLst>
      <p:ext uri="{BB962C8B-B14F-4D97-AF65-F5344CB8AC3E}">
        <p14:creationId xmlns:p14="http://schemas.microsoft.com/office/powerpoint/2010/main" val="29540081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1416</TotalTime>
  <Words>18411</Words>
  <Application>Microsoft Office PowerPoint</Application>
  <PresentationFormat>Širokoúhlá obrazovka</PresentationFormat>
  <Paragraphs>1113</Paragraphs>
  <Slides>143</Slides>
  <Notes>142</Notes>
  <HiddenSlides>1</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143</vt:i4>
      </vt:variant>
    </vt:vector>
  </HeadingPairs>
  <TitlesOfParts>
    <vt:vector size="148" baseType="lpstr">
      <vt:lpstr>Arial</vt:lpstr>
      <vt:lpstr>Arial Unicode MS</vt:lpstr>
      <vt:lpstr>Calibri</vt:lpstr>
      <vt:lpstr>Wingdings</vt:lpstr>
      <vt:lpstr>Office Theme</vt:lpstr>
      <vt:lpstr>Management podpůrných procesů 2</vt:lpstr>
      <vt:lpstr>1. TECHNICKÁ ZAŘÍZENÍ BUDOV</vt:lpstr>
      <vt:lpstr>Prezentace aplikace PowerPoint</vt:lpstr>
      <vt:lpstr>Obory technického zařízení budov</vt:lpstr>
      <vt:lpstr>Problematika TZB v praxi- sedm potřeb každého objektu</vt:lpstr>
      <vt:lpstr>Životnost stavebních objektů</vt:lpstr>
      <vt:lpstr>Životnost stavebních objektů: druhy životnosti</vt:lpstr>
      <vt:lpstr>Opotřebení stavebních objektů</vt:lpstr>
      <vt:lpstr>Opotřebení stavebních konstrukcí</vt:lpstr>
      <vt:lpstr>Druhy opotřebení</vt:lpstr>
      <vt:lpstr>Management údržby</vt:lpstr>
      <vt:lpstr>Management údržby </vt:lpstr>
      <vt:lpstr>Zaměření technické správy majetku</vt:lpstr>
      <vt:lpstr>Hlavní cíle procesů nových forem správy a údržby stavebních objektů</vt:lpstr>
      <vt:lpstr>?</vt:lpstr>
      <vt:lpstr>Případová studie: STANNAH vzkřísila osobní výtah z 30ch let v YMCA’s Bristol Wing </vt:lpstr>
      <vt:lpstr>Prezentace aplikace PowerPoint</vt:lpstr>
      <vt:lpstr>Případová studie: STANNAH vzkřísila osobní výtah z 1930ch let v YMCA’s Bristol Wing </vt:lpstr>
      <vt:lpstr>Prezentace aplikace PowerPoint</vt:lpstr>
      <vt:lpstr>Prezentace aplikace PowerPoint</vt:lpstr>
      <vt:lpstr>Řešení STANNAH</vt:lpstr>
      <vt:lpstr>Prezentace aplikace PowerPoint</vt:lpstr>
      <vt:lpstr>Prezentace aplikace PowerPoint</vt:lpstr>
      <vt:lpstr>2. ODPADOVÉ HOSPODÁŘSTVÍ</vt:lpstr>
      <vt:lpstr>2.1. Reverzní logistika</vt:lpstr>
      <vt:lpstr>2.1.Zpětná logistika (Reverse Logistics)</vt:lpstr>
      <vt:lpstr>2.1.Bariéry zpětné logistiky</vt:lpstr>
      <vt:lpstr>2.1.Příčiny rozmachu reverzní logistiky</vt:lpstr>
      <vt:lpstr>2.1. Vrátkovat zboží v e-shopech</vt:lpstr>
      <vt:lpstr>2.2. Odpadové hospodářství- definice a taxonomie</vt:lpstr>
      <vt:lpstr>2.2.Odpadové hospodářství. Definice</vt:lpstr>
      <vt:lpstr>2.2.Odpadové hospodářství. Definice</vt:lpstr>
      <vt:lpstr>2.2. Rozdělení odpadu</vt:lpstr>
      <vt:lpstr>2.2. Odpady jako složka životního prostředí</vt:lpstr>
      <vt:lpstr>2.2. Způsoby nakládání s odpady:</vt:lpstr>
      <vt:lpstr>2.2. Ekonomická hodnota odpadu</vt:lpstr>
      <vt:lpstr>2.2.Odpady v ČR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2.2. Skladba komunálního odpadu</vt:lpstr>
      <vt:lpstr>2.2. Odpady jako složka životního prostředí</vt:lpstr>
      <vt:lpstr>2.3. Zero waste</vt:lpstr>
      <vt:lpstr>2.3. ZERO WASTE</vt:lpstr>
      <vt:lpstr>2.3. Zero waste rady </vt:lpstr>
      <vt:lpstr>2.3. Předcházení vzniku odpadu</vt:lpstr>
      <vt:lpstr>2.4. Nakládání s odpady</vt:lpstr>
      <vt:lpstr>2.4. Nakládáním s odpady zákon rozumí zejména </vt:lpstr>
      <vt:lpstr>2.4.1. Materiálové využití odpadů</vt:lpstr>
      <vt:lpstr>2.4.1. Odpady jako zdroj druhotných surovin</vt:lpstr>
      <vt:lpstr>2.4.1. Odpady jako zdroj druhotných surovin</vt:lpstr>
      <vt:lpstr>2.4.1. Recyklace</vt:lpstr>
      <vt:lpstr>2.4.1. Důvodem recyklace je: </vt:lpstr>
      <vt:lpstr>2.4.1. Druhotná surovina</vt:lpstr>
      <vt:lpstr>2.4.1. Členění druhotných surovin</vt:lpstr>
      <vt:lpstr>2.4.1. staré nebo sběrné suroviny</vt:lpstr>
      <vt:lpstr>2.4.1. staré nebo sběrné suroviny</vt:lpstr>
      <vt:lpstr>2.4.1. průmyslové odpady</vt:lpstr>
      <vt:lpstr>2.4.1. průmyslové odpady</vt:lpstr>
      <vt:lpstr>2.4.1. vedlejší produkty</vt:lpstr>
      <vt:lpstr>2.4.1. vedlejší produkty</vt:lpstr>
      <vt:lpstr>2.4.1. </vt:lpstr>
      <vt:lpstr>2.4.2. Energetické využití odpadů</vt:lpstr>
      <vt:lpstr>2.4.2. Energetické využívání odpadů</vt:lpstr>
      <vt:lpstr>2.4.2. Energetické využívání odpadů</vt:lpstr>
      <vt:lpstr>2.4.2. Odstranění odpadů </vt:lpstr>
      <vt:lpstr>2.4.2. Ekonomické nástroje odpadového hospodářství v ČR </vt:lpstr>
      <vt:lpstr>2.4.2. Oběhové hospodářství</vt:lpstr>
      <vt:lpstr>Oběhové hospodářství</vt:lpstr>
      <vt:lpstr>2.4.2.Nakládání s odpady-tendence </vt:lpstr>
      <vt:lpstr>2.4.2.</vt:lpstr>
      <vt:lpstr>2.4.2.</vt:lpstr>
      <vt:lpstr>3. ENERGETICKÉ ASPEKTY FACILITY MANAGEMENTU</vt:lpstr>
      <vt:lpstr>3. EM- cíle</vt:lpstr>
      <vt:lpstr>3. EM- definice</vt:lpstr>
      <vt:lpstr>3. EM- vývoj spotřeby energii</vt:lpstr>
      <vt:lpstr>3. EM- vývoje spotřeby energie </vt:lpstr>
      <vt:lpstr>Prezentace aplikace PowerPoint</vt:lpstr>
      <vt:lpstr>3. EM- decoupling</vt:lpstr>
      <vt:lpstr>3. EM-energetický mix</vt:lpstr>
      <vt:lpstr>Prezentace aplikace PowerPoint</vt:lpstr>
      <vt:lpstr>3. EM-vývoj spotřeby elektřiny</vt:lpstr>
      <vt:lpstr>3. EM- vývoj spotřeby tepla</vt:lpstr>
      <vt:lpstr>3. Spotřeba energie v dopravě</vt:lpstr>
      <vt:lpstr>3. EM-doprava (1/3)</vt:lpstr>
      <vt:lpstr>Prezentace aplikace PowerPoint</vt:lpstr>
      <vt:lpstr>EM- doprava (2/3)</vt:lpstr>
      <vt:lpstr>EM-doprava (3/3)</vt:lpstr>
      <vt:lpstr>3. EM-Energetické soustavy</vt:lpstr>
      <vt:lpstr>3. EM-hlavní části energetických zařízení </vt:lpstr>
      <vt:lpstr>3. EM-hlavní energetické procesy</vt:lpstr>
      <vt:lpstr>3. EM-Přínosy EM</vt:lpstr>
      <vt:lpstr>3. EM: Cyklus základních činností EM </vt:lpstr>
      <vt:lpstr>3. EM- nástroje</vt:lpstr>
      <vt:lpstr>3. EM- Průkaz energetické náročnosti budov (PENB) </vt:lpstr>
      <vt:lpstr>Průkaz energetické náročnosti budovy</vt:lpstr>
      <vt:lpstr>Kdy nemusím průkaz zpracovat?  </vt:lpstr>
      <vt:lpstr>Doklady potřebné k získání energetického štítku budov </vt:lpstr>
      <vt:lpstr>3. EM- Zboží, u kterého je povinné přikládat energetický štítek </vt:lpstr>
      <vt:lpstr>4. FACILITY MANAŽER A JEHO TÝM</vt:lpstr>
      <vt:lpstr>4. Facility manažer- činnosti</vt:lpstr>
      <vt:lpstr> 4. Rozdělení pravomocí interního a externího facility manažera  </vt:lpstr>
      <vt:lpstr> 4. Interní Facility manažer</vt:lpstr>
      <vt:lpstr>4. Faciltiy manažer-základní modality autority manažera</vt:lpstr>
      <vt:lpstr>4. Facility manažer- shrnutí</vt:lpstr>
      <vt:lpstr>4. Facility manažer- shrnutí</vt:lpstr>
      <vt:lpstr>5. IT PODPORA FACILITY MANAGEMENTU</vt:lpstr>
      <vt:lpstr>5. Úvod</vt:lpstr>
      <vt:lpstr>5. Cíle nasazování systémů CAFM</vt:lpstr>
      <vt:lpstr>5. Oblasti zájmů FM dle evropské legislativy</vt:lpstr>
      <vt:lpstr>5. Procesy FM: </vt:lpstr>
      <vt:lpstr>5. Zdroje dat</vt:lpstr>
      <vt:lpstr>5. CAFM SW</vt:lpstr>
      <vt:lpstr> 5. Postavení CAFM v IT prostředí  </vt:lpstr>
      <vt:lpstr>5. Hlavní rysy CAFM</vt:lpstr>
      <vt:lpstr>5. části CAFM systémů </vt:lpstr>
      <vt:lpstr>5. CAFM systémy v ČR</vt:lpstr>
      <vt:lpstr>5. Proč zavádět CAFM</vt:lpstr>
      <vt:lpstr>5. Vysledky aplikace CAFM</vt:lpstr>
      <vt:lpstr>MBS Navision a FaMa+  v prostředí Fakultní nemocnice Hradec Králové</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6. ROZSAH SLUŽEB V OBLASTI FACILITY MANAGEMENTU</vt:lpstr>
      <vt:lpstr>6. Základní vs. podpůrné</vt:lpstr>
      <vt:lpstr>Prezentace aplikace PowerPoint</vt:lpstr>
      <vt:lpstr>6. Oblasti FM</vt:lpstr>
      <vt:lpstr>6. služby FM</vt:lpstr>
      <vt:lpstr>Prezentace aplikace PowerPoint</vt:lpstr>
      <vt:lpstr>Logistické služby FM</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podpůrných procesů 2</dc:title>
  <dc:creator>Chytilová Ekaterina</dc:creator>
  <cp:lastModifiedBy>Rössler Miroslav</cp:lastModifiedBy>
  <cp:revision>72</cp:revision>
  <cp:lastPrinted>2019-05-02T08:33:55Z</cp:lastPrinted>
  <dcterms:created xsi:type="dcterms:W3CDTF">2019-04-16T07:07:47Z</dcterms:created>
  <dcterms:modified xsi:type="dcterms:W3CDTF">2025-11-08T09:56:21Z</dcterms:modified>
</cp:coreProperties>
</file>