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1.xml" ContentType="application/vnd.openxmlformats-officedocument.presentationml.notesSlide+xml"/>
  <Override PartName="/ppt/theme/themeOverride9.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5.xml" ContentType="application/vnd.openxmlformats-officedocument.presentationml.notesSl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0.xml" ContentType="application/vnd.openxmlformats-officedocument.presentationml.notesSlide+xml"/>
  <Override PartName="/ppt/theme/themeOverride2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9.xml" ContentType="application/vnd.openxmlformats-officedocument.themeOverride+xml"/>
  <Override PartName="/ppt/notesSlides/notesSlide13.xml" ContentType="application/vnd.openxmlformats-officedocument.presentationml.notesSlide+xml"/>
  <Override PartName="/ppt/theme/themeOverride30.xml" ContentType="application/vnd.openxmlformats-officedocument.themeOverride+xml"/>
  <Override PartName="/ppt/notesSlides/notesSlide14.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notesSlides/notesSlide23.xml" ContentType="application/vnd.openxmlformats-officedocument.presentationml.notesSlide+xml"/>
  <Override PartName="/ppt/theme/themeOverride41.xml" ContentType="application/vnd.openxmlformats-officedocument.themeOverride+xml"/>
  <Override PartName="/ppt/notesSlides/notesSlide24.xml" ContentType="application/vnd.openxmlformats-officedocument.presentationml.notesSlide+xml"/>
  <Override PartName="/ppt/theme/themeOverride4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47.xml" ContentType="application/vnd.openxmlformats-officedocument.themeOverride+xml"/>
  <Override PartName="/ppt/notesSlides/notesSlide43.xml" ContentType="application/vnd.openxmlformats-officedocument.presentationml.notesSl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notesSlides/notesSlide44.xml" ContentType="application/vnd.openxmlformats-officedocument.presentationml.notesSlide+xml"/>
  <Override PartName="/ppt/theme/themeOverride53.xml" ContentType="application/vnd.openxmlformats-officedocument.themeOverride+xml"/>
  <Override PartName="/ppt/theme/themeOverride54.xml" ContentType="application/vnd.openxmlformats-officedocument.themeOverride+xml"/>
  <Override PartName="/ppt/notesSlides/notesSlide45.xml" ContentType="application/vnd.openxmlformats-officedocument.presentationml.notesSlide+xml"/>
  <Override PartName="/ppt/theme/themeOverride55.xml" ContentType="application/vnd.openxmlformats-officedocument.themeOverride+xml"/>
  <Override PartName="/ppt/notesSlides/notesSlide46.xml" ContentType="application/vnd.openxmlformats-officedocument.presentationml.notesSlide+xml"/>
  <Override PartName="/ppt/theme/themeOverride56.xml" ContentType="application/vnd.openxmlformats-officedocument.themeOverride+xml"/>
  <Override PartName="/ppt/notesSlides/notesSlide47.xml" ContentType="application/vnd.openxmlformats-officedocument.presentationml.notesSlide+xml"/>
  <Override PartName="/ppt/theme/themeOverride57.xml" ContentType="application/vnd.openxmlformats-officedocument.themeOverride+xml"/>
  <Override PartName="/ppt/notesSlides/notesSlide48.xml" ContentType="application/vnd.openxmlformats-officedocument.presentationml.notesSlide+xml"/>
  <Override PartName="/ppt/theme/themeOverride58.xml" ContentType="application/vnd.openxmlformats-officedocument.themeOverride+xml"/>
  <Override PartName="/ppt/notesSlides/notesSlide49.xml" ContentType="application/vnd.openxmlformats-officedocument.presentationml.notesSlide+xml"/>
  <Override PartName="/ppt/theme/themeOverride59.xml" ContentType="application/vnd.openxmlformats-officedocument.themeOverride+xml"/>
  <Override PartName="/ppt/notesSlides/notesSlide50.xml" ContentType="application/vnd.openxmlformats-officedocument.presentationml.notesSl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128"/>
  </p:notesMasterIdLst>
  <p:sldIdLst>
    <p:sldId id="256" r:id="rId3"/>
    <p:sldId id="522" r:id="rId4"/>
    <p:sldId id="258" r:id="rId5"/>
    <p:sldId id="508" r:id="rId6"/>
    <p:sldId id="264" r:id="rId7"/>
    <p:sldId id="266" r:id="rId8"/>
    <p:sldId id="265" r:id="rId9"/>
    <p:sldId id="509" r:id="rId10"/>
    <p:sldId id="268" r:id="rId11"/>
    <p:sldId id="267" r:id="rId12"/>
    <p:sldId id="309" r:id="rId13"/>
    <p:sldId id="310" r:id="rId14"/>
    <p:sldId id="492" r:id="rId15"/>
    <p:sldId id="269" r:id="rId16"/>
    <p:sldId id="270" r:id="rId17"/>
    <p:sldId id="271" r:id="rId18"/>
    <p:sldId id="272" r:id="rId19"/>
    <p:sldId id="273" r:id="rId20"/>
    <p:sldId id="312" r:id="rId21"/>
    <p:sldId id="274" r:id="rId22"/>
    <p:sldId id="313" r:id="rId23"/>
    <p:sldId id="275" r:id="rId24"/>
    <p:sldId id="314" r:id="rId25"/>
    <p:sldId id="276" r:id="rId26"/>
    <p:sldId id="277" r:id="rId27"/>
    <p:sldId id="278" r:id="rId28"/>
    <p:sldId id="356" r:id="rId29"/>
    <p:sldId id="355" r:id="rId30"/>
    <p:sldId id="493" r:id="rId31"/>
    <p:sldId id="354" r:id="rId32"/>
    <p:sldId id="353" r:id="rId33"/>
    <p:sldId id="351" r:id="rId34"/>
    <p:sldId id="259" r:id="rId35"/>
    <p:sldId id="510" r:id="rId36"/>
    <p:sldId id="315" r:id="rId37"/>
    <p:sldId id="280" r:id="rId38"/>
    <p:sldId id="286" r:id="rId39"/>
    <p:sldId id="316" r:id="rId40"/>
    <p:sldId id="281" r:id="rId41"/>
    <p:sldId id="282" r:id="rId42"/>
    <p:sldId id="399" r:id="rId43"/>
    <p:sldId id="400" r:id="rId44"/>
    <p:sldId id="319" r:id="rId45"/>
    <p:sldId id="317" r:id="rId46"/>
    <p:sldId id="515" r:id="rId47"/>
    <p:sldId id="361" r:id="rId48"/>
    <p:sldId id="362" r:id="rId49"/>
    <p:sldId id="363" r:id="rId50"/>
    <p:sldId id="516" r:id="rId51"/>
    <p:sldId id="260" r:id="rId52"/>
    <p:sldId id="512" r:id="rId53"/>
    <p:sldId id="289" r:id="rId54"/>
    <p:sldId id="290" r:id="rId55"/>
    <p:sldId id="293" r:id="rId56"/>
    <p:sldId id="291" r:id="rId57"/>
    <p:sldId id="503" r:id="rId58"/>
    <p:sldId id="504" r:id="rId59"/>
    <p:sldId id="505" r:id="rId60"/>
    <p:sldId id="521" r:id="rId61"/>
    <p:sldId id="520" r:id="rId62"/>
    <p:sldId id="513" r:id="rId63"/>
    <p:sldId id="292" r:id="rId64"/>
    <p:sldId id="494" r:id="rId65"/>
    <p:sldId id="495" r:id="rId66"/>
    <p:sldId id="321" r:id="rId67"/>
    <p:sldId id="261" r:id="rId68"/>
    <p:sldId id="517" r:id="rId69"/>
    <p:sldId id="294" r:id="rId70"/>
    <p:sldId id="322" r:id="rId71"/>
    <p:sldId id="295" r:id="rId72"/>
    <p:sldId id="501" r:id="rId73"/>
    <p:sldId id="296" r:id="rId74"/>
    <p:sldId id="500" r:id="rId75"/>
    <p:sldId id="502" r:id="rId76"/>
    <p:sldId id="448" r:id="rId77"/>
    <p:sldId id="452" r:id="rId78"/>
    <p:sldId id="453" r:id="rId79"/>
    <p:sldId id="455" r:id="rId80"/>
    <p:sldId id="456" r:id="rId81"/>
    <p:sldId id="465" r:id="rId82"/>
    <p:sldId id="466" r:id="rId83"/>
    <p:sldId id="467" r:id="rId84"/>
    <p:sldId id="468" r:id="rId85"/>
    <p:sldId id="469" r:id="rId86"/>
    <p:sldId id="470" r:id="rId87"/>
    <p:sldId id="471" r:id="rId88"/>
    <p:sldId id="472" r:id="rId89"/>
    <p:sldId id="473" r:id="rId90"/>
    <p:sldId id="474" r:id="rId91"/>
    <p:sldId id="262" r:id="rId92"/>
    <p:sldId id="518" r:id="rId93"/>
    <p:sldId id="257" r:id="rId94"/>
    <p:sldId id="323" r:id="rId95"/>
    <p:sldId id="297" r:id="rId96"/>
    <p:sldId id="496" r:id="rId97"/>
    <p:sldId id="497" r:id="rId98"/>
    <p:sldId id="305" r:id="rId99"/>
    <p:sldId id="325" r:id="rId100"/>
    <p:sldId id="326" r:id="rId101"/>
    <p:sldId id="299" r:id="rId102"/>
    <p:sldId id="307" r:id="rId103"/>
    <p:sldId id="334" r:id="rId104"/>
    <p:sldId id="519" r:id="rId105"/>
    <p:sldId id="335" r:id="rId106"/>
    <p:sldId id="336" r:id="rId107"/>
    <p:sldId id="339" r:id="rId108"/>
    <p:sldId id="340" r:id="rId109"/>
    <p:sldId id="341" r:id="rId110"/>
    <p:sldId id="342" r:id="rId111"/>
    <p:sldId id="343" r:id="rId112"/>
    <p:sldId id="344" r:id="rId113"/>
    <p:sldId id="345" r:id="rId114"/>
    <p:sldId id="318" r:id="rId115"/>
    <p:sldId id="346" r:id="rId116"/>
    <p:sldId id="475" r:id="rId117"/>
    <p:sldId id="476" r:id="rId118"/>
    <p:sldId id="479" r:id="rId119"/>
    <p:sldId id="480" r:id="rId120"/>
    <p:sldId id="481" r:id="rId121"/>
    <p:sldId id="482" r:id="rId122"/>
    <p:sldId id="483" r:id="rId123"/>
    <p:sldId id="484" r:id="rId124"/>
    <p:sldId id="485" r:id="rId125"/>
    <p:sldId id="486" r:id="rId126"/>
    <p:sldId id="489" r:id="rId127"/>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BB2CE2E-5259-46BB-BAAC-4CBB4667B2FD}" type="datetimeFigureOut">
              <a:rPr lang="cs-CZ" smtClean="0"/>
              <a:t>08.11.2025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D77EB1E-C013-4DE8-B681-E4F89F20954A}" type="slidenum">
              <a:rPr lang="cs-CZ" smtClean="0"/>
              <a:t>‹#›</a:t>
            </a:fld>
            <a:endParaRPr lang="cs-CZ"/>
          </a:p>
        </p:txBody>
      </p:sp>
    </p:spTree>
    <p:extLst>
      <p:ext uri="{BB962C8B-B14F-4D97-AF65-F5344CB8AC3E}">
        <p14:creationId xmlns:p14="http://schemas.microsoft.com/office/powerpoint/2010/main" val="65159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procesně řízené organizaci je organizační struktura přizpůsobena procesům, které procházejí napříč firmou. Celkový systém řízení tedy co nejvíce podporuje podnikové procesy. Tomu jsou přizpůsobeny odpovědnosti pracovníků a rozdělení jednotlivých činností a to jak jsou pracovníci organizováni. </a:t>
            </a:r>
          </a:p>
          <a:p>
            <a:r>
              <a:rPr lang="cs-CZ" dirty="0"/>
              <a:t>Ne všechny procesy v organizaci jsou ale opakované, ne všechny procesy procházejí napříč celou organizací. </a:t>
            </a:r>
          </a:p>
          <a:p>
            <a:r>
              <a:rPr lang="cs-CZ" dirty="0"/>
              <a:t>Takže se nesmí procesní řízení přeceňovat a vnímat jako spása pro všechno.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11</a:t>
            </a:fld>
            <a:endParaRPr lang="cs-CZ"/>
          </a:p>
        </p:txBody>
      </p:sp>
    </p:spTree>
    <p:extLst>
      <p:ext uri="{BB962C8B-B14F-4D97-AF65-F5344CB8AC3E}">
        <p14:creationId xmlns:p14="http://schemas.microsoft.com/office/powerpoint/2010/main" val="135835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Outsourcing </a:t>
            </a:r>
            <a:r>
              <a:rPr lang="cs-CZ" dirty="0"/>
              <a:t>(angl. </a:t>
            </a:r>
            <a:r>
              <a:rPr lang="cs-CZ" dirty="0" err="1"/>
              <a:t>O</a:t>
            </a:r>
            <a:r>
              <a:rPr lang="cs-CZ" i="1" dirty="0" err="1"/>
              <a:t>ut</a:t>
            </a:r>
            <a:r>
              <a:rPr lang="cs-CZ" i="1" dirty="0"/>
              <a:t> </a:t>
            </a:r>
            <a:r>
              <a:rPr lang="cs-CZ" dirty="0"/>
              <a:t>- vně, a </a:t>
            </a:r>
            <a:r>
              <a:rPr lang="cs-CZ" i="1" dirty="0"/>
              <a:t>Source </a:t>
            </a:r>
            <a:r>
              <a:rPr lang="cs-CZ" dirty="0"/>
              <a:t>- zdroj) znamená, že firma vyčlení různé podpůrné a vedlejší činnosti a svěří je smluvně jiné </a:t>
            </a:r>
            <a:r>
              <a:rPr lang="cs-CZ" b="1" dirty="0"/>
              <a:t>společnosti </a:t>
            </a:r>
            <a:r>
              <a:rPr lang="cs-CZ" dirty="0"/>
              <a:t>čili </a:t>
            </a:r>
            <a:r>
              <a:rPr lang="cs-CZ" dirty="0" err="1"/>
              <a:t>subkontraktorovi</a:t>
            </a:r>
            <a:r>
              <a:rPr lang="cs-CZ" dirty="0"/>
              <a:t>, specializovanému na příslušnou činnost. Je to tedy druh </a:t>
            </a:r>
            <a:r>
              <a:rPr lang="cs-CZ" b="1" dirty="0"/>
              <a:t>dělby práce, </a:t>
            </a:r>
            <a:r>
              <a:rPr lang="cs-CZ" dirty="0"/>
              <a:t>činnost však není zajišťována vlastními zaměstnanci firmy, ný-</a:t>
            </a:r>
            <a:r>
              <a:rPr lang="cs-CZ" dirty="0" err="1"/>
              <a:t>brž</a:t>
            </a:r>
            <a:r>
              <a:rPr lang="cs-CZ" dirty="0"/>
              <a:t> na základě smlouvy. Typicky se jedná o činnosti jako je úklid, údržba, doprava nebo správa </a:t>
            </a:r>
            <a:r>
              <a:rPr lang="cs-CZ" dirty="0" err="1"/>
              <a:t>počí-tačů</a:t>
            </a:r>
            <a:r>
              <a:rPr lang="cs-CZ" dirty="0"/>
              <a:t> (IT). Outsourcing se považuje za obchodní rozhodnutí, které má vést ke snížení nákladů a (nebo) k soustředění na hlavní činnosti firmy, a to v zájmu její </a:t>
            </a:r>
            <a:r>
              <a:rPr lang="cs-CZ" b="1" dirty="0"/>
              <a:t>konkurenceschopnosti. </a:t>
            </a:r>
            <a:endParaRPr lang="cs-CZ" dirty="0"/>
          </a:p>
          <a:p>
            <a:r>
              <a:rPr lang="cs-CZ" dirty="0"/>
              <a:t>Často se pojem outsourcing zaměňuje za </a:t>
            </a:r>
            <a:r>
              <a:rPr lang="cs-CZ" b="1" dirty="0" err="1"/>
              <a:t>offshoring</a:t>
            </a:r>
            <a:r>
              <a:rPr lang="cs-CZ" b="1" dirty="0"/>
              <a:t> </a:t>
            </a:r>
            <a:r>
              <a:rPr lang="cs-CZ" dirty="0"/>
              <a:t>(angl. </a:t>
            </a:r>
            <a:r>
              <a:rPr lang="cs-CZ" i="1" dirty="0" err="1"/>
              <a:t>off-shore</a:t>
            </a:r>
            <a:r>
              <a:rPr lang="cs-CZ" dirty="0"/>
              <a:t>, doslova mimo břehy) nebo </a:t>
            </a:r>
            <a:r>
              <a:rPr lang="cs-CZ" b="1" dirty="0" err="1"/>
              <a:t>out-placement</a:t>
            </a:r>
            <a:r>
              <a:rPr lang="cs-CZ" b="1" dirty="0"/>
              <a:t> </a:t>
            </a:r>
            <a:r>
              <a:rPr lang="cs-CZ" dirty="0"/>
              <a:t>(doslova „vymístění“). Zatímco outsourcingem se rozumí vyvedení činnosti na třetí stranu, </a:t>
            </a:r>
            <a:r>
              <a:rPr lang="cs-CZ" dirty="0" err="1"/>
              <a:t>offshoring</a:t>
            </a:r>
            <a:r>
              <a:rPr lang="cs-CZ" dirty="0"/>
              <a:t> znamená přesun výroby do zahraničí bez ohledu na to, zda výrobu provádí jiná firma nebo jde pouze o přestěhování vlastní továrny. Pro přemístění výroby do zahraničí se někdy používá termín </a:t>
            </a:r>
            <a:r>
              <a:rPr lang="cs-CZ" i="1" dirty="0" err="1"/>
              <a:t>offshore</a:t>
            </a:r>
            <a:r>
              <a:rPr lang="cs-CZ" i="1" dirty="0"/>
              <a:t> outsourcing</a:t>
            </a:r>
            <a:r>
              <a:rPr lang="cs-CZ" dirty="0"/>
              <a:t>, ale stačí mluvit o outsourcingu, protože pro firmu není </a:t>
            </a:r>
            <a:r>
              <a:rPr lang="cs-CZ" dirty="0" err="1"/>
              <a:t>rozho</a:t>
            </a:r>
            <a:r>
              <a:rPr lang="cs-CZ" dirty="0"/>
              <a:t>-dující, kam je činnost převedena, ale za jakých podmínek (zejména cenových) je vykonána.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39</a:t>
            </a:fld>
            <a:endParaRPr lang="cs-CZ"/>
          </a:p>
        </p:txBody>
      </p:sp>
    </p:spTree>
    <p:extLst>
      <p:ext uri="{BB962C8B-B14F-4D97-AF65-F5344CB8AC3E}">
        <p14:creationId xmlns:p14="http://schemas.microsoft.com/office/powerpoint/2010/main" val="381434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0"/>
            <a:r>
              <a:rPr lang="cs-CZ" sz="1200" kern="1200" dirty="0">
                <a:solidFill>
                  <a:schemeClr val="tx1"/>
                </a:solidFill>
                <a:effectLst/>
                <a:latin typeface="+mn-lt"/>
                <a:ea typeface="+mn-ea"/>
                <a:cs typeface="+mn-cs"/>
              </a:rPr>
              <a:t>Jaké činnosti se doporučuje v podniku </a:t>
            </a:r>
            <a:r>
              <a:rPr lang="cs-CZ" sz="1200" kern="1200" dirty="0" err="1">
                <a:solidFill>
                  <a:schemeClr val="tx1"/>
                </a:solidFill>
                <a:effectLst/>
                <a:latin typeface="+mn-lt"/>
                <a:ea typeface="+mn-ea"/>
                <a:cs typeface="+mn-cs"/>
              </a:rPr>
              <a:t>outsourcovat</a:t>
            </a:r>
            <a:endParaRPr lang="cs-CZ" sz="120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Outsourcing podnikatelských činnosti je vhodný pro následující činnosti</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0862B590-BF26-4A15-945F-1EFE0C9C8381}" type="slidenum">
              <a:rPr lang="cs-CZ" smtClean="0"/>
              <a:pPr/>
              <a:t>41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Jaké činnosti se nedoporučuje v podniku </a:t>
            </a:r>
            <a:r>
              <a:rPr lang="cs-CZ" sz="1200" kern="1200" dirty="0" err="1">
                <a:solidFill>
                  <a:schemeClr val="tx1"/>
                </a:solidFill>
                <a:effectLst/>
                <a:latin typeface="+mn-lt"/>
                <a:ea typeface="+mn-ea"/>
                <a:cs typeface="+mn-cs"/>
              </a:rPr>
              <a:t>outsourcovat</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42</a:t>
            </a:fld>
            <a:endParaRPr lang="cs-CZ"/>
          </a:p>
        </p:txBody>
      </p:sp>
    </p:spTree>
    <p:extLst>
      <p:ext uri="{BB962C8B-B14F-4D97-AF65-F5344CB8AC3E}">
        <p14:creationId xmlns:p14="http://schemas.microsoft.com/office/powerpoint/2010/main" val="248851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lze </a:t>
            </a:r>
            <a:r>
              <a:rPr lang="cs-CZ" dirty="0" err="1"/>
              <a:t>outsourcovat</a:t>
            </a:r>
            <a:r>
              <a:rPr lang="cs-CZ" dirty="0"/>
              <a:t>? </a:t>
            </a:r>
          </a:p>
          <a:p>
            <a:r>
              <a:rPr lang="cs-CZ" dirty="0"/>
              <a:t>Obecně se velmi často v souvislosti s outsourcingem hovoří o možnosti v oblasti IT. Tedy například o dodávce a pravidelné obnově hardware či o služby v oblasti správy počítačové sítě. Může se jednat samozřejmě i o správu webových stránek a prezentací atp. Nicméně oblast IT není jediná, která je vhodná pro outsourcing. Zajišťovat služby prostřednictvím externí společností lze rovněž například v oblastech: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43</a:t>
            </a:fld>
            <a:endParaRPr lang="cs-CZ"/>
          </a:p>
        </p:txBody>
      </p:sp>
    </p:spTree>
    <p:extLst>
      <p:ext uri="{BB962C8B-B14F-4D97-AF65-F5344CB8AC3E}">
        <p14:creationId xmlns:p14="http://schemas.microsoft.com/office/powerpoint/2010/main" val="291115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564B3DE-5478-4985-AB30-32F41C65B3F0}" type="slidenum">
              <a:rPr lang="cs-CZ" smtClean="0"/>
              <a:t>44</a:t>
            </a:fld>
            <a:endParaRPr lang="cs-CZ"/>
          </a:p>
        </p:txBody>
      </p:sp>
    </p:spTree>
    <p:extLst>
      <p:ext uri="{BB962C8B-B14F-4D97-AF65-F5344CB8AC3E}">
        <p14:creationId xmlns:p14="http://schemas.microsoft.com/office/powerpoint/2010/main" val="147706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„SLA by mělo být zaměřeno na tři klíčové oblasti. První bychom mohli nazvat „zárukou infrastruktury“, v praxi sem patří zejména charakteristiky typu vybavenost, </a:t>
            </a:r>
            <a:r>
              <a:rPr lang="cs-CZ" dirty="0" err="1"/>
              <a:t>konekti</a:t>
            </a:r>
            <a:r>
              <a:rPr lang="cs-CZ" dirty="0"/>
              <a:t>-vita, spolehlivost hardware a schopnost integrace různých technologií. Pro druhou klíčovou oblast se všeobecně vžil pojem „procesní záruky“, kde se nejčastěji jako příklad uvádějí změny v pracovních procesech, jako jsou například přidání nového uživatele, nové-</a:t>
            </a:r>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56</a:t>
            </a:fld>
            <a:endParaRPr lang="cs-CZ"/>
          </a:p>
        </p:txBody>
      </p:sp>
    </p:spTree>
    <p:extLst>
      <p:ext uri="{BB962C8B-B14F-4D97-AF65-F5344CB8AC3E}">
        <p14:creationId xmlns:p14="http://schemas.microsoft.com/office/powerpoint/2010/main" val="195034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57</a:t>
            </a:fld>
            <a:endParaRPr lang="cs-CZ"/>
          </a:p>
        </p:txBody>
      </p:sp>
    </p:spTree>
    <p:extLst>
      <p:ext uri="{BB962C8B-B14F-4D97-AF65-F5344CB8AC3E}">
        <p14:creationId xmlns:p14="http://schemas.microsoft.com/office/powerpoint/2010/main" val="41633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58</a:t>
            </a:fld>
            <a:endParaRPr lang="cs-CZ"/>
          </a:p>
        </p:txBody>
      </p:sp>
    </p:spTree>
    <p:extLst>
      <p:ext uri="{BB962C8B-B14F-4D97-AF65-F5344CB8AC3E}">
        <p14:creationId xmlns:p14="http://schemas.microsoft.com/office/powerpoint/2010/main" val="222323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59</a:t>
            </a:fld>
            <a:endParaRPr lang="cs-CZ"/>
          </a:p>
        </p:txBody>
      </p:sp>
    </p:spTree>
    <p:extLst>
      <p:ext uri="{BB962C8B-B14F-4D97-AF65-F5344CB8AC3E}">
        <p14:creationId xmlns:p14="http://schemas.microsoft.com/office/powerpoint/2010/main" val="72666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60</a:t>
            </a:fld>
            <a:endParaRPr lang="cs-CZ"/>
          </a:p>
        </p:txBody>
      </p:sp>
    </p:spTree>
    <p:extLst>
      <p:ext uri="{BB962C8B-B14F-4D97-AF65-F5344CB8AC3E}">
        <p14:creationId xmlns:p14="http://schemas.microsoft.com/office/powerpoint/2010/main" val="307640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pomáhá zlepšovat zejména celkový přínos pro zákazníka (například zrychlení dodávky) a pomáhá zvýšit celkovou efektivnost firmy (tím, že odstraní zbytečně vykonávané procesy nebo procesy zjednoduší). </a:t>
            </a:r>
          </a:p>
          <a:p>
            <a:r>
              <a:rPr lang="cs-CZ" dirty="0"/>
              <a:t>• Procesní řízení se uplatňuje především pro opakované a stejné procesy (například proces </a:t>
            </a:r>
            <a:r>
              <a:rPr lang="cs-CZ" dirty="0" err="1"/>
              <a:t>zalo</a:t>
            </a:r>
            <a:r>
              <a:rPr lang="cs-CZ" dirty="0"/>
              <a:t>-žení účtu v bance). </a:t>
            </a:r>
          </a:p>
          <a:p>
            <a:r>
              <a:rPr lang="cs-CZ" dirty="0"/>
              <a:t>• Každý proces má nějakého zákazníka. </a:t>
            </a:r>
          </a:p>
          <a:p>
            <a:r>
              <a:rPr lang="cs-CZ" dirty="0"/>
              <a:t>• Každý proces poskytuje nějakou přidanou hodnotu svým zákazníkům.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12</a:t>
            </a:fld>
            <a:endParaRPr lang="cs-CZ"/>
          </a:p>
        </p:txBody>
      </p:sp>
    </p:spTree>
    <p:extLst>
      <p:ext uri="{BB962C8B-B14F-4D97-AF65-F5344CB8AC3E}">
        <p14:creationId xmlns:p14="http://schemas.microsoft.com/office/powerpoint/2010/main" val="239690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Strategická úroveň: chce dosáhnout dlouhodobých cílů organizace prostřednictvím: </a:t>
            </a:r>
          </a:p>
          <a:p>
            <a:r>
              <a:rPr lang="cs-CZ" dirty="0"/>
              <a:t>definování strategie </a:t>
            </a:r>
            <a:r>
              <a:rPr lang="cs-CZ" dirty="0" err="1"/>
              <a:t>Facility</a:t>
            </a:r>
            <a:r>
              <a:rPr lang="cs-CZ" dirty="0"/>
              <a:t> Managementu v souladu se strategií organizace; </a:t>
            </a:r>
          </a:p>
          <a:p>
            <a:r>
              <a:rPr lang="cs-CZ" dirty="0"/>
              <a:t>• vytvoření politiky, vypracování příruček pro prostor, majetek, procesy a služby; </a:t>
            </a:r>
          </a:p>
          <a:p>
            <a:r>
              <a:rPr lang="cs-CZ" dirty="0"/>
              <a:t>• aktivního vstupu a odezvy; </a:t>
            </a:r>
          </a:p>
          <a:p>
            <a:r>
              <a:rPr lang="cs-CZ" dirty="0"/>
              <a:t>• inicializace analýzy rizika a poskytnutím instrukcí pro adaptaci změn v organizaci; </a:t>
            </a:r>
          </a:p>
          <a:p>
            <a:r>
              <a:rPr lang="cs-CZ" dirty="0"/>
              <a:t>• inicializace smluv o úrovni služeb (SLA) a monitorovaní klíčových výkonnostních indikátorů (KPI); </a:t>
            </a:r>
          </a:p>
          <a:p>
            <a:r>
              <a:rPr lang="cs-CZ" dirty="0"/>
              <a:t>• řízení dopadu zařízení na základní činnosti, vnější prostředí a společnost; </a:t>
            </a:r>
          </a:p>
          <a:p>
            <a:endParaRPr lang="cs-CZ" dirty="0"/>
          </a:p>
          <a:p>
            <a:r>
              <a:rPr lang="cs-CZ" dirty="0"/>
              <a:t>udržování vztahů s úřady, pronajímateli a nájemníky, strategickými partnery, asociacemi, atd.; </a:t>
            </a:r>
          </a:p>
          <a:p>
            <a:r>
              <a:rPr lang="cs-CZ" dirty="0"/>
              <a:t>• dohledem nad </a:t>
            </a:r>
            <a:r>
              <a:rPr lang="cs-CZ" dirty="0" err="1"/>
              <a:t>Facility</a:t>
            </a:r>
            <a:r>
              <a:rPr lang="cs-CZ" dirty="0"/>
              <a:t> Management organizacemi.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62</a:t>
            </a:fld>
            <a:endParaRPr lang="cs-CZ"/>
          </a:p>
        </p:txBody>
      </p:sp>
    </p:spTree>
    <p:extLst>
      <p:ext uri="{BB962C8B-B14F-4D97-AF65-F5344CB8AC3E}">
        <p14:creationId xmlns:p14="http://schemas.microsoft.com/office/powerpoint/2010/main" val="209712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Taktická úroveň: chce ve střednědobém horizontu zavést strategické cíle organizace prostřednictvím: </a:t>
            </a:r>
          </a:p>
          <a:p>
            <a:r>
              <a:rPr lang="cs-CZ" dirty="0"/>
              <a:t>implementace a monitorování strategických směrnic; </a:t>
            </a:r>
          </a:p>
          <a:p>
            <a:r>
              <a:rPr lang="cs-CZ" dirty="0"/>
              <a:t>přípravy obchodních a rozpočtových plánů; </a:t>
            </a:r>
          </a:p>
          <a:p>
            <a:r>
              <a:rPr lang="cs-CZ" dirty="0"/>
              <a:t>rozpracování cílů </a:t>
            </a:r>
            <a:r>
              <a:rPr lang="cs-CZ" dirty="0" err="1"/>
              <a:t>Facility</a:t>
            </a:r>
            <a:r>
              <a:rPr lang="cs-CZ" dirty="0"/>
              <a:t> Managementu do úrovně provozních požadavků; </a:t>
            </a:r>
          </a:p>
          <a:p>
            <a:r>
              <a:rPr lang="cs-CZ" dirty="0"/>
              <a:t>definování SLA a interpretace KPI (výkon, kvalita, riziko a hodnota); </a:t>
            </a:r>
          </a:p>
          <a:p>
            <a:r>
              <a:rPr lang="cs-CZ" dirty="0"/>
              <a:t>monitorování dodržování zákonů a směrnic; • řízení projektů, procesů a dohod </a:t>
            </a:r>
          </a:p>
          <a:p>
            <a:r>
              <a:rPr lang="cs-CZ" dirty="0"/>
              <a:t>řízení týmu </a:t>
            </a:r>
            <a:r>
              <a:rPr lang="cs-CZ" dirty="0" err="1"/>
              <a:t>Facility</a:t>
            </a:r>
            <a:r>
              <a:rPr lang="cs-CZ" dirty="0"/>
              <a:t> Managementu; </a:t>
            </a:r>
          </a:p>
          <a:p>
            <a:r>
              <a:rPr lang="cs-CZ" dirty="0"/>
              <a:t>optimalizace používání zdrojů; </a:t>
            </a:r>
          </a:p>
          <a:p>
            <a:r>
              <a:rPr lang="cs-CZ" dirty="0"/>
              <a:t>adaptace a zaznamenávání změn; </a:t>
            </a:r>
          </a:p>
          <a:p>
            <a:r>
              <a:rPr lang="cs-CZ" dirty="0"/>
              <a:t>komunikace s interními či externími poskytovateli služeb na taktické úrovni. </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63</a:t>
            </a:fld>
            <a:endParaRPr lang="cs-CZ"/>
          </a:p>
        </p:txBody>
      </p:sp>
    </p:spTree>
    <p:extLst>
      <p:ext uri="{BB962C8B-B14F-4D97-AF65-F5344CB8AC3E}">
        <p14:creationId xmlns:p14="http://schemas.microsoft.com/office/powerpoint/2010/main" val="1879809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Provozní úroveň: chce koncovým uživatelům každodenně vytvořit požadované prostředí prostřednictvím: </a:t>
            </a:r>
          </a:p>
          <a:p>
            <a:r>
              <a:rPr lang="cs-CZ" dirty="0"/>
              <a:t>dodávky služeb v souladu se smlouvou o úrovni služeb (SLA); </a:t>
            </a:r>
          </a:p>
          <a:p>
            <a:r>
              <a:rPr lang="cs-CZ" dirty="0"/>
              <a:t>monitorování a kontrolování procesů dodávání služeb; </a:t>
            </a:r>
          </a:p>
          <a:p>
            <a:r>
              <a:rPr lang="cs-CZ" dirty="0"/>
              <a:t>monitorování poskytovatelů služeb; </a:t>
            </a:r>
          </a:p>
          <a:p>
            <a:r>
              <a:rPr lang="cs-CZ" dirty="0"/>
              <a:t>přijímání požadavků na služby např. prostřednictvím </a:t>
            </a:r>
            <a:r>
              <a:rPr lang="cs-CZ" dirty="0" err="1"/>
              <a:t>help</a:t>
            </a:r>
            <a:r>
              <a:rPr lang="cs-CZ" dirty="0"/>
              <a:t> desku nebo servisní linky; </a:t>
            </a:r>
          </a:p>
          <a:p>
            <a:r>
              <a:rPr lang="cs-CZ" dirty="0"/>
              <a:t>sběru dat pro hodnocení výkonu, zpětné vazby a poptávky koncových uživatelů; </a:t>
            </a:r>
          </a:p>
          <a:p>
            <a:r>
              <a:rPr lang="cs-CZ" dirty="0"/>
              <a:t>hlášení na taktickou úroveň; </a:t>
            </a:r>
          </a:p>
          <a:p>
            <a:r>
              <a:rPr lang="cs-CZ" dirty="0"/>
              <a:t>komunikace s interními a externími poskytovateli služeb na provozní úrovni.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64</a:t>
            </a:fld>
            <a:endParaRPr lang="cs-CZ"/>
          </a:p>
        </p:txBody>
      </p:sp>
    </p:spTree>
    <p:extLst>
      <p:ext uri="{BB962C8B-B14F-4D97-AF65-F5344CB8AC3E}">
        <p14:creationId xmlns:p14="http://schemas.microsoft.com/office/powerpoint/2010/main" val="2442560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Hodnotový řetězec </a:t>
            </a:r>
            <a:r>
              <a:rPr lang="cs-CZ" dirty="0"/>
              <a:t>je „sled činností, které firma vykonává při konstruování, produkci, prodeji, do-dávání a poprodejní podpoře svých produktů“. Jinými slovy, umožňuje firmě "rozložit" své procesy na jednotlivé činnosti, prozkoumat jejich vzájemné působení a identifikovat mezi nimi zdroje reálné nebo potenciální konkurenční výhody. Té firma dosáhne, bude-li tyto činnosti provádět levněji a lépe než konkurence. </a:t>
            </a:r>
          </a:p>
          <a:p>
            <a:r>
              <a:rPr lang="cs-CZ" dirty="0"/>
              <a:t>Hodnotový řetězec sestává z: </a:t>
            </a:r>
          </a:p>
          <a:p>
            <a:r>
              <a:rPr lang="cs-CZ" dirty="0"/>
              <a:t>Hodnotový řetězec je dále součástí tzv. </a:t>
            </a:r>
            <a:r>
              <a:rPr lang="cs-CZ" b="1" dirty="0"/>
              <a:t>hodnotového systému</a:t>
            </a:r>
            <a:r>
              <a:rPr lang="cs-CZ" dirty="0"/>
              <a:t>, který představuje komplexnější </a:t>
            </a:r>
            <a:r>
              <a:rPr lang="cs-CZ" dirty="0" err="1"/>
              <a:t>sou</a:t>
            </a:r>
            <a:r>
              <a:rPr lang="cs-CZ" dirty="0"/>
              <a:t>-bor činností, jež jsou zapojeny do tvorby konečné hodnoty pro koncového uživatele. Na konci </a:t>
            </a:r>
            <a:r>
              <a:rPr lang="cs-CZ" dirty="0" err="1"/>
              <a:t>vý-robního</a:t>
            </a:r>
            <a:r>
              <a:rPr lang="cs-CZ" dirty="0"/>
              <a:t> procesu se produkt stává součástí hodnotového řetězce zákazníka.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69</a:t>
            </a:fld>
            <a:endParaRPr lang="cs-CZ"/>
          </a:p>
        </p:txBody>
      </p:sp>
    </p:spTree>
    <p:extLst>
      <p:ext uri="{BB962C8B-B14F-4D97-AF65-F5344CB8AC3E}">
        <p14:creationId xmlns:p14="http://schemas.microsoft.com/office/powerpoint/2010/main" val="396418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Hodnototvorné činnosti se dělí na: </a:t>
            </a:r>
          </a:p>
          <a:p>
            <a:r>
              <a:rPr lang="cs-CZ" dirty="0"/>
              <a:t>• </a:t>
            </a:r>
            <a:r>
              <a:rPr lang="cs-CZ" b="1" dirty="0"/>
              <a:t>Primární činnosti: </a:t>
            </a:r>
            <a:r>
              <a:rPr lang="cs-CZ" dirty="0"/>
              <a:t>fyzická tvorba výrobku, jeho prodej a dodání kupujícímu, servis. V každém podniku se dělí do pěti kategorií: </a:t>
            </a:r>
          </a:p>
          <a:p>
            <a:r>
              <a:rPr lang="cs-CZ" dirty="0"/>
              <a:t>1. řízení vstupních operací, </a:t>
            </a:r>
          </a:p>
          <a:p>
            <a:r>
              <a:rPr lang="cs-CZ" dirty="0"/>
              <a:t>2. výroba a provoz, </a:t>
            </a:r>
          </a:p>
          <a:p>
            <a:r>
              <a:rPr lang="cs-CZ" dirty="0"/>
              <a:t>3. řízení výstupních operací, </a:t>
            </a:r>
          </a:p>
          <a:p>
            <a:r>
              <a:rPr lang="cs-CZ" dirty="0"/>
              <a:t>4. marketing a odbyt, </a:t>
            </a:r>
          </a:p>
          <a:p>
            <a:r>
              <a:rPr lang="cs-CZ" dirty="0"/>
              <a:t>5. servisní služby. </a:t>
            </a:r>
          </a:p>
          <a:p>
            <a:r>
              <a:rPr lang="cs-CZ" dirty="0"/>
              <a:t>• </a:t>
            </a:r>
            <a:r>
              <a:rPr lang="cs-CZ" b="1" dirty="0"/>
              <a:t>Podpůrné činnosti: </a:t>
            </a:r>
            <a:r>
              <a:rPr lang="cs-CZ" dirty="0"/>
              <a:t>napomáhají primárním činnostem i sobě navzájem. Podle svého účelu se nadále dělí do čtyř kategorií: </a:t>
            </a:r>
          </a:p>
          <a:p>
            <a:r>
              <a:rPr lang="cs-CZ" dirty="0"/>
              <a:t>1. obstaravatelská činnost, </a:t>
            </a:r>
          </a:p>
          <a:p>
            <a:r>
              <a:rPr lang="cs-CZ" dirty="0"/>
              <a:t>2. technologický rozvoj, </a:t>
            </a:r>
          </a:p>
          <a:p>
            <a:r>
              <a:rPr lang="cs-CZ" dirty="0"/>
              <a:t>3. řízení pracovních sil, </a:t>
            </a:r>
          </a:p>
          <a:p>
            <a:r>
              <a:rPr lang="cs-CZ" dirty="0"/>
              <a:t>4. infrastruktura podniku. </a:t>
            </a:r>
          </a:p>
          <a:p>
            <a:endParaRPr lang="cs-CZ" dirty="0"/>
          </a:p>
          <a:p>
            <a:r>
              <a:rPr lang="cs-CZ" dirty="0"/>
              <a:t>Všechno co podnik dělá, by mělo být zachyceno v některé z primárních nebo podpůrných činností. </a:t>
            </a:r>
          </a:p>
          <a:p>
            <a:r>
              <a:rPr lang="cs-CZ" dirty="0"/>
              <a:t>Každá kategorie, primárních i podpůrných činností, zahrnuje také další tři </a:t>
            </a:r>
            <a:r>
              <a:rPr lang="cs-CZ" b="1" dirty="0"/>
              <a:t>typy činností</a:t>
            </a:r>
            <a:r>
              <a:rPr lang="cs-CZ" dirty="0"/>
              <a:t>: </a:t>
            </a:r>
          </a:p>
          <a:p>
            <a:r>
              <a:rPr lang="cs-CZ" dirty="0"/>
              <a:t>1. </a:t>
            </a:r>
            <a:r>
              <a:rPr lang="cs-CZ" b="1" dirty="0"/>
              <a:t>Přímé činnosti </a:t>
            </a:r>
            <a:r>
              <a:rPr lang="cs-CZ" dirty="0"/>
              <a:t>- činnosti přímo zapojené do tvorby hodnoty pro kupujícího (např. návrh designu výrobku, propagace, prodej, montáž) </a:t>
            </a:r>
          </a:p>
          <a:p>
            <a:r>
              <a:rPr lang="cs-CZ" dirty="0"/>
              <a:t>2. </a:t>
            </a:r>
            <a:r>
              <a:rPr lang="cs-CZ" b="1" dirty="0"/>
              <a:t>Nepřímé činnosti </a:t>
            </a:r>
            <a:r>
              <a:rPr lang="cs-CZ" dirty="0"/>
              <a:t>- napomáhají plynulému výkonu přímých činností (např. administrativní </a:t>
            </a:r>
            <a:r>
              <a:rPr lang="cs-CZ" dirty="0" err="1"/>
              <a:t>ří-zení</a:t>
            </a:r>
            <a:r>
              <a:rPr lang="cs-CZ" dirty="0"/>
              <a:t>, údržba, plánování) </a:t>
            </a:r>
          </a:p>
          <a:p>
            <a:r>
              <a:rPr lang="cs-CZ" dirty="0"/>
              <a:t>3. </a:t>
            </a:r>
            <a:r>
              <a:rPr lang="cs-CZ" b="1" dirty="0"/>
              <a:t>Zabezpečování kvality </a:t>
            </a:r>
            <a:r>
              <a:rPr lang="cs-CZ" dirty="0"/>
              <a:t>- zajišťují kvalitu ostatních činností (např. testování, revidování, </a:t>
            </a:r>
            <a:r>
              <a:rPr lang="cs-CZ" dirty="0" err="1"/>
              <a:t>monito-rování</a:t>
            </a:r>
            <a:r>
              <a:rPr lang="cs-CZ" dirty="0"/>
              <a:t>)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70</a:t>
            </a:fld>
            <a:endParaRPr lang="cs-CZ"/>
          </a:p>
        </p:txBody>
      </p:sp>
    </p:spTree>
    <p:extLst>
      <p:ext uri="{BB962C8B-B14F-4D97-AF65-F5344CB8AC3E}">
        <p14:creationId xmlns:p14="http://schemas.microsoft.com/office/powerpoint/2010/main" val="297349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Analýzou hodnotového řetězce </a:t>
            </a:r>
            <a:r>
              <a:rPr lang="cs-CZ" dirty="0"/>
              <a:t>může firma zjistit mnoho cenných informací o vlastní efektivitě. Výsledky analýzy se mohou stát základem nejen po identifikaci stávající konkurenční výhody, ale také pro její vytvoření a udržení. Sladí-li organizace svou organizační strukturu s hodnotovým řetězcem, bude schopna pracovat svou činnost vykonávat efektivněji a vytvořit si tak konkurenční výhodu. </a:t>
            </a:r>
          </a:p>
          <a:p>
            <a:r>
              <a:rPr lang="cs-CZ" dirty="0"/>
              <a:t>Porter provádí </a:t>
            </a:r>
            <a:r>
              <a:rPr lang="cs-CZ" b="1" dirty="0"/>
              <a:t>analýzu hodnotového řetězce </a:t>
            </a:r>
            <a:r>
              <a:rPr lang="cs-CZ" dirty="0"/>
              <a:t>ve čtyřech krocích: </a:t>
            </a:r>
          </a:p>
          <a:p>
            <a:r>
              <a:rPr lang="cs-CZ" dirty="0"/>
              <a:t>1. Vytvoření hodnotového řetězce odvětví. </a:t>
            </a:r>
          </a:p>
          <a:p>
            <a:r>
              <a:rPr lang="cs-CZ" dirty="0"/>
              <a:t>2. Porovnání hodnotového řetězce odvětví s vlastním hodnotovým řetězcem. </a:t>
            </a:r>
          </a:p>
          <a:p>
            <a:r>
              <a:rPr lang="cs-CZ" dirty="0"/>
              <a:t>3. Identifikace činností, jež mají nebo budou mít vliv na vytvoření konkurenční výhody. </a:t>
            </a:r>
          </a:p>
          <a:p>
            <a:r>
              <a:rPr lang="cs-CZ" dirty="0"/>
              <a:t>4. Identifikace faktorů ovlivňujících náklady (obzvláště pak činností, jež představují největší podíl nákladů).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72</a:t>
            </a:fld>
            <a:endParaRPr lang="cs-CZ"/>
          </a:p>
        </p:txBody>
      </p:sp>
    </p:spTree>
    <p:extLst>
      <p:ext uri="{BB962C8B-B14F-4D97-AF65-F5344CB8AC3E}">
        <p14:creationId xmlns:p14="http://schemas.microsoft.com/office/powerpoint/2010/main" val="3134128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75</a:t>
            </a:fld>
            <a:endParaRPr lang="cs-CZ"/>
          </a:p>
        </p:txBody>
      </p:sp>
    </p:spTree>
    <p:extLst>
      <p:ext uri="{BB962C8B-B14F-4D97-AF65-F5344CB8AC3E}">
        <p14:creationId xmlns:p14="http://schemas.microsoft.com/office/powerpoint/2010/main" val="878521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76</a:t>
            </a:fld>
            <a:endParaRPr lang="cs-CZ"/>
          </a:p>
        </p:txBody>
      </p:sp>
    </p:spTree>
    <p:extLst>
      <p:ext uri="{BB962C8B-B14F-4D97-AF65-F5344CB8AC3E}">
        <p14:creationId xmlns:p14="http://schemas.microsoft.com/office/powerpoint/2010/main" val="36764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77</a:t>
            </a:fld>
            <a:endParaRPr lang="cs-CZ"/>
          </a:p>
        </p:txBody>
      </p:sp>
    </p:spTree>
    <p:extLst>
      <p:ext uri="{BB962C8B-B14F-4D97-AF65-F5344CB8AC3E}">
        <p14:creationId xmlns:p14="http://schemas.microsoft.com/office/powerpoint/2010/main" val="1897139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78</a:t>
            </a:fld>
            <a:endParaRPr lang="cs-CZ"/>
          </a:p>
        </p:txBody>
      </p:sp>
    </p:spTree>
    <p:extLst>
      <p:ext uri="{BB962C8B-B14F-4D97-AF65-F5344CB8AC3E}">
        <p14:creationId xmlns:p14="http://schemas.microsoft.com/office/powerpoint/2010/main" val="378688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Každý proces lze změřit pomocí nějakých metrik (kvalita výstupů a jiné procesní metriky) a tyto lze promítnout do motivačního systému. </a:t>
            </a:r>
          </a:p>
          <a:p>
            <a:r>
              <a:rPr lang="cs-CZ" dirty="0"/>
              <a:t>Každý proces má nějakého vlastníka (odpovědného člověka za celý svůj průběh). </a:t>
            </a:r>
          </a:p>
          <a:p>
            <a:r>
              <a:rPr lang="cs-CZ" dirty="0"/>
              <a:t>Všechny procesy mohou být trvale zlepšovány. </a:t>
            </a:r>
          </a:p>
          <a:p>
            <a:endParaRPr lang="cs-CZ" dirty="0"/>
          </a:p>
          <a:p>
            <a:r>
              <a:rPr lang="cs-CZ" dirty="0"/>
              <a:t>Procesní řízení musí být součástí kultury organizace a jeho úspěch vždy závisí na osobní </a:t>
            </a:r>
            <a:r>
              <a:rPr lang="cs-CZ" dirty="0" err="1"/>
              <a:t>angažova-nosti</a:t>
            </a:r>
            <a:r>
              <a:rPr lang="cs-CZ" dirty="0"/>
              <a:t> a zájem managementu firmy.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13</a:t>
            </a:fld>
            <a:endParaRPr lang="cs-CZ"/>
          </a:p>
        </p:txBody>
      </p:sp>
    </p:spTree>
    <p:extLst>
      <p:ext uri="{BB962C8B-B14F-4D97-AF65-F5344CB8AC3E}">
        <p14:creationId xmlns:p14="http://schemas.microsoft.com/office/powerpoint/2010/main" val="2764379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79</a:t>
            </a:fld>
            <a:endParaRPr lang="cs-CZ"/>
          </a:p>
        </p:txBody>
      </p:sp>
    </p:spTree>
    <p:extLst>
      <p:ext uri="{BB962C8B-B14F-4D97-AF65-F5344CB8AC3E}">
        <p14:creationId xmlns:p14="http://schemas.microsoft.com/office/powerpoint/2010/main" val="3971608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MACHAČ, O. a kol. : </a:t>
            </a:r>
            <a:r>
              <a:rPr lang="cs-CZ" sz="1200" b="1" i="1" u="none" strike="noStrike" kern="1200" baseline="0" dirty="0">
                <a:solidFill>
                  <a:schemeClr val="tx1"/>
                </a:solidFill>
                <a:latin typeface="+mn-lt"/>
                <a:ea typeface="+mn-ea"/>
                <a:cs typeface="+mn-cs"/>
              </a:rPr>
              <a:t>Podniková ekonomika a management I. díl, </a:t>
            </a:r>
            <a:r>
              <a:rPr lang="cs-CZ" sz="1200" b="1" i="0" u="none" strike="noStrike" kern="1200" baseline="0" dirty="0">
                <a:solidFill>
                  <a:schemeClr val="tx1"/>
                </a:solidFill>
                <a:latin typeface="+mn-lt"/>
                <a:ea typeface="+mn-ea"/>
                <a:cs typeface="+mn-cs"/>
              </a:rPr>
              <a:t>kap. 7.</a:t>
            </a:r>
          </a:p>
          <a:p>
            <a:r>
              <a:rPr lang="cs-CZ" sz="1200" b="1" i="0" u="none" strike="noStrike" kern="1200" baseline="0" dirty="0">
                <a:solidFill>
                  <a:schemeClr val="tx1"/>
                </a:solidFill>
                <a:latin typeface="+mn-lt"/>
                <a:ea typeface="+mn-ea"/>
                <a:cs typeface="+mn-cs"/>
              </a:rPr>
              <a:t>Univerzita Pardubice, 1998.</a:t>
            </a:r>
          </a:p>
          <a:p>
            <a:r>
              <a:rPr lang="cs-CZ" sz="1200" b="0" i="0" u="none" strike="noStrike" kern="1200" baseline="0" dirty="0">
                <a:solidFill>
                  <a:schemeClr val="tx1"/>
                </a:solidFill>
                <a:latin typeface="+mn-lt"/>
                <a:ea typeface="+mn-ea"/>
                <a:cs typeface="+mn-cs"/>
              </a:rPr>
              <a:t>[2]</a:t>
            </a:r>
            <a:endParaRPr lang="cs-CZ" dirty="0"/>
          </a:p>
        </p:txBody>
      </p:sp>
      <p:sp>
        <p:nvSpPr>
          <p:cNvPr id="4" name="Zástupný symbol pro číslo snímku 3"/>
          <p:cNvSpPr>
            <a:spLocks noGrp="1"/>
          </p:cNvSpPr>
          <p:nvPr>
            <p:ph type="sldNum" sz="quarter" idx="10"/>
          </p:nvPr>
        </p:nvSpPr>
        <p:spPr/>
        <p:txBody>
          <a:bodyPr/>
          <a:lstStyle/>
          <a:p>
            <a:fld id="{B638CFF5-CB1B-42FF-8323-83CBA5427C6D}" type="slidenum">
              <a:rPr lang="cs-CZ" smtClean="0"/>
              <a:t>80</a:t>
            </a:fld>
            <a:endParaRPr lang="cs-CZ"/>
          </a:p>
        </p:txBody>
      </p:sp>
    </p:spTree>
    <p:extLst>
      <p:ext uri="{BB962C8B-B14F-4D97-AF65-F5344CB8AC3E}">
        <p14:creationId xmlns:p14="http://schemas.microsoft.com/office/powerpoint/2010/main" val="1292424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81</a:t>
            </a:fld>
            <a:endParaRPr lang="cs-CZ"/>
          </a:p>
        </p:txBody>
      </p:sp>
    </p:spTree>
    <p:extLst>
      <p:ext uri="{BB962C8B-B14F-4D97-AF65-F5344CB8AC3E}">
        <p14:creationId xmlns:p14="http://schemas.microsoft.com/office/powerpoint/2010/main" val="76875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82</a:t>
            </a:fld>
            <a:endParaRPr lang="cs-CZ"/>
          </a:p>
        </p:txBody>
      </p:sp>
    </p:spTree>
    <p:extLst>
      <p:ext uri="{BB962C8B-B14F-4D97-AF65-F5344CB8AC3E}">
        <p14:creationId xmlns:p14="http://schemas.microsoft.com/office/powerpoint/2010/main" val="294134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83</a:t>
            </a:fld>
            <a:endParaRPr lang="cs-CZ"/>
          </a:p>
        </p:txBody>
      </p:sp>
    </p:spTree>
    <p:extLst>
      <p:ext uri="{BB962C8B-B14F-4D97-AF65-F5344CB8AC3E}">
        <p14:creationId xmlns:p14="http://schemas.microsoft.com/office/powerpoint/2010/main" val="1141634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84</a:t>
            </a:fld>
            <a:endParaRPr lang="cs-CZ"/>
          </a:p>
        </p:txBody>
      </p:sp>
    </p:spTree>
    <p:extLst>
      <p:ext uri="{BB962C8B-B14F-4D97-AF65-F5344CB8AC3E}">
        <p14:creationId xmlns:p14="http://schemas.microsoft.com/office/powerpoint/2010/main" val="3013336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85</a:t>
            </a:fld>
            <a:endParaRPr lang="cs-CZ"/>
          </a:p>
        </p:txBody>
      </p:sp>
    </p:spTree>
    <p:extLst>
      <p:ext uri="{BB962C8B-B14F-4D97-AF65-F5344CB8AC3E}">
        <p14:creationId xmlns:p14="http://schemas.microsoft.com/office/powerpoint/2010/main" val="50949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86</a:t>
            </a:fld>
            <a:endParaRPr lang="cs-CZ"/>
          </a:p>
        </p:txBody>
      </p:sp>
    </p:spTree>
    <p:extLst>
      <p:ext uri="{BB962C8B-B14F-4D97-AF65-F5344CB8AC3E}">
        <p14:creationId xmlns:p14="http://schemas.microsoft.com/office/powerpoint/2010/main" val="3098847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87</a:t>
            </a:fld>
            <a:endParaRPr lang="cs-CZ"/>
          </a:p>
        </p:txBody>
      </p:sp>
    </p:spTree>
    <p:extLst>
      <p:ext uri="{BB962C8B-B14F-4D97-AF65-F5344CB8AC3E}">
        <p14:creationId xmlns:p14="http://schemas.microsoft.com/office/powerpoint/2010/main" val="176482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908490-6690-41EB-9AA9-9DFC12717830}" type="slidenum">
              <a:rPr lang="cs-CZ" smtClean="0"/>
              <a:t>88</a:t>
            </a:fld>
            <a:endParaRPr lang="cs-CZ"/>
          </a:p>
        </p:txBody>
      </p:sp>
    </p:spTree>
    <p:extLst>
      <p:ext uri="{BB962C8B-B14F-4D97-AF65-F5344CB8AC3E}">
        <p14:creationId xmlns:p14="http://schemas.microsoft.com/office/powerpoint/2010/main" val="334035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Procesní řízení (Business </a:t>
            </a:r>
            <a:r>
              <a:rPr lang="cs-CZ" dirty="0" err="1"/>
              <a:t>Process</a:t>
            </a:r>
            <a:r>
              <a:rPr lang="cs-CZ" dirty="0"/>
              <a:t> Management, BPM) mimo jiné skutečně souvisí se změnou </a:t>
            </a:r>
            <a:r>
              <a:rPr lang="cs-CZ" dirty="0" err="1"/>
              <a:t>orga-nizační</a:t>
            </a:r>
            <a:r>
              <a:rPr lang="cs-CZ" dirty="0"/>
              <a:t> struktury, nicméně tato změna neprobíhá jako „propustíme tolik a tolik lidí, a díky tomu ušetříme na mzdových nákladech“. Jde spíše o zprůhlednění kompetencí a odpovědností konkrét-ním rolím v podniku. Jakmile se vy řeší, kdo co dělá v procesu a kdo co má dělat, pak je jasné, že jsou také odhaleny přebytečné a nevyužívané lidské zdroje. Zároveň musí být v organizaci určen člověk, který bude nad procesním řízením dohlížet. Jak vyplývá z našeho průzkumu, může se jednat o </a:t>
            </a:r>
            <a:r>
              <a:rPr lang="cs-CZ" dirty="0" err="1"/>
              <a:t>sa-mostatnou</a:t>
            </a:r>
            <a:r>
              <a:rPr lang="cs-CZ" dirty="0"/>
              <a:t> pozici nebo o další pracovní náplň ředitele informatiky. </a:t>
            </a:r>
          </a:p>
          <a:p>
            <a:r>
              <a:rPr lang="cs-CZ" b="1" dirty="0"/>
              <a:t>Překážky při zavádění procesního řízení (GARTNER, 2003): </a:t>
            </a:r>
            <a:endParaRPr lang="cs-CZ" dirty="0"/>
          </a:p>
          <a:p>
            <a:r>
              <a:rPr lang="cs-CZ" dirty="0"/>
              <a:t>1. Vnímání BPM jako čist ě technologické záležitosti. </a:t>
            </a:r>
          </a:p>
          <a:p>
            <a:r>
              <a:rPr lang="cs-CZ" dirty="0"/>
              <a:t>2. Vnitropodnikové rozporné přístupy k BPM. </a:t>
            </a:r>
          </a:p>
          <a:p>
            <a:r>
              <a:rPr lang="cs-CZ" dirty="0"/>
              <a:t>3. Zavádění BPM bez vhodné metodiky. </a:t>
            </a:r>
          </a:p>
          <a:p>
            <a:r>
              <a:rPr lang="cs-CZ" dirty="0"/>
              <a:t>4. Nedostatek kvalifikovaných pracovníků. </a:t>
            </a:r>
          </a:p>
          <a:p>
            <a:r>
              <a:rPr lang="cs-CZ" dirty="0"/>
              <a:t>5. Příliš obecný přístup. </a:t>
            </a:r>
          </a:p>
          <a:p>
            <a:r>
              <a:rPr lang="cs-CZ" dirty="0"/>
              <a:t>6. Nezainteresovanost vedení i pracovníků. </a:t>
            </a:r>
          </a:p>
          <a:p>
            <a:endParaRPr lang="cs-CZ" dirty="0"/>
          </a:p>
          <a:p>
            <a:r>
              <a:rPr lang="cs-CZ" b="1" dirty="0"/>
              <a:t>Odpovědi respondentů průzkumu v ČR jsou částečně podobné - mezi největší překážky podle je-jich vyjádření patří: </a:t>
            </a:r>
            <a:endParaRPr lang="cs-CZ" dirty="0"/>
          </a:p>
          <a:p>
            <a:r>
              <a:rPr lang="cs-CZ" dirty="0"/>
              <a:t>1. obavy a nechuť ke změnám, </a:t>
            </a:r>
          </a:p>
          <a:p>
            <a:r>
              <a:rPr lang="cs-CZ" dirty="0"/>
              <a:t>2. příliš rozsáhle definovaný projekt a špatně popsané cíle, </a:t>
            </a:r>
          </a:p>
          <a:p>
            <a:r>
              <a:rPr lang="pl-PL" dirty="0"/>
              <a:t>3. malá podpora vedením firmy, </a:t>
            </a:r>
          </a:p>
          <a:p>
            <a:r>
              <a:rPr lang="cs-CZ" dirty="0"/>
              <a:t>4. nezainteresovanost pracovníků. </a:t>
            </a:r>
          </a:p>
          <a:p>
            <a:endParaRPr lang="cs-CZ" dirty="0"/>
          </a:p>
          <a:p>
            <a:r>
              <a:rPr lang="cs-CZ" dirty="0"/>
              <a:t>Z výsledků vyplývá, že kritickým faktorem úspěchu je přístup samotných zaměstnanců. Potvrzuje to i fakt, že 66% respondent ů se zavedeným procesním řízením se trvale věnuje řízení firemní kultury.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17</a:t>
            </a:fld>
            <a:endParaRPr lang="cs-CZ"/>
          </a:p>
        </p:txBody>
      </p:sp>
    </p:spTree>
    <p:extLst>
      <p:ext uri="{BB962C8B-B14F-4D97-AF65-F5344CB8AC3E}">
        <p14:creationId xmlns:p14="http://schemas.microsoft.com/office/powerpoint/2010/main" val="1894836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Jestliže vycházíme ze zjištění, že hospodářská úroveň globálního severu je založena na intenzivním využívání </a:t>
            </a:r>
            <a:r>
              <a:rPr lang="cs-CZ" b="1" dirty="0"/>
              <a:t>přírodních zdrojů </a:t>
            </a:r>
            <a:r>
              <a:rPr lang="cs-CZ" dirty="0"/>
              <a:t>a následném znečišťování, často i destrukci mnohých </a:t>
            </a:r>
            <a:r>
              <a:rPr lang="cs-CZ" b="1" dirty="0"/>
              <a:t>ekosystémů</a:t>
            </a:r>
            <a:r>
              <a:rPr lang="cs-CZ" dirty="0"/>
              <a:t>, je třeba se obávat, že cesta zemí globálního jihu k podobnému stavu prosperity přinese ještě masiv-</a:t>
            </a:r>
            <a:r>
              <a:rPr lang="cs-CZ" dirty="0" err="1"/>
              <a:t>nější</a:t>
            </a:r>
            <a:r>
              <a:rPr lang="cs-CZ" dirty="0"/>
              <a:t> degradaci </a:t>
            </a:r>
            <a:r>
              <a:rPr lang="cs-CZ" b="1" dirty="0"/>
              <a:t>biosféry</a:t>
            </a:r>
            <a:r>
              <a:rPr lang="cs-CZ" dirty="0"/>
              <a:t>, než jaká probíhá dnes. A jelikož je jasné, že není možné ani účelné bránit chudým populacím v dosažení stejné míry úrovně života, jaká je ve vyspělých zemích standardem, mezi hlavní úkoly trvale udržitelného rozvoje patří zejména definovat koncepce, které by dokázaly omezit dopad lidské populace na </a:t>
            </a:r>
            <a:r>
              <a:rPr lang="cs-CZ" b="1" dirty="0"/>
              <a:t>životní prostředí </a:t>
            </a:r>
            <a:r>
              <a:rPr lang="cs-CZ" dirty="0"/>
              <a:t>(v podstatě snížit tzv. </a:t>
            </a:r>
            <a:r>
              <a:rPr lang="cs-CZ" b="1" dirty="0"/>
              <a:t>ekologickou stopu</a:t>
            </a:r>
            <a:r>
              <a:rPr lang="cs-CZ" dirty="0"/>
              <a:t>). </a:t>
            </a:r>
          </a:p>
          <a:p>
            <a:r>
              <a:rPr lang="cs-CZ" dirty="0"/>
              <a:t>• Obnovitelné zdroje by měly být čerpány maximálně rychlostí, kterou se stačí obnovovat. </a:t>
            </a:r>
          </a:p>
          <a:p>
            <a:r>
              <a:rPr lang="cs-CZ" dirty="0"/>
              <a:t>• Vyčerpatelné zdroje by měly být čerpány maximálně rychlostí, kterou budou budovány jejich náhrady, na něž bude možno plynule přejít. </a:t>
            </a:r>
          </a:p>
          <a:p>
            <a:r>
              <a:rPr lang="cs-CZ" dirty="0"/>
              <a:t>• Intenzita znečišťování nesmí přesáhnout asimilační kapacitu životního prostředí. </a:t>
            </a:r>
          </a:p>
          <a:p>
            <a:r>
              <a:rPr lang="cs-CZ" dirty="0"/>
              <a:t>• Část současných technologií by měla být investována na redukci znečištění, snížení plýtvání a zvýšení efektivity (výrobků, energie, výrobních postupů…).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94</a:t>
            </a:fld>
            <a:endParaRPr lang="cs-CZ"/>
          </a:p>
        </p:txBody>
      </p:sp>
    </p:spTree>
    <p:extLst>
      <p:ext uri="{BB962C8B-B14F-4D97-AF65-F5344CB8AC3E}">
        <p14:creationId xmlns:p14="http://schemas.microsoft.com/office/powerpoint/2010/main" val="611700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95</a:t>
            </a:fld>
            <a:endParaRPr lang="cs-CZ"/>
          </a:p>
        </p:txBody>
      </p:sp>
    </p:spTree>
    <p:extLst>
      <p:ext uri="{BB962C8B-B14F-4D97-AF65-F5344CB8AC3E}">
        <p14:creationId xmlns:p14="http://schemas.microsoft.com/office/powerpoint/2010/main" val="2236440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96</a:t>
            </a:fld>
            <a:endParaRPr lang="cs-CZ"/>
          </a:p>
        </p:txBody>
      </p:sp>
    </p:spTree>
    <p:extLst>
      <p:ext uri="{BB962C8B-B14F-4D97-AF65-F5344CB8AC3E}">
        <p14:creationId xmlns:p14="http://schemas.microsoft.com/office/powerpoint/2010/main" val="3914198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Dnes je někdy v ekonomii rozlišována tzv. slabá a silná trvalá udržitelnost. </a:t>
            </a:r>
          </a:p>
          <a:p>
            <a:r>
              <a:rPr lang="cs-CZ" b="1" dirty="0"/>
              <a:t>Slabá udržitelnost </a:t>
            </a:r>
            <a:r>
              <a:rPr lang="cs-CZ" dirty="0"/>
              <a:t>znamená, že v budoucnu nedojde ke snížení celkové ekonomické hodnoty zdrojů i produktů z nich získaných, tj. připouští, že z primárních, </a:t>
            </a:r>
            <a:r>
              <a:rPr lang="cs-CZ" b="1" dirty="0"/>
              <a:t>neobnovitelných zdrojů </a:t>
            </a:r>
            <a:r>
              <a:rPr lang="cs-CZ" dirty="0"/>
              <a:t>je možné čerpat, pokud ovšem je vytvořena příslušná protihodnota (tj. čerpání neprobíhá ztrátově). Takto získaný výrobek po skončení doby svého užívání musí být beze zbytku recyklován, aby nedocházelo ke ztrátám. </a:t>
            </a:r>
          </a:p>
          <a:p>
            <a:r>
              <a:rPr lang="cs-CZ" b="1" dirty="0"/>
              <a:t>Silná udržitelnost</a:t>
            </a:r>
            <a:r>
              <a:rPr lang="cs-CZ" dirty="0"/>
              <a:t>, která je v současné době považována v krátkodobém i střednědobém hledisku za obtížně realizovatelnou, vyžaduje nesnižující se hodnotu zdrojů, tedy princip silné udržitelnosti umožňuje čerpat jen </a:t>
            </a:r>
            <a:r>
              <a:rPr lang="cs-CZ" b="1" dirty="0"/>
              <a:t>obnovitelné zdroje</a:t>
            </a:r>
            <a:r>
              <a:rPr lang="cs-CZ" dirty="0"/>
              <a:t>, neobnovitelné jako zdroj energie vůbec neuvažuje. </a:t>
            </a:r>
          </a:p>
          <a:p>
            <a:r>
              <a:rPr lang="cs-CZ" dirty="0"/>
              <a:t>Pro sledování udržitelného rozvoje vznikly tzv. </a:t>
            </a:r>
            <a:r>
              <a:rPr lang="cs-CZ" b="1" dirty="0"/>
              <a:t>indikátory trvale udržitelného rozvoje</a:t>
            </a:r>
            <a:r>
              <a:rPr lang="cs-CZ" dirty="0"/>
              <a:t>, což jsou ukazatele, které popisují chování lidské společnosti ve vztahu ke zdrojům, ochraně přírody a životního prostředí. Příkladem takových indikátorů je např. podíl </a:t>
            </a:r>
            <a:r>
              <a:rPr lang="cs-CZ" b="1" dirty="0"/>
              <a:t>zvláště chráněných území </a:t>
            </a:r>
            <a:r>
              <a:rPr lang="cs-CZ" dirty="0"/>
              <a:t>na ploše státu, podíl </a:t>
            </a:r>
            <a:r>
              <a:rPr lang="cs-CZ" b="1" dirty="0"/>
              <a:t>elektrické energie </a:t>
            </a:r>
            <a:r>
              <a:rPr lang="cs-CZ" dirty="0"/>
              <a:t>získávané z obnovitelných zdrojů apod.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98</a:t>
            </a:fld>
            <a:endParaRPr lang="cs-CZ"/>
          </a:p>
        </p:txBody>
      </p:sp>
    </p:spTree>
    <p:extLst>
      <p:ext uri="{BB962C8B-B14F-4D97-AF65-F5344CB8AC3E}">
        <p14:creationId xmlns:p14="http://schemas.microsoft.com/office/powerpoint/2010/main" val="2568632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TZB </a:t>
            </a:r>
            <a:r>
              <a:rPr lang="cs-CZ" dirty="0"/>
              <a:t>zahrnuje obory: </a:t>
            </a:r>
          </a:p>
          <a:p>
            <a:r>
              <a:rPr lang="cs-CZ" dirty="0"/>
              <a:t>• </a:t>
            </a:r>
            <a:r>
              <a:rPr lang="cs-CZ" b="1" dirty="0"/>
              <a:t>Instalace </a:t>
            </a:r>
            <a:r>
              <a:rPr lang="cs-CZ" dirty="0"/>
              <a:t>(vytápění, vzduchotechnika, klimatizace, chlazení, rozvod plynu, vody a kanalizace, centrální vysavače). </a:t>
            </a:r>
          </a:p>
          <a:p>
            <a:r>
              <a:rPr lang="cs-CZ" dirty="0"/>
              <a:t>• </a:t>
            </a:r>
            <a:r>
              <a:rPr lang="cs-CZ" b="1" dirty="0"/>
              <a:t>Elektrotechnické rozvody </a:t>
            </a:r>
            <a:r>
              <a:rPr lang="cs-CZ" dirty="0"/>
              <a:t>(měření a regulace, elektrorozvody, zabezpečovací technika, řídicí systémy pro veškerá technická zařízení, hromosvody, telefonní rozvody, rozvody televizního </a:t>
            </a:r>
            <a:r>
              <a:rPr lang="cs-CZ" dirty="0" err="1"/>
              <a:t>sig-nálu</a:t>
            </a:r>
            <a:r>
              <a:rPr lang="cs-CZ" dirty="0"/>
              <a:t>, počítačové sítě apod.). </a:t>
            </a:r>
          </a:p>
          <a:p>
            <a:r>
              <a:rPr lang="cs-CZ" dirty="0"/>
              <a:t>• </a:t>
            </a:r>
            <a:r>
              <a:rPr lang="cs-CZ" b="1" dirty="0"/>
              <a:t>Další technická zařízení v budovách </a:t>
            </a:r>
            <a:r>
              <a:rPr lang="cs-CZ" dirty="0"/>
              <a:t>(osvětlení, výtahy apod.). • Zařízení techniky prostředí s možností vzdálené kontroly, programování a ovládání. </a:t>
            </a:r>
          </a:p>
          <a:p>
            <a:r>
              <a:rPr lang="cs-CZ" dirty="0"/>
              <a:t>• Zařízení zdravotně technických instalací. </a:t>
            </a:r>
          </a:p>
          <a:p>
            <a:r>
              <a:rPr lang="cs-CZ" dirty="0"/>
              <a:t>• Silnoproudá elektrická zařízení. </a:t>
            </a:r>
          </a:p>
          <a:p>
            <a:r>
              <a:rPr lang="cs-CZ" dirty="0"/>
              <a:t>• Slaboproudá elektrická zařízení. </a:t>
            </a:r>
          </a:p>
          <a:p>
            <a:r>
              <a:rPr lang="cs-CZ" dirty="0"/>
              <a:t>• Relaxační a rekreační technologie. </a:t>
            </a:r>
          </a:p>
          <a:p>
            <a:r>
              <a:rPr lang="cs-CZ" dirty="0"/>
              <a:t>• Zařízení vertikální a horizontální dopravy. </a:t>
            </a:r>
          </a:p>
          <a:p>
            <a:r>
              <a:rPr lang="cs-CZ" dirty="0"/>
              <a:t>• Soubor doplňkových zařízení. </a:t>
            </a:r>
          </a:p>
          <a:p>
            <a:r>
              <a:rPr lang="cs-CZ" dirty="0"/>
              <a:t>• Další a speciální zařízení. </a:t>
            </a:r>
          </a:p>
          <a:p>
            <a:r>
              <a:rPr lang="cs-CZ" dirty="0"/>
              <a:t>• Vyhrazená technická zařízení. </a:t>
            </a:r>
          </a:p>
          <a:p>
            <a:endParaRPr lang="cs-CZ" dirty="0"/>
          </a:p>
          <a:p>
            <a:endParaRPr lang="cs-CZ" dirty="0"/>
          </a:p>
          <a:p>
            <a:r>
              <a:rPr lang="cs-CZ" dirty="0"/>
              <a:t>Nejčastěji instalované soubory technických zařízení budov:</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104</a:t>
            </a:fld>
            <a:endParaRPr lang="cs-CZ"/>
          </a:p>
        </p:txBody>
      </p:sp>
    </p:spTree>
    <p:extLst>
      <p:ext uri="{BB962C8B-B14F-4D97-AF65-F5344CB8AC3E}">
        <p14:creationId xmlns:p14="http://schemas.microsoft.com/office/powerpoint/2010/main" val="4034134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106</a:t>
            </a:fld>
            <a:endParaRPr lang="cs-CZ"/>
          </a:p>
        </p:txBody>
      </p:sp>
    </p:spTree>
    <p:extLst>
      <p:ext uri="{BB962C8B-B14F-4D97-AF65-F5344CB8AC3E}">
        <p14:creationId xmlns:p14="http://schemas.microsoft.com/office/powerpoint/2010/main" val="2400887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107</a:t>
            </a:fld>
            <a:endParaRPr lang="cs-CZ"/>
          </a:p>
        </p:txBody>
      </p:sp>
    </p:spTree>
    <p:extLst>
      <p:ext uri="{BB962C8B-B14F-4D97-AF65-F5344CB8AC3E}">
        <p14:creationId xmlns:p14="http://schemas.microsoft.com/office/powerpoint/2010/main" val="1546624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108</a:t>
            </a:fld>
            <a:endParaRPr lang="cs-CZ"/>
          </a:p>
        </p:txBody>
      </p:sp>
    </p:spTree>
    <p:extLst>
      <p:ext uri="{BB962C8B-B14F-4D97-AF65-F5344CB8AC3E}">
        <p14:creationId xmlns:p14="http://schemas.microsoft.com/office/powerpoint/2010/main" val="2259088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Modul </a:t>
            </a:r>
            <a:r>
              <a:rPr lang="cs-CZ" b="1" dirty="0"/>
              <a:t>Prostorový pasport</a:t>
            </a:r>
            <a:r>
              <a:rPr lang="cs-CZ" dirty="0"/>
              <a:t> zajišťuje detailní stavebně-technickou evidenci ploch z hlediska prostorových dispozic.</a:t>
            </a:r>
          </a:p>
          <a:p>
            <a:r>
              <a:rPr lang="cs-CZ" dirty="0"/>
              <a:t>Základní funkční vlastnosti a přínosy modulu </a:t>
            </a:r>
            <a:r>
              <a:rPr lang="cs-CZ" b="1" dirty="0"/>
              <a:t>Prostorový pasport</a:t>
            </a:r>
            <a:r>
              <a:rPr lang="cs-CZ" dirty="0"/>
              <a:t>:</a:t>
            </a:r>
          </a:p>
          <a:p>
            <a:r>
              <a:rPr lang="cs-CZ" dirty="0"/>
              <a:t>Centrální a aktuální evidence areálů a budov (v jednom datovém úložišti, v jednotné údajové struktuře) za použití přístupových práv diferencovaných podle uživatelských rolí a kompetencí podle zvolených hodnot.</a:t>
            </a:r>
          </a:p>
          <a:p>
            <a:r>
              <a:rPr lang="cs-CZ" dirty="0"/>
              <a:t>Sjednocení metodiky pro hierarchickou evidenci nemovitého majetku a jeho identifikace (kódování).</a:t>
            </a:r>
          </a:p>
          <a:p>
            <a:r>
              <a:rPr lang="cs-CZ" dirty="0"/>
              <a:t>Jednotná metodika a pravidla pro provádění pasportizace prostorových objektů a pro průběžnou aktualizaci </a:t>
            </a:r>
            <a:r>
              <a:rPr lang="cs-CZ" dirty="0" err="1"/>
              <a:t>pasportních</a:t>
            </a:r>
            <a:r>
              <a:rPr lang="cs-CZ" dirty="0"/>
              <a:t> údajů.</a:t>
            </a:r>
          </a:p>
          <a:p>
            <a:r>
              <a:rPr lang="cs-CZ" dirty="0"/>
              <a:t>Přehled o rozsahu a skladbě nemovitého majetku organizace (zpřístupnění komplexních informací o nemovitém majetku na jednom místě).</a:t>
            </a:r>
          </a:p>
          <a:p>
            <a:r>
              <a:rPr lang="cs-CZ" dirty="0"/>
              <a:t>Přehled o dislokaci organizačních útvarů v objektech organizace.</a:t>
            </a:r>
          </a:p>
          <a:p>
            <a:r>
              <a:rPr lang="cs-CZ" dirty="0"/>
              <a:t>Přehled o volných/využitých prostorech.</a:t>
            </a:r>
          </a:p>
          <a:p>
            <a:r>
              <a:rPr lang="cs-CZ" dirty="0"/>
              <a:t>Možnost vzájemného srovnávání technicko-stavebních a ekonomických údajů na jednotlivých objektech.</a:t>
            </a:r>
          </a:p>
          <a:p>
            <a:endParaRPr lang="cs-CZ" dirty="0"/>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109</a:t>
            </a:fld>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FaMa</a:t>
            </a:r>
            <a:r>
              <a:rPr lang="cs-CZ" dirty="0"/>
              <a:t>: Modul </a:t>
            </a:r>
            <a:r>
              <a:rPr lang="cs-CZ" b="1" dirty="0"/>
              <a:t>Stavební pasport</a:t>
            </a:r>
            <a:r>
              <a:rPr lang="cs-CZ" dirty="0"/>
              <a:t> umožňuje v návaznosti na Prostorový pasport řídit detailní evidenci stavebně stavebních prvků budov.</a:t>
            </a:r>
          </a:p>
          <a:p>
            <a:r>
              <a:rPr lang="cs-CZ" dirty="0"/>
              <a:t>Základní funkční vlastnosti a přínosy modulu </a:t>
            </a:r>
            <a:r>
              <a:rPr lang="cs-CZ" b="1" dirty="0"/>
              <a:t>Stavební pasport</a:t>
            </a:r>
            <a:r>
              <a:rPr lang="cs-CZ" dirty="0"/>
              <a:t>:</a:t>
            </a:r>
          </a:p>
          <a:p>
            <a:r>
              <a:rPr lang="cs-CZ" dirty="0"/>
              <a:t>Centrální a aktuální evidence stavebně-technických prvků (v jednom datovém úložišti a v jednotné údajové struktuře) za použití přístupových práv diferencovaných podle uživatelských rolí.</a:t>
            </a:r>
          </a:p>
          <a:p>
            <a:r>
              <a:rPr lang="cs-CZ" dirty="0"/>
              <a:t>Sjednocení metodiky pro evidenci stavebně-technických prvků a jejich identifikace (kódování).</a:t>
            </a:r>
          </a:p>
          <a:p>
            <a:r>
              <a:rPr lang="cs-CZ" dirty="0"/>
              <a:t>Zlepšení péče o stavebně-technické prvky prostorových objektů, omezení rizik z prodlení a opomenutí povinností.</a:t>
            </a:r>
          </a:p>
          <a:p>
            <a:r>
              <a:rPr lang="cs-CZ" dirty="0"/>
              <a:t>Podpora pro rozhodování o optimalizaci stavebně-technických prvků na základě komplexních a rychle dostupných informací.</a:t>
            </a:r>
          </a:p>
          <a:p>
            <a:r>
              <a:rPr lang="cs-CZ" dirty="0"/>
              <a:t>Jednotná metodika a pravidla pro provádění pasportizace stavebně-technických prvků a pro průběžnou aktualizaci </a:t>
            </a:r>
            <a:r>
              <a:rPr lang="cs-CZ" dirty="0" err="1"/>
              <a:t>pasportních</a:t>
            </a:r>
            <a:r>
              <a:rPr lang="cs-CZ" dirty="0"/>
              <a:t> údajů.</a:t>
            </a:r>
          </a:p>
          <a:p>
            <a:r>
              <a:rPr lang="cs-CZ" dirty="0"/>
              <a:t>Přesný přehled o rozsahu a skladbě stavebně-technických prvků na prostorových objektech organizace.</a:t>
            </a:r>
          </a:p>
          <a:p>
            <a:r>
              <a:rPr lang="cs-CZ" dirty="0"/>
              <a:t>Zpřístupnění komplexních informací o stavebně-technických prvcích na jednom místě.</a:t>
            </a:r>
          </a:p>
          <a:p>
            <a:endParaRPr lang="cs-CZ" dirty="0"/>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110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Délka projektu </a:t>
            </a:r>
            <a:r>
              <a:rPr lang="cs-CZ" dirty="0" err="1"/>
              <a:t>reengineeringu</a:t>
            </a:r>
            <a:r>
              <a:rPr lang="cs-CZ" dirty="0"/>
              <a:t> a doba přizpůsobení se novým změnám záleží částečně na velikosti firmy, ale v podstatě se jedná o kontinuální proces. </a:t>
            </a:r>
          </a:p>
          <a:p>
            <a:r>
              <a:rPr lang="cs-CZ" dirty="0"/>
              <a:t>• </a:t>
            </a:r>
          </a:p>
          <a:p>
            <a:r>
              <a:rPr lang="cs-CZ" dirty="0"/>
              <a:t>Délka záleží částečně na velikosti firmy, ale v podstatě se jedná o kontinuální proces. </a:t>
            </a:r>
          </a:p>
          <a:p>
            <a:r>
              <a:rPr lang="cs-CZ" dirty="0"/>
              <a:t>V projektovém týmu 5-10 lidí pracují nezávislí konzultanti a vlastní zaměstnanci, kteří znají fungování firmy. </a:t>
            </a:r>
          </a:p>
          <a:p>
            <a:r>
              <a:rPr lang="cs-CZ" dirty="0"/>
              <a:t>Metodika </a:t>
            </a:r>
            <a:r>
              <a:rPr lang="cs-CZ" dirty="0" err="1"/>
              <a:t>reengineeringu</a:t>
            </a:r>
            <a:r>
              <a:rPr lang="cs-CZ" dirty="0"/>
              <a:t> bývá zvolena firmou v přípravné fázi projektu nebo je doporučena konzultační společností. </a:t>
            </a:r>
          </a:p>
          <a:p>
            <a:r>
              <a:rPr lang="cs-CZ" dirty="0"/>
              <a:t>V čele projektu stojí řídící komise, jsou stanoveny standardy komunikace v rámci projektu. Klíčovou osobou se ukazuje schopný projektový manažer zároveň jako kritický faktor. Bez podpory top managementu by projekt nebyl úspěšný. Klíčovou fází projektu se ukazuje správně stanovený rozsah (příliš velký) cílů a návrh procesů. </a:t>
            </a:r>
          </a:p>
          <a:p>
            <a:r>
              <a:rPr lang="cs-CZ" dirty="0"/>
              <a:t>Polovina respondentů už využívá určitou formu outsourcingu (IT i </a:t>
            </a:r>
            <a:r>
              <a:rPr lang="cs-CZ" dirty="0" err="1"/>
              <a:t>neIT</a:t>
            </a:r>
            <a:r>
              <a:rPr lang="cs-CZ" dirty="0"/>
              <a:t> služby). </a:t>
            </a:r>
          </a:p>
          <a:p>
            <a:r>
              <a:rPr lang="cs-CZ" dirty="0"/>
              <a:t>Zdá se, že firmy se také nezapomínají věnovat změně podnikové kultury. Na lidech záleží, zda bude </a:t>
            </a:r>
            <a:r>
              <a:rPr lang="cs-CZ" dirty="0" err="1"/>
              <a:t>reengineering</a:t>
            </a:r>
            <a:r>
              <a:rPr lang="cs-CZ" dirty="0"/>
              <a:t> přijat</a:t>
            </a:r>
          </a:p>
          <a:p>
            <a:r>
              <a:rPr lang="cs-CZ" dirty="0"/>
              <a:t>Bez podpory top managementu by projekt nebyl úspěšný. Klíčovou fází projektu se ukazuje správně stanovený rozsah (příliš velký) cílů a návrh procesů.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19</a:t>
            </a:fld>
            <a:endParaRPr lang="cs-CZ"/>
          </a:p>
        </p:txBody>
      </p:sp>
    </p:spTree>
    <p:extLst>
      <p:ext uri="{BB962C8B-B14F-4D97-AF65-F5344CB8AC3E}">
        <p14:creationId xmlns:p14="http://schemas.microsoft.com/office/powerpoint/2010/main" val="371316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111</a:t>
            </a:fld>
            <a:endParaRPr lang="cs-CZ"/>
          </a:p>
        </p:txBody>
      </p:sp>
    </p:spTree>
    <p:extLst>
      <p:ext uri="{BB962C8B-B14F-4D97-AF65-F5344CB8AC3E}">
        <p14:creationId xmlns:p14="http://schemas.microsoft.com/office/powerpoint/2010/main" val="1015137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Technicko-ekonomický orientovaný koncept integrovaného dokumentu pro životní cyklus budovy je specifikován následujícími body:</a:t>
            </a:r>
          </a:p>
          <a:p>
            <a:endParaRPr lang="cs-CZ" dirty="0"/>
          </a:p>
        </p:txBody>
      </p:sp>
      <p:sp>
        <p:nvSpPr>
          <p:cNvPr id="4" name="Zástupný symbol pro číslo snímku 3"/>
          <p:cNvSpPr>
            <a:spLocks noGrp="1"/>
          </p:cNvSpPr>
          <p:nvPr>
            <p:ph type="sldNum" sz="quarter" idx="10"/>
          </p:nvPr>
        </p:nvSpPr>
        <p:spPr/>
        <p:txBody>
          <a:bodyPr/>
          <a:lstStyle/>
          <a:p>
            <a:fld id="{70D6464F-5206-4AA1-9CFF-416E4EDAFEDC}" type="slidenum">
              <a:rPr lang="cs-CZ" smtClean="0"/>
              <a:pPr/>
              <a:t>114</a:t>
            </a:fld>
            <a:endParaRPr lang="cs-CZ"/>
          </a:p>
        </p:txBody>
      </p:sp>
    </p:spTree>
    <p:extLst>
      <p:ext uri="{BB962C8B-B14F-4D97-AF65-F5344CB8AC3E}">
        <p14:creationId xmlns:p14="http://schemas.microsoft.com/office/powerpoint/2010/main" val="3346215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115</a:t>
            </a:fld>
            <a:endParaRPr lang="cs-CZ"/>
          </a:p>
        </p:txBody>
      </p:sp>
    </p:spTree>
    <p:extLst>
      <p:ext uri="{BB962C8B-B14F-4D97-AF65-F5344CB8AC3E}">
        <p14:creationId xmlns:p14="http://schemas.microsoft.com/office/powerpoint/2010/main" val="417664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Hlavní cíle činnosti, </a:t>
            </a:r>
            <a:r>
              <a:rPr lang="cs-CZ" dirty="0" err="1"/>
              <a:t>týkajicí</a:t>
            </a:r>
            <a:r>
              <a:rPr lang="cs-CZ" dirty="0"/>
              <a:t> se řešení procesů nových forem správy a údržby stavebních </a:t>
            </a:r>
            <a:r>
              <a:rPr lang="cs-CZ" dirty="0" err="1"/>
              <a:t>objeků</a:t>
            </a:r>
            <a:r>
              <a:rPr lang="cs-CZ" dirty="0"/>
              <a:t> jako prostředku k zvýšení udržitelnosti</a:t>
            </a:r>
          </a:p>
          <a:p>
            <a:endParaRPr lang="cs-CZ" dirty="0"/>
          </a:p>
          <a:p>
            <a:r>
              <a:rPr lang="cs-CZ" dirty="0"/>
              <a:t>Analýza metod a modelů managementu udržitelného rozvoje životního cyklu staveb podle současného stavu, zaměřena na ekonomickou bilanci objektů, rentabilitu, požadavky na investice a opravy, plánování a optimalizaci vynaložených nákladů,</a:t>
            </a:r>
          </a:p>
          <a:p>
            <a:r>
              <a:rPr lang="cs-CZ" dirty="0"/>
              <a:t>Využití nástroje FM jako nové metody řízeného integrovaného managementu v oblasti správy a údržby stavebních objektů i bytového fondu, jako prostředku pro zpřístupnění dat o nástrojích finančního plánování obnovy a zhodnocení budov,</a:t>
            </a:r>
          </a:p>
          <a:p>
            <a:r>
              <a:rPr lang="cs-CZ" dirty="0"/>
              <a:t>Optimalizace rozhodovacího procesu v konkrétních situacích pomocí informačních technologií, počítačová podpora rozhodovacího procesu simulací technickoekonomických úloh</a:t>
            </a:r>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116</a:t>
            </a:fld>
            <a:endParaRPr lang="cs-CZ"/>
          </a:p>
        </p:txBody>
      </p:sp>
    </p:spTree>
    <p:extLst>
      <p:ext uri="{BB962C8B-B14F-4D97-AF65-F5344CB8AC3E}">
        <p14:creationId xmlns:p14="http://schemas.microsoft.com/office/powerpoint/2010/main" val="3407764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117</a:t>
            </a:fld>
            <a:endParaRPr lang="cs-CZ"/>
          </a:p>
        </p:txBody>
      </p:sp>
    </p:spTree>
    <p:extLst>
      <p:ext uri="{BB962C8B-B14F-4D97-AF65-F5344CB8AC3E}">
        <p14:creationId xmlns:p14="http://schemas.microsoft.com/office/powerpoint/2010/main" val="720176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118</a:t>
            </a:fld>
            <a:endParaRPr lang="cs-CZ"/>
          </a:p>
        </p:txBody>
      </p:sp>
    </p:spTree>
    <p:extLst>
      <p:ext uri="{BB962C8B-B14F-4D97-AF65-F5344CB8AC3E}">
        <p14:creationId xmlns:p14="http://schemas.microsoft.com/office/powerpoint/2010/main" val="3482952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119</a:t>
            </a:fld>
            <a:endParaRPr lang="cs-CZ"/>
          </a:p>
        </p:txBody>
      </p:sp>
    </p:spTree>
    <p:extLst>
      <p:ext uri="{BB962C8B-B14F-4D97-AF65-F5344CB8AC3E}">
        <p14:creationId xmlns:p14="http://schemas.microsoft.com/office/powerpoint/2010/main" val="2396968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120</a:t>
            </a:fld>
            <a:endParaRPr lang="cs-CZ"/>
          </a:p>
        </p:txBody>
      </p:sp>
    </p:spTree>
    <p:extLst>
      <p:ext uri="{BB962C8B-B14F-4D97-AF65-F5344CB8AC3E}">
        <p14:creationId xmlns:p14="http://schemas.microsoft.com/office/powerpoint/2010/main" val="1593364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122</a:t>
            </a:fld>
            <a:endParaRPr lang="cs-CZ"/>
          </a:p>
        </p:txBody>
      </p:sp>
    </p:spTree>
    <p:extLst>
      <p:ext uri="{BB962C8B-B14F-4D97-AF65-F5344CB8AC3E}">
        <p14:creationId xmlns:p14="http://schemas.microsoft.com/office/powerpoint/2010/main" val="4177916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123</a:t>
            </a:fld>
            <a:endParaRPr lang="cs-CZ"/>
          </a:p>
        </p:txBody>
      </p:sp>
    </p:spTree>
    <p:extLst>
      <p:ext uri="{BB962C8B-B14F-4D97-AF65-F5344CB8AC3E}">
        <p14:creationId xmlns:p14="http://schemas.microsoft.com/office/powerpoint/2010/main" val="100666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integraci činností v rámci organizace k zajištění a rozvoji sjednaných služeb, které podporují a zvyšují efektivitu vlastní základní činnosti. Integrovaný systém řízení, jak v organizacích sladit pracovní prostředí, pracovníky a pracovní činnosti v sobě zahrnuje principy obchodní administrativy, architektury, humanitních a technických věd. Cílem je posílit ty procesy v organizaci, pomocí nichž pracoviště a pracovníci podají nejlepší výkony a v konečném důsledku pozitivně přispějí k ekonomickému růstu a celkovému úspěchu organizace.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20</a:t>
            </a:fld>
            <a:endParaRPr lang="cs-CZ"/>
          </a:p>
        </p:txBody>
      </p:sp>
    </p:spTree>
    <p:extLst>
      <p:ext uri="{BB962C8B-B14F-4D97-AF65-F5344CB8AC3E}">
        <p14:creationId xmlns:p14="http://schemas.microsoft.com/office/powerpoint/2010/main" val="3003387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124</a:t>
            </a:fld>
            <a:endParaRPr lang="cs-CZ"/>
          </a:p>
        </p:txBody>
      </p:sp>
    </p:spTree>
    <p:extLst>
      <p:ext uri="{BB962C8B-B14F-4D97-AF65-F5344CB8AC3E}">
        <p14:creationId xmlns:p14="http://schemas.microsoft.com/office/powerpoint/2010/main" val="3049572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Současná česká</a:t>
            </a:r>
            <a:r>
              <a:rPr lang="cs-CZ" baseline="0" dirty="0"/>
              <a:t> legislativa vyžaduje povinné vytvoření pouze dokumentace skutečného provedení stavby. Nový stavební zákon 183/2006 zavádí nově tzv. Protokol o předání a převzetí stavby do užívání, podle kterého jsou kromě protokolárního předání stavby stavebníkem objednateli (vč. Dokumentace skutečného provedení stavby případě realizační, výrobní a provozní dokumentace) předány také doklady, potvrzující předepsanou kvalitu podle platných právních předpisů.</a:t>
            </a:r>
          </a:p>
          <a:p>
            <a:r>
              <a:rPr lang="cs-CZ" baseline="0" dirty="0"/>
              <a:t>Informační uživatelské příručky jsou dokumentem, který je ve stále větší míře poptáván ze strany uživatelů, ale do běžné praxe se zatím nedostal. Základní myšlenkou je vytvoření přiměřeně jednoduchého návodu k </a:t>
            </a:r>
            <a:r>
              <a:rPr lang="cs-CZ" baseline="0" dirty="0" err="1"/>
              <a:t>použivání</a:t>
            </a:r>
            <a:r>
              <a:rPr lang="cs-CZ" baseline="0" dirty="0"/>
              <a:t> každé funkční jednotky s technickým popisem jednotlivých prvků a částí, pokyny pro provoz a uživatelem prováděnou údržbu.</a:t>
            </a:r>
          </a:p>
          <a:p>
            <a:r>
              <a:rPr lang="cs-CZ" baseline="0" dirty="0"/>
              <a:t>Formulování </a:t>
            </a:r>
            <a:r>
              <a:rPr lang="cs-CZ" baseline="0" dirty="0" err="1"/>
              <a:t>startegických</a:t>
            </a:r>
            <a:r>
              <a:rPr lang="cs-CZ" baseline="0" dirty="0"/>
              <a:t> cílů je úkolem vlastníka v součinnosti se </a:t>
            </a:r>
            <a:r>
              <a:rPr lang="cs-CZ" baseline="0" dirty="0" err="1"/>
              <a:t>spravcem</a:t>
            </a:r>
            <a:r>
              <a:rPr lang="cs-CZ" baseline="0" dirty="0"/>
              <a:t> budovy. Slouží k identifikaci kvality budovy v současných </a:t>
            </a:r>
            <a:r>
              <a:rPr lang="cs-CZ" baseline="0" dirty="0" err="1"/>
              <a:t>vnějšíchh</a:t>
            </a:r>
            <a:r>
              <a:rPr lang="cs-CZ" baseline="0" dirty="0"/>
              <a:t> podmínkách za účelem systémového plánování takovýchto opatření, které povedou k vytčenému a předem definovanému cíli. </a:t>
            </a:r>
          </a:p>
          <a:p>
            <a:r>
              <a:rPr lang="cs-CZ" baseline="0" dirty="0"/>
              <a:t>Dokumentace užívání a provozu budovy se vztahuje k činnostem, které spočívají v obstarávání </a:t>
            </a:r>
            <a:r>
              <a:rPr lang="cs-CZ" baseline="0" dirty="0" err="1"/>
              <a:t>věškerých</a:t>
            </a:r>
            <a:r>
              <a:rPr lang="cs-CZ" baseline="0" dirty="0"/>
              <a:t> aktivit, </a:t>
            </a:r>
            <a:r>
              <a:rPr lang="cs-CZ" baseline="0" dirty="0" err="1"/>
              <a:t>souvisejicích</a:t>
            </a:r>
            <a:r>
              <a:rPr lang="cs-CZ" baseline="0" dirty="0"/>
              <a:t> s </a:t>
            </a:r>
            <a:r>
              <a:rPr lang="cs-CZ" baseline="0" dirty="0" err="1"/>
              <a:t>řadným</a:t>
            </a:r>
            <a:r>
              <a:rPr lang="cs-CZ" baseline="0" dirty="0"/>
              <a:t> a bezpečným </a:t>
            </a:r>
            <a:r>
              <a:rPr lang="cs-CZ" baseline="0" dirty="0" err="1"/>
              <a:t>úživaním</a:t>
            </a:r>
            <a:r>
              <a:rPr lang="cs-CZ" baseline="0" dirty="0"/>
              <a:t> staveb. </a:t>
            </a:r>
            <a:r>
              <a:rPr lang="cs-CZ" baseline="0" dirty="0" err="1"/>
              <a:t>Kniga</a:t>
            </a:r>
            <a:r>
              <a:rPr lang="cs-CZ" baseline="0" dirty="0"/>
              <a:t> </a:t>
            </a:r>
            <a:r>
              <a:rPr lang="cs-CZ" baseline="0" dirty="0" err="1"/>
              <a:t>provou</a:t>
            </a:r>
            <a:r>
              <a:rPr lang="cs-CZ" baseline="0" dirty="0"/>
              <a:t> stavby.-</a:t>
            </a:r>
            <a:r>
              <a:rPr lang="cs-CZ" baseline="0" dirty="0" err="1"/>
              <a:t>jejim</a:t>
            </a:r>
            <a:r>
              <a:rPr lang="cs-CZ" baseline="0" dirty="0"/>
              <a:t> posláním je dokumentovat veškeré procesy, vedoucí k cílům, které jsou stanoveny ve strategií užívání a provozu zaznamenávání aktuálního stavu. </a:t>
            </a:r>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125</a:t>
            </a:fld>
            <a:endParaRPr lang="cs-CZ"/>
          </a:p>
        </p:txBody>
      </p:sp>
    </p:spTree>
    <p:extLst>
      <p:ext uri="{BB962C8B-B14F-4D97-AF65-F5344CB8AC3E}">
        <p14:creationId xmlns:p14="http://schemas.microsoft.com/office/powerpoint/2010/main" val="259634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komplexní technická správa objektu, pokrývající každodenní technickou správu a údržbu i odborné re-vize, servisy a audity. V rámci </a:t>
            </a:r>
            <a:r>
              <a:rPr lang="cs-CZ" dirty="0" err="1"/>
              <a:t>Facility</a:t>
            </a:r>
            <a:r>
              <a:rPr lang="cs-CZ" dirty="0"/>
              <a:t> Managementu jsou nastavené standardy tak, aby docházelo ke konstantnímu zvyšování hodnoty nemovitostí. Právě v technické správě nemovitostí se skrývají významné finanční úspory. Díky pečlivé správě svěřeného objektu nebo areálu lze prodlužovat </a:t>
            </a:r>
            <a:r>
              <a:rPr lang="cs-CZ" dirty="0" err="1"/>
              <a:t>ži-votní</a:t>
            </a:r>
            <a:r>
              <a:rPr lang="cs-CZ" dirty="0"/>
              <a:t> cyklus nemovitosti a šetřit prostředky na provoz. </a:t>
            </a:r>
            <a:r>
              <a:rPr lang="cs-CZ" dirty="0" err="1"/>
              <a:t>Facility</a:t>
            </a:r>
            <a:r>
              <a:rPr lang="cs-CZ" dirty="0"/>
              <a:t> management představuje smluvně dohodnutý režim poskytování služeb. Vychází a významově připomíná tradiční správu budov. Tím se název </a:t>
            </a:r>
            <a:r>
              <a:rPr lang="cs-CZ" dirty="0" err="1"/>
              <a:t>Facility</a:t>
            </a:r>
            <a:r>
              <a:rPr lang="cs-CZ" dirty="0"/>
              <a:t> management definitivně prosadil pro činnosti související se správou nemovitostí, a ne-jen s ní.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21</a:t>
            </a:fld>
            <a:endParaRPr lang="cs-CZ"/>
          </a:p>
        </p:txBody>
      </p:sp>
    </p:spTree>
    <p:extLst>
      <p:ext uri="{BB962C8B-B14F-4D97-AF65-F5344CB8AC3E}">
        <p14:creationId xmlns:p14="http://schemas.microsoft.com/office/powerpoint/2010/main" val="243697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současnosti ORICON s.r.o. (dříve Tiskárna Hradištko) disponuje kvalitním technologickým zázemím a především kvalitním týmem odborníků, kteří jsou schopni zajistit výrobu veškerých požadovaných produktů ve vysoké kvalitě při zachování přijatelné ceny. Firma je připravená dodávat od standardních merkantilních tištěných materiálů (letáky, plakáty, samolepky) až po speciální produkty z oblasti vypalovacích obtisků, tetovacích obtisků, výherních losů, apod. Zároveň se tiskárna snaží oslovovat nové zákazníky a nabízet nové výrobky, k čemuž slouží i grafické studio a spolupráce s partnerskými marketingovými firmami. V roce 2014 došlo k rozšíření výrobního portfolia o hlubotisk (výroba etiket, potisk folií). Poloha a kapacita areálu tiskárny umožňuje skladování a postupnou distribuci výrobků dle specifických potřeb jejich zákazníků. </a:t>
            </a:r>
          </a:p>
          <a:p>
            <a:r>
              <a:rPr lang="cs-CZ" dirty="0"/>
              <a:t>Výroba je zaměřena především na mnoho druhů vypalovacích obtisků (porcelán, keramika, sklo a smalt), klasických vodou smývatelných obtisků (na vajíčka, svíčky, dřevo či kov), tetovacích obtisků, stíracích losů a dále pak ofsetových tiskovin. Zkušenosti jejich odborných pracovníků, sítotiskoví tiskaři jsou ve svém oboru ti nejlepší v republice, umožňují řešit i složitá zadání neproveditelná v konkurenčních tiskárnách. </a:t>
            </a:r>
          </a:p>
          <a:p>
            <a:r>
              <a:rPr lang="cs-CZ" dirty="0"/>
              <a:t>Specialitou tiskárny je kombinace tisku CMYK s tiskem s přímými barvami, případně kombinace technologií ofset – sítotisk. Touto kombinací lze dosáhnout zvláštních efektů v barevnosti či reliéfního efektu. Mohou tisknout pravým zlatem nebo platinou pro dosažení efektu lesklého stříbra. (Interní dokumenty </a:t>
            </a:r>
            <a:r>
              <a:rPr lang="cs-CZ" dirty="0" err="1"/>
              <a:t>Oricon</a:t>
            </a:r>
            <a:r>
              <a:rPr lang="cs-CZ" dirty="0"/>
              <a:t> s.r.o., 2011) </a:t>
            </a:r>
          </a:p>
          <a:p>
            <a:r>
              <a:rPr lang="cs-CZ" b="1" dirty="0"/>
              <a:t>4.1.2 Výrobkové portfolio </a:t>
            </a:r>
            <a:endParaRPr lang="cs-CZ" dirty="0"/>
          </a:p>
          <a:p>
            <a:r>
              <a:rPr lang="cs-CZ" dirty="0"/>
              <a:t> Vypalovací obtisky (na sklo, porcelán, keramiku, smalt) - mnohobarevné, odolné proti smytí, určené pro využití v gastronomii, </a:t>
            </a:r>
          </a:p>
          <a:p>
            <a:r>
              <a:rPr lang="cs-CZ" dirty="0"/>
              <a:t> Tetovací obtisky - vícebarevné, jednobarevné, fosforeskující, s </a:t>
            </a:r>
            <a:r>
              <a:rPr lang="cs-CZ" dirty="0" err="1"/>
              <a:t>glitry</a:t>
            </a:r>
            <a:r>
              <a:rPr lang="cs-CZ" dirty="0"/>
              <a:t> (lesklými částečkami), </a:t>
            </a:r>
          </a:p>
          <a:p>
            <a:r>
              <a:rPr lang="cs-CZ" dirty="0"/>
              <a:t> Vodou snímatelné obtisky - obtisky na nehty, modely letadel, obtisky na vajíčka, svíčky, </a:t>
            </a:r>
          </a:p>
          <a:p>
            <a:r>
              <a:rPr lang="cs-CZ" dirty="0"/>
              <a:t> Samolepky - papírové a PVC s různými druhy využití a povrchových úprav včetně oboustranných, </a:t>
            </a:r>
          </a:p>
          <a:p>
            <a:r>
              <a:rPr lang="cs-CZ" dirty="0"/>
              <a:t> Stírací losy - různé druhy barev stíracích ploch, přetisk stíracích ploch i </a:t>
            </a:r>
            <a:r>
              <a:rPr lang="cs-CZ" dirty="0" err="1"/>
              <a:t>CMYKem</a:t>
            </a:r>
            <a:r>
              <a:rPr lang="cs-CZ" dirty="0"/>
              <a:t>, </a:t>
            </a:r>
          </a:p>
          <a:p>
            <a:r>
              <a:rPr lang="cs-CZ" dirty="0"/>
              <a:t> Propisot - propisovací obtisky, písmenka, obrázky, </a:t>
            </a:r>
          </a:p>
          <a:p>
            <a:r>
              <a:rPr lang="cs-CZ" dirty="0"/>
              <a:t> Potisk plastů - transparentní či neprůhledné, plastové karty, vstupní cedule, oznámení o pracovní době, </a:t>
            </a:r>
          </a:p>
          <a:p>
            <a:r>
              <a:rPr lang="cs-CZ" dirty="0"/>
              <a:t> Potisk triček - limitované edice cca do 1.000 ks, </a:t>
            </a:r>
          </a:p>
          <a:p>
            <a:r>
              <a:rPr lang="cs-CZ" dirty="0"/>
              <a:t> Ofsetový </a:t>
            </a:r>
            <a:r>
              <a:rPr lang="cs-CZ" dirty="0" err="1"/>
              <a:t>merkantil</a:t>
            </a:r>
            <a:r>
              <a:rPr lang="cs-CZ" dirty="0"/>
              <a:t> - katalogy, plakáty, účtenky, karty, formuláře, informační letáky, akcie, kolky, ochranné prvky tiskem – UV barva, UV lak. (Základní informace Tiskárna Hradištko)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28</a:t>
            </a:fld>
            <a:endParaRPr lang="cs-CZ"/>
          </a:p>
        </p:txBody>
      </p:sp>
    </p:spTree>
    <p:extLst>
      <p:ext uri="{BB962C8B-B14F-4D97-AF65-F5344CB8AC3E}">
        <p14:creationId xmlns:p14="http://schemas.microsoft.com/office/powerpoint/2010/main" val="2495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Řídící procesy nepřidávají hodnotu ani negenerují zisk. Probíhají uvnitř podniku proto, aby úspěšně fungovaly procesy hlavní a podpůrné. Tyto manažerské procesy definují výkon všech procesů. Ve firmě ORICON s.r.o. to je například strategické řízení, management jakosti, plánování, finanční řízení, marketing, audity, analýzy, motivování, trvalé zlepšování, řízení lidských zdrojů, řízení neshod, tvorba řídících dokumentů a řízení dokumentace. </a:t>
            </a:r>
          </a:p>
          <a:p>
            <a:r>
              <a:rPr lang="cs-CZ" dirty="0"/>
              <a:t>Hlavní procesy přispívají k naplnění poslání organizace. Přidávají hodnotu, vytvářejí výstupy v podobě výrobku pro externího zákazníka a tím generují zisk. Tyto procesy se nazývají také procesy klíčové. Jedná se o přezkoumání nové i opakované výroby, dispečink výroby, procesy v grafickém studiu, montáž, kopírování, příprava barev, tisk, příprava základního materiálu, reklamní předměty, příjem a skladování zboží, doprava zboží, apod. </a:t>
            </a:r>
          </a:p>
          <a:p>
            <a:r>
              <a:rPr lang="cs-CZ" dirty="0"/>
              <a:t>Podpůrné procesy bezprostředně podporují klíčové procesy a zajišťují chod a správné fungování organizace. Jejich výsledek je určen pro interní zákazníky organizace. Nepřidávají tedy hodnotu a negenerují zisk. Do tohoto rozdělení spadají procesy, jako je vedení účetnictví, sledovatelnost, údržba strojů, tvorba technologické dokumentace, nakupování a skladování, vytváření pracovního prostředí, informatika, reklamování, spravování majetku, metrologie, vedení záznamů, archivace, vzorkování a výběr a hodnocení dodavatelů. </a:t>
            </a:r>
          </a:p>
          <a:p>
            <a:endParaRPr lang="cs-CZ" dirty="0"/>
          </a:p>
        </p:txBody>
      </p:sp>
      <p:sp>
        <p:nvSpPr>
          <p:cNvPr id="4" name="Zástupný symbol pro číslo snímku 3"/>
          <p:cNvSpPr>
            <a:spLocks noGrp="1"/>
          </p:cNvSpPr>
          <p:nvPr>
            <p:ph type="sldNum" sz="quarter" idx="5"/>
          </p:nvPr>
        </p:nvSpPr>
        <p:spPr/>
        <p:txBody>
          <a:bodyPr/>
          <a:lstStyle/>
          <a:p>
            <a:fld id="{1D77EB1E-C013-4DE8-B681-E4F89F20954A}" type="slidenum">
              <a:rPr lang="cs-CZ" smtClean="0"/>
              <a:t>30</a:t>
            </a:fld>
            <a:endParaRPr lang="cs-CZ"/>
          </a:p>
        </p:txBody>
      </p:sp>
    </p:spTree>
    <p:extLst>
      <p:ext uri="{BB962C8B-B14F-4D97-AF65-F5344CB8AC3E}">
        <p14:creationId xmlns:p14="http://schemas.microsoft.com/office/powerpoint/2010/main" val="300928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96580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15549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76212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230504BE-83F4-4AF7-BB4C-940038CDD696}"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9544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914401" y="2130425"/>
            <a:ext cx="10361084"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609601" y="6356350"/>
            <a:ext cx="2842684" cy="363538"/>
          </a:xfrm>
        </p:spPr>
        <p:txBody>
          <a:bodyPr/>
          <a:lstStyle>
            <a:lvl1pPr>
              <a:defRPr/>
            </a:lvl1pPr>
          </a:lstStyle>
          <a:p>
            <a:fld id="{E691E6E2-7D6A-4570-8CB0-6B8F32801F1A}" type="datetimeFigureOut">
              <a:rPr lang="cs-CZ" smtClean="0"/>
              <a:t>08.11.2025</a:t>
            </a:fld>
            <a:endParaRPr lang="cs-CZ"/>
          </a:p>
        </p:txBody>
      </p:sp>
      <p:sp>
        <p:nvSpPr>
          <p:cNvPr id="4" name="Zástupný symbol pro číslo snímku 3"/>
          <p:cNvSpPr>
            <a:spLocks noGrp="1"/>
          </p:cNvSpPr>
          <p:nvPr>
            <p:ph type="sldNum" idx="11"/>
          </p:nvPr>
        </p:nvSpPr>
        <p:spPr>
          <a:xfrm>
            <a:off x="8737601" y="6356350"/>
            <a:ext cx="2842684" cy="363538"/>
          </a:xfrm>
        </p:spPr>
        <p:txBody>
          <a:bodyPr/>
          <a:lstStyle>
            <a:lvl1pPr>
              <a:defRPr/>
            </a:lvl1pPr>
          </a:lstStyle>
          <a:p>
            <a:fld id="{230504BE-83F4-4AF7-BB4C-940038CDD696}" type="slidenum">
              <a:rPr lang="cs-CZ" smtClean="0"/>
              <a:t>‹#›</a:t>
            </a:fld>
            <a:endParaRPr lang="cs-CZ"/>
          </a:p>
        </p:txBody>
      </p:sp>
    </p:spTree>
    <p:extLst>
      <p:ext uri="{BB962C8B-B14F-4D97-AF65-F5344CB8AC3E}">
        <p14:creationId xmlns:p14="http://schemas.microsoft.com/office/powerpoint/2010/main" val="260175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31989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3972617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89590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180853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E691E6E2-7D6A-4570-8CB0-6B8F32801F1A}" type="datetimeFigureOut">
              <a:rPr lang="cs-CZ" smtClean="0"/>
              <a:t>08.11.2025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5201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E691E6E2-7D6A-4570-8CB0-6B8F32801F1A}" type="datetimeFigureOut">
              <a:rPr lang="cs-CZ" smtClean="0"/>
              <a:t>08.11.2025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97606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310951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E2-7D6A-4570-8CB0-6B8F32801F1A}" type="datetimeFigureOut">
              <a:rPr lang="cs-CZ" smtClean="0"/>
              <a:t>08.11.2025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4274464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57497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80281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346239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817786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230504BE-83F4-4AF7-BB4C-940038CDD696}"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91189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E691E6E2-7D6A-4570-8CB0-6B8F32801F1A}" type="datetimeFigureOut">
              <a:rPr lang="cs-CZ" smtClean="0"/>
              <a:t>08.11.2025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26598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416531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E691E6E2-7D6A-4570-8CB0-6B8F32801F1A}" type="datetimeFigureOut">
              <a:rPr lang="cs-CZ" smtClean="0"/>
              <a:t>08.11.2025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8809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E691E6E2-7D6A-4570-8CB0-6B8F32801F1A}" type="datetimeFigureOut">
              <a:rPr lang="cs-CZ" smtClean="0"/>
              <a:t>08.11.2025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39210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E6E2-7D6A-4570-8CB0-6B8F32801F1A}" type="datetimeFigureOut">
              <a:rPr lang="cs-CZ" smtClean="0"/>
              <a:t>08.11.2025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132731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17570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E691E6E2-7D6A-4570-8CB0-6B8F32801F1A}" type="datetimeFigureOut">
              <a:rPr lang="cs-CZ" smtClean="0"/>
              <a:t>08.11.2025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30504BE-83F4-4AF7-BB4C-940038CDD696}" type="slidenum">
              <a:rPr lang="cs-CZ" smtClean="0"/>
              <a:t>‹#›</a:t>
            </a:fld>
            <a:endParaRPr lang="cs-CZ"/>
          </a:p>
        </p:txBody>
      </p:sp>
    </p:spTree>
    <p:extLst>
      <p:ext uri="{BB962C8B-B14F-4D97-AF65-F5344CB8AC3E}">
        <p14:creationId xmlns:p14="http://schemas.microsoft.com/office/powerpoint/2010/main" val="202062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1E6E2-7D6A-4570-8CB0-6B8F32801F1A}" type="datetimeFigureOut">
              <a:rPr lang="cs-CZ" smtClean="0"/>
              <a:t>08.11.2025</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504BE-83F4-4AF7-BB4C-940038CDD696}" type="slidenum">
              <a:rPr lang="cs-CZ" smtClean="0"/>
              <a:t>‹#›</a:t>
            </a:fld>
            <a:endParaRPr lang="cs-CZ"/>
          </a:p>
        </p:txBody>
      </p:sp>
    </p:spTree>
    <p:extLst>
      <p:ext uri="{BB962C8B-B14F-4D97-AF65-F5344CB8AC3E}">
        <p14:creationId xmlns:p14="http://schemas.microsoft.com/office/powerpoint/2010/main" val="21924984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1E6E2-7D6A-4570-8CB0-6B8F32801F1A}" type="datetimeFigureOut">
              <a:rPr lang="cs-CZ" smtClean="0"/>
              <a:t>08.11.2025</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504BE-83F4-4AF7-BB4C-940038CDD696}" type="slidenum">
              <a:rPr lang="cs-CZ" smtClean="0"/>
              <a:t>‹#›</a:t>
            </a:fld>
            <a:endParaRPr lang="cs-CZ"/>
          </a:p>
        </p:txBody>
      </p:sp>
    </p:spTree>
    <p:extLst>
      <p:ext uri="{BB962C8B-B14F-4D97-AF65-F5344CB8AC3E}">
        <p14:creationId xmlns:p14="http://schemas.microsoft.com/office/powerpoint/2010/main" val="20955160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26.jp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56.xml"/><Relationship Id="rId5" Type="http://schemas.openxmlformats.org/officeDocument/2006/relationships/image" Target="../media/image27.png"/><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5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9.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0.xml"/><Relationship Id="rId4" Type="http://schemas.openxmlformats.org/officeDocument/2006/relationships/image" Target="../media/image28.emf"/></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6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theses.cz/id/re8ar8/Kristna_Lacinov_B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hyperlink" Target="https://theses.cz/id/re8ar8/Kristna_Lacinov_B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heses.cz/id/re8ar8/Kristna_Lacinov_BP.pdf"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30.x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tzbportal.sk/stavebnictvo/naklady-zivotniho-cyklu-betonovych-staveb.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4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image" Target="../media/image23.svg"/><Relationship Id="rId4" Type="http://schemas.openxmlformats.org/officeDocument/2006/relationships/image" Target="../media/image2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E0D83-1113-489C-B274-043F97E67B02}"/>
              </a:ext>
            </a:extLst>
          </p:cNvPr>
          <p:cNvSpPr>
            <a:spLocks noGrp="1"/>
          </p:cNvSpPr>
          <p:nvPr>
            <p:ph type="ctrTitle"/>
          </p:nvPr>
        </p:nvSpPr>
        <p:spPr/>
        <p:txBody>
          <a:bodyPr/>
          <a:lstStyle/>
          <a:p>
            <a:r>
              <a:rPr lang="cs-CZ" b="1" dirty="0"/>
              <a:t>Management podpůrných procesů 2</a:t>
            </a:r>
          </a:p>
        </p:txBody>
      </p:sp>
      <p:sp>
        <p:nvSpPr>
          <p:cNvPr id="3" name="Podnadpis 2">
            <a:extLst>
              <a:ext uri="{FF2B5EF4-FFF2-40B4-BE49-F238E27FC236}">
                <a16:creationId xmlns:a16="http://schemas.microsoft.com/office/drawing/2014/main" id="{A6199C7D-E18B-4684-8C9B-2C6EA5CDB0A1}"/>
              </a:ext>
            </a:extLst>
          </p:cNvPr>
          <p:cNvSpPr>
            <a:spLocks noGrp="1"/>
          </p:cNvSpPr>
          <p:nvPr>
            <p:ph type="subTitle" idx="1"/>
          </p:nvPr>
        </p:nvSpPr>
        <p:spPr/>
        <p:txBody>
          <a:bodyPr>
            <a:normAutofit/>
          </a:bodyPr>
          <a:lstStyle/>
          <a:p>
            <a:pPr marL="514350" indent="-514350">
              <a:buAutoNum type="arabicPeriod"/>
            </a:pPr>
            <a:r>
              <a:rPr lang="cs-CZ" sz="3600" b="1" dirty="0">
                <a:solidFill>
                  <a:schemeClr val="tx1"/>
                </a:solidFill>
              </a:rPr>
              <a:t>ČÁST</a:t>
            </a:r>
          </a:p>
          <a:p>
            <a:r>
              <a:rPr lang="cs-CZ" sz="3600" b="1" dirty="0">
                <a:solidFill>
                  <a:schemeClr val="tx1"/>
                </a:solidFill>
              </a:rPr>
              <a:t>(M. Rössler)</a:t>
            </a:r>
          </a:p>
        </p:txBody>
      </p:sp>
    </p:spTree>
    <p:extLst>
      <p:ext uri="{BB962C8B-B14F-4D97-AF65-F5344CB8AC3E}">
        <p14:creationId xmlns:p14="http://schemas.microsoft.com/office/powerpoint/2010/main" val="7867498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5F900-6696-4BDF-863C-2367A7118805}"/>
              </a:ext>
            </a:extLst>
          </p:cNvPr>
          <p:cNvSpPr>
            <a:spLocks noGrp="1"/>
          </p:cNvSpPr>
          <p:nvPr>
            <p:ph type="title"/>
          </p:nvPr>
        </p:nvSpPr>
        <p:spPr/>
        <p:txBody>
          <a:bodyPr/>
          <a:lstStyle/>
          <a:p>
            <a:r>
              <a:rPr lang="cs-CZ" b="1" dirty="0"/>
              <a:t>1.3.2. Procesní řízení (1/4)</a:t>
            </a:r>
          </a:p>
        </p:txBody>
      </p:sp>
      <p:sp>
        <p:nvSpPr>
          <p:cNvPr id="3" name="Zástupný obsah 2">
            <a:extLst>
              <a:ext uri="{FF2B5EF4-FFF2-40B4-BE49-F238E27FC236}">
                <a16:creationId xmlns:a16="http://schemas.microsoft.com/office/drawing/2014/main" id="{AE9F56DF-2083-435B-81BC-AAC16838CF58}"/>
              </a:ext>
            </a:extLst>
          </p:cNvPr>
          <p:cNvSpPr>
            <a:spLocks noGrp="1"/>
          </p:cNvSpPr>
          <p:nvPr>
            <p:ph idx="1"/>
          </p:nvPr>
        </p:nvSpPr>
        <p:spPr/>
        <p:txBody>
          <a:bodyPr/>
          <a:lstStyle/>
          <a:p>
            <a:r>
              <a:rPr lang="cs-CZ" dirty="0"/>
              <a:t>Způsob řízení procesů v organizaci, který zdůrazňuje opakované procesy a jejich průběh napříč celou organizaci.</a:t>
            </a:r>
          </a:p>
          <a:p>
            <a:r>
              <a:rPr lang="cs-CZ" b="1" i="1" dirty="0">
                <a:solidFill>
                  <a:srgbClr val="FF0000"/>
                </a:solidFill>
              </a:rPr>
              <a:t>Prioritou je proces </a:t>
            </a:r>
            <a:r>
              <a:rPr lang="cs-CZ" dirty="0"/>
              <a:t>bez ohledu na organizační strukturu</a:t>
            </a:r>
          </a:p>
          <a:p>
            <a:r>
              <a:rPr lang="cs-CZ" b="1" i="1" dirty="0">
                <a:solidFill>
                  <a:srgbClr val="FF0000"/>
                </a:solidFill>
              </a:rPr>
              <a:t>Důraz na zákazníka procesu </a:t>
            </a:r>
            <a:r>
              <a:rPr lang="cs-CZ" dirty="0"/>
              <a:t>(vnitřního nebo vnějšího) a </a:t>
            </a:r>
            <a:r>
              <a:rPr lang="cs-CZ" b="1" i="1" dirty="0">
                <a:solidFill>
                  <a:srgbClr val="FF0000"/>
                </a:solidFill>
              </a:rPr>
              <a:t>vlastníka procesu </a:t>
            </a:r>
            <a:r>
              <a:rPr lang="cs-CZ" dirty="0"/>
              <a:t>(člověka odpovědného za celý proces).</a:t>
            </a:r>
          </a:p>
          <a:p>
            <a:endParaRPr lang="cs-CZ" dirty="0"/>
          </a:p>
          <a:p>
            <a:endParaRPr lang="cs-CZ" dirty="0"/>
          </a:p>
        </p:txBody>
      </p:sp>
    </p:spTree>
    <p:extLst>
      <p:ext uri="{BB962C8B-B14F-4D97-AF65-F5344CB8AC3E}">
        <p14:creationId xmlns:p14="http://schemas.microsoft.com/office/powerpoint/2010/main" val="3038830668"/>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6DED3-06C6-44C0-9AE0-5255E684A491}"/>
              </a:ext>
            </a:extLst>
          </p:cNvPr>
          <p:cNvSpPr>
            <a:spLocks noGrp="1"/>
          </p:cNvSpPr>
          <p:nvPr>
            <p:ph type="title"/>
          </p:nvPr>
        </p:nvSpPr>
        <p:spPr/>
        <p:txBody>
          <a:bodyPr/>
          <a:lstStyle/>
          <a:p>
            <a:r>
              <a:rPr lang="cs-CZ" b="1" dirty="0"/>
              <a:t>5.4. Dokumenty o udržitelném rozvoji</a:t>
            </a:r>
          </a:p>
        </p:txBody>
      </p:sp>
      <p:sp>
        <p:nvSpPr>
          <p:cNvPr id="3" name="Zástupný obsah 2">
            <a:extLst>
              <a:ext uri="{FF2B5EF4-FFF2-40B4-BE49-F238E27FC236}">
                <a16:creationId xmlns:a16="http://schemas.microsoft.com/office/drawing/2014/main" id="{8A08D8F2-A381-4FE2-BB6C-0D4CE2D2E5CB}"/>
              </a:ext>
            </a:extLst>
          </p:cNvPr>
          <p:cNvSpPr>
            <a:spLocks noGrp="1"/>
          </p:cNvSpPr>
          <p:nvPr>
            <p:ph idx="1"/>
          </p:nvPr>
        </p:nvSpPr>
        <p:spPr/>
        <p:txBody>
          <a:bodyPr>
            <a:normAutofit fontScale="92500"/>
          </a:bodyPr>
          <a:lstStyle/>
          <a:p>
            <a:r>
              <a:rPr lang="cs-CZ" dirty="0"/>
              <a:t>Deklarace Konference Organizace spojených národů o životním prostředí </a:t>
            </a:r>
          </a:p>
          <a:p>
            <a:r>
              <a:rPr lang="cs-CZ" dirty="0"/>
              <a:t>Naše společná budoucnost </a:t>
            </a:r>
          </a:p>
          <a:p>
            <a:r>
              <a:rPr lang="cs-CZ" dirty="0"/>
              <a:t>Deklarace Konference OSN o životním prostředí a rozvoji </a:t>
            </a:r>
          </a:p>
          <a:p>
            <a:r>
              <a:rPr lang="cs-CZ" dirty="0"/>
              <a:t>Agenda 21 </a:t>
            </a:r>
          </a:p>
          <a:p>
            <a:r>
              <a:rPr lang="cs-CZ" dirty="0"/>
              <a:t>Johannesburská deklarace o udržitelném rozvoji </a:t>
            </a:r>
          </a:p>
          <a:p>
            <a:r>
              <a:rPr lang="cs-CZ" dirty="0"/>
              <a:t>Implementační plán ze Světového summitu o udržitelném rozvoji </a:t>
            </a:r>
          </a:p>
          <a:p>
            <a:r>
              <a:rPr lang="cs-CZ" dirty="0"/>
              <a:t>Budoucnost, kterou chceme </a:t>
            </a:r>
          </a:p>
        </p:txBody>
      </p:sp>
    </p:spTree>
    <p:extLst>
      <p:ext uri="{BB962C8B-B14F-4D97-AF65-F5344CB8AC3E}">
        <p14:creationId xmlns:p14="http://schemas.microsoft.com/office/powerpoint/2010/main" val="338425700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C59A5-3DDF-4D16-A272-E71A98EA5CDC}"/>
              </a:ext>
            </a:extLst>
          </p:cNvPr>
          <p:cNvSpPr>
            <a:spLocks noGrp="1"/>
          </p:cNvSpPr>
          <p:nvPr>
            <p:ph type="title"/>
          </p:nvPr>
        </p:nvSpPr>
        <p:spPr>
          <a:xfrm>
            <a:off x="609599" y="457200"/>
            <a:ext cx="10972800" cy="1143000"/>
          </a:xfrm>
        </p:spPr>
        <p:txBody>
          <a:bodyPr>
            <a:normAutofit fontScale="90000"/>
          </a:bodyPr>
          <a:lstStyle/>
          <a:p>
            <a:br>
              <a:rPr lang="cs-CZ" dirty="0"/>
            </a:br>
            <a:r>
              <a:rPr lang="cs-CZ" b="1" dirty="0"/>
              <a:t>5.5. Povinnosti vlastníka stavby vyplývající z právních předpisů ČR </a:t>
            </a:r>
            <a:br>
              <a:rPr lang="cs-CZ" dirty="0"/>
            </a:br>
            <a:endParaRPr lang="cs-CZ" dirty="0"/>
          </a:p>
        </p:txBody>
      </p:sp>
      <p:pic>
        <p:nvPicPr>
          <p:cNvPr id="5" name="Zástupný obsah 4">
            <a:extLst>
              <a:ext uri="{FF2B5EF4-FFF2-40B4-BE49-F238E27FC236}">
                <a16:creationId xmlns:a16="http://schemas.microsoft.com/office/drawing/2014/main" id="{E739D2D6-5CEC-4103-A754-8D737F621D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90779" y="1600200"/>
            <a:ext cx="4410441" cy="4525963"/>
          </a:xfrm>
        </p:spPr>
      </p:pic>
    </p:spTree>
    <p:extLst>
      <p:ext uri="{BB962C8B-B14F-4D97-AF65-F5344CB8AC3E}">
        <p14:creationId xmlns:p14="http://schemas.microsoft.com/office/powerpoint/2010/main" val="670389714"/>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30DDC-0DCB-4127-9837-608D9E40EFBC}"/>
              </a:ext>
            </a:extLst>
          </p:cNvPr>
          <p:cNvSpPr>
            <a:spLocks noGrp="1"/>
          </p:cNvSpPr>
          <p:nvPr>
            <p:ph type="ctrTitle"/>
          </p:nvPr>
        </p:nvSpPr>
        <p:spPr/>
        <p:txBody>
          <a:bodyPr/>
          <a:lstStyle/>
          <a:p>
            <a:r>
              <a:rPr lang="cs-CZ" b="1" dirty="0"/>
              <a:t>6. Správa majetku</a:t>
            </a:r>
          </a:p>
        </p:txBody>
      </p:sp>
      <p:sp>
        <p:nvSpPr>
          <p:cNvPr id="3" name="Podnadpis 2">
            <a:extLst>
              <a:ext uri="{FF2B5EF4-FFF2-40B4-BE49-F238E27FC236}">
                <a16:creationId xmlns:a16="http://schemas.microsoft.com/office/drawing/2014/main" id="{1465B324-4F99-48C9-BA56-1F75874E968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59433818"/>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9A841-B670-4028-8F5B-613E0E8B73EF}"/>
              </a:ext>
            </a:extLst>
          </p:cNvPr>
          <p:cNvSpPr>
            <a:spLocks noGrp="1"/>
          </p:cNvSpPr>
          <p:nvPr>
            <p:ph type="title"/>
          </p:nvPr>
        </p:nvSpPr>
        <p:spPr/>
        <p:txBody>
          <a:bodyPr/>
          <a:lstStyle/>
          <a:p>
            <a:r>
              <a:rPr lang="cs-CZ" b="1" dirty="0"/>
              <a:t>6. Správa majetku</a:t>
            </a:r>
            <a:endParaRPr lang="cs-CZ" dirty="0"/>
          </a:p>
        </p:txBody>
      </p:sp>
      <p:sp>
        <p:nvSpPr>
          <p:cNvPr id="3" name="Zástupný symbol pro obsah 2">
            <a:extLst>
              <a:ext uri="{FF2B5EF4-FFF2-40B4-BE49-F238E27FC236}">
                <a16:creationId xmlns:a16="http://schemas.microsoft.com/office/drawing/2014/main" id="{083EBDC1-55EF-4B55-A083-B2F802877614}"/>
              </a:ext>
            </a:extLst>
          </p:cNvPr>
          <p:cNvSpPr>
            <a:spLocks noGrp="1"/>
          </p:cNvSpPr>
          <p:nvPr>
            <p:ph idx="1"/>
          </p:nvPr>
        </p:nvSpPr>
        <p:spPr/>
        <p:txBody>
          <a:bodyPr/>
          <a:lstStyle/>
          <a:p>
            <a:pPr marL="0" indent="0">
              <a:buNone/>
            </a:pPr>
            <a:r>
              <a:rPr lang="cs-CZ" b="1" dirty="0"/>
              <a:t>6.1. TZB-technická zařízení budov</a:t>
            </a:r>
            <a:endParaRPr lang="cs-CZ" dirty="0"/>
          </a:p>
          <a:p>
            <a:pPr marL="0" indent="0">
              <a:buNone/>
            </a:pPr>
            <a:r>
              <a:rPr lang="cs-CZ" b="1" dirty="0"/>
              <a:t>6.2. Pasporty a pasportizace</a:t>
            </a:r>
            <a:endParaRPr lang="cs-CZ" dirty="0"/>
          </a:p>
          <a:p>
            <a:pPr marL="0" indent="0">
              <a:buNone/>
            </a:pPr>
            <a:r>
              <a:rPr lang="cs-CZ" b="1" dirty="0"/>
              <a:t>6.3. Integrovaný dokument pro životní cyklus budovy</a:t>
            </a:r>
            <a:endParaRPr lang="cs-CZ" dirty="0"/>
          </a:p>
          <a:p>
            <a:pPr marL="0" indent="0">
              <a:buNone/>
            </a:pPr>
            <a:r>
              <a:rPr lang="cs-CZ" b="1" dirty="0"/>
              <a:t>6.4. Zaměření technické správy majetku</a:t>
            </a:r>
            <a:endParaRPr lang="cs-CZ" dirty="0"/>
          </a:p>
          <a:p>
            <a:pPr marL="0" indent="0">
              <a:buNone/>
            </a:pPr>
            <a:r>
              <a:rPr lang="cs-CZ" b="1" dirty="0"/>
              <a:t>6.5.  Životní cyklus stavby a jeho hodnocen</a:t>
            </a:r>
            <a:endParaRPr lang="cs-CZ" dirty="0"/>
          </a:p>
          <a:p>
            <a:pPr marL="0" indent="0">
              <a:buNone/>
            </a:pPr>
            <a:r>
              <a:rPr lang="cs-CZ" b="1" dirty="0"/>
              <a:t>6.6. Náklady v průběhu životního cyklu objektu</a:t>
            </a:r>
            <a:endParaRPr lang="cs-CZ" dirty="0"/>
          </a:p>
          <a:p>
            <a:pPr marL="0" indent="0">
              <a:buNone/>
            </a:pPr>
            <a:r>
              <a:rPr lang="cs-CZ" b="1" dirty="0"/>
              <a:t>6.7. Dokumenty související s TE stavem stavebních objektů</a:t>
            </a:r>
            <a:endParaRPr lang="cs-CZ" dirty="0"/>
          </a:p>
          <a:p>
            <a:endParaRPr lang="cs-CZ" dirty="0"/>
          </a:p>
        </p:txBody>
      </p:sp>
    </p:spTree>
    <p:extLst>
      <p:ext uri="{BB962C8B-B14F-4D97-AF65-F5344CB8AC3E}">
        <p14:creationId xmlns:p14="http://schemas.microsoft.com/office/powerpoint/2010/main" val="6789003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8D70EA-AEC4-47FE-899B-D9E52F478B5A}"/>
              </a:ext>
            </a:extLst>
          </p:cNvPr>
          <p:cNvSpPr>
            <a:spLocks noGrp="1"/>
          </p:cNvSpPr>
          <p:nvPr>
            <p:ph type="title"/>
          </p:nvPr>
        </p:nvSpPr>
        <p:spPr/>
        <p:txBody>
          <a:bodyPr>
            <a:normAutofit/>
          </a:bodyPr>
          <a:lstStyle/>
          <a:p>
            <a:r>
              <a:rPr lang="cs-CZ" b="1" dirty="0"/>
              <a:t>6.1. TZB-technická zařízení budov</a:t>
            </a:r>
            <a:r>
              <a:rPr lang="cs-CZ" dirty="0"/>
              <a:t>-obory</a:t>
            </a:r>
          </a:p>
        </p:txBody>
      </p:sp>
      <p:sp>
        <p:nvSpPr>
          <p:cNvPr id="3" name="Zástupný obsah 2">
            <a:extLst>
              <a:ext uri="{FF2B5EF4-FFF2-40B4-BE49-F238E27FC236}">
                <a16:creationId xmlns:a16="http://schemas.microsoft.com/office/drawing/2014/main" id="{5654816F-E3DD-4A13-AE60-6D33384ACFCC}"/>
              </a:ext>
            </a:extLst>
          </p:cNvPr>
          <p:cNvSpPr>
            <a:spLocks noGrp="1"/>
          </p:cNvSpPr>
          <p:nvPr>
            <p:ph idx="1"/>
          </p:nvPr>
        </p:nvSpPr>
        <p:spPr/>
        <p:txBody>
          <a:bodyPr>
            <a:normAutofit fontScale="70000" lnSpcReduction="20000"/>
          </a:bodyPr>
          <a:lstStyle/>
          <a:p>
            <a:r>
              <a:rPr lang="cs-CZ" dirty="0"/>
              <a:t>Instalace</a:t>
            </a:r>
          </a:p>
          <a:p>
            <a:r>
              <a:rPr lang="cs-CZ" dirty="0"/>
              <a:t>Elektrotechnické rozvody </a:t>
            </a:r>
          </a:p>
          <a:p>
            <a:r>
              <a:rPr lang="cs-CZ" dirty="0"/>
              <a:t>Další technická zařízení v budovách </a:t>
            </a:r>
          </a:p>
          <a:p>
            <a:r>
              <a:rPr lang="cs-CZ" dirty="0"/>
              <a:t>Zařízení techniky prostředí s možností vzdálené kontroly, programování a ovládání. </a:t>
            </a:r>
          </a:p>
          <a:p>
            <a:r>
              <a:rPr lang="cs-CZ" dirty="0"/>
              <a:t>Zařízení zdravotně technických instalací. </a:t>
            </a:r>
          </a:p>
          <a:p>
            <a:r>
              <a:rPr lang="cs-CZ" dirty="0"/>
              <a:t>Silnoproudá elektrická zařízení. </a:t>
            </a:r>
          </a:p>
          <a:p>
            <a:r>
              <a:rPr lang="cs-CZ" dirty="0"/>
              <a:t>Slaboproudá elektrická zařízení. </a:t>
            </a:r>
          </a:p>
          <a:p>
            <a:r>
              <a:rPr lang="cs-CZ" dirty="0"/>
              <a:t>Relaxační a rekreační technologie. </a:t>
            </a:r>
          </a:p>
          <a:p>
            <a:r>
              <a:rPr lang="cs-CZ" dirty="0"/>
              <a:t>Zařízení vertikální a horizontální dopravy. </a:t>
            </a:r>
          </a:p>
          <a:p>
            <a:r>
              <a:rPr lang="cs-CZ" dirty="0"/>
              <a:t>Soubor doplňkových zařízení. </a:t>
            </a:r>
          </a:p>
          <a:p>
            <a:r>
              <a:rPr lang="cs-CZ" dirty="0"/>
              <a:t>Další a speciální zařízení. </a:t>
            </a:r>
          </a:p>
          <a:p>
            <a:r>
              <a:rPr lang="cs-CZ" dirty="0"/>
              <a:t>Vyhrazená technická zařízení. </a:t>
            </a:r>
          </a:p>
          <a:p>
            <a:endParaRPr lang="cs-CZ" dirty="0"/>
          </a:p>
        </p:txBody>
      </p:sp>
    </p:spTree>
    <p:extLst>
      <p:ext uri="{BB962C8B-B14F-4D97-AF65-F5344CB8AC3E}">
        <p14:creationId xmlns:p14="http://schemas.microsoft.com/office/powerpoint/2010/main" val="3643929744"/>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D6143F-3211-48F9-BD15-3ACD55EE2E8D}"/>
              </a:ext>
            </a:extLst>
          </p:cNvPr>
          <p:cNvSpPr>
            <a:spLocks noGrp="1"/>
          </p:cNvSpPr>
          <p:nvPr>
            <p:ph type="title"/>
          </p:nvPr>
        </p:nvSpPr>
        <p:spPr>
          <a:xfrm>
            <a:off x="609600" y="567601"/>
            <a:ext cx="10972800" cy="1143000"/>
          </a:xfrm>
        </p:spPr>
        <p:txBody>
          <a:bodyPr>
            <a:normAutofit fontScale="90000"/>
          </a:bodyPr>
          <a:lstStyle/>
          <a:p>
            <a:br>
              <a:rPr lang="cs-CZ" dirty="0"/>
            </a:br>
            <a:r>
              <a:rPr lang="cs-CZ" b="1" dirty="0"/>
              <a:t>7 potřeb každého objektu v nabídce FM – služeb </a:t>
            </a:r>
            <a:br>
              <a:rPr lang="cs-CZ" dirty="0"/>
            </a:br>
            <a:br>
              <a:rPr lang="cs-CZ" dirty="0"/>
            </a:br>
            <a:endParaRPr lang="cs-CZ" dirty="0"/>
          </a:p>
        </p:txBody>
      </p:sp>
      <p:sp>
        <p:nvSpPr>
          <p:cNvPr id="3" name="Zástupný obsah 2">
            <a:extLst>
              <a:ext uri="{FF2B5EF4-FFF2-40B4-BE49-F238E27FC236}">
                <a16:creationId xmlns:a16="http://schemas.microsoft.com/office/drawing/2014/main" id="{3FD33F4B-A95F-4424-B557-80D4BAD33514}"/>
              </a:ext>
            </a:extLst>
          </p:cNvPr>
          <p:cNvSpPr>
            <a:spLocks noGrp="1"/>
          </p:cNvSpPr>
          <p:nvPr>
            <p:ph idx="1"/>
          </p:nvPr>
        </p:nvSpPr>
        <p:spPr/>
        <p:txBody>
          <a:bodyPr/>
          <a:lstStyle/>
          <a:p>
            <a:r>
              <a:rPr lang="cs-CZ" dirty="0"/>
              <a:t>Bezpečnost</a:t>
            </a:r>
          </a:p>
          <a:p>
            <a:r>
              <a:rPr lang="cs-CZ" dirty="0"/>
              <a:t>Obsluha vstupu do budovy (recepce, vrátnice, vjezd) </a:t>
            </a:r>
          </a:p>
          <a:p>
            <a:r>
              <a:rPr lang="cs-CZ" dirty="0"/>
              <a:t>Úklid</a:t>
            </a:r>
          </a:p>
          <a:p>
            <a:r>
              <a:rPr lang="cs-CZ" dirty="0"/>
              <a:t>Hygienický servis</a:t>
            </a:r>
          </a:p>
          <a:p>
            <a:r>
              <a:rPr lang="cs-CZ" dirty="0"/>
              <a:t>Údržba</a:t>
            </a:r>
          </a:p>
          <a:p>
            <a:r>
              <a:rPr lang="cs-CZ" dirty="0"/>
              <a:t>Zaměstnávání OZP</a:t>
            </a:r>
          </a:p>
          <a:p>
            <a:r>
              <a:rPr lang="cs-CZ" dirty="0"/>
              <a:t>Spokojený majitel</a:t>
            </a:r>
          </a:p>
        </p:txBody>
      </p:sp>
    </p:spTree>
    <p:extLst>
      <p:ext uri="{BB962C8B-B14F-4D97-AF65-F5344CB8AC3E}">
        <p14:creationId xmlns:p14="http://schemas.microsoft.com/office/powerpoint/2010/main" val="3321871756"/>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6.2. Pasporty a pasportizace</a:t>
            </a:r>
            <a:endParaRPr lang="cs-CZ" dirty="0"/>
          </a:p>
        </p:txBody>
      </p:sp>
      <p:sp>
        <p:nvSpPr>
          <p:cNvPr id="3" name="Zástupný symbol pro obsah 2"/>
          <p:cNvSpPr>
            <a:spLocks noGrp="1"/>
          </p:cNvSpPr>
          <p:nvPr>
            <p:ph idx="1"/>
          </p:nvPr>
        </p:nvSpPr>
        <p:spPr/>
        <p:txBody>
          <a:bodyPr/>
          <a:lstStyle/>
          <a:p>
            <a:r>
              <a:rPr lang="cs-CZ" dirty="0"/>
              <a:t>Pasport – architektura stavby, doklad o vybavenosti, informace o technických parametrech, stavu, způsobu použití atd.</a:t>
            </a:r>
            <a:br>
              <a:rPr lang="cs-CZ" dirty="0"/>
            </a:br>
            <a:endParaRPr lang="cs-CZ" dirty="0"/>
          </a:p>
        </p:txBody>
      </p:sp>
    </p:spTree>
    <p:extLst>
      <p:ext uri="{BB962C8B-B14F-4D97-AF65-F5344CB8AC3E}">
        <p14:creationId xmlns:p14="http://schemas.microsoft.com/office/powerpoint/2010/main" val="561137677"/>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6.2. Pasporty a pasportizace</a:t>
            </a:r>
            <a:endParaRPr lang="cs-CZ" dirty="0"/>
          </a:p>
        </p:txBody>
      </p:sp>
      <p:sp>
        <p:nvSpPr>
          <p:cNvPr id="3" name="Zástupný symbol pro obsah 2"/>
          <p:cNvSpPr>
            <a:spLocks noGrp="1"/>
          </p:cNvSpPr>
          <p:nvPr>
            <p:ph idx="1"/>
          </p:nvPr>
        </p:nvSpPr>
        <p:spPr/>
        <p:txBody>
          <a:bodyPr/>
          <a:lstStyle/>
          <a:p>
            <a:r>
              <a:rPr lang="cs-CZ" dirty="0"/>
              <a:t>Stavební a Prostorový</a:t>
            </a:r>
          </a:p>
          <a:p>
            <a:r>
              <a:rPr lang="cs-CZ" dirty="0"/>
              <a:t>Techn</a:t>
            </a:r>
            <a:r>
              <a:rPr lang="en-US" dirty="0" err="1"/>
              <a:t>olog</a:t>
            </a:r>
            <a:r>
              <a:rPr lang="cs-CZ" dirty="0" err="1"/>
              <a:t>ický</a:t>
            </a:r>
            <a:endParaRPr lang="cs-CZ" dirty="0"/>
          </a:p>
          <a:p>
            <a:r>
              <a:rPr lang="cs-CZ" dirty="0"/>
              <a:t>Personální</a:t>
            </a:r>
          </a:p>
        </p:txBody>
      </p:sp>
    </p:spTree>
    <p:extLst>
      <p:ext uri="{BB962C8B-B14F-4D97-AF65-F5344CB8AC3E}">
        <p14:creationId xmlns:p14="http://schemas.microsoft.com/office/powerpoint/2010/main" val="3241605201"/>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09966" y="620688"/>
            <a:ext cx="11882034" cy="796950"/>
          </a:xfrm>
        </p:spPr>
        <p:txBody>
          <a:bodyPr>
            <a:normAutofit fontScale="90000"/>
          </a:bodyPr>
          <a:lstStyle/>
          <a:p>
            <a:r>
              <a:rPr lang="cs-CZ" b="1" dirty="0"/>
              <a:t>6.2. Pasporty a pasportizace</a:t>
            </a:r>
            <a:br>
              <a:rPr lang="cs-CZ" dirty="0"/>
            </a:br>
            <a:r>
              <a:rPr lang="cs-CZ" dirty="0"/>
              <a:t>- </a:t>
            </a:r>
            <a:r>
              <a:rPr lang="cs-CZ" b="1" dirty="0"/>
              <a:t>Technická struktura jednotného pasportu</a:t>
            </a:r>
          </a:p>
        </p:txBody>
      </p:sp>
      <p:pic>
        <p:nvPicPr>
          <p:cNvPr id="8194" name="Picture 2"/>
          <p:cNvPicPr>
            <a:picLocks noGrp="1" noChangeAspect="1" noChangeArrowheads="1"/>
          </p:cNvPicPr>
          <p:nvPr>
            <p:ph idx="1"/>
          </p:nvPr>
        </p:nvPicPr>
        <p:blipFill>
          <a:blip r:embed="rId5"/>
          <a:srcRect l="28692" t="29358" r="30467" b="28025"/>
          <a:stretch>
            <a:fillRect/>
          </a:stretch>
        </p:blipFill>
        <p:spPr bwMode="auto">
          <a:xfrm>
            <a:off x="2095472" y="1587142"/>
            <a:ext cx="7572428" cy="4444686"/>
          </a:xfrm>
          <a:prstGeom prst="rect">
            <a:avLst/>
          </a:prstGeom>
          <a:noFill/>
          <a:ln w="9525">
            <a:noFill/>
            <a:miter lim="800000"/>
            <a:headEnd/>
            <a:tailEnd/>
          </a:ln>
          <a:effectLst/>
        </p:spPr>
      </p:pic>
    </p:spTree>
    <p:extLst>
      <p:ext uri="{BB962C8B-B14F-4D97-AF65-F5344CB8AC3E}">
        <p14:creationId xmlns:p14="http://schemas.microsoft.com/office/powerpoint/2010/main" val="3495014806"/>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6.2. Pasporty a pasportizace</a:t>
            </a:r>
            <a:br>
              <a:rPr lang="cs-CZ" dirty="0"/>
            </a:br>
            <a:r>
              <a:rPr lang="cs-CZ" b="1" dirty="0"/>
              <a:t>Prostorový pasport</a:t>
            </a:r>
          </a:p>
        </p:txBody>
      </p:sp>
      <p:sp>
        <p:nvSpPr>
          <p:cNvPr id="3" name="Zástupný symbol pro obsah 2"/>
          <p:cNvSpPr>
            <a:spLocks noGrp="1"/>
          </p:cNvSpPr>
          <p:nvPr>
            <p:ph idx="1"/>
          </p:nvPr>
        </p:nvSpPr>
        <p:spPr/>
        <p:txBody>
          <a:bodyPr>
            <a:normAutofit fontScale="92500" lnSpcReduction="10000"/>
          </a:bodyPr>
          <a:lstStyle/>
          <a:p>
            <a:r>
              <a:rPr lang="cs-CZ" b="1" i="1" dirty="0">
                <a:solidFill>
                  <a:srgbClr val="C00000"/>
                </a:solidFill>
              </a:rPr>
              <a:t>Prostorový pasport představuje soubor </a:t>
            </a:r>
            <a:r>
              <a:rPr lang="cs-CZ" dirty="0"/>
              <a:t>grafických a popisných </a:t>
            </a:r>
            <a:r>
              <a:rPr lang="cs-CZ" b="1" i="1" dirty="0">
                <a:solidFill>
                  <a:srgbClr val="C00000"/>
                </a:solidFill>
              </a:rPr>
              <a:t>údajů o  </a:t>
            </a:r>
            <a:r>
              <a:rPr lang="cs-CZ" dirty="0"/>
              <a:t>venkovních</a:t>
            </a:r>
            <a:r>
              <a:rPr lang="cs-CZ" b="1" i="1" dirty="0">
                <a:solidFill>
                  <a:srgbClr val="C00000"/>
                </a:solidFill>
              </a:rPr>
              <a:t> plochách </a:t>
            </a:r>
            <a:r>
              <a:rPr lang="cs-CZ" dirty="0"/>
              <a:t>a stavebních </a:t>
            </a:r>
            <a:r>
              <a:rPr lang="cs-CZ" b="1" i="1" dirty="0">
                <a:solidFill>
                  <a:srgbClr val="C00000"/>
                </a:solidFill>
              </a:rPr>
              <a:t>objektech</a:t>
            </a:r>
            <a:r>
              <a:rPr lang="cs-CZ" dirty="0"/>
              <a:t>. </a:t>
            </a:r>
            <a:endParaRPr lang="en-GB" dirty="0"/>
          </a:p>
          <a:p>
            <a:r>
              <a:rPr lang="cs-CZ" dirty="0"/>
              <a:t>Jednoznačná </a:t>
            </a:r>
            <a:r>
              <a:rPr lang="cs-CZ" b="1" i="1" dirty="0">
                <a:solidFill>
                  <a:srgbClr val="C00000"/>
                </a:solidFill>
              </a:rPr>
              <a:t>prostorová  identifikace údajů </a:t>
            </a:r>
            <a:r>
              <a:rPr lang="cs-CZ" dirty="0"/>
              <a:t>a informací je </a:t>
            </a:r>
            <a:r>
              <a:rPr lang="cs-CZ" b="1" i="1" dirty="0">
                <a:solidFill>
                  <a:srgbClr val="C00000"/>
                </a:solidFill>
              </a:rPr>
              <a:t>nezbytnou podmínkou pro  řádné provozování a  využívání většiny informačních systémů</a:t>
            </a:r>
            <a:r>
              <a:rPr lang="cs-CZ" dirty="0"/>
              <a:t>. Tato identifikace je dána „Standardem  státního informačního sytému k územní identifikaci“, který byl schválen usnesením vlády ČR č. 448/1993 – </a:t>
            </a:r>
            <a:r>
              <a:rPr lang="cs-CZ" dirty="0" err="1"/>
              <a:t>odst</a:t>
            </a:r>
            <a:r>
              <a:rPr lang="cs-CZ" dirty="0"/>
              <a:t> 2.1. </a:t>
            </a:r>
            <a:endParaRPr lang="en-GB" dirty="0"/>
          </a:p>
          <a:p>
            <a:r>
              <a:rPr lang="cs-CZ" dirty="0"/>
              <a:t>Tento standard zabezpečuje jednotnou prostorovou identifikaci v informačních systémech, zejména však vymezuje Soustavu standardních prvků prostorové identifikace.  </a:t>
            </a:r>
          </a:p>
        </p:txBody>
      </p:sp>
    </p:spTree>
    <p:extLst>
      <p:ext uri="{BB962C8B-B14F-4D97-AF65-F5344CB8AC3E}">
        <p14:creationId xmlns:p14="http://schemas.microsoft.com/office/powerpoint/2010/main" val="36082606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499977-8AF8-4654-B1A2-65DBE9857510}"/>
              </a:ext>
            </a:extLst>
          </p:cNvPr>
          <p:cNvSpPr>
            <a:spLocks noGrp="1"/>
          </p:cNvSpPr>
          <p:nvPr>
            <p:ph type="title"/>
          </p:nvPr>
        </p:nvSpPr>
        <p:spPr/>
        <p:txBody>
          <a:bodyPr/>
          <a:lstStyle/>
          <a:p>
            <a:r>
              <a:rPr lang="cs-CZ" b="1" dirty="0"/>
              <a:t>1.3.2. Procesní řízení (2/4)</a:t>
            </a:r>
          </a:p>
        </p:txBody>
      </p:sp>
      <p:sp>
        <p:nvSpPr>
          <p:cNvPr id="3" name="Zástupný obsah 2">
            <a:extLst>
              <a:ext uri="{FF2B5EF4-FFF2-40B4-BE49-F238E27FC236}">
                <a16:creationId xmlns:a16="http://schemas.microsoft.com/office/drawing/2014/main" id="{0AF25DF8-D064-411A-A3A5-A07B29C07875}"/>
              </a:ext>
            </a:extLst>
          </p:cNvPr>
          <p:cNvSpPr>
            <a:spLocks noGrp="1"/>
          </p:cNvSpPr>
          <p:nvPr>
            <p:ph idx="1"/>
          </p:nvPr>
        </p:nvSpPr>
        <p:spPr/>
        <p:txBody>
          <a:bodyPr>
            <a:normAutofit/>
          </a:bodyPr>
          <a:lstStyle/>
          <a:p>
            <a:r>
              <a:rPr lang="cs-CZ" b="1" i="1" dirty="0">
                <a:solidFill>
                  <a:srgbClr val="FF0000"/>
                </a:solidFill>
              </a:rPr>
              <a:t>organizační struktura přizpůsobena procesům, které procházejí napříč firmou</a:t>
            </a:r>
            <a:r>
              <a:rPr lang="cs-CZ" dirty="0"/>
              <a:t>. </a:t>
            </a:r>
          </a:p>
          <a:p>
            <a:r>
              <a:rPr lang="cs-CZ" dirty="0"/>
              <a:t>Systém řízení podporuje podnikové procesy. </a:t>
            </a:r>
          </a:p>
          <a:p>
            <a:r>
              <a:rPr lang="cs-CZ" dirty="0"/>
              <a:t>Ne všechny procesy v organizaci jsou ale opakované, ne všechny procesy procházejí napříč celou organizací. </a:t>
            </a:r>
          </a:p>
          <a:p>
            <a:r>
              <a:rPr lang="cs-CZ" dirty="0"/>
              <a:t>Takže </a:t>
            </a:r>
            <a:r>
              <a:rPr lang="cs-CZ" b="1" i="1" dirty="0">
                <a:solidFill>
                  <a:srgbClr val="FF0000"/>
                </a:solidFill>
              </a:rPr>
              <a:t>se nesmí procesní řízení přeceňovat a vnímat jako spása pro všechno</a:t>
            </a:r>
            <a:r>
              <a:rPr lang="cs-CZ" dirty="0"/>
              <a:t>. </a:t>
            </a:r>
          </a:p>
        </p:txBody>
      </p:sp>
    </p:spTree>
    <p:extLst>
      <p:ext uri="{BB962C8B-B14F-4D97-AF65-F5344CB8AC3E}">
        <p14:creationId xmlns:p14="http://schemas.microsoft.com/office/powerpoint/2010/main" val="998904192"/>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6.2. Pasporty a pasportizace</a:t>
            </a:r>
            <a:br>
              <a:rPr lang="cs-CZ" dirty="0"/>
            </a:br>
            <a:r>
              <a:rPr lang="cs-CZ" b="1" dirty="0"/>
              <a:t>Stavební pasport</a:t>
            </a:r>
          </a:p>
        </p:txBody>
      </p:sp>
      <p:sp>
        <p:nvSpPr>
          <p:cNvPr id="3" name="Zástupný symbol pro obsah 2"/>
          <p:cNvSpPr>
            <a:spLocks noGrp="1"/>
          </p:cNvSpPr>
          <p:nvPr>
            <p:ph idx="1"/>
          </p:nvPr>
        </p:nvSpPr>
        <p:spPr/>
        <p:txBody>
          <a:bodyPr>
            <a:normAutofit fontScale="62500" lnSpcReduction="20000"/>
          </a:bodyPr>
          <a:lstStyle/>
          <a:p>
            <a:r>
              <a:rPr lang="cs-CZ" dirty="0"/>
              <a:t>Obsahuje </a:t>
            </a:r>
            <a:r>
              <a:rPr lang="cs-CZ" b="1" dirty="0">
                <a:solidFill>
                  <a:srgbClr val="C00000"/>
                </a:solidFill>
              </a:rPr>
              <a:t>detailní popis budovy a jejího vnitřního uspořádání</a:t>
            </a:r>
            <a:r>
              <a:rPr lang="cs-CZ" dirty="0"/>
              <a:t>. </a:t>
            </a:r>
          </a:p>
          <a:p>
            <a:r>
              <a:rPr lang="cs-CZ" dirty="0"/>
              <a:t>Centrální a aktuální evidence stavebně-technických prvků (v jednom datovém úložišti a v jednotné údajové struktuře) za použití přístupových práv diferencovaných podle uživatelských rolí.</a:t>
            </a:r>
          </a:p>
          <a:p>
            <a:r>
              <a:rPr lang="cs-CZ" b="1" dirty="0">
                <a:solidFill>
                  <a:srgbClr val="C00000"/>
                </a:solidFill>
              </a:rPr>
              <a:t>Sjednocení metodiky pro evidenci stavebně-technických prvků a jejich identifikace (kódování</a:t>
            </a:r>
            <a:r>
              <a:rPr lang="cs-CZ" dirty="0"/>
              <a:t>).</a:t>
            </a:r>
          </a:p>
          <a:p>
            <a:r>
              <a:rPr lang="cs-CZ" dirty="0"/>
              <a:t>Zlepšení péče o stavebně-technické prvky prostorových objektů, omezení rizik z prodlení a opomenutí povinností.</a:t>
            </a:r>
          </a:p>
          <a:p>
            <a:r>
              <a:rPr lang="cs-CZ" dirty="0"/>
              <a:t>Podpora pro rozhodování o optimalizaci stavebně-technických prvků na základě komplexních a rychle dostupných informací.</a:t>
            </a:r>
          </a:p>
          <a:p>
            <a:r>
              <a:rPr lang="cs-CZ" dirty="0"/>
              <a:t>Jednotná metodika a pravidla pro provádění pasportizace stavebně-technických prvků a pro průběžnou aktualizaci pasportních údajů.</a:t>
            </a:r>
          </a:p>
          <a:p>
            <a:r>
              <a:rPr lang="cs-CZ" dirty="0"/>
              <a:t>Přesný přehled o rozsahu a skladbě stavebně-technických prvků na prostorových objektech organizace.</a:t>
            </a:r>
          </a:p>
          <a:p>
            <a:r>
              <a:rPr lang="cs-CZ" b="1" dirty="0">
                <a:solidFill>
                  <a:srgbClr val="C00000"/>
                </a:solidFill>
              </a:rPr>
              <a:t>Zpřístupnění komplexních informací o stavebně-technických prvcích na jednom místě.</a:t>
            </a:r>
          </a:p>
          <a:p>
            <a:pPr>
              <a:buNone/>
            </a:pPr>
            <a:endParaRPr lang="cs-CZ" dirty="0"/>
          </a:p>
        </p:txBody>
      </p:sp>
    </p:spTree>
    <p:extLst>
      <p:ext uri="{BB962C8B-B14F-4D97-AF65-F5344CB8AC3E}">
        <p14:creationId xmlns:p14="http://schemas.microsoft.com/office/powerpoint/2010/main" val="571959852"/>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6.2. Pasporty a pasportizace</a:t>
            </a:r>
            <a:br>
              <a:rPr lang="cs-CZ" dirty="0"/>
            </a:br>
            <a:r>
              <a:rPr lang="cs-CZ" b="1" dirty="0" err="1"/>
              <a:t>Pasportizace</a:t>
            </a:r>
            <a:endParaRPr lang="cs-CZ" b="1"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b="1" dirty="0"/>
              <a:t>Pasportizace</a:t>
            </a:r>
            <a:endParaRPr lang="cs-CZ" dirty="0"/>
          </a:p>
          <a:p>
            <a:r>
              <a:rPr lang="cs-CZ" dirty="0"/>
              <a:t>Pasport představuje technický popis všech nemovitostí v daném areálu, který </a:t>
            </a:r>
            <a:r>
              <a:rPr lang="cs-CZ" dirty="0" err="1"/>
              <a:t>facility</a:t>
            </a:r>
            <a:r>
              <a:rPr lang="cs-CZ" dirty="0"/>
              <a:t> manažerovi umožňuje nahlížet na jednotlivé objekty (budovy) z hlediska jejich technologického vybavení.</a:t>
            </a:r>
            <a:endParaRPr lang="en-GB" dirty="0"/>
          </a:p>
          <a:p>
            <a:r>
              <a:rPr lang="cs-CZ" dirty="0"/>
              <a:t> V praxi se obvykle jedná o tabulku obsahující údaje o jednotlivých zařízeních (výtahy, klimatizační jednotky, VZT jednotky apod.), která kromě jejich seznamu obsahuje i základní parametry nutné k jejich ocenění a údržbě.</a:t>
            </a:r>
            <a:endParaRPr lang="en-GB" dirty="0"/>
          </a:p>
          <a:p>
            <a:r>
              <a:rPr lang="cs-CZ" dirty="0"/>
              <a:t> Pasport strojního parku je definován obdobně jako soupis těchto zařízení včetně relevantních informací o jejich údržbě a umístění v rámci areálu. </a:t>
            </a:r>
            <a:endParaRPr lang="en-GB" dirty="0"/>
          </a:p>
          <a:p>
            <a:r>
              <a:rPr lang="cs-CZ" dirty="0"/>
              <a:t>Pasport však nepokrývá pouze technologické vybavení, ale i stavební či technické vybavení a popis prostor. Jeho součástí mohou být i další detaily související s majetkem.</a:t>
            </a:r>
          </a:p>
        </p:txBody>
      </p:sp>
    </p:spTree>
    <p:extLst>
      <p:ext uri="{BB962C8B-B14F-4D97-AF65-F5344CB8AC3E}">
        <p14:creationId xmlns:p14="http://schemas.microsoft.com/office/powerpoint/2010/main" val="4051523569"/>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81200" y="731836"/>
            <a:ext cx="8229600" cy="1143000"/>
          </a:xfrm>
        </p:spPr>
        <p:txBody>
          <a:bodyPr>
            <a:normAutofit fontScale="90000"/>
          </a:bodyPr>
          <a:lstStyle/>
          <a:p>
            <a:r>
              <a:rPr lang="cs-CZ" b="1" dirty="0"/>
              <a:t>6.2. Pasporty a pasportizace</a:t>
            </a:r>
            <a:br>
              <a:rPr lang="cs-CZ" dirty="0"/>
            </a:br>
            <a:r>
              <a:rPr lang="cs-CZ" b="1" dirty="0"/>
              <a:t>Schematické členění strukturované dokumentace objektu</a:t>
            </a:r>
          </a:p>
        </p:txBody>
      </p:sp>
      <p:sp>
        <p:nvSpPr>
          <p:cNvPr id="3" name="Zástupný symbol pro obsah 2"/>
          <p:cNvSpPr>
            <a:spLocks noGrp="1"/>
          </p:cNvSpPr>
          <p:nvPr>
            <p:ph idx="1"/>
          </p:nvPr>
        </p:nvSpPr>
        <p:spPr/>
        <p:txBody>
          <a:bodyPr/>
          <a:lstStyle/>
          <a:p>
            <a:endParaRPr lang="cs-CZ"/>
          </a:p>
        </p:txBody>
      </p:sp>
      <p:pic>
        <p:nvPicPr>
          <p:cNvPr id="4" name="Obrázek 3"/>
          <p:cNvPicPr/>
          <p:nvPr/>
        </p:nvPicPr>
        <p:blipFill>
          <a:blip r:embed="rId4">
            <a:extLst>
              <a:ext uri="{28A0092B-C50C-407E-A947-70E740481C1C}">
                <a14:useLocalDpi xmlns:a14="http://schemas.microsoft.com/office/drawing/2010/main" val="0"/>
              </a:ext>
            </a:extLst>
          </a:blip>
          <a:srcRect/>
          <a:stretch>
            <a:fillRect/>
          </a:stretch>
        </p:blipFill>
        <p:spPr bwMode="auto">
          <a:xfrm>
            <a:off x="3019800" y="2564904"/>
            <a:ext cx="6120765" cy="3486150"/>
          </a:xfrm>
          <a:prstGeom prst="rect">
            <a:avLst/>
          </a:prstGeom>
          <a:noFill/>
          <a:ln>
            <a:noFill/>
          </a:ln>
        </p:spPr>
      </p:pic>
    </p:spTree>
    <p:extLst>
      <p:ext uri="{BB962C8B-B14F-4D97-AF65-F5344CB8AC3E}">
        <p14:creationId xmlns:p14="http://schemas.microsoft.com/office/powerpoint/2010/main" val="1418854413"/>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6.2. Pasporty a pasportizace</a:t>
            </a:r>
            <a:br>
              <a:rPr lang="cs-CZ" dirty="0"/>
            </a:br>
            <a:r>
              <a:rPr lang="cs-CZ" b="1" dirty="0"/>
              <a:t>Certifikát budovy</a:t>
            </a:r>
          </a:p>
        </p:txBody>
      </p:sp>
      <p:sp>
        <p:nvSpPr>
          <p:cNvPr id="3" name="Zástupný symbol pro obsah 2"/>
          <p:cNvSpPr>
            <a:spLocks noGrp="1"/>
          </p:cNvSpPr>
          <p:nvPr>
            <p:ph idx="1"/>
          </p:nvPr>
        </p:nvSpPr>
        <p:spPr/>
        <p:txBody>
          <a:bodyPr/>
          <a:lstStyle/>
          <a:p>
            <a:pPr marL="0" indent="0">
              <a:buNone/>
            </a:pPr>
            <a:r>
              <a:rPr lang="cs-CZ" dirty="0"/>
              <a:t>obsahuje nejdůležitější stavebně technická data budovy a spravuje závazné informace od funkčních požadavků, přes výběr materiálu a cen až po informace pro uživatele.</a:t>
            </a:r>
          </a:p>
          <a:p>
            <a:endParaRPr lang="cs-CZ" dirty="0"/>
          </a:p>
        </p:txBody>
      </p:sp>
    </p:spTree>
    <p:extLst>
      <p:ext uri="{BB962C8B-B14F-4D97-AF65-F5344CB8AC3E}">
        <p14:creationId xmlns:p14="http://schemas.microsoft.com/office/powerpoint/2010/main" val="1384791921"/>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6.3. Integrovaný dokument pro životní cyklus budovy </a:t>
            </a:r>
          </a:p>
        </p:txBody>
      </p:sp>
      <p:sp>
        <p:nvSpPr>
          <p:cNvPr id="3" name="Zástupný symbol pro obsah 2"/>
          <p:cNvSpPr>
            <a:spLocks noGrp="1"/>
          </p:cNvSpPr>
          <p:nvPr>
            <p:ph idx="1"/>
          </p:nvPr>
        </p:nvSpPr>
        <p:spPr/>
        <p:txBody>
          <a:bodyPr>
            <a:normAutofit fontScale="92500" lnSpcReduction="10000"/>
          </a:bodyPr>
          <a:lstStyle/>
          <a:p>
            <a:pPr lvl="0"/>
            <a:r>
              <a:rPr lang="cs-CZ" b="1" i="1" dirty="0"/>
              <a:t>Technicko-ekonomická dokumentace</a:t>
            </a:r>
            <a:r>
              <a:rPr lang="cs-CZ" dirty="0"/>
              <a:t> (pas/projet a stav/budovy-novostavby, energetický audit, projektová dokumentace stavby, technické vybavení, použité materiály a instalační předměty, účastnici přípravy, schvalování a realizace projektu, přejímací protokol/zabezpečení plnění lhůt).</a:t>
            </a:r>
          </a:p>
          <a:p>
            <a:pPr lvl="0"/>
            <a:r>
              <a:rPr lang="cs-CZ" b="1" i="1" dirty="0"/>
              <a:t>Užívání stavby</a:t>
            </a:r>
            <a:r>
              <a:rPr lang="cs-CZ" dirty="0"/>
              <a:t> (kontrola a technická údržba, náklady vzniklé za dobu užívání stavby, provedené údržby, obnovy, modernizace, fotodokumentace).</a:t>
            </a:r>
          </a:p>
          <a:p>
            <a:pPr lvl="0"/>
            <a:r>
              <a:rPr lang="cs-CZ" b="1" i="1" dirty="0"/>
              <a:t>Smluvní dokumentace</a:t>
            </a:r>
            <a:r>
              <a:rPr lang="cs-CZ" dirty="0"/>
              <a:t> (plánování a realizace stavby, financování, pojištění).</a:t>
            </a:r>
          </a:p>
          <a:p>
            <a:endParaRPr lang="cs-CZ" dirty="0"/>
          </a:p>
        </p:txBody>
      </p:sp>
    </p:spTree>
    <p:extLst>
      <p:ext uri="{BB962C8B-B14F-4D97-AF65-F5344CB8AC3E}">
        <p14:creationId xmlns:p14="http://schemas.microsoft.com/office/powerpoint/2010/main" val="3969195274"/>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548680"/>
            <a:ext cx="8229600" cy="1143000"/>
          </a:xfrm>
        </p:spPr>
        <p:txBody>
          <a:bodyPr>
            <a:normAutofit fontScale="90000"/>
          </a:bodyPr>
          <a:lstStyle/>
          <a:p>
            <a:r>
              <a:rPr lang="cs-CZ" b="1" dirty="0"/>
              <a:t>6.4. Zaměření technické správy majetku</a:t>
            </a:r>
          </a:p>
        </p:txBody>
      </p:sp>
      <p:sp>
        <p:nvSpPr>
          <p:cNvPr id="3" name="Zástupný symbol pro obsah 2"/>
          <p:cNvSpPr>
            <a:spLocks noGrp="1"/>
          </p:cNvSpPr>
          <p:nvPr>
            <p:ph idx="1"/>
          </p:nvPr>
        </p:nvSpPr>
        <p:spPr>
          <a:xfrm>
            <a:off x="399495" y="1772817"/>
            <a:ext cx="9821649" cy="4525963"/>
          </a:xfrm>
        </p:spPr>
        <p:txBody>
          <a:bodyPr/>
          <a:lstStyle/>
          <a:p>
            <a:pPr marL="0" indent="0">
              <a:buNone/>
            </a:pPr>
            <a:r>
              <a:rPr lang="cs-CZ" b="1" dirty="0">
                <a:solidFill>
                  <a:srgbClr val="C00000"/>
                </a:solidFill>
              </a:rPr>
              <a:t>Klíčovým problémem </a:t>
            </a:r>
            <a:r>
              <a:rPr lang="cs-CZ" dirty="0"/>
              <a:t>většiny stavebních objektů v rámci ekonomiky správy majetku je především </a:t>
            </a:r>
            <a:r>
              <a:rPr lang="cs-CZ" b="1" dirty="0">
                <a:solidFill>
                  <a:srgbClr val="C00000"/>
                </a:solidFill>
              </a:rPr>
              <a:t>existence nebo neexistence jejího finančního  a časového rozvrhu cyklické údržby a obnovy. </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0386127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471" y="404664"/>
            <a:ext cx="11928529" cy="1667182"/>
          </a:xfrm>
        </p:spPr>
        <p:txBody>
          <a:bodyPr>
            <a:normAutofit fontScale="90000"/>
          </a:bodyPr>
          <a:lstStyle/>
          <a:p>
            <a:r>
              <a:rPr lang="cs-CZ" b="1" dirty="0"/>
              <a:t>6.4. Zaměření technické správy majetku</a:t>
            </a:r>
            <a:br>
              <a:rPr lang="cs-CZ" dirty="0"/>
            </a:br>
            <a:r>
              <a:rPr lang="cs-CZ" dirty="0"/>
              <a:t>- </a:t>
            </a:r>
            <a:r>
              <a:rPr lang="cs-CZ" b="1" dirty="0"/>
              <a:t>Hlavní cíle procesů nových forem správy a údržby stavebních objektů</a:t>
            </a:r>
          </a:p>
        </p:txBody>
      </p:sp>
      <p:sp>
        <p:nvSpPr>
          <p:cNvPr id="3" name="Zástupný symbol pro obsah 2"/>
          <p:cNvSpPr>
            <a:spLocks noGrp="1"/>
          </p:cNvSpPr>
          <p:nvPr>
            <p:ph idx="1"/>
          </p:nvPr>
        </p:nvSpPr>
        <p:spPr>
          <a:xfrm>
            <a:off x="609600" y="2231756"/>
            <a:ext cx="10972800" cy="3894408"/>
          </a:xfrm>
        </p:spPr>
        <p:txBody>
          <a:bodyPr>
            <a:normAutofit/>
          </a:bodyPr>
          <a:lstStyle/>
          <a:p>
            <a:r>
              <a:rPr lang="cs-CZ" b="1" dirty="0">
                <a:solidFill>
                  <a:srgbClr val="C00000"/>
                </a:solidFill>
              </a:rPr>
              <a:t>Analýza metod a modelů </a:t>
            </a:r>
            <a:r>
              <a:rPr lang="cs-CZ" dirty="0"/>
              <a:t>managementu udržitelného rozvoje životního cyklu staveb podle současného stavu,</a:t>
            </a:r>
          </a:p>
          <a:p>
            <a:r>
              <a:rPr lang="cs-CZ" dirty="0"/>
              <a:t>Využití nástroje FM jako </a:t>
            </a:r>
            <a:r>
              <a:rPr lang="cs-CZ" b="1" dirty="0">
                <a:solidFill>
                  <a:srgbClr val="C00000"/>
                </a:solidFill>
              </a:rPr>
              <a:t>nové metody řízeného integrovaného managementu v oblasti správy a údržby stavebních objektů i bytového fondu</a:t>
            </a:r>
            <a:r>
              <a:rPr lang="cs-CZ" dirty="0"/>
              <a:t>, </a:t>
            </a:r>
          </a:p>
          <a:p>
            <a:r>
              <a:rPr lang="cs-CZ" b="1" dirty="0">
                <a:solidFill>
                  <a:srgbClr val="C00000"/>
                </a:solidFill>
              </a:rPr>
              <a:t>Optimalizace rozhodovacího procesu </a:t>
            </a:r>
            <a:r>
              <a:rPr lang="cs-CZ" dirty="0"/>
              <a:t>v konkrétních situacích pomocí informačních technologií.</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256495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fontScale="90000"/>
          </a:bodyPr>
          <a:lstStyle/>
          <a:p>
            <a:r>
              <a:rPr lang="cs-CZ" b="1" dirty="0"/>
              <a:t>6.5. Životní cyklus stavby a jeho hodnocení</a:t>
            </a:r>
          </a:p>
        </p:txBody>
      </p:sp>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1200" y="2488089"/>
            <a:ext cx="8229600" cy="275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7431011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620688"/>
            <a:ext cx="8229600" cy="1143000"/>
          </a:xfrm>
        </p:spPr>
        <p:txBody>
          <a:bodyPr>
            <a:normAutofit fontScale="90000"/>
          </a:bodyPr>
          <a:lstStyle/>
          <a:p>
            <a:r>
              <a:rPr lang="cs-CZ" b="1" dirty="0"/>
              <a:t>6.5. Životní cyklus stavby a jeho hodnocení</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1200" y="1746780"/>
            <a:ext cx="8229600" cy="423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9261088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6.5. Životní cyklus stavby a jeho hodnocení</a:t>
            </a:r>
          </a:p>
        </p:txBody>
      </p:sp>
      <p:sp>
        <p:nvSpPr>
          <p:cNvPr id="3" name="Zástupný symbol pro obsah 2"/>
          <p:cNvSpPr>
            <a:spLocks noGrp="1"/>
          </p:cNvSpPr>
          <p:nvPr>
            <p:ph idx="1"/>
          </p:nvPr>
        </p:nvSpPr>
        <p:spPr>
          <a:xfrm>
            <a:off x="1981200" y="1844825"/>
            <a:ext cx="8229600" cy="4281339"/>
          </a:xfrm>
        </p:spPr>
        <p:txBody>
          <a:bodyPr>
            <a:normAutofit fontScale="85000" lnSpcReduction="10000"/>
          </a:bodyPr>
          <a:lstStyle/>
          <a:p>
            <a:pPr marL="0" indent="0">
              <a:buNone/>
            </a:pPr>
            <a:r>
              <a:rPr lang="cs-CZ" b="1" dirty="0"/>
              <a:t>Metody a modely hodnocení komplexní kvality budov:</a:t>
            </a:r>
          </a:p>
          <a:p>
            <a:r>
              <a:rPr lang="cs-CZ" dirty="0"/>
              <a:t>Green </a:t>
            </a:r>
            <a:r>
              <a:rPr lang="cs-CZ" dirty="0" err="1"/>
              <a:t>Building</a:t>
            </a:r>
            <a:r>
              <a:rPr lang="cs-CZ" dirty="0"/>
              <a:t> </a:t>
            </a:r>
            <a:r>
              <a:rPr lang="cs-CZ" dirty="0" err="1"/>
              <a:t>Challenge</a:t>
            </a:r>
            <a:r>
              <a:rPr lang="cs-CZ" dirty="0"/>
              <a:t> a </a:t>
            </a:r>
            <a:r>
              <a:rPr lang="cs-CZ" dirty="0" err="1"/>
              <a:t>GBTool</a:t>
            </a:r>
            <a:r>
              <a:rPr lang="cs-CZ" dirty="0"/>
              <a:t>,</a:t>
            </a:r>
          </a:p>
          <a:p>
            <a:r>
              <a:rPr lang="cs-CZ" dirty="0"/>
              <a:t>Stanovení nákladů životního cyklu stavebních objektu (LLC).</a:t>
            </a:r>
          </a:p>
          <a:p>
            <a:pPr marL="0" indent="0">
              <a:buNone/>
            </a:pPr>
            <a:r>
              <a:rPr lang="cs-CZ" b="1" dirty="0"/>
              <a:t>Metody a modely technicko- ekonomické analýzy budov:</a:t>
            </a:r>
          </a:p>
          <a:p>
            <a:r>
              <a:rPr lang="cs-CZ" dirty="0"/>
              <a:t>Poměrový model nákladů,</a:t>
            </a:r>
          </a:p>
          <a:p>
            <a:r>
              <a:rPr lang="cs-CZ" dirty="0" err="1"/>
              <a:t>Buildpass</a:t>
            </a:r>
            <a:r>
              <a:rPr lang="cs-CZ" dirty="0"/>
              <a:t>, model technicko- ekonomické analýzy,</a:t>
            </a:r>
          </a:p>
          <a:p>
            <a:r>
              <a:rPr lang="cs-CZ" dirty="0"/>
              <a:t>Metoda REMAB.</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87684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30ACB-2212-4A70-A3CF-A85D1AF5ED91}"/>
              </a:ext>
            </a:extLst>
          </p:cNvPr>
          <p:cNvSpPr>
            <a:spLocks noGrp="1"/>
          </p:cNvSpPr>
          <p:nvPr>
            <p:ph type="title"/>
          </p:nvPr>
        </p:nvSpPr>
        <p:spPr/>
        <p:txBody>
          <a:bodyPr/>
          <a:lstStyle/>
          <a:p>
            <a:r>
              <a:rPr lang="cs-CZ" b="1" dirty="0"/>
              <a:t>1.3.2. Procesní řízení (3/4)</a:t>
            </a:r>
          </a:p>
        </p:txBody>
      </p:sp>
      <p:sp>
        <p:nvSpPr>
          <p:cNvPr id="3" name="Zástupný obsah 2">
            <a:extLst>
              <a:ext uri="{FF2B5EF4-FFF2-40B4-BE49-F238E27FC236}">
                <a16:creationId xmlns:a16="http://schemas.microsoft.com/office/drawing/2014/main" id="{7A0D851C-3E7C-4C4C-A13F-78D6C460A915}"/>
              </a:ext>
            </a:extLst>
          </p:cNvPr>
          <p:cNvSpPr>
            <a:spLocks noGrp="1"/>
          </p:cNvSpPr>
          <p:nvPr>
            <p:ph idx="1"/>
          </p:nvPr>
        </p:nvSpPr>
        <p:spPr/>
        <p:txBody>
          <a:bodyPr>
            <a:normAutofit/>
          </a:bodyPr>
          <a:lstStyle/>
          <a:p>
            <a:r>
              <a:rPr lang="cs-CZ" dirty="0"/>
              <a:t>pomáhá zlepšovat zejména celkový přínos pro zákazníka a pomáhá zvýšit celkovou efektivnost firmy.</a:t>
            </a:r>
          </a:p>
          <a:p>
            <a:r>
              <a:rPr lang="cs-CZ" dirty="0"/>
              <a:t>Procesní řízení se uplatňuje především pro opakované a stejné procesy</a:t>
            </a:r>
          </a:p>
          <a:p>
            <a:r>
              <a:rPr lang="cs-CZ" dirty="0"/>
              <a:t>Každý proces má nějakého zákazníka. </a:t>
            </a:r>
          </a:p>
          <a:p>
            <a:r>
              <a:rPr lang="cs-CZ" dirty="0"/>
              <a:t>Každý proces poskytuje nějakou přidanou hodnotu svým zákazníkům. </a:t>
            </a:r>
          </a:p>
        </p:txBody>
      </p:sp>
    </p:spTree>
    <p:extLst>
      <p:ext uri="{BB962C8B-B14F-4D97-AF65-F5344CB8AC3E}">
        <p14:creationId xmlns:p14="http://schemas.microsoft.com/office/powerpoint/2010/main" val="2653650392"/>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6.5. </a:t>
            </a:r>
            <a:r>
              <a:rPr lang="cs-CZ" b="1" dirty="0" err="1"/>
              <a:t>GBTool</a:t>
            </a:r>
            <a:endParaRPr lang="cs-CZ" b="1"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5561" y="1268761"/>
            <a:ext cx="76328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561819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465057"/>
            <a:ext cx="8229600" cy="1143000"/>
          </a:xfrm>
        </p:spPr>
        <p:txBody>
          <a:bodyPr>
            <a:normAutofit fontScale="90000"/>
          </a:bodyPr>
          <a:lstStyle/>
          <a:p>
            <a:r>
              <a:rPr lang="cs-CZ" b="1" dirty="0"/>
              <a:t>6.6. Náklady v průběhu životního cyklu objektu</a:t>
            </a:r>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628801"/>
            <a:ext cx="7560840" cy="417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661757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6461" y="524736"/>
            <a:ext cx="11835539" cy="994122"/>
          </a:xfrm>
        </p:spPr>
        <p:txBody>
          <a:bodyPr>
            <a:normAutofit fontScale="90000"/>
          </a:bodyPr>
          <a:lstStyle/>
          <a:p>
            <a:r>
              <a:rPr lang="cs-CZ" b="1" dirty="0"/>
              <a:t>6.6. Náklady v průběhu životního cyklu objektu</a:t>
            </a:r>
            <a:br>
              <a:rPr lang="cs-CZ" dirty="0"/>
            </a:br>
            <a:r>
              <a:rPr lang="cs-CZ" dirty="0"/>
              <a:t>-</a:t>
            </a:r>
            <a:r>
              <a:rPr lang="cs-CZ" b="1" dirty="0"/>
              <a:t>Poměrový model stanovení nákladů</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3592" y="1639484"/>
            <a:ext cx="72728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014542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0963" y="476672"/>
            <a:ext cx="11623729" cy="1143000"/>
          </a:xfrm>
        </p:spPr>
        <p:txBody>
          <a:bodyPr>
            <a:normAutofit fontScale="90000"/>
          </a:bodyPr>
          <a:lstStyle/>
          <a:p>
            <a:r>
              <a:rPr lang="cs-CZ" b="1" dirty="0"/>
              <a:t>6.6. Náklady v průběhu životního cyklu objektu</a:t>
            </a:r>
            <a:br>
              <a:rPr lang="cs-CZ" dirty="0"/>
            </a:br>
            <a:r>
              <a:rPr lang="cs-CZ" dirty="0"/>
              <a:t>-</a:t>
            </a:r>
            <a:r>
              <a:rPr lang="cs-CZ" b="1" dirty="0"/>
              <a:t>Ekonomika správy stavebních objektů</a:t>
            </a:r>
          </a:p>
        </p:txBody>
      </p:sp>
      <p:sp>
        <p:nvSpPr>
          <p:cNvPr id="3" name="Zástupný symbol pro obsah 2"/>
          <p:cNvSpPr>
            <a:spLocks noGrp="1"/>
          </p:cNvSpPr>
          <p:nvPr>
            <p:ph idx="1"/>
          </p:nvPr>
        </p:nvSpPr>
        <p:spPr/>
        <p:txBody>
          <a:bodyPr/>
          <a:lstStyle/>
          <a:p>
            <a:r>
              <a:rPr lang="cs-CZ" dirty="0"/>
              <a:t>Náklady na užívání stavby v průběhu životního cyklu</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1" y="2564904"/>
            <a:ext cx="7101137"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1468321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503885"/>
            <a:ext cx="8229600" cy="1143000"/>
          </a:xfrm>
        </p:spPr>
        <p:txBody>
          <a:bodyPr>
            <a:normAutofit fontScale="90000"/>
          </a:bodyPr>
          <a:lstStyle/>
          <a:p>
            <a:r>
              <a:rPr lang="cs-CZ" b="1" dirty="0"/>
              <a:t>6.6. Náklady na užívání stavby v průběhu životního cyklu</a:t>
            </a:r>
          </a:p>
        </p:txBody>
      </p:sp>
      <p:sp>
        <p:nvSpPr>
          <p:cNvPr id="3" name="Zástupný symbol pro obsah 2"/>
          <p:cNvSpPr>
            <a:spLocks noGrp="1"/>
          </p:cNvSpPr>
          <p:nvPr>
            <p:ph idx="1"/>
          </p:nvPr>
        </p:nvSpPr>
        <p:spPr/>
        <p:txBody>
          <a:bodyPr/>
          <a:lstStyle/>
          <a:p>
            <a:endParaRPr lang="cs-CZ"/>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3" y="1628801"/>
            <a:ext cx="6789991" cy="376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715660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476672"/>
            <a:ext cx="8229600" cy="1143000"/>
          </a:xfrm>
        </p:spPr>
        <p:txBody>
          <a:bodyPr>
            <a:normAutofit fontScale="90000"/>
          </a:bodyPr>
          <a:lstStyle/>
          <a:p>
            <a:r>
              <a:rPr lang="cs-CZ" b="1"/>
              <a:t>6.7. Dokumenty </a:t>
            </a:r>
            <a:r>
              <a:rPr lang="cs-CZ" b="1" dirty="0"/>
              <a:t>související s TE stavem stavebních objektů</a:t>
            </a:r>
          </a:p>
        </p:txBody>
      </p:sp>
      <p:sp>
        <p:nvSpPr>
          <p:cNvPr id="3" name="Zástupný symbol pro obsah 2"/>
          <p:cNvSpPr>
            <a:spLocks noGrp="1"/>
          </p:cNvSpPr>
          <p:nvPr>
            <p:ph idx="1"/>
          </p:nvPr>
        </p:nvSpPr>
        <p:spPr>
          <a:xfrm>
            <a:off x="1991544" y="2204865"/>
            <a:ext cx="8229600" cy="4525963"/>
          </a:xfrm>
        </p:spPr>
        <p:txBody>
          <a:bodyPr/>
          <a:lstStyle/>
          <a:p>
            <a:r>
              <a:rPr lang="cs-CZ" dirty="0"/>
              <a:t>Dokumentace skutečného provedení stavby,</a:t>
            </a:r>
          </a:p>
          <a:p>
            <a:r>
              <a:rPr lang="cs-CZ" dirty="0"/>
              <a:t>Informační příručky pro uživatele (standardní návody pro užívání stavby),</a:t>
            </a:r>
          </a:p>
          <a:p>
            <a:r>
              <a:rPr lang="cs-CZ" dirty="0"/>
              <a:t>Dokumentace strategických cílů,</a:t>
            </a:r>
          </a:p>
          <a:p>
            <a:r>
              <a:rPr lang="cs-CZ" dirty="0"/>
              <a:t>Dokumentace užívání a provozu budovy.</a:t>
            </a:r>
          </a:p>
          <a:p>
            <a:endParaRPr lang="cs-CZ" dirty="0"/>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25835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44DAA7-DFED-4172-8073-66B8730DB548}"/>
              </a:ext>
            </a:extLst>
          </p:cNvPr>
          <p:cNvSpPr>
            <a:spLocks noGrp="1"/>
          </p:cNvSpPr>
          <p:nvPr>
            <p:ph type="title"/>
          </p:nvPr>
        </p:nvSpPr>
        <p:spPr/>
        <p:txBody>
          <a:bodyPr/>
          <a:lstStyle/>
          <a:p>
            <a:r>
              <a:rPr lang="cs-CZ" b="1" dirty="0"/>
              <a:t>1.3.2. Procesní řízení (4/4)</a:t>
            </a:r>
          </a:p>
        </p:txBody>
      </p:sp>
      <p:sp>
        <p:nvSpPr>
          <p:cNvPr id="3" name="Zástupný symbol pro obsah 2">
            <a:extLst>
              <a:ext uri="{FF2B5EF4-FFF2-40B4-BE49-F238E27FC236}">
                <a16:creationId xmlns:a16="http://schemas.microsoft.com/office/drawing/2014/main" id="{80178BB8-2520-4814-8C5B-42C454899FB7}"/>
              </a:ext>
            </a:extLst>
          </p:cNvPr>
          <p:cNvSpPr>
            <a:spLocks noGrp="1"/>
          </p:cNvSpPr>
          <p:nvPr>
            <p:ph idx="1"/>
          </p:nvPr>
        </p:nvSpPr>
        <p:spPr/>
        <p:txBody>
          <a:bodyPr>
            <a:normAutofit/>
          </a:bodyPr>
          <a:lstStyle/>
          <a:p>
            <a:r>
              <a:rPr lang="cs-CZ" dirty="0"/>
              <a:t>Každý proces lze změřit pomocí nějakých metrik a tyto lze promítnout do motivačního systému. </a:t>
            </a:r>
          </a:p>
          <a:p>
            <a:r>
              <a:rPr lang="cs-CZ" dirty="0"/>
              <a:t>Každý proces má nějakého vlastníka. </a:t>
            </a:r>
          </a:p>
          <a:p>
            <a:r>
              <a:rPr lang="cs-CZ" dirty="0"/>
              <a:t>Všechny procesy mohou být trvale zlepšovány. </a:t>
            </a:r>
          </a:p>
          <a:p>
            <a:r>
              <a:rPr lang="cs-CZ" dirty="0"/>
              <a:t>Procesní řízení musí být součástí kultury organizace a jeho úspěch vždy závisí na osobní angažovanosti a zájem managementu firmy. </a:t>
            </a:r>
          </a:p>
          <a:p>
            <a:endParaRPr lang="cs-CZ" dirty="0"/>
          </a:p>
        </p:txBody>
      </p:sp>
    </p:spTree>
    <p:extLst>
      <p:ext uri="{BB962C8B-B14F-4D97-AF65-F5344CB8AC3E}">
        <p14:creationId xmlns:p14="http://schemas.microsoft.com/office/powerpoint/2010/main" val="259438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5B5F7-63E8-470B-BF16-013F6236242C}"/>
              </a:ext>
            </a:extLst>
          </p:cNvPr>
          <p:cNvSpPr>
            <a:spLocks noGrp="1"/>
          </p:cNvSpPr>
          <p:nvPr>
            <p:ph type="title"/>
          </p:nvPr>
        </p:nvSpPr>
        <p:spPr/>
        <p:txBody>
          <a:bodyPr/>
          <a:lstStyle/>
          <a:p>
            <a:r>
              <a:rPr lang="cs-CZ" b="1" dirty="0"/>
              <a:t>1.3.3. Výhody procesního řízení</a:t>
            </a:r>
          </a:p>
        </p:txBody>
      </p:sp>
      <p:sp>
        <p:nvSpPr>
          <p:cNvPr id="3" name="Zástupný obsah 2">
            <a:extLst>
              <a:ext uri="{FF2B5EF4-FFF2-40B4-BE49-F238E27FC236}">
                <a16:creationId xmlns:a16="http://schemas.microsoft.com/office/drawing/2014/main" id="{47812E50-2186-4E7D-A8A7-A72C137A1664}"/>
              </a:ext>
            </a:extLst>
          </p:cNvPr>
          <p:cNvSpPr>
            <a:spLocks noGrp="1"/>
          </p:cNvSpPr>
          <p:nvPr>
            <p:ph idx="1"/>
          </p:nvPr>
        </p:nvSpPr>
        <p:spPr/>
        <p:txBody>
          <a:bodyPr>
            <a:normAutofit/>
          </a:bodyPr>
          <a:lstStyle/>
          <a:p>
            <a:r>
              <a:rPr lang="cs-CZ" dirty="0"/>
              <a:t>Striktně definovaná zodpovědnost za proces</a:t>
            </a:r>
          </a:p>
          <a:p>
            <a:r>
              <a:rPr lang="cs-CZ" dirty="0"/>
              <a:t>Možnost optimalizace</a:t>
            </a:r>
          </a:p>
          <a:p>
            <a:r>
              <a:rPr lang="cs-CZ" dirty="0"/>
              <a:t>Uložení know-how</a:t>
            </a:r>
          </a:p>
          <a:p>
            <a:r>
              <a:rPr lang="cs-CZ" dirty="0"/>
              <a:t>Reakce na dynamické změny okolí</a:t>
            </a:r>
          </a:p>
          <a:p>
            <a:r>
              <a:rPr lang="cs-CZ" dirty="0"/>
              <a:t>Zprůhlednění organizace</a:t>
            </a:r>
          </a:p>
          <a:p>
            <a:r>
              <a:rPr lang="cs-CZ" dirty="0"/>
              <a:t>Podpora v informačních technologiích</a:t>
            </a:r>
          </a:p>
          <a:p>
            <a:r>
              <a:rPr lang="cs-CZ" dirty="0"/>
              <a:t>Unifikace popisu pracovních postupů…</a:t>
            </a:r>
          </a:p>
          <a:p>
            <a:endParaRPr lang="cs-CZ" dirty="0"/>
          </a:p>
        </p:txBody>
      </p:sp>
    </p:spTree>
    <p:extLst>
      <p:ext uri="{BB962C8B-B14F-4D97-AF65-F5344CB8AC3E}">
        <p14:creationId xmlns:p14="http://schemas.microsoft.com/office/powerpoint/2010/main" val="10780830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52867-60C7-49D3-833E-76800547A599}"/>
              </a:ext>
            </a:extLst>
          </p:cNvPr>
          <p:cNvSpPr>
            <a:spLocks noGrp="1"/>
          </p:cNvSpPr>
          <p:nvPr>
            <p:ph type="title"/>
          </p:nvPr>
        </p:nvSpPr>
        <p:spPr/>
        <p:txBody>
          <a:bodyPr/>
          <a:lstStyle/>
          <a:p>
            <a:r>
              <a:rPr lang="cs-CZ" b="1" dirty="0"/>
              <a:t>1.3.4. Nevýhody procesního řízení</a:t>
            </a:r>
          </a:p>
        </p:txBody>
      </p:sp>
      <p:sp>
        <p:nvSpPr>
          <p:cNvPr id="3" name="Zástupný obsah 2">
            <a:extLst>
              <a:ext uri="{FF2B5EF4-FFF2-40B4-BE49-F238E27FC236}">
                <a16:creationId xmlns:a16="http://schemas.microsoft.com/office/drawing/2014/main" id="{2C0E1B44-9B1F-43A7-83D5-84E049B5354D}"/>
              </a:ext>
            </a:extLst>
          </p:cNvPr>
          <p:cNvSpPr>
            <a:spLocks noGrp="1"/>
          </p:cNvSpPr>
          <p:nvPr>
            <p:ph idx="1"/>
          </p:nvPr>
        </p:nvSpPr>
        <p:spPr/>
        <p:txBody>
          <a:bodyPr/>
          <a:lstStyle/>
          <a:p>
            <a:r>
              <a:rPr lang="cs-CZ" dirty="0"/>
              <a:t>Obtížný přechod na nový způsob řízení</a:t>
            </a:r>
          </a:p>
          <a:p>
            <a:r>
              <a:rPr lang="cs-CZ" dirty="0"/>
              <a:t>Neochota zaměstnanců popisovat a překonávat know-how</a:t>
            </a:r>
          </a:p>
          <a:p>
            <a:r>
              <a:rPr lang="cs-CZ" dirty="0"/>
              <a:t>Méně častý výskyt pozic Business </a:t>
            </a:r>
            <a:r>
              <a:rPr lang="cs-CZ" dirty="0" err="1"/>
              <a:t>Analyst</a:t>
            </a:r>
            <a:r>
              <a:rPr lang="cs-CZ" dirty="0"/>
              <a:t> nebo </a:t>
            </a:r>
            <a:r>
              <a:rPr lang="cs-CZ" dirty="0" err="1"/>
              <a:t>process</a:t>
            </a:r>
            <a:r>
              <a:rPr lang="cs-CZ" dirty="0"/>
              <a:t> </a:t>
            </a:r>
            <a:r>
              <a:rPr lang="cs-CZ" dirty="0" err="1"/>
              <a:t>Designers</a:t>
            </a:r>
            <a:endParaRPr lang="cs-CZ" dirty="0"/>
          </a:p>
        </p:txBody>
      </p:sp>
    </p:spTree>
    <p:extLst>
      <p:ext uri="{BB962C8B-B14F-4D97-AF65-F5344CB8AC3E}">
        <p14:creationId xmlns:p14="http://schemas.microsoft.com/office/powerpoint/2010/main" val="6708047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1FF38A-FF00-4CBC-BB3F-61D8B5832824}"/>
              </a:ext>
            </a:extLst>
          </p:cNvPr>
          <p:cNvSpPr>
            <a:spLocks noGrp="1"/>
          </p:cNvSpPr>
          <p:nvPr>
            <p:ph type="title"/>
          </p:nvPr>
        </p:nvSpPr>
        <p:spPr/>
        <p:txBody>
          <a:bodyPr/>
          <a:lstStyle/>
          <a:p>
            <a:r>
              <a:rPr lang="cs-CZ" b="1" dirty="0"/>
              <a:t>1.3.5. Procesní řízení a vývoj procesů</a:t>
            </a:r>
          </a:p>
        </p:txBody>
      </p:sp>
      <p:sp>
        <p:nvSpPr>
          <p:cNvPr id="8" name="Zástupný obsah 7">
            <a:extLst>
              <a:ext uri="{FF2B5EF4-FFF2-40B4-BE49-F238E27FC236}">
                <a16:creationId xmlns:a16="http://schemas.microsoft.com/office/drawing/2014/main" id="{593B651C-1904-4866-BB0F-EC9A1FCBDF7F}"/>
              </a:ext>
            </a:extLst>
          </p:cNvPr>
          <p:cNvSpPr>
            <a:spLocks noGrp="1"/>
          </p:cNvSpPr>
          <p:nvPr>
            <p:ph idx="1"/>
          </p:nvPr>
        </p:nvSpPr>
        <p:spPr/>
        <p:txBody>
          <a:bodyPr/>
          <a:lstStyle/>
          <a:p>
            <a:r>
              <a:rPr lang="cs-CZ" dirty="0"/>
              <a:t>Stanovení strategie</a:t>
            </a:r>
          </a:p>
          <a:p>
            <a:r>
              <a:rPr lang="cs-CZ" dirty="0"/>
              <a:t>Modelování procesů</a:t>
            </a:r>
          </a:p>
          <a:p>
            <a:r>
              <a:rPr lang="cs-CZ" dirty="0"/>
              <a:t>Vykonávání procesů</a:t>
            </a:r>
          </a:p>
          <a:p>
            <a:r>
              <a:rPr lang="cs-CZ" dirty="0"/>
              <a:t>Analýza procesů</a:t>
            </a:r>
          </a:p>
          <a:p>
            <a:r>
              <a:rPr lang="cs-CZ" dirty="0"/>
              <a:t>Optimalizace procesů</a:t>
            </a:r>
          </a:p>
        </p:txBody>
      </p:sp>
      <p:sp>
        <p:nvSpPr>
          <p:cNvPr id="6" name="TextovéPole 5">
            <a:extLst>
              <a:ext uri="{FF2B5EF4-FFF2-40B4-BE49-F238E27FC236}">
                <a16:creationId xmlns:a16="http://schemas.microsoft.com/office/drawing/2014/main" id="{D4196F7F-53C8-4664-84DB-7FE9CBB8329F}"/>
              </a:ext>
            </a:extLst>
          </p:cNvPr>
          <p:cNvSpPr txBox="1"/>
          <p:nvPr/>
        </p:nvSpPr>
        <p:spPr>
          <a:xfrm>
            <a:off x="8216348" y="2769704"/>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371032933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C61F4-90F8-4143-A6C7-A0059A7B5E16}"/>
              </a:ext>
            </a:extLst>
          </p:cNvPr>
          <p:cNvSpPr>
            <a:spLocks noGrp="1"/>
          </p:cNvSpPr>
          <p:nvPr>
            <p:ph type="title"/>
          </p:nvPr>
        </p:nvSpPr>
        <p:spPr/>
        <p:txBody>
          <a:bodyPr/>
          <a:lstStyle/>
          <a:p>
            <a:r>
              <a:rPr lang="cs-CZ" b="1" dirty="0"/>
              <a:t>1.3.6. Procesní řízení v českém prostředí (1/2)</a:t>
            </a:r>
          </a:p>
        </p:txBody>
      </p:sp>
      <p:sp>
        <p:nvSpPr>
          <p:cNvPr id="3" name="Zástupný obsah 2">
            <a:extLst>
              <a:ext uri="{FF2B5EF4-FFF2-40B4-BE49-F238E27FC236}">
                <a16:creationId xmlns:a16="http://schemas.microsoft.com/office/drawing/2014/main" id="{9CE069C6-5706-48D8-94B2-274E4FEA8376}"/>
              </a:ext>
            </a:extLst>
          </p:cNvPr>
          <p:cNvSpPr>
            <a:spLocks noGrp="1"/>
          </p:cNvSpPr>
          <p:nvPr>
            <p:ph idx="1"/>
          </p:nvPr>
        </p:nvSpPr>
        <p:spPr/>
        <p:txBody>
          <a:bodyPr>
            <a:normAutofit fontScale="47500" lnSpcReduction="20000"/>
          </a:bodyPr>
          <a:lstStyle/>
          <a:p>
            <a:pPr marL="0" indent="0">
              <a:buNone/>
            </a:pPr>
            <a:r>
              <a:rPr lang="cs-CZ" b="1" dirty="0"/>
              <a:t>Překážky při zavádění procesního řízení : </a:t>
            </a:r>
          </a:p>
          <a:p>
            <a:pPr marL="0" indent="0">
              <a:buNone/>
            </a:pPr>
            <a:r>
              <a:rPr lang="cs-CZ" dirty="0"/>
              <a:t>1. Vnímání BPM jako čist ě technologické záležitosti. </a:t>
            </a:r>
          </a:p>
          <a:p>
            <a:pPr marL="0" indent="0">
              <a:buNone/>
            </a:pPr>
            <a:r>
              <a:rPr lang="cs-CZ" dirty="0"/>
              <a:t>2. Vnitropodnikové rozporné přístupy k BPM. </a:t>
            </a:r>
          </a:p>
          <a:p>
            <a:pPr marL="0" indent="0">
              <a:buNone/>
            </a:pPr>
            <a:r>
              <a:rPr lang="cs-CZ" dirty="0"/>
              <a:t>3. Zavádění BPM bez vhodné metodiky. </a:t>
            </a:r>
          </a:p>
          <a:p>
            <a:pPr marL="0" indent="0">
              <a:buNone/>
            </a:pPr>
            <a:r>
              <a:rPr lang="cs-CZ" dirty="0"/>
              <a:t>4. Nedostatek kvalifikovaných pracovníků. </a:t>
            </a:r>
          </a:p>
          <a:p>
            <a:pPr marL="0" indent="0">
              <a:buNone/>
            </a:pPr>
            <a:r>
              <a:rPr lang="cs-CZ" dirty="0"/>
              <a:t>5. Příliš obecný přístup. </a:t>
            </a:r>
          </a:p>
          <a:p>
            <a:pPr marL="0" indent="0">
              <a:buNone/>
            </a:pPr>
            <a:r>
              <a:rPr lang="cs-CZ" dirty="0"/>
              <a:t>6. Nezainteresovanost vedení i pracovníků. </a:t>
            </a:r>
          </a:p>
          <a:p>
            <a:endParaRPr lang="cs-CZ" dirty="0"/>
          </a:p>
          <a:p>
            <a:pPr marL="0" indent="0">
              <a:buNone/>
            </a:pPr>
            <a:r>
              <a:rPr lang="cs-CZ" b="1" dirty="0"/>
              <a:t>Odpovědi respondentů průzkumu v ČR jsou částečně podobné - mezi největší překážky podle jejich vyjádření patří: </a:t>
            </a:r>
            <a:endParaRPr lang="cs-CZ" dirty="0"/>
          </a:p>
          <a:p>
            <a:pPr marL="0" indent="0">
              <a:buNone/>
            </a:pPr>
            <a:r>
              <a:rPr lang="cs-CZ" dirty="0"/>
              <a:t>1. obavy a nechuť ke změnám, </a:t>
            </a:r>
          </a:p>
          <a:p>
            <a:pPr marL="0" indent="0">
              <a:buNone/>
            </a:pPr>
            <a:r>
              <a:rPr lang="cs-CZ" dirty="0"/>
              <a:t>2. příliš rozsáhle definovaný projekt a špatně popsané cíle, </a:t>
            </a:r>
          </a:p>
          <a:p>
            <a:pPr marL="0" indent="0">
              <a:buNone/>
            </a:pPr>
            <a:r>
              <a:rPr lang="pl-PL" dirty="0"/>
              <a:t>3. malá podpora vedením firmy, </a:t>
            </a:r>
          </a:p>
          <a:p>
            <a:pPr marL="0" indent="0">
              <a:buNone/>
            </a:pPr>
            <a:r>
              <a:rPr lang="cs-CZ" dirty="0"/>
              <a:t>4. nezainteresovanost pracovníků. </a:t>
            </a:r>
          </a:p>
          <a:p>
            <a:endParaRPr lang="cs-CZ" dirty="0"/>
          </a:p>
          <a:p>
            <a:pPr marL="0" indent="0">
              <a:buNone/>
            </a:pPr>
            <a:r>
              <a:rPr lang="cs-CZ" dirty="0"/>
              <a:t>Z výsledků vyplývá, že kritickým faktorem úspěchu je </a:t>
            </a:r>
            <a:r>
              <a:rPr lang="cs-CZ" b="1" i="1" dirty="0">
                <a:solidFill>
                  <a:srgbClr val="FF0000"/>
                </a:solidFill>
              </a:rPr>
              <a:t>přístup samotných zaměstnanců</a:t>
            </a:r>
            <a:r>
              <a:rPr lang="cs-CZ" dirty="0"/>
              <a:t>. Potvrzuje to i fakt, že 66% respondent ů se zavedeným procesním řízením se trvale věnuje řízení firemní kultury. </a:t>
            </a:r>
          </a:p>
        </p:txBody>
      </p:sp>
    </p:spTree>
    <p:extLst>
      <p:ext uri="{BB962C8B-B14F-4D97-AF65-F5344CB8AC3E}">
        <p14:creationId xmlns:p14="http://schemas.microsoft.com/office/powerpoint/2010/main" val="108294631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48565-1A6E-4526-8723-0F95D7A3C0DF}"/>
              </a:ext>
            </a:extLst>
          </p:cNvPr>
          <p:cNvSpPr>
            <a:spLocks noGrp="1"/>
          </p:cNvSpPr>
          <p:nvPr>
            <p:ph type="title"/>
          </p:nvPr>
        </p:nvSpPr>
        <p:spPr/>
        <p:txBody>
          <a:bodyPr/>
          <a:lstStyle/>
          <a:p>
            <a:r>
              <a:rPr lang="cs-CZ" b="1" dirty="0"/>
              <a:t>1.3.6. Procesní řízení v českém prostředí (2/2)</a:t>
            </a:r>
          </a:p>
        </p:txBody>
      </p:sp>
      <p:sp>
        <p:nvSpPr>
          <p:cNvPr id="3" name="Zástupný obsah 2">
            <a:extLst>
              <a:ext uri="{FF2B5EF4-FFF2-40B4-BE49-F238E27FC236}">
                <a16:creationId xmlns:a16="http://schemas.microsoft.com/office/drawing/2014/main" id="{5AF2052A-21B4-41A8-BCDE-60DF4BDEAE4A}"/>
              </a:ext>
            </a:extLst>
          </p:cNvPr>
          <p:cNvSpPr>
            <a:spLocks noGrp="1"/>
          </p:cNvSpPr>
          <p:nvPr>
            <p:ph idx="1"/>
          </p:nvPr>
        </p:nvSpPr>
        <p:spPr/>
        <p:txBody>
          <a:bodyPr>
            <a:normAutofit fontScale="77500" lnSpcReduction="20000"/>
          </a:bodyPr>
          <a:lstStyle/>
          <a:p>
            <a:endParaRPr lang="cs-CZ" dirty="0"/>
          </a:p>
          <a:p>
            <a:pPr marL="0" indent="0">
              <a:buNone/>
            </a:pPr>
            <a:r>
              <a:rPr lang="pl-PL" b="1" dirty="0"/>
              <a:t>Odpovědnost za procesní řízení ve firmě: </a:t>
            </a:r>
            <a:endParaRPr lang="cs-CZ" dirty="0"/>
          </a:p>
          <a:p>
            <a:r>
              <a:rPr lang="cs-CZ" dirty="0"/>
              <a:t>manažer pro informatiku 40%, </a:t>
            </a:r>
          </a:p>
          <a:p>
            <a:r>
              <a:rPr lang="cs-CZ" dirty="0"/>
              <a:t> manažer procesů 20%, </a:t>
            </a:r>
          </a:p>
          <a:p>
            <a:r>
              <a:rPr lang="cs-CZ" dirty="0" err="1"/>
              <a:t>quality</a:t>
            </a:r>
            <a:r>
              <a:rPr lang="cs-CZ" dirty="0"/>
              <a:t> leader 4%, </a:t>
            </a:r>
          </a:p>
          <a:p>
            <a:r>
              <a:rPr lang="cs-CZ" dirty="0"/>
              <a:t>manažer jakosti 36%. </a:t>
            </a:r>
          </a:p>
          <a:p>
            <a:endParaRPr lang="cs-CZ" dirty="0"/>
          </a:p>
          <a:p>
            <a:pPr marL="0" indent="0">
              <a:buNone/>
            </a:pPr>
            <a:r>
              <a:rPr lang="cs-CZ" b="1" dirty="0"/>
              <a:t>Stav procesního řízení firmy: </a:t>
            </a:r>
            <a:endParaRPr lang="cs-CZ" dirty="0"/>
          </a:p>
          <a:p>
            <a:r>
              <a:rPr lang="cs-CZ" dirty="0"/>
              <a:t>zavedlo 59%, </a:t>
            </a:r>
          </a:p>
          <a:p>
            <a:r>
              <a:rPr lang="cs-CZ" dirty="0"/>
              <a:t>plánuje zavést během 1-3 let 35%, </a:t>
            </a:r>
          </a:p>
          <a:p>
            <a:r>
              <a:rPr lang="cs-CZ" dirty="0"/>
              <a:t>uvažuje o zavedení 6%. </a:t>
            </a:r>
          </a:p>
          <a:p>
            <a:endParaRPr lang="cs-CZ" dirty="0"/>
          </a:p>
        </p:txBody>
      </p:sp>
    </p:spTree>
    <p:extLst>
      <p:ext uri="{BB962C8B-B14F-4D97-AF65-F5344CB8AC3E}">
        <p14:creationId xmlns:p14="http://schemas.microsoft.com/office/powerpoint/2010/main" val="45258723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2B654-EE8E-4EC5-915A-3C0BA485DCBF}"/>
              </a:ext>
            </a:extLst>
          </p:cNvPr>
          <p:cNvSpPr>
            <a:spLocks noGrp="1"/>
          </p:cNvSpPr>
          <p:nvPr>
            <p:ph type="title"/>
          </p:nvPr>
        </p:nvSpPr>
        <p:spPr/>
        <p:txBody>
          <a:bodyPr/>
          <a:lstStyle/>
          <a:p>
            <a:r>
              <a:rPr lang="cs-CZ" b="1" dirty="0"/>
              <a:t>1.3.7. </a:t>
            </a:r>
            <a:r>
              <a:rPr lang="cs-CZ" b="1" dirty="0" err="1"/>
              <a:t>Reengineering</a:t>
            </a:r>
            <a:r>
              <a:rPr lang="cs-CZ" b="1" dirty="0"/>
              <a:t> business procesů</a:t>
            </a:r>
          </a:p>
        </p:txBody>
      </p:sp>
      <p:sp>
        <p:nvSpPr>
          <p:cNvPr id="3" name="Zástupný obsah 2">
            <a:extLst>
              <a:ext uri="{FF2B5EF4-FFF2-40B4-BE49-F238E27FC236}">
                <a16:creationId xmlns:a16="http://schemas.microsoft.com/office/drawing/2014/main" id="{1036B9C1-41EE-4693-A99B-ECDC389A439D}"/>
              </a:ext>
            </a:extLst>
          </p:cNvPr>
          <p:cNvSpPr>
            <a:spLocks noGrp="1"/>
          </p:cNvSpPr>
          <p:nvPr>
            <p:ph idx="1"/>
          </p:nvPr>
        </p:nvSpPr>
        <p:spPr/>
        <p:txBody>
          <a:bodyPr>
            <a:normAutofit fontScale="62500" lnSpcReduction="20000"/>
          </a:bodyPr>
          <a:lstStyle/>
          <a:p>
            <a:endParaRPr lang="cs-CZ" dirty="0"/>
          </a:p>
          <a:p>
            <a:r>
              <a:rPr lang="cs-CZ" dirty="0"/>
              <a:t>Délka záleží částečně na velikosti firmy, ale v podstatě se jedná o kontinuální proces. </a:t>
            </a:r>
          </a:p>
          <a:p>
            <a:r>
              <a:rPr lang="cs-CZ" dirty="0"/>
              <a:t>V projektovém týmu 5-10 lidí pracují nezávislí konzultanti a vlastní zaměstnanci, kteří znají fungování firmy. </a:t>
            </a:r>
          </a:p>
          <a:p>
            <a:r>
              <a:rPr lang="cs-CZ" dirty="0"/>
              <a:t>Metodika </a:t>
            </a:r>
            <a:r>
              <a:rPr lang="cs-CZ" dirty="0" err="1"/>
              <a:t>reengineeringu</a:t>
            </a:r>
            <a:r>
              <a:rPr lang="cs-CZ" dirty="0"/>
              <a:t> bývá zvolena firmou v přípravné fázi projektu nebo je doporučena konzultační společností. </a:t>
            </a:r>
          </a:p>
          <a:p>
            <a:r>
              <a:rPr lang="cs-CZ" dirty="0"/>
              <a:t>V čele projektu stojí řídící komise, jsou stanoveny standardy komunikace v rámci projektu. Klíčovou osobou se ukazuje schopný projektový manažer zároveň jako kritický faktor. </a:t>
            </a:r>
          </a:p>
          <a:p>
            <a:r>
              <a:rPr lang="cs-CZ" dirty="0"/>
              <a:t>Bez podpory top managementu by projekt nebyl úspěšný. Klíčovou fází projektu se ukazuje správně stanovený rozsah (příliš velký) cílů a návrh procesů. </a:t>
            </a:r>
          </a:p>
          <a:p>
            <a:r>
              <a:rPr lang="cs-CZ" dirty="0"/>
              <a:t>Polovina respondentů už využívá určitou formu outsourcingu (IT i </a:t>
            </a:r>
            <a:r>
              <a:rPr lang="cs-CZ" dirty="0" err="1"/>
              <a:t>neIT</a:t>
            </a:r>
            <a:r>
              <a:rPr lang="cs-CZ" dirty="0"/>
              <a:t> služby). </a:t>
            </a:r>
          </a:p>
          <a:p>
            <a:r>
              <a:rPr lang="cs-CZ" dirty="0"/>
              <a:t>Zdá se, že firmy se také nezapomínají věnovat změně podnikové kultury. Na lidech záleží, zda bude </a:t>
            </a:r>
            <a:r>
              <a:rPr lang="cs-CZ" dirty="0" err="1"/>
              <a:t>reengineering</a:t>
            </a:r>
            <a:r>
              <a:rPr lang="cs-CZ" dirty="0"/>
              <a:t> přijat</a:t>
            </a:r>
          </a:p>
          <a:p>
            <a:r>
              <a:rPr lang="cs-CZ" dirty="0"/>
              <a:t>Bez podpory top managementu by projekt nebyl úspěšný. Klíčovou fází projektu se ukazuje správně stanovený rozsah (příliš velký) cílů a návrh procesů. </a:t>
            </a:r>
          </a:p>
          <a:p>
            <a:endParaRPr lang="cs-CZ" dirty="0"/>
          </a:p>
        </p:txBody>
      </p:sp>
    </p:spTree>
    <p:extLst>
      <p:ext uri="{BB962C8B-B14F-4D97-AF65-F5344CB8AC3E}">
        <p14:creationId xmlns:p14="http://schemas.microsoft.com/office/powerpoint/2010/main" val="192211992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C4A0C-3A12-46EE-A675-7C9383B263D3}"/>
              </a:ext>
            </a:extLst>
          </p:cNvPr>
          <p:cNvSpPr>
            <a:spLocks noGrp="1"/>
          </p:cNvSpPr>
          <p:nvPr>
            <p:ph type="title"/>
          </p:nvPr>
        </p:nvSpPr>
        <p:spPr/>
        <p:txBody>
          <a:bodyPr/>
          <a:lstStyle/>
          <a:p>
            <a:r>
              <a:rPr lang="cs-CZ" dirty="0"/>
              <a:t>Základní a doporučená literatura</a:t>
            </a:r>
          </a:p>
        </p:txBody>
      </p:sp>
      <p:sp>
        <p:nvSpPr>
          <p:cNvPr id="3" name="Zástupný symbol pro obsah 2">
            <a:extLst>
              <a:ext uri="{FF2B5EF4-FFF2-40B4-BE49-F238E27FC236}">
                <a16:creationId xmlns:a16="http://schemas.microsoft.com/office/drawing/2014/main" id="{67DB5240-CE9D-4AD6-B732-91A91E1CA007}"/>
              </a:ext>
            </a:extLst>
          </p:cNvPr>
          <p:cNvSpPr>
            <a:spLocks noGrp="1"/>
          </p:cNvSpPr>
          <p:nvPr>
            <p:ph idx="1"/>
          </p:nvPr>
        </p:nvSpPr>
        <p:spPr/>
        <p:txBody>
          <a:bodyPr>
            <a:normAutofit fontScale="32500" lnSpcReduction="20000"/>
          </a:bodyPr>
          <a:lstStyle/>
          <a:p>
            <a:pPr marL="0" indent="0">
              <a:buNone/>
            </a:pPr>
            <a:r>
              <a:rPr lang="cs-CZ" b="1" dirty="0"/>
              <a:t>Základní:</a:t>
            </a:r>
          </a:p>
          <a:p>
            <a:pPr marL="0" indent="0">
              <a:buNone/>
            </a:pPr>
            <a:r>
              <a:rPr lang="cs-CZ" dirty="0"/>
              <a:t>ČSN EN 15221-1 (762101). </a:t>
            </a:r>
            <a:r>
              <a:rPr lang="cs-CZ" i="1" dirty="0" err="1"/>
              <a:t>Facility</a:t>
            </a:r>
            <a:r>
              <a:rPr lang="cs-CZ" i="1" dirty="0"/>
              <a:t> management - Část I: Termíny a definice</a:t>
            </a:r>
            <a:r>
              <a:rPr lang="cs-CZ" dirty="0"/>
              <a:t>. Praha: Úřad pro technickou normalizaci, metrologii a státní zkušebnictví, 2014. </a:t>
            </a:r>
            <a:br>
              <a:rPr lang="cs-CZ" dirty="0"/>
            </a:br>
            <a:endParaRPr lang="cs-CZ" dirty="0"/>
          </a:p>
          <a:p>
            <a:pPr marL="0" indent="0">
              <a:buNone/>
            </a:pPr>
            <a:r>
              <a:rPr lang="cs-CZ" dirty="0"/>
              <a:t>KUDA, F., BERÁNKOVÁ, E. a kol. </a:t>
            </a:r>
            <a:r>
              <a:rPr lang="cs-CZ" i="1" dirty="0" err="1"/>
              <a:t>Facility</a:t>
            </a:r>
            <a:r>
              <a:rPr lang="cs-CZ" i="1" dirty="0"/>
              <a:t> management v technické správě a údržbě budov</a:t>
            </a:r>
            <a:r>
              <a:rPr lang="cs-CZ" dirty="0"/>
              <a:t>. Praha: Professional </a:t>
            </a:r>
            <a:r>
              <a:rPr lang="cs-CZ" dirty="0" err="1"/>
              <a:t>Publishing</a:t>
            </a:r>
            <a:r>
              <a:rPr lang="cs-CZ" dirty="0"/>
              <a:t>, 2012. ISBN 978-80-7431-114-7. </a:t>
            </a:r>
            <a:br>
              <a:rPr lang="cs-CZ" dirty="0"/>
            </a:br>
            <a:endParaRPr lang="cs-CZ" dirty="0"/>
          </a:p>
          <a:p>
            <a:pPr marL="0" indent="0">
              <a:buNone/>
            </a:pPr>
            <a:r>
              <a:rPr lang="cs-CZ" dirty="0"/>
              <a:t>VYSKOČIL, V. K., KUDA, F. </a:t>
            </a:r>
            <a:r>
              <a:rPr lang="cs-CZ" i="1" dirty="0"/>
              <a:t>Management podpůrných procesů - </a:t>
            </a:r>
            <a:r>
              <a:rPr lang="cs-CZ" i="1" dirty="0" err="1"/>
              <a:t>Facility</a:t>
            </a:r>
            <a:r>
              <a:rPr lang="cs-CZ" i="1" dirty="0"/>
              <a:t> Management.</a:t>
            </a:r>
            <a:r>
              <a:rPr lang="cs-CZ" dirty="0"/>
              <a:t>. Praha: Professional </a:t>
            </a:r>
            <a:r>
              <a:rPr lang="cs-CZ" dirty="0" err="1"/>
              <a:t>Publishing</a:t>
            </a:r>
            <a:r>
              <a:rPr lang="cs-CZ" dirty="0"/>
              <a:t>, 2011. ISBN 978-80-7431-046-1. </a:t>
            </a:r>
            <a:br>
              <a:rPr lang="cs-CZ" dirty="0"/>
            </a:br>
            <a:endParaRPr lang="cs-CZ" dirty="0"/>
          </a:p>
          <a:p>
            <a:pPr marL="0" indent="0">
              <a:buNone/>
            </a:pPr>
            <a:r>
              <a:rPr lang="cs-CZ" dirty="0"/>
              <a:t>FIŠER, R. </a:t>
            </a:r>
            <a:r>
              <a:rPr lang="cs-CZ" i="1" dirty="0"/>
              <a:t>Procesní řízení pro manažery. Jak zařídit, aby lidé věděli, chtěli, uměli a mohli.</a:t>
            </a:r>
            <a:r>
              <a:rPr lang="cs-CZ" dirty="0"/>
              <a:t>. Praha: </a:t>
            </a:r>
            <a:r>
              <a:rPr lang="cs-CZ" dirty="0" err="1"/>
              <a:t>Grada</a:t>
            </a:r>
            <a:r>
              <a:rPr lang="cs-CZ" dirty="0"/>
              <a:t>, 2014. ISBN 978-80-247-5038-5. </a:t>
            </a:r>
            <a:br>
              <a:rPr lang="cs-CZ" dirty="0"/>
            </a:br>
            <a:endParaRPr lang="cs-CZ" dirty="0"/>
          </a:p>
          <a:p>
            <a:pPr marL="0" indent="0">
              <a:buNone/>
            </a:pPr>
            <a:r>
              <a:rPr lang="cs-CZ" dirty="0"/>
              <a:t>GRASSEOVÁ, M., DUBEC, R., HORÁK, R. </a:t>
            </a:r>
            <a:r>
              <a:rPr lang="cs-CZ" i="1" dirty="0"/>
              <a:t>Procesní řízení ve veřejném sektoru. Teoretická východiska a praktické příklady. 1. Vyd., 266s.</a:t>
            </a:r>
            <a:r>
              <a:rPr lang="cs-CZ" dirty="0"/>
              <a:t>. Brno: </a:t>
            </a:r>
            <a:r>
              <a:rPr lang="cs-CZ" dirty="0" err="1"/>
              <a:t>Computer</a:t>
            </a:r>
            <a:r>
              <a:rPr lang="cs-CZ" dirty="0"/>
              <a:t> </a:t>
            </a:r>
            <a:r>
              <a:rPr lang="cs-CZ" dirty="0" err="1"/>
              <a:t>Press</a:t>
            </a:r>
            <a:r>
              <a:rPr lang="cs-CZ" dirty="0"/>
              <a:t>, 2008. ISBN 978-80-251-1987-7. </a:t>
            </a:r>
            <a:br>
              <a:rPr lang="cs-CZ" dirty="0"/>
            </a:br>
            <a:endParaRPr lang="cs-CZ" dirty="0"/>
          </a:p>
          <a:p>
            <a:pPr marL="0" indent="0">
              <a:buNone/>
            </a:pPr>
            <a:r>
              <a:rPr lang="cs-CZ" dirty="0"/>
              <a:t>ŠTRUP, O. </a:t>
            </a:r>
            <a:r>
              <a:rPr lang="cs-CZ" i="1" dirty="0"/>
              <a:t>Základy </a:t>
            </a:r>
            <a:r>
              <a:rPr lang="cs-CZ" i="1" dirty="0" err="1"/>
              <a:t>facility</a:t>
            </a:r>
            <a:r>
              <a:rPr lang="cs-CZ" i="1" dirty="0"/>
              <a:t> managementu</a:t>
            </a:r>
            <a:r>
              <a:rPr lang="cs-CZ" dirty="0"/>
              <a:t>. Praha: Professional </a:t>
            </a:r>
            <a:r>
              <a:rPr lang="cs-CZ" dirty="0" err="1"/>
              <a:t>Publishing</a:t>
            </a:r>
            <a:r>
              <a:rPr lang="cs-CZ" dirty="0"/>
              <a:t>, 2014. ISBN 978-80-7431-143-7. </a:t>
            </a:r>
            <a:br>
              <a:rPr lang="cs-CZ" dirty="0"/>
            </a:br>
            <a:endParaRPr lang="cs-CZ" dirty="0"/>
          </a:p>
          <a:p>
            <a:pPr marL="0" indent="0">
              <a:buNone/>
            </a:pPr>
            <a:r>
              <a:rPr lang="cs-CZ" b="1" u="sng" dirty="0"/>
              <a:t>RÖSSLER  M. </a:t>
            </a:r>
            <a:r>
              <a:rPr lang="cs-CZ" b="1" i="1" u="sng" dirty="0"/>
              <a:t>Management podpůrných procesů 2</a:t>
            </a:r>
            <a:r>
              <a:rPr lang="cs-CZ" b="1" u="sng" dirty="0"/>
              <a:t>. Studijní text pro kombinovanou formu studia. MVŠO, 2018</a:t>
            </a:r>
          </a:p>
          <a:p>
            <a:pPr marL="0" indent="0">
              <a:buNone/>
            </a:pPr>
            <a:br>
              <a:rPr lang="cs-CZ" dirty="0"/>
            </a:br>
            <a:endParaRPr lang="cs-CZ" dirty="0"/>
          </a:p>
          <a:p>
            <a:pPr marL="0" indent="0">
              <a:buNone/>
            </a:pPr>
            <a:r>
              <a:rPr lang="cs-CZ" b="1" dirty="0"/>
              <a:t>Doporučená:</a:t>
            </a:r>
          </a:p>
          <a:p>
            <a:pPr indent="0">
              <a:lnSpc>
                <a:spcPct val="170000"/>
              </a:lnSpc>
              <a:buNone/>
            </a:pPr>
            <a:r>
              <a:rPr lang="cs-CZ" dirty="0"/>
              <a:t>SOMOROVÁ, V. </a:t>
            </a:r>
            <a:r>
              <a:rPr lang="cs-CZ" i="1" dirty="0" err="1"/>
              <a:t>Facility</a:t>
            </a:r>
            <a:r>
              <a:rPr lang="cs-CZ" i="1" dirty="0"/>
              <a:t> management</a:t>
            </a:r>
            <a:r>
              <a:rPr lang="cs-CZ" dirty="0"/>
              <a:t>. Praha: Professional </a:t>
            </a:r>
            <a:r>
              <a:rPr lang="cs-CZ" dirty="0" err="1"/>
              <a:t>Publishing</a:t>
            </a:r>
            <a:r>
              <a:rPr lang="cs-CZ" dirty="0"/>
              <a:t>, 2014. ISBN 978-80-7431-141-3. </a:t>
            </a:r>
          </a:p>
          <a:p>
            <a:pPr indent="0">
              <a:lnSpc>
                <a:spcPct val="170000"/>
              </a:lnSpc>
              <a:buNone/>
            </a:pPr>
            <a:r>
              <a:rPr lang="cs-CZ" dirty="0"/>
              <a:t>VYSKOČIL V. K., ŠTRUP O., PAVLÍK M.. </a:t>
            </a:r>
            <a:r>
              <a:rPr lang="cs-CZ" i="1" dirty="0" err="1"/>
              <a:t>Facility</a:t>
            </a:r>
            <a:r>
              <a:rPr lang="cs-CZ" i="1" dirty="0"/>
              <a:t> management a PPP</a:t>
            </a:r>
            <a:r>
              <a:rPr lang="cs-CZ" dirty="0"/>
              <a:t>. Praha: Professional </a:t>
            </a:r>
            <a:r>
              <a:rPr lang="cs-CZ" dirty="0" err="1"/>
              <a:t>Publishing</a:t>
            </a:r>
            <a:r>
              <a:rPr lang="cs-CZ" dirty="0"/>
              <a:t>, 2007. ISBN 978-80--86946-34-. </a:t>
            </a:r>
            <a:br>
              <a:rPr lang="cs-CZ" dirty="0"/>
            </a:br>
            <a:r>
              <a:rPr lang="cs-CZ" dirty="0"/>
              <a:t>VYSKOČIL V. K. a kol. </a:t>
            </a:r>
            <a:r>
              <a:rPr lang="cs-CZ" i="1" dirty="0" err="1"/>
              <a:t>Facility</a:t>
            </a:r>
            <a:r>
              <a:rPr lang="cs-CZ" i="1" dirty="0"/>
              <a:t> management případové studie</a:t>
            </a:r>
            <a:r>
              <a:rPr lang="cs-CZ" dirty="0"/>
              <a:t>. Praha: Professional </a:t>
            </a:r>
            <a:r>
              <a:rPr lang="cs-CZ" dirty="0" err="1"/>
              <a:t>Publishing</a:t>
            </a:r>
            <a:r>
              <a:rPr lang="cs-CZ" dirty="0"/>
              <a:t>, 2008. ISBN 978-80-86946-70-2. </a:t>
            </a:r>
          </a:p>
          <a:p>
            <a:pPr indent="0">
              <a:lnSpc>
                <a:spcPct val="170000"/>
              </a:lnSpc>
              <a:buNone/>
            </a:pPr>
            <a:r>
              <a:rPr lang="cs-CZ" dirty="0"/>
              <a:t>LEGÁT, V. a kol. </a:t>
            </a:r>
            <a:r>
              <a:rPr lang="cs-CZ" i="1" dirty="0"/>
              <a:t>Management a inženýrství údržby</a:t>
            </a:r>
            <a:r>
              <a:rPr lang="cs-CZ" dirty="0"/>
              <a:t>. Praha: Professional </a:t>
            </a:r>
            <a:r>
              <a:rPr lang="cs-CZ" dirty="0" err="1"/>
              <a:t>Publishing</a:t>
            </a:r>
            <a:r>
              <a:rPr lang="cs-CZ" dirty="0"/>
              <a:t>, 2013. ISBN 978-80-743-1119-2. </a:t>
            </a:r>
          </a:p>
          <a:p>
            <a:pPr indent="0">
              <a:lnSpc>
                <a:spcPct val="170000"/>
              </a:lnSpc>
              <a:buNone/>
            </a:pPr>
            <a:r>
              <a:rPr lang="cs-CZ" dirty="0"/>
              <a:t>RYDVALOVÁ, P., RYDVAL, J. </a:t>
            </a:r>
            <a:r>
              <a:rPr lang="cs-CZ" i="1" dirty="0"/>
              <a:t>Outsourcing ve firmě. Průvodce manažera s tipy pro české prostředí</a:t>
            </a:r>
            <a:r>
              <a:rPr lang="cs-CZ" dirty="0"/>
              <a:t>. Brno: </a:t>
            </a:r>
            <a:r>
              <a:rPr lang="cs-CZ" dirty="0" err="1"/>
              <a:t>Computer</a:t>
            </a:r>
            <a:r>
              <a:rPr lang="cs-CZ" dirty="0"/>
              <a:t> </a:t>
            </a:r>
            <a:r>
              <a:rPr lang="cs-CZ" dirty="0" err="1"/>
              <a:t>Press</a:t>
            </a:r>
            <a:r>
              <a:rPr lang="cs-CZ" dirty="0"/>
              <a:t>, 2007. ISBN 978-80-251-1807-8. </a:t>
            </a:r>
            <a:br>
              <a:rPr lang="cs-CZ" dirty="0"/>
            </a:br>
            <a:endParaRPr lang="cs-CZ" dirty="0"/>
          </a:p>
        </p:txBody>
      </p:sp>
    </p:spTree>
    <p:extLst>
      <p:ext uri="{BB962C8B-B14F-4D97-AF65-F5344CB8AC3E}">
        <p14:creationId xmlns:p14="http://schemas.microsoft.com/office/powerpoint/2010/main" val="1486979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41E0B0-A5AC-430B-9266-2602A27E68A3}"/>
              </a:ext>
            </a:extLst>
          </p:cNvPr>
          <p:cNvSpPr>
            <a:spLocks noGrp="1"/>
          </p:cNvSpPr>
          <p:nvPr>
            <p:ph type="title"/>
          </p:nvPr>
        </p:nvSpPr>
        <p:spPr/>
        <p:txBody>
          <a:bodyPr/>
          <a:lstStyle/>
          <a:p>
            <a:r>
              <a:rPr lang="cs-CZ" b="1" dirty="0"/>
              <a:t>1.4. </a:t>
            </a:r>
            <a:r>
              <a:rPr lang="cs-CZ" b="1" dirty="0" err="1"/>
              <a:t>Facility</a:t>
            </a:r>
            <a:r>
              <a:rPr lang="cs-CZ" b="1" dirty="0"/>
              <a:t> management-definice</a:t>
            </a:r>
          </a:p>
        </p:txBody>
      </p:sp>
      <p:sp>
        <p:nvSpPr>
          <p:cNvPr id="3" name="Zástupný obsah 2">
            <a:extLst>
              <a:ext uri="{FF2B5EF4-FFF2-40B4-BE49-F238E27FC236}">
                <a16:creationId xmlns:a16="http://schemas.microsoft.com/office/drawing/2014/main" id="{9E868E7D-EB41-416F-BFB4-212251BC1A6D}"/>
              </a:ext>
            </a:extLst>
          </p:cNvPr>
          <p:cNvSpPr>
            <a:spLocks noGrp="1"/>
          </p:cNvSpPr>
          <p:nvPr>
            <p:ph idx="1"/>
          </p:nvPr>
        </p:nvSpPr>
        <p:spPr/>
        <p:txBody>
          <a:bodyPr/>
          <a:lstStyle/>
          <a:p>
            <a:r>
              <a:rPr lang="cs-CZ" dirty="0"/>
              <a:t>integrace činností v rámci organizace k zajištění a rozvoji sjednaných služeb, které podporují a zvyšují efektivitu vlastní základní činnosti</a:t>
            </a:r>
          </a:p>
          <a:p>
            <a:r>
              <a:rPr lang="cs-CZ" dirty="0"/>
              <a:t>Cílem je posílit ty procesy v organizaci, pomocí nichž pracoviště a pracovníci podají nejlepší výkony a v konečném důsledku pozitivně přispějí k ekonomickému růstu a celkovému úspěchu organizace. </a:t>
            </a:r>
          </a:p>
        </p:txBody>
      </p:sp>
    </p:spTree>
    <p:extLst>
      <p:ext uri="{BB962C8B-B14F-4D97-AF65-F5344CB8AC3E}">
        <p14:creationId xmlns:p14="http://schemas.microsoft.com/office/powerpoint/2010/main" val="128937976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EBB29-E619-42AC-B708-A90D6770473A}"/>
              </a:ext>
            </a:extLst>
          </p:cNvPr>
          <p:cNvSpPr>
            <a:spLocks noGrp="1"/>
          </p:cNvSpPr>
          <p:nvPr>
            <p:ph type="title"/>
          </p:nvPr>
        </p:nvSpPr>
        <p:spPr/>
        <p:txBody>
          <a:bodyPr/>
          <a:lstStyle/>
          <a:p>
            <a:r>
              <a:rPr lang="cs-CZ" b="1" dirty="0"/>
              <a:t>1.4. Technický FM</a:t>
            </a:r>
          </a:p>
        </p:txBody>
      </p:sp>
      <p:sp>
        <p:nvSpPr>
          <p:cNvPr id="3" name="Zástupný obsah 2">
            <a:extLst>
              <a:ext uri="{FF2B5EF4-FFF2-40B4-BE49-F238E27FC236}">
                <a16:creationId xmlns:a16="http://schemas.microsoft.com/office/drawing/2014/main" id="{865D61C6-ACE6-4FED-B5C6-6C49EEA5F68E}"/>
              </a:ext>
            </a:extLst>
          </p:cNvPr>
          <p:cNvSpPr>
            <a:spLocks noGrp="1"/>
          </p:cNvSpPr>
          <p:nvPr>
            <p:ph idx="1"/>
          </p:nvPr>
        </p:nvSpPr>
        <p:spPr/>
        <p:txBody>
          <a:bodyPr>
            <a:normAutofit fontScale="92500" lnSpcReduction="10000"/>
          </a:bodyPr>
          <a:lstStyle/>
          <a:p>
            <a:r>
              <a:rPr lang="cs-CZ" dirty="0"/>
              <a:t>komplexní technická správa objektu, pokrývající každodenní technickou správu a údržbu i odborné revize, servisy a audity.</a:t>
            </a:r>
          </a:p>
          <a:p>
            <a:r>
              <a:rPr lang="cs-CZ" dirty="0"/>
              <a:t> V rámci Facility Managementu jsou nastavené standardy tak, aby docházelo ke konstantnímu zvyšování hodnoty nemovitostí. </a:t>
            </a:r>
          </a:p>
          <a:p>
            <a:r>
              <a:rPr lang="cs-CZ" dirty="0"/>
              <a:t>v technické správě nemovitostí </a:t>
            </a:r>
            <a:r>
              <a:rPr lang="cs-CZ" b="1" i="1" dirty="0">
                <a:solidFill>
                  <a:srgbClr val="FF0000"/>
                </a:solidFill>
              </a:rPr>
              <a:t>se skrývají významné finanční úspory</a:t>
            </a:r>
            <a:r>
              <a:rPr lang="cs-CZ" dirty="0"/>
              <a:t>. Díky pečlivé správě svěřeného objektu nebo areálu </a:t>
            </a:r>
            <a:r>
              <a:rPr lang="cs-CZ" b="1" i="1" dirty="0">
                <a:solidFill>
                  <a:srgbClr val="FF0000"/>
                </a:solidFill>
              </a:rPr>
              <a:t>lze prodlužovat životní cyklus nemovitosti a šetřit prostředky na provoz</a:t>
            </a:r>
            <a:r>
              <a:rPr lang="cs-CZ" dirty="0"/>
              <a:t>. </a:t>
            </a:r>
          </a:p>
          <a:p>
            <a:r>
              <a:rPr lang="cs-CZ" dirty="0" err="1"/>
              <a:t>Facility</a:t>
            </a:r>
            <a:r>
              <a:rPr lang="cs-CZ" dirty="0"/>
              <a:t> management představuje smluvně dohodnutý režim poskytování služeb. </a:t>
            </a:r>
          </a:p>
        </p:txBody>
      </p:sp>
    </p:spTree>
    <p:extLst>
      <p:ext uri="{BB962C8B-B14F-4D97-AF65-F5344CB8AC3E}">
        <p14:creationId xmlns:p14="http://schemas.microsoft.com/office/powerpoint/2010/main" val="237385164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BB8097-7C79-4411-9C3D-2769A3FBFEBC}"/>
              </a:ext>
            </a:extLst>
          </p:cNvPr>
          <p:cNvSpPr>
            <a:spLocks noGrp="1"/>
          </p:cNvSpPr>
          <p:nvPr>
            <p:ph type="title"/>
          </p:nvPr>
        </p:nvSpPr>
        <p:spPr/>
        <p:txBody>
          <a:bodyPr/>
          <a:lstStyle/>
          <a:p>
            <a:r>
              <a:rPr lang="cs-CZ" b="1" dirty="0"/>
              <a:t>1.5. FM-synergie 3P</a:t>
            </a:r>
          </a:p>
        </p:txBody>
      </p:sp>
      <p:sp>
        <p:nvSpPr>
          <p:cNvPr id="3" name="Zástupný obsah 2">
            <a:extLst>
              <a:ext uri="{FF2B5EF4-FFF2-40B4-BE49-F238E27FC236}">
                <a16:creationId xmlns:a16="http://schemas.microsoft.com/office/drawing/2014/main" id="{9EDE977A-EE44-4425-BC36-978B42AD6CD7}"/>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136AF137-4444-4E7E-BF1A-F4D621649D75}"/>
              </a:ext>
            </a:extLst>
          </p:cNvPr>
          <p:cNvPicPr>
            <a:picLocks noChangeAspect="1"/>
          </p:cNvPicPr>
          <p:nvPr/>
        </p:nvPicPr>
        <p:blipFill>
          <a:blip r:embed="rId4"/>
          <a:stretch>
            <a:fillRect/>
          </a:stretch>
        </p:blipFill>
        <p:spPr>
          <a:xfrm>
            <a:off x="1272208" y="1690688"/>
            <a:ext cx="7698757" cy="4589161"/>
          </a:xfrm>
          <a:prstGeom prst="rect">
            <a:avLst/>
          </a:prstGeom>
        </p:spPr>
      </p:pic>
    </p:spTree>
    <p:extLst>
      <p:ext uri="{BB962C8B-B14F-4D97-AF65-F5344CB8AC3E}">
        <p14:creationId xmlns:p14="http://schemas.microsoft.com/office/powerpoint/2010/main" val="116629130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B9747-80DC-411C-9961-936E915ED5C4}"/>
              </a:ext>
            </a:extLst>
          </p:cNvPr>
          <p:cNvSpPr>
            <a:spLocks noGrp="1"/>
          </p:cNvSpPr>
          <p:nvPr>
            <p:ph type="title"/>
          </p:nvPr>
        </p:nvSpPr>
        <p:spPr/>
        <p:txBody>
          <a:bodyPr/>
          <a:lstStyle/>
          <a:p>
            <a:r>
              <a:rPr lang="cs-CZ" b="1" dirty="0"/>
              <a:t>1.6. Úrovně řízení FM (1/4)</a:t>
            </a:r>
          </a:p>
        </p:txBody>
      </p:sp>
      <p:pic>
        <p:nvPicPr>
          <p:cNvPr id="4" name="Zástupný obsah 3">
            <a:extLst>
              <a:ext uri="{FF2B5EF4-FFF2-40B4-BE49-F238E27FC236}">
                <a16:creationId xmlns:a16="http://schemas.microsoft.com/office/drawing/2014/main" id="{1DCEFD54-F4F5-4403-A4DC-C07FD169198F}"/>
              </a:ext>
            </a:extLst>
          </p:cNvPr>
          <p:cNvPicPr>
            <a:picLocks noGrp="1" noChangeAspect="1"/>
          </p:cNvPicPr>
          <p:nvPr>
            <p:ph idx="1"/>
          </p:nvPr>
        </p:nvPicPr>
        <p:blipFill>
          <a:blip r:embed="rId2"/>
          <a:stretch>
            <a:fillRect/>
          </a:stretch>
        </p:blipFill>
        <p:spPr>
          <a:xfrm>
            <a:off x="2975687" y="2239618"/>
            <a:ext cx="5406313" cy="3052314"/>
          </a:xfrm>
          <a:prstGeom prst="rect">
            <a:avLst/>
          </a:prstGeom>
        </p:spPr>
      </p:pic>
    </p:spTree>
    <p:extLst>
      <p:ext uri="{BB962C8B-B14F-4D97-AF65-F5344CB8AC3E}">
        <p14:creationId xmlns:p14="http://schemas.microsoft.com/office/powerpoint/2010/main" val="153297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2FC07-EA20-43A4-A8E3-91BC2B46E223}"/>
              </a:ext>
            </a:extLst>
          </p:cNvPr>
          <p:cNvSpPr>
            <a:spLocks noGrp="1"/>
          </p:cNvSpPr>
          <p:nvPr>
            <p:ph type="title"/>
          </p:nvPr>
        </p:nvSpPr>
        <p:spPr/>
        <p:txBody>
          <a:bodyPr/>
          <a:lstStyle/>
          <a:p>
            <a:r>
              <a:rPr lang="cs-CZ" b="1" dirty="0"/>
              <a:t>1.6. Úrovně řízení FM- strategická (2/4)</a:t>
            </a:r>
          </a:p>
        </p:txBody>
      </p:sp>
      <p:pic>
        <p:nvPicPr>
          <p:cNvPr id="5" name="Zástupný obsah 4">
            <a:extLst>
              <a:ext uri="{FF2B5EF4-FFF2-40B4-BE49-F238E27FC236}">
                <a16:creationId xmlns:a16="http://schemas.microsoft.com/office/drawing/2014/main" id="{8512DE32-13FD-4217-A7BC-1B17DD885B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2237" y="2410619"/>
            <a:ext cx="6867525" cy="2905125"/>
          </a:xfrm>
        </p:spPr>
      </p:pic>
    </p:spTree>
    <p:extLst>
      <p:ext uri="{BB962C8B-B14F-4D97-AF65-F5344CB8AC3E}">
        <p14:creationId xmlns:p14="http://schemas.microsoft.com/office/powerpoint/2010/main" val="119002473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54AB9-9FF7-41C1-A33F-82D3D3EFE83D}"/>
              </a:ext>
            </a:extLst>
          </p:cNvPr>
          <p:cNvSpPr>
            <a:spLocks noGrp="1"/>
          </p:cNvSpPr>
          <p:nvPr>
            <p:ph type="title"/>
          </p:nvPr>
        </p:nvSpPr>
        <p:spPr/>
        <p:txBody>
          <a:bodyPr/>
          <a:lstStyle/>
          <a:p>
            <a:r>
              <a:rPr lang="cs-CZ" b="1" dirty="0"/>
              <a:t>1.6. Úrovně řízení FM- taktická (3/4)</a:t>
            </a:r>
          </a:p>
        </p:txBody>
      </p:sp>
      <p:pic>
        <p:nvPicPr>
          <p:cNvPr id="5" name="Zástupný obsah 4">
            <a:extLst>
              <a:ext uri="{FF2B5EF4-FFF2-40B4-BE49-F238E27FC236}">
                <a16:creationId xmlns:a16="http://schemas.microsoft.com/office/drawing/2014/main" id="{0A53CD3F-EF8C-43E3-B22D-7721A1C27FA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2237" y="2401094"/>
            <a:ext cx="6867525" cy="2924175"/>
          </a:xfrm>
        </p:spPr>
      </p:pic>
    </p:spTree>
    <p:extLst>
      <p:ext uri="{BB962C8B-B14F-4D97-AF65-F5344CB8AC3E}">
        <p14:creationId xmlns:p14="http://schemas.microsoft.com/office/powerpoint/2010/main" val="337379542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421C7-3B2A-4976-8521-87095C522E4B}"/>
              </a:ext>
            </a:extLst>
          </p:cNvPr>
          <p:cNvSpPr>
            <a:spLocks noGrp="1"/>
          </p:cNvSpPr>
          <p:nvPr>
            <p:ph type="title"/>
          </p:nvPr>
        </p:nvSpPr>
        <p:spPr/>
        <p:txBody>
          <a:bodyPr/>
          <a:lstStyle/>
          <a:p>
            <a:r>
              <a:rPr lang="cs-CZ" b="1" dirty="0"/>
              <a:t>1.6. Úrovně řízení FM- operativní (4/4)</a:t>
            </a:r>
          </a:p>
        </p:txBody>
      </p:sp>
      <p:pic>
        <p:nvPicPr>
          <p:cNvPr id="5" name="Zástupný obsah 4">
            <a:extLst>
              <a:ext uri="{FF2B5EF4-FFF2-40B4-BE49-F238E27FC236}">
                <a16:creationId xmlns:a16="http://schemas.microsoft.com/office/drawing/2014/main" id="{06883445-3259-4D85-81BD-26E6D091BE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34105" y="1600200"/>
            <a:ext cx="8123790" cy="4525963"/>
          </a:xfrm>
        </p:spPr>
      </p:pic>
    </p:spTree>
    <p:extLst>
      <p:ext uri="{BB962C8B-B14F-4D97-AF65-F5344CB8AC3E}">
        <p14:creationId xmlns:p14="http://schemas.microsoft.com/office/powerpoint/2010/main" val="30114607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B95D6-AA32-4C56-BCAE-66594BF8CE04}"/>
              </a:ext>
            </a:extLst>
          </p:cNvPr>
          <p:cNvSpPr>
            <a:spLocks noGrp="1"/>
          </p:cNvSpPr>
          <p:nvPr>
            <p:ph type="ctrTitle"/>
          </p:nvPr>
        </p:nvSpPr>
        <p:spPr/>
        <p:txBody>
          <a:bodyPr/>
          <a:lstStyle/>
          <a:p>
            <a:r>
              <a:rPr lang="cs-CZ" b="1" dirty="0"/>
              <a:t>Případové studie Procesní management</a:t>
            </a:r>
          </a:p>
        </p:txBody>
      </p:sp>
      <p:sp>
        <p:nvSpPr>
          <p:cNvPr id="3" name="Podnadpis 2">
            <a:extLst>
              <a:ext uri="{FF2B5EF4-FFF2-40B4-BE49-F238E27FC236}">
                <a16:creationId xmlns:a16="http://schemas.microsoft.com/office/drawing/2014/main" id="{931578A4-7325-4145-9971-0BD9F18C3A32}"/>
              </a:ext>
            </a:extLst>
          </p:cNvPr>
          <p:cNvSpPr>
            <a:spLocks noGrp="1"/>
          </p:cNvSpPr>
          <p:nvPr>
            <p:ph type="subTitle" idx="1"/>
          </p:nvPr>
        </p:nvSpPr>
        <p:spPr/>
        <p:txBody>
          <a:bodyPr/>
          <a:lstStyle/>
          <a:p>
            <a:r>
              <a:rPr lang="cs-CZ" dirty="0" err="1"/>
              <a:t>Oricon</a:t>
            </a:r>
            <a:r>
              <a:rPr lang="cs-CZ" dirty="0"/>
              <a:t> s.r.o.</a:t>
            </a:r>
          </a:p>
        </p:txBody>
      </p:sp>
    </p:spTree>
    <p:extLst>
      <p:ext uri="{BB962C8B-B14F-4D97-AF65-F5344CB8AC3E}">
        <p14:creationId xmlns:p14="http://schemas.microsoft.com/office/powerpoint/2010/main" val="311949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79CEC-EC3F-4173-A69C-0816B0623210}"/>
              </a:ext>
            </a:extLst>
          </p:cNvPr>
          <p:cNvSpPr>
            <a:spLocks noGrp="1"/>
          </p:cNvSpPr>
          <p:nvPr>
            <p:ph type="title"/>
          </p:nvPr>
        </p:nvSpPr>
        <p:spPr/>
        <p:txBody>
          <a:bodyPr/>
          <a:lstStyle/>
          <a:p>
            <a:r>
              <a:rPr lang="cs-CZ" b="1" dirty="0"/>
              <a:t>Představení společnosti ORICON s.r.o.</a:t>
            </a:r>
          </a:p>
        </p:txBody>
      </p:sp>
      <p:sp>
        <p:nvSpPr>
          <p:cNvPr id="3" name="Zástupný obsah 2">
            <a:extLst>
              <a:ext uri="{FF2B5EF4-FFF2-40B4-BE49-F238E27FC236}">
                <a16:creationId xmlns:a16="http://schemas.microsoft.com/office/drawing/2014/main" id="{B8FF291C-4A91-4CA1-9295-C2A430F85998}"/>
              </a:ext>
            </a:extLst>
          </p:cNvPr>
          <p:cNvSpPr>
            <a:spLocks noGrp="1"/>
          </p:cNvSpPr>
          <p:nvPr>
            <p:ph idx="1"/>
          </p:nvPr>
        </p:nvSpPr>
        <p:spPr/>
        <p:txBody>
          <a:bodyPr>
            <a:normAutofit fontScale="92500" lnSpcReduction="20000"/>
          </a:bodyPr>
          <a:lstStyle/>
          <a:p>
            <a:r>
              <a:rPr lang="cs-CZ" dirty="0"/>
              <a:t>Výroba od standardních tištěných materiálů (letáky, plakáty, samolepky) až po speciální produkty z oblasti vypalovacích obtisků, tetovacích obtisků, výherních losů, apod. </a:t>
            </a:r>
          </a:p>
          <a:p>
            <a:r>
              <a:rPr lang="cs-CZ" dirty="0"/>
              <a:t>V roce 2014 došlo k rozšíření výrobního portfolia o hlubotisk (výroba etiket, potisk folií). Poloha a kapacita areálu tiskárny umožňuje skladování a postupnou distribuci výrobků dle specifických potřeb jejich zákazníků. </a:t>
            </a:r>
          </a:p>
          <a:p>
            <a:r>
              <a:rPr lang="cs-CZ" dirty="0"/>
              <a:t>Výroba je zaměřena především na mnoho druhů vypalovacích obtisků (porcelán, keramika, sklo a smalt), klasických vodou smývatelných obtisků (na vajíčka, svíčky, dřevo či kov), tetovacích obtisků, stíracích losů a dále pak ofsetových tiskovin. </a:t>
            </a:r>
          </a:p>
          <a:p>
            <a:endParaRPr lang="cs-CZ" dirty="0"/>
          </a:p>
        </p:txBody>
      </p:sp>
      <p:sp>
        <p:nvSpPr>
          <p:cNvPr id="4" name="TextovéPole 3">
            <a:extLst>
              <a:ext uri="{FF2B5EF4-FFF2-40B4-BE49-F238E27FC236}">
                <a16:creationId xmlns:a16="http://schemas.microsoft.com/office/drawing/2014/main" id="{1C793003-BEF1-48D2-8BD1-FB562D3E1463}"/>
              </a:ext>
            </a:extLst>
          </p:cNvPr>
          <p:cNvSpPr txBox="1"/>
          <p:nvPr/>
        </p:nvSpPr>
        <p:spPr>
          <a:xfrm>
            <a:off x="211130" y="6211669"/>
            <a:ext cx="10702995" cy="461665"/>
          </a:xfrm>
          <a:prstGeom prst="rect">
            <a:avLst/>
          </a:prstGeom>
          <a:noFill/>
        </p:spPr>
        <p:txBody>
          <a:bodyPr wrap="none" rtlCol="0">
            <a:spAutoFit/>
          </a:bodyPr>
          <a:lstStyle/>
          <a:p>
            <a:r>
              <a:rPr lang="cs-CZ" sz="1200" dirty="0"/>
              <a:t>Převzato z Lacinová K. (2015) </a:t>
            </a:r>
            <a:r>
              <a:rPr lang="cs-CZ" sz="1200" i="1" dirty="0"/>
              <a:t>Procesní řízení ve vybraném podniku. </a:t>
            </a:r>
            <a:r>
              <a:rPr lang="cs-CZ" sz="1200" dirty="0"/>
              <a:t>BP</a:t>
            </a:r>
            <a:r>
              <a:rPr lang="cs-CZ" sz="1200" i="1" dirty="0"/>
              <a:t>. </a:t>
            </a:r>
            <a:r>
              <a:rPr lang="cs-CZ" sz="1200" dirty="0"/>
              <a:t>Jihočeská univerzita v Českých Budějovicích. Ekonomická fakulta. Katedra řízení . České Budějovice</a:t>
            </a:r>
          </a:p>
          <a:p>
            <a:r>
              <a:rPr lang="cs-CZ" sz="1200" dirty="0"/>
              <a:t>BP. 56s. Dostupné zde: </a:t>
            </a:r>
            <a:r>
              <a:rPr lang="cs-CZ" sz="1200" dirty="0">
                <a:hlinkClick r:id="rId3"/>
              </a:rPr>
              <a:t>https://theses.cz/id/re8ar8/Kristna_Lacinov_BP.pdf</a:t>
            </a:r>
            <a:r>
              <a:rPr lang="cs-CZ" sz="1200" dirty="0"/>
              <a:t>,  s.22</a:t>
            </a:r>
          </a:p>
        </p:txBody>
      </p:sp>
    </p:spTree>
    <p:extLst>
      <p:ext uri="{BB962C8B-B14F-4D97-AF65-F5344CB8AC3E}">
        <p14:creationId xmlns:p14="http://schemas.microsoft.com/office/powerpoint/2010/main" val="136365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2DE05-F4AF-4B20-A164-7C376AFC5B6F}"/>
              </a:ext>
            </a:extLst>
          </p:cNvPr>
          <p:cNvSpPr>
            <a:spLocks noGrp="1"/>
          </p:cNvSpPr>
          <p:nvPr>
            <p:ph type="title"/>
          </p:nvPr>
        </p:nvSpPr>
        <p:spPr/>
        <p:txBody>
          <a:bodyPr/>
          <a:lstStyle/>
          <a:p>
            <a:r>
              <a:rPr lang="cs-CZ" b="1" dirty="0"/>
              <a:t>Výrobkové portfolio ORICON s.r.o.</a:t>
            </a:r>
          </a:p>
        </p:txBody>
      </p:sp>
      <p:sp>
        <p:nvSpPr>
          <p:cNvPr id="3" name="Zástupný symbol pro obsah 2">
            <a:extLst>
              <a:ext uri="{FF2B5EF4-FFF2-40B4-BE49-F238E27FC236}">
                <a16:creationId xmlns:a16="http://schemas.microsoft.com/office/drawing/2014/main" id="{BD8727A4-FC51-40FF-89A6-C7AB5D063C2E}"/>
              </a:ext>
            </a:extLst>
          </p:cNvPr>
          <p:cNvSpPr>
            <a:spLocks noGrp="1"/>
          </p:cNvSpPr>
          <p:nvPr>
            <p:ph idx="1"/>
          </p:nvPr>
        </p:nvSpPr>
        <p:spPr/>
        <p:txBody>
          <a:bodyPr>
            <a:normAutofit fontScale="92500" lnSpcReduction="20000"/>
          </a:bodyPr>
          <a:lstStyle/>
          <a:p>
            <a:pPr marL="0" indent="0">
              <a:buNone/>
            </a:pPr>
            <a:endParaRPr lang="cs-CZ" dirty="0"/>
          </a:p>
          <a:p>
            <a:r>
              <a:rPr lang="cs-CZ" dirty="0"/>
              <a:t>Vypalovací obtisky (na sklo, porcelán, keramiku, smalt)</a:t>
            </a:r>
          </a:p>
          <a:p>
            <a:r>
              <a:rPr lang="cs-CZ" dirty="0"/>
              <a:t>Tetovací obtisky</a:t>
            </a:r>
          </a:p>
          <a:p>
            <a:r>
              <a:rPr lang="cs-CZ" dirty="0"/>
              <a:t>Vodou snímatelné obtisky</a:t>
            </a:r>
          </a:p>
          <a:p>
            <a:r>
              <a:rPr lang="cs-CZ" dirty="0"/>
              <a:t>Samolepky </a:t>
            </a:r>
          </a:p>
          <a:p>
            <a:r>
              <a:rPr lang="cs-CZ" dirty="0"/>
              <a:t>Stírací losy</a:t>
            </a:r>
          </a:p>
          <a:p>
            <a:r>
              <a:rPr lang="cs-CZ" dirty="0"/>
              <a:t>Propisot </a:t>
            </a:r>
          </a:p>
          <a:p>
            <a:r>
              <a:rPr lang="cs-CZ" dirty="0"/>
              <a:t>Potisk plastů</a:t>
            </a:r>
          </a:p>
          <a:p>
            <a:r>
              <a:rPr lang="cs-CZ" dirty="0"/>
              <a:t>Potisk triček …</a:t>
            </a:r>
          </a:p>
        </p:txBody>
      </p:sp>
    </p:spTree>
    <p:extLst>
      <p:ext uri="{BB962C8B-B14F-4D97-AF65-F5344CB8AC3E}">
        <p14:creationId xmlns:p14="http://schemas.microsoft.com/office/powerpoint/2010/main" val="121182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14BF18-B217-4A64-B3F8-5793561E3D2B}"/>
              </a:ext>
            </a:extLst>
          </p:cNvPr>
          <p:cNvSpPr>
            <a:spLocks noGrp="1"/>
          </p:cNvSpPr>
          <p:nvPr>
            <p:ph type="ctrTitle"/>
          </p:nvPr>
        </p:nvSpPr>
        <p:spPr/>
        <p:txBody>
          <a:bodyPr/>
          <a:lstStyle/>
          <a:p>
            <a:r>
              <a:rPr lang="cs-CZ" b="1" dirty="0"/>
              <a:t>1. Procesní management</a:t>
            </a:r>
          </a:p>
        </p:txBody>
      </p:sp>
      <p:sp>
        <p:nvSpPr>
          <p:cNvPr id="3" name="Podnadpis 2">
            <a:extLst>
              <a:ext uri="{FF2B5EF4-FFF2-40B4-BE49-F238E27FC236}">
                <a16:creationId xmlns:a16="http://schemas.microsoft.com/office/drawing/2014/main" id="{CB6521C3-6003-42B7-A9FB-B6985F946B4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5225191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B23C25-924D-43BD-822A-B8517F6965D0}"/>
              </a:ext>
            </a:extLst>
          </p:cNvPr>
          <p:cNvSpPr>
            <a:spLocks noGrp="1"/>
          </p:cNvSpPr>
          <p:nvPr>
            <p:ph type="title"/>
          </p:nvPr>
        </p:nvSpPr>
        <p:spPr/>
        <p:txBody>
          <a:bodyPr/>
          <a:lstStyle/>
          <a:p>
            <a:r>
              <a:rPr lang="cs-CZ" b="1" dirty="0"/>
              <a:t>Rozdělení procesů </a:t>
            </a:r>
            <a:r>
              <a:rPr lang="cs-CZ" b="1" dirty="0" err="1"/>
              <a:t>Oricon</a:t>
            </a:r>
            <a:r>
              <a:rPr lang="cs-CZ" b="1" dirty="0"/>
              <a:t> s.r.o.</a:t>
            </a:r>
          </a:p>
        </p:txBody>
      </p:sp>
      <p:sp>
        <p:nvSpPr>
          <p:cNvPr id="3" name="Zástupný obsah 2">
            <a:extLst>
              <a:ext uri="{FF2B5EF4-FFF2-40B4-BE49-F238E27FC236}">
                <a16:creationId xmlns:a16="http://schemas.microsoft.com/office/drawing/2014/main" id="{9AA0362D-BB0F-4AF4-9A30-5D958426C07C}"/>
              </a:ext>
            </a:extLst>
          </p:cNvPr>
          <p:cNvSpPr>
            <a:spLocks noGrp="1"/>
          </p:cNvSpPr>
          <p:nvPr>
            <p:ph idx="1"/>
          </p:nvPr>
        </p:nvSpPr>
        <p:spPr/>
        <p:txBody>
          <a:bodyPr>
            <a:normAutofit fontScale="77500" lnSpcReduction="20000"/>
          </a:bodyPr>
          <a:lstStyle/>
          <a:p>
            <a:r>
              <a:rPr lang="cs-CZ" b="1" dirty="0">
                <a:solidFill>
                  <a:srgbClr val="FF0000"/>
                </a:solidFill>
              </a:rPr>
              <a:t>Řídící procesy:</a:t>
            </a:r>
            <a:r>
              <a:rPr lang="cs-CZ" dirty="0"/>
              <a:t> strategické řízení, management jakosti, plánování, finanční řízení, marketing, audity, analýzy, motivování, trvalé zlepšování, řízení lidských zdrojů, řízení neshod, tvorba řídících dokumentů a řízení dokumentace. </a:t>
            </a:r>
          </a:p>
          <a:p>
            <a:r>
              <a:rPr lang="cs-CZ" b="1" dirty="0">
                <a:solidFill>
                  <a:srgbClr val="FF0000"/>
                </a:solidFill>
              </a:rPr>
              <a:t>Hlavní procesy: </a:t>
            </a:r>
            <a:r>
              <a:rPr lang="cs-CZ" dirty="0"/>
              <a:t>přezkoumání nové i opakované výroby, dispečink výroby, procesy v grafickém studiu, montáž, kopírování, příprava barev, tisk, příprava základního materiálu, reklamní předměty, příjem a skladování zboží, doprava zboží, apod. </a:t>
            </a:r>
          </a:p>
          <a:p>
            <a:r>
              <a:rPr lang="cs-CZ" b="1" dirty="0">
                <a:solidFill>
                  <a:srgbClr val="FF0000"/>
                </a:solidFill>
              </a:rPr>
              <a:t>Podpůrné procesy: </a:t>
            </a:r>
            <a:r>
              <a:rPr lang="cs-CZ" dirty="0"/>
              <a:t>vedení účetnictví, sledovatelnost, údržba strojů, tvorba technologické dokumentace, nakupování a skladování, vytváření pracovního prostředí, informatika, reklamování, spravování majetku, metrologie, vedení záznamů, archivace, vzorkování a výběr a hodnocení dodavatelů. </a:t>
            </a:r>
          </a:p>
        </p:txBody>
      </p:sp>
      <p:sp>
        <p:nvSpPr>
          <p:cNvPr id="4" name="TextovéPole 3">
            <a:extLst>
              <a:ext uri="{FF2B5EF4-FFF2-40B4-BE49-F238E27FC236}">
                <a16:creationId xmlns:a16="http://schemas.microsoft.com/office/drawing/2014/main" id="{1AD60045-CE7E-40C4-AF7F-D0B33EE791D5}"/>
              </a:ext>
            </a:extLst>
          </p:cNvPr>
          <p:cNvSpPr txBox="1"/>
          <p:nvPr/>
        </p:nvSpPr>
        <p:spPr>
          <a:xfrm>
            <a:off x="211130" y="6211669"/>
            <a:ext cx="10702995" cy="461665"/>
          </a:xfrm>
          <a:prstGeom prst="rect">
            <a:avLst/>
          </a:prstGeom>
          <a:noFill/>
        </p:spPr>
        <p:txBody>
          <a:bodyPr wrap="none" rtlCol="0">
            <a:spAutoFit/>
          </a:bodyPr>
          <a:lstStyle/>
          <a:p>
            <a:r>
              <a:rPr lang="cs-CZ" sz="1200" dirty="0"/>
              <a:t>Převzato z Lacinová K. (2015) </a:t>
            </a:r>
            <a:r>
              <a:rPr lang="cs-CZ" sz="1200" i="1" dirty="0"/>
              <a:t>Procesní řízení ve vybraném podniku. </a:t>
            </a:r>
            <a:r>
              <a:rPr lang="cs-CZ" sz="1200" dirty="0"/>
              <a:t>BP</a:t>
            </a:r>
            <a:r>
              <a:rPr lang="cs-CZ" sz="1200" i="1" dirty="0"/>
              <a:t>. </a:t>
            </a:r>
            <a:r>
              <a:rPr lang="cs-CZ" sz="1200" dirty="0"/>
              <a:t>Jihočeská univerzita v Českých Budějovicích. Ekonomická fakulta. Katedra řízení . České Budějovice</a:t>
            </a:r>
          </a:p>
          <a:p>
            <a:r>
              <a:rPr lang="cs-CZ" sz="1200" dirty="0"/>
              <a:t>BP. 56s. Dostupné zde: </a:t>
            </a:r>
            <a:r>
              <a:rPr lang="cs-CZ" sz="1200" dirty="0">
                <a:hlinkClick r:id="rId3"/>
              </a:rPr>
              <a:t>https://theses.cz/id/re8ar8/Kristna_Lacinov_BP.pdf</a:t>
            </a:r>
            <a:r>
              <a:rPr lang="cs-CZ" sz="1200" dirty="0"/>
              <a:t>,  s.28</a:t>
            </a:r>
          </a:p>
        </p:txBody>
      </p:sp>
    </p:spTree>
    <p:extLst>
      <p:ext uri="{BB962C8B-B14F-4D97-AF65-F5344CB8AC3E}">
        <p14:creationId xmlns:p14="http://schemas.microsoft.com/office/powerpoint/2010/main" val="87866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34818-A2DA-4054-ADF4-404479F4A38C}"/>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91242D63-447B-4C87-B397-6C54B7AA0A96}"/>
              </a:ext>
            </a:extLst>
          </p:cNvPr>
          <p:cNvPicPr>
            <a:picLocks noChangeAspect="1"/>
          </p:cNvPicPr>
          <p:nvPr/>
        </p:nvPicPr>
        <p:blipFill>
          <a:blip r:embed="rId2"/>
          <a:stretch>
            <a:fillRect/>
          </a:stretch>
        </p:blipFill>
        <p:spPr>
          <a:xfrm rot="5400000">
            <a:off x="3017665" y="-919727"/>
            <a:ext cx="5767893" cy="8948057"/>
          </a:xfrm>
          <a:prstGeom prst="rect">
            <a:avLst/>
          </a:prstGeom>
        </p:spPr>
      </p:pic>
      <p:sp>
        <p:nvSpPr>
          <p:cNvPr id="6" name="TextovéPole 5">
            <a:extLst>
              <a:ext uri="{FF2B5EF4-FFF2-40B4-BE49-F238E27FC236}">
                <a16:creationId xmlns:a16="http://schemas.microsoft.com/office/drawing/2014/main" id="{CACD4286-B058-44A4-8E65-3A9FD2201B1D}"/>
              </a:ext>
            </a:extLst>
          </p:cNvPr>
          <p:cNvSpPr txBox="1"/>
          <p:nvPr/>
        </p:nvSpPr>
        <p:spPr>
          <a:xfrm>
            <a:off x="211130" y="6211669"/>
            <a:ext cx="10702995" cy="461665"/>
          </a:xfrm>
          <a:prstGeom prst="rect">
            <a:avLst/>
          </a:prstGeom>
          <a:noFill/>
        </p:spPr>
        <p:txBody>
          <a:bodyPr wrap="none" rtlCol="0">
            <a:spAutoFit/>
          </a:bodyPr>
          <a:lstStyle/>
          <a:p>
            <a:r>
              <a:rPr lang="cs-CZ" sz="1200" dirty="0"/>
              <a:t>Převzato z Lacinová K. (2015) </a:t>
            </a:r>
            <a:r>
              <a:rPr lang="cs-CZ" sz="1200" i="1" dirty="0"/>
              <a:t>Procesní řízení ve vybraném podniku. </a:t>
            </a:r>
            <a:r>
              <a:rPr lang="cs-CZ" sz="1200" dirty="0"/>
              <a:t>BP</a:t>
            </a:r>
            <a:r>
              <a:rPr lang="cs-CZ" sz="1200" i="1" dirty="0"/>
              <a:t>. </a:t>
            </a:r>
            <a:r>
              <a:rPr lang="cs-CZ" sz="1200" dirty="0"/>
              <a:t>Jihočeská univerzita v Českých Budějovicích. Ekonomická fakulta. Katedra řízení . České Budějovice</a:t>
            </a:r>
          </a:p>
          <a:p>
            <a:r>
              <a:rPr lang="cs-CZ" sz="1200" dirty="0"/>
              <a:t>BP, 56s. Dostupné zde: </a:t>
            </a:r>
            <a:r>
              <a:rPr lang="cs-CZ" sz="1200" dirty="0">
                <a:hlinkClick r:id="rId3"/>
              </a:rPr>
              <a:t>https://theses.cz/id/re8ar8/Kristna_Lacinov_BP.pdf</a:t>
            </a:r>
            <a:r>
              <a:rPr lang="cs-CZ" sz="1200" dirty="0"/>
              <a:t>,  s.29</a:t>
            </a:r>
          </a:p>
        </p:txBody>
      </p:sp>
    </p:spTree>
    <p:extLst>
      <p:ext uri="{BB962C8B-B14F-4D97-AF65-F5344CB8AC3E}">
        <p14:creationId xmlns:p14="http://schemas.microsoft.com/office/powerpoint/2010/main" val="370776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00B78-E4BD-42DD-9ADC-8A6A29678E4C}"/>
              </a:ext>
            </a:extLst>
          </p:cNvPr>
          <p:cNvSpPr>
            <a:spLocks noGrp="1"/>
          </p:cNvSpPr>
          <p:nvPr>
            <p:ph type="title"/>
          </p:nvPr>
        </p:nvSpPr>
        <p:spPr>
          <a:xfrm>
            <a:off x="8388220" y="274638"/>
            <a:ext cx="3194180" cy="4931844"/>
          </a:xfrm>
        </p:spPr>
        <p:txBody>
          <a:bodyPr/>
          <a:lstStyle/>
          <a:p>
            <a:r>
              <a:rPr lang="cs-CZ" b="1" dirty="0"/>
              <a:t>Průběh objednávky, </a:t>
            </a:r>
            <a:r>
              <a:rPr lang="cs-CZ" b="1" dirty="0" err="1"/>
              <a:t>Oricon</a:t>
            </a:r>
            <a:r>
              <a:rPr lang="cs-CZ" b="1" dirty="0"/>
              <a:t> s.r.o.</a:t>
            </a:r>
          </a:p>
        </p:txBody>
      </p:sp>
      <p:pic>
        <p:nvPicPr>
          <p:cNvPr id="4" name="Zástupný obsah 3">
            <a:extLst>
              <a:ext uri="{FF2B5EF4-FFF2-40B4-BE49-F238E27FC236}">
                <a16:creationId xmlns:a16="http://schemas.microsoft.com/office/drawing/2014/main" id="{043D3D22-3545-4A45-8B68-760BCBFF1B41}"/>
              </a:ext>
            </a:extLst>
          </p:cNvPr>
          <p:cNvPicPr>
            <a:picLocks noGrp="1" noChangeAspect="1"/>
          </p:cNvPicPr>
          <p:nvPr>
            <p:ph idx="1"/>
          </p:nvPr>
        </p:nvPicPr>
        <p:blipFill>
          <a:blip r:embed="rId2"/>
          <a:stretch>
            <a:fillRect/>
          </a:stretch>
        </p:blipFill>
        <p:spPr>
          <a:xfrm>
            <a:off x="2948473" y="78143"/>
            <a:ext cx="5505062" cy="6620079"/>
          </a:xfrm>
          <a:prstGeom prst="rect">
            <a:avLst/>
          </a:prstGeom>
        </p:spPr>
      </p:pic>
      <p:sp>
        <p:nvSpPr>
          <p:cNvPr id="5" name="TextovéPole 4">
            <a:extLst>
              <a:ext uri="{FF2B5EF4-FFF2-40B4-BE49-F238E27FC236}">
                <a16:creationId xmlns:a16="http://schemas.microsoft.com/office/drawing/2014/main" id="{F3725366-B548-4947-90EC-AF19A2D619D9}"/>
              </a:ext>
            </a:extLst>
          </p:cNvPr>
          <p:cNvSpPr txBox="1"/>
          <p:nvPr/>
        </p:nvSpPr>
        <p:spPr>
          <a:xfrm>
            <a:off x="211130" y="6211669"/>
            <a:ext cx="10702995" cy="461665"/>
          </a:xfrm>
          <a:prstGeom prst="rect">
            <a:avLst/>
          </a:prstGeom>
          <a:noFill/>
        </p:spPr>
        <p:txBody>
          <a:bodyPr wrap="none" rtlCol="0">
            <a:spAutoFit/>
          </a:bodyPr>
          <a:lstStyle/>
          <a:p>
            <a:r>
              <a:rPr lang="cs-CZ" sz="1200" dirty="0"/>
              <a:t>Převzato z Lacinová K. (2015) </a:t>
            </a:r>
            <a:r>
              <a:rPr lang="cs-CZ" sz="1200" i="1" dirty="0"/>
              <a:t>Procesní řízení ve vybraném podniku. </a:t>
            </a:r>
            <a:r>
              <a:rPr lang="cs-CZ" sz="1200" dirty="0"/>
              <a:t>BP</a:t>
            </a:r>
            <a:r>
              <a:rPr lang="cs-CZ" sz="1200" i="1" dirty="0"/>
              <a:t>. </a:t>
            </a:r>
            <a:r>
              <a:rPr lang="cs-CZ" sz="1200" dirty="0"/>
              <a:t>Jihočeská univerzita v Českých Budějovicích. Ekonomická fakulta. Katedra řízení . České Budějovice</a:t>
            </a:r>
          </a:p>
          <a:p>
            <a:r>
              <a:rPr lang="cs-CZ" sz="1200" dirty="0"/>
              <a:t>BP,59s. Dostupné zde: https://theses.cz/id/re8ar8/Kristna_Lacinov_BP.pdf s.35</a:t>
            </a:r>
          </a:p>
        </p:txBody>
      </p:sp>
    </p:spTree>
    <p:extLst>
      <p:ext uri="{BB962C8B-B14F-4D97-AF65-F5344CB8AC3E}">
        <p14:creationId xmlns:p14="http://schemas.microsoft.com/office/powerpoint/2010/main" val="405176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936AD-A4A1-4072-8FB1-13FCF2C4C352}"/>
              </a:ext>
            </a:extLst>
          </p:cNvPr>
          <p:cNvSpPr>
            <a:spLocks noGrp="1"/>
          </p:cNvSpPr>
          <p:nvPr>
            <p:ph type="ctrTitle"/>
          </p:nvPr>
        </p:nvSpPr>
        <p:spPr/>
        <p:txBody>
          <a:bodyPr/>
          <a:lstStyle/>
          <a:p>
            <a:r>
              <a:rPr lang="cs-CZ" b="1" dirty="0"/>
              <a:t>2. Rozhodování make </a:t>
            </a:r>
            <a:r>
              <a:rPr lang="cs-CZ" b="1" dirty="0" err="1"/>
              <a:t>or</a:t>
            </a:r>
            <a:r>
              <a:rPr lang="cs-CZ" b="1" dirty="0"/>
              <a:t> </a:t>
            </a:r>
            <a:r>
              <a:rPr lang="cs-CZ" b="1" dirty="0" err="1"/>
              <a:t>buy</a:t>
            </a:r>
            <a:endParaRPr lang="cs-CZ" b="1" dirty="0"/>
          </a:p>
        </p:txBody>
      </p:sp>
      <p:sp>
        <p:nvSpPr>
          <p:cNvPr id="3" name="Podnadpis 2">
            <a:extLst>
              <a:ext uri="{FF2B5EF4-FFF2-40B4-BE49-F238E27FC236}">
                <a16:creationId xmlns:a16="http://schemas.microsoft.com/office/drawing/2014/main" id="{8CFF525F-7E96-4E4A-99B9-5C69224B743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833846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D44CC-4F50-46BA-801E-CFF166D5C555}"/>
              </a:ext>
            </a:extLst>
          </p:cNvPr>
          <p:cNvSpPr>
            <a:spLocks noGrp="1"/>
          </p:cNvSpPr>
          <p:nvPr>
            <p:ph type="title"/>
          </p:nvPr>
        </p:nvSpPr>
        <p:spPr/>
        <p:txBody>
          <a:bodyPr/>
          <a:lstStyle/>
          <a:p>
            <a:r>
              <a:rPr lang="cs-CZ" b="1" dirty="0"/>
              <a:t>2. Rozhodování make </a:t>
            </a:r>
            <a:r>
              <a:rPr lang="cs-CZ" b="1" dirty="0" err="1"/>
              <a:t>or</a:t>
            </a:r>
            <a:r>
              <a:rPr lang="cs-CZ" b="1" dirty="0"/>
              <a:t> </a:t>
            </a:r>
            <a:r>
              <a:rPr lang="cs-CZ" b="1" dirty="0" err="1"/>
              <a:t>buy</a:t>
            </a:r>
            <a:endParaRPr lang="cs-CZ" dirty="0"/>
          </a:p>
        </p:txBody>
      </p:sp>
      <p:sp>
        <p:nvSpPr>
          <p:cNvPr id="3" name="Zástupný symbol pro obsah 2">
            <a:extLst>
              <a:ext uri="{FF2B5EF4-FFF2-40B4-BE49-F238E27FC236}">
                <a16:creationId xmlns:a16="http://schemas.microsoft.com/office/drawing/2014/main" id="{6E2BC18F-A3B6-4959-8BE0-D1609A41ACD3}"/>
              </a:ext>
            </a:extLst>
          </p:cNvPr>
          <p:cNvSpPr>
            <a:spLocks noGrp="1"/>
          </p:cNvSpPr>
          <p:nvPr>
            <p:ph idx="1"/>
          </p:nvPr>
        </p:nvSpPr>
        <p:spPr/>
        <p:txBody>
          <a:bodyPr>
            <a:normAutofit lnSpcReduction="10000"/>
          </a:bodyPr>
          <a:lstStyle/>
          <a:p>
            <a:pPr marL="0" indent="0">
              <a:buNone/>
            </a:pPr>
            <a:r>
              <a:rPr lang="cs-CZ" dirty="0"/>
              <a:t>2.1. Rozhodování Make </a:t>
            </a:r>
            <a:r>
              <a:rPr lang="cs-CZ" dirty="0" err="1"/>
              <a:t>or</a:t>
            </a:r>
            <a:r>
              <a:rPr lang="cs-CZ" dirty="0"/>
              <a:t> </a:t>
            </a:r>
            <a:r>
              <a:rPr lang="cs-CZ" dirty="0" err="1"/>
              <a:t>buy</a:t>
            </a:r>
            <a:endParaRPr lang="cs-CZ" dirty="0"/>
          </a:p>
          <a:p>
            <a:pPr marL="0" indent="0">
              <a:buNone/>
            </a:pPr>
            <a:r>
              <a:rPr lang="cs-CZ" dirty="0"/>
              <a:t>2.2. Outsourcing a </a:t>
            </a:r>
            <a:r>
              <a:rPr lang="cs-CZ" dirty="0" err="1"/>
              <a:t>offshoring</a:t>
            </a:r>
            <a:r>
              <a:rPr lang="cs-CZ" dirty="0"/>
              <a:t> – definice</a:t>
            </a:r>
          </a:p>
          <a:p>
            <a:pPr marL="0" indent="0">
              <a:buNone/>
            </a:pPr>
            <a:r>
              <a:rPr lang="cs-CZ" dirty="0"/>
              <a:t>2.3. Kdy </a:t>
            </a:r>
            <a:r>
              <a:rPr lang="cs-CZ" dirty="0" err="1"/>
              <a:t>outsourcovat</a:t>
            </a:r>
            <a:endParaRPr lang="cs-CZ" dirty="0"/>
          </a:p>
          <a:p>
            <a:pPr marL="0" indent="0">
              <a:buNone/>
            </a:pPr>
            <a:r>
              <a:rPr lang="cs-CZ" dirty="0"/>
              <a:t>2.4. co se doporučuje/ nedoporučuje </a:t>
            </a:r>
            <a:r>
              <a:rPr lang="cs-CZ" dirty="0" err="1"/>
              <a:t>outsourcovat</a:t>
            </a:r>
            <a:endParaRPr lang="cs-CZ" dirty="0"/>
          </a:p>
          <a:p>
            <a:pPr marL="0" indent="0">
              <a:buNone/>
            </a:pPr>
            <a:r>
              <a:rPr lang="cs-CZ" dirty="0"/>
              <a:t>2.5. Diagram příčin a následků pro realizaci outsourcingového projektu</a:t>
            </a:r>
          </a:p>
          <a:p>
            <a:pPr marL="0" indent="0">
              <a:buNone/>
            </a:pPr>
            <a:r>
              <a:rPr lang="cs-CZ" dirty="0"/>
              <a:t>2.6. Definování služby</a:t>
            </a:r>
          </a:p>
          <a:p>
            <a:pPr marL="0" indent="0">
              <a:buNone/>
            </a:pPr>
            <a:r>
              <a:rPr lang="cs-CZ" dirty="0"/>
              <a:t>2.7. Případová studie</a:t>
            </a:r>
          </a:p>
          <a:p>
            <a:pPr marL="0" indent="0">
              <a:buNone/>
            </a:pPr>
            <a:endParaRPr lang="cs-CZ" dirty="0"/>
          </a:p>
        </p:txBody>
      </p:sp>
    </p:spTree>
    <p:extLst>
      <p:ext uri="{BB962C8B-B14F-4D97-AF65-F5344CB8AC3E}">
        <p14:creationId xmlns:p14="http://schemas.microsoft.com/office/powerpoint/2010/main" val="2442955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A803FF-D3C5-40EF-B9EA-0A96BD45B3E0}"/>
              </a:ext>
            </a:extLst>
          </p:cNvPr>
          <p:cNvSpPr>
            <a:spLocks noGrp="1"/>
          </p:cNvSpPr>
          <p:nvPr>
            <p:ph type="title"/>
          </p:nvPr>
        </p:nvSpPr>
        <p:spPr/>
        <p:txBody>
          <a:bodyPr>
            <a:normAutofit/>
          </a:bodyPr>
          <a:lstStyle/>
          <a:p>
            <a:r>
              <a:rPr lang="cs-CZ" b="1" dirty="0"/>
              <a:t>2.1. Rozhodování Make </a:t>
            </a:r>
            <a:r>
              <a:rPr lang="cs-CZ" b="1" dirty="0" err="1"/>
              <a:t>or</a:t>
            </a:r>
            <a:r>
              <a:rPr lang="cs-CZ" b="1" dirty="0"/>
              <a:t> </a:t>
            </a:r>
            <a:r>
              <a:rPr lang="cs-CZ" b="1" dirty="0" err="1"/>
              <a:t>buy</a:t>
            </a:r>
            <a:r>
              <a:rPr lang="cs-CZ" b="1" dirty="0"/>
              <a:t> (1/4)</a:t>
            </a:r>
          </a:p>
        </p:txBody>
      </p:sp>
      <p:sp>
        <p:nvSpPr>
          <p:cNvPr id="3" name="Zástupný obsah 2">
            <a:extLst>
              <a:ext uri="{FF2B5EF4-FFF2-40B4-BE49-F238E27FC236}">
                <a16:creationId xmlns:a16="http://schemas.microsoft.com/office/drawing/2014/main" id="{921631F6-F9FE-493B-9C56-3AE7BFCC3DF6}"/>
              </a:ext>
            </a:extLst>
          </p:cNvPr>
          <p:cNvSpPr>
            <a:spLocks noGrp="1"/>
          </p:cNvSpPr>
          <p:nvPr>
            <p:ph idx="1"/>
          </p:nvPr>
        </p:nvSpPr>
        <p:spPr/>
        <p:txBody>
          <a:bodyPr>
            <a:normAutofit lnSpcReduction="10000"/>
          </a:bodyPr>
          <a:lstStyle/>
          <a:p>
            <a:pPr marL="0" indent="0">
              <a:buNone/>
            </a:pPr>
            <a:r>
              <a:rPr lang="cs-CZ" b="1" dirty="0"/>
              <a:t>Vyrobit nebo nakoupit? </a:t>
            </a:r>
          </a:p>
          <a:p>
            <a:pPr marL="0" indent="0">
              <a:buNone/>
            </a:pPr>
            <a:r>
              <a:rPr lang="cs-CZ" dirty="0"/>
              <a:t>V oblasti pořizovací logistiky tato strategie souvisí s rozhodováním pro nákup nebo výrobu určitého výrobku nebo dílu výrobku, který se podílí na kompletaci výrobku v pod-niku. Při rozhodování je třeba porovnat náklady na nákup a pořízení komponentu s náklady na vlastní výrobu. </a:t>
            </a:r>
          </a:p>
          <a:p>
            <a:pPr marL="0" indent="0">
              <a:buNone/>
            </a:pPr>
            <a:r>
              <a:rPr lang="cs-CZ" b="1" dirty="0"/>
              <a:t>Rozhodovací kritéria: </a:t>
            </a:r>
            <a:r>
              <a:rPr lang="cs-CZ" dirty="0"/>
              <a:t>kvalita, know-how a investice, výrobní kapacity (plochy, zařízení, personál, atd.), situace na trhu a tedy i prodejní množství, technologie výroby.</a:t>
            </a:r>
          </a:p>
        </p:txBody>
      </p:sp>
    </p:spTree>
    <p:extLst>
      <p:ext uri="{BB962C8B-B14F-4D97-AF65-F5344CB8AC3E}">
        <p14:creationId xmlns:p14="http://schemas.microsoft.com/office/powerpoint/2010/main" val="323355487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0005A-6893-4743-AD05-632D05CD1C1C}"/>
              </a:ext>
            </a:extLst>
          </p:cNvPr>
          <p:cNvSpPr>
            <a:spLocks noGrp="1"/>
          </p:cNvSpPr>
          <p:nvPr>
            <p:ph type="title"/>
          </p:nvPr>
        </p:nvSpPr>
        <p:spPr/>
        <p:txBody>
          <a:bodyPr/>
          <a:lstStyle/>
          <a:p>
            <a:r>
              <a:rPr lang="cs-CZ" b="1" dirty="0"/>
              <a:t>2.1. Rozhodování Make </a:t>
            </a:r>
            <a:r>
              <a:rPr lang="cs-CZ" b="1" dirty="0" err="1"/>
              <a:t>or</a:t>
            </a:r>
            <a:r>
              <a:rPr lang="cs-CZ" b="1" dirty="0"/>
              <a:t> </a:t>
            </a:r>
            <a:r>
              <a:rPr lang="cs-CZ" b="1" dirty="0" err="1"/>
              <a:t>buy</a:t>
            </a:r>
            <a:r>
              <a:rPr lang="cs-CZ" b="1" dirty="0"/>
              <a:t> (2/4)</a:t>
            </a:r>
          </a:p>
        </p:txBody>
      </p:sp>
      <p:sp>
        <p:nvSpPr>
          <p:cNvPr id="3" name="Zástupný obsah 2">
            <a:extLst>
              <a:ext uri="{FF2B5EF4-FFF2-40B4-BE49-F238E27FC236}">
                <a16:creationId xmlns:a16="http://schemas.microsoft.com/office/drawing/2014/main" id="{37C11A66-62CE-4A8A-B220-04D745C80D46}"/>
              </a:ext>
            </a:extLst>
          </p:cNvPr>
          <p:cNvSpPr>
            <a:spLocks noGrp="1"/>
          </p:cNvSpPr>
          <p:nvPr>
            <p:ph idx="1"/>
          </p:nvPr>
        </p:nvSpPr>
        <p:spPr/>
        <p:txBody>
          <a:bodyPr>
            <a:normAutofit fontScale="92500" lnSpcReduction="20000"/>
          </a:bodyPr>
          <a:lstStyle/>
          <a:p>
            <a:pPr marL="0" indent="0">
              <a:buNone/>
            </a:pPr>
            <a:r>
              <a:rPr lang="cs-CZ" dirty="0"/>
              <a:t>KDY?</a:t>
            </a:r>
          </a:p>
          <a:p>
            <a:r>
              <a:rPr lang="cs-CZ" dirty="0"/>
              <a:t>při založení podniku, </a:t>
            </a:r>
          </a:p>
          <a:p>
            <a:r>
              <a:rPr lang="cs-CZ" dirty="0"/>
              <a:t>při snížení kapacit, </a:t>
            </a:r>
          </a:p>
          <a:p>
            <a:r>
              <a:rPr lang="cs-CZ" dirty="0"/>
              <a:t>při prodloužení pronájmu, </a:t>
            </a:r>
          </a:p>
          <a:p>
            <a:r>
              <a:rPr lang="cs-CZ" dirty="0"/>
              <a:t>při zavedení nové výroby, případně reorganizaci výroby, </a:t>
            </a:r>
          </a:p>
          <a:p>
            <a:r>
              <a:rPr lang="cs-CZ" dirty="0"/>
              <a:t>při obnově výrobních prostředků, </a:t>
            </a:r>
          </a:p>
          <a:p>
            <a:r>
              <a:rPr lang="cs-CZ" dirty="0"/>
              <a:t>při změně dodávek, dodavatelů nebo změně situace na trhu (růst poptávky, pokles poptávky, snížení nebo růst nabídky), </a:t>
            </a:r>
          </a:p>
          <a:p>
            <a:r>
              <a:rPr lang="cs-CZ" dirty="0"/>
              <a:t>při změně množství objemu výroby, cenové struktury dodávek, </a:t>
            </a:r>
          </a:p>
          <a:p>
            <a:r>
              <a:rPr lang="cs-CZ" dirty="0"/>
              <a:t>při změně požadavků odběratelů. </a:t>
            </a:r>
          </a:p>
          <a:p>
            <a:endParaRPr lang="cs-CZ" dirty="0"/>
          </a:p>
          <a:p>
            <a:endParaRPr lang="cs-CZ" dirty="0"/>
          </a:p>
        </p:txBody>
      </p:sp>
    </p:spTree>
    <p:extLst>
      <p:ext uri="{BB962C8B-B14F-4D97-AF65-F5344CB8AC3E}">
        <p14:creationId xmlns:p14="http://schemas.microsoft.com/office/powerpoint/2010/main" val="26790946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F08A3-ED60-498D-8BB3-28CD583D2568}"/>
              </a:ext>
            </a:extLst>
          </p:cNvPr>
          <p:cNvSpPr>
            <a:spLocks noGrp="1"/>
          </p:cNvSpPr>
          <p:nvPr>
            <p:ph type="title"/>
          </p:nvPr>
        </p:nvSpPr>
        <p:spPr/>
        <p:txBody>
          <a:bodyPr/>
          <a:lstStyle/>
          <a:p>
            <a:r>
              <a:rPr lang="cs-CZ" b="1" dirty="0"/>
              <a:t>2.1. Rozhodování Make </a:t>
            </a:r>
            <a:r>
              <a:rPr lang="cs-CZ" b="1" dirty="0" err="1"/>
              <a:t>or</a:t>
            </a:r>
            <a:r>
              <a:rPr lang="cs-CZ" b="1" dirty="0"/>
              <a:t> </a:t>
            </a:r>
            <a:r>
              <a:rPr lang="cs-CZ" b="1" dirty="0" err="1"/>
              <a:t>buy</a:t>
            </a:r>
            <a:r>
              <a:rPr lang="cs-CZ" b="1" dirty="0"/>
              <a:t> (3/4)</a:t>
            </a:r>
          </a:p>
        </p:txBody>
      </p:sp>
      <p:sp>
        <p:nvSpPr>
          <p:cNvPr id="3" name="Zástupný obsah 2">
            <a:extLst>
              <a:ext uri="{FF2B5EF4-FFF2-40B4-BE49-F238E27FC236}">
                <a16:creationId xmlns:a16="http://schemas.microsoft.com/office/drawing/2014/main" id="{98A50AE0-285B-4EB0-B526-D5A554AC7BC7}"/>
              </a:ext>
            </a:extLst>
          </p:cNvPr>
          <p:cNvSpPr>
            <a:spLocks noGrp="1"/>
          </p:cNvSpPr>
          <p:nvPr>
            <p:ph idx="1"/>
          </p:nvPr>
        </p:nvSpPr>
        <p:spPr/>
        <p:txBody>
          <a:bodyPr/>
          <a:lstStyle/>
          <a:p>
            <a:pPr marL="0" indent="0">
              <a:buNone/>
            </a:pPr>
            <a:r>
              <a:rPr lang="cs-CZ" b="1" dirty="0"/>
              <a:t>Make </a:t>
            </a:r>
            <a:r>
              <a:rPr lang="cs-CZ" b="1" dirty="0" err="1"/>
              <a:t>or</a:t>
            </a:r>
            <a:r>
              <a:rPr lang="cs-CZ" b="1" dirty="0"/>
              <a:t> </a:t>
            </a:r>
            <a:r>
              <a:rPr lang="cs-CZ" b="1" dirty="0" err="1"/>
              <a:t>buy</a:t>
            </a:r>
            <a:r>
              <a:rPr lang="cs-CZ" b="1" dirty="0"/>
              <a:t>- dopady nesprávného rozhodnutí</a:t>
            </a:r>
            <a:endParaRPr lang="cs-CZ" dirty="0"/>
          </a:p>
          <a:p>
            <a:r>
              <a:rPr lang="cs-CZ" dirty="0"/>
              <a:t>nástup konkurenčního podniku a následná ztráta trhu, </a:t>
            </a:r>
          </a:p>
          <a:p>
            <a:r>
              <a:rPr lang="cs-CZ" dirty="0"/>
              <a:t>krach podniku (likvidace podniku), </a:t>
            </a:r>
          </a:p>
          <a:p>
            <a:r>
              <a:rPr lang="cs-CZ" dirty="0"/>
              <a:t>nevyhnutelná změna sortimentu vyráběných výrobků. </a:t>
            </a:r>
          </a:p>
          <a:p>
            <a:endParaRPr lang="cs-CZ" dirty="0"/>
          </a:p>
          <a:p>
            <a:endParaRPr lang="cs-CZ" dirty="0"/>
          </a:p>
        </p:txBody>
      </p:sp>
    </p:spTree>
    <p:extLst>
      <p:ext uri="{BB962C8B-B14F-4D97-AF65-F5344CB8AC3E}">
        <p14:creationId xmlns:p14="http://schemas.microsoft.com/office/powerpoint/2010/main" val="258131506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335EE-5B4D-4F3C-8B46-F395BDF283E4}"/>
              </a:ext>
            </a:extLst>
          </p:cNvPr>
          <p:cNvSpPr>
            <a:spLocks noGrp="1"/>
          </p:cNvSpPr>
          <p:nvPr>
            <p:ph type="title"/>
          </p:nvPr>
        </p:nvSpPr>
        <p:spPr/>
        <p:txBody>
          <a:bodyPr/>
          <a:lstStyle/>
          <a:p>
            <a:r>
              <a:rPr lang="cs-CZ" b="1" dirty="0"/>
              <a:t>2.1. Rozhodování Make </a:t>
            </a:r>
            <a:r>
              <a:rPr lang="cs-CZ" b="1" dirty="0" err="1"/>
              <a:t>or</a:t>
            </a:r>
            <a:r>
              <a:rPr lang="cs-CZ" b="1" dirty="0"/>
              <a:t> </a:t>
            </a:r>
            <a:r>
              <a:rPr lang="cs-CZ" b="1" dirty="0" err="1"/>
              <a:t>buy</a:t>
            </a:r>
            <a:r>
              <a:rPr lang="cs-CZ" b="1" dirty="0"/>
              <a:t> (4/4)</a:t>
            </a:r>
          </a:p>
        </p:txBody>
      </p:sp>
      <p:pic>
        <p:nvPicPr>
          <p:cNvPr id="4" name="Zástupný obsah 3">
            <a:extLst>
              <a:ext uri="{FF2B5EF4-FFF2-40B4-BE49-F238E27FC236}">
                <a16:creationId xmlns:a16="http://schemas.microsoft.com/office/drawing/2014/main" id="{DBE6C031-2D66-465E-849B-2C63026212E4}"/>
              </a:ext>
            </a:extLst>
          </p:cNvPr>
          <p:cNvPicPr>
            <a:picLocks noGrp="1" noChangeAspect="1"/>
          </p:cNvPicPr>
          <p:nvPr>
            <p:ph idx="1"/>
          </p:nvPr>
        </p:nvPicPr>
        <p:blipFill>
          <a:blip r:embed="rId4"/>
          <a:stretch>
            <a:fillRect/>
          </a:stretch>
        </p:blipFill>
        <p:spPr>
          <a:xfrm>
            <a:off x="1950827" y="1600200"/>
            <a:ext cx="8290346" cy="4525963"/>
          </a:xfrm>
          <a:prstGeom prst="rect">
            <a:avLst/>
          </a:prstGeom>
        </p:spPr>
      </p:pic>
    </p:spTree>
    <p:extLst>
      <p:ext uri="{BB962C8B-B14F-4D97-AF65-F5344CB8AC3E}">
        <p14:creationId xmlns:p14="http://schemas.microsoft.com/office/powerpoint/2010/main" val="164963392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579FC-F734-4821-B6AE-5865D7C4C61B}"/>
              </a:ext>
            </a:extLst>
          </p:cNvPr>
          <p:cNvSpPr>
            <a:spLocks noGrp="1"/>
          </p:cNvSpPr>
          <p:nvPr>
            <p:ph type="title"/>
          </p:nvPr>
        </p:nvSpPr>
        <p:spPr/>
        <p:txBody>
          <a:bodyPr/>
          <a:lstStyle/>
          <a:p>
            <a:r>
              <a:rPr lang="cs-CZ" b="1" dirty="0"/>
              <a:t>2.2. Outsourcing a </a:t>
            </a:r>
            <a:r>
              <a:rPr lang="cs-CZ" b="1" dirty="0" err="1"/>
              <a:t>offshoring</a:t>
            </a:r>
            <a:r>
              <a:rPr lang="cs-CZ" b="1" dirty="0"/>
              <a:t>-definice</a:t>
            </a:r>
          </a:p>
        </p:txBody>
      </p:sp>
      <p:sp>
        <p:nvSpPr>
          <p:cNvPr id="3" name="Zástupný obsah 2">
            <a:extLst>
              <a:ext uri="{FF2B5EF4-FFF2-40B4-BE49-F238E27FC236}">
                <a16:creationId xmlns:a16="http://schemas.microsoft.com/office/drawing/2014/main" id="{A91BE687-CD62-4949-8585-0C507BFC09DB}"/>
              </a:ext>
            </a:extLst>
          </p:cNvPr>
          <p:cNvSpPr>
            <a:spLocks noGrp="1"/>
          </p:cNvSpPr>
          <p:nvPr>
            <p:ph idx="1"/>
          </p:nvPr>
        </p:nvSpPr>
        <p:spPr/>
        <p:txBody>
          <a:bodyPr>
            <a:normAutofit fontScale="70000" lnSpcReduction="20000"/>
          </a:bodyPr>
          <a:lstStyle/>
          <a:p>
            <a:r>
              <a:rPr lang="cs-CZ" b="1" dirty="0"/>
              <a:t>Outsourcing </a:t>
            </a:r>
            <a:r>
              <a:rPr lang="cs-CZ" dirty="0"/>
              <a:t>(angl. </a:t>
            </a:r>
            <a:r>
              <a:rPr lang="cs-CZ" dirty="0" err="1"/>
              <a:t>O</a:t>
            </a:r>
            <a:r>
              <a:rPr lang="cs-CZ" i="1" dirty="0" err="1"/>
              <a:t>ut</a:t>
            </a:r>
            <a:r>
              <a:rPr lang="cs-CZ" i="1" dirty="0"/>
              <a:t> </a:t>
            </a:r>
            <a:r>
              <a:rPr lang="cs-CZ" dirty="0"/>
              <a:t>- vně, a </a:t>
            </a:r>
            <a:r>
              <a:rPr lang="cs-CZ" i="1" dirty="0"/>
              <a:t>Source </a:t>
            </a:r>
            <a:r>
              <a:rPr lang="cs-CZ" dirty="0"/>
              <a:t>- zdroj) znamená, že firma vyčlení různé podpůrné a vedlejší činnosti a svěří je smluvně jiné </a:t>
            </a:r>
            <a:r>
              <a:rPr lang="cs-CZ" b="1" dirty="0"/>
              <a:t>společnosti </a:t>
            </a:r>
            <a:r>
              <a:rPr lang="cs-CZ" dirty="0"/>
              <a:t>čili </a:t>
            </a:r>
            <a:r>
              <a:rPr lang="cs-CZ" dirty="0" err="1"/>
              <a:t>subkontraktorovi</a:t>
            </a:r>
            <a:r>
              <a:rPr lang="cs-CZ" dirty="0"/>
              <a:t>, specializovanému na příslušnou činnost. Je to tedy druh </a:t>
            </a:r>
            <a:r>
              <a:rPr lang="cs-CZ" b="1" dirty="0"/>
              <a:t>dělby práce, </a:t>
            </a:r>
            <a:r>
              <a:rPr lang="cs-CZ" dirty="0"/>
              <a:t>činnost však není zajišťována vlastními zaměstnanci firmy, nýbrž na základě smlouvy. Typicky se jedná o činnosti jako je úklid, údržba, doprava nebo správa počítačů (IT). Outsourcing se považuje za obchodní rozhodnutí, které má vést ke snížení nákladů a (nebo) k soustředění na hlavní činnosti firmy, a to v zájmu její </a:t>
            </a:r>
            <a:r>
              <a:rPr lang="cs-CZ" b="1" dirty="0"/>
              <a:t>konkurenceschopnosti. </a:t>
            </a:r>
            <a:endParaRPr lang="cs-CZ" dirty="0"/>
          </a:p>
          <a:p>
            <a:r>
              <a:rPr lang="cs-CZ" b="1" dirty="0" err="1"/>
              <a:t>offshoring</a:t>
            </a:r>
            <a:r>
              <a:rPr lang="cs-CZ" b="1" dirty="0"/>
              <a:t> </a:t>
            </a:r>
            <a:r>
              <a:rPr lang="cs-CZ" dirty="0"/>
              <a:t>(angl. </a:t>
            </a:r>
            <a:r>
              <a:rPr lang="cs-CZ" i="1" dirty="0" err="1"/>
              <a:t>off-shore</a:t>
            </a:r>
            <a:r>
              <a:rPr lang="cs-CZ" dirty="0"/>
              <a:t>, doslova mimo břehy) nebo </a:t>
            </a:r>
            <a:r>
              <a:rPr lang="cs-CZ" b="1" dirty="0" err="1"/>
              <a:t>out-placement</a:t>
            </a:r>
            <a:r>
              <a:rPr lang="cs-CZ" b="1" dirty="0"/>
              <a:t> </a:t>
            </a:r>
            <a:r>
              <a:rPr lang="cs-CZ" dirty="0"/>
              <a:t>(doslova „vymístění“). Zatímco outsourcingem se rozumí vyvedení činnosti na třetí stranu, </a:t>
            </a:r>
            <a:r>
              <a:rPr lang="cs-CZ" dirty="0" err="1"/>
              <a:t>offshoring</a:t>
            </a:r>
            <a:r>
              <a:rPr lang="cs-CZ" dirty="0"/>
              <a:t> znamená přesun výroby do zahraničí bez ohledu na to, zda výrobu provádí jiná firma nebo jde pouze o přestěhování vlastní továrny. Pro přemístění výroby do zahraničí se někdy používá termín </a:t>
            </a:r>
            <a:r>
              <a:rPr lang="cs-CZ" i="1" dirty="0" err="1"/>
              <a:t>offshore</a:t>
            </a:r>
            <a:r>
              <a:rPr lang="cs-CZ" i="1" dirty="0"/>
              <a:t> outsourcing</a:t>
            </a:r>
            <a:r>
              <a:rPr lang="cs-CZ" dirty="0"/>
              <a:t>, ale stačí mluvit o outsourcingu, protože pro firmu není </a:t>
            </a:r>
            <a:r>
              <a:rPr lang="cs-CZ" dirty="0" err="1"/>
              <a:t>rozho</a:t>
            </a:r>
            <a:r>
              <a:rPr lang="cs-CZ" dirty="0"/>
              <a:t>-dující, kam je činnost převedena, ale za jakých podmínek (zejména cenových) je vykonána. </a:t>
            </a:r>
          </a:p>
        </p:txBody>
      </p:sp>
    </p:spTree>
    <p:extLst>
      <p:ext uri="{BB962C8B-B14F-4D97-AF65-F5344CB8AC3E}">
        <p14:creationId xmlns:p14="http://schemas.microsoft.com/office/powerpoint/2010/main" val="3185177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87D63-DFDC-4DE2-95FF-CB097A80D99C}"/>
              </a:ext>
            </a:extLst>
          </p:cNvPr>
          <p:cNvSpPr>
            <a:spLocks noGrp="1"/>
          </p:cNvSpPr>
          <p:nvPr>
            <p:ph type="title"/>
          </p:nvPr>
        </p:nvSpPr>
        <p:spPr/>
        <p:txBody>
          <a:bodyPr/>
          <a:lstStyle/>
          <a:p>
            <a:r>
              <a:rPr lang="cs-CZ" b="1" dirty="0"/>
              <a:t>1. Procesní management</a:t>
            </a:r>
          </a:p>
        </p:txBody>
      </p:sp>
      <p:sp>
        <p:nvSpPr>
          <p:cNvPr id="3" name="Zástupný symbol pro obsah 2">
            <a:extLst>
              <a:ext uri="{FF2B5EF4-FFF2-40B4-BE49-F238E27FC236}">
                <a16:creationId xmlns:a16="http://schemas.microsoft.com/office/drawing/2014/main" id="{428FF4A4-19DB-43E7-B067-6F76BBC31C25}"/>
              </a:ext>
            </a:extLst>
          </p:cNvPr>
          <p:cNvSpPr>
            <a:spLocks noGrp="1"/>
          </p:cNvSpPr>
          <p:nvPr>
            <p:ph idx="1"/>
          </p:nvPr>
        </p:nvSpPr>
        <p:spPr/>
        <p:txBody>
          <a:bodyPr/>
          <a:lstStyle/>
          <a:p>
            <a:pPr marL="0" indent="0">
              <a:buNone/>
            </a:pPr>
            <a:r>
              <a:rPr lang="cs-CZ" dirty="0"/>
              <a:t>1.1. Proces- definice</a:t>
            </a:r>
          </a:p>
          <a:p>
            <a:pPr marL="0" indent="0">
              <a:buNone/>
            </a:pPr>
            <a:r>
              <a:rPr lang="cs-CZ" dirty="0"/>
              <a:t>1.2. Třídění procesů</a:t>
            </a:r>
          </a:p>
          <a:p>
            <a:pPr marL="0" indent="0">
              <a:buNone/>
            </a:pPr>
            <a:r>
              <a:rPr lang="cs-CZ" dirty="0"/>
              <a:t>1.3. Funkční vs. Procesní řízení</a:t>
            </a:r>
          </a:p>
          <a:p>
            <a:pPr marL="0" indent="0">
              <a:buNone/>
            </a:pPr>
            <a:r>
              <a:rPr lang="cs-CZ" dirty="0"/>
              <a:t>1.4. </a:t>
            </a:r>
            <a:r>
              <a:rPr lang="cs-CZ" dirty="0" err="1"/>
              <a:t>Facility</a:t>
            </a:r>
            <a:r>
              <a:rPr lang="cs-CZ" dirty="0"/>
              <a:t> management- definice</a:t>
            </a:r>
          </a:p>
          <a:p>
            <a:pPr marL="0" indent="0">
              <a:buNone/>
            </a:pPr>
            <a:r>
              <a:rPr lang="cs-CZ" dirty="0"/>
              <a:t>1.5. Synergie 3P</a:t>
            </a:r>
          </a:p>
          <a:p>
            <a:pPr marL="0" indent="0">
              <a:buNone/>
            </a:pPr>
            <a:r>
              <a:rPr lang="cs-CZ" dirty="0"/>
              <a:t>1.6. Úrovně řízení FM</a:t>
            </a:r>
          </a:p>
          <a:p>
            <a:pPr marL="0" indent="0">
              <a:buNone/>
            </a:pPr>
            <a:r>
              <a:rPr lang="cs-CZ" dirty="0"/>
              <a:t>1.7. Případová studie</a:t>
            </a:r>
          </a:p>
        </p:txBody>
      </p:sp>
    </p:spTree>
    <p:extLst>
      <p:ext uri="{BB962C8B-B14F-4D97-AF65-F5344CB8AC3E}">
        <p14:creationId xmlns:p14="http://schemas.microsoft.com/office/powerpoint/2010/main" val="3356293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47A9C-2A87-4692-8723-C8AF85384C5D}"/>
              </a:ext>
            </a:extLst>
          </p:cNvPr>
          <p:cNvSpPr>
            <a:spLocks noGrp="1"/>
          </p:cNvSpPr>
          <p:nvPr>
            <p:ph type="title"/>
          </p:nvPr>
        </p:nvSpPr>
        <p:spPr/>
        <p:txBody>
          <a:bodyPr/>
          <a:lstStyle/>
          <a:p>
            <a:r>
              <a:rPr lang="cs-CZ" b="1" dirty="0"/>
              <a:t>2.3. Kdy outsourcovat</a:t>
            </a:r>
          </a:p>
        </p:txBody>
      </p:sp>
      <p:sp>
        <p:nvSpPr>
          <p:cNvPr id="3" name="Zástupný obsah 2">
            <a:extLst>
              <a:ext uri="{FF2B5EF4-FFF2-40B4-BE49-F238E27FC236}">
                <a16:creationId xmlns:a16="http://schemas.microsoft.com/office/drawing/2014/main" id="{38B1F855-4BC3-4CC1-8186-625481EA240E}"/>
              </a:ext>
            </a:extLst>
          </p:cNvPr>
          <p:cNvSpPr>
            <a:spLocks noGrp="1"/>
          </p:cNvSpPr>
          <p:nvPr>
            <p:ph idx="1"/>
          </p:nvPr>
        </p:nvSpPr>
        <p:spPr/>
        <p:txBody>
          <a:bodyPr>
            <a:normAutofit fontScale="85000" lnSpcReduction="10000"/>
          </a:bodyPr>
          <a:lstStyle/>
          <a:p>
            <a:r>
              <a:rPr lang="cs-CZ" dirty="0"/>
              <a:t>První hledisko- náklady (má smysl outsourcovat to, co děláme vlastními silami dráž, než je to pro nás schopen </a:t>
            </a:r>
            <a:r>
              <a:rPr lang="cs-CZ" b="1" dirty="0"/>
              <a:t>v nezměněné kvalitě</a:t>
            </a:r>
            <a:r>
              <a:rPr lang="cs-CZ" dirty="0"/>
              <a:t> udělat někdo jiný. V takovém případě firma outsourcingem ještě ušetří, atd.)</a:t>
            </a:r>
          </a:p>
          <a:p>
            <a:endParaRPr lang="cs-CZ" dirty="0"/>
          </a:p>
          <a:p>
            <a:r>
              <a:rPr lang="cs-CZ" dirty="0"/>
              <a:t>Druhou cestou je podívat se na to, co vlastními silami nejsme schopni dělat příliš dobře a v druhém kroku se zeptat, kolik by mě stálo, když bych to dělal stejně dobře, jako to nabízí daný poskytovatel outsourcingu. </a:t>
            </a:r>
          </a:p>
          <a:p>
            <a:endParaRPr lang="cs-CZ" dirty="0"/>
          </a:p>
          <a:p>
            <a:r>
              <a:rPr lang="cs-CZ" dirty="0"/>
              <a:t>Konečně třetím způsobem, jak identifikovat oblast vhodnou k outsourcingu je řízení rizik. Budete se ptát, co se bude dít, když daný zaměstnanec onemocní, daný stroj se rozbije, atd. </a:t>
            </a:r>
          </a:p>
          <a:p>
            <a:endParaRPr lang="cs-CZ" dirty="0"/>
          </a:p>
        </p:txBody>
      </p:sp>
    </p:spTree>
    <p:extLst>
      <p:ext uri="{BB962C8B-B14F-4D97-AF65-F5344CB8AC3E}">
        <p14:creationId xmlns:p14="http://schemas.microsoft.com/office/powerpoint/2010/main" val="418581247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2.4. Jaké činností se doporučuje </a:t>
            </a:r>
            <a:r>
              <a:rPr lang="cs-CZ" b="1" dirty="0" err="1"/>
              <a:t>outsourcovat</a:t>
            </a:r>
            <a:r>
              <a:rPr lang="cs-CZ" b="1" dirty="0"/>
              <a:t>?</a:t>
            </a:r>
          </a:p>
        </p:txBody>
      </p:sp>
      <p:sp>
        <p:nvSpPr>
          <p:cNvPr id="3" name="Zástupný symbol pro obsah 2"/>
          <p:cNvSpPr>
            <a:spLocks noGrp="1"/>
          </p:cNvSpPr>
          <p:nvPr>
            <p:ph idx="1"/>
          </p:nvPr>
        </p:nvSpPr>
        <p:spPr/>
        <p:txBody>
          <a:bodyPr>
            <a:normAutofit/>
          </a:bodyPr>
          <a:lstStyle/>
          <a:p>
            <a:r>
              <a:rPr lang="cs-CZ" dirty="0"/>
              <a:t>Které nejsou konkurenční výhodou podniku</a:t>
            </a:r>
          </a:p>
          <a:p>
            <a:r>
              <a:rPr lang="cs-CZ" dirty="0"/>
              <a:t>Opakující se (rutinní)</a:t>
            </a:r>
          </a:p>
          <a:p>
            <a:r>
              <a:rPr lang="cs-CZ" dirty="0"/>
              <a:t>Se snadno měřitelným výsledkem</a:t>
            </a:r>
          </a:p>
          <a:p>
            <a:r>
              <a:rPr lang="cs-CZ" dirty="0"/>
              <a:t>Které nejsme schopni zajistit vlastními silami ve stejné kvalitě a se stejnými náklady</a:t>
            </a:r>
          </a:p>
          <a:p>
            <a:endParaRPr lang="cs-CZ" dirty="0"/>
          </a:p>
          <a:p>
            <a:pPr marL="0" indent="0">
              <a:buNone/>
            </a:pPr>
            <a:r>
              <a:rPr lang="cs-CZ" sz="2800" i="1" dirty="0"/>
              <a:t>Příklady: úklid, ostraha, účetnictví, IT podpora</a:t>
            </a:r>
          </a:p>
        </p:txBody>
      </p:sp>
    </p:spTree>
    <p:extLst>
      <p:ext uri="{BB962C8B-B14F-4D97-AF65-F5344CB8AC3E}">
        <p14:creationId xmlns:p14="http://schemas.microsoft.com/office/powerpoint/2010/main" val="276319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2.4. Jaké činnosti se nedoporučuje </a:t>
            </a:r>
            <a:r>
              <a:rPr lang="cs-CZ" b="1" dirty="0" err="1"/>
              <a:t>outsourcovat</a:t>
            </a:r>
            <a:r>
              <a:rPr lang="cs-CZ" b="1" dirty="0"/>
              <a:t>?</a:t>
            </a:r>
          </a:p>
        </p:txBody>
      </p:sp>
      <p:sp>
        <p:nvSpPr>
          <p:cNvPr id="3" name="Zástupný symbol pro obsah 2"/>
          <p:cNvSpPr>
            <a:spLocks noGrp="1"/>
          </p:cNvSpPr>
          <p:nvPr>
            <p:ph idx="1"/>
          </p:nvPr>
        </p:nvSpPr>
        <p:spPr/>
        <p:txBody>
          <a:bodyPr>
            <a:normAutofit/>
          </a:bodyPr>
          <a:lstStyle/>
          <a:p>
            <a:r>
              <a:rPr lang="cs-CZ" dirty="0"/>
              <a:t>Které obsahují vlastní know-how,</a:t>
            </a:r>
          </a:p>
          <a:p>
            <a:endParaRPr lang="cs-CZ" dirty="0"/>
          </a:p>
          <a:p>
            <a:r>
              <a:rPr lang="cs-CZ" dirty="0"/>
              <a:t> které obsahují informace o zákaznicích (pokud existuje možnost uniku těchto informací),</a:t>
            </a:r>
          </a:p>
          <a:p>
            <a:endParaRPr lang="cs-CZ" dirty="0"/>
          </a:p>
          <a:p>
            <a:r>
              <a:rPr lang="cs-CZ" dirty="0"/>
              <a:t>když by </a:t>
            </a:r>
            <a:r>
              <a:rPr lang="cs-CZ" dirty="0" err="1"/>
              <a:t>outsourcování</a:t>
            </a:r>
            <a:r>
              <a:rPr lang="cs-CZ" dirty="0"/>
              <a:t> dané služby vedlo ke komplikacím v jejím každodenním využívání</a:t>
            </a:r>
          </a:p>
        </p:txBody>
      </p:sp>
    </p:spTree>
    <p:extLst>
      <p:ext uri="{BB962C8B-B14F-4D97-AF65-F5344CB8AC3E}">
        <p14:creationId xmlns:p14="http://schemas.microsoft.com/office/powerpoint/2010/main" val="2861897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318A6-8A36-46E7-A363-3FE9362C3784}"/>
              </a:ext>
            </a:extLst>
          </p:cNvPr>
          <p:cNvSpPr>
            <a:spLocks noGrp="1"/>
          </p:cNvSpPr>
          <p:nvPr>
            <p:ph type="title"/>
          </p:nvPr>
        </p:nvSpPr>
        <p:spPr/>
        <p:txBody>
          <a:bodyPr/>
          <a:lstStyle/>
          <a:p>
            <a:r>
              <a:rPr lang="cs-CZ" b="1" dirty="0"/>
              <a:t>2.4. Co lze </a:t>
            </a:r>
            <a:r>
              <a:rPr lang="cs-CZ" b="1" dirty="0" err="1"/>
              <a:t>outsourcovat</a:t>
            </a:r>
            <a:r>
              <a:rPr lang="cs-CZ" b="1" dirty="0"/>
              <a:t>?</a:t>
            </a:r>
          </a:p>
        </p:txBody>
      </p:sp>
      <p:sp>
        <p:nvSpPr>
          <p:cNvPr id="3" name="Zástupný obsah 2">
            <a:extLst>
              <a:ext uri="{FF2B5EF4-FFF2-40B4-BE49-F238E27FC236}">
                <a16:creationId xmlns:a16="http://schemas.microsoft.com/office/drawing/2014/main" id="{52606934-B5D6-4A05-8289-1513ADB7FEEF}"/>
              </a:ext>
            </a:extLst>
          </p:cNvPr>
          <p:cNvSpPr>
            <a:spLocks noGrp="1"/>
          </p:cNvSpPr>
          <p:nvPr>
            <p:ph idx="1"/>
          </p:nvPr>
        </p:nvSpPr>
        <p:spPr/>
        <p:txBody>
          <a:bodyPr>
            <a:normAutofit fontScale="62500" lnSpcReduction="20000"/>
          </a:bodyPr>
          <a:lstStyle/>
          <a:p>
            <a:endParaRPr lang="cs-CZ" dirty="0"/>
          </a:p>
          <a:p>
            <a:r>
              <a:rPr lang="cs-CZ" dirty="0"/>
              <a:t>Údržba komunikací </a:t>
            </a:r>
          </a:p>
          <a:p>
            <a:r>
              <a:rPr lang="cs-CZ" dirty="0"/>
              <a:t>Úklid prostoru </a:t>
            </a:r>
          </a:p>
          <a:p>
            <a:r>
              <a:rPr lang="cs-CZ" dirty="0"/>
              <a:t>Stravování </a:t>
            </a:r>
          </a:p>
          <a:p>
            <a:r>
              <a:rPr lang="cs-CZ" dirty="0"/>
              <a:t>Ostraha objektů </a:t>
            </a:r>
          </a:p>
          <a:p>
            <a:r>
              <a:rPr lang="cs-CZ" dirty="0"/>
              <a:t>Personální záležitosti </a:t>
            </a:r>
          </a:p>
          <a:p>
            <a:r>
              <a:rPr lang="cs-CZ" dirty="0"/>
              <a:t>Public Relations </a:t>
            </a:r>
          </a:p>
          <a:p>
            <a:r>
              <a:rPr lang="cs-CZ" dirty="0"/>
              <a:t>Marketing </a:t>
            </a:r>
          </a:p>
          <a:p>
            <a:r>
              <a:rPr lang="cs-CZ" dirty="0"/>
              <a:t>Firemní tisk </a:t>
            </a:r>
          </a:p>
          <a:p>
            <a:r>
              <a:rPr lang="cs-CZ" dirty="0"/>
              <a:t>Obchod </a:t>
            </a:r>
          </a:p>
          <a:p>
            <a:r>
              <a:rPr lang="cs-CZ" dirty="0"/>
              <a:t>Logistika </a:t>
            </a:r>
          </a:p>
          <a:p>
            <a:r>
              <a:rPr lang="cs-CZ" dirty="0"/>
              <a:t>Účetnictví </a:t>
            </a:r>
          </a:p>
          <a:p>
            <a:r>
              <a:rPr lang="cs-CZ" dirty="0"/>
              <a:t>Mzdové účetnictví </a:t>
            </a:r>
          </a:p>
          <a:p>
            <a:r>
              <a:rPr lang="cs-CZ" dirty="0"/>
              <a:t>Údržba objektů a řadě dalších. </a:t>
            </a:r>
          </a:p>
          <a:p>
            <a:endParaRPr lang="cs-CZ" dirty="0"/>
          </a:p>
        </p:txBody>
      </p:sp>
    </p:spTree>
    <p:extLst>
      <p:ext uri="{BB962C8B-B14F-4D97-AF65-F5344CB8AC3E}">
        <p14:creationId xmlns:p14="http://schemas.microsoft.com/office/powerpoint/2010/main" val="313591649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667001" y="152400"/>
            <a:ext cx="7800975" cy="1608138"/>
          </a:xfrm>
        </p:spPr>
        <p:txBody>
          <a:bodyPr/>
          <a:lstStyle/>
          <a:p>
            <a:pPr algn="ctr"/>
            <a:r>
              <a:rPr lang="cs-CZ" altLang="cs-CZ" sz="3200" b="1" dirty="0"/>
              <a:t>2.5. Diagram příčin a důsledků pro realizaci outsourcingového projektu</a:t>
            </a:r>
          </a:p>
        </p:txBody>
      </p:sp>
      <p:graphicFrame>
        <p:nvGraphicFramePr>
          <p:cNvPr id="204803" name="Object 3"/>
          <p:cNvGraphicFramePr>
            <a:graphicFrameLocks noChangeAspect="1"/>
          </p:cNvGraphicFramePr>
          <p:nvPr/>
        </p:nvGraphicFramePr>
        <p:xfrm>
          <a:off x="1828800" y="1981200"/>
          <a:ext cx="8534400" cy="4648200"/>
        </p:xfrm>
        <a:graphic>
          <a:graphicData uri="http://schemas.openxmlformats.org/presentationml/2006/ole">
            <mc:AlternateContent xmlns:mc="http://schemas.openxmlformats.org/markup-compatibility/2006">
              <mc:Choice xmlns:v="urn:schemas-microsoft-com:vml" Requires="v">
                <p:oleObj name="Rastrový obrázek" r:id="rId5" imgW="8554644" imgH="5563377" progId="Paint.Picture">
                  <p:embed/>
                </p:oleObj>
              </mc:Choice>
              <mc:Fallback>
                <p:oleObj name="Rastrový obrázek" r:id="rId5" imgW="8554644" imgH="5563377" progId="Paint.Picture">
                  <p:embed/>
                  <p:pic>
                    <p:nvPicPr>
                      <p:cNvPr id="2048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9812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864835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2BB7B4-6B72-4D45-8889-CAFDF8119B7F}"/>
              </a:ext>
            </a:extLst>
          </p:cNvPr>
          <p:cNvSpPr>
            <a:spLocks noGrp="1"/>
          </p:cNvSpPr>
          <p:nvPr>
            <p:ph type="title"/>
          </p:nvPr>
        </p:nvSpPr>
        <p:spPr/>
        <p:txBody>
          <a:bodyPr/>
          <a:lstStyle/>
          <a:p>
            <a:r>
              <a:rPr lang="cs-CZ" b="1" dirty="0"/>
              <a:t>2.6. Definování služby</a:t>
            </a:r>
          </a:p>
        </p:txBody>
      </p:sp>
      <p:sp>
        <p:nvSpPr>
          <p:cNvPr id="3" name="Zástupný symbol pro obsah 2">
            <a:extLst>
              <a:ext uri="{FF2B5EF4-FFF2-40B4-BE49-F238E27FC236}">
                <a16:creationId xmlns:a16="http://schemas.microsoft.com/office/drawing/2014/main" id="{9C6845D9-B3B9-4070-8771-8A2156A673B9}"/>
              </a:ext>
            </a:extLst>
          </p:cNvPr>
          <p:cNvSpPr>
            <a:spLocks noGrp="1"/>
          </p:cNvSpPr>
          <p:nvPr>
            <p:ph idx="1"/>
          </p:nvPr>
        </p:nvSpPr>
        <p:spPr/>
        <p:txBody>
          <a:bodyPr/>
          <a:lstStyle/>
          <a:p>
            <a:r>
              <a:rPr lang="cs-CZ" dirty="0"/>
              <a:t>Na vstupu (klient definuje zdroje, frekvence a způsob provedení)</a:t>
            </a:r>
          </a:p>
          <a:p>
            <a:r>
              <a:rPr lang="cs-CZ" dirty="0"/>
              <a:t>Na výstupu (klient definuje svoji představu výsledného stavu)</a:t>
            </a:r>
          </a:p>
        </p:txBody>
      </p:sp>
    </p:spTree>
    <p:extLst>
      <p:ext uri="{BB962C8B-B14F-4D97-AF65-F5344CB8AC3E}">
        <p14:creationId xmlns:p14="http://schemas.microsoft.com/office/powerpoint/2010/main" val="1562615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05468D-D10D-4A30-9B0A-B27C6544D661}"/>
              </a:ext>
            </a:extLst>
          </p:cNvPr>
          <p:cNvSpPr>
            <a:spLocks noGrp="1"/>
          </p:cNvSpPr>
          <p:nvPr>
            <p:ph type="ctrTitle"/>
          </p:nvPr>
        </p:nvSpPr>
        <p:spPr/>
        <p:txBody>
          <a:bodyPr/>
          <a:lstStyle/>
          <a:p>
            <a:r>
              <a:rPr lang="cs-CZ" b="1" dirty="0"/>
              <a:t>2.7. Případová studie Outsourcing </a:t>
            </a:r>
          </a:p>
        </p:txBody>
      </p:sp>
      <p:sp>
        <p:nvSpPr>
          <p:cNvPr id="3" name="Podnadpis 2">
            <a:extLst>
              <a:ext uri="{FF2B5EF4-FFF2-40B4-BE49-F238E27FC236}">
                <a16:creationId xmlns:a16="http://schemas.microsoft.com/office/drawing/2014/main" id="{38378163-33C0-4E6A-BFF7-F3456A87041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66028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Dodavatelský řetězec Lego</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7568" y="1585214"/>
            <a:ext cx="3618746" cy="5272787"/>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945" y="3573017"/>
            <a:ext cx="4354055" cy="2877129"/>
          </a:xfrm>
          <a:prstGeom prst="rect">
            <a:avLst/>
          </a:prstGeom>
        </p:spPr>
      </p:pic>
    </p:spTree>
    <p:extLst>
      <p:ext uri="{BB962C8B-B14F-4D97-AF65-F5344CB8AC3E}">
        <p14:creationId xmlns:p14="http://schemas.microsoft.com/office/powerpoint/2010/main" val="1726169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LEGO a DHL Supply </a:t>
            </a:r>
            <a:r>
              <a:rPr lang="cs-CZ" b="1" dirty="0" err="1"/>
              <a:t>Chain</a:t>
            </a:r>
            <a:endParaRPr lang="cs-CZ" b="1" dirty="0"/>
          </a:p>
        </p:txBody>
      </p:sp>
      <p:sp>
        <p:nvSpPr>
          <p:cNvPr id="3" name="Zástupný symbol pro obsah 2"/>
          <p:cNvSpPr>
            <a:spLocks noGrp="1"/>
          </p:cNvSpPr>
          <p:nvPr>
            <p:ph idx="1"/>
          </p:nvPr>
        </p:nvSpPr>
        <p:spPr>
          <a:xfrm>
            <a:off x="1981200" y="1600201"/>
            <a:ext cx="4651598" cy="4525963"/>
          </a:xfrm>
        </p:spPr>
        <p:txBody>
          <a:bodyPr>
            <a:normAutofit fontScale="77500" lnSpcReduction="20000"/>
          </a:bodyPr>
          <a:lstStyle/>
          <a:p>
            <a:r>
              <a:rPr lang="cs-CZ" dirty="0"/>
              <a:t>Jirny stavebnicemi LEGO zásobuje přímo na 130 zemí. Kromě toho dodává LEGO do malých distribučních center, která zajišťují další rozvoz v Austrálii, na Novém Zélandu, v Jihoafrické republice, Japonsku, Jižní Koreji a na </a:t>
            </a:r>
            <a:r>
              <a:rPr lang="cs-CZ" dirty="0" err="1"/>
              <a:t>Taiwanu</a:t>
            </a:r>
            <a:r>
              <a:rPr lang="cs-CZ" dirty="0"/>
              <a:t>. </a:t>
            </a:r>
            <a:br>
              <a:rPr lang="cs-CZ" dirty="0"/>
            </a:br>
            <a:br>
              <a:rPr lang="cs-CZ" dirty="0"/>
            </a:br>
            <a:r>
              <a:rPr lang="cs-CZ" dirty="0"/>
              <a:t>Ve skladu v Jirnech se tak ročně manipuluje až se 1,2 milionu palet stavebnic LEGO, přičemž v jednu chvíli jich zde může být uskladněno až 150 tisíc</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534" y="1916832"/>
            <a:ext cx="3875467" cy="1991990"/>
          </a:xfrm>
          <a:prstGeom prst="rect">
            <a:avLst/>
          </a:prstGeom>
        </p:spPr>
      </p:pic>
    </p:spTree>
    <p:extLst>
      <p:ext uri="{BB962C8B-B14F-4D97-AF65-F5344CB8AC3E}">
        <p14:creationId xmlns:p14="http://schemas.microsoft.com/office/powerpoint/2010/main" val="1139353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DF2AA-86B9-4C4D-A861-9684682FF81C}"/>
              </a:ext>
            </a:extLst>
          </p:cNvPr>
          <p:cNvSpPr>
            <a:spLocks noGrp="1"/>
          </p:cNvSpPr>
          <p:nvPr>
            <p:ph type="title"/>
          </p:nvPr>
        </p:nvSpPr>
        <p:spPr/>
        <p:txBody>
          <a:bodyPr/>
          <a:lstStyle/>
          <a:p>
            <a:r>
              <a:rPr lang="cs-CZ" dirty="0"/>
              <a:t>?</a:t>
            </a:r>
          </a:p>
        </p:txBody>
      </p:sp>
      <p:sp>
        <p:nvSpPr>
          <p:cNvPr id="3" name="Zástupný symbol pro obsah 2">
            <a:extLst>
              <a:ext uri="{FF2B5EF4-FFF2-40B4-BE49-F238E27FC236}">
                <a16:creationId xmlns:a16="http://schemas.microsoft.com/office/drawing/2014/main" id="{E909E178-BE79-447F-895A-CB20E1959A06}"/>
              </a:ext>
            </a:extLst>
          </p:cNvPr>
          <p:cNvSpPr>
            <a:spLocks noGrp="1"/>
          </p:cNvSpPr>
          <p:nvPr>
            <p:ph idx="1"/>
          </p:nvPr>
        </p:nvSpPr>
        <p:spPr/>
        <p:txBody>
          <a:bodyPr/>
          <a:lstStyle/>
          <a:p>
            <a:r>
              <a:rPr lang="cs-CZ" dirty="0"/>
              <a:t>Úklid/ostraha/účetnictví/vzdělávací kurzy</a:t>
            </a:r>
          </a:p>
          <a:p>
            <a:endParaRPr lang="cs-CZ" dirty="0"/>
          </a:p>
          <a:p>
            <a:endParaRPr lang="cs-CZ" dirty="0"/>
          </a:p>
          <a:p>
            <a:r>
              <a:rPr lang="cs-CZ" dirty="0"/>
              <a:t>Uveďte příklad definice služby na vstupu a výstupu</a:t>
            </a:r>
          </a:p>
        </p:txBody>
      </p:sp>
    </p:spTree>
    <p:extLst>
      <p:ext uri="{BB962C8B-B14F-4D97-AF65-F5344CB8AC3E}">
        <p14:creationId xmlns:p14="http://schemas.microsoft.com/office/powerpoint/2010/main" val="62702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482065-C640-41CD-9990-1CB78D2C5C94}"/>
              </a:ext>
            </a:extLst>
          </p:cNvPr>
          <p:cNvSpPr>
            <a:spLocks noGrp="1"/>
          </p:cNvSpPr>
          <p:nvPr>
            <p:ph type="title"/>
          </p:nvPr>
        </p:nvSpPr>
        <p:spPr/>
        <p:txBody>
          <a:bodyPr/>
          <a:lstStyle/>
          <a:p>
            <a:r>
              <a:rPr lang="cs-CZ" b="1" dirty="0"/>
              <a:t>1.1. Proces- definice (1/2)</a:t>
            </a:r>
          </a:p>
        </p:txBody>
      </p:sp>
      <p:sp>
        <p:nvSpPr>
          <p:cNvPr id="3" name="Zástupný obsah 2">
            <a:extLst>
              <a:ext uri="{FF2B5EF4-FFF2-40B4-BE49-F238E27FC236}">
                <a16:creationId xmlns:a16="http://schemas.microsoft.com/office/drawing/2014/main" id="{20A01FAC-C0AE-4456-8808-F2CF0B31390A}"/>
              </a:ext>
            </a:extLst>
          </p:cNvPr>
          <p:cNvSpPr>
            <a:spLocks noGrp="1"/>
          </p:cNvSpPr>
          <p:nvPr>
            <p:ph idx="1"/>
          </p:nvPr>
        </p:nvSpPr>
        <p:spPr/>
        <p:txBody>
          <a:bodyPr/>
          <a:lstStyle/>
          <a:p>
            <a:r>
              <a:rPr lang="cs-CZ" dirty="0"/>
              <a:t>Proces je logickou sekvencí aktivit, které transformují vstup ve výstup, nebo jiný žádoucí výsledek.</a:t>
            </a:r>
          </a:p>
          <a:p>
            <a:r>
              <a:rPr lang="cs-CZ" dirty="0"/>
              <a:t>Proces lze také charakterizovat jako </a:t>
            </a:r>
            <a:r>
              <a:rPr lang="cs-CZ" b="1" dirty="0">
                <a:solidFill>
                  <a:srgbClr val="FF0000"/>
                </a:solidFill>
              </a:rPr>
              <a:t>posloupnost sekvenčních aktivit, které mají společný cíl</a:t>
            </a:r>
            <a:r>
              <a:rPr lang="cs-CZ" dirty="0"/>
              <a:t>. </a:t>
            </a:r>
          </a:p>
          <a:p>
            <a:r>
              <a:rPr lang="cs-CZ" dirty="0"/>
              <a:t>Proces se spouští nějakým signálem na vstupu a podle definovaných procedur s využitím přidělených zdrojů organizace vytváří určitý výstup pro definovaného zákazníka, ať už externího nebo interního.</a:t>
            </a:r>
          </a:p>
        </p:txBody>
      </p:sp>
    </p:spTree>
    <p:extLst>
      <p:ext uri="{BB962C8B-B14F-4D97-AF65-F5344CB8AC3E}">
        <p14:creationId xmlns:p14="http://schemas.microsoft.com/office/powerpoint/2010/main" val="12397999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1692CB-8196-45C9-85B4-2C97440BCCF2}"/>
              </a:ext>
            </a:extLst>
          </p:cNvPr>
          <p:cNvSpPr>
            <a:spLocks noGrp="1"/>
          </p:cNvSpPr>
          <p:nvPr>
            <p:ph type="ctrTitle"/>
          </p:nvPr>
        </p:nvSpPr>
        <p:spPr/>
        <p:txBody>
          <a:bodyPr/>
          <a:lstStyle/>
          <a:p>
            <a:r>
              <a:rPr lang="cs-CZ" b="1" dirty="0"/>
              <a:t>3. Norma ČSN EN 15221</a:t>
            </a:r>
          </a:p>
        </p:txBody>
      </p:sp>
      <p:sp>
        <p:nvSpPr>
          <p:cNvPr id="3" name="Podnadpis 2">
            <a:extLst>
              <a:ext uri="{FF2B5EF4-FFF2-40B4-BE49-F238E27FC236}">
                <a16:creationId xmlns:a16="http://schemas.microsoft.com/office/drawing/2014/main" id="{52723107-F46A-43A7-88FB-09894B9CE68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8689135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865D9-E2DC-4FC9-B3E0-ECCDDBD3C527}"/>
              </a:ext>
            </a:extLst>
          </p:cNvPr>
          <p:cNvSpPr>
            <a:spLocks noGrp="1"/>
          </p:cNvSpPr>
          <p:nvPr>
            <p:ph type="title"/>
          </p:nvPr>
        </p:nvSpPr>
        <p:spPr/>
        <p:txBody>
          <a:bodyPr/>
          <a:lstStyle/>
          <a:p>
            <a:r>
              <a:rPr lang="cs-CZ" b="1" dirty="0"/>
              <a:t>3. Norma ČSN EN 15221</a:t>
            </a:r>
            <a:endParaRPr lang="cs-CZ" dirty="0"/>
          </a:p>
        </p:txBody>
      </p:sp>
      <p:sp>
        <p:nvSpPr>
          <p:cNvPr id="3" name="Zástupný symbol pro obsah 2">
            <a:extLst>
              <a:ext uri="{FF2B5EF4-FFF2-40B4-BE49-F238E27FC236}">
                <a16:creationId xmlns:a16="http://schemas.microsoft.com/office/drawing/2014/main" id="{4EFB587B-624A-438B-9387-C6F715216B00}"/>
              </a:ext>
            </a:extLst>
          </p:cNvPr>
          <p:cNvSpPr>
            <a:spLocks noGrp="1"/>
          </p:cNvSpPr>
          <p:nvPr>
            <p:ph idx="1"/>
          </p:nvPr>
        </p:nvSpPr>
        <p:spPr/>
        <p:txBody>
          <a:bodyPr/>
          <a:lstStyle/>
          <a:p>
            <a:pPr marL="0" indent="0">
              <a:buNone/>
            </a:pPr>
            <a:r>
              <a:rPr lang="cs-CZ" dirty="0"/>
              <a:t>3.1. Účel a cíle normy</a:t>
            </a:r>
          </a:p>
          <a:p>
            <a:pPr marL="0" indent="0">
              <a:buNone/>
            </a:pPr>
            <a:r>
              <a:rPr lang="cs-CZ" dirty="0"/>
              <a:t>3.2. Struktura FM dle normy</a:t>
            </a:r>
          </a:p>
          <a:p>
            <a:pPr marL="0" indent="0">
              <a:buNone/>
            </a:pPr>
            <a:r>
              <a:rPr lang="cs-CZ" dirty="0"/>
              <a:t>3.3. Obsah normy</a:t>
            </a:r>
          </a:p>
          <a:p>
            <a:pPr marL="0" indent="0">
              <a:buNone/>
            </a:pPr>
            <a:r>
              <a:rPr lang="cs-CZ" dirty="0"/>
              <a:t>3.4. Model FM</a:t>
            </a:r>
          </a:p>
          <a:p>
            <a:pPr marL="0" indent="0">
              <a:buNone/>
            </a:pPr>
            <a:r>
              <a:rPr lang="cs-CZ" dirty="0"/>
              <a:t>3.5. SLA, KPI, CPI</a:t>
            </a:r>
          </a:p>
          <a:p>
            <a:pPr marL="0" indent="0">
              <a:buNone/>
            </a:pPr>
            <a:r>
              <a:rPr lang="cs-CZ" dirty="0"/>
              <a:t>3.6. Úrovně interakce</a:t>
            </a:r>
          </a:p>
        </p:txBody>
      </p:sp>
    </p:spTree>
    <p:extLst>
      <p:ext uri="{BB962C8B-B14F-4D97-AF65-F5344CB8AC3E}">
        <p14:creationId xmlns:p14="http://schemas.microsoft.com/office/powerpoint/2010/main" val="166331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4336B6-20A0-4DB1-AFC6-68087D6D0CED}"/>
              </a:ext>
            </a:extLst>
          </p:cNvPr>
          <p:cNvSpPr>
            <a:spLocks noGrp="1"/>
          </p:cNvSpPr>
          <p:nvPr>
            <p:ph type="title"/>
          </p:nvPr>
        </p:nvSpPr>
        <p:spPr/>
        <p:txBody>
          <a:bodyPr/>
          <a:lstStyle/>
          <a:p>
            <a:r>
              <a:rPr lang="cs-CZ" b="1" dirty="0"/>
              <a:t>3.1. Norma ČSN EN 15221-účel a cíle</a:t>
            </a:r>
          </a:p>
        </p:txBody>
      </p:sp>
      <p:sp>
        <p:nvSpPr>
          <p:cNvPr id="3" name="Zástupný obsah 2">
            <a:extLst>
              <a:ext uri="{FF2B5EF4-FFF2-40B4-BE49-F238E27FC236}">
                <a16:creationId xmlns:a16="http://schemas.microsoft.com/office/drawing/2014/main" id="{255789B0-4A7A-48F6-A376-74BD976D2570}"/>
              </a:ext>
            </a:extLst>
          </p:cNvPr>
          <p:cNvSpPr>
            <a:spLocks noGrp="1"/>
          </p:cNvSpPr>
          <p:nvPr>
            <p:ph idx="1"/>
          </p:nvPr>
        </p:nvSpPr>
        <p:spPr/>
        <p:txBody>
          <a:bodyPr>
            <a:normAutofit fontScale="85000" lnSpcReduction="20000"/>
          </a:bodyPr>
          <a:lstStyle/>
          <a:p>
            <a:r>
              <a:rPr lang="cs-CZ" dirty="0"/>
              <a:t>Účelem této evropské normy je stanovit termíny v oblasti Facility Managementu s cílem: </a:t>
            </a:r>
          </a:p>
          <a:p>
            <a:r>
              <a:rPr lang="cs-CZ" dirty="0"/>
              <a:t>Zlepšit komunikaci mezi investory </a:t>
            </a:r>
          </a:p>
          <a:p>
            <a:r>
              <a:rPr lang="cs-CZ" dirty="0"/>
              <a:t>Zvýšit efektivitu základních procesů a procesů Facility Managementu, jakož i kvalitu jejich výstupů. </a:t>
            </a:r>
          </a:p>
          <a:p>
            <a:r>
              <a:rPr lang="cs-CZ" dirty="0"/>
              <a:t>Rozvíjet nástroje a systémy </a:t>
            </a:r>
          </a:p>
          <a:p>
            <a:endParaRPr lang="cs-CZ" dirty="0"/>
          </a:p>
          <a:p>
            <a:r>
              <a:rPr lang="cs-CZ" dirty="0"/>
              <a:t>Tato norma je hlavním dokumentem standardů Facility Managementu, na který budou navazovat další iniciativy. Iniciativy pro ostatní normy, směrnice a technické předpisy není možné vytvářet bez odvolání se na hlavní dokument. </a:t>
            </a:r>
          </a:p>
        </p:txBody>
      </p:sp>
    </p:spTree>
    <p:extLst>
      <p:ext uri="{BB962C8B-B14F-4D97-AF65-F5344CB8AC3E}">
        <p14:creationId xmlns:p14="http://schemas.microsoft.com/office/powerpoint/2010/main" val="953837061"/>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21DF6A-9751-4999-821C-33ABD04CA675}"/>
              </a:ext>
            </a:extLst>
          </p:cNvPr>
          <p:cNvSpPr>
            <a:spLocks noGrp="1"/>
          </p:cNvSpPr>
          <p:nvPr>
            <p:ph type="title"/>
          </p:nvPr>
        </p:nvSpPr>
        <p:spPr/>
        <p:txBody>
          <a:bodyPr/>
          <a:lstStyle/>
          <a:p>
            <a:r>
              <a:rPr lang="cs-CZ" b="1" dirty="0"/>
              <a:t>3.2. Struktura FM</a:t>
            </a:r>
          </a:p>
        </p:txBody>
      </p:sp>
      <p:sp>
        <p:nvSpPr>
          <p:cNvPr id="3" name="Zástupný obsah 2">
            <a:extLst>
              <a:ext uri="{FF2B5EF4-FFF2-40B4-BE49-F238E27FC236}">
                <a16:creationId xmlns:a16="http://schemas.microsoft.com/office/drawing/2014/main" id="{B80E0F28-7B3B-45C9-AFA9-B5064CEC3880}"/>
              </a:ext>
            </a:extLst>
          </p:cNvPr>
          <p:cNvSpPr>
            <a:spLocks noGrp="1"/>
          </p:cNvSpPr>
          <p:nvPr>
            <p:ph idx="1"/>
          </p:nvPr>
        </p:nvSpPr>
        <p:spPr/>
        <p:txBody>
          <a:bodyPr>
            <a:normAutofit fontScale="70000" lnSpcReduction="20000"/>
          </a:bodyPr>
          <a:lstStyle/>
          <a:p>
            <a:endParaRPr lang="cs-CZ" dirty="0"/>
          </a:p>
          <a:p>
            <a:pPr marL="0" indent="0">
              <a:buNone/>
            </a:pPr>
            <a:r>
              <a:rPr lang="cs-CZ" dirty="0"/>
              <a:t>Oblast </a:t>
            </a:r>
            <a:r>
              <a:rPr lang="cs-CZ" dirty="0" err="1"/>
              <a:t>Facility</a:t>
            </a:r>
            <a:r>
              <a:rPr lang="cs-CZ" dirty="0"/>
              <a:t> Managementu může být seskupena podle požadavků klienta a ty mohou být souhrnně zařazeny do dvou hlavních skupin: </a:t>
            </a:r>
          </a:p>
          <a:p>
            <a:r>
              <a:rPr lang="cs-CZ" dirty="0"/>
              <a:t>prostor a infrastruktura; </a:t>
            </a:r>
          </a:p>
          <a:p>
            <a:r>
              <a:rPr lang="cs-CZ" dirty="0"/>
              <a:t>lidé a organizace. </a:t>
            </a:r>
          </a:p>
          <a:p>
            <a:endParaRPr lang="cs-CZ" dirty="0"/>
          </a:p>
          <a:p>
            <a:r>
              <a:rPr lang="cs-CZ" dirty="0"/>
              <a:t>Zaměřením se na požadavky je zdůrazněna klientská orientace Facility managementu. Pro každý typ klientských požadavků poskytuje příloha B příklady služeb, které odpovídají těmto potřebám a ilustrují rozsah Facility Managementu. Kvůli složitosti a změně trhů podléhají klientské požadavky změnám. </a:t>
            </a:r>
          </a:p>
          <a:p>
            <a:r>
              <a:rPr lang="cs-CZ" dirty="0"/>
              <a:t>Základním konceptem Facility Managementu je zajištění integrovaného řízení na strategické a taktické úrovni tak, aby došlo k sladění dohodnutých poskytovaných podpůrných služeb (</a:t>
            </a:r>
            <a:r>
              <a:rPr lang="cs-CZ" dirty="0" err="1"/>
              <a:t>Facility</a:t>
            </a:r>
            <a:r>
              <a:rPr lang="cs-CZ" dirty="0"/>
              <a:t> služeb). Toto vyžaduje specifické odborné způsobilosti a tím se Facility Management odlišuje od izolovaného obstarání jedné nebo více služeb. </a:t>
            </a:r>
          </a:p>
        </p:txBody>
      </p:sp>
    </p:spTree>
    <p:extLst>
      <p:ext uri="{BB962C8B-B14F-4D97-AF65-F5344CB8AC3E}">
        <p14:creationId xmlns:p14="http://schemas.microsoft.com/office/powerpoint/2010/main" val="295781446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6D5B1-6145-41FC-B942-09107904C845}"/>
              </a:ext>
            </a:extLst>
          </p:cNvPr>
          <p:cNvSpPr>
            <a:spLocks noGrp="1"/>
          </p:cNvSpPr>
          <p:nvPr>
            <p:ph type="title"/>
          </p:nvPr>
        </p:nvSpPr>
        <p:spPr/>
        <p:txBody>
          <a:bodyPr/>
          <a:lstStyle/>
          <a:p>
            <a:r>
              <a:rPr lang="cs-CZ" b="1" dirty="0"/>
              <a:t>3.3. Obsah normy</a:t>
            </a:r>
          </a:p>
        </p:txBody>
      </p:sp>
      <p:sp>
        <p:nvSpPr>
          <p:cNvPr id="3" name="Zástupný obsah 2">
            <a:extLst>
              <a:ext uri="{FF2B5EF4-FFF2-40B4-BE49-F238E27FC236}">
                <a16:creationId xmlns:a16="http://schemas.microsoft.com/office/drawing/2014/main" id="{AE86CBA6-B4E1-4933-9387-47E622CD5268}"/>
              </a:ext>
            </a:extLst>
          </p:cNvPr>
          <p:cNvSpPr>
            <a:spLocks noGrp="1"/>
          </p:cNvSpPr>
          <p:nvPr>
            <p:ph idx="1"/>
          </p:nvPr>
        </p:nvSpPr>
        <p:spPr/>
        <p:txBody>
          <a:bodyPr>
            <a:normAutofit fontScale="70000" lnSpcReduction="20000"/>
          </a:bodyPr>
          <a:lstStyle/>
          <a:p>
            <a:endParaRPr lang="cs-CZ" dirty="0"/>
          </a:p>
          <a:p>
            <a:r>
              <a:rPr lang="en-US" dirty="0"/>
              <a:t>ČSN EN 15221-1 „Facility Management – </a:t>
            </a:r>
            <a:r>
              <a:rPr lang="en-US" dirty="0" err="1"/>
              <a:t>část</a:t>
            </a:r>
            <a:r>
              <a:rPr lang="en-US" dirty="0"/>
              <a:t> 1: </a:t>
            </a:r>
            <a:r>
              <a:rPr lang="en-US" b="1" dirty="0" err="1"/>
              <a:t>Termíny</a:t>
            </a:r>
            <a:r>
              <a:rPr lang="en-US" b="1" dirty="0"/>
              <a:t> a </a:t>
            </a:r>
            <a:r>
              <a:rPr lang="en-US" b="1" dirty="0" err="1"/>
              <a:t>definice</a:t>
            </a:r>
            <a:r>
              <a:rPr lang="en-US" dirty="0"/>
              <a:t>“, </a:t>
            </a:r>
          </a:p>
          <a:p>
            <a:r>
              <a:rPr lang="cs-CZ" dirty="0"/>
              <a:t>ČSN EN 15221-2 „Facility Management – část 2: </a:t>
            </a:r>
            <a:r>
              <a:rPr lang="cs-CZ" b="1" dirty="0"/>
              <a:t>Průvodce přípravou smluv o Facility Managementu</a:t>
            </a:r>
            <a:r>
              <a:rPr lang="cs-CZ" dirty="0"/>
              <a:t>“, </a:t>
            </a:r>
          </a:p>
          <a:p>
            <a:r>
              <a:rPr lang="en-US" dirty="0"/>
              <a:t>ČSN EN 15221-3 „Facility Management – </a:t>
            </a:r>
            <a:r>
              <a:rPr lang="en-US" dirty="0" err="1"/>
              <a:t>část</a:t>
            </a:r>
            <a:r>
              <a:rPr lang="en-US" dirty="0"/>
              <a:t> 3: </a:t>
            </a:r>
            <a:r>
              <a:rPr lang="en-US" b="1" dirty="0" err="1"/>
              <a:t>Návod</a:t>
            </a:r>
            <a:r>
              <a:rPr lang="en-US" b="1" dirty="0"/>
              <a:t> pro </a:t>
            </a:r>
            <a:r>
              <a:rPr lang="en-US" b="1" dirty="0" err="1"/>
              <a:t>kvalitu</a:t>
            </a:r>
            <a:r>
              <a:rPr lang="en-US" b="1" dirty="0"/>
              <a:t> </a:t>
            </a:r>
            <a:r>
              <a:rPr lang="en-US" b="1" dirty="0" err="1"/>
              <a:t>ve</a:t>
            </a:r>
            <a:r>
              <a:rPr lang="en-US" b="1" dirty="0"/>
              <a:t> Facility </a:t>
            </a:r>
            <a:r>
              <a:rPr lang="en-US" b="1" dirty="0" err="1"/>
              <a:t>Managementu</a:t>
            </a:r>
            <a:r>
              <a:rPr lang="en-US" dirty="0"/>
              <a:t>“, </a:t>
            </a:r>
          </a:p>
          <a:p>
            <a:r>
              <a:rPr lang="cs-CZ" dirty="0"/>
              <a:t>ČSN EN 15221-4 „Facility Management – část 4: </a:t>
            </a:r>
            <a:r>
              <a:rPr lang="cs-CZ" b="1" dirty="0"/>
              <a:t>Taxonomie, klasifikace a struk-tury ve Facility Managementu</a:t>
            </a:r>
            <a:r>
              <a:rPr lang="cs-CZ" dirty="0"/>
              <a:t>“, </a:t>
            </a:r>
          </a:p>
          <a:p>
            <a:r>
              <a:rPr lang="en-US" dirty="0"/>
              <a:t>ČSN EN 15221-5 „Facility Management – </a:t>
            </a:r>
            <a:r>
              <a:rPr lang="en-US" dirty="0" err="1"/>
              <a:t>část</a:t>
            </a:r>
            <a:r>
              <a:rPr lang="en-US" dirty="0"/>
              <a:t> 5: </a:t>
            </a:r>
            <a:r>
              <a:rPr lang="en-US" b="1" dirty="0" err="1"/>
              <a:t>Návod</a:t>
            </a:r>
            <a:r>
              <a:rPr lang="en-US" b="1" dirty="0"/>
              <a:t> pro </a:t>
            </a:r>
            <a:r>
              <a:rPr lang="en-US" b="1" dirty="0" err="1"/>
              <a:t>procesy</a:t>
            </a:r>
            <a:r>
              <a:rPr lang="en-US" b="1" dirty="0"/>
              <a:t> </a:t>
            </a:r>
            <a:r>
              <a:rPr lang="en-US" b="1" dirty="0" err="1"/>
              <a:t>ve</a:t>
            </a:r>
            <a:r>
              <a:rPr lang="en-US" b="1" dirty="0"/>
              <a:t> Facility </a:t>
            </a:r>
            <a:r>
              <a:rPr lang="en-US" b="1" dirty="0" err="1"/>
              <a:t>Managementu</a:t>
            </a:r>
            <a:r>
              <a:rPr lang="en-US" dirty="0"/>
              <a:t>“, </a:t>
            </a:r>
          </a:p>
          <a:p>
            <a:r>
              <a:rPr lang="cs-CZ" dirty="0"/>
              <a:t>ČSN EN 15221-6 „Facility Management – část 6: </a:t>
            </a:r>
            <a:r>
              <a:rPr lang="cs-CZ" b="1" dirty="0"/>
              <a:t>Měření ploch a prostorů ve Facility Managementu</a:t>
            </a:r>
            <a:r>
              <a:rPr lang="cs-CZ" dirty="0"/>
              <a:t>“, </a:t>
            </a:r>
          </a:p>
          <a:p>
            <a:r>
              <a:rPr lang="en-US" dirty="0"/>
              <a:t>ČSN EN 15221-7 „Facility Management – </a:t>
            </a:r>
            <a:r>
              <a:rPr lang="en-US" dirty="0" err="1"/>
              <a:t>část</a:t>
            </a:r>
            <a:r>
              <a:rPr lang="en-US" dirty="0"/>
              <a:t> 7: </a:t>
            </a:r>
            <a:r>
              <a:rPr lang="en-US" b="1" dirty="0"/>
              <a:t>Benchmarking </a:t>
            </a:r>
            <a:r>
              <a:rPr lang="en-US" b="1" dirty="0" err="1"/>
              <a:t>ve</a:t>
            </a:r>
            <a:r>
              <a:rPr lang="en-US" b="1" dirty="0"/>
              <a:t> Facility Ma-</a:t>
            </a:r>
            <a:r>
              <a:rPr lang="en-US" b="1" dirty="0" err="1"/>
              <a:t>nagementu</a:t>
            </a:r>
            <a:r>
              <a:rPr lang="en-US" dirty="0"/>
              <a:t>“. </a:t>
            </a:r>
          </a:p>
          <a:p>
            <a:endParaRPr lang="cs-CZ" dirty="0"/>
          </a:p>
        </p:txBody>
      </p:sp>
    </p:spTree>
    <p:extLst>
      <p:ext uri="{BB962C8B-B14F-4D97-AF65-F5344CB8AC3E}">
        <p14:creationId xmlns:p14="http://schemas.microsoft.com/office/powerpoint/2010/main" val="2844845433"/>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2B905-AEEF-42EB-BE2E-8A527FA6A365}"/>
              </a:ext>
            </a:extLst>
          </p:cNvPr>
          <p:cNvSpPr>
            <a:spLocks noGrp="1"/>
          </p:cNvSpPr>
          <p:nvPr>
            <p:ph type="title"/>
          </p:nvPr>
        </p:nvSpPr>
        <p:spPr/>
        <p:txBody>
          <a:bodyPr/>
          <a:lstStyle/>
          <a:p>
            <a:r>
              <a:rPr lang="cs-CZ" b="1" dirty="0"/>
              <a:t>3.4. Model FM</a:t>
            </a:r>
          </a:p>
        </p:txBody>
      </p:sp>
      <p:sp>
        <p:nvSpPr>
          <p:cNvPr id="3" name="Zástupný obsah 2">
            <a:extLst>
              <a:ext uri="{FF2B5EF4-FFF2-40B4-BE49-F238E27FC236}">
                <a16:creationId xmlns:a16="http://schemas.microsoft.com/office/drawing/2014/main" id="{C48A43D2-65A3-4D71-AB4D-1C6F34C85318}"/>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7FAF10E-8C1A-4036-9943-A3DBA3D36D7F}"/>
              </a:ext>
            </a:extLst>
          </p:cNvPr>
          <p:cNvPicPr>
            <a:picLocks noChangeAspect="1"/>
          </p:cNvPicPr>
          <p:nvPr/>
        </p:nvPicPr>
        <p:blipFill>
          <a:blip r:embed="rId4"/>
          <a:stretch>
            <a:fillRect/>
          </a:stretch>
        </p:blipFill>
        <p:spPr>
          <a:xfrm>
            <a:off x="838200" y="1435336"/>
            <a:ext cx="8786099" cy="5131916"/>
          </a:xfrm>
          <a:prstGeom prst="rect">
            <a:avLst/>
          </a:prstGeom>
        </p:spPr>
      </p:pic>
    </p:spTree>
    <p:extLst>
      <p:ext uri="{BB962C8B-B14F-4D97-AF65-F5344CB8AC3E}">
        <p14:creationId xmlns:p14="http://schemas.microsoft.com/office/powerpoint/2010/main" val="102794777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3.5. SLA- </a:t>
            </a:r>
            <a:r>
              <a:rPr lang="cs-CZ" b="1" dirty="0" err="1"/>
              <a:t>Service</a:t>
            </a:r>
            <a:r>
              <a:rPr lang="cs-CZ" b="1" dirty="0"/>
              <a:t> </a:t>
            </a:r>
            <a:r>
              <a:rPr lang="cs-CZ" b="1" dirty="0" err="1"/>
              <a:t>Level</a:t>
            </a:r>
            <a:r>
              <a:rPr lang="cs-CZ" b="1" dirty="0"/>
              <a:t> </a:t>
            </a:r>
            <a:r>
              <a:rPr lang="cs-CZ" b="1" dirty="0" err="1"/>
              <a:t>Agreement</a:t>
            </a:r>
            <a:endParaRPr lang="cs-CZ" b="1" dirty="0"/>
          </a:p>
        </p:txBody>
      </p:sp>
      <p:sp>
        <p:nvSpPr>
          <p:cNvPr id="3" name="Zástupný symbol pro obsah 2"/>
          <p:cNvSpPr>
            <a:spLocks noGrp="1"/>
          </p:cNvSpPr>
          <p:nvPr>
            <p:ph idx="1"/>
          </p:nvPr>
        </p:nvSpPr>
        <p:spPr/>
        <p:txBody>
          <a:bodyPr>
            <a:normAutofit/>
          </a:bodyPr>
          <a:lstStyle/>
          <a:p>
            <a:r>
              <a:rPr lang="cs-CZ" dirty="0"/>
              <a:t>smluvní dohoda, která popisuje úroveň poskytovaných služeb poskytovatele outsourcingu. </a:t>
            </a:r>
          </a:p>
          <a:p>
            <a:r>
              <a:rPr lang="cs-CZ" dirty="0"/>
              <a:t>Vznikla potřebou vzájemně si mezi dodavatelem a zákazníkem dojednat rozsah prací, flexibilitu při změnových požadavcích a sankce za nedodržení sepsaných pravidel. </a:t>
            </a:r>
          </a:p>
        </p:txBody>
      </p:sp>
    </p:spTree>
    <p:extLst>
      <p:ext uri="{BB962C8B-B14F-4D97-AF65-F5344CB8AC3E}">
        <p14:creationId xmlns:p14="http://schemas.microsoft.com/office/powerpoint/2010/main" val="1329289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fontScale="90000"/>
          </a:bodyPr>
          <a:lstStyle/>
          <a:p>
            <a:r>
              <a:rPr lang="cs-CZ" b="1" dirty="0"/>
              <a:t>3.5. </a:t>
            </a:r>
            <a:r>
              <a:rPr lang="en-GB" b="1" dirty="0"/>
              <a:t>KPI (Key Performance Indicators)- </a:t>
            </a:r>
            <a:r>
              <a:rPr lang="cs-CZ" b="1" dirty="0"/>
              <a:t>klíčové indikátory výkonnosti</a:t>
            </a:r>
          </a:p>
        </p:txBody>
      </p:sp>
      <p:sp>
        <p:nvSpPr>
          <p:cNvPr id="3" name="Zástupný symbol pro obsah 2"/>
          <p:cNvSpPr>
            <a:spLocks noGrp="1"/>
          </p:cNvSpPr>
          <p:nvPr>
            <p:ph idx="1"/>
          </p:nvPr>
        </p:nvSpPr>
        <p:spPr/>
        <p:txBody>
          <a:bodyPr/>
          <a:lstStyle/>
          <a:p>
            <a:pPr marL="0" indent="0">
              <a:buNone/>
            </a:pPr>
            <a:r>
              <a:rPr lang="cs-CZ" dirty="0"/>
              <a:t>klíčové výkonnostní ukazatele sestavené na základě SLA, které umožňují promítnutí úrovně kvality poskytované služby do způsobu hodnocení. Každý ukazatel má v dohodě určitou váhu a nedodržení úrovně kvality má za následek sankci – např. ve formě slevy z fakturace ve výši určitého procenta z měsíčního obratu služby.</a:t>
            </a:r>
          </a:p>
          <a:p>
            <a:endParaRPr lang="cs-CZ" dirty="0"/>
          </a:p>
        </p:txBody>
      </p:sp>
      <p:sp>
        <p:nvSpPr>
          <p:cNvPr id="4" name="Obdélník 3"/>
          <p:cNvSpPr/>
          <p:nvPr/>
        </p:nvSpPr>
        <p:spPr>
          <a:xfrm>
            <a:off x="5519936" y="5877272"/>
            <a:ext cx="4594206" cy="369332"/>
          </a:xfrm>
          <a:prstGeom prst="rect">
            <a:avLst/>
          </a:prstGeom>
        </p:spPr>
        <p:txBody>
          <a:bodyPr wrap="none">
            <a:spAutoFit/>
          </a:bodyPr>
          <a:lstStyle/>
          <a:p>
            <a:r>
              <a:rPr lang="cs-CZ" dirty="0"/>
              <a:t>http://www.facility-management.cz/fm-slovnik</a:t>
            </a:r>
          </a:p>
        </p:txBody>
      </p:sp>
    </p:spTree>
    <p:extLst>
      <p:ext uri="{BB962C8B-B14F-4D97-AF65-F5344CB8AC3E}">
        <p14:creationId xmlns:p14="http://schemas.microsoft.com/office/powerpoint/2010/main" val="808119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3.5. CPI- </a:t>
            </a:r>
            <a:r>
              <a:rPr lang="cs-CZ" b="1" dirty="0" err="1"/>
              <a:t>critical</a:t>
            </a:r>
            <a:r>
              <a:rPr lang="cs-CZ" b="1" dirty="0"/>
              <a:t> performance </a:t>
            </a:r>
            <a:r>
              <a:rPr lang="cs-CZ" b="1" dirty="0" err="1"/>
              <a:t>indicators</a:t>
            </a:r>
            <a:endParaRPr lang="cs-CZ" b="1" dirty="0"/>
          </a:p>
        </p:txBody>
      </p:sp>
      <p:sp>
        <p:nvSpPr>
          <p:cNvPr id="3" name="Zástupný symbol pro obsah 2"/>
          <p:cNvSpPr>
            <a:spLocks noGrp="1"/>
          </p:cNvSpPr>
          <p:nvPr>
            <p:ph idx="1"/>
          </p:nvPr>
        </p:nvSpPr>
        <p:spPr/>
        <p:txBody>
          <a:bodyPr/>
          <a:lstStyle/>
          <a:p>
            <a:r>
              <a:rPr lang="cs-CZ" dirty="0"/>
              <a:t>Kritické KPI je míra nespokojenosti s poskytovanou službou, kdy hrozí vypovězení smlouvy ze strany zadavatele. </a:t>
            </a:r>
          </a:p>
        </p:txBody>
      </p:sp>
      <p:sp>
        <p:nvSpPr>
          <p:cNvPr id="4" name="Obdélník 3"/>
          <p:cNvSpPr/>
          <p:nvPr/>
        </p:nvSpPr>
        <p:spPr>
          <a:xfrm>
            <a:off x="5162809" y="5779764"/>
            <a:ext cx="5292080" cy="369332"/>
          </a:xfrm>
          <a:prstGeom prst="rect">
            <a:avLst/>
          </a:prstGeom>
        </p:spPr>
        <p:txBody>
          <a:bodyPr wrap="square">
            <a:spAutoFit/>
          </a:bodyPr>
          <a:lstStyle/>
          <a:p>
            <a:r>
              <a:rPr lang="cs-CZ" dirty="0"/>
              <a:t>http://www.atalian.cz/kpi-ve-facility-managementu</a:t>
            </a:r>
          </a:p>
        </p:txBody>
      </p:sp>
    </p:spTree>
    <p:extLst>
      <p:ext uri="{BB962C8B-B14F-4D97-AF65-F5344CB8AC3E}">
        <p14:creationId xmlns:p14="http://schemas.microsoft.com/office/powerpoint/2010/main" val="1084647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fontScale="90000"/>
          </a:bodyPr>
          <a:lstStyle/>
          <a:p>
            <a:r>
              <a:rPr lang="cs-CZ" b="1" dirty="0"/>
              <a:t>Příklad KPI - úklid chodníků okolo budovy v zimním období </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Nejprve si určíme cíl služby - Uklizeno bez sněhu a náledí a zajištěno proti uklouznutí. </a:t>
            </a:r>
            <a:br>
              <a:rPr lang="cs-CZ" dirty="0"/>
            </a:br>
            <a:br>
              <a:rPr lang="cs-CZ" dirty="0"/>
            </a:br>
            <a:r>
              <a:rPr lang="cs-CZ" dirty="0"/>
              <a:t>Název služby: Úklid chodníků okolo budovy v zimním období. </a:t>
            </a:r>
            <a:br>
              <a:rPr lang="cs-CZ" dirty="0"/>
            </a:br>
            <a:br>
              <a:rPr lang="cs-CZ" dirty="0"/>
            </a:br>
            <a:r>
              <a:rPr lang="cs-CZ" dirty="0"/>
              <a:t>Popis služby. V zimním období musí být chodník v takovém stavu, aby nehrozil úraz. Chodník tedy bude zbaven sněhu a ledové plochy, případně ošetřen tak, aby nemohlo dojít k úrazu. </a:t>
            </a:r>
            <a:br>
              <a:rPr lang="cs-CZ" dirty="0"/>
            </a:br>
            <a:br>
              <a:rPr lang="cs-CZ" dirty="0"/>
            </a:br>
            <a:r>
              <a:rPr lang="cs-CZ" dirty="0"/>
              <a:t>Nyní si zvolíme prioritu KPI, která je v tomto případě Vysoká. </a:t>
            </a:r>
            <a:br>
              <a:rPr lang="cs-CZ" dirty="0"/>
            </a:br>
            <a:br>
              <a:rPr lang="cs-CZ" dirty="0"/>
            </a:br>
            <a:r>
              <a:rPr lang="cs-CZ" dirty="0"/>
              <a:t>Četnost KPI: měsíc </a:t>
            </a:r>
            <a:br>
              <a:rPr lang="cs-CZ" dirty="0"/>
            </a:br>
            <a:r>
              <a:rPr lang="cs-CZ" dirty="0"/>
              <a:t>Metodika měření KPI - audit. </a:t>
            </a:r>
            <a:br>
              <a:rPr lang="cs-CZ" dirty="0"/>
            </a:br>
            <a:r>
              <a:rPr lang="cs-CZ" dirty="0"/>
              <a:t>Znamená to tedy, že námi nastavené parametry KPI se vztahují na plnění v jednom kalendářním měsíci a my budeme náhodně kontrolovat plnění této služby.</a:t>
            </a:r>
            <a:br>
              <a:rPr lang="cs-CZ" dirty="0"/>
            </a:br>
            <a:br>
              <a:rPr lang="cs-CZ" dirty="0"/>
            </a:br>
            <a:endParaRPr lang="cs-CZ" dirty="0"/>
          </a:p>
        </p:txBody>
      </p:sp>
      <p:sp>
        <p:nvSpPr>
          <p:cNvPr id="4" name="Obdélník 3"/>
          <p:cNvSpPr/>
          <p:nvPr/>
        </p:nvSpPr>
        <p:spPr>
          <a:xfrm>
            <a:off x="1813154" y="5949281"/>
            <a:ext cx="8856984" cy="246221"/>
          </a:xfrm>
          <a:prstGeom prst="rect">
            <a:avLst/>
          </a:prstGeom>
        </p:spPr>
        <p:txBody>
          <a:bodyPr wrap="square">
            <a:spAutoFit/>
          </a:bodyPr>
          <a:lstStyle/>
          <a:p>
            <a:r>
              <a:rPr lang="cs-CZ" sz="1000" dirty="0"/>
              <a:t>Zdroj: http://www.tzb-info.cz/epc-energy-performance-contracting/7461-znamenaji-kpi-konec-predrazenym-a-neprehlednym-sluzbam-v-cechach</a:t>
            </a:r>
          </a:p>
        </p:txBody>
      </p:sp>
    </p:spTree>
    <p:extLst>
      <p:ext uri="{BB962C8B-B14F-4D97-AF65-F5344CB8AC3E}">
        <p14:creationId xmlns:p14="http://schemas.microsoft.com/office/powerpoint/2010/main" val="313993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8E4CD-1698-4A48-8545-92615B2A2E84}"/>
              </a:ext>
            </a:extLst>
          </p:cNvPr>
          <p:cNvSpPr>
            <a:spLocks noGrp="1"/>
          </p:cNvSpPr>
          <p:nvPr>
            <p:ph type="title"/>
          </p:nvPr>
        </p:nvSpPr>
        <p:spPr/>
        <p:txBody>
          <a:bodyPr/>
          <a:lstStyle/>
          <a:p>
            <a:r>
              <a:rPr lang="cs-CZ" b="1" dirty="0"/>
              <a:t>1.1. Proces- definice (2/2)</a:t>
            </a:r>
          </a:p>
        </p:txBody>
      </p:sp>
      <p:sp>
        <p:nvSpPr>
          <p:cNvPr id="3" name="Zástupný obsah 2">
            <a:extLst>
              <a:ext uri="{FF2B5EF4-FFF2-40B4-BE49-F238E27FC236}">
                <a16:creationId xmlns:a16="http://schemas.microsoft.com/office/drawing/2014/main" id="{028355FE-F90B-44DE-928B-6FF6C5C399D1}"/>
              </a:ext>
            </a:extLst>
          </p:cNvPr>
          <p:cNvSpPr>
            <a:spLocks noGrp="1"/>
          </p:cNvSpPr>
          <p:nvPr>
            <p:ph idx="1"/>
          </p:nvPr>
        </p:nvSpPr>
        <p:spPr/>
        <p:txBody>
          <a:bodyPr>
            <a:normAutofit/>
          </a:bodyPr>
          <a:lstStyle/>
          <a:p>
            <a:r>
              <a:rPr lang="cs-CZ" dirty="0"/>
              <a:t>proces je spouštěn určitým signálem, </a:t>
            </a:r>
          </a:p>
          <a:p>
            <a:r>
              <a:rPr lang="pl-PL" dirty="0"/>
              <a:t>funkčnost procesu závisí na jeho procedurách a zdrojích, </a:t>
            </a:r>
          </a:p>
          <a:p>
            <a:r>
              <a:rPr lang="cs-CZ" dirty="0"/>
              <a:t>všechny procesy mají interní nebo externí vstupy či dodavatele a všechny procesy mají své zákazníky, </a:t>
            </a:r>
          </a:p>
          <a:p>
            <a:r>
              <a:rPr lang="cs-CZ" dirty="0"/>
              <a:t>proces probíhá opakovaně a sekvenčně a lze jej dekomponovat na </a:t>
            </a:r>
            <a:r>
              <a:rPr lang="cs-CZ" dirty="0" err="1"/>
              <a:t>subprocesy</a:t>
            </a:r>
            <a:r>
              <a:rPr lang="cs-CZ" dirty="0"/>
              <a:t> a aktivity, </a:t>
            </a:r>
          </a:p>
          <a:p>
            <a:r>
              <a:rPr lang="cs-CZ" dirty="0"/>
              <a:t>každý proces má svého vlastníka</a:t>
            </a:r>
          </a:p>
          <a:p>
            <a:endParaRPr lang="cs-CZ" dirty="0"/>
          </a:p>
        </p:txBody>
      </p:sp>
    </p:spTree>
    <p:extLst>
      <p:ext uri="{BB962C8B-B14F-4D97-AF65-F5344CB8AC3E}">
        <p14:creationId xmlns:p14="http://schemas.microsoft.com/office/powerpoint/2010/main" val="182522266"/>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KPI a CPI</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Limity: Maximálně povolené neshody za jeden kalendářní měsíc </a:t>
            </a:r>
            <a:br>
              <a:rPr lang="cs-CZ" dirty="0"/>
            </a:br>
            <a:r>
              <a:rPr lang="cs-CZ" dirty="0"/>
              <a:t>Penalizace: Snížení ceny (procentuálně) z ceny stanovené ve smlouvě</a:t>
            </a:r>
            <a:br>
              <a:rPr lang="cs-CZ" dirty="0"/>
            </a:br>
            <a:br>
              <a:rPr lang="cs-CZ" dirty="0"/>
            </a:br>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1628800"/>
            <a:ext cx="47625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2351584" y="5887004"/>
            <a:ext cx="7984604" cy="246221"/>
          </a:xfrm>
          <a:prstGeom prst="rect">
            <a:avLst/>
          </a:prstGeom>
        </p:spPr>
        <p:txBody>
          <a:bodyPr wrap="square">
            <a:spAutoFit/>
          </a:bodyPr>
          <a:lstStyle/>
          <a:p>
            <a:r>
              <a:rPr lang="cs-CZ" sz="1000" dirty="0"/>
              <a:t>Zdroj: http://www.tzb-info.cz/epc-energy-performance-contracting/7461-znamenaji-kpi-konec-predrazenym-a-neprehlednym-sluzbam-v-cechach</a:t>
            </a:r>
          </a:p>
        </p:txBody>
      </p:sp>
    </p:spTree>
    <p:extLst>
      <p:ext uri="{BB962C8B-B14F-4D97-AF65-F5344CB8AC3E}">
        <p14:creationId xmlns:p14="http://schemas.microsoft.com/office/powerpoint/2010/main" val="2084318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99CA5-88A6-45ED-95B4-68375A6C70D6}"/>
              </a:ext>
            </a:extLst>
          </p:cNvPr>
          <p:cNvSpPr>
            <a:spLocks noGrp="1"/>
          </p:cNvSpPr>
          <p:nvPr>
            <p:ph type="title"/>
          </p:nvPr>
        </p:nvSpPr>
        <p:spPr/>
        <p:txBody>
          <a:bodyPr/>
          <a:lstStyle/>
          <a:p>
            <a:r>
              <a:rPr lang="cs-CZ" dirty="0"/>
              <a:t>?</a:t>
            </a:r>
          </a:p>
        </p:txBody>
      </p:sp>
      <p:sp>
        <p:nvSpPr>
          <p:cNvPr id="3" name="Zástupný symbol pro obsah 2">
            <a:extLst>
              <a:ext uri="{FF2B5EF4-FFF2-40B4-BE49-F238E27FC236}">
                <a16:creationId xmlns:a16="http://schemas.microsoft.com/office/drawing/2014/main" id="{E097D3C9-5E75-4C1C-8A17-DEE9BE3AE75C}"/>
              </a:ext>
            </a:extLst>
          </p:cNvPr>
          <p:cNvSpPr>
            <a:spLocks noGrp="1"/>
          </p:cNvSpPr>
          <p:nvPr>
            <p:ph idx="1"/>
          </p:nvPr>
        </p:nvSpPr>
        <p:spPr/>
        <p:txBody>
          <a:bodyPr/>
          <a:lstStyle/>
          <a:p>
            <a:r>
              <a:rPr lang="cs-CZ" dirty="0"/>
              <a:t>Sestavte příklad KPI a CPI pro služby:</a:t>
            </a:r>
          </a:p>
          <a:p>
            <a:r>
              <a:rPr lang="cs-CZ" dirty="0"/>
              <a:t>Úklid v kanceláři</a:t>
            </a:r>
          </a:p>
          <a:p>
            <a:endParaRPr lang="cs-CZ" dirty="0"/>
          </a:p>
        </p:txBody>
      </p:sp>
    </p:spTree>
    <p:extLst>
      <p:ext uri="{BB962C8B-B14F-4D97-AF65-F5344CB8AC3E}">
        <p14:creationId xmlns:p14="http://schemas.microsoft.com/office/powerpoint/2010/main" val="3369697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80DC0-BFC3-4603-92B1-28AE8FEA4247}"/>
              </a:ext>
            </a:extLst>
          </p:cNvPr>
          <p:cNvSpPr>
            <a:spLocks noGrp="1"/>
          </p:cNvSpPr>
          <p:nvPr>
            <p:ph type="title"/>
          </p:nvPr>
        </p:nvSpPr>
        <p:spPr/>
        <p:txBody>
          <a:bodyPr/>
          <a:lstStyle/>
          <a:p>
            <a:r>
              <a:rPr lang="cs-CZ" b="1" dirty="0"/>
              <a:t>3.6. Strategická úroveň interakce</a:t>
            </a:r>
          </a:p>
        </p:txBody>
      </p:sp>
      <p:sp>
        <p:nvSpPr>
          <p:cNvPr id="3" name="Zástupný obsah 2">
            <a:extLst>
              <a:ext uri="{FF2B5EF4-FFF2-40B4-BE49-F238E27FC236}">
                <a16:creationId xmlns:a16="http://schemas.microsoft.com/office/drawing/2014/main" id="{56829632-8F9C-41C4-ACD8-906A07C542C6}"/>
              </a:ext>
            </a:extLst>
          </p:cNvPr>
          <p:cNvSpPr>
            <a:spLocks noGrp="1"/>
          </p:cNvSpPr>
          <p:nvPr>
            <p:ph idx="1"/>
          </p:nvPr>
        </p:nvSpPr>
        <p:spPr/>
        <p:txBody>
          <a:bodyPr>
            <a:normAutofit fontScale="77500" lnSpcReduction="20000"/>
          </a:bodyPr>
          <a:lstStyle/>
          <a:p>
            <a:endParaRPr lang="cs-CZ" dirty="0"/>
          </a:p>
          <a:p>
            <a:r>
              <a:rPr lang="cs-CZ" dirty="0"/>
              <a:t>definování strategie </a:t>
            </a:r>
            <a:r>
              <a:rPr lang="cs-CZ" dirty="0" err="1"/>
              <a:t>Facility</a:t>
            </a:r>
            <a:r>
              <a:rPr lang="cs-CZ" dirty="0"/>
              <a:t> Managementu v souladu se strategií organizace; </a:t>
            </a:r>
          </a:p>
          <a:p>
            <a:r>
              <a:rPr lang="cs-CZ" dirty="0"/>
              <a:t>vytvoření politiky, vypracování příruček pro prostor, majetek, procesy a služby; </a:t>
            </a:r>
          </a:p>
          <a:p>
            <a:r>
              <a:rPr lang="cs-CZ" dirty="0"/>
              <a:t>aktivního vstupu a odezvy; </a:t>
            </a:r>
          </a:p>
          <a:p>
            <a:r>
              <a:rPr lang="cs-CZ" dirty="0"/>
              <a:t>inicializace analýzy rizika a poskytnutím instrukcí pro adaptaci změn v organizaci; </a:t>
            </a:r>
          </a:p>
          <a:p>
            <a:r>
              <a:rPr lang="cs-CZ" dirty="0"/>
              <a:t>inicializace smluv o úrovni služeb (SLA) a monitorovaní klíčových výkonnostních indikátorů (KPI); </a:t>
            </a:r>
          </a:p>
          <a:p>
            <a:r>
              <a:rPr lang="cs-CZ" dirty="0"/>
              <a:t>řízení dopadu zařízení na základní činnosti, vnější prostředí a společnost; </a:t>
            </a:r>
          </a:p>
          <a:p>
            <a:r>
              <a:rPr lang="cs-CZ" dirty="0"/>
              <a:t>udržování vztahů s úřady, pronajímateli a nájemníky, strategickými partnery, asociacemi, atd.; </a:t>
            </a:r>
          </a:p>
          <a:p>
            <a:r>
              <a:rPr lang="cs-CZ" dirty="0"/>
              <a:t>dohledem nad </a:t>
            </a:r>
            <a:r>
              <a:rPr lang="cs-CZ" dirty="0" err="1"/>
              <a:t>Facility</a:t>
            </a:r>
            <a:r>
              <a:rPr lang="cs-CZ" dirty="0"/>
              <a:t> Management organizacemi. </a:t>
            </a:r>
          </a:p>
          <a:p>
            <a:endParaRPr lang="cs-CZ" dirty="0"/>
          </a:p>
        </p:txBody>
      </p:sp>
    </p:spTree>
    <p:extLst>
      <p:ext uri="{BB962C8B-B14F-4D97-AF65-F5344CB8AC3E}">
        <p14:creationId xmlns:p14="http://schemas.microsoft.com/office/powerpoint/2010/main" val="294853745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903F8-EA5D-4D01-8667-7B629A58B04A}"/>
              </a:ext>
            </a:extLst>
          </p:cNvPr>
          <p:cNvSpPr>
            <a:spLocks noGrp="1"/>
          </p:cNvSpPr>
          <p:nvPr>
            <p:ph type="title"/>
          </p:nvPr>
        </p:nvSpPr>
        <p:spPr/>
        <p:txBody>
          <a:bodyPr/>
          <a:lstStyle/>
          <a:p>
            <a:r>
              <a:rPr lang="cs-CZ" b="1" dirty="0"/>
              <a:t>3.6. Taktická úroveň interakce</a:t>
            </a:r>
          </a:p>
        </p:txBody>
      </p:sp>
      <p:sp>
        <p:nvSpPr>
          <p:cNvPr id="3" name="Zástupný symbol pro obsah 2">
            <a:extLst>
              <a:ext uri="{FF2B5EF4-FFF2-40B4-BE49-F238E27FC236}">
                <a16:creationId xmlns:a16="http://schemas.microsoft.com/office/drawing/2014/main" id="{FE01A067-850E-4959-8A9D-7BF65A53A091}"/>
              </a:ext>
            </a:extLst>
          </p:cNvPr>
          <p:cNvSpPr>
            <a:spLocks noGrp="1"/>
          </p:cNvSpPr>
          <p:nvPr>
            <p:ph idx="1"/>
          </p:nvPr>
        </p:nvSpPr>
        <p:spPr/>
        <p:txBody>
          <a:bodyPr>
            <a:normAutofit fontScale="77500" lnSpcReduction="20000"/>
          </a:bodyPr>
          <a:lstStyle/>
          <a:p>
            <a:endParaRPr lang="cs-CZ" dirty="0"/>
          </a:p>
          <a:p>
            <a:r>
              <a:rPr lang="cs-CZ" dirty="0"/>
              <a:t>implementace a monitorování strategických směrnic; </a:t>
            </a:r>
          </a:p>
          <a:p>
            <a:r>
              <a:rPr lang="cs-CZ" dirty="0"/>
              <a:t>přípravy obchodních a rozpočtových plánů; </a:t>
            </a:r>
          </a:p>
          <a:p>
            <a:r>
              <a:rPr lang="cs-CZ" dirty="0"/>
              <a:t>rozpracování cílů </a:t>
            </a:r>
            <a:r>
              <a:rPr lang="cs-CZ" dirty="0" err="1"/>
              <a:t>Facility</a:t>
            </a:r>
            <a:r>
              <a:rPr lang="cs-CZ" dirty="0"/>
              <a:t> Managementu do úrovně provozních požadavků; </a:t>
            </a:r>
          </a:p>
          <a:p>
            <a:r>
              <a:rPr lang="cs-CZ" dirty="0"/>
              <a:t>definování SLA a interpretace KPI (výkon, kvalita, riziko a hodnota); </a:t>
            </a:r>
          </a:p>
          <a:p>
            <a:r>
              <a:rPr lang="cs-CZ" dirty="0"/>
              <a:t>monitorování dodržování zákonů a směrnic; </a:t>
            </a:r>
          </a:p>
          <a:p>
            <a:r>
              <a:rPr lang="cs-CZ" dirty="0"/>
              <a:t>řízení projektů, procesů a dohod,</a:t>
            </a:r>
          </a:p>
          <a:p>
            <a:r>
              <a:rPr lang="cs-CZ" dirty="0"/>
              <a:t>řízení týmu </a:t>
            </a:r>
            <a:r>
              <a:rPr lang="cs-CZ" dirty="0" err="1"/>
              <a:t>Facility</a:t>
            </a:r>
            <a:r>
              <a:rPr lang="cs-CZ" dirty="0"/>
              <a:t> Managementu; </a:t>
            </a:r>
          </a:p>
          <a:p>
            <a:r>
              <a:rPr lang="cs-CZ" dirty="0"/>
              <a:t>optimalizace používání zdrojů; </a:t>
            </a:r>
          </a:p>
          <a:p>
            <a:r>
              <a:rPr lang="cs-CZ" dirty="0"/>
              <a:t>adaptace a zaznamenávání změn; </a:t>
            </a:r>
          </a:p>
          <a:p>
            <a:r>
              <a:rPr lang="cs-CZ" dirty="0"/>
              <a:t>komunikace s interními či externími poskytovateli služeb na taktické úrovni. </a:t>
            </a:r>
          </a:p>
          <a:p>
            <a:endParaRPr lang="cs-CZ" dirty="0"/>
          </a:p>
          <a:p>
            <a:endParaRPr lang="cs-CZ" dirty="0"/>
          </a:p>
          <a:p>
            <a:pPr marL="0" indent="0">
              <a:buNone/>
            </a:pPr>
            <a:endParaRPr lang="cs-CZ" dirty="0"/>
          </a:p>
          <a:p>
            <a:endParaRPr lang="cs-CZ" dirty="0"/>
          </a:p>
        </p:txBody>
      </p:sp>
    </p:spTree>
    <p:extLst>
      <p:ext uri="{BB962C8B-B14F-4D97-AF65-F5344CB8AC3E}">
        <p14:creationId xmlns:p14="http://schemas.microsoft.com/office/powerpoint/2010/main" val="3044186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18A7A-3854-4014-AE2B-DE4C99C07A07}"/>
              </a:ext>
            </a:extLst>
          </p:cNvPr>
          <p:cNvSpPr>
            <a:spLocks noGrp="1"/>
          </p:cNvSpPr>
          <p:nvPr>
            <p:ph type="title"/>
          </p:nvPr>
        </p:nvSpPr>
        <p:spPr/>
        <p:txBody>
          <a:bodyPr/>
          <a:lstStyle/>
          <a:p>
            <a:r>
              <a:rPr lang="cs-CZ" b="1" dirty="0"/>
              <a:t>3.6. Provozní úroveň interakce</a:t>
            </a:r>
          </a:p>
        </p:txBody>
      </p:sp>
      <p:sp>
        <p:nvSpPr>
          <p:cNvPr id="3" name="Zástupný symbol pro obsah 2">
            <a:extLst>
              <a:ext uri="{FF2B5EF4-FFF2-40B4-BE49-F238E27FC236}">
                <a16:creationId xmlns:a16="http://schemas.microsoft.com/office/drawing/2014/main" id="{EB14C714-4FF3-41CE-A8DD-7B59CB2A05B3}"/>
              </a:ext>
            </a:extLst>
          </p:cNvPr>
          <p:cNvSpPr>
            <a:spLocks noGrp="1"/>
          </p:cNvSpPr>
          <p:nvPr>
            <p:ph idx="1"/>
          </p:nvPr>
        </p:nvSpPr>
        <p:spPr/>
        <p:txBody>
          <a:bodyPr>
            <a:normAutofit fontScale="85000" lnSpcReduction="20000"/>
          </a:bodyPr>
          <a:lstStyle/>
          <a:p>
            <a:endParaRPr lang="cs-CZ" dirty="0"/>
          </a:p>
          <a:p>
            <a:r>
              <a:rPr lang="cs-CZ" dirty="0"/>
              <a:t>dodávky služeb v souladu se smlouvou o úrovni služeb (SLA); </a:t>
            </a:r>
          </a:p>
          <a:p>
            <a:r>
              <a:rPr lang="cs-CZ" dirty="0"/>
              <a:t>monitorování a kontrolování procesů dodávání služeb; </a:t>
            </a:r>
          </a:p>
          <a:p>
            <a:r>
              <a:rPr lang="cs-CZ" dirty="0"/>
              <a:t>monitorování poskytovatelů služeb; </a:t>
            </a:r>
          </a:p>
          <a:p>
            <a:r>
              <a:rPr lang="cs-CZ" dirty="0"/>
              <a:t>přijímání požadavků na služby např. prostřednictvím </a:t>
            </a:r>
            <a:r>
              <a:rPr lang="cs-CZ" dirty="0" err="1"/>
              <a:t>help</a:t>
            </a:r>
            <a:r>
              <a:rPr lang="cs-CZ" dirty="0"/>
              <a:t> desku nebo servisní linky; </a:t>
            </a:r>
          </a:p>
          <a:p>
            <a:r>
              <a:rPr lang="cs-CZ" dirty="0"/>
              <a:t>sběru dat pro hodnocení výkonu, zpětné vazby a poptávky koncových uživatelů; </a:t>
            </a:r>
          </a:p>
          <a:p>
            <a:r>
              <a:rPr lang="cs-CZ" dirty="0"/>
              <a:t>hlášení na taktickou úroveň; </a:t>
            </a:r>
          </a:p>
          <a:p>
            <a:r>
              <a:rPr lang="cs-CZ" dirty="0"/>
              <a:t>komunikace s interními a externími poskytovateli služeb na provozní úrovni. </a:t>
            </a:r>
          </a:p>
          <a:p>
            <a:endParaRPr lang="cs-CZ" dirty="0"/>
          </a:p>
        </p:txBody>
      </p:sp>
    </p:spTree>
    <p:extLst>
      <p:ext uri="{BB962C8B-B14F-4D97-AF65-F5344CB8AC3E}">
        <p14:creationId xmlns:p14="http://schemas.microsoft.com/office/powerpoint/2010/main" val="4139098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86E1CC-7DC2-421C-9EDD-C0061547202A}"/>
              </a:ext>
            </a:extLst>
          </p:cNvPr>
          <p:cNvSpPr>
            <a:spLocks noGrp="1"/>
          </p:cNvSpPr>
          <p:nvPr>
            <p:ph type="title"/>
          </p:nvPr>
        </p:nvSpPr>
        <p:spPr/>
        <p:txBody>
          <a:bodyPr/>
          <a:lstStyle/>
          <a:p>
            <a:r>
              <a:rPr lang="cs-CZ" dirty="0"/>
              <a:t>?</a:t>
            </a:r>
          </a:p>
        </p:txBody>
      </p:sp>
      <p:sp>
        <p:nvSpPr>
          <p:cNvPr id="3" name="Zástupný obsah 2">
            <a:extLst>
              <a:ext uri="{FF2B5EF4-FFF2-40B4-BE49-F238E27FC236}">
                <a16:creationId xmlns:a16="http://schemas.microsoft.com/office/drawing/2014/main" id="{10E43500-DBF8-40FF-A9A0-67C5382181FD}"/>
              </a:ext>
            </a:extLst>
          </p:cNvPr>
          <p:cNvSpPr>
            <a:spLocks noGrp="1"/>
          </p:cNvSpPr>
          <p:nvPr>
            <p:ph idx="1"/>
          </p:nvPr>
        </p:nvSpPr>
        <p:spPr/>
        <p:txBody>
          <a:bodyPr/>
          <a:lstStyle/>
          <a:p>
            <a:r>
              <a:rPr lang="cs-CZ" dirty="0"/>
              <a:t>Úklidové služby/Ostraha objektu/IT služby/</a:t>
            </a:r>
          </a:p>
          <a:p>
            <a:r>
              <a:rPr lang="cs-CZ" dirty="0"/>
              <a:t>Co patří do strategické, taktické a operativní úrovně interakce</a:t>
            </a:r>
          </a:p>
          <a:p>
            <a:endParaRPr lang="cs-CZ" dirty="0"/>
          </a:p>
        </p:txBody>
      </p:sp>
    </p:spTree>
    <p:extLst>
      <p:ext uri="{BB962C8B-B14F-4D97-AF65-F5344CB8AC3E}">
        <p14:creationId xmlns:p14="http://schemas.microsoft.com/office/powerpoint/2010/main" val="848889045"/>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59B401-5BBC-4D7F-BDBA-3A6ED173D049}"/>
              </a:ext>
            </a:extLst>
          </p:cNvPr>
          <p:cNvSpPr>
            <a:spLocks noGrp="1"/>
          </p:cNvSpPr>
          <p:nvPr>
            <p:ph type="ctrTitle"/>
          </p:nvPr>
        </p:nvSpPr>
        <p:spPr/>
        <p:txBody>
          <a:bodyPr/>
          <a:lstStyle/>
          <a:p>
            <a:r>
              <a:rPr lang="cs-CZ" b="1" dirty="0"/>
              <a:t>4. Ekonomické aspekty FM	</a:t>
            </a:r>
          </a:p>
        </p:txBody>
      </p:sp>
      <p:sp>
        <p:nvSpPr>
          <p:cNvPr id="3" name="Podnadpis 2">
            <a:extLst>
              <a:ext uri="{FF2B5EF4-FFF2-40B4-BE49-F238E27FC236}">
                <a16:creationId xmlns:a16="http://schemas.microsoft.com/office/drawing/2014/main" id="{9BF2AF88-9712-46F2-9C81-DEBF79CA8D02}"/>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371524784"/>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14F10-CD9E-4F91-BA75-B397E022B234}"/>
              </a:ext>
            </a:extLst>
          </p:cNvPr>
          <p:cNvSpPr>
            <a:spLocks noGrp="1"/>
          </p:cNvSpPr>
          <p:nvPr>
            <p:ph type="title"/>
          </p:nvPr>
        </p:nvSpPr>
        <p:spPr/>
        <p:txBody>
          <a:bodyPr/>
          <a:lstStyle/>
          <a:p>
            <a:r>
              <a:rPr lang="cs-CZ" b="1" dirty="0"/>
              <a:t>4. Ekonomické aspekty FM	</a:t>
            </a:r>
            <a:endParaRPr lang="cs-CZ" dirty="0"/>
          </a:p>
        </p:txBody>
      </p:sp>
      <p:sp>
        <p:nvSpPr>
          <p:cNvPr id="3" name="Zástupný symbol pro obsah 2">
            <a:extLst>
              <a:ext uri="{FF2B5EF4-FFF2-40B4-BE49-F238E27FC236}">
                <a16:creationId xmlns:a16="http://schemas.microsoft.com/office/drawing/2014/main" id="{2929DC81-6167-4365-8C56-1B283AFBA90F}"/>
              </a:ext>
            </a:extLst>
          </p:cNvPr>
          <p:cNvSpPr>
            <a:spLocks noGrp="1"/>
          </p:cNvSpPr>
          <p:nvPr>
            <p:ph idx="1"/>
          </p:nvPr>
        </p:nvSpPr>
        <p:spPr/>
        <p:txBody>
          <a:bodyPr>
            <a:normAutofit fontScale="92500" lnSpcReduction="20000"/>
          </a:bodyPr>
          <a:lstStyle/>
          <a:p>
            <a:pPr marL="0" indent="0">
              <a:buNone/>
            </a:pPr>
            <a:r>
              <a:rPr lang="cs-CZ" b="1" dirty="0"/>
              <a:t>4.1. Hodnotový řetězec</a:t>
            </a:r>
          </a:p>
          <a:p>
            <a:pPr marL="0" indent="0">
              <a:buNone/>
            </a:pPr>
            <a:r>
              <a:rPr lang="cs-CZ" b="1" dirty="0"/>
              <a:t>4.2. Rozvržení nákladů a aktiv</a:t>
            </a:r>
          </a:p>
          <a:p>
            <a:pPr marL="0" indent="0">
              <a:buNone/>
            </a:pPr>
            <a:r>
              <a:rPr lang="cs-CZ" b="1" dirty="0"/>
              <a:t>4.3. Rozvržení nákladů a aktiv, chování nákladů</a:t>
            </a:r>
          </a:p>
          <a:p>
            <a:pPr marL="0" indent="0">
              <a:buNone/>
            </a:pPr>
            <a:r>
              <a:rPr lang="cs-CZ" b="1" dirty="0"/>
              <a:t>4.4. Přehled určujících faktorů nákladů. Nákladové determinanty</a:t>
            </a:r>
          </a:p>
          <a:p>
            <a:pPr marL="0" indent="0">
              <a:buNone/>
            </a:pPr>
            <a:r>
              <a:rPr lang="cs-CZ" b="1" dirty="0"/>
              <a:t>4.5. Náklady během životního cyklu stavebního díla</a:t>
            </a:r>
          </a:p>
          <a:p>
            <a:pPr marL="0" indent="0">
              <a:buNone/>
            </a:pPr>
            <a:r>
              <a:rPr lang="cs-CZ" b="1" dirty="0"/>
              <a:t>4.6. Majetková struktura a faktory které ji ovlivňují</a:t>
            </a:r>
          </a:p>
          <a:p>
            <a:pPr marL="0" indent="0">
              <a:buNone/>
            </a:pPr>
            <a:r>
              <a:rPr lang="cs-CZ" b="1" dirty="0"/>
              <a:t>4.7. Strategie správy majetku</a:t>
            </a:r>
          </a:p>
          <a:p>
            <a:pPr marL="0" indent="0">
              <a:buNone/>
            </a:pPr>
            <a:r>
              <a:rPr lang="cs-CZ" b="1" dirty="0"/>
              <a:t>4.8. Kritéria hodnocení obnovy (rekonstrukce) majetku:</a:t>
            </a:r>
          </a:p>
          <a:p>
            <a:pPr marL="0" indent="0">
              <a:buNone/>
            </a:pPr>
            <a:r>
              <a:rPr lang="cs-CZ" b="1" dirty="0"/>
              <a:t>4.9. Praktický návod</a:t>
            </a:r>
          </a:p>
          <a:p>
            <a:pPr marL="0" indent="0">
              <a:buNone/>
            </a:pPr>
            <a:endParaRPr lang="cs-CZ" dirty="0"/>
          </a:p>
        </p:txBody>
      </p:sp>
    </p:spTree>
    <p:extLst>
      <p:ext uri="{BB962C8B-B14F-4D97-AF65-F5344CB8AC3E}">
        <p14:creationId xmlns:p14="http://schemas.microsoft.com/office/powerpoint/2010/main" val="1530317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84B46E-20A1-4153-8432-52BB22DF4953}"/>
              </a:ext>
            </a:extLst>
          </p:cNvPr>
          <p:cNvSpPr>
            <a:spLocks noGrp="1"/>
          </p:cNvSpPr>
          <p:nvPr>
            <p:ph type="title"/>
          </p:nvPr>
        </p:nvSpPr>
        <p:spPr/>
        <p:txBody>
          <a:bodyPr>
            <a:normAutofit/>
          </a:bodyPr>
          <a:lstStyle/>
          <a:p>
            <a:r>
              <a:rPr lang="cs-CZ" b="1" dirty="0"/>
              <a:t>4.1. Hodnotový řetězec</a:t>
            </a:r>
            <a:endParaRPr lang="cs-CZ" dirty="0"/>
          </a:p>
        </p:txBody>
      </p:sp>
      <p:sp>
        <p:nvSpPr>
          <p:cNvPr id="4" name="Zástupný symbol pro obsah 3">
            <a:extLst>
              <a:ext uri="{FF2B5EF4-FFF2-40B4-BE49-F238E27FC236}">
                <a16:creationId xmlns:a16="http://schemas.microsoft.com/office/drawing/2014/main" id="{3D6B7FD6-F55B-48B4-A8E6-6A845E7155B5}"/>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54162EA7-FC13-4D13-A6B6-308A8B8B4EC9}"/>
              </a:ext>
            </a:extLst>
          </p:cNvPr>
          <p:cNvPicPr>
            <a:picLocks noChangeAspect="1"/>
          </p:cNvPicPr>
          <p:nvPr/>
        </p:nvPicPr>
        <p:blipFill>
          <a:blip r:embed="rId4"/>
          <a:stretch>
            <a:fillRect/>
          </a:stretch>
        </p:blipFill>
        <p:spPr>
          <a:xfrm>
            <a:off x="2001218" y="1550164"/>
            <a:ext cx="7848601" cy="4576000"/>
          </a:xfrm>
          <a:prstGeom prst="rect">
            <a:avLst/>
          </a:prstGeom>
        </p:spPr>
      </p:pic>
    </p:spTree>
    <p:extLst>
      <p:ext uri="{BB962C8B-B14F-4D97-AF65-F5344CB8AC3E}">
        <p14:creationId xmlns:p14="http://schemas.microsoft.com/office/powerpoint/2010/main" val="976787186"/>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9E4BFA-F0FC-4588-9C07-A51C380AA9CB}"/>
              </a:ext>
            </a:extLst>
          </p:cNvPr>
          <p:cNvSpPr>
            <a:spLocks noGrp="1"/>
          </p:cNvSpPr>
          <p:nvPr>
            <p:ph type="title"/>
          </p:nvPr>
        </p:nvSpPr>
        <p:spPr/>
        <p:txBody>
          <a:bodyPr/>
          <a:lstStyle/>
          <a:p>
            <a:r>
              <a:rPr lang="cs-CZ" b="1" dirty="0"/>
              <a:t>4.1. Hodnotový řetězec</a:t>
            </a:r>
            <a:endParaRPr lang="cs-CZ" dirty="0"/>
          </a:p>
        </p:txBody>
      </p:sp>
      <p:sp>
        <p:nvSpPr>
          <p:cNvPr id="3" name="Zástupný obsah 2">
            <a:extLst>
              <a:ext uri="{FF2B5EF4-FFF2-40B4-BE49-F238E27FC236}">
                <a16:creationId xmlns:a16="http://schemas.microsoft.com/office/drawing/2014/main" id="{28B139DB-15DF-4A5D-A03B-B53563312870}"/>
              </a:ext>
            </a:extLst>
          </p:cNvPr>
          <p:cNvSpPr>
            <a:spLocks noGrp="1"/>
          </p:cNvSpPr>
          <p:nvPr>
            <p:ph idx="1"/>
          </p:nvPr>
        </p:nvSpPr>
        <p:spPr/>
        <p:txBody>
          <a:bodyPr>
            <a:normAutofit fontScale="92500" lnSpcReduction="10000"/>
          </a:bodyPr>
          <a:lstStyle/>
          <a:p>
            <a:r>
              <a:rPr lang="cs-CZ" dirty="0"/>
              <a:t> hodnototvorné činností, </a:t>
            </a:r>
          </a:p>
          <a:p>
            <a:r>
              <a:rPr lang="cs-CZ" dirty="0"/>
              <a:t>marže. </a:t>
            </a:r>
          </a:p>
          <a:p>
            <a:endParaRPr lang="cs-CZ" dirty="0"/>
          </a:p>
          <a:p>
            <a:r>
              <a:rPr lang="cs-CZ" b="1" dirty="0"/>
              <a:t>Hodnotový řetězec </a:t>
            </a:r>
            <a:r>
              <a:rPr lang="cs-CZ" dirty="0"/>
              <a:t>je „sled činností, které firma vykonává při konstruování, produkci, prodeji, do-dávání a poprodejní podpoře svých produktů“. </a:t>
            </a:r>
          </a:p>
          <a:p>
            <a:r>
              <a:rPr lang="cs-CZ" dirty="0"/>
              <a:t>Hodnotový řetězec je součástí tzv. </a:t>
            </a:r>
            <a:r>
              <a:rPr lang="cs-CZ" b="1" dirty="0"/>
              <a:t>hodnotového systému</a:t>
            </a:r>
            <a:r>
              <a:rPr lang="cs-CZ" dirty="0"/>
              <a:t>, který představuje komplexnější soubor činností, jež jsou zapojeny do tvorby konečné hodnoty pro koncového uživatele. </a:t>
            </a:r>
          </a:p>
        </p:txBody>
      </p:sp>
    </p:spTree>
    <p:extLst>
      <p:ext uri="{BB962C8B-B14F-4D97-AF65-F5344CB8AC3E}">
        <p14:creationId xmlns:p14="http://schemas.microsoft.com/office/powerpoint/2010/main" val="4110110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F939B-F3A3-4648-9484-E6F22BB740BC}"/>
              </a:ext>
            </a:extLst>
          </p:cNvPr>
          <p:cNvSpPr>
            <a:spLocks noGrp="1"/>
          </p:cNvSpPr>
          <p:nvPr>
            <p:ph type="title"/>
          </p:nvPr>
        </p:nvSpPr>
        <p:spPr/>
        <p:txBody>
          <a:bodyPr/>
          <a:lstStyle/>
          <a:p>
            <a:r>
              <a:rPr lang="cs-CZ" b="1" dirty="0"/>
              <a:t>1.2. Třídění procesů</a:t>
            </a:r>
          </a:p>
        </p:txBody>
      </p:sp>
      <p:sp>
        <p:nvSpPr>
          <p:cNvPr id="3" name="Zástupný obsah 2">
            <a:extLst>
              <a:ext uri="{FF2B5EF4-FFF2-40B4-BE49-F238E27FC236}">
                <a16:creationId xmlns:a16="http://schemas.microsoft.com/office/drawing/2014/main" id="{2342A094-2BEA-4E1A-BFD0-BC210A275F0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0F4A74F-B43F-43F3-B1E5-82D316F36C16}"/>
              </a:ext>
            </a:extLst>
          </p:cNvPr>
          <p:cNvPicPr>
            <a:picLocks noChangeAspect="1"/>
          </p:cNvPicPr>
          <p:nvPr/>
        </p:nvPicPr>
        <p:blipFill>
          <a:blip r:embed="rId4"/>
          <a:stretch>
            <a:fillRect/>
          </a:stretch>
        </p:blipFill>
        <p:spPr>
          <a:xfrm>
            <a:off x="1630017" y="1690688"/>
            <a:ext cx="8077894" cy="5144976"/>
          </a:xfrm>
          <a:prstGeom prst="rect">
            <a:avLst/>
          </a:prstGeom>
        </p:spPr>
      </p:pic>
    </p:spTree>
    <p:extLst>
      <p:ext uri="{BB962C8B-B14F-4D97-AF65-F5344CB8AC3E}">
        <p14:creationId xmlns:p14="http://schemas.microsoft.com/office/powerpoint/2010/main" val="3974658802"/>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AFF5B1-25D7-41B5-9037-77BBD84CB2D1}"/>
              </a:ext>
            </a:extLst>
          </p:cNvPr>
          <p:cNvSpPr>
            <a:spLocks noGrp="1"/>
          </p:cNvSpPr>
          <p:nvPr>
            <p:ph type="title"/>
          </p:nvPr>
        </p:nvSpPr>
        <p:spPr/>
        <p:txBody>
          <a:bodyPr/>
          <a:lstStyle/>
          <a:p>
            <a:r>
              <a:rPr lang="cs-CZ" b="1" dirty="0"/>
              <a:t>4.1. Hodnotový řetězec</a:t>
            </a:r>
            <a:endParaRPr lang="cs-CZ" dirty="0"/>
          </a:p>
        </p:txBody>
      </p:sp>
      <p:sp>
        <p:nvSpPr>
          <p:cNvPr id="3" name="Zástupný obsah 2">
            <a:extLst>
              <a:ext uri="{FF2B5EF4-FFF2-40B4-BE49-F238E27FC236}">
                <a16:creationId xmlns:a16="http://schemas.microsoft.com/office/drawing/2014/main" id="{FFDF807C-3B79-4D52-84C5-F3A7772258D3}"/>
              </a:ext>
            </a:extLst>
          </p:cNvPr>
          <p:cNvSpPr>
            <a:spLocks noGrp="1"/>
          </p:cNvSpPr>
          <p:nvPr>
            <p:ph idx="1"/>
          </p:nvPr>
        </p:nvSpPr>
        <p:spPr/>
        <p:txBody>
          <a:bodyPr>
            <a:normAutofit fontScale="70000" lnSpcReduction="20000"/>
          </a:bodyPr>
          <a:lstStyle/>
          <a:p>
            <a:pPr marL="0" indent="0">
              <a:buNone/>
            </a:pPr>
            <a:r>
              <a:rPr lang="cs-CZ" b="1" dirty="0"/>
              <a:t>Primární činnosti:</a:t>
            </a:r>
            <a:endParaRPr lang="cs-CZ" dirty="0"/>
          </a:p>
          <a:p>
            <a:pPr marL="514350" indent="-514350">
              <a:buFont typeface="+mj-lt"/>
              <a:buAutoNum type="arabicPeriod"/>
            </a:pPr>
            <a:r>
              <a:rPr lang="cs-CZ" dirty="0"/>
              <a:t>řízení vstupních operací, </a:t>
            </a:r>
          </a:p>
          <a:p>
            <a:pPr marL="514350" indent="-514350">
              <a:buFont typeface="+mj-lt"/>
              <a:buAutoNum type="arabicPeriod"/>
            </a:pPr>
            <a:r>
              <a:rPr lang="cs-CZ" dirty="0"/>
              <a:t>výroba a provoz, </a:t>
            </a:r>
          </a:p>
          <a:p>
            <a:pPr marL="514350" indent="-514350">
              <a:buFont typeface="+mj-lt"/>
              <a:buAutoNum type="arabicPeriod"/>
            </a:pPr>
            <a:r>
              <a:rPr lang="cs-CZ" dirty="0"/>
              <a:t>řízení výstupních operací, </a:t>
            </a:r>
          </a:p>
          <a:p>
            <a:pPr marL="514350" indent="-514350">
              <a:buFont typeface="+mj-lt"/>
              <a:buAutoNum type="arabicPeriod"/>
            </a:pPr>
            <a:r>
              <a:rPr lang="cs-CZ" dirty="0"/>
              <a:t>marketing a odbyt, </a:t>
            </a:r>
          </a:p>
          <a:p>
            <a:pPr marL="514350" indent="-514350">
              <a:buFont typeface="+mj-lt"/>
              <a:buAutoNum type="arabicPeriod"/>
            </a:pPr>
            <a:r>
              <a:rPr lang="cs-CZ" dirty="0"/>
              <a:t>servisní služby. </a:t>
            </a:r>
          </a:p>
          <a:p>
            <a:pPr marL="514350" indent="-514350">
              <a:buFont typeface="+mj-lt"/>
              <a:buAutoNum type="arabicPeriod"/>
            </a:pPr>
            <a:endParaRPr lang="cs-CZ" dirty="0"/>
          </a:p>
          <a:p>
            <a:pPr marL="0" indent="0">
              <a:buNone/>
            </a:pPr>
            <a:r>
              <a:rPr lang="cs-CZ" b="1" dirty="0"/>
              <a:t>Podpůrné činnosti</a:t>
            </a:r>
          </a:p>
          <a:p>
            <a:pPr marL="514350" indent="-514350">
              <a:buFont typeface="+mj-lt"/>
              <a:buAutoNum type="arabicPeriod"/>
            </a:pPr>
            <a:r>
              <a:rPr lang="cs-CZ" dirty="0"/>
              <a:t> obstaravatelská činnost, </a:t>
            </a:r>
          </a:p>
          <a:p>
            <a:pPr marL="514350" indent="-514350">
              <a:buFont typeface="+mj-lt"/>
              <a:buAutoNum type="arabicPeriod"/>
            </a:pPr>
            <a:r>
              <a:rPr lang="cs-CZ" dirty="0"/>
              <a:t>technologický rozvoj, </a:t>
            </a:r>
          </a:p>
          <a:p>
            <a:pPr marL="514350" indent="-514350">
              <a:buFont typeface="+mj-lt"/>
              <a:buAutoNum type="arabicPeriod"/>
            </a:pPr>
            <a:r>
              <a:rPr lang="cs-CZ" dirty="0"/>
              <a:t>řízení pracovních sil, </a:t>
            </a:r>
          </a:p>
          <a:p>
            <a:pPr marL="514350" indent="-514350">
              <a:buFont typeface="+mj-lt"/>
              <a:buAutoNum type="arabicPeriod"/>
            </a:pPr>
            <a:r>
              <a:rPr lang="cs-CZ" dirty="0"/>
              <a:t>infrastruktura podniku. </a:t>
            </a:r>
          </a:p>
          <a:p>
            <a:endParaRPr lang="cs-CZ" dirty="0"/>
          </a:p>
          <a:p>
            <a:endParaRPr lang="cs-CZ" dirty="0"/>
          </a:p>
          <a:p>
            <a:endParaRPr lang="cs-CZ" dirty="0"/>
          </a:p>
        </p:txBody>
      </p:sp>
    </p:spTree>
    <p:extLst>
      <p:ext uri="{BB962C8B-B14F-4D97-AF65-F5344CB8AC3E}">
        <p14:creationId xmlns:p14="http://schemas.microsoft.com/office/powerpoint/2010/main" val="2687405640"/>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4682E1-45CE-4826-A053-A96C37EE22A2}"/>
              </a:ext>
            </a:extLst>
          </p:cNvPr>
          <p:cNvSpPr>
            <a:spLocks noGrp="1"/>
          </p:cNvSpPr>
          <p:nvPr>
            <p:ph type="title"/>
          </p:nvPr>
        </p:nvSpPr>
        <p:spPr/>
        <p:txBody>
          <a:bodyPr/>
          <a:lstStyle/>
          <a:p>
            <a:r>
              <a:rPr lang="cs-CZ" b="1" dirty="0"/>
              <a:t>4.1. Hodnotový řetězec</a:t>
            </a:r>
            <a:endParaRPr lang="cs-CZ" dirty="0"/>
          </a:p>
        </p:txBody>
      </p:sp>
      <p:sp>
        <p:nvSpPr>
          <p:cNvPr id="3" name="Zástupný symbol pro obsah 2">
            <a:extLst>
              <a:ext uri="{FF2B5EF4-FFF2-40B4-BE49-F238E27FC236}">
                <a16:creationId xmlns:a16="http://schemas.microsoft.com/office/drawing/2014/main" id="{9C03D6C0-202C-4B96-B3BC-F750101B4F59}"/>
              </a:ext>
            </a:extLst>
          </p:cNvPr>
          <p:cNvSpPr>
            <a:spLocks noGrp="1"/>
          </p:cNvSpPr>
          <p:nvPr>
            <p:ph idx="1"/>
          </p:nvPr>
        </p:nvSpPr>
        <p:spPr/>
        <p:txBody>
          <a:bodyPr>
            <a:normAutofit lnSpcReduction="10000"/>
          </a:bodyPr>
          <a:lstStyle/>
          <a:p>
            <a:pPr marL="0" indent="0">
              <a:buNone/>
            </a:pPr>
            <a:r>
              <a:rPr lang="cs-CZ" dirty="0"/>
              <a:t>Každá kategorie, primárních i podpůrných činností, zahrnuje také další tři </a:t>
            </a:r>
            <a:r>
              <a:rPr lang="cs-CZ" b="1" dirty="0"/>
              <a:t>typy činností</a:t>
            </a:r>
            <a:r>
              <a:rPr lang="cs-CZ" dirty="0"/>
              <a:t>: </a:t>
            </a:r>
          </a:p>
          <a:p>
            <a:pPr marL="0" indent="0">
              <a:buNone/>
            </a:pPr>
            <a:r>
              <a:rPr lang="cs-CZ" dirty="0"/>
              <a:t>1. </a:t>
            </a:r>
            <a:r>
              <a:rPr lang="cs-CZ" b="1" dirty="0"/>
              <a:t>Přímé činnosti </a:t>
            </a:r>
            <a:r>
              <a:rPr lang="cs-CZ" dirty="0"/>
              <a:t>- činnosti přímo zapojené do tvorby hodnoty pro kupujícího (např. návrh designu výrobku, propagace, prodej, montáž) </a:t>
            </a:r>
          </a:p>
          <a:p>
            <a:pPr marL="0" indent="0">
              <a:buNone/>
            </a:pPr>
            <a:r>
              <a:rPr lang="cs-CZ" dirty="0"/>
              <a:t>2. </a:t>
            </a:r>
            <a:r>
              <a:rPr lang="cs-CZ" b="1" dirty="0"/>
              <a:t>Nepřímé činnosti </a:t>
            </a:r>
            <a:r>
              <a:rPr lang="cs-CZ" dirty="0"/>
              <a:t>- napomáhají plynulému výkonu přímých činností (např. administrativní řízení, údržba, plánování) </a:t>
            </a:r>
          </a:p>
          <a:p>
            <a:pPr marL="0" indent="0">
              <a:buNone/>
            </a:pPr>
            <a:r>
              <a:rPr lang="cs-CZ" dirty="0"/>
              <a:t>3. </a:t>
            </a:r>
            <a:r>
              <a:rPr lang="cs-CZ" b="1" dirty="0"/>
              <a:t>Zabezpečování kvality </a:t>
            </a:r>
            <a:r>
              <a:rPr lang="cs-CZ" dirty="0"/>
              <a:t>- zajišťují kvalitu ostatních činností (např. testování, revidování, monitorování) </a:t>
            </a:r>
          </a:p>
          <a:p>
            <a:endParaRPr lang="cs-CZ" dirty="0"/>
          </a:p>
        </p:txBody>
      </p:sp>
    </p:spTree>
    <p:extLst>
      <p:ext uri="{BB962C8B-B14F-4D97-AF65-F5344CB8AC3E}">
        <p14:creationId xmlns:p14="http://schemas.microsoft.com/office/powerpoint/2010/main" val="3369181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F7FF2-40D4-4939-9800-E878CA54499F}"/>
              </a:ext>
            </a:extLst>
          </p:cNvPr>
          <p:cNvSpPr>
            <a:spLocks noGrp="1"/>
          </p:cNvSpPr>
          <p:nvPr>
            <p:ph type="title"/>
          </p:nvPr>
        </p:nvSpPr>
        <p:spPr/>
        <p:txBody>
          <a:bodyPr/>
          <a:lstStyle/>
          <a:p>
            <a:r>
              <a:rPr lang="cs-CZ" b="1" dirty="0"/>
              <a:t>4.1. Hodnotový řetězec</a:t>
            </a:r>
            <a:endParaRPr lang="cs-CZ" dirty="0"/>
          </a:p>
        </p:txBody>
      </p:sp>
      <p:sp>
        <p:nvSpPr>
          <p:cNvPr id="3" name="Zástupný obsah 2">
            <a:extLst>
              <a:ext uri="{FF2B5EF4-FFF2-40B4-BE49-F238E27FC236}">
                <a16:creationId xmlns:a16="http://schemas.microsoft.com/office/drawing/2014/main" id="{671EF526-E606-4A08-91D0-29FB92649DD0}"/>
              </a:ext>
            </a:extLst>
          </p:cNvPr>
          <p:cNvSpPr>
            <a:spLocks noGrp="1"/>
          </p:cNvSpPr>
          <p:nvPr>
            <p:ph idx="1"/>
          </p:nvPr>
        </p:nvSpPr>
        <p:spPr/>
        <p:txBody>
          <a:bodyPr>
            <a:normAutofit/>
          </a:bodyPr>
          <a:lstStyle/>
          <a:p>
            <a:pPr marL="0" indent="0">
              <a:buNone/>
            </a:pPr>
            <a:r>
              <a:rPr lang="cs-CZ" b="1" dirty="0"/>
              <a:t>Analýzou hodnotového řetězce </a:t>
            </a:r>
            <a:r>
              <a:rPr lang="cs-CZ" dirty="0"/>
              <a:t>může firma zjistit mnoho cenných informací o vlastní efektivitě. Výsledky analýzy se mohou stát základem nejen po identifikaci stávající konkurenční výhody, ale také pro její vytvoření a udržení. Sladí-li organizace svou organizační strukturu s hodnotovým řetězcem, bude schopna pracovat svou činnost vykonávat efektivněji a vytvořit si tak konkurenční výhodu. </a:t>
            </a:r>
          </a:p>
          <a:p>
            <a:pPr marL="0" indent="0">
              <a:buNone/>
            </a:pPr>
            <a:endParaRPr lang="cs-CZ" dirty="0"/>
          </a:p>
          <a:p>
            <a:endParaRPr lang="cs-CZ" dirty="0"/>
          </a:p>
        </p:txBody>
      </p:sp>
    </p:spTree>
    <p:extLst>
      <p:ext uri="{BB962C8B-B14F-4D97-AF65-F5344CB8AC3E}">
        <p14:creationId xmlns:p14="http://schemas.microsoft.com/office/powerpoint/2010/main" val="1774377239"/>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3D102-6AC4-44AD-9AFA-A59EBCC1F89F}"/>
              </a:ext>
            </a:extLst>
          </p:cNvPr>
          <p:cNvSpPr>
            <a:spLocks noGrp="1"/>
          </p:cNvSpPr>
          <p:nvPr>
            <p:ph type="title"/>
          </p:nvPr>
        </p:nvSpPr>
        <p:spPr/>
        <p:txBody>
          <a:bodyPr/>
          <a:lstStyle/>
          <a:p>
            <a:r>
              <a:rPr lang="cs-CZ" b="1" dirty="0"/>
              <a:t>4.1. Hodnotový řetězec</a:t>
            </a:r>
            <a:endParaRPr lang="cs-CZ" dirty="0"/>
          </a:p>
        </p:txBody>
      </p:sp>
      <p:sp>
        <p:nvSpPr>
          <p:cNvPr id="3" name="Zástupný symbol pro obsah 2">
            <a:extLst>
              <a:ext uri="{FF2B5EF4-FFF2-40B4-BE49-F238E27FC236}">
                <a16:creationId xmlns:a16="http://schemas.microsoft.com/office/drawing/2014/main" id="{6A64F9CB-12EF-42E8-B221-A407D0079B01}"/>
              </a:ext>
            </a:extLst>
          </p:cNvPr>
          <p:cNvSpPr>
            <a:spLocks noGrp="1"/>
          </p:cNvSpPr>
          <p:nvPr>
            <p:ph idx="1"/>
          </p:nvPr>
        </p:nvSpPr>
        <p:spPr/>
        <p:txBody>
          <a:bodyPr/>
          <a:lstStyle/>
          <a:p>
            <a:pPr marL="0" indent="0">
              <a:buNone/>
            </a:pPr>
            <a:r>
              <a:rPr lang="cs-CZ" dirty="0"/>
              <a:t>Porter provádí </a:t>
            </a:r>
            <a:r>
              <a:rPr lang="cs-CZ" b="1" dirty="0"/>
              <a:t>analýzu hodnotového řetězce </a:t>
            </a:r>
            <a:r>
              <a:rPr lang="cs-CZ" dirty="0"/>
              <a:t>ve čtyřech krocích: </a:t>
            </a:r>
          </a:p>
          <a:p>
            <a:pPr marL="0" indent="0">
              <a:buNone/>
            </a:pPr>
            <a:r>
              <a:rPr lang="cs-CZ" dirty="0"/>
              <a:t>1. Vytvoření hodnotového řetězce odvětví. </a:t>
            </a:r>
          </a:p>
          <a:p>
            <a:pPr marL="0" indent="0">
              <a:buNone/>
            </a:pPr>
            <a:r>
              <a:rPr lang="cs-CZ" dirty="0"/>
              <a:t>2. Porovnání hodnotového řetězce odvětví s vlastním hodnotovým řetězcem. </a:t>
            </a:r>
          </a:p>
          <a:p>
            <a:pPr marL="0" indent="0">
              <a:buNone/>
            </a:pPr>
            <a:r>
              <a:rPr lang="cs-CZ" dirty="0"/>
              <a:t>3. Identifikace činností, jež mají nebo budou mít vliv na vytvoření konkurenční výhody. </a:t>
            </a:r>
          </a:p>
          <a:p>
            <a:pPr marL="0" indent="0">
              <a:buNone/>
            </a:pPr>
            <a:r>
              <a:rPr lang="cs-CZ" dirty="0"/>
              <a:t>4. Identifikace faktorů ovlivňujících náklady (obzvláště pak činností, jež představují největší podíl nákladů). </a:t>
            </a:r>
          </a:p>
          <a:p>
            <a:endParaRPr lang="cs-CZ" dirty="0"/>
          </a:p>
        </p:txBody>
      </p:sp>
    </p:spTree>
    <p:extLst>
      <p:ext uri="{BB962C8B-B14F-4D97-AF65-F5344CB8AC3E}">
        <p14:creationId xmlns:p14="http://schemas.microsoft.com/office/powerpoint/2010/main" val="4147786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6C81E-A0A4-44B0-AF7E-6520676775B7}"/>
              </a:ext>
            </a:extLst>
          </p:cNvPr>
          <p:cNvSpPr>
            <a:spLocks noGrp="1"/>
          </p:cNvSpPr>
          <p:nvPr>
            <p:ph type="title"/>
          </p:nvPr>
        </p:nvSpPr>
        <p:spPr/>
        <p:txBody>
          <a:bodyPr/>
          <a:lstStyle/>
          <a:p>
            <a:r>
              <a:rPr lang="cs-CZ" dirty="0"/>
              <a:t>?</a:t>
            </a:r>
          </a:p>
        </p:txBody>
      </p:sp>
      <p:sp>
        <p:nvSpPr>
          <p:cNvPr id="3" name="Zástupný symbol pro obsah 2">
            <a:extLst>
              <a:ext uri="{FF2B5EF4-FFF2-40B4-BE49-F238E27FC236}">
                <a16:creationId xmlns:a16="http://schemas.microsoft.com/office/drawing/2014/main" id="{29D202FC-D12B-408D-B306-9460CECB8D77}"/>
              </a:ext>
            </a:extLst>
          </p:cNvPr>
          <p:cNvSpPr>
            <a:spLocks noGrp="1"/>
          </p:cNvSpPr>
          <p:nvPr>
            <p:ph idx="1"/>
          </p:nvPr>
        </p:nvSpPr>
        <p:spPr/>
        <p:txBody>
          <a:bodyPr/>
          <a:lstStyle/>
          <a:p>
            <a:r>
              <a:rPr lang="cs-CZ" dirty="0"/>
              <a:t>Pokud základní podnikání je</a:t>
            </a:r>
          </a:p>
          <a:p>
            <a:pPr marL="0" indent="0">
              <a:buNone/>
            </a:pPr>
            <a:r>
              <a:rPr lang="cs-CZ" dirty="0"/>
              <a:t>Poskytování úklidových služeb/ pojišťovací služby/ výroba čisticích prostředků/ jídelna/dopravní služby</a:t>
            </a:r>
          </a:p>
          <a:p>
            <a:pPr marL="0" indent="0">
              <a:buNone/>
            </a:pPr>
            <a:r>
              <a:rPr lang="cs-CZ" dirty="0"/>
              <a:t> Co je primární a podpůrnou činnosti z níže uvedených </a:t>
            </a:r>
          </a:p>
          <a:p>
            <a:r>
              <a:rPr lang="cs-CZ" dirty="0"/>
              <a:t>Úklid/catering/ostraha/logistika vstupu a výstupu/ </a:t>
            </a:r>
            <a:r>
              <a:rPr lang="cs-CZ" dirty="0" err="1"/>
              <a:t>fleet</a:t>
            </a:r>
            <a:r>
              <a:rPr lang="cs-CZ" dirty="0"/>
              <a:t> management (management vozového parku)/ pojištění majetku/…</a:t>
            </a:r>
          </a:p>
        </p:txBody>
      </p:sp>
    </p:spTree>
    <p:extLst>
      <p:ext uri="{BB962C8B-B14F-4D97-AF65-F5344CB8AC3E}">
        <p14:creationId xmlns:p14="http://schemas.microsoft.com/office/powerpoint/2010/main" val="2150463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a:bodyPr>
          <a:lstStyle/>
          <a:p>
            <a:r>
              <a:rPr lang="cs-CZ" b="1" dirty="0"/>
              <a:t>4. 2. Rozvržení nákladů a aktiv</a:t>
            </a:r>
          </a:p>
        </p:txBody>
      </p:sp>
      <p:sp>
        <p:nvSpPr>
          <p:cNvPr id="3" name="Zástupný symbol pro obsah 2"/>
          <p:cNvSpPr>
            <a:spLocks noGrp="1"/>
          </p:cNvSpPr>
          <p:nvPr>
            <p:ph idx="1"/>
          </p:nvPr>
        </p:nvSpPr>
        <p:spPr/>
        <p:txBody>
          <a:bodyPr>
            <a:normAutofit fontScale="92500"/>
          </a:bodyPr>
          <a:lstStyle/>
          <a:p>
            <a:r>
              <a:rPr lang="cs-CZ" b="1" dirty="0">
                <a:solidFill>
                  <a:srgbClr val="C00000"/>
                </a:solidFill>
              </a:rPr>
              <a:t>Provozní náklady </a:t>
            </a:r>
            <a:r>
              <a:rPr lang="cs-CZ" dirty="0"/>
              <a:t>by měly být rozvrženy </a:t>
            </a:r>
            <a:r>
              <a:rPr lang="cs-CZ" b="1" dirty="0">
                <a:solidFill>
                  <a:srgbClr val="C00000"/>
                </a:solidFill>
              </a:rPr>
              <a:t>na činností</a:t>
            </a:r>
            <a:r>
              <a:rPr lang="cs-CZ" dirty="0">
                <a:solidFill>
                  <a:srgbClr val="C00000"/>
                </a:solidFill>
              </a:rPr>
              <a:t>, </a:t>
            </a:r>
            <a:r>
              <a:rPr lang="cs-CZ" dirty="0"/>
              <a:t>ve kterých </a:t>
            </a:r>
            <a:r>
              <a:rPr lang="cs-CZ" b="1" dirty="0">
                <a:solidFill>
                  <a:srgbClr val="C00000"/>
                </a:solidFill>
              </a:rPr>
              <a:t>se vynakládají</a:t>
            </a:r>
            <a:r>
              <a:rPr lang="cs-CZ" dirty="0"/>
              <a:t>.</a:t>
            </a:r>
          </a:p>
          <a:p>
            <a:r>
              <a:rPr lang="cs-CZ" b="1" dirty="0">
                <a:solidFill>
                  <a:srgbClr val="C00000"/>
                </a:solidFill>
              </a:rPr>
              <a:t>Aktiva</a:t>
            </a:r>
            <a:r>
              <a:rPr lang="cs-CZ" dirty="0"/>
              <a:t> by měla být rozvržena </a:t>
            </a:r>
            <a:r>
              <a:rPr lang="cs-CZ" b="1" dirty="0">
                <a:solidFill>
                  <a:srgbClr val="C00000"/>
                </a:solidFill>
              </a:rPr>
              <a:t>na činností, které je používají, řídí a kontrolují </a:t>
            </a:r>
            <a:r>
              <a:rPr lang="cs-CZ" dirty="0"/>
              <a:t>nebo nejvíce ovlivňují jejich užití. </a:t>
            </a:r>
          </a:p>
          <a:p>
            <a:r>
              <a:rPr lang="cs-CZ" dirty="0"/>
              <a:t>Aktiva musí být rozvržena na hodnototvorné činnosti takovým způsobem, který dovolí analýzu chování nákladů</a:t>
            </a:r>
          </a:p>
          <a:p>
            <a:r>
              <a:rPr lang="cs-CZ" b="1" dirty="0">
                <a:solidFill>
                  <a:srgbClr val="C00000"/>
                </a:solidFill>
              </a:rPr>
              <a:t>Časové období </a:t>
            </a:r>
            <a:r>
              <a:rPr lang="cs-CZ" dirty="0"/>
              <a:t>by mělo být pro výkonnost podniku </a:t>
            </a:r>
            <a:r>
              <a:rPr lang="cs-CZ" b="1" dirty="0">
                <a:solidFill>
                  <a:srgbClr val="C00000"/>
                </a:solidFill>
              </a:rPr>
              <a:t>charakteristické</a:t>
            </a:r>
            <a:r>
              <a:rPr lang="cs-CZ" dirty="0">
                <a:solidFill>
                  <a:srgbClr val="C00000"/>
                </a:solidFill>
              </a:rPr>
              <a:t>. </a:t>
            </a:r>
            <a:r>
              <a:rPr lang="cs-CZ" dirty="0"/>
              <a:t>Mělo by zahrnout a ukázat </a:t>
            </a:r>
            <a:r>
              <a:rPr lang="cs-CZ" b="1" dirty="0">
                <a:solidFill>
                  <a:srgbClr val="C00000"/>
                </a:solidFill>
              </a:rPr>
              <a:t>i sezonní a cyklické výkyvy a období přerušení činnosti, jež by měly vliv na náklady.</a:t>
            </a:r>
          </a:p>
        </p:txBody>
      </p:sp>
      <p:sp>
        <p:nvSpPr>
          <p:cNvPr id="4" name="TextovéPole 3"/>
          <p:cNvSpPr txBox="1"/>
          <p:nvPr/>
        </p:nvSpPr>
        <p:spPr>
          <a:xfrm>
            <a:off x="1991544" y="5877272"/>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036671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fontScale="90000"/>
          </a:bodyPr>
          <a:lstStyle/>
          <a:p>
            <a:r>
              <a:rPr lang="cs-CZ" b="1" dirty="0"/>
              <a:t>4. 3. Přehled určujících faktorů nákladů. Nákladové determinanty</a:t>
            </a:r>
          </a:p>
        </p:txBody>
      </p:sp>
      <p:sp>
        <p:nvSpPr>
          <p:cNvPr id="3" name="Zástupný symbol pro obsah 2"/>
          <p:cNvSpPr>
            <a:spLocks noGrp="1"/>
          </p:cNvSpPr>
          <p:nvPr>
            <p:ph idx="1"/>
          </p:nvPr>
        </p:nvSpPr>
        <p:spPr/>
        <p:txBody>
          <a:bodyPr>
            <a:normAutofit/>
          </a:bodyPr>
          <a:lstStyle/>
          <a:p>
            <a:pPr marL="0" indent="0">
              <a:buNone/>
            </a:pPr>
            <a:r>
              <a:rPr lang="cs-CZ" dirty="0"/>
              <a:t>FM při snaze hledat cesty ke snižování režijních nákladů snaží:</a:t>
            </a:r>
          </a:p>
          <a:p>
            <a:r>
              <a:rPr lang="cs-CZ" dirty="0"/>
              <a:t>Systematizovat nákladové determinanty, analyzovat vzájemné závislosti a zjišťovat působení nákladových determinant na celkové náklady (</a:t>
            </a:r>
            <a:r>
              <a:rPr lang="cs-CZ" b="1" dirty="0">
                <a:solidFill>
                  <a:srgbClr val="C00000"/>
                </a:solidFill>
              </a:rPr>
              <a:t>vysvětlující úloha</a:t>
            </a:r>
            <a:r>
              <a:rPr lang="cs-CZ" dirty="0"/>
              <a:t>),</a:t>
            </a:r>
          </a:p>
          <a:p>
            <a:r>
              <a:rPr lang="cs-CZ" dirty="0"/>
              <a:t>Poskytnout podnikateli pomoc při jednotlivých rozhodnutích (</a:t>
            </a:r>
            <a:r>
              <a:rPr lang="cs-CZ" b="1" dirty="0">
                <a:solidFill>
                  <a:srgbClr val="C00000"/>
                </a:solidFill>
              </a:rPr>
              <a:t>tvůrčí úloha</a:t>
            </a:r>
            <a:r>
              <a:rPr lang="cs-CZ" dirty="0"/>
              <a:t>)</a:t>
            </a:r>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3971012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50726"/>
            <a:ext cx="8229600" cy="1143000"/>
          </a:xfrm>
        </p:spPr>
        <p:txBody>
          <a:bodyPr>
            <a:normAutofit fontScale="90000"/>
          </a:bodyPr>
          <a:lstStyle/>
          <a:p>
            <a:r>
              <a:rPr lang="cs-CZ" b="1" dirty="0"/>
              <a:t>4. 3. Přehled určujících faktorů nákladů. Nákladové determinanty</a:t>
            </a:r>
          </a:p>
        </p:txBody>
      </p:sp>
      <p:grpSp>
        <p:nvGrpSpPr>
          <p:cNvPr id="9" name="Skupina 8"/>
          <p:cNvGrpSpPr/>
          <p:nvPr/>
        </p:nvGrpSpPr>
        <p:grpSpPr>
          <a:xfrm>
            <a:off x="2799522" y="1628800"/>
            <a:ext cx="6749498" cy="4596924"/>
            <a:chOff x="0" y="0"/>
            <a:chExt cx="6749498" cy="4761258"/>
          </a:xfrm>
        </p:grpSpPr>
        <p:sp>
          <p:nvSpPr>
            <p:cNvPr id="10" name="Zaoblený obdélník 9"/>
            <p:cNvSpPr/>
            <p:nvPr/>
          </p:nvSpPr>
          <p:spPr>
            <a:xfrm>
              <a:off x="2476499" y="0"/>
              <a:ext cx="1876839"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Nákladové determinanty</a:t>
              </a:r>
            </a:p>
          </p:txBody>
        </p:sp>
        <p:sp>
          <p:nvSpPr>
            <p:cNvPr id="11" name="Zaoblený obdélník 10"/>
            <p:cNvSpPr/>
            <p:nvPr/>
          </p:nvSpPr>
          <p:spPr>
            <a:xfrm>
              <a:off x="26504" y="798858"/>
              <a:ext cx="1876839" cy="552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dirty="0">
                  <a:solidFill>
                    <a:sysClr val="windowText" lastClr="000000"/>
                  </a:solidFill>
                </a:rPr>
                <a:t>Akční proměnné ve výrobní oblasti</a:t>
              </a:r>
            </a:p>
          </p:txBody>
        </p:sp>
        <p:sp>
          <p:nvSpPr>
            <p:cNvPr id="12" name="Zaoblený obdélník 11"/>
            <p:cNvSpPr/>
            <p:nvPr/>
          </p:nvSpPr>
          <p:spPr>
            <a:xfrm>
              <a:off x="2468631" y="827432"/>
              <a:ext cx="1876839" cy="542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dirty="0">
                  <a:solidFill>
                    <a:sysClr val="windowText" lastClr="000000"/>
                  </a:solidFill>
                </a:rPr>
                <a:t>Akční proměnné v jiných dílčích oblastech podniku</a:t>
              </a:r>
            </a:p>
          </p:txBody>
        </p:sp>
        <p:sp>
          <p:nvSpPr>
            <p:cNvPr id="13" name="Zaoblený obdélník 12"/>
            <p:cNvSpPr/>
            <p:nvPr/>
          </p:nvSpPr>
          <p:spPr>
            <a:xfrm>
              <a:off x="4872658" y="789333"/>
              <a:ext cx="1876840"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dirty="0">
                  <a:solidFill>
                    <a:sysClr val="windowText" lastClr="000000"/>
                  </a:solidFill>
                </a:rPr>
                <a:t>Data</a:t>
              </a:r>
            </a:p>
          </p:txBody>
        </p:sp>
        <p:sp>
          <p:nvSpPr>
            <p:cNvPr id="14" name="Zaoblený obdélník 13"/>
            <p:cNvSpPr/>
            <p:nvPr/>
          </p:nvSpPr>
          <p:spPr>
            <a:xfrm>
              <a:off x="17808" y="1638300"/>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Velikost podniku</a:t>
              </a:r>
            </a:p>
          </p:txBody>
        </p:sp>
        <p:sp>
          <p:nvSpPr>
            <p:cNvPr id="15" name="Zaoblený obdélník 14"/>
            <p:cNvSpPr/>
            <p:nvPr/>
          </p:nvSpPr>
          <p:spPr>
            <a:xfrm>
              <a:off x="13253" y="3776456"/>
              <a:ext cx="1495839"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Kvalita faktorů</a:t>
              </a:r>
            </a:p>
          </p:txBody>
        </p:sp>
        <p:sp>
          <p:nvSpPr>
            <p:cNvPr id="16" name="Zaoblený obdélník 15"/>
            <p:cNvSpPr/>
            <p:nvPr/>
          </p:nvSpPr>
          <p:spPr>
            <a:xfrm>
              <a:off x="9525" y="4271342"/>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Ceny faktorů</a:t>
              </a:r>
            </a:p>
          </p:txBody>
        </p:sp>
        <p:sp>
          <p:nvSpPr>
            <p:cNvPr id="17" name="Zaoblený obdélník 16"/>
            <p:cNvSpPr/>
            <p:nvPr/>
          </p:nvSpPr>
          <p:spPr>
            <a:xfrm>
              <a:off x="9526" y="2196962"/>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Výrobní program</a:t>
              </a:r>
            </a:p>
          </p:txBody>
        </p:sp>
        <p:sp>
          <p:nvSpPr>
            <p:cNvPr id="18" name="Zaoblený obdélník 17"/>
            <p:cNvSpPr/>
            <p:nvPr/>
          </p:nvSpPr>
          <p:spPr>
            <a:xfrm>
              <a:off x="0" y="2697646"/>
              <a:ext cx="1495839"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Vytíženost</a:t>
              </a:r>
            </a:p>
          </p:txBody>
        </p:sp>
        <p:sp>
          <p:nvSpPr>
            <p:cNvPr id="19" name="Zaoblený obdélník 18"/>
            <p:cNvSpPr/>
            <p:nvPr/>
          </p:nvSpPr>
          <p:spPr>
            <a:xfrm>
              <a:off x="9526" y="3212824"/>
              <a:ext cx="1495839"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dirty="0">
                  <a:solidFill>
                    <a:sysClr val="windowText" lastClr="000000"/>
                  </a:solidFill>
                </a:rPr>
                <a:t>Výrobní podmínky</a:t>
              </a:r>
            </a:p>
          </p:txBody>
        </p:sp>
        <p:sp>
          <p:nvSpPr>
            <p:cNvPr id="20" name="Zaoblený obdélník 19"/>
            <p:cNvSpPr/>
            <p:nvPr/>
          </p:nvSpPr>
          <p:spPr>
            <a:xfrm>
              <a:off x="2649607" y="1684683"/>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dirty="0">
                  <a:solidFill>
                    <a:sysClr val="windowText" lastClr="000000"/>
                  </a:solidFill>
                </a:rPr>
                <a:t>Odbytová politika</a:t>
              </a:r>
            </a:p>
          </p:txBody>
        </p:sp>
        <p:sp>
          <p:nvSpPr>
            <p:cNvPr id="21" name="Zaoblený obdélník 20"/>
            <p:cNvSpPr/>
            <p:nvPr/>
          </p:nvSpPr>
          <p:spPr>
            <a:xfrm>
              <a:off x="2649607" y="2294283"/>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Financování</a:t>
              </a:r>
            </a:p>
          </p:txBody>
        </p:sp>
        <p:sp>
          <p:nvSpPr>
            <p:cNvPr id="22" name="Zaoblený obdélník 21"/>
            <p:cNvSpPr/>
            <p:nvPr/>
          </p:nvSpPr>
          <p:spPr>
            <a:xfrm>
              <a:off x="2659132" y="2856258"/>
              <a:ext cx="149252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Výzkum a Vývoj</a:t>
              </a:r>
            </a:p>
          </p:txBody>
        </p:sp>
        <p:sp>
          <p:nvSpPr>
            <p:cNvPr id="23" name="Zaoblený obdélník 22"/>
            <p:cNvSpPr/>
            <p:nvPr/>
          </p:nvSpPr>
          <p:spPr>
            <a:xfrm>
              <a:off x="2706757" y="3446807"/>
              <a:ext cx="1492526" cy="5201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Facility management</a:t>
              </a:r>
            </a:p>
          </p:txBody>
        </p:sp>
        <p:sp>
          <p:nvSpPr>
            <p:cNvPr id="24" name="Zaoblený obdélník 23"/>
            <p:cNvSpPr/>
            <p:nvPr/>
          </p:nvSpPr>
          <p:spPr>
            <a:xfrm>
              <a:off x="5139357" y="1618007"/>
              <a:ext cx="1540151" cy="4286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Ceny faktorů</a:t>
              </a:r>
            </a:p>
          </p:txBody>
        </p:sp>
        <p:sp>
          <p:nvSpPr>
            <p:cNvPr id="25" name="Zaoblený obdélník 24"/>
            <p:cNvSpPr/>
            <p:nvPr/>
          </p:nvSpPr>
          <p:spPr>
            <a:xfrm>
              <a:off x="5148882" y="2275232"/>
              <a:ext cx="1540151" cy="4286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Daňové sazby</a:t>
              </a:r>
            </a:p>
          </p:txBody>
        </p:sp>
        <p:sp>
          <p:nvSpPr>
            <p:cNvPr id="26" name="Zaoblený obdélník 25"/>
            <p:cNvSpPr/>
            <p:nvPr/>
          </p:nvSpPr>
          <p:spPr>
            <a:xfrm>
              <a:off x="5158407" y="2903881"/>
              <a:ext cx="1540151" cy="4953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Pracovní dny za období</a:t>
              </a:r>
            </a:p>
          </p:txBody>
        </p:sp>
        <p:sp>
          <p:nvSpPr>
            <p:cNvPr id="27" name="Zaoblený obdélník 26"/>
            <p:cNvSpPr/>
            <p:nvPr/>
          </p:nvSpPr>
          <p:spPr>
            <a:xfrm>
              <a:off x="5186982" y="3599206"/>
              <a:ext cx="1543465" cy="4953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Vlastnosti výrobních faktorů</a:t>
              </a:r>
            </a:p>
          </p:txBody>
        </p:sp>
        <p:sp>
          <p:nvSpPr>
            <p:cNvPr id="28" name="Zaoblený obdélník 27"/>
            <p:cNvSpPr/>
            <p:nvPr/>
          </p:nvSpPr>
          <p:spPr>
            <a:xfrm>
              <a:off x="5196507" y="4275482"/>
              <a:ext cx="1543465" cy="48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cs-CZ" sz="1200">
                  <a:solidFill>
                    <a:sysClr val="windowText" lastClr="000000"/>
                  </a:solidFill>
                </a:rPr>
                <a:t>Rámcové právní podmínky</a:t>
              </a:r>
            </a:p>
          </p:txBody>
        </p:sp>
        <p:cxnSp>
          <p:nvCxnSpPr>
            <p:cNvPr id="29" name="Pravoúhlá spojnice 28"/>
            <p:cNvCxnSpPr>
              <a:stCxn id="10" idx="2"/>
              <a:endCxn id="11" idx="0"/>
            </p:cNvCxnSpPr>
            <p:nvPr/>
          </p:nvCxnSpPr>
          <p:spPr>
            <a:xfrm rot="5400000">
              <a:off x="1947656" y="-668406"/>
              <a:ext cx="484533" cy="2449995"/>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30" name="Pravoúhlá spojnice 29"/>
            <p:cNvCxnSpPr>
              <a:stCxn id="10" idx="2"/>
              <a:endCxn id="12" idx="0"/>
            </p:cNvCxnSpPr>
            <p:nvPr/>
          </p:nvCxnSpPr>
          <p:spPr>
            <a:xfrm rot="5400000">
              <a:off x="3154432" y="566944"/>
              <a:ext cx="513107" cy="7868"/>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1" name="Pravoúhlá spojnice 30"/>
            <p:cNvCxnSpPr>
              <a:stCxn id="10" idx="2"/>
              <a:endCxn id="13" idx="0"/>
            </p:cNvCxnSpPr>
            <p:nvPr/>
          </p:nvCxnSpPr>
          <p:spPr>
            <a:xfrm rot="16200000" flipH="1">
              <a:off x="4375494" y="-646251"/>
              <a:ext cx="475008" cy="2396159"/>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32" name="Pravoúhlá spojnice 31"/>
            <p:cNvCxnSpPr>
              <a:stCxn id="11" idx="1"/>
              <a:endCxn id="14" idx="1"/>
            </p:cNvCxnSpPr>
            <p:nvPr/>
          </p:nvCxnSpPr>
          <p:spPr>
            <a:xfrm rot="10800000" flipV="1">
              <a:off x="17808" y="1075082"/>
              <a:ext cx="8696" cy="753717"/>
            </a:xfrm>
            <a:prstGeom prst="bentConnector3">
              <a:avLst>
                <a:gd name="adj1" fmla="val 2728795"/>
              </a:avLst>
            </a:prstGeom>
            <a:ln w="25400"/>
          </p:spPr>
          <p:style>
            <a:lnRef idx="1">
              <a:schemeClr val="accent1"/>
            </a:lnRef>
            <a:fillRef idx="0">
              <a:schemeClr val="accent1"/>
            </a:fillRef>
            <a:effectRef idx="0">
              <a:schemeClr val="accent1"/>
            </a:effectRef>
            <a:fontRef idx="minor">
              <a:schemeClr val="tx1"/>
            </a:fontRef>
          </p:style>
        </p:cxnSp>
        <p:cxnSp>
          <p:nvCxnSpPr>
            <p:cNvPr id="33" name="Pravoúhlá spojnice 32"/>
            <p:cNvCxnSpPr>
              <a:stCxn id="11" idx="1"/>
              <a:endCxn id="16" idx="1"/>
            </p:cNvCxnSpPr>
            <p:nvPr/>
          </p:nvCxnSpPr>
          <p:spPr>
            <a:xfrm rot="10800000" flipV="1">
              <a:off x="9526" y="1075082"/>
              <a:ext cx="16979" cy="3386759"/>
            </a:xfrm>
            <a:prstGeom prst="bentConnector3">
              <a:avLst>
                <a:gd name="adj1" fmla="val 1446369"/>
              </a:avLst>
            </a:prstGeom>
            <a:ln w="25400"/>
          </p:spPr>
          <p:style>
            <a:lnRef idx="1">
              <a:schemeClr val="accent1"/>
            </a:lnRef>
            <a:fillRef idx="0">
              <a:schemeClr val="accent1"/>
            </a:fillRef>
            <a:effectRef idx="0">
              <a:schemeClr val="accent1"/>
            </a:effectRef>
            <a:fontRef idx="minor">
              <a:schemeClr val="tx1"/>
            </a:fontRef>
          </p:style>
        </p:cxnSp>
        <p:cxnSp>
          <p:nvCxnSpPr>
            <p:cNvPr id="34" name="Pravoúhlá spojnice 33"/>
            <p:cNvCxnSpPr>
              <a:stCxn id="11" idx="1"/>
              <a:endCxn id="15" idx="1"/>
            </p:cNvCxnSpPr>
            <p:nvPr/>
          </p:nvCxnSpPr>
          <p:spPr>
            <a:xfrm rot="10800000" flipV="1">
              <a:off x="13254" y="1075082"/>
              <a:ext cx="13251" cy="2891873"/>
            </a:xfrm>
            <a:prstGeom prst="bentConnector3">
              <a:avLst>
                <a:gd name="adj1" fmla="val 1825153"/>
              </a:avLst>
            </a:prstGeom>
            <a:ln w="25400"/>
          </p:spPr>
          <p:style>
            <a:lnRef idx="1">
              <a:schemeClr val="accent1"/>
            </a:lnRef>
            <a:fillRef idx="0">
              <a:schemeClr val="accent1"/>
            </a:fillRef>
            <a:effectRef idx="0">
              <a:schemeClr val="accent1"/>
            </a:effectRef>
            <a:fontRef idx="minor">
              <a:schemeClr val="tx1"/>
            </a:fontRef>
          </p:style>
        </p:cxnSp>
        <p:cxnSp>
          <p:nvCxnSpPr>
            <p:cNvPr id="35" name="Pravoúhlá spojnice 34"/>
            <p:cNvCxnSpPr>
              <a:stCxn id="11" idx="1"/>
              <a:endCxn id="19" idx="1"/>
            </p:cNvCxnSpPr>
            <p:nvPr/>
          </p:nvCxnSpPr>
          <p:spPr>
            <a:xfrm rot="10800000" flipV="1">
              <a:off x="9526" y="1075082"/>
              <a:ext cx="16978" cy="2328241"/>
            </a:xfrm>
            <a:prstGeom prst="bentConnector3">
              <a:avLst>
                <a:gd name="adj1" fmla="val 1446448"/>
              </a:avLst>
            </a:prstGeom>
            <a:ln w="25400"/>
          </p:spPr>
          <p:style>
            <a:lnRef idx="1">
              <a:schemeClr val="accent1"/>
            </a:lnRef>
            <a:fillRef idx="0">
              <a:schemeClr val="accent1"/>
            </a:fillRef>
            <a:effectRef idx="0">
              <a:schemeClr val="accent1"/>
            </a:effectRef>
            <a:fontRef idx="minor">
              <a:schemeClr val="tx1"/>
            </a:fontRef>
          </p:style>
        </p:cxnSp>
        <p:cxnSp>
          <p:nvCxnSpPr>
            <p:cNvPr id="36" name="Pravoúhlá spojnice 35"/>
            <p:cNvCxnSpPr>
              <a:stCxn id="11" idx="1"/>
              <a:endCxn id="17" idx="1"/>
            </p:cNvCxnSpPr>
            <p:nvPr/>
          </p:nvCxnSpPr>
          <p:spPr>
            <a:xfrm rot="10800000" flipV="1">
              <a:off x="9526" y="1075082"/>
              <a:ext cx="16978" cy="1312379"/>
            </a:xfrm>
            <a:prstGeom prst="bentConnector3">
              <a:avLst>
                <a:gd name="adj1" fmla="val 1446448"/>
              </a:avLst>
            </a:prstGeom>
            <a:ln w="25400"/>
          </p:spPr>
          <p:style>
            <a:lnRef idx="1">
              <a:schemeClr val="accent1"/>
            </a:lnRef>
            <a:fillRef idx="0">
              <a:schemeClr val="accent1"/>
            </a:fillRef>
            <a:effectRef idx="0">
              <a:schemeClr val="accent1"/>
            </a:effectRef>
            <a:fontRef idx="minor">
              <a:schemeClr val="tx1"/>
            </a:fontRef>
          </p:style>
        </p:cxnSp>
        <p:cxnSp>
          <p:nvCxnSpPr>
            <p:cNvPr id="37" name="Pravoúhlá spojnice 36"/>
            <p:cNvCxnSpPr>
              <a:stCxn id="11" idx="1"/>
              <a:endCxn id="18" idx="1"/>
            </p:cNvCxnSpPr>
            <p:nvPr/>
          </p:nvCxnSpPr>
          <p:spPr>
            <a:xfrm rot="10800000" flipV="1">
              <a:off x="0" y="1075082"/>
              <a:ext cx="26504" cy="1813063"/>
            </a:xfrm>
            <a:prstGeom prst="bentConnector3">
              <a:avLst>
                <a:gd name="adj1" fmla="val 962511"/>
              </a:avLst>
            </a:prstGeom>
            <a:ln w="25400"/>
          </p:spPr>
          <p:style>
            <a:lnRef idx="1">
              <a:schemeClr val="accent1"/>
            </a:lnRef>
            <a:fillRef idx="0">
              <a:schemeClr val="accent1"/>
            </a:fillRef>
            <a:effectRef idx="0">
              <a:schemeClr val="accent1"/>
            </a:effectRef>
            <a:fontRef idx="minor">
              <a:schemeClr val="tx1"/>
            </a:fontRef>
          </p:style>
        </p:cxnSp>
        <p:cxnSp>
          <p:nvCxnSpPr>
            <p:cNvPr id="38" name="Pravoúhlá spojnice 37"/>
            <p:cNvCxnSpPr>
              <a:stCxn id="12" idx="1"/>
              <a:endCxn id="20" idx="1"/>
            </p:cNvCxnSpPr>
            <p:nvPr/>
          </p:nvCxnSpPr>
          <p:spPr>
            <a:xfrm rot="10800000" flipH="1" flipV="1">
              <a:off x="2468631" y="1098895"/>
              <a:ext cx="180976" cy="776288"/>
            </a:xfrm>
            <a:prstGeom prst="bentConnector3">
              <a:avLst>
                <a:gd name="adj1" fmla="val -126315"/>
              </a:avLst>
            </a:prstGeom>
            <a:ln w="25400"/>
          </p:spPr>
          <p:style>
            <a:lnRef idx="1">
              <a:schemeClr val="accent1"/>
            </a:lnRef>
            <a:fillRef idx="0">
              <a:schemeClr val="accent1"/>
            </a:fillRef>
            <a:effectRef idx="0">
              <a:schemeClr val="accent1"/>
            </a:effectRef>
            <a:fontRef idx="minor">
              <a:schemeClr val="tx1"/>
            </a:fontRef>
          </p:style>
        </p:cxnSp>
        <p:cxnSp>
          <p:nvCxnSpPr>
            <p:cNvPr id="39" name="Pravoúhlá spojnice 38"/>
            <p:cNvCxnSpPr>
              <a:stCxn id="12" idx="1"/>
              <a:endCxn id="23" idx="1"/>
            </p:cNvCxnSpPr>
            <p:nvPr/>
          </p:nvCxnSpPr>
          <p:spPr>
            <a:xfrm rot="10800000" flipH="1" flipV="1">
              <a:off x="2468631" y="1098893"/>
              <a:ext cx="238126" cy="2607987"/>
            </a:xfrm>
            <a:prstGeom prst="bentConnector3">
              <a:avLst>
                <a:gd name="adj1" fmla="val -96000"/>
              </a:avLst>
            </a:prstGeom>
            <a:ln w="25400"/>
          </p:spPr>
          <p:style>
            <a:lnRef idx="1">
              <a:schemeClr val="accent1"/>
            </a:lnRef>
            <a:fillRef idx="0">
              <a:schemeClr val="accent1"/>
            </a:fillRef>
            <a:effectRef idx="0">
              <a:schemeClr val="accent1"/>
            </a:effectRef>
            <a:fontRef idx="minor">
              <a:schemeClr val="tx1"/>
            </a:fontRef>
          </p:style>
        </p:cxnSp>
        <p:cxnSp>
          <p:nvCxnSpPr>
            <p:cNvPr id="40" name="Pravoúhlá spojnice 39"/>
            <p:cNvCxnSpPr>
              <a:stCxn id="12" idx="1"/>
              <a:endCxn id="22" idx="1"/>
            </p:cNvCxnSpPr>
            <p:nvPr/>
          </p:nvCxnSpPr>
          <p:spPr>
            <a:xfrm rot="10800000" flipH="1" flipV="1">
              <a:off x="2468630" y="1098894"/>
              <a:ext cx="190501" cy="1947863"/>
            </a:xfrm>
            <a:prstGeom prst="bentConnector3">
              <a:avLst>
                <a:gd name="adj1" fmla="val -119999"/>
              </a:avLst>
            </a:prstGeom>
            <a:ln w="25400"/>
          </p:spPr>
          <p:style>
            <a:lnRef idx="1">
              <a:schemeClr val="accent1"/>
            </a:lnRef>
            <a:fillRef idx="0">
              <a:schemeClr val="accent1"/>
            </a:fillRef>
            <a:effectRef idx="0">
              <a:schemeClr val="accent1"/>
            </a:effectRef>
            <a:fontRef idx="minor">
              <a:schemeClr val="tx1"/>
            </a:fontRef>
          </p:style>
        </p:cxnSp>
        <p:cxnSp>
          <p:nvCxnSpPr>
            <p:cNvPr id="41" name="Pravoúhlá spojnice 40"/>
            <p:cNvCxnSpPr>
              <a:stCxn id="12" idx="1"/>
              <a:endCxn id="21" idx="1"/>
            </p:cNvCxnSpPr>
            <p:nvPr/>
          </p:nvCxnSpPr>
          <p:spPr>
            <a:xfrm rot="10800000" flipH="1" flipV="1">
              <a:off x="2468631" y="1098895"/>
              <a:ext cx="180976" cy="1385888"/>
            </a:xfrm>
            <a:prstGeom prst="bentConnector3">
              <a:avLst>
                <a:gd name="adj1" fmla="val -126315"/>
              </a:avLst>
            </a:prstGeom>
            <a:ln w="25400"/>
          </p:spPr>
          <p:style>
            <a:lnRef idx="1">
              <a:schemeClr val="accent1"/>
            </a:lnRef>
            <a:fillRef idx="0">
              <a:schemeClr val="accent1"/>
            </a:fillRef>
            <a:effectRef idx="0">
              <a:schemeClr val="accent1"/>
            </a:effectRef>
            <a:fontRef idx="minor">
              <a:schemeClr val="tx1"/>
            </a:fontRef>
          </p:style>
        </p:cxnSp>
        <p:cxnSp>
          <p:nvCxnSpPr>
            <p:cNvPr id="42" name="Pravoúhlá spojnice 41"/>
            <p:cNvCxnSpPr>
              <a:stCxn id="13" idx="1"/>
              <a:endCxn id="24" idx="1"/>
            </p:cNvCxnSpPr>
            <p:nvPr/>
          </p:nvCxnSpPr>
          <p:spPr>
            <a:xfrm rot="10800000" flipH="1" flipV="1">
              <a:off x="4872657" y="1075082"/>
              <a:ext cx="266699" cy="757237"/>
            </a:xfrm>
            <a:prstGeom prst="bentConnector3">
              <a:avLst>
                <a:gd name="adj1" fmla="val -85715"/>
              </a:avLst>
            </a:prstGeom>
            <a:ln w="25400"/>
          </p:spPr>
          <p:style>
            <a:lnRef idx="1">
              <a:schemeClr val="accent1"/>
            </a:lnRef>
            <a:fillRef idx="0">
              <a:schemeClr val="accent1"/>
            </a:fillRef>
            <a:effectRef idx="0">
              <a:schemeClr val="accent1"/>
            </a:effectRef>
            <a:fontRef idx="minor">
              <a:schemeClr val="tx1"/>
            </a:fontRef>
          </p:style>
        </p:cxnSp>
        <p:cxnSp>
          <p:nvCxnSpPr>
            <p:cNvPr id="43" name="Pravoúhlá spojnice 42"/>
            <p:cNvCxnSpPr>
              <a:stCxn id="13" idx="1"/>
              <a:endCxn id="25" idx="1"/>
            </p:cNvCxnSpPr>
            <p:nvPr/>
          </p:nvCxnSpPr>
          <p:spPr>
            <a:xfrm rot="10800000" flipH="1" flipV="1">
              <a:off x="4872658" y="1075083"/>
              <a:ext cx="276224" cy="1414462"/>
            </a:xfrm>
            <a:prstGeom prst="bentConnector3">
              <a:avLst>
                <a:gd name="adj1" fmla="val -82759"/>
              </a:avLst>
            </a:prstGeom>
            <a:ln w="25400"/>
          </p:spPr>
          <p:style>
            <a:lnRef idx="1">
              <a:schemeClr val="accent1"/>
            </a:lnRef>
            <a:fillRef idx="0">
              <a:schemeClr val="accent1"/>
            </a:fillRef>
            <a:effectRef idx="0">
              <a:schemeClr val="accent1"/>
            </a:effectRef>
            <a:fontRef idx="minor">
              <a:schemeClr val="tx1"/>
            </a:fontRef>
          </p:style>
        </p:cxnSp>
        <p:cxnSp>
          <p:nvCxnSpPr>
            <p:cNvPr id="44" name="Pravoúhlá spojnice 43"/>
            <p:cNvCxnSpPr>
              <a:stCxn id="13" idx="1"/>
              <a:endCxn id="26" idx="1"/>
            </p:cNvCxnSpPr>
            <p:nvPr/>
          </p:nvCxnSpPr>
          <p:spPr>
            <a:xfrm rot="10800000" flipH="1" flipV="1">
              <a:off x="4872657" y="1075082"/>
              <a:ext cx="285749" cy="2076449"/>
            </a:xfrm>
            <a:prstGeom prst="bentConnector3">
              <a:avLst>
                <a:gd name="adj1" fmla="val -80000"/>
              </a:avLst>
            </a:prstGeom>
            <a:ln w="25400"/>
          </p:spPr>
          <p:style>
            <a:lnRef idx="1">
              <a:schemeClr val="accent1"/>
            </a:lnRef>
            <a:fillRef idx="0">
              <a:schemeClr val="accent1"/>
            </a:fillRef>
            <a:effectRef idx="0">
              <a:schemeClr val="accent1"/>
            </a:effectRef>
            <a:fontRef idx="minor">
              <a:schemeClr val="tx1"/>
            </a:fontRef>
          </p:style>
        </p:cxnSp>
        <p:cxnSp>
          <p:nvCxnSpPr>
            <p:cNvPr id="45" name="Pravoúhlá spojnice 44"/>
            <p:cNvCxnSpPr>
              <a:stCxn id="13" idx="1"/>
              <a:endCxn id="27" idx="1"/>
            </p:cNvCxnSpPr>
            <p:nvPr/>
          </p:nvCxnSpPr>
          <p:spPr>
            <a:xfrm rot="10800000" flipH="1" flipV="1">
              <a:off x="4872658" y="1075083"/>
              <a:ext cx="314324" cy="2771774"/>
            </a:xfrm>
            <a:prstGeom prst="bentConnector3">
              <a:avLst>
                <a:gd name="adj1" fmla="val -72728"/>
              </a:avLst>
            </a:prstGeom>
            <a:ln w="25400"/>
          </p:spPr>
          <p:style>
            <a:lnRef idx="1">
              <a:schemeClr val="accent1"/>
            </a:lnRef>
            <a:fillRef idx="0">
              <a:schemeClr val="accent1"/>
            </a:fillRef>
            <a:effectRef idx="0">
              <a:schemeClr val="accent1"/>
            </a:effectRef>
            <a:fontRef idx="minor">
              <a:schemeClr val="tx1"/>
            </a:fontRef>
          </p:style>
        </p:cxnSp>
        <p:cxnSp>
          <p:nvCxnSpPr>
            <p:cNvPr id="46" name="Pravoúhlá spojnice 45"/>
            <p:cNvCxnSpPr>
              <a:stCxn id="13" idx="1"/>
              <a:endCxn id="28" idx="1"/>
            </p:cNvCxnSpPr>
            <p:nvPr/>
          </p:nvCxnSpPr>
          <p:spPr>
            <a:xfrm rot="10800000" flipH="1" flipV="1">
              <a:off x="4872657" y="1075082"/>
              <a:ext cx="323849" cy="3443287"/>
            </a:xfrm>
            <a:prstGeom prst="bentConnector3">
              <a:avLst>
                <a:gd name="adj1" fmla="val -70588"/>
              </a:avLst>
            </a:prstGeom>
            <a:ln w="25400"/>
          </p:spPr>
          <p:style>
            <a:lnRef idx="1">
              <a:schemeClr val="accent1"/>
            </a:lnRef>
            <a:fillRef idx="0">
              <a:schemeClr val="accent1"/>
            </a:fillRef>
            <a:effectRef idx="0">
              <a:schemeClr val="accent1"/>
            </a:effectRef>
            <a:fontRef idx="minor">
              <a:schemeClr val="tx1"/>
            </a:fontRef>
          </p:style>
        </p:cxnSp>
      </p:grpSp>
      <p:sp>
        <p:nvSpPr>
          <p:cNvPr id="47" name="TextovéPole 46"/>
          <p:cNvSpPr txBox="1"/>
          <p:nvPr/>
        </p:nvSpPr>
        <p:spPr>
          <a:xfrm>
            <a:off x="1553779" y="6210782"/>
            <a:ext cx="8136904" cy="553998"/>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a:p>
            <a:endParaRPr lang="cs-CZ" sz="1000" dirty="0"/>
          </a:p>
        </p:txBody>
      </p:sp>
    </p:spTree>
    <p:extLst>
      <p:ext uri="{BB962C8B-B14F-4D97-AF65-F5344CB8AC3E}">
        <p14:creationId xmlns:p14="http://schemas.microsoft.com/office/powerpoint/2010/main" val="2819133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476672"/>
            <a:ext cx="8229600" cy="1143000"/>
          </a:xfrm>
        </p:spPr>
        <p:txBody>
          <a:bodyPr>
            <a:normAutofit/>
          </a:bodyPr>
          <a:lstStyle/>
          <a:p>
            <a:r>
              <a:rPr lang="cs-CZ" b="1" dirty="0"/>
              <a:t>4. 4. životní cyklus majetku</a:t>
            </a:r>
          </a:p>
        </p:txBody>
      </p:sp>
      <p:pic>
        <p:nvPicPr>
          <p:cNvPr id="7170" name="Picture 2" descr="http://www.tzbportal.sk/sites/default/files/2_ziv_cyklus_obr.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19537" y="2348881"/>
            <a:ext cx="7316125" cy="21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04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620688"/>
            <a:ext cx="8229600" cy="1143000"/>
          </a:xfrm>
        </p:spPr>
        <p:txBody>
          <a:bodyPr>
            <a:normAutofit fontScale="90000"/>
          </a:bodyPr>
          <a:lstStyle/>
          <a:p>
            <a:r>
              <a:rPr lang="cs-CZ" b="1" dirty="0"/>
              <a:t>4. 4.Náklady během životního cyklu stavebního díla</a:t>
            </a:r>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8950" y="2326131"/>
            <a:ext cx="3074100" cy="3074100"/>
          </a:xfrm>
        </p:spPr>
      </p:pic>
      <p:sp>
        <p:nvSpPr>
          <p:cNvPr id="4" name="TextovéPole 3"/>
          <p:cNvSpPr txBox="1"/>
          <p:nvPr/>
        </p:nvSpPr>
        <p:spPr>
          <a:xfrm>
            <a:off x="1919536" y="6093297"/>
            <a:ext cx="8136904" cy="646331"/>
          </a:xfrm>
          <a:prstGeom prst="rect">
            <a:avLst/>
          </a:prstGeom>
          <a:noFill/>
        </p:spPr>
        <p:txBody>
          <a:bodyPr wrap="square" rtlCol="0">
            <a:spAutoFit/>
          </a:bodyPr>
          <a:lstStyle/>
          <a:p>
            <a:r>
              <a:rPr lang="cs-CZ" dirty="0"/>
              <a:t>[1] KUDA, F., BERÁNKOVÁ, E., </a:t>
            </a:r>
            <a:r>
              <a:rPr lang="cs-CZ" dirty="0" err="1"/>
              <a:t>Facility</a:t>
            </a:r>
            <a:r>
              <a:rPr lang="cs-CZ" dirty="0"/>
              <a:t> management v technické správě a údržbě budov, 2012, 1. vyd., 252 s., ISBN 978-80-7431-114-7.</a:t>
            </a:r>
          </a:p>
        </p:txBody>
      </p:sp>
    </p:spTree>
    <p:extLst>
      <p:ext uri="{BB962C8B-B14F-4D97-AF65-F5344CB8AC3E}">
        <p14:creationId xmlns:p14="http://schemas.microsoft.com/office/powerpoint/2010/main" val="118803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3B830A-38CA-4C84-BB99-472774FBBA43}"/>
              </a:ext>
            </a:extLst>
          </p:cNvPr>
          <p:cNvSpPr>
            <a:spLocks noGrp="1"/>
          </p:cNvSpPr>
          <p:nvPr>
            <p:ph type="ctrTitle"/>
          </p:nvPr>
        </p:nvSpPr>
        <p:spPr/>
        <p:txBody>
          <a:bodyPr/>
          <a:lstStyle/>
          <a:p>
            <a:r>
              <a:rPr lang="cs-CZ" b="1" dirty="0"/>
              <a:t>1.3. Funkční vs. Procesní řízení</a:t>
            </a:r>
          </a:p>
        </p:txBody>
      </p:sp>
      <p:sp>
        <p:nvSpPr>
          <p:cNvPr id="3" name="Podnadpis 2">
            <a:extLst>
              <a:ext uri="{FF2B5EF4-FFF2-40B4-BE49-F238E27FC236}">
                <a16:creationId xmlns:a16="http://schemas.microsoft.com/office/drawing/2014/main" id="{B9738AC8-F33C-4312-B8C0-A1E92A354C8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5060336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4071" y="476672"/>
            <a:ext cx="8229600" cy="1143000"/>
          </a:xfrm>
        </p:spPr>
        <p:txBody>
          <a:bodyPr>
            <a:normAutofit fontScale="90000"/>
          </a:bodyPr>
          <a:lstStyle/>
          <a:p>
            <a:r>
              <a:rPr lang="cs-CZ" b="1" dirty="0"/>
              <a:t>4.5. Majetková struktura a faktory které ji ovlivňují</a:t>
            </a:r>
          </a:p>
        </p:txBody>
      </p:sp>
      <p:sp>
        <p:nvSpPr>
          <p:cNvPr id="3" name="Zástupný symbol pro obsah 2"/>
          <p:cNvSpPr>
            <a:spLocks noGrp="1"/>
          </p:cNvSpPr>
          <p:nvPr>
            <p:ph idx="1"/>
          </p:nvPr>
        </p:nvSpPr>
        <p:spPr/>
        <p:txBody>
          <a:bodyPr/>
          <a:lstStyle/>
          <a:p>
            <a:endParaRPr lang="cs-CZ"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88480" y="379938"/>
            <a:ext cx="4580785" cy="72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19536" y="6281593"/>
            <a:ext cx="8496944" cy="276999"/>
          </a:xfrm>
          <a:prstGeom prst="rect">
            <a:avLst/>
          </a:prstGeom>
          <a:noFill/>
        </p:spPr>
        <p:txBody>
          <a:bodyPr wrap="square" rtlCol="0">
            <a:spAutoFit/>
          </a:bodyPr>
          <a:lstStyle/>
          <a:p>
            <a:r>
              <a:rPr lang="cs-CZ" sz="1200" dirty="0"/>
              <a:t>MACHAČ, O. a kol. : </a:t>
            </a:r>
            <a:r>
              <a:rPr lang="cs-CZ" sz="1200" i="1" dirty="0"/>
              <a:t>Podniková ekonomika a management I. díl, </a:t>
            </a:r>
            <a:r>
              <a:rPr lang="cs-CZ" sz="1200" dirty="0"/>
              <a:t>kap. 7. Univerzita Pardubice, 1998.</a:t>
            </a:r>
          </a:p>
        </p:txBody>
      </p:sp>
    </p:spTree>
    <p:extLst>
      <p:ext uri="{BB962C8B-B14F-4D97-AF65-F5344CB8AC3E}">
        <p14:creationId xmlns:p14="http://schemas.microsoft.com/office/powerpoint/2010/main" val="701785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76672"/>
            <a:ext cx="8229600" cy="1143000"/>
          </a:xfrm>
        </p:spPr>
        <p:txBody>
          <a:bodyPr>
            <a:normAutofit fontScale="90000"/>
          </a:bodyPr>
          <a:lstStyle/>
          <a:p>
            <a:r>
              <a:rPr lang="cs-CZ" b="1" dirty="0"/>
              <a:t>4.5. Majetková struktura a faktory které ji ovlivňují</a:t>
            </a:r>
          </a:p>
        </p:txBody>
      </p:sp>
      <p:sp>
        <p:nvSpPr>
          <p:cNvPr id="3" name="Zástupný symbol pro obsah 2"/>
          <p:cNvSpPr>
            <a:spLocks noGrp="1"/>
          </p:cNvSpPr>
          <p:nvPr>
            <p:ph idx="1"/>
          </p:nvPr>
        </p:nvSpPr>
        <p:spPr/>
        <p:txBody>
          <a:bodyPr/>
          <a:lstStyle/>
          <a:p>
            <a:pPr marL="0" indent="0">
              <a:buNone/>
            </a:pPr>
            <a:r>
              <a:rPr lang="cs-CZ" dirty="0"/>
              <a:t>Faktory:</a:t>
            </a:r>
          </a:p>
          <a:p>
            <a:r>
              <a:rPr lang="cs-CZ" dirty="0"/>
              <a:t>Rozsah podnikových výkonů</a:t>
            </a:r>
          </a:p>
          <a:p>
            <a:r>
              <a:rPr lang="cs-CZ" dirty="0"/>
              <a:t>Stupeň využití celkového majetku</a:t>
            </a:r>
          </a:p>
          <a:p>
            <a:r>
              <a:rPr lang="cs-CZ" dirty="0"/>
              <a:t>Cena majetku</a:t>
            </a:r>
          </a:p>
          <a:p>
            <a:pPr marL="0" indent="0">
              <a:buNone/>
            </a:pPr>
            <a:endParaRPr lang="cs-CZ" dirty="0"/>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36337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4.6. Strategie správy majetku</a:t>
            </a:r>
          </a:p>
        </p:txBody>
      </p:sp>
      <p:sp>
        <p:nvSpPr>
          <p:cNvPr id="3" name="Zástupný symbol pro obsah 2"/>
          <p:cNvSpPr>
            <a:spLocks noGrp="1"/>
          </p:cNvSpPr>
          <p:nvPr>
            <p:ph idx="1"/>
          </p:nvPr>
        </p:nvSpPr>
        <p:spPr/>
        <p:txBody>
          <a:bodyPr/>
          <a:lstStyle/>
          <a:p>
            <a:pPr marL="0" indent="0">
              <a:buNone/>
            </a:pPr>
            <a:r>
              <a:rPr lang="cs-CZ" b="1" dirty="0"/>
              <a:t>Postup pro vytvoření strategie správy majetku</a:t>
            </a:r>
            <a:r>
              <a:rPr lang="cs-CZ" dirty="0"/>
              <a:t>:</a:t>
            </a:r>
          </a:p>
          <a:p>
            <a:pPr marL="514350" indent="-514350">
              <a:buFont typeface="+mj-lt"/>
              <a:buAutoNum type="arabicPeriod"/>
            </a:pPr>
            <a:r>
              <a:rPr lang="cs-CZ" dirty="0"/>
              <a:t>Strategické plánování volných prostor,</a:t>
            </a:r>
          </a:p>
          <a:p>
            <a:pPr marL="514350" indent="-514350">
              <a:buFont typeface="+mj-lt"/>
              <a:buAutoNum type="arabicPeriod"/>
            </a:pPr>
            <a:r>
              <a:rPr lang="cs-CZ" dirty="0"/>
              <a:t>Specifikace požadavků,</a:t>
            </a:r>
          </a:p>
          <a:p>
            <a:pPr marL="514350" indent="-514350">
              <a:buFont typeface="+mj-lt"/>
              <a:buAutoNum type="arabicPeriod"/>
            </a:pPr>
            <a:r>
              <a:rPr lang="cs-CZ" dirty="0"/>
              <a:t>Hodnoticí kritéria</a:t>
            </a:r>
          </a:p>
        </p:txBody>
      </p:sp>
      <p:sp>
        <p:nvSpPr>
          <p:cNvPr id="4" name="TextovéPole 3"/>
          <p:cNvSpPr txBox="1"/>
          <p:nvPr/>
        </p:nvSpPr>
        <p:spPr>
          <a:xfrm>
            <a:off x="1991544" y="5877272"/>
            <a:ext cx="8136904" cy="553998"/>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a:p>
            <a:endParaRPr lang="cs-CZ" sz="1000" dirty="0"/>
          </a:p>
        </p:txBody>
      </p:sp>
    </p:spTree>
    <p:extLst>
      <p:ext uri="{BB962C8B-B14F-4D97-AF65-F5344CB8AC3E}">
        <p14:creationId xmlns:p14="http://schemas.microsoft.com/office/powerpoint/2010/main" val="3440911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4.6. Strategie správy majetku</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Faktory strategického plánování prostor:</a:t>
            </a:r>
          </a:p>
          <a:p>
            <a:pPr marL="0" indent="0">
              <a:buNone/>
            </a:pPr>
            <a:r>
              <a:rPr lang="cs-CZ" dirty="0"/>
              <a:t>1. sledování trendu v počtu zaměstnanců je vždy dlouhodobá záležitost,</a:t>
            </a:r>
          </a:p>
          <a:p>
            <a:pPr marL="0" indent="0">
              <a:buNone/>
            </a:pPr>
            <a:r>
              <a:rPr lang="cs-CZ" dirty="0"/>
              <a:t>2. Analýza počtu osob /1m</a:t>
            </a:r>
            <a:r>
              <a:rPr lang="cs-CZ" baseline="30000" dirty="0"/>
              <a:t>2</a:t>
            </a:r>
          </a:p>
          <a:p>
            <a:pPr marL="0" indent="0">
              <a:buNone/>
            </a:pPr>
            <a:r>
              <a:rPr lang="cs-CZ" dirty="0"/>
              <a:t>3. Vypočet prostoru potřebného pro rozmístění lidí:</a:t>
            </a:r>
          </a:p>
          <a:p>
            <a:pPr marL="0" indent="0" algn="ctr">
              <a:buNone/>
            </a:pPr>
            <a:r>
              <a:rPr lang="cs-CZ" dirty="0"/>
              <a:t>CVP=(PPZ*ØPO)+POČ, kde</a:t>
            </a:r>
          </a:p>
          <a:p>
            <a:pPr marL="0" indent="0">
              <a:buNone/>
            </a:pPr>
            <a:r>
              <a:rPr lang="cs-CZ" sz="2200" dirty="0"/>
              <a:t>CVP- celkově využitelný potřebný prostor (v m</a:t>
            </a:r>
            <a:r>
              <a:rPr lang="cs-CZ" sz="2200" baseline="30000" dirty="0"/>
              <a:t>2</a:t>
            </a:r>
            <a:r>
              <a:rPr lang="cs-CZ" sz="2200" dirty="0"/>
              <a:t>)</a:t>
            </a:r>
          </a:p>
          <a:p>
            <a:pPr marL="0" indent="0">
              <a:buNone/>
            </a:pPr>
            <a:r>
              <a:rPr lang="cs-CZ" sz="2200" dirty="0"/>
              <a:t>PPZ- plánovaný počet zaměstnanců v prostoru</a:t>
            </a:r>
          </a:p>
          <a:p>
            <a:pPr marL="0" indent="0">
              <a:buNone/>
            </a:pPr>
            <a:r>
              <a:rPr lang="cs-CZ" sz="2200" dirty="0"/>
              <a:t>ØPO- prostor na osobu</a:t>
            </a:r>
          </a:p>
          <a:p>
            <a:pPr marL="0" indent="0">
              <a:buNone/>
            </a:pPr>
            <a:r>
              <a:rPr lang="cs-CZ" sz="2200" dirty="0"/>
              <a:t>POČ- prostor pro ostatní činnosti (ostraha apod.)</a:t>
            </a:r>
          </a:p>
          <a:p>
            <a:pPr marL="0" indent="0">
              <a:buNone/>
            </a:pPr>
            <a:endParaRPr lang="cs-CZ" dirty="0"/>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3148580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4.6. Strategie správy majetku</a:t>
            </a:r>
          </a:p>
        </p:txBody>
      </p:sp>
      <p:sp>
        <p:nvSpPr>
          <p:cNvPr id="3" name="Zástupný symbol pro obsah 2"/>
          <p:cNvSpPr>
            <a:spLocks noGrp="1"/>
          </p:cNvSpPr>
          <p:nvPr>
            <p:ph idx="1"/>
          </p:nvPr>
        </p:nvSpPr>
        <p:spPr/>
        <p:txBody>
          <a:bodyPr/>
          <a:lstStyle/>
          <a:p>
            <a:pPr marL="0" indent="0">
              <a:buNone/>
            </a:pPr>
            <a:r>
              <a:rPr lang="cs-CZ" b="1" dirty="0"/>
              <a:t>Analýza dlouhodobě užívaného prostoru:</a:t>
            </a:r>
          </a:p>
          <a:p>
            <a:pPr marL="0" indent="0">
              <a:buNone/>
            </a:pPr>
            <a:r>
              <a:rPr lang="cs-CZ" dirty="0"/>
              <a:t> 1. Úroveň plánovaného počtu zaměstnanců v definovaném prostoru firmy,</a:t>
            </a:r>
          </a:p>
          <a:p>
            <a:pPr marL="0" indent="0">
              <a:buNone/>
            </a:pPr>
            <a:r>
              <a:rPr lang="cs-CZ" dirty="0"/>
              <a:t> 2. Úroveň potřebného vybavení vč. definice úrovně kritéria pro rozhodování.</a:t>
            </a:r>
          </a:p>
        </p:txBody>
      </p:sp>
      <p:sp>
        <p:nvSpPr>
          <p:cNvPr id="4" name="TextovéPole 3"/>
          <p:cNvSpPr txBox="1"/>
          <p:nvPr/>
        </p:nvSpPr>
        <p:spPr>
          <a:xfrm>
            <a:off x="1987632" y="5877272"/>
            <a:ext cx="8136904" cy="553998"/>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a:p>
            <a:endParaRPr lang="cs-CZ" sz="1000" dirty="0"/>
          </a:p>
        </p:txBody>
      </p:sp>
    </p:spTree>
    <p:extLst>
      <p:ext uri="{BB962C8B-B14F-4D97-AF65-F5344CB8AC3E}">
        <p14:creationId xmlns:p14="http://schemas.microsoft.com/office/powerpoint/2010/main" val="7682769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4.6. Strategie správy majetku</a:t>
            </a:r>
          </a:p>
        </p:txBody>
      </p:sp>
      <p:sp>
        <p:nvSpPr>
          <p:cNvPr id="3" name="Zástupný symbol pro obsah 2"/>
          <p:cNvSpPr>
            <a:spLocks noGrp="1"/>
          </p:cNvSpPr>
          <p:nvPr>
            <p:ph idx="1"/>
          </p:nvPr>
        </p:nvSpPr>
        <p:spPr/>
        <p:txBody>
          <a:bodyPr>
            <a:normAutofit lnSpcReduction="10000"/>
          </a:bodyPr>
          <a:lstStyle/>
          <a:p>
            <a:pPr marL="0" indent="0">
              <a:buNone/>
            </a:pPr>
            <a:r>
              <a:rPr lang="cs-CZ" dirty="0"/>
              <a:t>Rozhodování v případě, že plánovaný počet zaměstnanců se nerovná skutečnému stavu, umístěnému v prostoru:</a:t>
            </a:r>
          </a:p>
          <a:p>
            <a:pPr marL="0" indent="0">
              <a:buNone/>
            </a:pPr>
            <a:r>
              <a:rPr lang="cs-CZ" dirty="0"/>
              <a:t>1. musí být stanoveno, zda jde o řešení rozmístění pracovníků z hlediska dlouhodobého nebo krátkodobého,</a:t>
            </a:r>
          </a:p>
          <a:p>
            <a:pPr marL="0" indent="0">
              <a:buNone/>
            </a:pPr>
            <a:r>
              <a:rPr lang="cs-CZ" dirty="0"/>
              <a:t>2. v případě dlouhodobého lze použit finanční model diskontovaného cash </a:t>
            </a:r>
            <a:r>
              <a:rPr lang="cs-CZ" dirty="0" err="1"/>
              <a:t>flow</a:t>
            </a:r>
            <a:r>
              <a:rPr lang="cs-CZ" dirty="0"/>
              <a:t>:</a:t>
            </a:r>
          </a:p>
          <a:p>
            <a:pPr marL="0" indent="0" algn="ctr">
              <a:buNone/>
            </a:pPr>
            <a:r>
              <a:rPr lang="cs-CZ" dirty="0"/>
              <a:t> </a:t>
            </a:r>
            <a:r>
              <a:rPr lang="cs-CZ" b="1" i="1" dirty="0"/>
              <a:t>VCF=EBIT(1-t)+odpisy-investice, </a:t>
            </a:r>
            <a:r>
              <a:rPr lang="cs-CZ" dirty="0"/>
              <a:t>kde</a:t>
            </a:r>
          </a:p>
          <a:p>
            <a:pPr marL="0" indent="0" algn="just">
              <a:buNone/>
            </a:pPr>
            <a:r>
              <a:rPr lang="cs-CZ" sz="2400" dirty="0"/>
              <a:t>VCF- volné cash </a:t>
            </a:r>
            <a:r>
              <a:rPr lang="cs-CZ" sz="2400" dirty="0" err="1"/>
              <a:t>flow</a:t>
            </a:r>
            <a:endParaRPr lang="cs-CZ" sz="2400" dirty="0"/>
          </a:p>
          <a:p>
            <a:pPr marL="0" indent="0" algn="just">
              <a:buNone/>
            </a:pPr>
            <a:r>
              <a:rPr lang="cs-CZ" sz="2400" dirty="0"/>
              <a:t>EBIT(1-t)- čistý výnos pro investory</a:t>
            </a:r>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3006593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476672"/>
            <a:ext cx="8229600" cy="1143000"/>
          </a:xfrm>
        </p:spPr>
        <p:txBody>
          <a:bodyPr>
            <a:normAutofit fontScale="90000"/>
          </a:bodyPr>
          <a:lstStyle/>
          <a:p>
            <a:r>
              <a:rPr lang="cs-CZ" b="1" dirty="0"/>
              <a:t>4.7. Kritéria hodnocení obnovy (rekonstrukce) majetku:</a:t>
            </a:r>
          </a:p>
        </p:txBody>
      </p:sp>
      <p:sp>
        <p:nvSpPr>
          <p:cNvPr id="3" name="Zástupný symbol pro obsah 2"/>
          <p:cNvSpPr>
            <a:spLocks noGrp="1"/>
          </p:cNvSpPr>
          <p:nvPr>
            <p:ph idx="1"/>
          </p:nvPr>
        </p:nvSpPr>
        <p:spPr/>
        <p:txBody>
          <a:bodyPr>
            <a:normAutofit/>
          </a:bodyPr>
          <a:lstStyle/>
          <a:p>
            <a:r>
              <a:rPr lang="cs-CZ" dirty="0"/>
              <a:t>Zda je dostatek času dosáhnout obou alternativ,</a:t>
            </a:r>
          </a:p>
          <a:p>
            <a:r>
              <a:rPr lang="cs-CZ" dirty="0"/>
              <a:t>Jaké jsou náklady na obnovu majetku,</a:t>
            </a:r>
          </a:p>
          <a:p>
            <a:r>
              <a:rPr lang="cs-CZ" dirty="0"/>
              <a:t>Zda stávající majetek unese možné úpravy na splnění nových požadavků,</a:t>
            </a:r>
          </a:p>
          <a:p>
            <a:r>
              <a:rPr lang="cs-CZ" dirty="0"/>
              <a:t>Jaké jsou plánované náklady na provoz oproti jiným možnostem (nájem)</a:t>
            </a:r>
          </a:p>
        </p:txBody>
      </p:sp>
      <p:sp>
        <p:nvSpPr>
          <p:cNvPr id="4" name="TextovéPole 3"/>
          <p:cNvSpPr txBox="1"/>
          <p:nvPr/>
        </p:nvSpPr>
        <p:spPr>
          <a:xfrm>
            <a:off x="1987632" y="5877272"/>
            <a:ext cx="8136904" cy="553998"/>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a:p>
            <a:endParaRPr lang="cs-CZ" sz="1000" dirty="0"/>
          </a:p>
        </p:txBody>
      </p:sp>
    </p:spTree>
    <p:extLst>
      <p:ext uri="{BB962C8B-B14F-4D97-AF65-F5344CB8AC3E}">
        <p14:creationId xmlns:p14="http://schemas.microsoft.com/office/powerpoint/2010/main" val="21366267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404664"/>
            <a:ext cx="8229600" cy="1143000"/>
          </a:xfrm>
        </p:spPr>
        <p:txBody>
          <a:bodyPr>
            <a:normAutofit fontScale="90000"/>
          </a:bodyPr>
          <a:lstStyle/>
          <a:p>
            <a:r>
              <a:rPr lang="cs-CZ" b="1" dirty="0"/>
              <a:t>4.7. Souhrn hledisek obnovy majetku je závislý na:</a:t>
            </a:r>
          </a:p>
        </p:txBody>
      </p:sp>
      <p:sp>
        <p:nvSpPr>
          <p:cNvPr id="3" name="Zástupný symbol pro obsah 2"/>
          <p:cNvSpPr>
            <a:spLocks noGrp="1"/>
          </p:cNvSpPr>
          <p:nvPr>
            <p:ph idx="1"/>
          </p:nvPr>
        </p:nvSpPr>
        <p:spPr/>
        <p:txBody>
          <a:bodyPr/>
          <a:lstStyle/>
          <a:p>
            <a:r>
              <a:rPr lang="cs-CZ" dirty="0"/>
              <a:t>důležitosti majetkové strategie,</a:t>
            </a:r>
          </a:p>
          <a:p>
            <a:r>
              <a:rPr lang="cs-CZ" dirty="0"/>
              <a:t>Strategickém plánování místa,</a:t>
            </a:r>
          </a:p>
          <a:p>
            <a:r>
              <a:rPr lang="cs-CZ" dirty="0"/>
              <a:t>Specifikaci dlouhodobého prostoru</a:t>
            </a:r>
          </a:p>
          <a:p>
            <a:r>
              <a:rPr lang="cs-CZ" dirty="0"/>
              <a:t>Hodnocení z pohledu finančního modelu, nákladů životního cyklu,</a:t>
            </a:r>
          </a:p>
          <a:p>
            <a:r>
              <a:rPr lang="cs-CZ" dirty="0"/>
              <a:t>možnosti obnovy- ekonomické možnosti firmy</a:t>
            </a:r>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18912497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4.8. Praktický návod</a:t>
            </a:r>
          </a:p>
        </p:txBody>
      </p:sp>
      <p:sp>
        <p:nvSpPr>
          <p:cNvPr id="3" name="Zástupný symbol pro obsah 2"/>
          <p:cNvSpPr>
            <a:spLocks noGrp="1"/>
          </p:cNvSpPr>
          <p:nvPr>
            <p:ph idx="1"/>
          </p:nvPr>
        </p:nvSpPr>
        <p:spPr/>
        <p:txBody>
          <a:bodyPr/>
          <a:lstStyle/>
          <a:p>
            <a:r>
              <a:rPr lang="cs-CZ" dirty="0"/>
              <a:t>Pravidelné přehodnocování plánu,</a:t>
            </a:r>
          </a:p>
          <a:p>
            <a:r>
              <a:rPr lang="cs-CZ" dirty="0"/>
              <a:t>Posouzení rizik,</a:t>
            </a:r>
          </a:p>
          <a:p>
            <a:r>
              <a:rPr lang="cs-CZ" dirty="0"/>
              <a:t>Při projednávání investice zajistit příslušná stanoviska odpovědných orgánů a vedení,</a:t>
            </a:r>
          </a:p>
          <a:p>
            <a:r>
              <a:rPr lang="cs-CZ" dirty="0"/>
              <a:t>Flexibilnost při rozhodování</a:t>
            </a:r>
          </a:p>
        </p:txBody>
      </p:sp>
      <p:sp>
        <p:nvSpPr>
          <p:cNvPr id="4" name="TextovéPole 3"/>
          <p:cNvSpPr txBox="1"/>
          <p:nvPr/>
        </p:nvSpPr>
        <p:spPr>
          <a:xfrm>
            <a:off x="1991544" y="5877272"/>
            <a:ext cx="8136904" cy="400110"/>
          </a:xfrm>
          <a:prstGeom prst="rect">
            <a:avLst/>
          </a:prstGeom>
          <a:noFill/>
        </p:spPr>
        <p:txBody>
          <a:bodyPr wrap="square" rtlCol="0">
            <a:spAutoFit/>
          </a:bodyPr>
          <a:lstStyle/>
          <a:p>
            <a:r>
              <a:rPr lang="cs-CZ" altLang="cs-CZ" sz="1000" dirty="0"/>
              <a:t>VYSKOČIL, V. K., ŠTRUP, O. </a:t>
            </a:r>
            <a:r>
              <a:rPr lang="cs-CZ" altLang="cs-CZ" sz="1000" i="1" dirty="0"/>
              <a:t>Podpůrné procesy a snižování režijních nákladů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2003, 288 s. ISBN 80-86419-45-2</a:t>
            </a:r>
          </a:p>
        </p:txBody>
      </p:sp>
    </p:spTree>
    <p:extLst>
      <p:ext uri="{BB962C8B-B14F-4D97-AF65-F5344CB8AC3E}">
        <p14:creationId xmlns:p14="http://schemas.microsoft.com/office/powerpoint/2010/main" val="1042430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072FF-F228-48EC-B9FA-5A60627D158E}"/>
              </a:ext>
            </a:extLst>
          </p:cNvPr>
          <p:cNvSpPr>
            <a:spLocks noGrp="1"/>
          </p:cNvSpPr>
          <p:nvPr>
            <p:ph type="title"/>
          </p:nvPr>
        </p:nvSpPr>
        <p:spPr/>
        <p:txBody>
          <a:bodyPr/>
          <a:lstStyle/>
          <a:p>
            <a:r>
              <a:rPr lang="cs-CZ" b="1" dirty="0"/>
              <a:t>?</a:t>
            </a:r>
          </a:p>
        </p:txBody>
      </p:sp>
      <p:sp>
        <p:nvSpPr>
          <p:cNvPr id="3" name="Zástupný obsah 2">
            <a:extLst>
              <a:ext uri="{FF2B5EF4-FFF2-40B4-BE49-F238E27FC236}">
                <a16:creationId xmlns:a16="http://schemas.microsoft.com/office/drawing/2014/main" id="{84316C9F-0E84-4B09-8A51-4748DB052BAC}"/>
              </a:ext>
            </a:extLst>
          </p:cNvPr>
          <p:cNvSpPr>
            <a:spLocks noGrp="1"/>
          </p:cNvSpPr>
          <p:nvPr>
            <p:ph idx="1"/>
          </p:nvPr>
        </p:nvSpPr>
        <p:spPr/>
        <p:txBody>
          <a:bodyPr/>
          <a:lstStyle/>
          <a:p>
            <a:pPr marL="0" indent="0">
              <a:buNone/>
            </a:pPr>
            <a:r>
              <a:rPr lang="cs-CZ" dirty="0"/>
              <a:t>MVŠO</a:t>
            </a:r>
          </a:p>
          <a:p>
            <a:r>
              <a:rPr lang="cs-CZ" dirty="0"/>
              <a:t>hodnotový řetězec </a:t>
            </a:r>
          </a:p>
          <a:p>
            <a:r>
              <a:rPr lang="cs-CZ" dirty="0"/>
              <a:t>Místo v globálním hodnotovém systému</a:t>
            </a:r>
          </a:p>
        </p:txBody>
      </p:sp>
    </p:spTree>
    <p:extLst>
      <p:ext uri="{BB962C8B-B14F-4D97-AF65-F5344CB8AC3E}">
        <p14:creationId xmlns:p14="http://schemas.microsoft.com/office/powerpoint/2010/main" val="406367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95089-885F-4353-90D5-E4BCA21A4A98}"/>
              </a:ext>
            </a:extLst>
          </p:cNvPr>
          <p:cNvSpPr>
            <a:spLocks noGrp="1"/>
          </p:cNvSpPr>
          <p:nvPr>
            <p:ph type="title"/>
          </p:nvPr>
        </p:nvSpPr>
        <p:spPr/>
        <p:txBody>
          <a:bodyPr/>
          <a:lstStyle/>
          <a:p>
            <a:r>
              <a:rPr lang="cs-CZ" b="1" dirty="0"/>
              <a:t>1.3.1. Funkční řízení </a:t>
            </a:r>
          </a:p>
        </p:txBody>
      </p:sp>
      <p:sp>
        <p:nvSpPr>
          <p:cNvPr id="3" name="Zástupný obsah 2">
            <a:extLst>
              <a:ext uri="{FF2B5EF4-FFF2-40B4-BE49-F238E27FC236}">
                <a16:creationId xmlns:a16="http://schemas.microsoft.com/office/drawing/2014/main" id="{2E0ECFFD-B1FD-4790-80D0-29B46069D98D}"/>
              </a:ext>
            </a:extLst>
          </p:cNvPr>
          <p:cNvSpPr>
            <a:spLocks noGrp="1"/>
          </p:cNvSpPr>
          <p:nvPr>
            <p:ph idx="1"/>
          </p:nvPr>
        </p:nvSpPr>
        <p:spPr/>
        <p:txBody>
          <a:bodyPr>
            <a:normAutofit fontScale="92500"/>
          </a:bodyPr>
          <a:lstStyle/>
          <a:p>
            <a:r>
              <a:rPr lang="cs-CZ" dirty="0"/>
              <a:t>Princip funkčního řízení tkví v </a:t>
            </a:r>
            <a:r>
              <a:rPr lang="cs-CZ" b="1" i="1" dirty="0">
                <a:solidFill>
                  <a:srgbClr val="FF0000"/>
                </a:solidFill>
              </a:rPr>
              <a:t>rozložení výrobních procesů na menší jednodušší jednotky</a:t>
            </a:r>
            <a:r>
              <a:rPr lang="cs-CZ" dirty="0"/>
              <a:t>, tedy na jednodušší úkony. </a:t>
            </a:r>
          </a:p>
          <a:p>
            <a:r>
              <a:rPr lang="cs-CZ" dirty="0"/>
              <a:t>Hlavní účel: tyto jednoduché úkony může provádět kterýkoli nekvalifikovaný pracovník, na rozdíl od původních velmi složitých činností.</a:t>
            </a:r>
          </a:p>
          <a:p>
            <a:r>
              <a:rPr lang="cs-CZ" dirty="0"/>
              <a:t>Pokud je organizace funkčně zaměřena (tedy každá jednotka dělá jen svoji specializaci), </a:t>
            </a:r>
            <a:r>
              <a:rPr lang="cs-CZ" b="1" i="1" dirty="0">
                <a:solidFill>
                  <a:srgbClr val="FF0000"/>
                </a:solidFill>
              </a:rPr>
              <a:t>mají pracovnici tendenci vytvářet bariéry pro procesy</a:t>
            </a:r>
            <a:r>
              <a:rPr lang="cs-CZ" dirty="0"/>
              <a:t> (hlavně komunikační a v předávání práce), které jsou napříč. To má pak </a:t>
            </a:r>
            <a:r>
              <a:rPr lang="cs-CZ" b="1" i="1" dirty="0">
                <a:solidFill>
                  <a:srgbClr val="FF0000"/>
                </a:solidFill>
              </a:rPr>
              <a:t>negativní dopad na výkonnost celé organizace</a:t>
            </a:r>
            <a:r>
              <a:rPr lang="cs-CZ" dirty="0"/>
              <a:t>.</a:t>
            </a:r>
          </a:p>
          <a:p>
            <a:endParaRPr lang="cs-CZ" dirty="0"/>
          </a:p>
        </p:txBody>
      </p:sp>
    </p:spTree>
    <p:extLst>
      <p:ext uri="{BB962C8B-B14F-4D97-AF65-F5344CB8AC3E}">
        <p14:creationId xmlns:p14="http://schemas.microsoft.com/office/powerpoint/2010/main" val="4111427080"/>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1AF77-CAF6-4286-AF36-457F19178169}"/>
              </a:ext>
            </a:extLst>
          </p:cNvPr>
          <p:cNvSpPr>
            <a:spLocks noGrp="1"/>
          </p:cNvSpPr>
          <p:nvPr>
            <p:ph type="ctrTitle"/>
          </p:nvPr>
        </p:nvSpPr>
        <p:spPr/>
        <p:txBody>
          <a:bodyPr/>
          <a:lstStyle/>
          <a:p>
            <a:r>
              <a:rPr lang="cs-CZ" b="1" dirty="0"/>
              <a:t>5. Udržitelný rozvoj a udržitelná výstavba</a:t>
            </a:r>
          </a:p>
        </p:txBody>
      </p:sp>
      <p:sp>
        <p:nvSpPr>
          <p:cNvPr id="3" name="Podnadpis 2">
            <a:extLst>
              <a:ext uri="{FF2B5EF4-FFF2-40B4-BE49-F238E27FC236}">
                <a16:creationId xmlns:a16="http://schemas.microsoft.com/office/drawing/2014/main" id="{123A39F4-D65A-4A23-A973-02B2982D244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22354577"/>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759418-7722-46B5-954D-54C60DECC851}"/>
              </a:ext>
            </a:extLst>
          </p:cNvPr>
          <p:cNvSpPr>
            <a:spLocks noGrp="1"/>
          </p:cNvSpPr>
          <p:nvPr>
            <p:ph type="title"/>
          </p:nvPr>
        </p:nvSpPr>
        <p:spPr/>
        <p:txBody>
          <a:bodyPr/>
          <a:lstStyle/>
          <a:p>
            <a:r>
              <a:rPr lang="cs-CZ" b="1" dirty="0"/>
              <a:t>5. Udržitelný rozvoj a udržitelná výstavba</a:t>
            </a:r>
            <a:endParaRPr lang="cs-CZ" dirty="0"/>
          </a:p>
        </p:txBody>
      </p:sp>
      <p:sp>
        <p:nvSpPr>
          <p:cNvPr id="3" name="Zástupný symbol pro obsah 2">
            <a:extLst>
              <a:ext uri="{FF2B5EF4-FFF2-40B4-BE49-F238E27FC236}">
                <a16:creationId xmlns:a16="http://schemas.microsoft.com/office/drawing/2014/main" id="{84F916C7-C171-471C-A825-1E049CCAA1A9}"/>
              </a:ext>
            </a:extLst>
          </p:cNvPr>
          <p:cNvSpPr>
            <a:spLocks noGrp="1"/>
          </p:cNvSpPr>
          <p:nvPr>
            <p:ph idx="1"/>
          </p:nvPr>
        </p:nvSpPr>
        <p:spPr/>
        <p:txBody>
          <a:bodyPr/>
          <a:lstStyle/>
          <a:p>
            <a:pPr marL="0" indent="0">
              <a:buNone/>
            </a:pPr>
            <a:r>
              <a:rPr lang="cs-CZ" dirty="0"/>
              <a:t>5.1. Udržitelný rozvoj</a:t>
            </a:r>
          </a:p>
          <a:p>
            <a:pPr marL="0" indent="0">
              <a:buNone/>
            </a:pPr>
            <a:r>
              <a:rPr lang="cs-CZ" dirty="0"/>
              <a:t>5.2. Udržitelná výstavba</a:t>
            </a:r>
          </a:p>
          <a:p>
            <a:pPr marL="0" indent="0">
              <a:buNone/>
            </a:pPr>
            <a:r>
              <a:rPr lang="cs-CZ" dirty="0"/>
              <a:t>5.3. Trvalá udržitelnost</a:t>
            </a:r>
          </a:p>
          <a:p>
            <a:pPr marL="0" indent="0">
              <a:buNone/>
            </a:pPr>
            <a:r>
              <a:rPr lang="cs-CZ" dirty="0"/>
              <a:t>5.4. Dokumenty o udržitelném rozvoji</a:t>
            </a:r>
          </a:p>
          <a:p>
            <a:pPr marL="0" indent="0">
              <a:buNone/>
            </a:pPr>
            <a:r>
              <a:rPr lang="cs-CZ" dirty="0"/>
              <a:t>5.5. Povinnosti vlastníka stavby</a:t>
            </a:r>
          </a:p>
          <a:p>
            <a:pPr marL="0" indent="0">
              <a:buNone/>
            </a:pPr>
            <a:endParaRPr lang="cs-CZ" dirty="0"/>
          </a:p>
        </p:txBody>
      </p:sp>
    </p:spTree>
    <p:extLst>
      <p:ext uri="{BB962C8B-B14F-4D97-AF65-F5344CB8AC3E}">
        <p14:creationId xmlns:p14="http://schemas.microsoft.com/office/powerpoint/2010/main" val="4189321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4B0AB-B5F2-4312-8D95-29E46C9050DF}"/>
              </a:ext>
            </a:extLst>
          </p:cNvPr>
          <p:cNvSpPr>
            <a:spLocks noGrp="1"/>
          </p:cNvSpPr>
          <p:nvPr>
            <p:ph type="title"/>
          </p:nvPr>
        </p:nvSpPr>
        <p:spPr/>
        <p:txBody>
          <a:bodyPr/>
          <a:lstStyle/>
          <a:p>
            <a:r>
              <a:rPr lang="cs-CZ" b="1" dirty="0"/>
              <a:t>5.1. Udržitelný rozvoj</a:t>
            </a:r>
          </a:p>
        </p:txBody>
      </p:sp>
      <p:pic>
        <p:nvPicPr>
          <p:cNvPr id="5" name="Zástupný obsah 4">
            <a:extLst>
              <a:ext uri="{FF2B5EF4-FFF2-40B4-BE49-F238E27FC236}">
                <a16:creationId xmlns:a16="http://schemas.microsoft.com/office/drawing/2014/main" id="{88C03CBD-81C7-4DF6-A53E-E6E718A408F6}"/>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6225" y="1600200"/>
            <a:ext cx="7099549" cy="4525963"/>
          </a:xfrm>
        </p:spPr>
      </p:pic>
    </p:spTree>
    <p:extLst>
      <p:ext uri="{BB962C8B-B14F-4D97-AF65-F5344CB8AC3E}">
        <p14:creationId xmlns:p14="http://schemas.microsoft.com/office/powerpoint/2010/main" val="2034180470"/>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E1F9F-CEC4-4458-BB17-1689C6724B00}"/>
              </a:ext>
            </a:extLst>
          </p:cNvPr>
          <p:cNvSpPr>
            <a:spLocks noGrp="1"/>
          </p:cNvSpPr>
          <p:nvPr>
            <p:ph type="title"/>
          </p:nvPr>
        </p:nvSpPr>
        <p:spPr/>
        <p:txBody>
          <a:bodyPr/>
          <a:lstStyle/>
          <a:p>
            <a:r>
              <a:rPr lang="cs-CZ" b="1" dirty="0"/>
              <a:t>5.1. Udržitelný rozvoj</a:t>
            </a:r>
          </a:p>
        </p:txBody>
      </p:sp>
      <p:sp>
        <p:nvSpPr>
          <p:cNvPr id="3" name="Zástupný obsah 2">
            <a:extLst>
              <a:ext uri="{FF2B5EF4-FFF2-40B4-BE49-F238E27FC236}">
                <a16:creationId xmlns:a16="http://schemas.microsoft.com/office/drawing/2014/main" id="{42B89000-0A0E-4AAA-975C-3251489084D6}"/>
              </a:ext>
            </a:extLst>
          </p:cNvPr>
          <p:cNvSpPr>
            <a:spLocks noGrp="1"/>
          </p:cNvSpPr>
          <p:nvPr>
            <p:ph idx="1"/>
          </p:nvPr>
        </p:nvSpPr>
        <p:spPr/>
        <p:txBody>
          <a:bodyPr/>
          <a:lstStyle/>
          <a:p>
            <a:r>
              <a:rPr lang="cs-CZ" b="1" dirty="0"/>
              <a:t>Udržitelný rozvoj </a:t>
            </a:r>
            <a:r>
              <a:rPr lang="cs-CZ" dirty="0"/>
              <a:t>(anglicky: </a:t>
            </a:r>
            <a:r>
              <a:rPr lang="cs-CZ" dirty="0" err="1"/>
              <a:t>Sustainable</a:t>
            </a:r>
            <a:r>
              <a:rPr lang="cs-CZ" dirty="0"/>
              <a:t> development) je takový způsob rozvoje lidské společnosti, který uvádí v soulad hospodářský a společenský pokrok s plnohodnotným zachováním </a:t>
            </a:r>
            <a:r>
              <a:rPr lang="cs-CZ" b="1" dirty="0"/>
              <a:t>životního prostředí</a:t>
            </a:r>
            <a:r>
              <a:rPr lang="cs-CZ" dirty="0"/>
              <a:t>. Mezi hlavní cíle </a:t>
            </a:r>
            <a:r>
              <a:rPr lang="cs-CZ" b="1" dirty="0"/>
              <a:t>udržitelného rozvoje </a:t>
            </a:r>
            <a:r>
              <a:rPr lang="cs-CZ" dirty="0"/>
              <a:t>patří zachování životního prostředí budoucím generacím v co nejméně pozměněné podobě. Je postavený na sociálním, ekonomickém a environmentálním pilíři. </a:t>
            </a:r>
          </a:p>
        </p:txBody>
      </p:sp>
    </p:spTree>
    <p:extLst>
      <p:ext uri="{BB962C8B-B14F-4D97-AF65-F5344CB8AC3E}">
        <p14:creationId xmlns:p14="http://schemas.microsoft.com/office/powerpoint/2010/main" val="903178041"/>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A137E-D605-4FC6-A313-08120028B939}"/>
              </a:ext>
            </a:extLst>
          </p:cNvPr>
          <p:cNvSpPr>
            <a:spLocks noGrp="1"/>
          </p:cNvSpPr>
          <p:nvPr>
            <p:ph type="title"/>
          </p:nvPr>
        </p:nvSpPr>
        <p:spPr/>
        <p:txBody>
          <a:bodyPr/>
          <a:lstStyle/>
          <a:p>
            <a:r>
              <a:rPr lang="cs-CZ" b="1" dirty="0"/>
              <a:t>5.1. Udržitelný rozvoj- principy</a:t>
            </a:r>
          </a:p>
        </p:txBody>
      </p:sp>
      <p:sp>
        <p:nvSpPr>
          <p:cNvPr id="3" name="Zástupný obsah 2">
            <a:extLst>
              <a:ext uri="{FF2B5EF4-FFF2-40B4-BE49-F238E27FC236}">
                <a16:creationId xmlns:a16="http://schemas.microsoft.com/office/drawing/2014/main" id="{1151A7EC-3D7A-4D88-A157-E4F5743634D5}"/>
              </a:ext>
            </a:extLst>
          </p:cNvPr>
          <p:cNvSpPr>
            <a:spLocks noGrp="1"/>
          </p:cNvSpPr>
          <p:nvPr>
            <p:ph idx="1"/>
          </p:nvPr>
        </p:nvSpPr>
        <p:spPr/>
        <p:txBody>
          <a:bodyPr>
            <a:normAutofit fontScale="85000" lnSpcReduction="20000"/>
          </a:bodyPr>
          <a:lstStyle/>
          <a:p>
            <a:r>
              <a:rPr lang="cs-CZ" dirty="0"/>
              <a:t>Mezi hlavní úkoly trvale udržitelného rozvoje patří zejména definovat koncepce, které by dokázaly omezit dopad lidské populace na </a:t>
            </a:r>
            <a:r>
              <a:rPr lang="cs-CZ" b="1" dirty="0"/>
              <a:t>životní prostředí </a:t>
            </a:r>
            <a:r>
              <a:rPr lang="cs-CZ" dirty="0"/>
              <a:t>(v podstatě snížit tzv. </a:t>
            </a:r>
            <a:r>
              <a:rPr lang="cs-CZ" b="1" dirty="0"/>
              <a:t>ekologickou stopu</a:t>
            </a:r>
            <a:r>
              <a:rPr lang="cs-CZ" dirty="0"/>
              <a:t>). </a:t>
            </a:r>
          </a:p>
          <a:p>
            <a:r>
              <a:rPr lang="cs-CZ" dirty="0"/>
              <a:t>Obnovitelné zdroje by měly být čerpány maximálně rychlostí, kterou se stačí obnovovat. </a:t>
            </a:r>
          </a:p>
          <a:p>
            <a:r>
              <a:rPr lang="cs-CZ" dirty="0"/>
              <a:t>Vyčerpatelné zdroje by měly být čerpány maximálně rychlostí, kterou budou budovány jejich náhrady, na něž bude možno plynule přejít. </a:t>
            </a:r>
          </a:p>
          <a:p>
            <a:r>
              <a:rPr lang="cs-CZ" dirty="0"/>
              <a:t>Intenzita znečišťování nesmí přesáhnout asimilační kapacitu životního prostředí. </a:t>
            </a:r>
          </a:p>
          <a:p>
            <a:r>
              <a:rPr lang="cs-CZ" dirty="0"/>
              <a:t>Část současných technologií by měla být investována na redukci znečištění, snížení plýtvání a zvýšení efektivity (výrobků, energie, výrobních postupů…). </a:t>
            </a:r>
          </a:p>
          <a:p>
            <a:endParaRPr lang="cs-CZ" dirty="0"/>
          </a:p>
        </p:txBody>
      </p:sp>
    </p:spTree>
    <p:extLst>
      <p:ext uri="{BB962C8B-B14F-4D97-AF65-F5344CB8AC3E}">
        <p14:creationId xmlns:p14="http://schemas.microsoft.com/office/powerpoint/2010/main" val="187507799"/>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5.1. Udržitelný rozvoj</a:t>
            </a:r>
          </a:p>
        </p:txBody>
      </p:sp>
      <p:sp>
        <p:nvSpPr>
          <p:cNvPr id="3" name="Zástupný symbol pro obsah 2"/>
          <p:cNvSpPr>
            <a:spLocks noGrp="1"/>
          </p:cNvSpPr>
          <p:nvPr>
            <p:ph idx="1"/>
          </p:nvPr>
        </p:nvSpPr>
        <p:spPr>
          <a:xfrm>
            <a:off x="1981200" y="1340769"/>
            <a:ext cx="8229600" cy="4785395"/>
          </a:xfrm>
        </p:spPr>
        <p:txBody>
          <a:bodyPr>
            <a:normAutofit/>
          </a:bodyPr>
          <a:lstStyle/>
          <a:p>
            <a:pPr marL="0" indent="0">
              <a:buNone/>
            </a:pPr>
            <a:r>
              <a:rPr lang="cs-CZ" sz="3000" i="1" dirty="0"/>
              <a:t>Takový rozvoj, který uspokojuje potřeby současné generace bez ohrožování možností budoucích generací uspokojovat své vlastní potřeby.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06196" y="2708920"/>
            <a:ext cx="673547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4147660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5.2. Udržitelná výstavba</a:t>
            </a:r>
          </a:p>
        </p:txBody>
      </p:sp>
      <p:sp>
        <p:nvSpPr>
          <p:cNvPr id="3" name="Zástupný symbol pro obsah 2"/>
          <p:cNvSpPr>
            <a:spLocks noGrp="1"/>
          </p:cNvSpPr>
          <p:nvPr>
            <p:ph idx="1"/>
          </p:nvPr>
        </p:nvSpPr>
        <p:spPr/>
        <p:txBody>
          <a:bodyPr>
            <a:normAutofit fontScale="92500" lnSpcReduction="10000"/>
          </a:bodyPr>
          <a:lstStyle/>
          <a:p>
            <a:r>
              <a:rPr lang="cs-CZ" dirty="0"/>
              <a:t>Představuje </a:t>
            </a:r>
            <a:r>
              <a:rPr lang="cs-CZ" b="1" dirty="0">
                <a:solidFill>
                  <a:srgbClr val="C00000"/>
                </a:solidFill>
              </a:rPr>
              <a:t>přístup, jakým stavební průmysl může přispívat k dosahování udržitelného stavu rozvoje v oblastech environmentálních, ekonomických a sociokulturních. </a:t>
            </a:r>
          </a:p>
          <a:p>
            <a:r>
              <a:rPr lang="cs-CZ" dirty="0"/>
              <a:t>Z koncepce udržitelné výstavby vyplývají hlavní úkoly pro stavebnictví:</a:t>
            </a:r>
          </a:p>
          <a:p>
            <a:pPr lvl="1"/>
            <a:r>
              <a:rPr lang="cs-CZ" dirty="0"/>
              <a:t>Podporovat energetickou účinnost staveb,</a:t>
            </a:r>
          </a:p>
          <a:p>
            <a:pPr lvl="1"/>
            <a:r>
              <a:rPr lang="cs-CZ" dirty="0"/>
              <a:t>Šetřit neobnovitelné přírodní zdroje materiálů, </a:t>
            </a:r>
          </a:p>
          <a:p>
            <a:pPr lvl="1"/>
            <a:r>
              <a:rPr lang="cs-CZ" dirty="0"/>
              <a:t>Omezit negativní dopady stavební činnosti a staveb na životní prostředí,</a:t>
            </a:r>
          </a:p>
          <a:p>
            <a:pPr lvl="1"/>
            <a:r>
              <a:rPr lang="cs-CZ" dirty="0"/>
              <a:t>Snižovat spotřebu kvalitní vody,</a:t>
            </a:r>
          </a:p>
          <a:p>
            <a:pPr lvl="1"/>
            <a:r>
              <a:rPr lang="cs-CZ" dirty="0"/>
              <a:t>Přispívat k trvale udržitelnému rozvoji měst.</a:t>
            </a:r>
          </a:p>
        </p:txBody>
      </p:sp>
      <p:sp>
        <p:nvSpPr>
          <p:cNvPr id="4" name="TextovéPole 3"/>
          <p:cNvSpPr txBox="1"/>
          <p:nvPr/>
        </p:nvSpPr>
        <p:spPr>
          <a:xfrm>
            <a:off x="1991544" y="6286074"/>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4087808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D2E2B0-3057-4630-8F1D-512A53AB0EDA}"/>
              </a:ext>
            </a:extLst>
          </p:cNvPr>
          <p:cNvSpPr>
            <a:spLocks noGrp="1"/>
          </p:cNvSpPr>
          <p:nvPr>
            <p:ph type="title"/>
          </p:nvPr>
        </p:nvSpPr>
        <p:spPr>
          <a:xfrm>
            <a:off x="609600" y="457201"/>
            <a:ext cx="10972800" cy="1143000"/>
          </a:xfrm>
        </p:spPr>
        <p:txBody>
          <a:bodyPr>
            <a:normAutofit/>
          </a:bodyPr>
          <a:lstStyle/>
          <a:p>
            <a:r>
              <a:rPr lang="cs-CZ" b="1" dirty="0"/>
              <a:t>5.2. Udržitelná výstavba</a:t>
            </a:r>
            <a:r>
              <a:rPr lang="cs-CZ" dirty="0"/>
              <a:t>	</a:t>
            </a:r>
          </a:p>
        </p:txBody>
      </p:sp>
      <p:sp>
        <p:nvSpPr>
          <p:cNvPr id="3" name="Zástupný obsah 2">
            <a:extLst>
              <a:ext uri="{FF2B5EF4-FFF2-40B4-BE49-F238E27FC236}">
                <a16:creationId xmlns:a16="http://schemas.microsoft.com/office/drawing/2014/main" id="{CAF04946-A1C8-4C34-824D-F08126A94D8B}"/>
              </a:ext>
            </a:extLst>
          </p:cNvPr>
          <p:cNvSpPr>
            <a:spLocks noGrp="1"/>
          </p:cNvSpPr>
          <p:nvPr>
            <p:ph idx="1"/>
          </p:nvPr>
        </p:nvSpPr>
        <p:spPr/>
        <p:txBody>
          <a:bodyPr/>
          <a:lstStyle/>
          <a:p>
            <a:r>
              <a:rPr lang="cs-CZ" dirty="0"/>
              <a:t>Environmentální aspekty</a:t>
            </a:r>
          </a:p>
          <a:p>
            <a:r>
              <a:rPr lang="cs-CZ" dirty="0"/>
              <a:t>Ekonomické aspekty</a:t>
            </a:r>
          </a:p>
          <a:p>
            <a:r>
              <a:rPr lang="cs-CZ" dirty="0"/>
              <a:t>Sociokulturní aspekty</a:t>
            </a:r>
          </a:p>
        </p:txBody>
      </p:sp>
      <p:pic>
        <p:nvPicPr>
          <p:cNvPr id="4" name="Obrázek 3">
            <a:extLst>
              <a:ext uri="{FF2B5EF4-FFF2-40B4-BE49-F238E27FC236}">
                <a16:creationId xmlns:a16="http://schemas.microsoft.com/office/drawing/2014/main" id="{F038E286-19A8-47D7-9809-E795E69D8A7D}"/>
              </a:ext>
            </a:extLst>
          </p:cNvPr>
          <p:cNvPicPr>
            <a:picLocks noChangeAspect="1"/>
          </p:cNvPicPr>
          <p:nvPr/>
        </p:nvPicPr>
        <p:blipFill>
          <a:blip r:embed="rId2"/>
          <a:stretch>
            <a:fillRect/>
          </a:stretch>
        </p:blipFill>
        <p:spPr>
          <a:xfrm>
            <a:off x="3649317" y="3755496"/>
            <a:ext cx="5715000" cy="2421467"/>
          </a:xfrm>
          <a:prstGeom prst="rect">
            <a:avLst/>
          </a:prstGeom>
        </p:spPr>
      </p:pic>
    </p:spTree>
    <p:extLst>
      <p:ext uri="{BB962C8B-B14F-4D97-AF65-F5344CB8AC3E}">
        <p14:creationId xmlns:p14="http://schemas.microsoft.com/office/powerpoint/2010/main" val="2934218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EC3D8-EEF7-4866-8CF8-654BD4040199}"/>
              </a:ext>
            </a:extLst>
          </p:cNvPr>
          <p:cNvSpPr>
            <a:spLocks noGrp="1"/>
          </p:cNvSpPr>
          <p:nvPr>
            <p:ph type="title"/>
          </p:nvPr>
        </p:nvSpPr>
        <p:spPr/>
        <p:txBody>
          <a:bodyPr/>
          <a:lstStyle/>
          <a:p>
            <a:r>
              <a:rPr lang="cs-CZ" b="1" dirty="0"/>
              <a:t>5.3. Trvalá udržitelnost</a:t>
            </a:r>
          </a:p>
        </p:txBody>
      </p:sp>
      <p:sp>
        <p:nvSpPr>
          <p:cNvPr id="3" name="Zástupný obsah 2">
            <a:extLst>
              <a:ext uri="{FF2B5EF4-FFF2-40B4-BE49-F238E27FC236}">
                <a16:creationId xmlns:a16="http://schemas.microsoft.com/office/drawing/2014/main" id="{5DDAEAF7-AC8D-48CB-90C9-22137D384CBD}"/>
              </a:ext>
            </a:extLst>
          </p:cNvPr>
          <p:cNvSpPr>
            <a:spLocks noGrp="1"/>
          </p:cNvSpPr>
          <p:nvPr>
            <p:ph idx="1"/>
          </p:nvPr>
        </p:nvSpPr>
        <p:spPr/>
        <p:txBody>
          <a:bodyPr>
            <a:normAutofit/>
          </a:bodyPr>
          <a:lstStyle/>
          <a:p>
            <a:r>
              <a:rPr lang="cs-CZ" b="1" dirty="0"/>
              <a:t>Slabá udržitelnost </a:t>
            </a:r>
            <a:r>
              <a:rPr lang="cs-CZ" dirty="0"/>
              <a:t>předpokládá </a:t>
            </a:r>
            <a:r>
              <a:rPr lang="cs-CZ" b="1" i="1" dirty="0">
                <a:solidFill>
                  <a:srgbClr val="FF0000"/>
                </a:solidFill>
              </a:rPr>
              <a:t>efektivní využití neobnovitelných zdrojů </a:t>
            </a:r>
            <a:r>
              <a:rPr lang="cs-CZ" dirty="0"/>
              <a:t>a </a:t>
            </a:r>
            <a:r>
              <a:rPr lang="cs-CZ" b="1" i="1" dirty="0">
                <a:solidFill>
                  <a:srgbClr val="FF0000"/>
                </a:solidFill>
              </a:rPr>
              <a:t>100</a:t>
            </a:r>
            <a:r>
              <a:rPr lang="en-GB" b="1" i="1" dirty="0">
                <a:solidFill>
                  <a:srgbClr val="FF0000"/>
                </a:solidFill>
              </a:rPr>
              <a:t>% rec</a:t>
            </a:r>
            <a:r>
              <a:rPr lang="cs-CZ" b="1" i="1" dirty="0" err="1">
                <a:solidFill>
                  <a:srgbClr val="FF0000"/>
                </a:solidFill>
              </a:rPr>
              <a:t>yklaci</a:t>
            </a:r>
            <a:r>
              <a:rPr lang="cs-CZ" dirty="0"/>
              <a:t> po ukončení životního cyklu produktu. Vystup využití neobnovitelných zdrojů musí mít adekvátní protihodnotu (</a:t>
            </a:r>
            <a:r>
              <a:rPr lang="cs-CZ" b="1" i="1" dirty="0">
                <a:solidFill>
                  <a:srgbClr val="FF0000"/>
                </a:solidFill>
              </a:rPr>
              <a:t>čerpání neprobíhá ztrátově</a:t>
            </a:r>
            <a:r>
              <a:rPr lang="cs-CZ" dirty="0"/>
              <a:t>).</a:t>
            </a:r>
          </a:p>
          <a:p>
            <a:r>
              <a:rPr lang="cs-CZ" b="1" dirty="0"/>
              <a:t>Silná udržitelnost </a:t>
            </a:r>
            <a:r>
              <a:rPr lang="cs-CZ" dirty="0"/>
              <a:t>vyžaduje nesnižující se hodnotu zdrojů, umožňuje </a:t>
            </a:r>
            <a:r>
              <a:rPr lang="cs-CZ" b="1" i="1" dirty="0">
                <a:solidFill>
                  <a:srgbClr val="FF0000"/>
                </a:solidFill>
              </a:rPr>
              <a:t>čerpat jen obnovitelné zdroje</a:t>
            </a:r>
            <a:r>
              <a:rPr lang="cs-CZ" dirty="0"/>
              <a:t>, neobnovitelné jako zdroj energie vůbec neuvažuje. </a:t>
            </a:r>
          </a:p>
          <a:p>
            <a:endParaRPr lang="cs-CZ" dirty="0"/>
          </a:p>
        </p:txBody>
      </p:sp>
    </p:spTree>
    <p:extLst>
      <p:ext uri="{BB962C8B-B14F-4D97-AF65-F5344CB8AC3E}">
        <p14:creationId xmlns:p14="http://schemas.microsoft.com/office/powerpoint/2010/main" val="1943135224"/>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0C474-48DE-4892-8DDE-CB70AA256E17}"/>
              </a:ext>
            </a:extLst>
          </p:cNvPr>
          <p:cNvSpPr>
            <a:spLocks noGrp="1"/>
          </p:cNvSpPr>
          <p:nvPr>
            <p:ph type="title"/>
          </p:nvPr>
        </p:nvSpPr>
        <p:spPr/>
        <p:txBody>
          <a:bodyPr/>
          <a:lstStyle/>
          <a:p>
            <a:r>
              <a:rPr lang="cs-CZ" dirty="0"/>
              <a:t>?</a:t>
            </a:r>
          </a:p>
        </p:txBody>
      </p:sp>
      <p:sp>
        <p:nvSpPr>
          <p:cNvPr id="3" name="Zástupný obsah 2">
            <a:extLst>
              <a:ext uri="{FF2B5EF4-FFF2-40B4-BE49-F238E27FC236}">
                <a16:creationId xmlns:a16="http://schemas.microsoft.com/office/drawing/2014/main" id="{B1C033ED-F914-40B4-8712-DDFFC79AB54F}"/>
              </a:ext>
            </a:extLst>
          </p:cNvPr>
          <p:cNvSpPr>
            <a:spLocks noGrp="1"/>
          </p:cNvSpPr>
          <p:nvPr>
            <p:ph idx="1"/>
          </p:nvPr>
        </p:nvSpPr>
        <p:spPr/>
        <p:txBody>
          <a:bodyPr/>
          <a:lstStyle/>
          <a:p>
            <a:r>
              <a:rPr lang="cs-CZ" dirty="0"/>
              <a:t>Uveďte příklady opatření, </a:t>
            </a:r>
            <a:r>
              <a:rPr lang="cs-CZ" dirty="0" err="1"/>
              <a:t>podporujicí</a:t>
            </a:r>
            <a:r>
              <a:rPr lang="cs-CZ" dirty="0"/>
              <a:t> slabou a </a:t>
            </a:r>
            <a:r>
              <a:rPr lang="cs-CZ" dirty="0" err="1"/>
              <a:t>sílnou</a:t>
            </a:r>
            <a:r>
              <a:rPr lang="cs-CZ" dirty="0"/>
              <a:t> trvalou udržitelnost</a:t>
            </a:r>
          </a:p>
        </p:txBody>
      </p:sp>
    </p:spTree>
    <p:extLst>
      <p:ext uri="{BB962C8B-B14F-4D97-AF65-F5344CB8AC3E}">
        <p14:creationId xmlns:p14="http://schemas.microsoft.com/office/powerpoint/2010/main" val="256640048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1415</TotalTime>
  <Words>10762</Words>
  <Application>Microsoft Office PowerPoint</Application>
  <PresentationFormat>Širokoúhlá obrazovka</PresentationFormat>
  <Paragraphs>867</Paragraphs>
  <Slides>125</Slides>
  <Notes>61</Notes>
  <HiddenSlides>0</HiddenSlides>
  <MMClips>0</MMClips>
  <ScaleCrop>false</ScaleCrop>
  <HeadingPairs>
    <vt:vector size="8" baseType="variant">
      <vt:variant>
        <vt:lpstr>Použitá písma</vt:lpstr>
      </vt:variant>
      <vt:variant>
        <vt:i4>2</vt:i4>
      </vt:variant>
      <vt:variant>
        <vt:lpstr>Motiv</vt:lpstr>
      </vt:variant>
      <vt:variant>
        <vt:i4>2</vt:i4>
      </vt:variant>
      <vt:variant>
        <vt:lpstr>Vložené servery OLE</vt:lpstr>
      </vt:variant>
      <vt:variant>
        <vt:i4>1</vt:i4>
      </vt:variant>
      <vt:variant>
        <vt:lpstr>Nadpisy snímků</vt:lpstr>
      </vt:variant>
      <vt:variant>
        <vt:i4>125</vt:i4>
      </vt:variant>
    </vt:vector>
  </HeadingPairs>
  <TitlesOfParts>
    <vt:vector size="130" baseType="lpstr">
      <vt:lpstr>Arial</vt:lpstr>
      <vt:lpstr>Calibri</vt:lpstr>
      <vt:lpstr>2_Office Theme</vt:lpstr>
      <vt:lpstr>Office Theme</vt:lpstr>
      <vt:lpstr>Rastrový obrázek</vt:lpstr>
      <vt:lpstr>Management podpůrných procesů 2</vt:lpstr>
      <vt:lpstr>Základní a doporučená literatura</vt:lpstr>
      <vt:lpstr>1. Procesní management</vt:lpstr>
      <vt:lpstr>1. Procesní management</vt:lpstr>
      <vt:lpstr>1.1. Proces- definice (1/2)</vt:lpstr>
      <vt:lpstr>1.1. Proces- definice (2/2)</vt:lpstr>
      <vt:lpstr>1.2. Třídění procesů</vt:lpstr>
      <vt:lpstr>1.3. Funkční vs. Procesní řízení</vt:lpstr>
      <vt:lpstr>1.3.1. Funkční řízení </vt:lpstr>
      <vt:lpstr>1.3.2. Procesní řízení (1/4)</vt:lpstr>
      <vt:lpstr>1.3.2. Procesní řízení (2/4)</vt:lpstr>
      <vt:lpstr>1.3.2. Procesní řízení (3/4)</vt:lpstr>
      <vt:lpstr>1.3.2. Procesní řízení (4/4)</vt:lpstr>
      <vt:lpstr>1.3.3. Výhody procesního řízení</vt:lpstr>
      <vt:lpstr>1.3.4. Nevýhody procesního řízení</vt:lpstr>
      <vt:lpstr>1.3.5. Procesní řízení a vývoj procesů</vt:lpstr>
      <vt:lpstr>1.3.6. Procesní řízení v českém prostředí (1/2)</vt:lpstr>
      <vt:lpstr>1.3.6. Procesní řízení v českém prostředí (2/2)</vt:lpstr>
      <vt:lpstr>1.3.7. Reengineering business procesů</vt:lpstr>
      <vt:lpstr>1.4. Facility management-definice</vt:lpstr>
      <vt:lpstr>1.4. Technický FM</vt:lpstr>
      <vt:lpstr>1.5. FM-synergie 3P</vt:lpstr>
      <vt:lpstr>1.6. Úrovně řízení FM (1/4)</vt:lpstr>
      <vt:lpstr>1.6. Úrovně řízení FM- strategická (2/4)</vt:lpstr>
      <vt:lpstr>1.6. Úrovně řízení FM- taktická (3/4)</vt:lpstr>
      <vt:lpstr>1.6. Úrovně řízení FM- operativní (4/4)</vt:lpstr>
      <vt:lpstr>Případové studie Procesní management</vt:lpstr>
      <vt:lpstr>Představení společnosti ORICON s.r.o.</vt:lpstr>
      <vt:lpstr>Výrobkové portfolio ORICON s.r.o.</vt:lpstr>
      <vt:lpstr>Rozdělení procesů Oricon s.r.o.</vt:lpstr>
      <vt:lpstr>Prezentace aplikace PowerPoint</vt:lpstr>
      <vt:lpstr>Průběh objednávky, Oricon s.r.o.</vt:lpstr>
      <vt:lpstr>2. Rozhodování make or buy</vt:lpstr>
      <vt:lpstr>2. Rozhodování make or buy</vt:lpstr>
      <vt:lpstr>2.1. Rozhodování Make or buy (1/4)</vt:lpstr>
      <vt:lpstr>2.1. Rozhodování Make or buy (2/4)</vt:lpstr>
      <vt:lpstr>2.1. Rozhodování Make or buy (3/4)</vt:lpstr>
      <vt:lpstr>2.1. Rozhodování Make or buy (4/4)</vt:lpstr>
      <vt:lpstr>2.2. Outsourcing a offshoring-definice</vt:lpstr>
      <vt:lpstr>2.3. Kdy outsourcovat</vt:lpstr>
      <vt:lpstr>2.4. Jaké činností se doporučuje outsourcovat?</vt:lpstr>
      <vt:lpstr>2.4. Jaké činnosti se nedoporučuje outsourcovat?</vt:lpstr>
      <vt:lpstr>2.4. Co lze outsourcovat?</vt:lpstr>
      <vt:lpstr>2.5. Diagram příčin a důsledků pro realizaci outsourcingového projektu</vt:lpstr>
      <vt:lpstr>2.6. Definování služby</vt:lpstr>
      <vt:lpstr>2.7. Případová studie Outsourcing </vt:lpstr>
      <vt:lpstr>Dodavatelský řetězec Lego</vt:lpstr>
      <vt:lpstr>LEGO a DHL Supply Chain</vt:lpstr>
      <vt:lpstr>?</vt:lpstr>
      <vt:lpstr>3. Norma ČSN EN 15221</vt:lpstr>
      <vt:lpstr>3. Norma ČSN EN 15221</vt:lpstr>
      <vt:lpstr>3.1. Norma ČSN EN 15221-účel a cíle</vt:lpstr>
      <vt:lpstr>3.2. Struktura FM</vt:lpstr>
      <vt:lpstr>3.3. Obsah normy</vt:lpstr>
      <vt:lpstr>3.4. Model FM</vt:lpstr>
      <vt:lpstr>3.5. SLA- Service Level Agreement</vt:lpstr>
      <vt:lpstr>3.5. KPI (Key Performance Indicators)- klíčové indikátory výkonnosti</vt:lpstr>
      <vt:lpstr>3.5. CPI- critical performance indicators</vt:lpstr>
      <vt:lpstr>Příklad KPI - úklid chodníků okolo budovy v zimním období </vt:lpstr>
      <vt:lpstr>Příklad KPI a CPI</vt:lpstr>
      <vt:lpstr>?</vt:lpstr>
      <vt:lpstr>3.6. Strategická úroveň interakce</vt:lpstr>
      <vt:lpstr>3.6. Taktická úroveň interakce</vt:lpstr>
      <vt:lpstr>3.6. Provozní úroveň interakce</vt:lpstr>
      <vt:lpstr>?</vt:lpstr>
      <vt:lpstr>4. Ekonomické aspekty FM </vt:lpstr>
      <vt:lpstr>4. Ekonomické aspekty FM </vt:lpstr>
      <vt:lpstr>4.1. Hodnotový řetězec</vt:lpstr>
      <vt:lpstr>4.1. Hodnotový řetězec</vt:lpstr>
      <vt:lpstr>4.1. Hodnotový řetězec</vt:lpstr>
      <vt:lpstr>4.1. Hodnotový řetězec</vt:lpstr>
      <vt:lpstr>4.1. Hodnotový řetězec</vt:lpstr>
      <vt:lpstr>4.1. Hodnotový řetězec</vt:lpstr>
      <vt:lpstr>?</vt:lpstr>
      <vt:lpstr>4. 2. Rozvržení nákladů a aktiv</vt:lpstr>
      <vt:lpstr>4. 3. Přehled určujících faktorů nákladů. Nákladové determinanty</vt:lpstr>
      <vt:lpstr>4. 3. Přehled určujících faktorů nákladů. Nákladové determinanty</vt:lpstr>
      <vt:lpstr>4. 4. životní cyklus majetku</vt:lpstr>
      <vt:lpstr>4. 4.Náklady během životního cyklu stavebního díla</vt:lpstr>
      <vt:lpstr>4.5. Majetková struktura a faktory které ji ovlivňují</vt:lpstr>
      <vt:lpstr>4.5. Majetková struktura a faktory které ji ovlivňují</vt:lpstr>
      <vt:lpstr>4.6. Strategie správy majetku</vt:lpstr>
      <vt:lpstr>4.6. Strategie správy majetku</vt:lpstr>
      <vt:lpstr>4.6. Strategie správy majetku</vt:lpstr>
      <vt:lpstr>4.6. Strategie správy majetku</vt:lpstr>
      <vt:lpstr>4.7. Kritéria hodnocení obnovy (rekonstrukce) majetku:</vt:lpstr>
      <vt:lpstr>4.7. Souhrn hledisek obnovy majetku je závislý na:</vt:lpstr>
      <vt:lpstr>4.8. Praktický návod</vt:lpstr>
      <vt:lpstr>?</vt:lpstr>
      <vt:lpstr>5. Udržitelný rozvoj a udržitelná výstavba</vt:lpstr>
      <vt:lpstr>5. Udržitelný rozvoj a udržitelná výstavba</vt:lpstr>
      <vt:lpstr>5.1. Udržitelný rozvoj</vt:lpstr>
      <vt:lpstr>5.1. Udržitelný rozvoj</vt:lpstr>
      <vt:lpstr>5.1. Udržitelný rozvoj- principy</vt:lpstr>
      <vt:lpstr>5.1. Udržitelný rozvoj</vt:lpstr>
      <vt:lpstr>5.2. Udržitelná výstavba</vt:lpstr>
      <vt:lpstr>5.2. Udržitelná výstavba </vt:lpstr>
      <vt:lpstr>5.3. Trvalá udržitelnost</vt:lpstr>
      <vt:lpstr>?</vt:lpstr>
      <vt:lpstr>5.4. Dokumenty o udržitelném rozvoji</vt:lpstr>
      <vt:lpstr> 5.5. Povinnosti vlastníka stavby vyplývající z právních předpisů ČR  </vt:lpstr>
      <vt:lpstr>6. Správa majetku</vt:lpstr>
      <vt:lpstr>6. Správa majetku</vt:lpstr>
      <vt:lpstr>6.1. TZB-technická zařízení budov-obory</vt:lpstr>
      <vt:lpstr> 7 potřeb každého objektu v nabídce FM – služeb   </vt:lpstr>
      <vt:lpstr>6.2. Pasporty a pasportizace</vt:lpstr>
      <vt:lpstr>6.2. Pasporty a pasportizace</vt:lpstr>
      <vt:lpstr>6.2. Pasporty a pasportizace - Technická struktura jednotného pasportu</vt:lpstr>
      <vt:lpstr>6.2. Pasporty a pasportizace Prostorový pasport</vt:lpstr>
      <vt:lpstr>6.2. Pasporty a pasportizace Stavební pasport</vt:lpstr>
      <vt:lpstr>6.2. Pasporty a pasportizace Pasportizace</vt:lpstr>
      <vt:lpstr>6.2. Pasporty a pasportizace Schematické členění strukturované dokumentace objektu</vt:lpstr>
      <vt:lpstr>6.2. Pasporty a pasportizace Certifikát budovy</vt:lpstr>
      <vt:lpstr>6.3. Integrovaný dokument pro životní cyklus budovy </vt:lpstr>
      <vt:lpstr>6.4. Zaměření technické správy majetku</vt:lpstr>
      <vt:lpstr>6.4. Zaměření technické správy majetku - Hlavní cíle procesů nových forem správy a údržby stavebních objektů</vt:lpstr>
      <vt:lpstr>6.5. Životní cyklus stavby a jeho hodnocení</vt:lpstr>
      <vt:lpstr>6.5. Životní cyklus stavby a jeho hodnocení</vt:lpstr>
      <vt:lpstr>6.5. Životní cyklus stavby a jeho hodnocení</vt:lpstr>
      <vt:lpstr>6.5. GBTool</vt:lpstr>
      <vt:lpstr>6.6. Náklady v průběhu životního cyklu objektu</vt:lpstr>
      <vt:lpstr>6.6. Náklady v průběhu životního cyklu objektu -Poměrový model stanovení nákladů</vt:lpstr>
      <vt:lpstr>6.6. Náklady v průběhu životního cyklu objektu -Ekonomika správy stavebních objektů</vt:lpstr>
      <vt:lpstr>6.6. Náklady na užívání stavby v průběhu životního cyklu</vt:lpstr>
      <vt:lpstr>6.7. Dokumenty související s TE stavem stavebních objektů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Chytilová Ekaterina</dc:creator>
  <cp:lastModifiedBy>Rössler Miroslav</cp:lastModifiedBy>
  <cp:revision>75</cp:revision>
  <cp:lastPrinted>2019-02-22T10:21:55Z</cp:lastPrinted>
  <dcterms:created xsi:type="dcterms:W3CDTF">2019-02-11T09:53:09Z</dcterms:created>
  <dcterms:modified xsi:type="dcterms:W3CDTF">2025-11-08T09:57:36Z</dcterms:modified>
</cp:coreProperties>
</file>