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538" r:id="rId3"/>
    <p:sldId id="530" r:id="rId4"/>
    <p:sldId id="534" r:id="rId5"/>
    <p:sldId id="529" r:id="rId6"/>
    <p:sldId id="533" r:id="rId7"/>
    <p:sldId id="528" r:id="rId8"/>
    <p:sldId id="527" r:id="rId9"/>
    <p:sldId id="525" r:id="rId10"/>
    <p:sldId id="524" r:id="rId11"/>
    <p:sldId id="522" r:id="rId12"/>
    <p:sldId id="521" r:id="rId13"/>
    <p:sldId id="520" r:id="rId14"/>
    <p:sldId id="537" r:id="rId15"/>
    <p:sldId id="519" r:id="rId16"/>
    <p:sldId id="518" r:id="rId17"/>
    <p:sldId id="515" r:id="rId18"/>
    <p:sldId id="532" r:id="rId19"/>
    <p:sldId id="540" r:id="rId20"/>
    <p:sldId id="548" r:id="rId21"/>
    <p:sldId id="547" r:id="rId22"/>
    <p:sldId id="546" r:id="rId23"/>
    <p:sldId id="545" r:id="rId24"/>
    <p:sldId id="544" r:id="rId25"/>
    <p:sldId id="543" r:id="rId26"/>
    <p:sldId id="542" r:id="rId27"/>
    <p:sldId id="550" r:id="rId28"/>
    <p:sldId id="549" r:id="rId29"/>
    <p:sldId id="553" r:id="rId30"/>
    <p:sldId id="552" r:id="rId31"/>
    <p:sldId id="551" r:id="rId32"/>
    <p:sldId id="541" r:id="rId33"/>
    <p:sldId id="554" r:id="rId34"/>
    <p:sldId id="539" r:id="rId35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17" userDrawn="1">
          <p15:clr>
            <a:srgbClr val="A4A3A4"/>
          </p15:clr>
        </p15:guide>
        <p15:guide id="2" pos="49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dvíková Pavla" initials="LP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99FF99"/>
    <a:srgbClr val="D50202"/>
    <a:srgbClr val="CCFF99"/>
    <a:srgbClr val="99FFCC"/>
    <a:srgbClr val="0066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6807" autoAdjust="0"/>
  </p:normalViewPr>
  <p:slideViewPr>
    <p:cSldViewPr snapToGrid="0" snapToObjects="1">
      <p:cViewPr varScale="1">
        <p:scale>
          <a:sx n="124" d="100"/>
          <a:sy n="124" d="100"/>
        </p:scale>
        <p:origin x="1224" y="90"/>
      </p:cViewPr>
      <p:guideLst>
        <p:guide orient="horz" pos="3317"/>
        <p:guide pos="499"/>
      </p:guideLst>
    </p:cSldViewPr>
  </p:slideViewPr>
  <p:outlineViewPr>
    <p:cViewPr>
      <p:scale>
        <a:sx n="33" d="100"/>
        <a:sy n="33" d="100"/>
      </p:scale>
      <p:origin x="0" y="-201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448"/>
    </p:cViewPr>
  </p:sorterViewPr>
  <p:notesViewPr>
    <p:cSldViewPr snapToGrid="0" snapToObjects="1">
      <p:cViewPr varScale="1">
        <p:scale>
          <a:sx n="91" d="100"/>
          <a:sy n="91" d="100"/>
        </p:scale>
        <p:origin x="376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6700B-6DB9-4E6E-8308-1B81A615A0C7}" type="datetimeFigureOut">
              <a:rPr lang="cs-CZ" smtClean="0"/>
              <a:t>10.10.2025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AA3FD-3C58-4BC6-86FC-A8729BC073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1713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DBD41-9FAA-4C3D-A3D8-9976A4942FA3}" type="datetimeFigureOut">
              <a:rPr lang="cs-CZ" smtClean="0"/>
              <a:t>10.10.2025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90784-34DA-4799-BFD9-C6E9ED246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3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390784-34DA-4799-BFD9-C6E9ED246103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5430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349" y="2566220"/>
            <a:ext cx="8082805" cy="1967679"/>
          </a:xfrm>
          <a:noFill/>
        </p:spPr>
        <p:txBody>
          <a:bodyPr lIns="0" tIns="0" rIns="0" bIns="0" anchor="t" anchorCtr="0">
            <a:normAutofit fontScale="90000"/>
          </a:bodyPr>
          <a:lstStyle/>
          <a:p>
            <a:pPr algn="l">
              <a:spcBef>
                <a:spcPts val="1200"/>
              </a:spcBef>
            </a:pP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XMPKM – Manažerská psychologie a krizová komunikace</a:t>
            </a:r>
            <a:b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300" dirty="0">
                <a:solidFill>
                  <a:srgbClr val="D10202"/>
                </a:solidFill>
                <a:cs typeface="Arial"/>
              </a:rPr>
              <a:t>1. tutoriál</a:t>
            </a:r>
            <a:b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3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Téma: Osobnost. </a:t>
            </a:r>
            <a:r>
              <a:rPr lang="cs-CZ" sz="3300" dirty="0" err="1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Self</a:t>
            </a:r>
            <a:r>
              <a:rPr lang="cs-CZ" sz="33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-management.</a:t>
            </a:r>
            <a:br>
              <a:rPr lang="cs-CZ" sz="33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en-US" sz="3300" dirty="0">
              <a:solidFill>
                <a:srgbClr val="D10202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88350" y="5174395"/>
            <a:ext cx="3213634" cy="90226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600" dirty="0">
                <a:cs typeface="Arial"/>
              </a:rPr>
              <a:t>PhDr. Ing. Mgr. Renáta Pavlíčková, MBA</a:t>
            </a:r>
          </a:p>
          <a:p>
            <a:pPr algn="l"/>
            <a:r>
              <a:rPr lang="cs-CZ" sz="1600" dirty="0">
                <a:cs typeface="Arial"/>
              </a:rPr>
              <a:t>renata.pavlickova@mvso.cz</a:t>
            </a:r>
          </a:p>
          <a:p>
            <a:pPr algn="l"/>
            <a:endParaRPr lang="cs-CZ" sz="1600" dirty="0">
              <a:cs typeface="Arial"/>
            </a:endParaRPr>
          </a:p>
          <a:p>
            <a:pPr algn="l"/>
            <a:r>
              <a:rPr lang="cs-CZ" sz="1600" dirty="0">
                <a:cs typeface="Arial"/>
              </a:rPr>
              <a:t>Olomouc, ZS 2025/2026</a:t>
            </a:r>
            <a:endParaRPr lang="en-US" sz="1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Podprahové vnímání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kontroverzní téma (zejména ve spojení s problematikou mediální manipulace),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kontroverze podprahového vnímání není výsledkem jeho povahy, ale především jeho účinků,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podprahovým vnímáním rozumíme ten případ, při kterém nevzniká subjektivní zkušenost, že daný element vůbec vnímáme; jde o vnímání pod hranicí vědomí,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patří sem pojmy: efekt pouhého vystavení, evaluativní podmiňování, vliv podprahového působení na změnu postoje, spotřebitelský výběr.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50710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Emoce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základem našeho rozhodování jsou emoce (většina lidí si to vůbec nepřipouští),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význam emocí v reklamě je stále více odhalován, uznáván a využíván,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princip:</a:t>
            </a:r>
            <a:r>
              <a:rPr lang="cs-CZ" sz="1600" dirty="0"/>
              <a:t> lidé myslí a lidé cítí,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myšlení nelze oddělit od emocí a naopak,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recipienti reklamy si vytváří k ní, k jejímu obsahu a provedení určitý vztah,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emoce, které vznikají jako výsledek činnosti člověka, tyto činnosti zpětně ovlivňují, </a:t>
            </a:r>
            <a:br>
              <a:rPr lang="cs-CZ" sz="1600" dirty="0"/>
            </a:br>
            <a:r>
              <a:rPr lang="cs-CZ" sz="1600" dirty="0"/>
              <a:t>a to v jejich průběhu, organizaci a dynamice,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reklamní tvůrci stále více využívají </a:t>
            </a:r>
            <a:r>
              <a:rPr lang="cs-CZ" sz="1600" b="1" dirty="0"/>
              <a:t>emotivní apely</a:t>
            </a:r>
            <a:r>
              <a:rPr lang="cs-CZ" sz="1600" dirty="0"/>
              <a:t>, provedení reklamy je plné </a:t>
            </a:r>
            <a:r>
              <a:rPr lang="cs-CZ" sz="1600" b="1" dirty="0"/>
              <a:t>příběhů</a:t>
            </a:r>
            <a:r>
              <a:rPr lang="cs-CZ" sz="1600" dirty="0"/>
              <a:t>, </a:t>
            </a:r>
            <a:r>
              <a:rPr lang="cs-CZ" sz="1600" b="1" dirty="0"/>
              <a:t>humoru</a:t>
            </a:r>
            <a:r>
              <a:rPr lang="cs-CZ" sz="1600" dirty="0"/>
              <a:t>, </a:t>
            </a:r>
            <a:r>
              <a:rPr lang="cs-CZ" sz="1600" b="1" dirty="0"/>
              <a:t>zábavy</a:t>
            </a:r>
            <a:r>
              <a:rPr lang="cs-CZ" sz="1600" dirty="0"/>
              <a:t> atd. (důvod: aby se reklama líbila, aby reakce na reklamu byly pozitivní, aby se pozitivní postoj přenesl také na postoj k propagované značce),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50710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Emoce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700" b="1" dirty="0"/>
              <a:t>definice emocí</a:t>
            </a:r>
            <a:r>
              <a:rPr lang="cs-CZ" sz="1700" dirty="0"/>
              <a:t> dle </a:t>
            </a:r>
            <a:r>
              <a:rPr lang="cs-CZ" sz="1700" dirty="0" err="1"/>
              <a:t>Du</a:t>
            </a:r>
            <a:r>
              <a:rPr lang="cs-CZ" sz="1700" dirty="0"/>
              <a:t> </a:t>
            </a:r>
            <a:r>
              <a:rPr lang="cs-CZ" sz="1700" dirty="0" err="1"/>
              <a:t>Plessise</a:t>
            </a:r>
            <a:r>
              <a:rPr lang="cs-CZ" sz="1700" dirty="0"/>
              <a:t>: „osobitý mentální stav, někdy doprovázený tělesnými změnami, výrazy a činy“,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700" dirty="0"/>
              <a:t>z pohledu fungování reklamy obecně platí, že </a:t>
            </a:r>
            <a:r>
              <a:rPr lang="cs-CZ" sz="1700" b="1" dirty="0"/>
              <a:t>emoce</a:t>
            </a:r>
            <a:r>
              <a:rPr lang="cs-CZ" sz="1700" dirty="0"/>
              <a:t> představují určité </a:t>
            </a:r>
            <a:r>
              <a:rPr lang="cs-CZ" sz="1700" b="1" dirty="0"/>
              <a:t>psychické procesy</a:t>
            </a:r>
            <a:r>
              <a:rPr lang="cs-CZ" sz="1700" dirty="0"/>
              <a:t>, které vyjadřují subjektivní vztah člověka k situacím, jevům, projevům (emoce mají silně subjektivní charakter),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700" dirty="0"/>
              <a:t>emoce existují ve dvou protipólech jako: </a:t>
            </a:r>
            <a:r>
              <a:rPr lang="cs-CZ" sz="1700" b="1" dirty="0"/>
              <a:t>negativní/záporné</a:t>
            </a:r>
            <a:r>
              <a:rPr lang="cs-CZ" sz="1700" dirty="0"/>
              <a:t> a </a:t>
            </a:r>
            <a:r>
              <a:rPr lang="cs-CZ" sz="1700" b="1" dirty="0"/>
              <a:t>pozitivní/kladné emoce</a:t>
            </a:r>
            <a:r>
              <a:rPr lang="cs-CZ" sz="1700" dirty="0"/>
              <a:t>,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700" b="1" dirty="0"/>
              <a:t>emoce jsou neopakovatelné</a:t>
            </a:r>
            <a:r>
              <a:rPr lang="cs-CZ" sz="1700" dirty="0"/>
              <a:t> – tzn., že pokud první zhlédnutí reklamy vzbudí silné emoce, při jejím opakování již síla emocí poklesne,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700" dirty="0"/>
              <a:t>emoce jsou také podmíněné, setrvačné,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700" b="1" dirty="0"/>
              <a:t>emoce se dělí: </a:t>
            </a:r>
          </a:p>
          <a:p>
            <a:pPr marL="457200" lvl="1" indent="0" algn="just">
              <a:lnSpc>
                <a:spcPct val="150000"/>
              </a:lnSpc>
              <a:spcBef>
                <a:spcPts val="200"/>
              </a:spcBef>
              <a:buNone/>
            </a:pPr>
            <a:r>
              <a:rPr lang="cs-CZ" sz="1700" dirty="0"/>
              <a:t>1. </a:t>
            </a:r>
            <a:r>
              <a:rPr lang="cs-CZ" sz="1700" b="1" dirty="0"/>
              <a:t>primární </a:t>
            </a:r>
            <a:r>
              <a:rPr lang="cs-CZ" sz="1700" dirty="0"/>
              <a:t>(jsou všem lidem společné a znatelné podle chování – např. pocit, hněvu, strachu, znechucení, překvapení, smutku, radosti), </a:t>
            </a:r>
          </a:p>
          <a:p>
            <a:pPr marL="457200" lvl="1" indent="0" algn="just">
              <a:lnSpc>
                <a:spcPct val="150000"/>
              </a:lnSpc>
              <a:spcBef>
                <a:spcPts val="200"/>
              </a:spcBef>
              <a:buNone/>
            </a:pPr>
            <a:r>
              <a:rPr lang="cs-CZ" sz="1700" dirty="0"/>
              <a:t>2. </a:t>
            </a:r>
            <a:r>
              <a:rPr lang="cs-CZ" sz="1700" b="1" dirty="0"/>
              <a:t>sekundární </a:t>
            </a:r>
            <a:r>
              <a:rPr lang="cs-CZ" sz="1700" dirty="0"/>
              <a:t>(vina, hrdost, žárlivost),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507107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Emoce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reklama pracuje s celou </a:t>
            </a:r>
            <a:r>
              <a:rPr lang="cs-CZ" sz="1600" b="1" dirty="0"/>
              <a:t>škálou lidských emocí</a:t>
            </a:r>
            <a:r>
              <a:rPr lang="cs-CZ" sz="1600" dirty="0"/>
              <a:t>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emoce jsou silně propojení i s pozorností (klíč ke zbývajícím fázím procesu zpracování informací z reklamy,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nostalgické reklamy </a:t>
            </a:r>
            <a:r>
              <a:rPr lang="cs-CZ" sz="1600" dirty="0"/>
              <a:t>– pocit touhy po časech minulých,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negativní působení em</a:t>
            </a:r>
            <a:r>
              <a:rPr lang="cs-CZ" sz="1600" dirty="0"/>
              <a:t>ocí ve vztahu k reklamě – např. „</a:t>
            </a:r>
            <a:r>
              <a:rPr lang="cs-CZ" sz="1600" b="1" dirty="0"/>
              <a:t>znechucen</a:t>
            </a:r>
            <a:r>
              <a:rPr lang="cs-CZ" sz="1600" dirty="0"/>
              <a:t>í“, slabý odborný zájem o tyto reklamy,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reklamy založené na působení </a:t>
            </a:r>
            <a:r>
              <a:rPr lang="cs-CZ" sz="1600" b="1" dirty="0"/>
              <a:t>strachu</a:t>
            </a:r>
            <a:r>
              <a:rPr lang="cs-CZ" sz="1600" dirty="0"/>
              <a:t> – evokuje emocionální odpověď na hrozbu, která vyjadřuje nebo naznačuje nebezpečí. Cílem je změnit postoj nebo chování vyvoláním úzkosti.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507107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Emoce v marketingu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Autor: Jitka Vysekalová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Nakladatelství: </a:t>
            </a:r>
            <a:r>
              <a:rPr lang="cs-CZ" sz="1600" dirty="0" err="1"/>
              <a:t>Grada</a:t>
            </a:r>
            <a:r>
              <a:rPr lang="cs-CZ" sz="1600" dirty="0"/>
              <a:t> </a:t>
            </a:r>
            <a:r>
              <a:rPr lang="cs-CZ" sz="1600" dirty="0" err="1"/>
              <a:t>Publishing</a:t>
            </a: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Rok vydání: 2014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175" y="1714841"/>
            <a:ext cx="3025822" cy="4236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6106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 err="1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Neuromarketing</a:t>
            </a:r>
            <a:endParaRPr lang="cs-CZ" sz="24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600" dirty="0"/>
              <a:t>hledá odpovědi na otázky, </a:t>
            </a:r>
            <a:r>
              <a:rPr lang="cs-CZ" sz="1600" b="1" dirty="0"/>
              <a:t>co se děje v našem mozku </a:t>
            </a:r>
            <a:r>
              <a:rPr lang="cs-CZ" sz="1600" dirty="0"/>
              <a:t>v okamžiku, kdy jsme vystaveni stimulům </a:t>
            </a:r>
            <a:br>
              <a:rPr lang="cs-CZ" sz="1600" dirty="0"/>
            </a:br>
            <a:r>
              <a:rPr lang="cs-CZ" sz="1600" dirty="0"/>
              <a:t>v podobě reklamního sdělení, co je podstatou pozornosti, kterou příslušnému stimulu věnujeme, jaký je způsob uchování obsahu reklamy v naší paměti, zdali a jaké moce tento stimul vyvolává,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600" dirty="0"/>
              <a:t>tyto </a:t>
            </a:r>
            <a:r>
              <a:rPr lang="cs-CZ" sz="1600" b="1" dirty="0"/>
              <a:t>reakce je možné měřit </a:t>
            </a:r>
            <a:r>
              <a:rPr lang="cs-CZ" sz="1600" dirty="0"/>
              <a:t>a následně vyhodnotit zjišťováním změn v mozkové a srdeční aktivitě, </a:t>
            </a:r>
            <a:br>
              <a:rPr lang="cs-CZ" sz="1600" dirty="0"/>
            </a:br>
            <a:r>
              <a:rPr lang="cs-CZ" sz="1600" dirty="0"/>
              <a:t>v dýchání, svalovém napětí, teplotě a vodivosti pokožky, reakcí zorniček, které v recipientovi vyvolává sledování reklamy,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600" b="1" dirty="0"/>
              <a:t>centrální nervová soustava </a:t>
            </a:r>
            <a:r>
              <a:rPr lang="cs-CZ" sz="1600" dirty="0"/>
              <a:t>zahrnuje mozek a míchu,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600" dirty="0"/>
              <a:t>lidský mozek představuje nejsložitější biologickou strukturu ze všech na Zemi existujících, je řídícím orgánem naší centrální nervové soustavy,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600" b="1" dirty="0"/>
              <a:t>základní členění mozku:</a:t>
            </a:r>
            <a:r>
              <a:rPr lang="cs-CZ" sz="1600" dirty="0"/>
              <a:t> přední mozek, střední mozek, zadní mozek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cs-CZ" sz="1600" dirty="0"/>
              <a:t>výzkumy např. tvrdí, že našich 5 smyslů přijímá během každé vteřiny neuvěřitelných jedenáct milionů různých informací (vědomě jsme schopni zpracovat asi 40 z nich).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507107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Herbert F. </a:t>
            </a:r>
            <a:r>
              <a:rPr lang="cs-CZ" sz="2400" dirty="0" err="1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Krugman</a:t>
            </a:r>
            <a:endParaRPr lang="cs-CZ" sz="24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odborník na reklamu a výzkumy trhu pracující v té době pro General Electric,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jeden z prvních průkopníků, který přinesl do této oblasti nové poznatky z oblasti mozkové činnosti,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err="1"/>
              <a:t>Krugman</a:t>
            </a:r>
            <a:r>
              <a:rPr lang="cs-CZ" sz="1600" dirty="0"/>
              <a:t> definovat teorii, která potvrdla, že čtení a mluvení je funkcí levé mozkové hemisféry, zatímco vnímání obrazů pravé – proto je vhodným médiem levé strany tisk, pravé strany televize.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12" y="3874397"/>
            <a:ext cx="2240862" cy="2251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07107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je duševní proces, jehož funkcí je vpustit do vědomí omezený počet informací,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 dnešní době je spotřebitel přehlcen reklamními sděleními a informacemi, přičemž pouze zlomku z nich je schopen věnovat pozornost, a to zejména omezené kapacitě mozku,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na situaci, kdy se pozornost stává vzácným zdrojem, někteří vědci reagovali pojmenováním dnešní doby „pozornostní ekonomikou“,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model fungování reklamy </a:t>
            </a:r>
            <a:r>
              <a:rPr lang="cs-CZ" sz="1600" b="1" dirty="0"/>
              <a:t>AIDA</a:t>
            </a:r>
            <a:r>
              <a:rPr lang="cs-CZ" sz="1600" dirty="0"/>
              <a:t> umísťuje pozornost hned na první místo,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základní vlastnosti pozornosti </a:t>
            </a:r>
            <a:r>
              <a:rPr lang="cs-CZ" sz="1600" dirty="0"/>
              <a:t>– pozornost je: 1. omezená, 2. selektivní, 3. stabilní,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pozornost je komplexní pojem, se kterým pracuje jak psychologie, tak neurologie,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507107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 err="1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Neuromarketing</a:t>
            </a:r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reklama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Nové poznatky z </a:t>
            </a:r>
            <a:r>
              <a:rPr lang="cs-CZ" sz="1600" dirty="0" err="1"/>
              <a:t>neuromarketingu</a:t>
            </a:r>
            <a:r>
              <a:rPr lang="cs-CZ" sz="1600" dirty="0"/>
              <a:t> se velmi intenzivně promítají do oblasti reklamy, </a:t>
            </a:r>
            <a:br>
              <a:rPr lang="cs-CZ" sz="1600" dirty="0"/>
            </a:br>
            <a:r>
              <a:rPr lang="cs-CZ" sz="1600" dirty="0"/>
              <a:t>ať už z pohledu: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err="1"/>
              <a:t>eyetrackingu</a:t>
            </a:r>
            <a:r>
              <a:rPr lang="cs-CZ" sz="1600" dirty="0"/>
              <a:t>,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metod biometrického výzkumu,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pochopení a znalostí z oblasti fungování centrální nervové soustavy,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procesu přijímání informací prostřednictvím pěti smyslů člověka,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znalosti principu pozornosti jako duševního procesu.</a:t>
            </a:r>
          </a:p>
          <a:p>
            <a:pPr marL="0" indent="0">
              <a:lnSpc>
                <a:spcPct val="150000"/>
              </a:lnSpc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0998609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DFCCE3-5B2C-6AA6-336D-E39E91576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776BD2-087F-F104-426D-215B03357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Úvod k tématu osobnosti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6A5607B-BE15-3ACC-AF03-719AE289074B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 je osobnost?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Proč je důležitá pro manažera?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Osobnost ovlivňuje způsob, jakým vnímáme svět, jak jednáme, rozhodujeme a jak vedeme druhé.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krizové komunikaci a vedení lidí je pochopení vlastní osobnosti (i osobnosti druhých) klíčové.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indent="0">
              <a:lnSpc>
                <a:spcPct val="150000"/>
              </a:lnSpc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506103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572764"/>
          </a:xfrm>
          <a:noFill/>
          <a:ln w="38100">
            <a:noFill/>
          </a:ln>
        </p:spPr>
        <p:txBody>
          <a:bodyPr>
            <a:noAutofit/>
          </a:bodyPr>
          <a:lstStyle/>
          <a:p>
            <a:r>
              <a:rPr lang="cs-CZ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OBSAH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  <a:ln w="3810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 </a:t>
            </a:r>
            <a:r>
              <a:rPr lang="cs-CZ" sz="1800" dirty="0"/>
              <a:t>Úvod do manažerské psychologie, základní pojmy.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800" dirty="0"/>
              <a:t>  </a:t>
            </a:r>
            <a:r>
              <a:rPr lang="cs-CZ" sz="1800" b="1" dirty="0">
                <a:solidFill>
                  <a:srgbClr val="C00000"/>
                </a:solidFill>
              </a:rPr>
              <a:t>Osobnost. </a:t>
            </a:r>
            <a:r>
              <a:rPr lang="cs-CZ" sz="1800" b="1" dirty="0" err="1">
                <a:solidFill>
                  <a:srgbClr val="C00000"/>
                </a:solidFill>
              </a:rPr>
              <a:t>Self</a:t>
            </a:r>
            <a:r>
              <a:rPr lang="cs-CZ" sz="1800" b="1" dirty="0">
                <a:solidFill>
                  <a:srgbClr val="C00000"/>
                </a:solidFill>
              </a:rPr>
              <a:t>-management.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800" dirty="0"/>
              <a:t>  Psychologické aspekty podnikání.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800" dirty="0"/>
              <a:t>  Personální psychologie. Sociální psychologie práce.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800" dirty="0"/>
              <a:t>  Řízení, rozhodování, organizace a organizování.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800" dirty="0"/>
              <a:t>  Interpersonální komunikace manažera.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800" dirty="0"/>
              <a:t>  Krizová komunikace: vymezení pojmu, teoretické modely. 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800" dirty="0"/>
              <a:t>  Riziko, aspekty jeho vnímání, řízení.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800" dirty="0"/>
              <a:t>  Komunikace a interkulturní aspekty krizové komunikace.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800" dirty="0"/>
              <a:t>  Praktické postupy v krizové komunikaci.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800" dirty="0"/>
              <a:t>  Technické prostředky a média v krizové komunikaci. 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800" dirty="0"/>
              <a:t>  Aktuální trendy a nové výzvy v krizové komunikaci.</a:t>
            </a:r>
          </a:p>
        </p:txBody>
      </p:sp>
    </p:spTree>
    <p:extLst>
      <p:ext uri="{BB962C8B-B14F-4D97-AF65-F5344CB8AC3E}">
        <p14:creationId xmlns:p14="http://schemas.microsoft.com/office/powerpoint/2010/main" val="11540188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E224C-B934-9772-A0E0-FDF757A50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656A4B-4274-6C37-34EF-C6D8E5FEF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Definice osobnosti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1A40416-7B7E-020E-8618-1C5CDB85CB9E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Osobnost = soubor relativně stálých psychických charakteristik jednotlivce, které ovlivňují jeho chování.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Obsahuje temperament, charakter, schopnosti, motivaci, postoje aj.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Osobnost se částečně formuje vrozeně (biologie, genetika), částečně prostředím (výchova, zkušenosti).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manažerské praxi se zaměřujeme na to, co lze rozvíjet – sebereflexe, komunikace, adaptabilita.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5529297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D07A23-0D1A-71B1-0FF9-BC7BAFE42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CC0B44-CA69-38F1-E097-DA87923A1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Psychodynamický přístup (Freud, Jung)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B79DE7F-9F8E-2F59-BB02-B35D0D8830CD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Sigmund Freud:</a:t>
            </a: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Osobnost tvořena strukturami: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</a:t>
            </a: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(pudy, instinkty)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Ego</a:t>
            </a: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(realita, vědomí)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Superego</a:t>
            </a: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(morálka)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Carl Jung:</a:t>
            </a: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Koncept </a:t>
            </a:r>
            <a:r>
              <a:rPr lang="cs-CZ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kolektivního nevědomí</a:t>
            </a: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archetypy, introverze / extroverze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cs-CZ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Poznámky: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Freud kladl důraz na vnitřní konflikty, často nevědomé.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Jung zavedl pojmy jako </a:t>
            </a:r>
            <a:r>
              <a:rPr lang="cs-CZ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persona</a:t>
            </a: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stín</a:t>
            </a: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anima</a:t>
            </a: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vliv na pozdější typologie osobnosti (např. MBTI).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 manažera: rozpoznání vnitřních motivací a konfliktů, práce s emocemi.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9636046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5179A4-D878-D3CD-AEC0-383203BEE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6D235B-984C-72D2-CB84-4969EE269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Behaviorální přístup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EE0ED6C-FBDD-4F10-4B3A-375EF55016BE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Osobnost jako naučený soubor chování.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Klíčoví autoři: </a:t>
            </a:r>
            <a:r>
              <a:rPr lang="cs-CZ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Watson, </a:t>
            </a:r>
            <a:r>
              <a:rPr lang="cs-CZ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Skinner</a:t>
            </a:r>
            <a:r>
              <a:rPr lang="cs-CZ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Bandura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Důraz na prostředí, odměny a tresty.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cs-CZ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Poznámky: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Skinner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chování je výsledkem posilování → důležité pro leadership (motivace).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Bandura přinesl </a:t>
            </a:r>
            <a:r>
              <a:rPr lang="cs-CZ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sociálně-kognitivní teorii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důležitá role pozorování a modelování.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Manažerský význam: jak ovlivňovat chování druhých (tým, zaměstnanci) skrze prostředí.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indent="0">
              <a:lnSpc>
                <a:spcPct val="150000"/>
              </a:lnSpc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7414456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C7B5E-384E-8C4F-FA85-71F71C446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DA1AB5-FCE8-3A3D-E75B-90F77A578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Humanistický přístup (</a:t>
            </a:r>
            <a:r>
              <a:rPr lang="cs-CZ" sz="2400" dirty="0" err="1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Maslow</a:t>
            </a:r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cs-CZ" sz="2400" dirty="0" err="1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Rogers</a:t>
            </a:r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26717E0-F242-7FE4-C0C6-ACD378916661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Abraham 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Maslow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Hierarchie potřeb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Fyzické → bezpečí → sociální → uznání → seberealizace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Carl 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Rogers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Teorie jáství (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self-concept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Bezpodmínečné přijetí, autenticita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cs-CZ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Poznámky: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Důraz na pozitivní růst, svobodu volby a osobní potenciál.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 manažera: vést lidi skrze porozumění, respekt a rozvoj – nikoli jen přes výkon.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indent="0">
              <a:lnSpc>
                <a:spcPct val="150000"/>
              </a:lnSpc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42301469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F48AE4-619C-896C-A963-EB20F64553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4738A4-D3F9-2622-0AB4-ECC4C4DC5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Biologický a kognitivní přístup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02C22BD-32B6-133A-FD38-7AD1E6C2D76A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Biologický: temperament, genetika, neurovědy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Kognitivní: mentální procesy, způsoby myšlení, očekávání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cs-CZ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Poznámky: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Biologický přístup: lidé se liší například reaktivitou nervového systému.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Kognitivní přístup – např. jak interpretujeme situace, naše „vnitřní skripty“ (důležité v krizové komunikaci).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Manažer: musí chápat, že každý vnímá situace jinak → odlišné reakce na stres, zpětnou vazbu atd.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7907092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153961-9319-0431-6A9D-7C0794395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76B423-7DF0-674B-DCBB-E1C486728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Big </a:t>
            </a:r>
            <a:r>
              <a:rPr lang="cs-CZ" sz="2400" dirty="0" err="1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Five</a:t>
            </a:r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5 faktorový model osobnosti (OCEAN)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A98D664-C2BB-E019-51BF-8DF41955EAFF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Nejuznávanější model současnosti: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cs-CZ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penness</a:t>
            </a: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otevřenost novým zkušenostem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cs-CZ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onscientiousness</a:t>
            </a: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svědomitost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cs-CZ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xtraversion</a:t>
            </a: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extroverze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greeableness</a:t>
            </a: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vstřícnost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euroticism</a:t>
            </a: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neuroticismus (emoční stabilita)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Poznámky: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Stabilní napříč kulturami, prediktivní pro výkon, spokojenost i leadership.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Např. vysoká svědomitost → dobrý výkon; nízká </a:t>
            </a:r>
            <a:r>
              <a:rPr lang="cs-CZ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neuroticita</a:t>
            </a: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→ vyšší odolnost.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cs-CZ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Užitečný v HR, koučování, výběru vedoucích pracovníků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0392295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283B8-5E49-78FF-E4C9-E9ED0DF35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DBFA83-18AD-DDE5-F11A-97BC2C023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Osobnost manažera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E2F9F84-4E27-BA15-0FCA-09516E38BA97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Které rysy jsou pro manažera výhodné?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Seberegulace, empatie, rozhodnost, odolnost, adaptabilita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Leadership = nejen dovednosti, ale i osobnost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cs-CZ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Poznámky: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Neexistuje „ideální“ osobnost, ale různé styly vedení vyžadují různé rysy.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Klíčová je schopnost reflektovat vlastní osobnost a rozvíjet ji.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2172683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A1DEB6-9A63-22F3-FED2-F05A07369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0010BF-24B5-EECE-E8B4-31E69A680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Sebepoznání jako základ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62A0A1B-1478-1C8E-5A4F-0EF664AC29BD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Zdroje sebepoznání: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Introspekce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Zpětná vazba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Psychodiagnostika (Big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Five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testy, koučink)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Rozvoj začíná uvědoměním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Poznámky: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 manažera je klíčové rozumět vlastnímu stylu komunikace, reakcím na stres, motivaci.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Doporučit studentům vyzkoušet některý typ testu / zpětné vazby (360°).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7597133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3FAE5-262F-DDFC-85DB-39C80B749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BC47EF-D15F-C1DD-0B47-9FCDB5570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Osobnost - shrnutí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4A6768A-4FF6-0DDB-5D49-0DC78177F0C4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Osobnost = stabilní, ale rozvíjející se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Různé přístupy vysvětlují odlišné aspekty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Důležitost sebepoznání a práce na sobě pro manažerskou roli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Poznámky: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Propojit téma s další částí: </a:t>
            </a:r>
            <a:r>
              <a:rPr lang="cs-CZ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Self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-management jako vědomé řízení svého „já“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Vyzvat studenty k sebereflexi: Co o sobě vím? Kde reaguji automaticky?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7647109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AE916-BC07-18D8-101A-F8CC749953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7A0A60-64FA-71A4-FE17-13313FFE1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 err="1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Self</a:t>
            </a:r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management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29541EF-8EC6-F4A3-8C29-D78072E2C13D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 je </a:t>
            </a:r>
            <a:r>
              <a:rPr lang="cs-CZ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self</a:t>
            </a:r>
            <a:r>
              <a:rPr lang="cs-CZ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-management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Proč je klíčový pro manažera / lídra?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Poznámky: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Self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-management = schopnost řídit sám sebe: chování, emoce, čas, cíle.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managementu: kdo nedokáže řídit sám sebe, těžko efektivně řídí druhé.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krizi: schopnost zachovat klid, přemýšlet racionálně, jednat promyšleně.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4220465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Kognitivní věda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600" b="1" dirty="0"/>
              <a:t>Kognitivní věda </a:t>
            </a:r>
            <a:r>
              <a:rPr lang="cs-CZ" sz="1600" dirty="0"/>
              <a:t>(z latinského </a:t>
            </a:r>
            <a:r>
              <a:rPr lang="cs-CZ" sz="1600" dirty="0" err="1"/>
              <a:t>cognoscere</a:t>
            </a:r>
            <a:r>
              <a:rPr lang="cs-CZ" sz="1600" dirty="0"/>
              <a:t> = poznávat) se zabývá interdisciplinárním výzkumem mysli a jejích procesů.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600" dirty="0"/>
              <a:t>Interdisciplinární obor studující vědomí a myšlení člověka z celé řady úhlů.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600" dirty="0"/>
              <a:t>Zahrnuje disciplíny, jako např. psychologie, neurověda, lingvistika, antropologie, filozofie, behaviorální ekonomie, umělá inteligence.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600" b="1" dirty="0"/>
              <a:t>Předmětem výzkumu kognitivní vědy </a:t>
            </a:r>
            <a:r>
              <a:rPr lang="cs-CZ" sz="1600" dirty="0"/>
              <a:t>je mysl, její struktura a operace, například myšlení, inteligence, paměť, vnímání, pozornost, vědomí či jazyk.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600" b="1" dirty="0"/>
              <a:t>Metody zkoumání </a:t>
            </a:r>
            <a:r>
              <a:rPr lang="cs-CZ" sz="1600" dirty="0"/>
              <a:t>jsou rozmanité a specifické pro dané disciplíny. Patří mezi ně např. psychologické experimenty a výpočetní modelování. </a:t>
            </a:r>
          </a:p>
          <a:p>
            <a:pPr marL="0" indent="0" algn="just">
              <a:lnSpc>
                <a:spcPct val="150000"/>
              </a:lnSpc>
              <a:spcBef>
                <a:spcPts val="300"/>
              </a:spcBef>
              <a:buNone/>
            </a:pPr>
            <a:r>
              <a:rPr lang="cs-CZ" sz="16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507107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9D203-17BC-F39A-3AD0-2C2E89483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53B645-593B-E578-F1BB-962377DA8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Sebepoznání jako základ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D5DB5DF-31FE-4400-1D39-C674A50B8B5B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Klíčové otázky: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Kdo jsem?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Jak reaguji pod tlakem?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 mě motivuje?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Nástroje sebepoznání: introspekce, zpětná vazba, testy (např. Big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Five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Poznámky: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Sebepoznání není jednorázový proces – vyvíjí se.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Zpětná vazba od kolegů, týmu či nadřízených je cenná, i když někdy nepříjemná.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Vědomí silných a slabých stránek → základ osobní strategie.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2864790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04E9E-09DC-61B9-8FB3-62391BF8D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B92C7B-185E-1ADA-92EB-57BD7D9BE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Seberegulace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A51DB4B-7E33-A316-952E-604BEBC3F79D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Schopnost ovládat impulzy, emoce, reakce.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Emoční inteligence (</a:t>
            </a:r>
            <a:r>
              <a:rPr lang="cs-CZ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Goleman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Uvědomění emocí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Regulace emocí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Empatie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Poznámky: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Manažer, který nezvládá emoce, může ztratit důvěru týmu.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Seberegulace ≠ potlačování emocí, ale jejich </a:t>
            </a:r>
            <a:r>
              <a:rPr lang="cs-CZ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vědomé řízení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Praktické příklady: pauza před reakcí, asertivní komunikace, práce s dechem.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4533936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5C355-0AD9-5666-628B-B71DEFCBC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179481-9F90-F932-E4C8-EE7820BA0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Vnitřní motivace a cíle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8DA2F2E-3066-8144-CABA-800F82D06A92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Vnitřní vs. vnější motivace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SMART cíle (Specifické, Měřitelné, </a:t>
            </a:r>
            <a:r>
              <a:rPr lang="cs-CZ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Dosáhnutelné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Relevantní, Termínované)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cs-CZ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Poznámky: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Motivace je motor našeho chování – u manažera i u týmu.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Vnitřní motivace (např. smysl, růst) je dlouhodobě silnější než vnější (peníze, status).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Správně nastavené cíle pomáhají zaměřit pozornost, udržet tempo a měřit pokrok.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2705550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7192D-3C99-48FD-5811-648B6E428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D34DA1-AECF-A833-941C-DF9AFFED9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Další významné oblasti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F2B2651-2924-5B8F-FDBF-BA8C53B96049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 management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Psychohygiena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Stres management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Prokrestinace</a:t>
            </a:r>
            <a:endParaRPr lang="cs-C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Nerealistické cíle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Vnitřní sabotér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Negativní přístup k sobě sama i okolí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41242153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3C3DB4-C217-4BEC-9375-A9E58A4ED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2250" y="1303020"/>
            <a:ext cx="3619500" cy="1226820"/>
          </a:xfrm>
        </p:spPr>
        <p:txBody>
          <a:bodyPr>
            <a:normAutofit/>
          </a:bodyPr>
          <a:lstStyle/>
          <a:p>
            <a: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Děkuji vám za pozornost</a:t>
            </a:r>
            <a:b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</a:br>
            <a: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a těším se na příště</a:t>
            </a:r>
            <a:endParaRPr lang="cs-CZ" sz="2400" i="1" dirty="0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577459DF-6072-401D-B65A-C4AD9CDF8D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560" y="3194729"/>
            <a:ext cx="4945380" cy="281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231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Disciplíny tvořící základ kognitivní vědy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cs-CZ" sz="13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300" b="1" dirty="0"/>
              <a:t>Lingvistika</a:t>
            </a:r>
            <a:r>
              <a:rPr lang="cs-CZ" sz="1300" dirty="0"/>
              <a:t> –  neboli jazykověda je věda zkoumající přirozený jazyk.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300" b="1" dirty="0"/>
              <a:t>Antropologie</a:t>
            </a:r>
            <a:r>
              <a:rPr lang="cs-CZ" sz="1300" dirty="0"/>
              <a:t> – věda o člověku v nejširším slova smyslu. Fyzická antropologie studuje lidské tělo, od anatomie se liší hlavně zájmem o vznik a vývoj člověka. Kulturní a sociální antropologie se zabývá člověkem jako společenskou a kulturní bytostí.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  <p:pic>
        <p:nvPicPr>
          <p:cNvPr id="1028" name="Picture 4" descr="https://upload.wikimedia.org/wikipedia/commons/thumb/7/70/Cognitive_Science_Hexagon_cs.svg/800px-Cognitive_Science_Hexagon_cs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3953" y="1349776"/>
            <a:ext cx="4075231" cy="4075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9072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Psychologie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Psychologie</a:t>
            </a:r>
            <a:r>
              <a:rPr lang="cs-CZ" sz="1600" dirty="0"/>
              <a:t> – z řeckého „psyché“ (duševno, duch, dech) a „</a:t>
            </a:r>
            <a:r>
              <a:rPr lang="cs-CZ" sz="1600" dirty="0" err="1"/>
              <a:t>logia</a:t>
            </a:r>
            <a:r>
              <a:rPr lang="cs-CZ" sz="1600" dirty="0"/>
              <a:t>“ (věda, výzkum, nauka </a:t>
            </a:r>
            <a:br>
              <a:rPr lang="cs-CZ" sz="1600" dirty="0"/>
            </a:br>
            <a:r>
              <a:rPr lang="cs-CZ" sz="1600" dirty="0"/>
              <a:t>o duševnu).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Je to věda, která studuje lidské chování, mentální procesy a tělesné dění včetně jejich vzájemných vztahů a interakcí (souhrnně označované jako psychika) a snaží se je popsat, vysvětlit a predikovat.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Cílem psychologie </a:t>
            </a:r>
            <a:r>
              <a:rPr lang="cs-CZ" sz="1600" dirty="0"/>
              <a:t>je také získané poznatky využít ke zvýšení lidské spokojenosti a zdraví, prostřednictvím psychoterapie jich lze navíc využít i k léčebným účelům.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Psychologie má široké pole zájmu.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Psychologie se zaobírá se výzkumem od mezilidských vztahů, přes možnosti učení a osobnostní vlastnosti, až po biologické pozadí lidského myšlení.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indent="0">
              <a:buNone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50710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Oblasti psychologie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cs-CZ" sz="1600" b="1" dirty="0"/>
              <a:t>Podle předmětu zkoumání se dělí na dílčí obory: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1" dirty="0"/>
              <a:t>Základní</a:t>
            </a:r>
            <a:r>
              <a:rPr lang="cs-CZ" sz="1600" dirty="0"/>
              <a:t> – mají nejobecnější charakter, jsou teoretické. Patří sem zejména biologická psychologie, obecná psychologie, vývojová psychologie, psychologie osobnosti, sociální psychologie; občas sem bývá zařazována i psychopatologie a psychologie životního prostředí.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1" dirty="0"/>
              <a:t>Aplikované </a:t>
            </a:r>
            <a:r>
              <a:rPr lang="cs-CZ" sz="1600" dirty="0"/>
              <a:t>– zkoumají psychické jevy, které se projevují v souvislosti s určitou praxí a snaží se o praktickou aplikaci obecných teoretických přístupů. Patří sem například klinická psychologie, psychologie práce, forenzní psychologie či pedagogická psychologie.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1" dirty="0"/>
              <a:t>Speciální</a:t>
            </a:r>
            <a:r>
              <a:rPr lang="cs-CZ" sz="1600" dirty="0"/>
              <a:t> – obsahuje disciplíny odvozené od výše uvedených s relativně úzkým oborem studia. Je to například psychometrika, psycholingvistika či psychodiagnostika.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04100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Vnímání (percepce)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ea typeface="Calibri"/>
                <a:cs typeface="Times New Roman"/>
              </a:rPr>
              <a:t>patří mezi tzv. kognitivní, tj. poznávací procesy psychiky a je součástí komplexnějšího procesu zpracování informací jejich příjemcem,</a:t>
            </a:r>
          </a:p>
          <a:p>
            <a:pPr lvl="0" algn="just">
              <a:lnSpc>
                <a:spcPct val="150000"/>
              </a:lnSpc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ea typeface="Calibri"/>
                <a:cs typeface="Times New Roman"/>
              </a:rPr>
              <a:t>vycházíme z předpokladu, že chování člověka je založeno na vnímání toho, co považuje za realitu,</a:t>
            </a:r>
          </a:p>
          <a:p>
            <a:pPr lvl="0" algn="just">
              <a:lnSpc>
                <a:spcPct val="150000"/>
              </a:lnSpc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ea typeface="Calibri"/>
                <a:cs typeface="Times New Roman"/>
              </a:rPr>
              <a:t>propojenost vnímání s výsledným chováním,</a:t>
            </a:r>
          </a:p>
          <a:p>
            <a:pPr lvl="0" algn="just">
              <a:lnSpc>
                <a:spcPct val="150000"/>
              </a:lnSpc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ea typeface="Calibri"/>
                <a:cs typeface="Times New Roman"/>
              </a:rPr>
              <a:t>proces percepce je součástí dalších procesů, např. pozornosti, interpretace, paměti,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>
                <a:ea typeface="Calibri"/>
                <a:cs typeface="Times New Roman"/>
              </a:rPr>
              <a:t>proces percepce je úzce spojen s procesem cítění (nejde o synonyma).</a:t>
            </a: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50710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Cítění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nazýváme také </a:t>
            </a:r>
            <a:r>
              <a:rPr lang="cs-CZ" sz="1600" b="1" dirty="0"/>
              <a:t>smyslovým vnímáním </a:t>
            </a:r>
            <a:r>
              <a:rPr lang="cs-CZ" sz="1600" dirty="0"/>
              <a:t>(angl. </a:t>
            </a:r>
            <a:r>
              <a:rPr lang="cs-CZ" sz="1600" i="1" dirty="0" err="1"/>
              <a:t>sensation</a:t>
            </a:r>
            <a:r>
              <a:rPr lang="cs-CZ" sz="1600" dirty="0"/>
              <a:t>),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cítění předchází vnímání, přičemž hranici mezi těmito procesy nelze jednoznačně definovat,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znamená detekci podnětů (z prostředí či nitra jedince) smyslovými receptory a jejich transformaci do kódů vysílaných do mozku,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vnímání (kognitivní vnímání, angl. </a:t>
            </a:r>
            <a:r>
              <a:rPr lang="cs-CZ" sz="1600" i="1" dirty="0" err="1"/>
              <a:t>perception</a:t>
            </a:r>
            <a:r>
              <a:rPr lang="cs-CZ" sz="1600" dirty="0"/>
              <a:t>) znamená organizování a interpretaci těchto senzorických vstupů.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50710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Faktory ovlivňující vnímání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na vnímání reklamy ze strany recipienta působí celá řada vlivů ze skupin faktorů:</a:t>
            </a:r>
          </a:p>
          <a:p>
            <a:pPr marL="857250" lvl="1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1600" b="1" dirty="0"/>
              <a:t>faktory fyziologické </a:t>
            </a:r>
            <a:r>
              <a:rPr lang="cs-CZ" sz="1600" dirty="0"/>
              <a:t>– smysly, mozkové buňky, nervy, věk, pohlaví,</a:t>
            </a:r>
          </a:p>
          <a:p>
            <a:pPr marL="857250" lvl="1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1600" b="1" dirty="0"/>
              <a:t>faktory psychické</a:t>
            </a:r>
            <a:r>
              <a:rPr lang="cs-CZ" sz="1600" dirty="0"/>
              <a:t> – psychické vlastnosti (postoje, zkušenosti, vědomosti, schopnosti, zájmy), psychické stavy (potřeby, buzení, stres, pozornost, nálada), psychické procesy (kognitivní, emocionální, motivační),</a:t>
            </a:r>
          </a:p>
          <a:p>
            <a:pPr marL="857250" lvl="1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1600" b="1" dirty="0"/>
              <a:t>faktory sociální </a:t>
            </a:r>
            <a:r>
              <a:rPr lang="cs-CZ" sz="1600" dirty="0"/>
              <a:t>– </a:t>
            </a:r>
            <a:r>
              <a:rPr lang="cs-CZ" sz="1600" dirty="0" err="1"/>
              <a:t>mikrosociální</a:t>
            </a:r>
            <a:r>
              <a:rPr lang="cs-CZ" sz="1600" dirty="0"/>
              <a:t> (rodinné hodnoty), </a:t>
            </a:r>
            <a:r>
              <a:rPr lang="cs-CZ" sz="1600" dirty="0" err="1"/>
              <a:t>mezosociální</a:t>
            </a:r>
            <a:r>
              <a:rPr lang="cs-CZ" sz="1600" dirty="0"/>
              <a:t> (role, status, pozice), makrosociální (etnikum, kultura, gender),</a:t>
            </a:r>
          </a:p>
          <a:p>
            <a:pPr marL="857250" lvl="1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cs-CZ" sz="1600" b="1" dirty="0"/>
              <a:t>faktory situační </a:t>
            </a:r>
            <a:r>
              <a:rPr lang="cs-CZ" sz="1600" dirty="0"/>
              <a:t>– kontext/okolnosti, médium/zdroj sdělení, denní doba, fyzikální charakteristiky prostředí.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50710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2511</Words>
  <Application>Microsoft Office PowerPoint</Application>
  <PresentationFormat>Předvádění na obrazovce (4:3)</PresentationFormat>
  <Paragraphs>275</Paragraphs>
  <Slides>34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41" baseType="lpstr">
      <vt:lpstr>Arial</vt:lpstr>
      <vt:lpstr>Calibri</vt:lpstr>
      <vt:lpstr>Courier New</vt:lpstr>
      <vt:lpstr>Symbol</vt:lpstr>
      <vt:lpstr>Times New Roman</vt:lpstr>
      <vt:lpstr>Wingdings</vt:lpstr>
      <vt:lpstr>Office Theme</vt:lpstr>
      <vt:lpstr>XMPKM – Manažerská psychologie a krizová komunikace 1. tutoriál Téma: Osobnost. Self-management. </vt:lpstr>
      <vt:lpstr>OBSAH PŘEDMĚTU</vt:lpstr>
      <vt:lpstr>Kognitivní věda</vt:lpstr>
      <vt:lpstr>Disciplíny tvořící základ kognitivní vědy</vt:lpstr>
      <vt:lpstr>Psychologie</vt:lpstr>
      <vt:lpstr>Oblasti psychologie</vt:lpstr>
      <vt:lpstr>Vnímání (percepce)</vt:lpstr>
      <vt:lpstr>Cítění</vt:lpstr>
      <vt:lpstr>Faktory ovlivňující vnímání</vt:lpstr>
      <vt:lpstr>Podprahové vnímání</vt:lpstr>
      <vt:lpstr>Emoce</vt:lpstr>
      <vt:lpstr>Emoce</vt:lpstr>
      <vt:lpstr>Emoce</vt:lpstr>
      <vt:lpstr>Emoce v marketingu</vt:lpstr>
      <vt:lpstr>Neuromarketing</vt:lpstr>
      <vt:lpstr>Herbert F. Krugman</vt:lpstr>
      <vt:lpstr>Pozornost</vt:lpstr>
      <vt:lpstr>Neuromarketing a reklama</vt:lpstr>
      <vt:lpstr>Úvod k tématu osobnosti</vt:lpstr>
      <vt:lpstr>Definice osobnosti</vt:lpstr>
      <vt:lpstr>Psychodynamický přístup (Freud, Jung)</vt:lpstr>
      <vt:lpstr>Behaviorální přístup</vt:lpstr>
      <vt:lpstr>Humanistický přístup (Maslow, Rogers)</vt:lpstr>
      <vt:lpstr>Biologický a kognitivní přístup</vt:lpstr>
      <vt:lpstr>Big Five – 5 faktorový model osobnosti (OCEAN)</vt:lpstr>
      <vt:lpstr>Osobnost manažera</vt:lpstr>
      <vt:lpstr>Sebepoznání jako základ</vt:lpstr>
      <vt:lpstr>Osobnost - shrnutí</vt:lpstr>
      <vt:lpstr>Self management</vt:lpstr>
      <vt:lpstr>Sebepoznání jako základ</vt:lpstr>
      <vt:lpstr>Seberegulace</vt:lpstr>
      <vt:lpstr>Vnitřní motivace a cíle</vt:lpstr>
      <vt:lpstr>Další významné oblasti</vt:lpstr>
      <vt:lpstr>Děkuji vám za pozornost a těším se na příště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MARKETINGOVÁ KOMUNIKACE  (XMK) 1. cvičení Téma: Marketing a marketingový mix</dc:title>
  <dc:creator>Pavlíčková Renáta</dc:creator>
  <cp:lastModifiedBy>Pavlíčková Renáta</cp:lastModifiedBy>
  <cp:revision>49</cp:revision>
  <cp:lastPrinted>2020-03-04T10:01:56Z</cp:lastPrinted>
  <dcterms:created xsi:type="dcterms:W3CDTF">2020-03-04T09:39:52Z</dcterms:created>
  <dcterms:modified xsi:type="dcterms:W3CDTF">2025-10-10T12:21:42Z</dcterms:modified>
</cp:coreProperties>
</file>