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7" r:id="rId2"/>
  </p:sldMasterIdLst>
  <p:notesMasterIdLst>
    <p:notesMasterId r:id="rId37"/>
  </p:notesMasterIdLst>
  <p:sldIdLst>
    <p:sldId id="257" r:id="rId3"/>
    <p:sldId id="432" r:id="rId4"/>
    <p:sldId id="442" r:id="rId5"/>
    <p:sldId id="447" r:id="rId6"/>
    <p:sldId id="439" r:id="rId7"/>
    <p:sldId id="448" r:id="rId8"/>
    <p:sldId id="450" r:id="rId9"/>
    <p:sldId id="452" r:id="rId10"/>
    <p:sldId id="451" r:id="rId11"/>
    <p:sldId id="453" r:id="rId12"/>
    <p:sldId id="454" r:id="rId13"/>
    <p:sldId id="455" r:id="rId14"/>
    <p:sldId id="449" r:id="rId15"/>
    <p:sldId id="444" r:id="rId16"/>
    <p:sldId id="445" r:id="rId17"/>
    <p:sldId id="446" r:id="rId18"/>
    <p:sldId id="463" r:id="rId19"/>
    <p:sldId id="458" r:id="rId20"/>
    <p:sldId id="459" r:id="rId21"/>
    <p:sldId id="460" r:id="rId22"/>
    <p:sldId id="464" r:id="rId23"/>
    <p:sldId id="465" r:id="rId24"/>
    <p:sldId id="466" r:id="rId25"/>
    <p:sldId id="456" r:id="rId26"/>
    <p:sldId id="468" r:id="rId27"/>
    <p:sldId id="469" r:id="rId28"/>
    <p:sldId id="467" r:id="rId29"/>
    <p:sldId id="461" r:id="rId30"/>
    <p:sldId id="457" r:id="rId31"/>
    <p:sldId id="470" r:id="rId32"/>
    <p:sldId id="471" r:id="rId33"/>
    <p:sldId id="462" r:id="rId34"/>
    <p:sldId id="472" r:id="rId35"/>
    <p:sldId id="361"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615" autoAdjust="0"/>
    <p:restoredTop sz="67345" autoAdjust="0"/>
  </p:normalViewPr>
  <p:slideViewPr>
    <p:cSldViewPr snapToGrid="0">
      <p:cViewPr varScale="1">
        <p:scale>
          <a:sx n="61" d="100"/>
          <a:sy n="61" d="100"/>
        </p:scale>
        <p:origin x="1051" y="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2DA611-F100-429B-B052-9EC1F438761B}" type="datetimeFigureOut">
              <a:rPr lang="en-GB" smtClean="0"/>
              <a:t>08/11/2025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B4AD3D-6C93-44BC-9123-10DDA05B8073}" type="slidenum">
              <a:rPr lang="en-GB" smtClean="0"/>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panose="020B0604020202020204"/>
              <a:buNone/>
              <a:tabLst/>
              <a:defRPr/>
            </a:pPr>
            <a:fld id="{00000000-1234-1234-1234-123412341234}" type="slidenum">
              <a:rPr kumimoji="0" lang="cs-CZ" sz="1400" b="0" i="0" u="none" strike="noStrike" kern="0" cap="none" spc="0" normalizeH="0" baseline="0" noProof="0">
                <a:ln>
                  <a:noFill/>
                </a:ln>
                <a:solidFill>
                  <a:srgbClr val="000000"/>
                </a:solidFill>
                <a:effectLst/>
                <a:uLnTx/>
                <a:uFillTx/>
                <a:latin typeface="Arial" panose="020B0604020202020204"/>
                <a:ea typeface="+mn-ea"/>
                <a:cs typeface="Arial" panose="020B0604020202020204"/>
                <a:sym typeface="Arial" panose="020B0604020202020204"/>
              </a:rPr>
              <a:pPr marL="0" marR="0" lvl="0" indent="0" algn="r" defTabSz="914400" rtl="0" eaLnBrk="1" fontAlgn="auto" latinLnBrk="0" hangingPunct="1">
                <a:lnSpc>
                  <a:spcPct val="100000"/>
                </a:lnSpc>
                <a:spcBef>
                  <a:spcPts val="0"/>
                </a:spcBef>
                <a:spcAft>
                  <a:spcPts val="0"/>
                </a:spcAft>
                <a:buClr>
                  <a:srgbClr val="000000"/>
                </a:buClr>
                <a:buSzTx/>
                <a:buFont typeface="Arial" panose="020B0604020202020204"/>
                <a:buNone/>
                <a:tabLst/>
                <a:defRPr/>
              </a:pPr>
              <a:t>1</a:t>
            </a:fld>
            <a:endParaRPr kumimoji="0" sz="1400" b="0" i="0" u="none" strike="noStrike" kern="0" cap="none" spc="0" normalizeH="0" baseline="0" noProof="0">
              <a:ln>
                <a:noFill/>
              </a:ln>
              <a:solidFill>
                <a:srgbClr val="000000"/>
              </a:solidFill>
              <a:effectLst/>
              <a:uLnTx/>
              <a:uFillTx/>
              <a:latin typeface="Arial" panose="020B0604020202020204"/>
              <a:ea typeface="+mn-ea"/>
              <a:cs typeface="Arial" panose="020B0604020202020204"/>
              <a:sym typeface="Arial" panose="020B0604020202020204"/>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7F36A3-CFA6-5D7B-5623-E3359CB903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8DDE97-051D-A413-2AAD-2A1CDE1C7F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E4F8B8-C3E7-8077-B81B-A0C0B75BC766}"/>
              </a:ext>
            </a:extLst>
          </p:cNvPr>
          <p:cNvSpPr>
            <a:spLocks noGrp="1"/>
          </p:cNvSpPr>
          <p:nvPr>
            <p:ph type="body" idx="1"/>
          </p:nvPr>
        </p:nvSpPr>
        <p:spPr/>
        <p:txBody>
          <a:bodyPr/>
          <a:lstStyle/>
          <a:p>
            <a:pPr>
              <a:buNone/>
            </a:pPr>
            <a:endParaRPr lang="cs-CZ" b="1" dirty="0"/>
          </a:p>
          <a:p>
            <a:endParaRPr lang="cs-CZ" dirty="0"/>
          </a:p>
        </p:txBody>
      </p:sp>
      <p:sp>
        <p:nvSpPr>
          <p:cNvPr id="4" name="Slide Number Placeholder 3">
            <a:extLst>
              <a:ext uri="{FF2B5EF4-FFF2-40B4-BE49-F238E27FC236}">
                <a16:creationId xmlns:a16="http://schemas.microsoft.com/office/drawing/2014/main" id="{B24D6ECB-57A6-D2FB-9849-DC6126C2074D}"/>
              </a:ext>
            </a:extLst>
          </p:cNvPr>
          <p:cNvSpPr>
            <a:spLocks noGrp="1"/>
          </p:cNvSpPr>
          <p:nvPr>
            <p:ph type="sldNum" sz="quarter" idx="5"/>
          </p:nvPr>
        </p:nvSpPr>
        <p:spPr/>
        <p:txBody>
          <a:bodyPr/>
          <a:lstStyle/>
          <a:p>
            <a:fld id="{B6B4AD3D-6C93-44BC-9123-10DDA05B8073}" type="slidenum">
              <a:rPr lang="en-GB" smtClean="0"/>
              <a:t>10</a:t>
            </a:fld>
            <a:endParaRPr lang="en-GB" dirty="0"/>
          </a:p>
        </p:txBody>
      </p:sp>
    </p:spTree>
    <p:extLst>
      <p:ext uri="{BB962C8B-B14F-4D97-AF65-F5344CB8AC3E}">
        <p14:creationId xmlns:p14="http://schemas.microsoft.com/office/powerpoint/2010/main" val="23881925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627253-87A6-B974-9C92-1681B526BA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0DE8F7-9715-1313-AF4E-D25FA11ABE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782C5A-96A9-4705-E1BA-6A685512BE55}"/>
              </a:ext>
            </a:extLst>
          </p:cNvPr>
          <p:cNvSpPr>
            <a:spLocks noGrp="1"/>
          </p:cNvSpPr>
          <p:nvPr>
            <p:ph type="body" idx="1"/>
          </p:nvPr>
        </p:nvSpPr>
        <p:spPr/>
        <p:txBody>
          <a:bodyPr/>
          <a:lstStyle/>
          <a:p>
            <a:pPr>
              <a:buNone/>
            </a:pPr>
            <a:endParaRPr lang="cs-CZ" b="1" dirty="0"/>
          </a:p>
          <a:p>
            <a:endParaRPr lang="cs-CZ" dirty="0"/>
          </a:p>
        </p:txBody>
      </p:sp>
      <p:sp>
        <p:nvSpPr>
          <p:cNvPr id="4" name="Slide Number Placeholder 3">
            <a:extLst>
              <a:ext uri="{FF2B5EF4-FFF2-40B4-BE49-F238E27FC236}">
                <a16:creationId xmlns:a16="http://schemas.microsoft.com/office/drawing/2014/main" id="{E4A0311C-081B-1B26-5B4A-49A16940D709}"/>
              </a:ext>
            </a:extLst>
          </p:cNvPr>
          <p:cNvSpPr>
            <a:spLocks noGrp="1"/>
          </p:cNvSpPr>
          <p:nvPr>
            <p:ph type="sldNum" sz="quarter" idx="5"/>
          </p:nvPr>
        </p:nvSpPr>
        <p:spPr/>
        <p:txBody>
          <a:bodyPr/>
          <a:lstStyle/>
          <a:p>
            <a:fld id="{B6B4AD3D-6C93-44BC-9123-10DDA05B8073}" type="slidenum">
              <a:rPr lang="en-GB" smtClean="0"/>
              <a:t>11</a:t>
            </a:fld>
            <a:endParaRPr lang="en-GB" dirty="0"/>
          </a:p>
        </p:txBody>
      </p:sp>
    </p:spTree>
    <p:extLst>
      <p:ext uri="{BB962C8B-B14F-4D97-AF65-F5344CB8AC3E}">
        <p14:creationId xmlns:p14="http://schemas.microsoft.com/office/powerpoint/2010/main" val="42526593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7DCA5-5C3B-60BB-EDA7-AD29B1A6A2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4067BD-DEA0-9E65-7BF4-037505CBB5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6F67CE-444F-BEA3-9750-2A2FFCFD58F9}"/>
              </a:ext>
            </a:extLst>
          </p:cNvPr>
          <p:cNvSpPr>
            <a:spLocks noGrp="1"/>
          </p:cNvSpPr>
          <p:nvPr>
            <p:ph type="body" idx="1"/>
          </p:nvPr>
        </p:nvSpPr>
        <p:spPr/>
        <p:txBody>
          <a:bodyPr/>
          <a:lstStyle/>
          <a:p>
            <a:pPr>
              <a:buNone/>
            </a:pPr>
            <a:endParaRPr lang="cs-CZ" b="1" dirty="0"/>
          </a:p>
          <a:p>
            <a:endParaRPr lang="cs-CZ" dirty="0"/>
          </a:p>
        </p:txBody>
      </p:sp>
      <p:sp>
        <p:nvSpPr>
          <p:cNvPr id="4" name="Slide Number Placeholder 3">
            <a:extLst>
              <a:ext uri="{FF2B5EF4-FFF2-40B4-BE49-F238E27FC236}">
                <a16:creationId xmlns:a16="http://schemas.microsoft.com/office/drawing/2014/main" id="{D0513A28-308B-C7E6-8919-E5B4192669A7}"/>
              </a:ext>
            </a:extLst>
          </p:cNvPr>
          <p:cNvSpPr>
            <a:spLocks noGrp="1"/>
          </p:cNvSpPr>
          <p:nvPr>
            <p:ph type="sldNum" sz="quarter" idx="5"/>
          </p:nvPr>
        </p:nvSpPr>
        <p:spPr/>
        <p:txBody>
          <a:bodyPr/>
          <a:lstStyle/>
          <a:p>
            <a:fld id="{B6B4AD3D-6C93-44BC-9123-10DDA05B8073}" type="slidenum">
              <a:rPr lang="en-GB" smtClean="0"/>
              <a:t>12</a:t>
            </a:fld>
            <a:endParaRPr lang="en-GB" dirty="0"/>
          </a:p>
        </p:txBody>
      </p:sp>
    </p:spTree>
    <p:extLst>
      <p:ext uri="{BB962C8B-B14F-4D97-AF65-F5344CB8AC3E}">
        <p14:creationId xmlns:p14="http://schemas.microsoft.com/office/powerpoint/2010/main" val="18864566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0497A-D364-B754-8620-DA561300CC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66033E-80C7-E11B-7FA9-938A48B6D1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562C5C-2055-44BB-9EAB-30CB408B5CEE}"/>
              </a:ext>
            </a:extLst>
          </p:cNvPr>
          <p:cNvSpPr>
            <a:spLocks noGrp="1"/>
          </p:cNvSpPr>
          <p:nvPr>
            <p:ph type="body" idx="1"/>
          </p:nvPr>
        </p:nvSpPr>
        <p:spPr/>
        <p:txBody>
          <a:bodyPr/>
          <a:lstStyle/>
          <a:p>
            <a:pPr>
              <a:buNone/>
            </a:pPr>
            <a:endParaRPr lang="cs-CZ" b="1" noProof="0" dirty="0"/>
          </a:p>
          <a:p>
            <a:r>
              <a:rPr lang="cs-CZ" noProof="0" dirty="0"/>
              <a:t>Strategie jedné firmy může být úspěšná v případě, že její konkurent volí určitou strategii, ale neúspěšná, pokud zvolil konkurent jinou strategii. Existují však</a:t>
            </a:r>
          </a:p>
          <a:p>
            <a:r>
              <a:rPr lang="cs-CZ" noProof="0" dirty="0"/>
              <a:t>strategie, které mohou být úspěšné nezávisle na tom, jakou strategii volí konkurenční firma. Takové strategie označujeme jako dominantní. Dominantní strategie je strategie, která je pro daného hráče optimální bez ohledu na strategii, zvolenou jiným hráčem. Pokud má firma 1 možnost uplatnit dominantní</a:t>
            </a:r>
          </a:p>
          <a:p>
            <a:r>
              <a:rPr lang="cs-CZ" noProof="0" dirty="0"/>
              <a:t>strategii, nejspíš ji použije, neboť nebude muset přemýšlet nad tím, jakou strategii zvolí v rovnováze firma 2. Firma 1 má jednu strategii, která je pro ni nejlepší</a:t>
            </a:r>
          </a:p>
          <a:p>
            <a:r>
              <a:rPr lang="cs-CZ" noProof="0" dirty="0"/>
              <a:t>bez ohledu na to, jak se rozhoduje firma 2.</a:t>
            </a:r>
          </a:p>
        </p:txBody>
      </p:sp>
      <p:sp>
        <p:nvSpPr>
          <p:cNvPr id="4" name="Slide Number Placeholder 3">
            <a:extLst>
              <a:ext uri="{FF2B5EF4-FFF2-40B4-BE49-F238E27FC236}">
                <a16:creationId xmlns:a16="http://schemas.microsoft.com/office/drawing/2014/main" id="{BB218B3E-8A3D-1878-D5F8-B577724213C5}"/>
              </a:ext>
            </a:extLst>
          </p:cNvPr>
          <p:cNvSpPr>
            <a:spLocks noGrp="1"/>
          </p:cNvSpPr>
          <p:nvPr>
            <p:ph type="sldNum" sz="quarter" idx="5"/>
          </p:nvPr>
        </p:nvSpPr>
        <p:spPr/>
        <p:txBody>
          <a:bodyPr/>
          <a:lstStyle/>
          <a:p>
            <a:fld id="{B6B4AD3D-6C93-44BC-9123-10DDA05B8073}" type="slidenum">
              <a:rPr lang="en-GB" smtClean="0"/>
              <a:t>13</a:t>
            </a:fld>
            <a:endParaRPr lang="en-GB" dirty="0"/>
          </a:p>
        </p:txBody>
      </p:sp>
    </p:spTree>
    <p:extLst>
      <p:ext uri="{BB962C8B-B14F-4D97-AF65-F5344CB8AC3E}">
        <p14:creationId xmlns:p14="http://schemas.microsoft.com/office/powerpoint/2010/main" val="25075188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endParaRPr lang="en-GB" dirty="0"/>
          </a:p>
        </p:txBody>
      </p:sp>
      <p:sp>
        <p:nvSpPr>
          <p:cNvPr id="4" name="Slide Number Placeholder 3"/>
          <p:cNvSpPr>
            <a:spLocks noGrp="1"/>
          </p:cNvSpPr>
          <p:nvPr>
            <p:ph type="sldNum" sz="quarter" idx="5"/>
          </p:nvPr>
        </p:nvSpPr>
        <p:spPr/>
        <p:txBody>
          <a:bodyPr/>
          <a:lstStyle/>
          <a:p>
            <a:fld id="{B6B4AD3D-6C93-44BC-9123-10DDA05B8073}" type="slidenum">
              <a:rPr lang="en-GB" smtClean="0"/>
              <a:t>14</a:t>
            </a:fld>
            <a:endParaRPr lang="en-GB"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en-GB" dirty="0" err="1"/>
              <a:t>Racionální</a:t>
            </a:r>
            <a:r>
              <a:rPr lang="en-GB" dirty="0"/>
              <a:t> </a:t>
            </a:r>
            <a:r>
              <a:rPr lang="en-GB" dirty="0" err="1"/>
              <a:t>řešení</a:t>
            </a:r>
            <a:r>
              <a:rPr lang="en-GB" dirty="0"/>
              <a:t> v </a:t>
            </a:r>
            <a:r>
              <a:rPr lang="en-GB" dirty="0" err="1"/>
              <a:t>podobě</a:t>
            </a:r>
            <a:r>
              <a:rPr lang="en-GB" dirty="0"/>
              <a:t> </a:t>
            </a:r>
            <a:r>
              <a:rPr lang="en-GB" dirty="0" err="1"/>
              <a:t>přiznání</a:t>
            </a:r>
            <a:r>
              <a:rPr lang="en-GB" dirty="0"/>
              <a:t> </a:t>
            </a:r>
            <a:r>
              <a:rPr lang="en-GB" dirty="0" err="1"/>
              <a:t>obou</a:t>
            </a:r>
            <a:r>
              <a:rPr lang="en-GB" dirty="0"/>
              <a:t> </a:t>
            </a:r>
            <a:r>
              <a:rPr lang="en-GB" dirty="0" err="1"/>
              <a:t>vězňů</a:t>
            </a:r>
            <a:r>
              <a:rPr lang="en-GB" dirty="0"/>
              <a:t> </a:t>
            </a:r>
            <a:r>
              <a:rPr lang="en-GB" dirty="0" err="1"/>
              <a:t>však</a:t>
            </a:r>
            <a:r>
              <a:rPr lang="en-GB" dirty="0"/>
              <a:t> </a:t>
            </a:r>
            <a:r>
              <a:rPr lang="en-GB" dirty="0" err="1"/>
              <a:t>není</a:t>
            </a:r>
            <a:r>
              <a:rPr lang="en-GB" dirty="0"/>
              <a:t> </a:t>
            </a:r>
            <a:r>
              <a:rPr lang="en-GB" dirty="0" err="1"/>
              <a:t>stabilní</a:t>
            </a:r>
            <a:r>
              <a:rPr lang="en-GB" dirty="0"/>
              <a:t>. </a:t>
            </a:r>
            <a:r>
              <a:rPr lang="en-GB" dirty="0" err="1"/>
              <a:t>Lze</a:t>
            </a:r>
            <a:r>
              <a:rPr lang="en-GB" dirty="0"/>
              <a:t> </a:t>
            </a:r>
            <a:r>
              <a:rPr lang="en-GB" dirty="0" err="1"/>
              <a:t>očekávat</a:t>
            </a:r>
            <a:r>
              <a:rPr lang="en-GB" dirty="0"/>
              <a:t>, </a:t>
            </a:r>
            <a:r>
              <a:rPr lang="en-GB" dirty="0" err="1"/>
              <a:t>že</a:t>
            </a:r>
            <a:r>
              <a:rPr lang="en-GB" dirty="0"/>
              <a:t> se u </a:t>
            </a:r>
            <a:r>
              <a:rPr lang="en-GB" dirty="0" err="1"/>
              <a:t>každého</a:t>
            </a:r>
            <a:r>
              <a:rPr lang="en-GB" dirty="0"/>
              <a:t> z </a:t>
            </a:r>
            <a:r>
              <a:rPr lang="en-GB" dirty="0" err="1"/>
              <a:t>nich</a:t>
            </a:r>
            <a:r>
              <a:rPr lang="en-GB" dirty="0"/>
              <a:t> </a:t>
            </a:r>
            <a:r>
              <a:rPr lang="en-GB" dirty="0" err="1"/>
              <a:t>projeví</a:t>
            </a:r>
            <a:r>
              <a:rPr lang="en-GB" dirty="0"/>
              <a:t> </a:t>
            </a:r>
            <a:r>
              <a:rPr lang="en-GB" dirty="0" err="1"/>
              <a:t>snaha</a:t>
            </a:r>
            <a:r>
              <a:rPr lang="en-GB" dirty="0"/>
              <a:t> </a:t>
            </a:r>
            <a:r>
              <a:rPr lang="en-GB" dirty="0" err="1"/>
              <a:t>zkrátit</a:t>
            </a:r>
            <a:r>
              <a:rPr lang="en-GB" dirty="0"/>
              <a:t> </a:t>
            </a:r>
            <a:r>
              <a:rPr lang="en-GB" dirty="0" err="1"/>
              <a:t>délku</a:t>
            </a:r>
            <a:r>
              <a:rPr lang="en-GB" dirty="0"/>
              <a:t> </a:t>
            </a:r>
            <a:r>
              <a:rPr lang="en-GB" dirty="0" err="1"/>
              <a:t>svého</a:t>
            </a:r>
            <a:r>
              <a:rPr lang="en-GB" dirty="0"/>
              <a:t> </a:t>
            </a:r>
            <a:r>
              <a:rPr lang="en-GB" dirty="0" err="1"/>
              <a:t>odsouzení</a:t>
            </a:r>
            <a:r>
              <a:rPr lang="en-GB" dirty="0"/>
              <a:t> </a:t>
            </a:r>
            <a:r>
              <a:rPr lang="en-GB" dirty="0" err="1"/>
              <a:t>svalováním</a:t>
            </a:r>
            <a:r>
              <a:rPr lang="en-GB" dirty="0"/>
              <a:t> viny </a:t>
            </a:r>
            <a:r>
              <a:rPr lang="en-GB" dirty="0" err="1"/>
              <a:t>na</a:t>
            </a:r>
            <a:r>
              <a:rPr lang="en-GB" dirty="0"/>
              <a:t> </a:t>
            </a:r>
            <a:r>
              <a:rPr lang="en-GB" dirty="0" err="1"/>
              <a:t>spolupachatele</a:t>
            </a:r>
            <a:r>
              <a:rPr lang="en-GB" dirty="0"/>
              <a:t>.</a:t>
            </a:r>
            <a:endParaRPr lang="cs-CZ" dirty="0"/>
          </a:p>
          <a:p>
            <a:pPr>
              <a:buNone/>
            </a:pPr>
            <a:endParaRPr lang="cs-CZ" dirty="0"/>
          </a:p>
          <a:p>
            <a:pPr>
              <a:buNone/>
            </a:pPr>
            <a:endParaRPr lang="cs-CZ" dirty="0"/>
          </a:p>
          <a:p>
            <a:pPr>
              <a:buNone/>
            </a:pPr>
            <a:endParaRPr lang="cs-CZ" dirty="0"/>
          </a:p>
          <a:p>
            <a:r>
              <a:rPr lang="en-GB" b="1" dirty="0" err="1"/>
              <a:t>Vězňovo</a:t>
            </a:r>
            <a:r>
              <a:rPr lang="en-GB" b="1" dirty="0"/>
              <a:t> </a:t>
            </a:r>
            <a:r>
              <a:rPr lang="en-GB" b="1" dirty="0" err="1"/>
              <a:t>dilema</a:t>
            </a:r>
            <a:endParaRPr lang="en-GB" b="1" dirty="0"/>
          </a:p>
          <a:p>
            <a:r>
              <a:rPr lang="en-GB" b="1" dirty="0" err="1"/>
              <a:t>Charakteristika</a:t>
            </a:r>
            <a:r>
              <a:rPr lang="en-GB" b="1" dirty="0"/>
              <a:t>:</a:t>
            </a:r>
            <a:r>
              <a:rPr lang="en-GB" dirty="0"/>
              <a:t> </a:t>
            </a:r>
            <a:r>
              <a:rPr lang="en-GB" dirty="0" err="1"/>
              <a:t>Klasický</a:t>
            </a:r>
            <a:r>
              <a:rPr lang="en-GB" dirty="0"/>
              <a:t> </a:t>
            </a:r>
            <a:r>
              <a:rPr lang="en-GB" dirty="0" err="1"/>
              <a:t>příklad</a:t>
            </a:r>
            <a:r>
              <a:rPr lang="en-GB" dirty="0"/>
              <a:t> </a:t>
            </a:r>
            <a:r>
              <a:rPr lang="en-GB" dirty="0" err="1"/>
              <a:t>hry</a:t>
            </a:r>
            <a:r>
              <a:rPr lang="en-GB" dirty="0"/>
              <a:t>, </a:t>
            </a:r>
            <a:r>
              <a:rPr lang="en-GB" dirty="0" err="1"/>
              <a:t>kde</a:t>
            </a:r>
            <a:r>
              <a:rPr lang="en-GB" dirty="0"/>
              <a:t> je </a:t>
            </a:r>
            <a:r>
              <a:rPr lang="en-GB" dirty="0" err="1"/>
              <a:t>Nashova</a:t>
            </a:r>
            <a:r>
              <a:rPr lang="en-GB" dirty="0"/>
              <a:t> </a:t>
            </a:r>
            <a:r>
              <a:rPr lang="en-GB" dirty="0" err="1"/>
              <a:t>rovnováha</a:t>
            </a:r>
            <a:r>
              <a:rPr lang="en-GB" dirty="0"/>
              <a:t> (oba se </a:t>
            </a:r>
            <a:r>
              <a:rPr lang="en-GB" dirty="0" err="1"/>
              <a:t>přiznají</a:t>
            </a:r>
            <a:r>
              <a:rPr lang="en-GB" dirty="0"/>
              <a:t>, </a:t>
            </a:r>
            <a:r>
              <a:rPr lang="en-GB" dirty="0" err="1"/>
              <a:t>trest</a:t>
            </a:r>
            <a:r>
              <a:rPr lang="en-GB" dirty="0"/>
              <a:t> 24 </a:t>
            </a:r>
            <a:r>
              <a:rPr lang="en-GB" dirty="0" err="1"/>
              <a:t>měsíců</a:t>
            </a:r>
            <a:r>
              <a:rPr lang="en-GB" dirty="0"/>
              <a:t>) </a:t>
            </a:r>
            <a:r>
              <a:rPr lang="en-GB" b="1" dirty="0" err="1"/>
              <a:t>horší</a:t>
            </a:r>
            <a:r>
              <a:rPr lang="en-GB" dirty="0"/>
              <a:t> (</a:t>
            </a:r>
            <a:r>
              <a:rPr lang="en-GB" dirty="0" err="1"/>
              <a:t>méně</a:t>
            </a:r>
            <a:r>
              <a:rPr lang="en-GB" dirty="0"/>
              <a:t> Pareto </a:t>
            </a:r>
            <a:r>
              <a:rPr lang="en-GB" dirty="0" err="1"/>
              <a:t>efektivní</a:t>
            </a:r>
            <a:r>
              <a:rPr lang="en-GB" dirty="0"/>
              <a:t>) </a:t>
            </a:r>
            <a:r>
              <a:rPr lang="en-GB" dirty="0" err="1"/>
              <a:t>než</a:t>
            </a:r>
            <a:r>
              <a:rPr lang="en-GB" dirty="0"/>
              <a:t> </a:t>
            </a:r>
            <a:r>
              <a:rPr lang="en-GB" dirty="0" err="1"/>
              <a:t>řešení</a:t>
            </a:r>
            <a:r>
              <a:rPr lang="en-GB" dirty="0"/>
              <a:t> </a:t>
            </a:r>
            <a:r>
              <a:rPr lang="en-GB" dirty="0" err="1"/>
              <a:t>plynoucí</a:t>
            </a:r>
            <a:r>
              <a:rPr lang="en-GB" dirty="0"/>
              <a:t> ze </a:t>
            </a:r>
            <a:r>
              <a:rPr lang="en-GB" dirty="0" err="1"/>
              <a:t>spolupráce</a:t>
            </a:r>
            <a:r>
              <a:rPr lang="en-GB" dirty="0"/>
              <a:t> (oba se </a:t>
            </a:r>
            <a:r>
              <a:rPr lang="en-GB" dirty="0" err="1"/>
              <a:t>nepřiznají</a:t>
            </a:r>
            <a:r>
              <a:rPr lang="en-GB" dirty="0"/>
              <a:t>, </a:t>
            </a:r>
            <a:r>
              <a:rPr lang="en-GB" dirty="0" err="1"/>
              <a:t>trest</a:t>
            </a:r>
            <a:r>
              <a:rPr lang="en-GB" dirty="0"/>
              <a:t> 6 </a:t>
            </a:r>
            <a:r>
              <a:rPr lang="en-GB" dirty="0" err="1"/>
              <a:t>měsíců</a:t>
            </a:r>
            <a:r>
              <a:rPr lang="en-GB" dirty="0"/>
              <a:t>).</a:t>
            </a:r>
          </a:p>
          <a:p>
            <a:r>
              <a:rPr lang="en-GB" b="1" dirty="0" err="1"/>
              <a:t>Podstata</a:t>
            </a:r>
            <a:r>
              <a:rPr lang="en-GB" b="1" dirty="0"/>
              <a:t> </a:t>
            </a:r>
            <a:r>
              <a:rPr lang="en-GB" b="1" dirty="0" err="1"/>
              <a:t>dilematu</a:t>
            </a:r>
            <a:r>
              <a:rPr lang="en-GB" b="1" dirty="0"/>
              <a:t>:</a:t>
            </a:r>
            <a:r>
              <a:rPr lang="en-GB" dirty="0"/>
              <a:t> </a:t>
            </a:r>
            <a:r>
              <a:rPr lang="en-GB" dirty="0" err="1"/>
              <a:t>Spolupráce</a:t>
            </a:r>
            <a:r>
              <a:rPr lang="en-GB" dirty="0"/>
              <a:t> je </a:t>
            </a:r>
            <a:r>
              <a:rPr lang="en-GB" dirty="0" err="1"/>
              <a:t>sice</a:t>
            </a:r>
            <a:r>
              <a:rPr lang="en-GB" dirty="0"/>
              <a:t> </a:t>
            </a:r>
            <a:r>
              <a:rPr lang="en-GB" dirty="0" err="1"/>
              <a:t>výhodnější</a:t>
            </a:r>
            <a:r>
              <a:rPr lang="en-GB" dirty="0"/>
              <a:t> pro </a:t>
            </a:r>
            <a:r>
              <a:rPr lang="en-GB" dirty="0" err="1"/>
              <a:t>celek</a:t>
            </a:r>
            <a:r>
              <a:rPr lang="en-GB" dirty="0"/>
              <a:t>, ale je </a:t>
            </a:r>
            <a:r>
              <a:rPr lang="en-GB" b="1" dirty="0" err="1"/>
              <a:t>nestabilní</a:t>
            </a:r>
            <a:r>
              <a:rPr lang="en-GB" dirty="0"/>
              <a:t>, </a:t>
            </a:r>
            <a:r>
              <a:rPr lang="en-GB" dirty="0" err="1"/>
              <a:t>protože</a:t>
            </a:r>
            <a:r>
              <a:rPr lang="en-GB" dirty="0"/>
              <a:t> </a:t>
            </a:r>
            <a:r>
              <a:rPr lang="en-GB" dirty="0" err="1"/>
              <a:t>každý</a:t>
            </a:r>
            <a:r>
              <a:rPr lang="en-GB" dirty="0"/>
              <a:t> </a:t>
            </a:r>
            <a:r>
              <a:rPr lang="en-GB" dirty="0" err="1"/>
              <a:t>hráč</a:t>
            </a:r>
            <a:r>
              <a:rPr lang="en-GB" dirty="0"/>
              <a:t> </a:t>
            </a:r>
            <a:r>
              <a:rPr lang="en-GB" dirty="0" err="1"/>
              <a:t>má</a:t>
            </a:r>
            <a:r>
              <a:rPr lang="en-GB" dirty="0"/>
              <a:t> </a:t>
            </a:r>
            <a:r>
              <a:rPr lang="en-GB" dirty="0" err="1"/>
              <a:t>dominantní</a:t>
            </a:r>
            <a:r>
              <a:rPr lang="en-GB" dirty="0"/>
              <a:t> </a:t>
            </a:r>
            <a:r>
              <a:rPr lang="en-GB" dirty="0" err="1"/>
              <a:t>strategii</a:t>
            </a:r>
            <a:r>
              <a:rPr lang="en-GB" dirty="0"/>
              <a:t> (</a:t>
            </a:r>
            <a:r>
              <a:rPr lang="en-GB" dirty="0" err="1"/>
              <a:t>přiznat</a:t>
            </a:r>
            <a:r>
              <a:rPr lang="en-GB" dirty="0"/>
              <a:t> se) </a:t>
            </a:r>
            <a:r>
              <a:rPr lang="en-GB" dirty="0" err="1"/>
              <a:t>vedoucí</a:t>
            </a:r>
            <a:r>
              <a:rPr lang="en-GB" dirty="0"/>
              <a:t> k </a:t>
            </a:r>
            <a:r>
              <a:rPr lang="en-GB" dirty="0" err="1"/>
              <a:t>individuálnímu</a:t>
            </a:r>
            <a:r>
              <a:rPr lang="en-GB" dirty="0"/>
              <a:t> </a:t>
            </a:r>
            <a:r>
              <a:rPr lang="en-GB" dirty="0" err="1"/>
              <a:t>prospěchu</a:t>
            </a:r>
            <a:r>
              <a:rPr lang="en-GB" dirty="0"/>
              <a:t> </a:t>
            </a:r>
            <a:r>
              <a:rPr lang="en-GB" dirty="0" err="1"/>
              <a:t>na</a:t>
            </a:r>
            <a:r>
              <a:rPr lang="en-GB" dirty="0"/>
              <a:t> </a:t>
            </a:r>
            <a:r>
              <a:rPr lang="en-GB" dirty="0" err="1"/>
              <a:t>úkor</a:t>
            </a:r>
            <a:r>
              <a:rPr lang="en-GB" dirty="0"/>
              <a:t> </a:t>
            </a:r>
            <a:r>
              <a:rPr lang="en-GB" dirty="0" err="1"/>
              <a:t>spolupráce</a:t>
            </a:r>
            <a:r>
              <a:rPr lang="en-GB" dirty="0"/>
              <a:t>.</a:t>
            </a:r>
          </a:p>
          <a:p>
            <a:r>
              <a:rPr lang="en-GB" b="1" dirty="0" err="1"/>
              <a:t>Aplikace</a:t>
            </a:r>
            <a:r>
              <a:rPr lang="en-GB" b="1" dirty="0"/>
              <a:t>:</a:t>
            </a:r>
            <a:r>
              <a:rPr lang="en-GB" dirty="0"/>
              <a:t> </a:t>
            </a:r>
            <a:r>
              <a:rPr lang="en-GB" dirty="0" err="1"/>
              <a:t>Přesně</a:t>
            </a:r>
            <a:r>
              <a:rPr lang="en-GB" dirty="0"/>
              <a:t> </a:t>
            </a:r>
            <a:r>
              <a:rPr lang="en-GB" dirty="0" err="1"/>
              <a:t>ilustruje</a:t>
            </a:r>
            <a:r>
              <a:rPr lang="en-GB" dirty="0"/>
              <a:t>, </a:t>
            </a:r>
            <a:r>
              <a:rPr lang="en-GB" dirty="0" err="1"/>
              <a:t>proč</a:t>
            </a:r>
            <a:r>
              <a:rPr lang="en-GB" dirty="0"/>
              <a:t> </a:t>
            </a:r>
            <a:r>
              <a:rPr lang="en-GB" dirty="0" err="1"/>
              <a:t>oligopolní</a:t>
            </a:r>
            <a:r>
              <a:rPr lang="en-GB" dirty="0"/>
              <a:t> </a:t>
            </a:r>
            <a:r>
              <a:rPr lang="en-GB" dirty="0" err="1"/>
              <a:t>firmy</a:t>
            </a:r>
            <a:r>
              <a:rPr lang="en-GB" dirty="0"/>
              <a:t> </a:t>
            </a:r>
            <a:r>
              <a:rPr lang="en-GB" dirty="0" err="1"/>
              <a:t>soutěží</a:t>
            </a:r>
            <a:r>
              <a:rPr lang="en-GB" dirty="0"/>
              <a:t> (</a:t>
            </a:r>
            <a:r>
              <a:rPr lang="en-GB" dirty="0" err="1"/>
              <a:t>volí</a:t>
            </a:r>
            <a:r>
              <a:rPr lang="en-GB" dirty="0"/>
              <a:t> </a:t>
            </a:r>
            <a:r>
              <a:rPr lang="en-GB" dirty="0" err="1"/>
              <a:t>dominantní</a:t>
            </a:r>
            <a:r>
              <a:rPr lang="en-GB" dirty="0"/>
              <a:t> </a:t>
            </a:r>
            <a:r>
              <a:rPr lang="en-GB" dirty="0" err="1"/>
              <a:t>strategii</a:t>
            </a:r>
            <a:r>
              <a:rPr lang="en-GB" dirty="0"/>
              <a:t> Q=66,67 / </a:t>
            </a:r>
            <a:r>
              <a:rPr lang="en-GB" dirty="0" err="1"/>
              <a:t>Nízká</a:t>
            </a:r>
            <a:r>
              <a:rPr lang="en-GB" dirty="0"/>
              <a:t> </a:t>
            </a:r>
            <a:r>
              <a:rPr lang="en-GB" dirty="0" err="1"/>
              <a:t>cena</a:t>
            </a:r>
            <a:r>
              <a:rPr lang="en-GB" dirty="0"/>
              <a:t>), </a:t>
            </a:r>
            <a:r>
              <a:rPr lang="en-GB" dirty="0" err="1"/>
              <a:t>i</a:t>
            </a:r>
            <a:r>
              <a:rPr lang="en-GB" dirty="0"/>
              <a:t> </a:t>
            </a:r>
            <a:r>
              <a:rPr lang="en-GB" dirty="0" err="1"/>
              <a:t>když</a:t>
            </a:r>
            <a:r>
              <a:rPr lang="en-GB" dirty="0"/>
              <a:t> by </a:t>
            </a:r>
            <a:r>
              <a:rPr lang="en-GB" dirty="0" err="1"/>
              <a:t>měly</a:t>
            </a:r>
            <a:r>
              <a:rPr lang="en-GB" dirty="0"/>
              <a:t> </a:t>
            </a:r>
            <a:r>
              <a:rPr lang="en-GB" dirty="0" err="1"/>
              <a:t>společný</a:t>
            </a:r>
            <a:r>
              <a:rPr lang="en-GB" dirty="0"/>
              <a:t> </a:t>
            </a:r>
            <a:r>
              <a:rPr lang="en-GB" dirty="0" err="1"/>
              <a:t>zájem</a:t>
            </a:r>
            <a:r>
              <a:rPr lang="en-GB" dirty="0"/>
              <a:t> </a:t>
            </a:r>
            <a:r>
              <a:rPr lang="en-GB" dirty="0" err="1"/>
              <a:t>na</a:t>
            </a:r>
            <a:r>
              <a:rPr lang="en-GB" dirty="0"/>
              <a:t> </a:t>
            </a:r>
            <a:r>
              <a:rPr lang="en-GB" dirty="0" err="1"/>
              <a:t>spolupráci</a:t>
            </a:r>
            <a:r>
              <a:rPr lang="en-GB" dirty="0"/>
              <a:t> (Q=50 / </a:t>
            </a:r>
            <a:r>
              <a:rPr lang="en-GB" dirty="0" err="1"/>
              <a:t>Vysoká</a:t>
            </a:r>
            <a:r>
              <a:rPr lang="en-GB" dirty="0"/>
              <a:t> </a:t>
            </a:r>
            <a:r>
              <a:rPr lang="en-GB" dirty="0" err="1"/>
              <a:t>cena</a:t>
            </a:r>
            <a:r>
              <a:rPr lang="en-GB" dirty="0"/>
              <a:t>).</a:t>
            </a:r>
          </a:p>
          <a:p>
            <a:pPr>
              <a:buNone/>
            </a:pPr>
            <a:endParaRPr lang="en-GB" dirty="0"/>
          </a:p>
        </p:txBody>
      </p:sp>
      <p:sp>
        <p:nvSpPr>
          <p:cNvPr id="4" name="Slide Number Placeholder 3"/>
          <p:cNvSpPr>
            <a:spLocks noGrp="1"/>
          </p:cNvSpPr>
          <p:nvPr>
            <p:ph type="sldNum" sz="quarter" idx="5"/>
          </p:nvPr>
        </p:nvSpPr>
        <p:spPr/>
        <p:txBody>
          <a:bodyPr/>
          <a:lstStyle/>
          <a:p>
            <a:fld id="{B6B4AD3D-6C93-44BC-9123-10DDA05B8073}" type="slidenum">
              <a:rPr lang="en-GB" smtClean="0"/>
              <a:t>15</a:t>
            </a:fld>
            <a:endParaRPr lang="en-GB"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endParaRPr lang="en-GB" dirty="0"/>
          </a:p>
        </p:txBody>
      </p:sp>
      <p:sp>
        <p:nvSpPr>
          <p:cNvPr id="4" name="Slide Number Placeholder 3"/>
          <p:cNvSpPr>
            <a:spLocks noGrp="1"/>
          </p:cNvSpPr>
          <p:nvPr>
            <p:ph type="sldNum" sz="quarter" idx="5"/>
          </p:nvPr>
        </p:nvSpPr>
        <p:spPr/>
        <p:txBody>
          <a:bodyPr/>
          <a:lstStyle/>
          <a:p>
            <a:fld id="{B6B4AD3D-6C93-44BC-9123-10DDA05B8073}" type="slidenum">
              <a:rPr lang="en-GB" smtClean="0"/>
              <a:t>16</a:t>
            </a:fld>
            <a:endParaRPr lang="en-GB"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2CE21F-225E-BA10-3488-BBEE5F5F3B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459BD2-A851-5F6A-0FD1-7C8FF3701F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7E3ABA-E8E4-5552-9CA2-19F4ED935B67}"/>
              </a:ext>
            </a:extLst>
          </p:cNvPr>
          <p:cNvSpPr>
            <a:spLocks noGrp="1"/>
          </p:cNvSpPr>
          <p:nvPr>
            <p:ph type="body" idx="1"/>
          </p:nvPr>
        </p:nvSpPr>
        <p:spPr/>
        <p:txBody>
          <a:bodyPr/>
          <a:lstStyle/>
          <a:p>
            <a:r>
              <a:rPr lang="cs-CZ" sz="1200" kern="1200" noProof="0" dirty="0">
                <a:solidFill>
                  <a:schemeClr val="tx1"/>
                </a:solidFill>
                <a:effectLst/>
                <a:latin typeface="+mn-lt"/>
                <a:ea typeface="+mn-ea"/>
                <a:cs typeface="+mn-cs"/>
              </a:rPr>
              <a:t>Efekt opakování hry na její rovnovážné řešení závisí na tom, zda je počet opakování konečný, nebo zda se hra může opakovat nekonečněkrát.</a:t>
            </a:r>
          </a:p>
          <a:p>
            <a:r>
              <a:rPr lang="cs-CZ" sz="1200" kern="1200" dirty="0">
                <a:solidFill>
                  <a:schemeClr val="tx1"/>
                </a:solidFill>
                <a:effectLst/>
                <a:latin typeface="+mn-lt"/>
                <a:ea typeface="+mn-ea"/>
                <a:cs typeface="+mn-cs"/>
              </a:rPr>
              <a:t>Oligopolní firmy se ocitají v  situaci, kterou jsme popsali výplatní maticí  - </a:t>
            </a:r>
            <a:r>
              <a:rPr lang="cs-CZ" sz="1200" kern="1200" dirty="0" err="1">
                <a:solidFill>
                  <a:schemeClr val="tx1"/>
                </a:solidFill>
                <a:effectLst/>
                <a:latin typeface="+mn-lt"/>
                <a:ea typeface="+mn-ea"/>
                <a:cs typeface="+mn-cs"/>
              </a:rPr>
              <a:t>sn</a:t>
            </a:r>
            <a:r>
              <a:rPr lang="cs-CZ" sz="1200" kern="1200" dirty="0">
                <a:solidFill>
                  <a:schemeClr val="tx1"/>
                </a:solidFill>
                <a:effectLst/>
                <a:latin typeface="+mn-lt"/>
                <a:ea typeface="+mn-ea"/>
                <a:cs typeface="+mn-cs"/>
              </a:rPr>
              <a:t>. 7 a obecně jako vězňovo dilema ve výplatní matici </a:t>
            </a:r>
            <a:r>
              <a:rPr lang="cs-CZ" sz="1200" kern="1200" dirty="0" err="1">
                <a:solidFill>
                  <a:schemeClr val="tx1"/>
                </a:solidFill>
                <a:effectLst/>
                <a:latin typeface="+mn-lt"/>
                <a:ea typeface="+mn-ea"/>
                <a:cs typeface="+mn-cs"/>
              </a:rPr>
              <a:t>sn</a:t>
            </a:r>
            <a:r>
              <a:rPr lang="cs-CZ" sz="1200" kern="1200" dirty="0">
                <a:solidFill>
                  <a:schemeClr val="tx1"/>
                </a:solidFill>
                <a:effectLst/>
                <a:latin typeface="+mn-lt"/>
                <a:ea typeface="+mn-ea"/>
                <a:cs typeface="+mn-cs"/>
              </a:rPr>
              <a:t> 15, poměrně často, </a:t>
            </a:r>
            <a:endParaRPr lang="cs-CZ" dirty="0"/>
          </a:p>
          <a:p>
            <a:r>
              <a:rPr lang="cs-CZ" sz="1200" kern="1200" dirty="0">
                <a:solidFill>
                  <a:schemeClr val="tx1"/>
                </a:solidFill>
                <a:effectLst/>
                <a:latin typeface="+mn-lt"/>
                <a:ea typeface="+mn-ea"/>
                <a:cs typeface="+mn-cs"/>
              </a:rPr>
              <a:t>když rozhodují o vyráběných množstvích, cenách, reklamních kampaních, investicích apod. Na rozdíl od Vězňova dilematu, které je statické, neboť většina </a:t>
            </a:r>
            <a:endParaRPr lang="cs-CZ" dirty="0"/>
          </a:p>
          <a:p>
            <a:r>
              <a:rPr lang="cs-CZ" sz="1200" kern="1200" dirty="0">
                <a:solidFill>
                  <a:schemeClr val="tx1"/>
                </a:solidFill>
                <a:effectLst/>
                <a:latin typeface="+mn-lt"/>
                <a:ea typeface="+mn-ea"/>
                <a:cs typeface="+mn-cs"/>
              </a:rPr>
              <a:t>podezřelých má možnost volit mezi strategiemi „přiznat se“ a  „nepřiznat se“ pouze jednou v </a:t>
            </a:r>
            <a:r>
              <a:rPr lang="cs-CZ" sz="1200" kern="1200" dirty="0" err="1">
                <a:solidFill>
                  <a:schemeClr val="tx1"/>
                </a:solidFill>
                <a:effectLst/>
                <a:latin typeface="+mn-lt"/>
                <a:ea typeface="+mn-ea"/>
                <a:cs typeface="+mn-cs"/>
              </a:rPr>
              <a:t>životě,firmy</a:t>
            </a:r>
            <a:r>
              <a:rPr lang="cs-CZ" sz="1200" kern="1200" dirty="0">
                <a:solidFill>
                  <a:schemeClr val="tx1"/>
                </a:solidFill>
                <a:effectLst/>
                <a:latin typeface="+mn-lt"/>
                <a:ea typeface="+mn-ea"/>
                <a:cs typeface="+mn-cs"/>
              </a:rPr>
              <a:t> o svých strategiích rozhodují opakovaně. Skutečnost, </a:t>
            </a:r>
            <a:endParaRPr lang="cs-CZ" dirty="0"/>
          </a:p>
          <a:p>
            <a:r>
              <a:rPr lang="cs-CZ" sz="1200" kern="1200" dirty="0">
                <a:solidFill>
                  <a:schemeClr val="tx1"/>
                </a:solidFill>
                <a:effectLst/>
                <a:latin typeface="+mn-lt"/>
                <a:ea typeface="+mn-ea"/>
                <a:cs typeface="+mn-cs"/>
              </a:rPr>
              <a:t>že firmy hrají opakované hry, vnáší do hry jeden podstatný aspekt: každé opakování vytváří povědomí o  chování firmy a  současně umožňuje firmě studovat </a:t>
            </a:r>
            <a:endParaRPr lang="cs-CZ" dirty="0"/>
          </a:p>
          <a:p>
            <a:r>
              <a:rPr lang="cs-CZ" sz="1200" kern="1200" dirty="0">
                <a:solidFill>
                  <a:schemeClr val="tx1"/>
                </a:solidFill>
                <a:effectLst/>
                <a:latin typeface="+mn-lt"/>
                <a:ea typeface="+mn-ea"/>
                <a:cs typeface="+mn-cs"/>
              </a:rPr>
              <a:t>chování konkurentů.</a:t>
            </a:r>
            <a:endParaRPr lang="cs-CZ" b="1" noProof="0" dirty="0"/>
          </a:p>
          <a:p>
            <a:endParaRPr lang="cs-CZ" sz="1200" kern="1200" noProof="0" dirty="0">
              <a:solidFill>
                <a:schemeClr val="tx1"/>
              </a:solidFill>
              <a:effectLst/>
              <a:latin typeface="+mn-lt"/>
              <a:ea typeface="+mn-ea"/>
              <a:cs typeface="+mn-cs"/>
            </a:endParaRPr>
          </a:p>
          <a:p>
            <a:endParaRPr lang="cs-CZ" sz="1200" kern="1200" noProof="0" dirty="0">
              <a:solidFill>
                <a:schemeClr val="tx1"/>
              </a:solidFill>
              <a:effectLst/>
              <a:latin typeface="+mn-lt"/>
              <a:ea typeface="+mn-ea"/>
              <a:cs typeface="+mn-cs"/>
            </a:endParaRPr>
          </a:p>
          <a:p>
            <a:r>
              <a:rPr lang="cs-CZ" sz="1200" kern="1200" noProof="0" dirty="0">
                <a:solidFill>
                  <a:schemeClr val="tx1"/>
                </a:solidFill>
                <a:effectLst/>
                <a:latin typeface="+mn-lt"/>
                <a:ea typeface="+mn-ea"/>
                <a:cs typeface="+mn-cs"/>
              </a:rPr>
              <a:t>Výplatní matice: dvojice výsledků reprezentuje zisky firem v miliónech Kč. Firmy 1 a 2 zvažují strategie, zda mají </a:t>
            </a:r>
            <a:endParaRPr lang="cs-CZ" noProof="0" dirty="0"/>
          </a:p>
          <a:p>
            <a:r>
              <a:rPr lang="cs-CZ" sz="1200" kern="1200" noProof="0" dirty="0">
                <a:solidFill>
                  <a:schemeClr val="tx1"/>
                </a:solidFill>
                <a:effectLst/>
                <a:latin typeface="+mn-lt"/>
                <a:ea typeface="+mn-ea"/>
                <a:cs typeface="+mn-cs"/>
              </a:rPr>
              <a:t>stanovit nízkou nebo vysokou cenu. Dominantní strategií obou firem je stanovit nízkou cenu. </a:t>
            </a:r>
            <a:r>
              <a:rPr lang="cs-CZ" sz="1200" b="1" i="1" kern="1200" noProof="0" dirty="0">
                <a:solidFill>
                  <a:schemeClr val="tx1"/>
                </a:solidFill>
                <a:effectLst/>
                <a:latin typeface="+mn-lt"/>
                <a:ea typeface="+mn-ea"/>
                <a:cs typeface="+mn-cs"/>
              </a:rPr>
              <a:t>Řešením jednorázové hry je </a:t>
            </a:r>
            <a:r>
              <a:rPr lang="cs-CZ" sz="1200" b="1" i="1" kern="1200" noProof="0" dirty="0" err="1">
                <a:solidFill>
                  <a:schemeClr val="tx1"/>
                </a:solidFill>
                <a:effectLst/>
                <a:latin typeface="+mn-lt"/>
                <a:ea typeface="+mn-ea"/>
                <a:cs typeface="+mn-cs"/>
              </a:rPr>
              <a:t>Nashova</a:t>
            </a:r>
            <a:r>
              <a:rPr lang="cs-CZ" sz="1200" b="1" i="1" kern="1200" noProof="0" dirty="0">
                <a:solidFill>
                  <a:schemeClr val="tx1"/>
                </a:solidFill>
                <a:effectLst/>
                <a:latin typeface="+mn-lt"/>
                <a:ea typeface="+mn-ea"/>
                <a:cs typeface="+mn-cs"/>
              </a:rPr>
              <a:t> rovnováha</a:t>
            </a:r>
            <a:r>
              <a:rPr lang="cs-CZ" sz="1200" kern="1200" noProof="0" dirty="0">
                <a:solidFill>
                  <a:schemeClr val="tx1"/>
                </a:solidFill>
                <a:effectLst/>
                <a:latin typeface="+mn-lt"/>
                <a:ea typeface="+mn-ea"/>
                <a:cs typeface="+mn-cs"/>
              </a:rPr>
              <a:t>, v níž každá firma </a:t>
            </a:r>
            <a:endParaRPr lang="cs-CZ" noProof="0" dirty="0"/>
          </a:p>
          <a:p>
            <a:r>
              <a:rPr lang="cs-CZ" sz="1200" kern="1200" noProof="0" dirty="0">
                <a:solidFill>
                  <a:schemeClr val="tx1"/>
                </a:solidFill>
                <a:effectLst/>
                <a:latin typeface="+mn-lt"/>
                <a:ea typeface="+mn-ea"/>
                <a:cs typeface="+mn-cs"/>
              </a:rPr>
              <a:t>dosahuje zisku ve výši 10 mil. Kč. Pokud by však obě firmy prodávaly za vysokou cenu, byly by na tom lépe, neboť by každá z nich realizovala zisk 50 mil. Kč </a:t>
            </a:r>
            <a:endParaRPr lang="cs-CZ" noProof="0" dirty="0"/>
          </a:p>
          <a:p>
            <a:r>
              <a:rPr lang="cs-CZ" sz="1200" kern="1200" noProof="0" dirty="0">
                <a:solidFill>
                  <a:schemeClr val="tx1"/>
                </a:solidFill>
                <a:effectLst/>
                <a:latin typeface="+mn-lt"/>
                <a:ea typeface="+mn-ea"/>
                <a:cs typeface="+mn-cs"/>
              </a:rPr>
              <a:t>(vznikla by </a:t>
            </a:r>
            <a:r>
              <a:rPr lang="cs-CZ" sz="1200" kern="1200" noProof="0" dirty="0" err="1">
                <a:solidFill>
                  <a:schemeClr val="tx1"/>
                </a:solidFill>
                <a:effectLst/>
                <a:latin typeface="+mn-lt"/>
                <a:ea typeface="+mn-ea"/>
                <a:cs typeface="+mn-cs"/>
              </a:rPr>
              <a:t>Pareto</a:t>
            </a:r>
            <a:r>
              <a:rPr lang="cs-CZ" sz="1200" kern="1200" noProof="0" dirty="0">
                <a:solidFill>
                  <a:schemeClr val="tx1"/>
                </a:solidFill>
                <a:effectLst/>
                <a:latin typeface="+mn-lt"/>
                <a:ea typeface="+mn-ea"/>
                <a:cs typeface="+mn-cs"/>
              </a:rPr>
              <a:t> efektivní rovnováha). Firma 1 se však obává stanovit vysokou cenu, neboť pokud by firma 2 prodávala za nízkou cenu, firma 1 by realizovala </a:t>
            </a:r>
            <a:endParaRPr lang="cs-CZ" noProof="0" dirty="0"/>
          </a:p>
          <a:p>
            <a:r>
              <a:rPr lang="cs-CZ" sz="1200" kern="1200" noProof="0" dirty="0">
                <a:solidFill>
                  <a:schemeClr val="tx1"/>
                </a:solidFill>
                <a:effectLst/>
                <a:latin typeface="+mn-lt"/>
                <a:ea typeface="+mn-ea"/>
                <a:cs typeface="+mn-cs"/>
              </a:rPr>
              <a:t>ztrátu 50 mil. Kč. Stejné obavy při zvažování vysoké ceny má i firma 2. </a:t>
            </a:r>
            <a:endParaRPr lang="cs-CZ" noProof="0" dirty="0"/>
          </a:p>
          <a:p>
            <a:endParaRPr lang="cs-CZ" sz="1200" kern="1200" noProof="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A6FB1FAA-46D5-DD6A-5D29-E5480FDB7DAE}"/>
              </a:ext>
            </a:extLst>
          </p:cNvPr>
          <p:cNvSpPr>
            <a:spLocks noGrp="1"/>
          </p:cNvSpPr>
          <p:nvPr>
            <p:ph type="sldNum" sz="quarter" idx="5"/>
          </p:nvPr>
        </p:nvSpPr>
        <p:spPr/>
        <p:txBody>
          <a:bodyPr/>
          <a:lstStyle/>
          <a:p>
            <a:fld id="{B6B4AD3D-6C93-44BC-9123-10DDA05B8073}" type="slidenum">
              <a:rPr lang="en-GB" smtClean="0"/>
              <a:t>17</a:t>
            </a:fld>
            <a:endParaRPr lang="en-GB" dirty="0"/>
          </a:p>
        </p:txBody>
      </p:sp>
    </p:spTree>
    <p:extLst>
      <p:ext uri="{BB962C8B-B14F-4D97-AF65-F5344CB8AC3E}">
        <p14:creationId xmlns:p14="http://schemas.microsoft.com/office/powerpoint/2010/main" val="29923264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209305-E69D-213E-1640-318A6407E6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8A7682-3C95-17F4-071F-BCE71ED96E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A30038-097E-7178-02AB-048B565211E1}"/>
              </a:ext>
            </a:extLst>
          </p:cNvPr>
          <p:cNvSpPr>
            <a:spLocks noGrp="1"/>
          </p:cNvSpPr>
          <p:nvPr>
            <p:ph type="body" idx="1"/>
          </p:nvPr>
        </p:nvSpPr>
        <p:spPr/>
        <p:txBody>
          <a:bodyPr/>
          <a:lstStyle/>
          <a:p>
            <a:pPr marL="685800" indent="-571500">
              <a:buFont typeface="+mj-lt"/>
              <a:buAutoNum type="romanLcPeriod"/>
            </a:pPr>
            <a:endParaRPr lang="cs-CZ" b="1" noProof="0" dirty="0"/>
          </a:p>
          <a:p>
            <a:pPr marL="685800" indent="-571500">
              <a:buFont typeface="+mj-lt"/>
              <a:buAutoNum type="romanLcPeriod"/>
            </a:pPr>
            <a:r>
              <a:rPr lang="cs-CZ" b="1" noProof="0" dirty="0"/>
              <a:t>Konečný počet opakování:</a:t>
            </a:r>
            <a:r>
              <a:rPr lang="cs-CZ" noProof="0" dirty="0"/>
              <a:t> Spolupráce </a:t>
            </a:r>
            <a:r>
              <a:rPr lang="cs-CZ" b="1" noProof="0" dirty="0"/>
              <a:t>selhává</a:t>
            </a:r>
            <a:r>
              <a:rPr lang="cs-CZ" noProof="0" dirty="0"/>
              <a:t>. Logika se aplikuje "odzadu" – v posledním kole nebudou firmy spolupracovat, a proto nebudou spolupracovat ani v kole předposledním atd.</a:t>
            </a:r>
          </a:p>
          <a:p>
            <a:pPr marL="685800" indent="-571500">
              <a:buFont typeface="+mj-lt"/>
              <a:buAutoNum type="romanLcPeriod"/>
            </a:pPr>
            <a:r>
              <a:rPr lang="cs-CZ" b="1" noProof="0" dirty="0"/>
              <a:t>Nekonečný (nebo neznámý) počet opakování:</a:t>
            </a:r>
            <a:r>
              <a:rPr lang="cs-CZ" noProof="0" dirty="0"/>
              <a:t> Spolupráce se stává </a:t>
            </a:r>
            <a:r>
              <a:rPr lang="cs-CZ" b="1" noProof="0" dirty="0"/>
              <a:t>racionální</a:t>
            </a:r>
            <a:r>
              <a:rPr lang="cs-CZ" noProof="0" dirty="0"/>
              <a:t>. Firmy se obávají budoucího trestu (ztráty zisků) za současné porušení dohody.</a:t>
            </a:r>
          </a:p>
          <a:p>
            <a:pPr>
              <a:buNone/>
            </a:pPr>
            <a:endParaRPr lang="cs-CZ" dirty="0"/>
          </a:p>
          <a:p>
            <a:pPr>
              <a:buNone/>
            </a:pPr>
            <a:endParaRPr lang="cs-CZ" dirty="0"/>
          </a:p>
          <a:p>
            <a:r>
              <a:rPr lang="cs-CZ" sz="1200" kern="1200" noProof="0" dirty="0">
                <a:solidFill>
                  <a:schemeClr val="tx1"/>
                </a:solidFill>
                <a:effectLst/>
                <a:latin typeface="+mn-lt"/>
                <a:ea typeface="+mn-ea"/>
                <a:cs typeface="+mn-cs"/>
              </a:rPr>
              <a:t>Když obě firmy volí své strategie opakovaně po dobu jednoho roku a na začátku každého měsíce obě zveřejňují, zda budou prodávat za nízkou nebo za vysokou cenu. Počet kol této hry je konečný. Ve dvanáctém – posledním – kole hry se budou chovat jako při jednorázové hře (protože další kolo hry neexistuje) a každá zvolí dominantní strategii nízké ceny. V jedenáctém kole se každá firma obává, že její konkurent zvolí nízkou cenu, a proto také stanoví nízkou cenu. Ani v  desátém, devátém, osmém a  všech dalších kolech hry firmy nespolupracují, neboť jejich uvažování je stejné jako ve 12. a 11. kole. </a:t>
            </a:r>
            <a:r>
              <a:rPr lang="cs-CZ" sz="1200" b="1" i="1" kern="1200" noProof="0" dirty="0">
                <a:solidFill>
                  <a:schemeClr val="tx1"/>
                </a:solidFill>
                <a:effectLst/>
                <a:latin typeface="+mn-lt"/>
                <a:ea typeface="+mn-ea"/>
                <a:cs typeface="+mn-cs"/>
              </a:rPr>
              <a:t>Jestliže firmy předem znají počet kol jejich hry, žádná z nich v žádném opakování hry nespolupracuje</a:t>
            </a:r>
            <a:r>
              <a:rPr lang="cs-CZ" sz="1200" kern="1200" noProof="0" dirty="0">
                <a:solidFill>
                  <a:schemeClr val="tx1"/>
                </a:solidFill>
                <a:effectLst/>
                <a:latin typeface="+mn-lt"/>
                <a:ea typeface="+mn-ea"/>
                <a:cs typeface="+mn-cs"/>
              </a:rPr>
              <a:t>. Protože firmy nespolupracují v posledním kole, nespolupracují ani v předposledním kole, ani v </a:t>
            </a:r>
            <a:r>
              <a:rPr lang="cs-CZ" sz="1200" kern="1200" noProof="0" dirty="0" err="1">
                <a:solidFill>
                  <a:schemeClr val="tx1"/>
                </a:solidFill>
                <a:effectLst/>
                <a:latin typeface="+mn-lt"/>
                <a:ea typeface="+mn-ea"/>
                <a:cs typeface="+mn-cs"/>
              </a:rPr>
              <a:t>předpředposledním</a:t>
            </a:r>
            <a:r>
              <a:rPr lang="cs-CZ" sz="1200" kern="1200" noProof="0" dirty="0">
                <a:solidFill>
                  <a:schemeClr val="tx1"/>
                </a:solidFill>
                <a:effectLst/>
                <a:latin typeface="+mn-lt"/>
                <a:ea typeface="+mn-ea"/>
                <a:cs typeface="+mn-cs"/>
              </a:rPr>
              <a:t> kole atd. </a:t>
            </a:r>
          </a:p>
          <a:p>
            <a:r>
              <a:rPr lang="cs-CZ" sz="1200" kern="1200" noProof="0" dirty="0">
                <a:solidFill>
                  <a:schemeClr val="tx1"/>
                </a:solidFill>
                <a:effectLst/>
                <a:latin typeface="+mn-lt"/>
                <a:ea typeface="+mn-ea"/>
                <a:cs typeface="+mn-cs"/>
              </a:rPr>
              <a:t>Jestliže však firmy chtějí působit na daném trhu déle než jeden rok (což se dá předpokládat), bude se jejich hra opakovat nekonečněkrát, resp. nebudou </a:t>
            </a:r>
            <a:endParaRPr lang="cs-CZ" noProof="0" dirty="0"/>
          </a:p>
          <a:p>
            <a:r>
              <a:rPr lang="cs-CZ" sz="1200" kern="1200" noProof="0" dirty="0">
                <a:solidFill>
                  <a:schemeClr val="tx1"/>
                </a:solidFill>
                <a:effectLst/>
                <a:latin typeface="+mn-lt"/>
                <a:ea typeface="+mn-ea"/>
                <a:cs typeface="+mn-cs"/>
              </a:rPr>
              <a:t>vědět, zda a kdy hra skončí. V takové situaci je racionální kooperativní chování, tzn. stanovení vysoké ceny. Pokud by se totiž například firma 1 chovala </a:t>
            </a:r>
            <a:endParaRPr lang="cs-CZ" noProof="0" dirty="0"/>
          </a:p>
          <a:p>
            <a:r>
              <a:rPr lang="cs-CZ" sz="1200" kern="1200" noProof="0" dirty="0">
                <a:solidFill>
                  <a:schemeClr val="tx1"/>
                </a:solidFill>
                <a:effectLst/>
                <a:latin typeface="+mn-lt"/>
                <a:ea typeface="+mn-ea"/>
                <a:cs typeface="+mn-cs"/>
              </a:rPr>
              <a:t>nekooperativně a stanovila by nízkou cenu, v daném měsíci by sice zvýšila svůj</a:t>
            </a:r>
            <a:r>
              <a:rPr lang="cs-CZ" sz="1200" b="1" kern="1200" noProof="0" dirty="0">
                <a:solidFill>
                  <a:schemeClr val="tx1"/>
                </a:solidFill>
                <a:effectLst/>
                <a:latin typeface="+mn-lt"/>
                <a:ea typeface="+mn-ea"/>
                <a:cs typeface="+mn-cs"/>
              </a:rPr>
              <a:t> </a:t>
            </a:r>
            <a:r>
              <a:rPr lang="cs-CZ" sz="1200" kern="1200" noProof="0" dirty="0">
                <a:solidFill>
                  <a:schemeClr val="tx1"/>
                </a:solidFill>
                <a:effectLst/>
                <a:latin typeface="+mn-lt"/>
                <a:ea typeface="+mn-ea"/>
                <a:cs typeface="+mn-cs"/>
              </a:rPr>
              <a:t>zisk na </a:t>
            </a:r>
            <a:r>
              <a:rPr lang="cs-CZ" sz="1200" b="1" kern="1200" noProof="0" dirty="0">
                <a:solidFill>
                  <a:schemeClr val="tx1"/>
                </a:solidFill>
                <a:effectLst/>
                <a:latin typeface="+mn-lt"/>
                <a:ea typeface="+mn-ea"/>
                <a:cs typeface="+mn-cs"/>
              </a:rPr>
              <a:t>100 mil. Kč</a:t>
            </a:r>
            <a:r>
              <a:rPr lang="cs-CZ" sz="1200" kern="1200" noProof="0" dirty="0">
                <a:solidFill>
                  <a:schemeClr val="tx1"/>
                </a:solidFill>
                <a:effectLst/>
                <a:latin typeface="+mn-lt"/>
                <a:ea typeface="+mn-ea"/>
                <a:cs typeface="+mn-cs"/>
              </a:rPr>
              <a:t>, což by současně způsobilo firmě 2 ztrátu 50 mil. Kč, ale </a:t>
            </a:r>
            <a:endParaRPr lang="cs-CZ" noProof="0" dirty="0"/>
          </a:p>
          <a:p>
            <a:r>
              <a:rPr lang="cs-CZ" sz="1200" kern="1200" noProof="0" dirty="0">
                <a:solidFill>
                  <a:schemeClr val="tx1"/>
                </a:solidFill>
                <a:effectLst/>
                <a:latin typeface="+mn-lt"/>
                <a:ea typeface="+mn-ea"/>
                <a:cs typeface="+mn-cs"/>
              </a:rPr>
              <a:t>vyvolala by tím reakci firmy 2. Ta by v následujícím měsíci stanovila rovněž nízkou cenu a obě firmy by realizovaly zisk 10 mil. Kč. Pokud by obě firmy ve </a:t>
            </a:r>
            <a:endParaRPr lang="cs-CZ" noProof="0" dirty="0"/>
          </a:p>
          <a:p>
            <a:r>
              <a:rPr lang="cs-CZ" sz="1200" kern="1200" noProof="0" dirty="0">
                <a:solidFill>
                  <a:schemeClr val="tx1"/>
                </a:solidFill>
                <a:effectLst/>
                <a:latin typeface="+mn-lt"/>
                <a:ea typeface="+mn-ea"/>
                <a:cs typeface="+mn-cs"/>
              </a:rPr>
              <a:t>hře s nekonečným počtem opakování pokračovaly ve strategii nízkých cen, převážila by </a:t>
            </a:r>
            <a:r>
              <a:rPr lang="cs-CZ" sz="1200" b="1" kern="1200" noProof="0" dirty="0">
                <a:solidFill>
                  <a:schemeClr val="tx1"/>
                </a:solidFill>
                <a:effectLst/>
                <a:latin typeface="+mn-lt"/>
                <a:ea typeface="+mn-ea"/>
                <a:cs typeface="+mn-cs"/>
              </a:rPr>
              <a:t>kumulovaná ztráta jejich zisků nad jednorázovým zvýšením zisku </a:t>
            </a:r>
            <a:endParaRPr lang="cs-CZ" b="1" noProof="0" dirty="0"/>
          </a:p>
          <a:p>
            <a:r>
              <a:rPr lang="cs-CZ" sz="1200" b="1" kern="1200" noProof="0" dirty="0">
                <a:solidFill>
                  <a:schemeClr val="tx1"/>
                </a:solidFill>
                <a:effectLst/>
                <a:latin typeface="+mn-lt"/>
                <a:ea typeface="+mn-ea"/>
                <a:cs typeface="+mn-cs"/>
              </a:rPr>
              <a:t>jedné z  nich v  důsledku snížení ceny (nekooperativního jednání). </a:t>
            </a:r>
            <a:r>
              <a:rPr lang="cs-CZ" sz="1200" kern="1200" noProof="0" dirty="0">
                <a:solidFill>
                  <a:schemeClr val="tx1"/>
                </a:solidFill>
                <a:effectLst/>
                <a:latin typeface="+mn-lt"/>
                <a:ea typeface="+mn-ea"/>
                <a:cs typeface="+mn-cs"/>
              </a:rPr>
              <a:t>Jestliže se každá z firem bude obávat, že stanoví-li nízkou cenu, v dalším kole bude její </a:t>
            </a:r>
            <a:endParaRPr lang="cs-CZ" noProof="0" dirty="0"/>
          </a:p>
          <a:p>
            <a:r>
              <a:rPr lang="cs-CZ" sz="1200" kern="1200" noProof="0" dirty="0">
                <a:solidFill>
                  <a:schemeClr val="tx1"/>
                </a:solidFill>
                <a:effectLst/>
                <a:latin typeface="+mn-lt"/>
                <a:ea typeface="+mn-ea"/>
                <a:cs typeface="+mn-cs"/>
              </a:rPr>
              <a:t>konkurent prodávat rovněž za nízkou cenu, bude pro ni racionální stanovit vysokou cenu a držet ji tak dlouho, jako druhá firma. </a:t>
            </a:r>
            <a:r>
              <a:rPr lang="cs-CZ" sz="1200" b="1" i="1" kern="1200" noProof="0" dirty="0">
                <a:solidFill>
                  <a:schemeClr val="tx1"/>
                </a:solidFill>
                <a:effectLst/>
                <a:latin typeface="+mn-lt"/>
                <a:ea typeface="+mn-ea"/>
                <a:cs typeface="+mn-cs"/>
              </a:rPr>
              <a:t>Obavy z nekooperativní- </a:t>
            </a:r>
            <a:endParaRPr lang="cs-CZ" noProof="0" dirty="0"/>
          </a:p>
          <a:p>
            <a:r>
              <a:rPr lang="cs-CZ" sz="1200" b="1" i="1" kern="1200" noProof="0" dirty="0">
                <a:solidFill>
                  <a:schemeClr val="tx1"/>
                </a:solidFill>
                <a:effectLst/>
                <a:latin typeface="+mn-lt"/>
                <a:ea typeface="+mn-ea"/>
                <a:cs typeface="+mn-cs"/>
              </a:rPr>
              <a:t>ho chování v budoucnosti jsou pro firmy podnětem ke spolupráci, která vede k </a:t>
            </a:r>
            <a:r>
              <a:rPr lang="cs-CZ" sz="1200" b="1" i="1" kern="1200" noProof="0" dirty="0" err="1">
                <a:solidFill>
                  <a:schemeClr val="tx1"/>
                </a:solidFill>
                <a:effectLst/>
                <a:latin typeface="+mn-lt"/>
                <a:ea typeface="+mn-ea"/>
                <a:cs typeface="+mn-cs"/>
              </a:rPr>
              <a:t>Pareto</a:t>
            </a:r>
            <a:r>
              <a:rPr lang="cs-CZ" sz="1200" b="1" i="1" kern="1200" noProof="0" dirty="0">
                <a:solidFill>
                  <a:schemeClr val="tx1"/>
                </a:solidFill>
                <a:effectLst/>
                <a:latin typeface="+mn-lt"/>
                <a:ea typeface="+mn-ea"/>
                <a:cs typeface="+mn-cs"/>
              </a:rPr>
              <a:t> efektivní rovnováze</a:t>
            </a:r>
            <a:r>
              <a:rPr lang="cs-CZ" sz="1200" kern="1200" noProof="0" dirty="0">
                <a:solidFill>
                  <a:schemeClr val="tx1"/>
                </a:solidFill>
                <a:effectLst/>
                <a:latin typeface="+mn-lt"/>
                <a:ea typeface="+mn-ea"/>
                <a:cs typeface="+mn-cs"/>
              </a:rPr>
              <a:t>. </a:t>
            </a:r>
            <a:endParaRPr lang="cs-CZ" noProof="0" dirty="0"/>
          </a:p>
          <a:p>
            <a:pPr>
              <a:buNone/>
            </a:pPr>
            <a:endParaRPr lang="en-GB" dirty="0"/>
          </a:p>
        </p:txBody>
      </p:sp>
      <p:sp>
        <p:nvSpPr>
          <p:cNvPr id="4" name="Slide Number Placeholder 3">
            <a:extLst>
              <a:ext uri="{FF2B5EF4-FFF2-40B4-BE49-F238E27FC236}">
                <a16:creationId xmlns:a16="http://schemas.microsoft.com/office/drawing/2014/main" id="{A3045AA9-4689-AD8F-C6B2-8F96D499D941}"/>
              </a:ext>
            </a:extLst>
          </p:cNvPr>
          <p:cNvSpPr>
            <a:spLocks noGrp="1"/>
          </p:cNvSpPr>
          <p:nvPr>
            <p:ph type="sldNum" sz="quarter" idx="5"/>
          </p:nvPr>
        </p:nvSpPr>
        <p:spPr/>
        <p:txBody>
          <a:bodyPr/>
          <a:lstStyle/>
          <a:p>
            <a:fld id="{B6B4AD3D-6C93-44BC-9123-10DDA05B8073}" type="slidenum">
              <a:rPr lang="en-GB" smtClean="0"/>
              <a:t>18</a:t>
            </a:fld>
            <a:endParaRPr lang="en-GB" dirty="0"/>
          </a:p>
        </p:txBody>
      </p:sp>
    </p:spTree>
    <p:extLst>
      <p:ext uri="{BB962C8B-B14F-4D97-AF65-F5344CB8AC3E}">
        <p14:creationId xmlns:p14="http://schemas.microsoft.com/office/powerpoint/2010/main" val="27765609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177E02-3680-0D25-9904-94B00C139B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830C93-9676-BEE6-4BA9-44D17A9CE0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9881CB-358F-5AB0-6511-CE9B0C458287}"/>
              </a:ext>
            </a:extLst>
          </p:cNvPr>
          <p:cNvSpPr>
            <a:spLocks noGrp="1"/>
          </p:cNvSpPr>
          <p:nvPr>
            <p:ph type="body" idx="1"/>
          </p:nvPr>
        </p:nvSpPr>
        <p:spPr/>
        <p:txBody>
          <a:bodyPr/>
          <a:lstStyle/>
          <a:p>
            <a:pPr marL="228600" indent="-228600">
              <a:buFont typeface="+mj-lt"/>
              <a:buAutoNum type="arabicPeriod"/>
            </a:pPr>
            <a:r>
              <a:rPr lang="cs-CZ" sz="1200" b="1" kern="1200" noProof="0" dirty="0">
                <a:solidFill>
                  <a:schemeClr val="tx1"/>
                </a:solidFill>
                <a:effectLst/>
                <a:latin typeface="+mn-lt"/>
                <a:ea typeface="+mn-ea"/>
                <a:cs typeface="+mn-cs"/>
              </a:rPr>
              <a:t>Jak ty mně</a:t>
            </a:r>
            <a:r>
              <a:rPr lang="cs-CZ" sz="1200" kern="1200" noProof="0" dirty="0">
                <a:solidFill>
                  <a:schemeClr val="tx1"/>
                </a:solidFill>
                <a:effectLst/>
                <a:latin typeface="+mn-lt"/>
                <a:ea typeface="+mn-ea"/>
                <a:cs typeface="+mn-cs"/>
              </a:rPr>
              <a:t>, </a:t>
            </a:r>
            <a:r>
              <a:rPr lang="cs-CZ" sz="1200" b="1" kern="1200" noProof="0" dirty="0">
                <a:solidFill>
                  <a:schemeClr val="tx1"/>
                </a:solidFill>
                <a:effectLst/>
                <a:latin typeface="+mn-lt"/>
                <a:ea typeface="+mn-ea"/>
                <a:cs typeface="+mn-cs"/>
              </a:rPr>
              <a:t>tak já tobě: </a:t>
            </a:r>
            <a:r>
              <a:rPr lang="cs-CZ" sz="1200" kern="1200" noProof="0" dirty="0">
                <a:solidFill>
                  <a:schemeClr val="tx1"/>
                </a:solidFill>
                <a:effectLst/>
                <a:latin typeface="+mn-lt"/>
                <a:ea typeface="+mn-ea"/>
                <a:cs typeface="+mn-cs"/>
              </a:rPr>
              <a:t>Strategie, v níž se jedna firma chová stejně, jako její konkurent v předchozím kole hry (</a:t>
            </a:r>
            <a:r>
              <a:rPr lang="cs-CZ" sz="1200" i="1" kern="1200" noProof="0" dirty="0" err="1">
                <a:solidFill>
                  <a:schemeClr val="tx1"/>
                </a:solidFill>
                <a:effectLst/>
                <a:latin typeface="+mn-lt"/>
                <a:ea typeface="+mn-ea"/>
                <a:cs typeface="+mn-cs"/>
              </a:rPr>
              <a:t>tit</a:t>
            </a:r>
            <a:r>
              <a:rPr lang="cs-CZ" sz="1200" i="1" kern="1200" noProof="0" dirty="0">
                <a:solidFill>
                  <a:schemeClr val="tx1"/>
                </a:solidFill>
                <a:effectLst/>
                <a:latin typeface="+mn-lt"/>
                <a:ea typeface="+mn-ea"/>
                <a:cs typeface="+mn-cs"/>
              </a:rPr>
              <a:t> </a:t>
            </a:r>
            <a:r>
              <a:rPr lang="cs-CZ" sz="1200" i="1" kern="1200" noProof="0" dirty="0" err="1">
                <a:solidFill>
                  <a:schemeClr val="tx1"/>
                </a:solidFill>
                <a:effectLst/>
                <a:latin typeface="+mn-lt"/>
                <a:ea typeface="+mn-ea"/>
                <a:cs typeface="+mn-cs"/>
              </a:rPr>
              <a:t>for</a:t>
            </a:r>
            <a:r>
              <a:rPr lang="cs-CZ" sz="1200" i="1" kern="1200" noProof="0" dirty="0">
                <a:solidFill>
                  <a:schemeClr val="tx1"/>
                </a:solidFill>
                <a:effectLst/>
                <a:latin typeface="+mn-lt"/>
                <a:ea typeface="+mn-ea"/>
                <a:cs typeface="+mn-cs"/>
              </a:rPr>
              <a:t> </a:t>
            </a:r>
            <a:r>
              <a:rPr lang="cs-CZ" sz="1200" i="1" kern="1200" noProof="0" dirty="0" err="1">
                <a:solidFill>
                  <a:schemeClr val="tx1"/>
                </a:solidFill>
                <a:effectLst/>
                <a:latin typeface="+mn-lt"/>
                <a:ea typeface="+mn-ea"/>
                <a:cs typeface="+mn-cs"/>
              </a:rPr>
              <a:t>tat</a:t>
            </a:r>
            <a:r>
              <a:rPr lang="cs-CZ" sz="1200" kern="1200" noProof="0" dirty="0">
                <a:solidFill>
                  <a:schemeClr val="tx1"/>
                </a:solidFill>
                <a:effectLst/>
                <a:latin typeface="+mn-lt"/>
                <a:ea typeface="+mn-ea"/>
                <a:cs typeface="+mn-cs"/>
              </a:rPr>
              <a:t>). Firma 2 potrestala firmu 1 za nespolupráci tím, že rovněž stanovila nízkou cenu. Pokud se firma 1 vrátí ke spolupráci (stanoví vysokou cenu), trestající firma 2 bude rovněž spolupracovat (stanoví vysokou cenu). Pokud firma 1 bude dál porušovat spolupráci, učiní tak i trestající firma. Strategie „Jak ty mně, tak já tobě“ založená na následování toho, co učinil konkurent, může vést k dosažení efektivního výsledku nekonečně opakované hry. Ukazuje, že se konkurentům vyplatí, namísto jednorázového zisku z nedodržení dohody, sledovat dlouhodobé zisky plynoucí ze spolupráce.</a:t>
            </a:r>
          </a:p>
          <a:p>
            <a:r>
              <a:rPr lang="cs-CZ" sz="1200" kern="1200" dirty="0">
                <a:solidFill>
                  <a:schemeClr val="tx1"/>
                </a:solidFill>
                <a:effectLst/>
                <a:latin typeface="+mn-lt"/>
                <a:ea typeface="+mn-ea"/>
                <a:cs typeface="+mn-cs"/>
              </a:rPr>
              <a:t>2. Strategií, která je nejpřísnější, protože trestá nedodržení dohody navždy, je </a:t>
            </a:r>
            <a:r>
              <a:rPr lang="cs-CZ" sz="1200" b="1" kern="1200" dirty="0">
                <a:solidFill>
                  <a:schemeClr val="tx1"/>
                </a:solidFill>
                <a:effectLst/>
                <a:latin typeface="+mn-lt"/>
                <a:ea typeface="+mn-ea"/>
                <a:cs typeface="+mn-cs"/>
              </a:rPr>
              <a:t>Hrozivá (nekompromisní) strategie </a:t>
            </a:r>
            <a:r>
              <a:rPr lang="cs-CZ" sz="1200" kern="1200" dirty="0">
                <a:solidFill>
                  <a:schemeClr val="tx1"/>
                </a:solidFill>
                <a:effectLst/>
                <a:latin typeface="+mn-lt"/>
                <a:ea typeface="+mn-ea"/>
                <a:cs typeface="+mn-cs"/>
              </a:rPr>
              <a:t>(</a:t>
            </a:r>
            <a:r>
              <a:rPr lang="cs-CZ" sz="1200" i="1" kern="1200" dirty="0" err="1">
                <a:solidFill>
                  <a:schemeClr val="tx1"/>
                </a:solidFill>
                <a:effectLst/>
                <a:latin typeface="+mn-lt"/>
                <a:ea typeface="+mn-ea"/>
                <a:cs typeface="+mn-cs"/>
              </a:rPr>
              <a:t>grim</a:t>
            </a:r>
            <a:r>
              <a:rPr lang="cs-CZ" sz="1200" i="1" kern="1200" dirty="0">
                <a:solidFill>
                  <a:schemeClr val="tx1"/>
                </a:solidFill>
                <a:effectLst/>
                <a:latin typeface="+mn-lt"/>
                <a:ea typeface="+mn-ea"/>
                <a:cs typeface="+mn-cs"/>
              </a:rPr>
              <a:t> </a:t>
            </a:r>
            <a:r>
              <a:rPr lang="cs-CZ" sz="1200" i="1" kern="1200" dirty="0" err="1">
                <a:solidFill>
                  <a:schemeClr val="tx1"/>
                </a:solidFill>
                <a:effectLst/>
                <a:latin typeface="+mn-lt"/>
                <a:ea typeface="+mn-ea"/>
                <a:cs typeface="+mn-cs"/>
              </a:rPr>
              <a:t>strategy</a:t>
            </a:r>
            <a:r>
              <a:rPr lang="cs-CZ" sz="1200" kern="1200" dirty="0">
                <a:solidFill>
                  <a:schemeClr val="tx1"/>
                </a:solidFill>
                <a:effectLst/>
                <a:latin typeface="+mn-lt"/>
                <a:ea typeface="+mn-ea"/>
                <a:cs typeface="+mn-cs"/>
              </a:rPr>
              <a:t>). </a:t>
            </a:r>
          </a:p>
          <a:p>
            <a:endParaRPr lang="cs-CZ" sz="1200" kern="1200" dirty="0">
              <a:solidFill>
                <a:schemeClr val="tx1"/>
              </a:solidFill>
              <a:effectLst/>
              <a:latin typeface="+mn-lt"/>
              <a:ea typeface="+mn-ea"/>
              <a:cs typeface="+mn-cs"/>
            </a:endParaRPr>
          </a:p>
          <a:p>
            <a:r>
              <a:rPr lang="cs-CZ" sz="1200" kern="1200" dirty="0">
                <a:solidFill>
                  <a:schemeClr val="tx1"/>
                </a:solidFill>
                <a:effectLst/>
                <a:latin typeface="+mn-lt"/>
                <a:ea typeface="+mn-ea"/>
                <a:cs typeface="+mn-cs"/>
              </a:rPr>
              <a:t>Termín „dohoda“ nebo „spolupráce“, - jde o </a:t>
            </a:r>
            <a:r>
              <a:rPr lang="cs-CZ" sz="1200" b="1" kern="1200" dirty="0">
                <a:solidFill>
                  <a:schemeClr val="tx1"/>
                </a:solidFill>
                <a:effectLst/>
                <a:latin typeface="+mn-lt"/>
                <a:ea typeface="+mn-ea"/>
                <a:cs typeface="+mn-cs"/>
              </a:rPr>
              <a:t>nevyslovenou dohodu/spolupráci </a:t>
            </a:r>
            <a:r>
              <a:rPr lang="cs-CZ" sz="1200" kern="1200" dirty="0">
                <a:solidFill>
                  <a:schemeClr val="tx1"/>
                </a:solidFill>
                <a:effectLst/>
                <a:latin typeface="+mn-lt"/>
                <a:ea typeface="+mn-ea"/>
                <a:cs typeface="+mn-cs"/>
              </a:rPr>
              <a:t>(</a:t>
            </a:r>
            <a:r>
              <a:rPr lang="cs-CZ" sz="1200" i="1" kern="1200" dirty="0" err="1">
                <a:solidFill>
                  <a:schemeClr val="tx1"/>
                </a:solidFill>
                <a:effectLst/>
                <a:latin typeface="+mn-lt"/>
                <a:ea typeface="+mn-ea"/>
                <a:cs typeface="+mn-cs"/>
              </a:rPr>
              <a:t>tacit</a:t>
            </a:r>
            <a:r>
              <a:rPr lang="cs-CZ" sz="1200" i="1" kern="1200" dirty="0">
                <a:solidFill>
                  <a:schemeClr val="tx1"/>
                </a:solidFill>
                <a:effectLst/>
                <a:latin typeface="+mn-lt"/>
                <a:ea typeface="+mn-ea"/>
                <a:cs typeface="+mn-cs"/>
              </a:rPr>
              <a:t> </a:t>
            </a:r>
            <a:r>
              <a:rPr lang="cs-CZ" sz="1200" i="1" kern="1200" dirty="0" err="1">
                <a:solidFill>
                  <a:schemeClr val="tx1"/>
                </a:solidFill>
                <a:effectLst/>
                <a:latin typeface="+mn-lt"/>
                <a:ea typeface="+mn-ea"/>
                <a:cs typeface="+mn-cs"/>
              </a:rPr>
              <a:t>collusion</a:t>
            </a:r>
            <a:r>
              <a:rPr lang="cs-CZ" sz="1200" kern="1200" dirty="0">
                <a:solidFill>
                  <a:schemeClr val="tx1"/>
                </a:solidFill>
                <a:effectLst/>
                <a:latin typeface="+mn-lt"/>
                <a:ea typeface="+mn-ea"/>
                <a:cs typeface="+mn-cs"/>
              </a:rPr>
              <a:t>). Nepředpokládáme, že by firmy reálně kooperovaly – tedy </a:t>
            </a:r>
            <a:endParaRPr lang="cs-CZ" dirty="0"/>
          </a:p>
          <a:p>
            <a:r>
              <a:rPr lang="cs-CZ" sz="1200" kern="1200" dirty="0">
                <a:solidFill>
                  <a:schemeClr val="tx1"/>
                </a:solidFill>
                <a:effectLst/>
                <a:latin typeface="+mn-lt"/>
                <a:ea typeface="+mn-ea"/>
                <a:cs typeface="+mn-cs"/>
              </a:rPr>
              <a:t>že by se sešly a dohodly se na společné strategii. Opakování her poskytuje firmám informace o chování jejich konkurenta a nabízí způsob, jak dosáhnout vyšších zisků v  případě, že obě stanoví menší množství (v  </a:t>
            </a:r>
            <a:r>
              <a:rPr lang="cs-CZ" sz="1200" kern="1200" dirty="0" err="1">
                <a:solidFill>
                  <a:schemeClr val="tx1"/>
                </a:solidFill>
                <a:effectLst/>
                <a:latin typeface="+mn-lt"/>
                <a:ea typeface="+mn-ea"/>
                <a:cs typeface="+mn-cs"/>
              </a:rPr>
              <a:t>Cournotově</a:t>
            </a:r>
            <a:r>
              <a:rPr lang="cs-CZ" sz="1200" kern="1200" dirty="0">
                <a:solidFill>
                  <a:schemeClr val="tx1"/>
                </a:solidFill>
                <a:effectLst/>
                <a:latin typeface="+mn-lt"/>
                <a:ea typeface="+mn-ea"/>
                <a:cs typeface="+mn-cs"/>
              </a:rPr>
              <a:t> modelu) nebo vyšší cenu (v </a:t>
            </a:r>
            <a:r>
              <a:rPr lang="cs-CZ" sz="1200" kern="1200" dirty="0" err="1">
                <a:solidFill>
                  <a:schemeClr val="tx1"/>
                </a:solidFill>
                <a:effectLst/>
                <a:latin typeface="+mn-lt"/>
                <a:ea typeface="+mn-ea"/>
                <a:cs typeface="+mn-cs"/>
              </a:rPr>
              <a:t>Bertrandově</a:t>
            </a:r>
            <a:r>
              <a:rPr lang="cs-CZ" sz="1200" kern="1200" dirty="0">
                <a:solidFill>
                  <a:schemeClr val="tx1"/>
                </a:solidFill>
                <a:effectLst/>
                <a:latin typeface="+mn-lt"/>
                <a:ea typeface="+mn-ea"/>
                <a:cs typeface="+mn-cs"/>
              </a:rPr>
              <a:t> modelu). Firmy se s využitím informací o chování konkurenta v  předchozích kolech hry chovají, jako by spolupracovaly (dodržovaly nepsanou dohodu) a  volí strategie, vedoucí k efektivnímu řešení. </a:t>
            </a:r>
            <a:endParaRPr lang="cs-CZ" dirty="0"/>
          </a:p>
          <a:p>
            <a:r>
              <a:rPr lang="cs-CZ" sz="1200" kern="1200" dirty="0">
                <a:solidFill>
                  <a:schemeClr val="tx1"/>
                </a:solidFill>
                <a:effectLst/>
                <a:latin typeface="+mn-lt"/>
                <a:ea typeface="+mn-ea"/>
                <a:cs typeface="+mn-cs"/>
              </a:rPr>
              <a:t>Tato nevyslovená dohoda trvá, dokud obě firmy věří, že je pro ně výhodná. Firmy nepotřebují žádnou třetí stranu, resp. vnější autoritu, která by do jejich vztahu </a:t>
            </a:r>
            <a:endParaRPr lang="cs-CZ" dirty="0"/>
          </a:p>
          <a:p>
            <a:r>
              <a:rPr lang="cs-CZ" sz="1200" kern="1200" dirty="0">
                <a:solidFill>
                  <a:schemeClr val="tx1"/>
                </a:solidFill>
                <a:effectLst/>
                <a:latin typeface="+mn-lt"/>
                <a:ea typeface="+mn-ea"/>
                <a:cs typeface="+mn-cs"/>
              </a:rPr>
              <a:t>zasahovala nebo plnění nevyslovené dohody vynucovala. Jinými slovy součástí nevyslovených dohod je jejich </a:t>
            </a:r>
            <a:r>
              <a:rPr lang="cs-CZ" sz="1200" kern="1200" dirty="0" err="1">
                <a:solidFill>
                  <a:schemeClr val="tx1"/>
                </a:solidFill>
                <a:effectLst/>
                <a:latin typeface="+mn-lt"/>
                <a:ea typeface="+mn-ea"/>
                <a:cs typeface="+mn-cs"/>
              </a:rPr>
              <a:t>samovynutitelnost</a:t>
            </a:r>
            <a:r>
              <a:rPr lang="cs-CZ" sz="1200" kern="1200" dirty="0">
                <a:solidFill>
                  <a:schemeClr val="tx1"/>
                </a:solidFill>
                <a:effectLst/>
                <a:latin typeface="+mn-lt"/>
                <a:ea typeface="+mn-ea"/>
                <a:cs typeface="+mn-cs"/>
              </a:rPr>
              <a:t> (</a:t>
            </a:r>
            <a:r>
              <a:rPr lang="cs-CZ" sz="1200" i="1" kern="1200" dirty="0" err="1">
                <a:solidFill>
                  <a:schemeClr val="tx1"/>
                </a:solidFill>
                <a:effectLst/>
                <a:latin typeface="+mn-lt"/>
                <a:ea typeface="+mn-ea"/>
                <a:cs typeface="+mn-cs"/>
              </a:rPr>
              <a:t>self­enforcing</a:t>
            </a:r>
            <a:r>
              <a:rPr lang="cs-CZ" sz="1200" kern="1200" dirty="0">
                <a:solidFill>
                  <a:schemeClr val="tx1"/>
                </a:solidFill>
                <a:effectLst/>
                <a:latin typeface="+mn-lt"/>
                <a:ea typeface="+mn-ea"/>
                <a:cs typeface="+mn-cs"/>
              </a:rPr>
              <a:t>). Na rozdíl od </a:t>
            </a:r>
            <a:endParaRPr lang="cs-CZ" dirty="0"/>
          </a:p>
          <a:p>
            <a:r>
              <a:rPr lang="cs-CZ" sz="1200" kern="1200" dirty="0">
                <a:solidFill>
                  <a:schemeClr val="tx1"/>
                </a:solidFill>
                <a:effectLst/>
                <a:latin typeface="+mn-lt"/>
                <a:ea typeface="+mn-ea"/>
                <a:cs typeface="+mn-cs"/>
              </a:rPr>
              <a:t>toho jsou kartelové dohody, které reprezentují kooperativní chování firem, závazné, a  proto třetí stranou vynutitelné (pokud jsou výjimečně legislativně </a:t>
            </a:r>
            <a:endParaRPr lang="cs-CZ" dirty="0"/>
          </a:p>
          <a:p>
            <a:r>
              <a:rPr lang="cs-CZ" sz="1200" kern="1200" dirty="0">
                <a:solidFill>
                  <a:schemeClr val="tx1"/>
                </a:solidFill>
                <a:effectLst/>
                <a:latin typeface="+mn-lt"/>
                <a:ea typeface="+mn-ea"/>
                <a:cs typeface="+mn-cs"/>
              </a:rPr>
              <a:t>umožněny).</a:t>
            </a:r>
            <a:endParaRPr lang="cs-CZ" noProof="0" dirty="0"/>
          </a:p>
          <a:p>
            <a:pPr>
              <a:buNone/>
            </a:pPr>
            <a:endParaRPr lang="cs-CZ" dirty="0"/>
          </a:p>
        </p:txBody>
      </p:sp>
      <p:sp>
        <p:nvSpPr>
          <p:cNvPr id="4" name="Slide Number Placeholder 3">
            <a:extLst>
              <a:ext uri="{FF2B5EF4-FFF2-40B4-BE49-F238E27FC236}">
                <a16:creationId xmlns:a16="http://schemas.microsoft.com/office/drawing/2014/main" id="{573C6FF6-91FD-F6E4-AE26-A6511F55522C}"/>
              </a:ext>
            </a:extLst>
          </p:cNvPr>
          <p:cNvSpPr>
            <a:spLocks noGrp="1"/>
          </p:cNvSpPr>
          <p:nvPr>
            <p:ph type="sldNum" sz="quarter" idx="5"/>
          </p:nvPr>
        </p:nvSpPr>
        <p:spPr/>
        <p:txBody>
          <a:bodyPr/>
          <a:lstStyle/>
          <a:p>
            <a:fld id="{B6B4AD3D-6C93-44BC-9123-10DDA05B8073}" type="slidenum">
              <a:rPr lang="en-GB" smtClean="0"/>
              <a:t>19</a:t>
            </a:fld>
            <a:endParaRPr lang="en-GB" dirty="0"/>
          </a:p>
        </p:txBody>
      </p:sp>
    </p:spTree>
    <p:extLst>
      <p:ext uri="{BB962C8B-B14F-4D97-AF65-F5344CB8AC3E}">
        <p14:creationId xmlns:p14="http://schemas.microsoft.com/office/powerpoint/2010/main" val="6554459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cs-CZ" noProof="0" dirty="0"/>
              <a:t>Vzájemná závislost firem typická pro oligopolní tržní strukturu nutí každého z výrobců v odvětví pečlivě zvažovat jednak svou vlastní strategii, jednak reakci ostatních firem v odvětví na svá vlastní rozhodnutí.</a:t>
            </a:r>
          </a:p>
          <a:p>
            <a:r>
              <a:rPr lang="cs-CZ" noProof="0" dirty="0"/>
              <a:t>Strategické rozhodování např. v podmínkách duopolu je analogické s rozhodováním dvou soupeřů hrajících spolu šachy: každý z nich při rozhodování o svém tahu zvažuje nejen bezprostřední možnou reakci svého protivníka, ale i jeho následné reakce na jeho vlastní další tahy. Proto je teorie her jedním ze základních nástrojů ekonomů při analýze strategického rozhodování firem.</a:t>
            </a:r>
          </a:p>
          <a:p>
            <a:r>
              <a:rPr lang="en-GB" b="1" dirty="0"/>
              <a:t> </a:t>
            </a:r>
            <a:r>
              <a:rPr lang="en-GB" b="1" dirty="0" err="1"/>
              <a:t>Proč</a:t>
            </a:r>
            <a:r>
              <a:rPr lang="en-GB" b="1" dirty="0"/>
              <a:t> </a:t>
            </a:r>
            <a:r>
              <a:rPr lang="en-GB" b="1" dirty="0" err="1"/>
              <a:t>teorie</a:t>
            </a:r>
            <a:r>
              <a:rPr lang="en-GB" b="1" dirty="0"/>
              <a:t> her u </a:t>
            </a:r>
            <a:r>
              <a:rPr lang="en-GB" b="1" dirty="0" err="1"/>
              <a:t>oligopolu</a:t>
            </a:r>
            <a:endParaRPr lang="en-GB" b="1" dirty="0"/>
          </a:p>
          <a:p>
            <a:r>
              <a:rPr lang="en-GB" dirty="0" err="1"/>
              <a:t>Firmy</a:t>
            </a:r>
            <a:r>
              <a:rPr lang="en-GB" dirty="0"/>
              <a:t> </a:t>
            </a:r>
            <a:r>
              <a:rPr lang="en-GB" dirty="0" err="1"/>
              <a:t>na</a:t>
            </a:r>
            <a:r>
              <a:rPr lang="en-GB" dirty="0"/>
              <a:t> </a:t>
            </a:r>
            <a:r>
              <a:rPr lang="en-GB" dirty="0" err="1"/>
              <a:t>oligopolním</a:t>
            </a:r>
            <a:r>
              <a:rPr lang="en-GB" dirty="0"/>
              <a:t> </a:t>
            </a:r>
            <a:r>
              <a:rPr lang="en-GB" dirty="0" err="1"/>
              <a:t>trhu</a:t>
            </a:r>
            <a:r>
              <a:rPr lang="en-GB" dirty="0"/>
              <a:t> se </a:t>
            </a:r>
            <a:r>
              <a:rPr lang="en-GB" dirty="0" err="1"/>
              <a:t>rozhodují</a:t>
            </a:r>
            <a:r>
              <a:rPr lang="en-GB" dirty="0"/>
              <a:t> </a:t>
            </a:r>
            <a:r>
              <a:rPr lang="en-GB" b="1" dirty="0" err="1"/>
              <a:t>strategicky</a:t>
            </a:r>
            <a:r>
              <a:rPr lang="en-GB" dirty="0"/>
              <a:t>, </a:t>
            </a:r>
            <a:r>
              <a:rPr lang="en-GB" dirty="0" err="1"/>
              <a:t>jejich</a:t>
            </a:r>
            <a:r>
              <a:rPr lang="en-GB" dirty="0"/>
              <a:t> </a:t>
            </a:r>
            <a:r>
              <a:rPr lang="en-GB" dirty="0" err="1"/>
              <a:t>zisky</a:t>
            </a:r>
            <a:r>
              <a:rPr lang="en-GB" dirty="0"/>
              <a:t> </a:t>
            </a:r>
            <a:r>
              <a:rPr lang="en-GB" dirty="0" err="1"/>
              <a:t>závisí</a:t>
            </a:r>
            <a:r>
              <a:rPr lang="en-GB" dirty="0"/>
              <a:t> </a:t>
            </a:r>
            <a:r>
              <a:rPr lang="en-GB" dirty="0" err="1"/>
              <a:t>nejen</a:t>
            </a:r>
            <a:r>
              <a:rPr lang="en-GB" dirty="0"/>
              <a:t> </a:t>
            </a:r>
            <a:r>
              <a:rPr lang="en-GB" dirty="0" err="1"/>
              <a:t>na</a:t>
            </a:r>
            <a:r>
              <a:rPr lang="en-GB" dirty="0"/>
              <a:t> </a:t>
            </a:r>
            <a:r>
              <a:rPr lang="en-GB" dirty="0" err="1"/>
              <a:t>jejich</a:t>
            </a:r>
            <a:r>
              <a:rPr lang="en-GB" dirty="0"/>
              <a:t> </a:t>
            </a:r>
            <a:r>
              <a:rPr lang="en-GB" dirty="0" err="1"/>
              <a:t>volbě</a:t>
            </a:r>
            <a:r>
              <a:rPr lang="en-GB" dirty="0"/>
              <a:t>, ale </a:t>
            </a:r>
            <a:r>
              <a:rPr lang="en-GB" dirty="0" err="1"/>
              <a:t>i</a:t>
            </a:r>
            <a:r>
              <a:rPr lang="en-GB" dirty="0"/>
              <a:t> </a:t>
            </a:r>
            <a:r>
              <a:rPr lang="en-GB" dirty="0" err="1"/>
              <a:t>na</a:t>
            </a:r>
            <a:r>
              <a:rPr lang="en-GB" dirty="0"/>
              <a:t> </a:t>
            </a:r>
            <a:r>
              <a:rPr lang="en-GB" dirty="0" err="1"/>
              <a:t>volbě</a:t>
            </a:r>
            <a:r>
              <a:rPr lang="en-GB" dirty="0"/>
              <a:t> </a:t>
            </a:r>
            <a:r>
              <a:rPr lang="en-GB" dirty="0" err="1"/>
              <a:t>konkurenta</a:t>
            </a:r>
            <a:r>
              <a:rPr lang="en-GB" dirty="0"/>
              <a:t>.</a:t>
            </a:r>
          </a:p>
          <a:p>
            <a:r>
              <a:rPr lang="en-GB" dirty="0" err="1"/>
              <a:t>Cournotův</a:t>
            </a:r>
            <a:r>
              <a:rPr lang="en-GB" dirty="0"/>
              <a:t> model </a:t>
            </a:r>
            <a:r>
              <a:rPr lang="en-GB" dirty="0" err="1"/>
              <a:t>ukazuje</a:t>
            </a:r>
            <a:r>
              <a:rPr lang="en-GB" dirty="0"/>
              <a:t>, </a:t>
            </a:r>
            <a:r>
              <a:rPr lang="en-GB" dirty="0" err="1"/>
              <a:t>že</a:t>
            </a:r>
            <a:r>
              <a:rPr lang="en-GB" dirty="0"/>
              <a:t> </a:t>
            </a:r>
            <a:r>
              <a:rPr lang="en-GB" b="1" dirty="0" err="1"/>
              <a:t>duopol</a:t>
            </a:r>
            <a:r>
              <a:rPr lang="en-GB" dirty="0"/>
              <a:t> </a:t>
            </a:r>
            <a:r>
              <a:rPr lang="en-GB" dirty="0" err="1"/>
              <a:t>často</a:t>
            </a:r>
            <a:r>
              <a:rPr lang="en-GB" dirty="0"/>
              <a:t> </a:t>
            </a:r>
            <a:r>
              <a:rPr lang="en-GB" dirty="0" err="1"/>
              <a:t>nedosáhne</a:t>
            </a:r>
            <a:r>
              <a:rPr lang="en-GB" dirty="0"/>
              <a:t> </a:t>
            </a:r>
            <a:r>
              <a:rPr lang="en-GB" dirty="0" err="1"/>
              <a:t>monopolního</a:t>
            </a:r>
            <a:r>
              <a:rPr lang="en-GB" dirty="0"/>
              <a:t> </a:t>
            </a:r>
            <a:r>
              <a:rPr lang="en-GB" dirty="0" err="1"/>
              <a:t>zisku</a:t>
            </a:r>
            <a:r>
              <a:rPr lang="en-GB" dirty="0"/>
              <a:t>, </a:t>
            </a:r>
            <a:r>
              <a:rPr lang="en-GB" dirty="0" err="1"/>
              <a:t>i</a:t>
            </a:r>
            <a:r>
              <a:rPr lang="en-GB" dirty="0"/>
              <a:t> </a:t>
            </a:r>
            <a:r>
              <a:rPr lang="en-GB" dirty="0" err="1"/>
              <a:t>když</a:t>
            </a:r>
            <a:r>
              <a:rPr lang="en-GB" dirty="0"/>
              <a:t> by </a:t>
            </a:r>
            <a:r>
              <a:rPr lang="en-GB" dirty="0" err="1"/>
              <a:t>byl</a:t>
            </a:r>
            <a:r>
              <a:rPr lang="en-GB" dirty="0"/>
              <a:t> </a:t>
            </a:r>
            <a:r>
              <a:rPr lang="en-GB" dirty="0" err="1"/>
              <a:t>vyšší</a:t>
            </a:r>
            <a:r>
              <a:rPr lang="en-GB" dirty="0"/>
              <a:t>, </a:t>
            </a:r>
            <a:r>
              <a:rPr lang="en-GB" dirty="0" err="1"/>
              <a:t>protože</a:t>
            </a:r>
            <a:r>
              <a:rPr lang="en-GB" dirty="0"/>
              <a:t> </a:t>
            </a:r>
            <a:r>
              <a:rPr lang="en-GB" b="1" dirty="0" err="1"/>
              <a:t>stabilní</a:t>
            </a:r>
            <a:r>
              <a:rPr lang="en-GB" b="1" dirty="0"/>
              <a:t> </a:t>
            </a:r>
            <a:r>
              <a:rPr lang="en-GB" b="1" dirty="0" err="1"/>
              <a:t>rovnováha</a:t>
            </a:r>
            <a:r>
              <a:rPr lang="en-GB" b="1" dirty="0"/>
              <a:t> (</a:t>
            </a:r>
            <a:r>
              <a:rPr lang="en-GB" b="1" dirty="0" err="1"/>
              <a:t>Nashova</a:t>
            </a:r>
            <a:r>
              <a:rPr lang="en-GB" b="1" dirty="0"/>
              <a:t>)</a:t>
            </a:r>
            <a:r>
              <a:rPr lang="en-GB" dirty="0"/>
              <a:t> </a:t>
            </a:r>
            <a:r>
              <a:rPr lang="en-GB" dirty="0" err="1"/>
              <a:t>vzniká</a:t>
            </a:r>
            <a:r>
              <a:rPr lang="en-GB" dirty="0"/>
              <a:t> </a:t>
            </a:r>
            <a:r>
              <a:rPr lang="en-GB" dirty="0" err="1"/>
              <a:t>při</a:t>
            </a:r>
            <a:r>
              <a:rPr lang="en-GB" dirty="0"/>
              <a:t> </a:t>
            </a:r>
            <a:r>
              <a:rPr lang="en-GB" dirty="0" err="1"/>
              <a:t>výrobě</a:t>
            </a:r>
            <a:r>
              <a:rPr lang="en-GB" dirty="0"/>
              <a:t> </a:t>
            </a:r>
            <a:r>
              <a:rPr lang="en-GB" dirty="0" err="1"/>
              <a:t>většího</a:t>
            </a:r>
            <a:r>
              <a:rPr lang="en-GB" dirty="0"/>
              <a:t> </a:t>
            </a:r>
            <a:r>
              <a:rPr lang="en-GB" dirty="0" err="1"/>
              <a:t>množství</a:t>
            </a:r>
            <a:r>
              <a:rPr lang="en-GB" dirty="0"/>
              <a:t>, </a:t>
            </a:r>
            <a:r>
              <a:rPr lang="en-GB" dirty="0" err="1"/>
              <a:t>které</a:t>
            </a:r>
            <a:r>
              <a:rPr lang="en-GB" dirty="0"/>
              <a:t> </a:t>
            </a:r>
            <a:r>
              <a:rPr lang="en-GB" dirty="0" err="1"/>
              <a:t>zisk</a:t>
            </a:r>
            <a:r>
              <a:rPr lang="en-GB" dirty="0"/>
              <a:t> </a:t>
            </a:r>
            <a:r>
              <a:rPr lang="en-GB" dirty="0" err="1"/>
              <a:t>snižuje</a:t>
            </a:r>
            <a:r>
              <a:rPr lang="en-GB" dirty="0"/>
              <a:t>, ale je </a:t>
            </a:r>
            <a:r>
              <a:rPr lang="en-GB" dirty="0" err="1"/>
              <a:t>stabilní</a:t>
            </a:r>
            <a:r>
              <a:rPr lang="en-GB" dirty="0"/>
              <a:t>.</a:t>
            </a:r>
          </a:p>
          <a:p>
            <a:endParaRPr lang="cs-CZ" b="1" dirty="0"/>
          </a:p>
          <a:p>
            <a:endParaRPr lang="cs-CZ" noProof="0" dirty="0"/>
          </a:p>
        </p:txBody>
      </p:sp>
      <p:sp>
        <p:nvSpPr>
          <p:cNvPr id="4" name="Slide Number Placeholder 3"/>
          <p:cNvSpPr>
            <a:spLocks noGrp="1"/>
          </p:cNvSpPr>
          <p:nvPr>
            <p:ph type="sldNum" sz="quarter" idx="5"/>
          </p:nvPr>
        </p:nvSpPr>
        <p:spPr/>
        <p:txBody>
          <a:bodyPr/>
          <a:lstStyle/>
          <a:p>
            <a:fld id="{B6B4AD3D-6C93-44BC-9123-10DDA05B8073}" type="slidenum">
              <a:rPr lang="en-GB" smtClean="0"/>
              <a:t>2</a:t>
            </a:fld>
            <a:endParaRPr lang="en-GB"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19AFC9-2C84-277D-A0DB-7C8F97FBCD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A30660-722F-2BA5-2FC6-02EDA8094E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A0A6BC-30F3-05C6-02CD-ED4BC1A76DC6}"/>
              </a:ext>
            </a:extLst>
          </p:cNvPr>
          <p:cNvSpPr>
            <a:spLocks noGrp="1"/>
          </p:cNvSpPr>
          <p:nvPr>
            <p:ph type="body" idx="1"/>
          </p:nvPr>
        </p:nvSpPr>
        <p:spPr/>
        <p:txBody>
          <a:bodyPr/>
          <a:lstStyle/>
          <a:p>
            <a:pPr>
              <a:buNone/>
            </a:pPr>
            <a:r>
              <a:rPr lang="en-GB" dirty="0" err="1"/>
              <a:t>Budeme</a:t>
            </a:r>
            <a:r>
              <a:rPr lang="en-GB" dirty="0"/>
              <a:t>-li </a:t>
            </a:r>
            <a:r>
              <a:rPr lang="en-GB" dirty="0" err="1"/>
              <a:t>předpokládat</a:t>
            </a:r>
            <a:r>
              <a:rPr lang="en-GB" dirty="0"/>
              <a:t> </a:t>
            </a:r>
            <a:r>
              <a:rPr lang="en-GB" dirty="0" err="1"/>
              <a:t>působení</a:t>
            </a:r>
            <a:r>
              <a:rPr lang="en-GB" dirty="0"/>
              <a:t> </a:t>
            </a:r>
            <a:r>
              <a:rPr lang="en-GB" dirty="0" err="1"/>
              <a:t>dvou</a:t>
            </a:r>
            <a:r>
              <a:rPr lang="en-GB" dirty="0"/>
              <a:t> </a:t>
            </a:r>
            <a:r>
              <a:rPr lang="en-GB" dirty="0" err="1"/>
              <a:t>firem</a:t>
            </a:r>
            <a:r>
              <a:rPr lang="en-GB" dirty="0"/>
              <a:t> </a:t>
            </a:r>
            <a:r>
              <a:rPr lang="en-GB" dirty="0" err="1"/>
              <a:t>na</a:t>
            </a:r>
            <a:r>
              <a:rPr lang="en-GB" dirty="0"/>
              <a:t> </a:t>
            </a:r>
            <a:r>
              <a:rPr lang="en-GB" dirty="0" err="1"/>
              <a:t>trhu</a:t>
            </a:r>
            <a:r>
              <a:rPr lang="en-GB" dirty="0"/>
              <a:t>, </a:t>
            </a:r>
            <a:r>
              <a:rPr lang="en-GB" dirty="0" err="1"/>
              <a:t>strategickým</a:t>
            </a:r>
            <a:r>
              <a:rPr lang="cs-CZ" dirty="0"/>
              <a:t> </a:t>
            </a:r>
            <a:r>
              <a:rPr lang="en-GB" dirty="0" err="1"/>
              <a:t>tahem</a:t>
            </a:r>
            <a:r>
              <a:rPr lang="en-GB" dirty="0"/>
              <a:t> </a:t>
            </a:r>
            <a:r>
              <a:rPr lang="en-GB" dirty="0" err="1"/>
              <a:t>bude</a:t>
            </a:r>
            <a:r>
              <a:rPr lang="en-GB" dirty="0"/>
              <a:t> </a:t>
            </a:r>
            <a:r>
              <a:rPr lang="en-GB" dirty="0" err="1"/>
              <a:t>snaha</a:t>
            </a:r>
            <a:r>
              <a:rPr lang="en-GB" dirty="0"/>
              <a:t> </a:t>
            </a:r>
            <a:r>
              <a:rPr lang="en-GB" dirty="0" err="1"/>
              <a:t>firmy</a:t>
            </a:r>
            <a:r>
              <a:rPr lang="en-GB" dirty="0"/>
              <a:t> 1 </a:t>
            </a:r>
            <a:r>
              <a:rPr lang="en-GB" dirty="0" err="1"/>
              <a:t>přimět</a:t>
            </a:r>
            <a:r>
              <a:rPr lang="en-GB" dirty="0"/>
              <a:t> </a:t>
            </a:r>
            <a:r>
              <a:rPr lang="en-GB" dirty="0" err="1"/>
              <a:t>firmu</a:t>
            </a:r>
            <a:r>
              <a:rPr lang="en-GB" dirty="0"/>
              <a:t> 2, aby </a:t>
            </a:r>
            <a:r>
              <a:rPr lang="en-GB" dirty="0" err="1"/>
              <a:t>jednala</a:t>
            </a:r>
            <a:r>
              <a:rPr lang="en-GB" dirty="0"/>
              <a:t> v </a:t>
            </a:r>
            <a:r>
              <a:rPr lang="en-GB" dirty="0" err="1"/>
              <a:t>jejím</a:t>
            </a:r>
            <a:r>
              <a:rPr lang="en-GB" dirty="0"/>
              <a:t> </a:t>
            </a:r>
            <a:r>
              <a:rPr lang="en-GB" dirty="0" err="1"/>
              <a:t>zájmu</a:t>
            </a:r>
            <a:r>
              <a:rPr lang="en-GB" dirty="0"/>
              <a:t> (</a:t>
            </a:r>
            <a:r>
              <a:rPr lang="en-GB" dirty="0" err="1"/>
              <a:t>tj</a:t>
            </a:r>
            <a:r>
              <a:rPr lang="en-GB" dirty="0"/>
              <a:t>. v </a:t>
            </a:r>
            <a:r>
              <a:rPr lang="en-GB" dirty="0" err="1"/>
              <a:t>zájmu</a:t>
            </a:r>
            <a:r>
              <a:rPr lang="en-GB" dirty="0"/>
              <a:t> </a:t>
            </a:r>
            <a:r>
              <a:rPr lang="en-GB" dirty="0" err="1"/>
              <a:t>firmy</a:t>
            </a:r>
            <a:r>
              <a:rPr lang="en-GB" dirty="0"/>
              <a:t> 1).</a:t>
            </a:r>
          </a:p>
        </p:txBody>
      </p:sp>
      <p:sp>
        <p:nvSpPr>
          <p:cNvPr id="4" name="Slide Number Placeholder 3">
            <a:extLst>
              <a:ext uri="{FF2B5EF4-FFF2-40B4-BE49-F238E27FC236}">
                <a16:creationId xmlns:a16="http://schemas.microsoft.com/office/drawing/2014/main" id="{DF51D988-8776-526F-FD20-01D3ED45461D}"/>
              </a:ext>
            </a:extLst>
          </p:cNvPr>
          <p:cNvSpPr>
            <a:spLocks noGrp="1"/>
          </p:cNvSpPr>
          <p:nvPr>
            <p:ph type="sldNum" sz="quarter" idx="5"/>
          </p:nvPr>
        </p:nvSpPr>
        <p:spPr/>
        <p:txBody>
          <a:bodyPr/>
          <a:lstStyle/>
          <a:p>
            <a:fld id="{B6B4AD3D-6C93-44BC-9123-10DDA05B8073}" type="slidenum">
              <a:rPr lang="en-GB" smtClean="0"/>
              <a:t>20</a:t>
            </a:fld>
            <a:endParaRPr lang="en-GB" dirty="0"/>
          </a:p>
        </p:txBody>
      </p:sp>
    </p:spTree>
    <p:extLst>
      <p:ext uri="{BB962C8B-B14F-4D97-AF65-F5344CB8AC3E}">
        <p14:creationId xmlns:p14="http://schemas.microsoft.com/office/powerpoint/2010/main" val="13073420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628A5B-BD8F-6971-35A0-F9ED1811A0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57DDEC-434D-83EF-0936-B5683FC89D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E0407E-DE41-4CA6-7101-4824F609D45C}"/>
              </a:ext>
            </a:extLst>
          </p:cNvPr>
          <p:cNvSpPr>
            <a:spLocks noGrp="1"/>
          </p:cNvSpPr>
          <p:nvPr>
            <p:ph type="body" idx="1"/>
          </p:nvPr>
        </p:nvSpPr>
        <p:spPr/>
        <p:txBody>
          <a:bodyPr/>
          <a:lstStyle/>
          <a:p>
            <a:r>
              <a:rPr lang="cs-CZ" sz="1200" kern="1200" noProof="0" dirty="0">
                <a:solidFill>
                  <a:schemeClr val="tx1"/>
                </a:solidFill>
                <a:effectLst/>
                <a:latin typeface="+mn-lt"/>
                <a:ea typeface="+mn-ea"/>
                <a:cs typeface="+mn-cs"/>
              </a:rPr>
              <a:t>Příklad dvou výrobců bramborových lupínků (chipsů), kteří zjistili, že na trhu je poptávka po dvou nových příchutích: česnekové a chilli. Zisky obou firem v miliónech Kč znázorňuje výplatní matice.</a:t>
            </a:r>
          </a:p>
          <a:p>
            <a:endParaRPr lang="cs-CZ" sz="1200" kern="1200" noProof="0" dirty="0">
              <a:solidFill>
                <a:schemeClr val="tx1"/>
              </a:solidFill>
              <a:effectLst/>
              <a:latin typeface="+mn-lt"/>
              <a:ea typeface="+mn-ea"/>
              <a:cs typeface="+mn-cs"/>
            </a:endParaRPr>
          </a:p>
          <a:p>
            <a:r>
              <a:rPr lang="cs-CZ" noProof="0" dirty="0"/>
              <a:t>Každá firma dosahuje vyššího zisku, pokud její konkurent vyrábí odlišnou příchuť. Firma 1 bude realizovat zisk 40 mil. Kč výrobou chilli chipsů, pokud bude firma 2 vyrábět chipsy s česnekovou příchutí. Firma 2 dosáhne zisk 40 mil. Kč výrobou chilli chipsů, pokud bude firma 1 vyrábět</a:t>
            </a:r>
          </a:p>
          <a:p>
            <a:r>
              <a:rPr lang="cs-CZ" noProof="0" dirty="0"/>
              <a:t>česnekové chipsy. </a:t>
            </a:r>
            <a:r>
              <a:rPr lang="cs-CZ" b="1" noProof="0" dirty="0" err="1"/>
              <a:t>Podtrhávací</a:t>
            </a:r>
            <a:r>
              <a:rPr lang="cs-CZ" b="1" noProof="0" dirty="0"/>
              <a:t> metodou </a:t>
            </a:r>
            <a:r>
              <a:rPr lang="cs-CZ" noProof="0" dirty="0"/>
              <a:t>zjistíme, že v této hře existují dvě </a:t>
            </a:r>
            <a:r>
              <a:rPr lang="cs-CZ" noProof="0" dirty="0" err="1"/>
              <a:t>Nashovy</a:t>
            </a:r>
            <a:r>
              <a:rPr lang="cs-CZ" noProof="0" dirty="0"/>
              <a:t> rovnováhy, reprezentované levou spodní a  pravou horní dvojicí výsledků.</a:t>
            </a:r>
          </a:p>
          <a:p>
            <a:r>
              <a:rPr lang="cs-CZ" noProof="0" dirty="0"/>
              <a:t>Kdyby se obě firmy musely rozhodnout současně (kdyby hra byla simultánní), obě by zvolily výrobu bramborových lupínků s příchutí chilli, v důsledku čehož</a:t>
            </a:r>
          </a:p>
          <a:p>
            <a:r>
              <a:rPr lang="cs-CZ" noProof="0" dirty="0"/>
              <a:t>by každá realizovala ztrátu 10 mil. Kč.</a:t>
            </a:r>
          </a:p>
        </p:txBody>
      </p:sp>
      <p:sp>
        <p:nvSpPr>
          <p:cNvPr id="4" name="Slide Number Placeholder 3">
            <a:extLst>
              <a:ext uri="{FF2B5EF4-FFF2-40B4-BE49-F238E27FC236}">
                <a16:creationId xmlns:a16="http://schemas.microsoft.com/office/drawing/2014/main" id="{335E589E-3EA0-17F6-644C-FDFFF85E2169}"/>
              </a:ext>
            </a:extLst>
          </p:cNvPr>
          <p:cNvSpPr>
            <a:spLocks noGrp="1"/>
          </p:cNvSpPr>
          <p:nvPr>
            <p:ph type="sldNum" sz="quarter" idx="5"/>
          </p:nvPr>
        </p:nvSpPr>
        <p:spPr/>
        <p:txBody>
          <a:bodyPr/>
          <a:lstStyle/>
          <a:p>
            <a:fld id="{B6B4AD3D-6C93-44BC-9123-10DDA05B8073}" type="slidenum">
              <a:rPr lang="en-GB" smtClean="0"/>
              <a:t>21</a:t>
            </a:fld>
            <a:endParaRPr lang="en-GB" dirty="0"/>
          </a:p>
        </p:txBody>
      </p:sp>
    </p:spTree>
    <p:extLst>
      <p:ext uri="{BB962C8B-B14F-4D97-AF65-F5344CB8AC3E}">
        <p14:creationId xmlns:p14="http://schemas.microsoft.com/office/powerpoint/2010/main" val="8830706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EC2950-A136-CFFF-B60B-410E531FFA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7D3060-1B29-D219-DD96-0483CE9D5A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9301DB-8264-4182-4F83-9E84FD28AF69}"/>
              </a:ext>
            </a:extLst>
          </p:cNvPr>
          <p:cNvSpPr>
            <a:spLocks noGrp="1"/>
          </p:cNvSpPr>
          <p:nvPr>
            <p:ph type="body" idx="1"/>
          </p:nvPr>
        </p:nvSpPr>
        <p:spPr/>
        <p:txBody>
          <a:bodyPr/>
          <a:lstStyle/>
          <a:p>
            <a:r>
              <a:rPr lang="cs-CZ" noProof="0" dirty="0"/>
              <a:t>Protože byla firma 1 rychlejší, má výhodu. Bude prodávat brambůrky s příchutí chilli, neboť očekává zisk 40 mil. Kč a bude předpokládat, že firma 2 se</a:t>
            </a:r>
          </a:p>
          <a:p>
            <a:r>
              <a:rPr lang="cs-CZ" noProof="0" dirty="0"/>
              <a:t>zachová racionálně a bude vyrábět chipsy s příchutí česneku. (Neracionální rozhodnutí firmy 2 vyrábět brambůrky s  příchutí chilli by vedlo ke ztrátě</a:t>
            </a:r>
          </a:p>
          <a:p>
            <a:r>
              <a:rPr lang="cs-CZ" noProof="0" dirty="0"/>
              <a:t>10 mil. Kč). Když už je firma 2 v nevýhodné pozici, protože se rozhoduje jako druhá, musí uvěřit tomu, že firma 1 bude opravdu vyrábět brambůrky s příchutí chilli. Kdyby totiž firma 1 své rozhodnutí změnila a  vyráběla brambůrky s příchutí česneku, firma 2 by buď realizovala ztrátu 10 mil. Kč, nebo by se rozhodla vyrábět chipsy s příchutí chilli, čímž by dosáhla zisku 40 mil. Kč.</a:t>
            </a:r>
          </a:p>
          <a:p>
            <a:r>
              <a:rPr lang="cs-CZ" noProof="0" dirty="0"/>
              <a:t>Rozhodnutí firmy 1 vyrábět chipsy s chilli příchutí musí být věrohodné a firma 1 o tom musí firmu 2 přesvědčit.</a:t>
            </a:r>
          </a:p>
        </p:txBody>
      </p:sp>
      <p:sp>
        <p:nvSpPr>
          <p:cNvPr id="4" name="Slide Number Placeholder 3">
            <a:extLst>
              <a:ext uri="{FF2B5EF4-FFF2-40B4-BE49-F238E27FC236}">
                <a16:creationId xmlns:a16="http://schemas.microsoft.com/office/drawing/2014/main" id="{3DB92952-6ABB-9D4B-7E8C-B8EFAB1480BC}"/>
              </a:ext>
            </a:extLst>
          </p:cNvPr>
          <p:cNvSpPr>
            <a:spLocks noGrp="1"/>
          </p:cNvSpPr>
          <p:nvPr>
            <p:ph type="sldNum" sz="quarter" idx="5"/>
          </p:nvPr>
        </p:nvSpPr>
        <p:spPr/>
        <p:txBody>
          <a:bodyPr/>
          <a:lstStyle/>
          <a:p>
            <a:fld id="{B6B4AD3D-6C93-44BC-9123-10DDA05B8073}" type="slidenum">
              <a:rPr lang="en-GB" smtClean="0"/>
              <a:t>22</a:t>
            </a:fld>
            <a:endParaRPr lang="en-GB" dirty="0"/>
          </a:p>
        </p:txBody>
      </p:sp>
    </p:spTree>
    <p:extLst>
      <p:ext uri="{BB962C8B-B14F-4D97-AF65-F5344CB8AC3E}">
        <p14:creationId xmlns:p14="http://schemas.microsoft.com/office/powerpoint/2010/main" val="304690348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0490DE-136F-68D2-8992-4A0C5EECE5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273042-CDD1-E47E-51BA-E173AA9F8B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928233A-DD1F-5A71-8115-EE0CEB36555F}"/>
              </a:ext>
            </a:extLst>
          </p:cNvPr>
          <p:cNvSpPr>
            <a:spLocks noGrp="1"/>
          </p:cNvSpPr>
          <p:nvPr>
            <p:ph type="body" idx="1"/>
          </p:nvPr>
        </p:nvSpPr>
        <p:spPr/>
        <p:txBody>
          <a:bodyPr/>
          <a:lstStyle/>
          <a:p>
            <a:r>
              <a:rPr lang="cs-CZ" noProof="0" dirty="0"/>
              <a:t>Jedním ze způsobů, jakým by mohla dát firma 1 najevo, že omezila možnost svých voleb na brambůrky s  chilli příchutí, je nákladná reklamní kampaň. Tu</a:t>
            </a:r>
          </a:p>
          <a:p>
            <a:r>
              <a:rPr lang="cs-CZ" noProof="0" dirty="0"/>
              <a:t>může firma 2 vnímat jako veřejný závazek firmy 1, jehož porušení by závažným způsobem poškodilo reputaci firmy 1. Jinou možností, jak přesvědčit firmu 2</a:t>
            </a:r>
          </a:p>
          <a:p>
            <a:r>
              <a:rPr lang="cs-CZ" noProof="0" dirty="0"/>
              <a:t>o tom, že firma 1 myslí své rozhodnutí vyrábět chipsy s chilli příchutí vážně, je veřejné sdělení o tom, že firma nakupuje zařízení na sušení, drcení a mletí chilli</a:t>
            </a:r>
          </a:p>
          <a:p>
            <a:r>
              <a:rPr lang="cs-CZ" noProof="0" dirty="0"/>
              <a:t>papriček (tedy o zapuštěných nákladech), že se rozhodla zaměstnat nebo vyškolit specialistu na kvalitu chilli, zveřejnění informace o velkém kontraktu na nákup</a:t>
            </a:r>
          </a:p>
          <a:p>
            <a:r>
              <a:rPr lang="cs-CZ" noProof="0" dirty="0"/>
              <a:t>chilli od indického výrobce atd.</a:t>
            </a:r>
          </a:p>
          <a:p>
            <a:r>
              <a:rPr lang="cs-CZ" noProof="0" dirty="0"/>
              <a:t>Firma 2 by sice mohla vyhrožovat firmě 1, že se nedá přesvědčit a že bude rovněž vyrábět brambůrky s příchutí chilli. Je však zřejmé, že se jedná o planou</a:t>
            </a:r>
          </a:p>
          <a:p>
            <a:r>
              <a:rPr lang="cs-CZ" noProof="0" dirty="0"/>
              <a:t>hrozbu (obě firmy by spadly do ztráty).</a:t>
            </a:r>
          </a:p>
        </p:txBody>
      </p:sp>
      <p:sp>
        <p:nvSpPr>
          <p:cNvPr id="4" name="Slide Number Placeholder 3">
            <a:extLst>
              <a:ext uri="{FF2B5EF4-FFF2-40B4-BE49-F238E27FC236}">
                <a16:creationId xmlns:a16="http://schemas.microsoft.com/office/drawing/2014/main" id="{1FFCEF65-28C9-14DB-8B3E-DD7D82C865A0}"/>
              </a:ext>
            </a:extLst>
          </p:cNvPr>
          <p:cNvSpPr>
            <a:spLocks noGrp="1"/>
          </p:cNvSpPr>
          <p:nvPr>
            <p:ph type="sldNum" sz="quarter" idx="5"/>
          </p:nvPr>
        </p:nvSpPr>
        <p:spPr/>
        <p:txBody>
          <a:bodyPr/>
          <a:lstStyle/>
          <a:p>
            <a:fld id="{B6B4AD3D-6C93-44BC-9123-10DDA05B8073}" type="slidenum">
              <a:rPr lang="en-GB" smtClean="0"/>
              <a:t>23</a:t>
            </a:fld>
            <a:endParaRPr lang="en-GB" dirty="0"/>
          </a:p>
        </p:txBody>
      </p:sp>
    </p:spTree>
    <p:extLst>
      <p:ext uri="{BB962C8B-B14F-4D97-AF65-F5344CB8AC3E}">
        <p14:creationId xmlns:p14="http://schemas.microsoft.com/office/powerpoint/2010/main" val="14968219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AB380F-5BB6-B66D-E624-D3D8A22973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0BEFEC-A1E7-74A7-DF11-35F14A9EE8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51979F-674F-19FD-D62D-75F8509B3593}"/>
              </a:ext>
            </a:extLst>
          </p:cNvPr>
          <p:cNvSpPr>
            <a:spLocks noGrp="1"/>
          </p:cNvSpPr>
          <p:nvPr>
            <p:ph type="body" idx="1"/>
          </p:nvPr>
        </p:nvSpPr>
        <p:spPr/>
        <p:txBody>
          <a:bodyPr/>
          <a:lstStyle/>
          <a:p>
            <a:r>
              <a:rPr lang="cs-CZ" b="1" dirty="0"/>
              <a:t>🚫 Odrazování vstupu na trh</a:t>
            </a:r>
          </a:p>
          <a:p>
            <a:r>
              <a:rPr lang="cs-CZ" dirty="0"/>
              <a:t>Druhý strategický tah:</a:t>
            </a:r>
          </a:p>
          <a:p>
            <a:r>
              <a:rPr lang="cs-CZ" dirty="0"/>
              <a:t>Firma 1 (monopol) se snaží </a:t>
            </a:r>
            <a:r>
              <a:rPr lang="cs-CZ" b="1" dirty="0"/>
              <a:t>přesvědčit novou firmu (firma 2)</a:t>
            </a:r>
            <a:r>
              <a:rPr lang="cs-CZ" dirty="0"/>
              <a:t>, aby </a:t>
            </a:r>
            <a:r>
              <a:rPr lang="cs-CZ" b="1" dirty="0"/>
              <a:t>nevstupovala na trh</a:t>
            </a:r>
            <a:r>
              <a:rPr lang="cs-CZ" dirty="0"/>
              <a:t>.</a:t>
            </a:r>
          </a:p>
          <a:p>
            <a:r>
              <a:rPr lang="cs-CZ" dirty="0"/>
              <a:t>Firma 2 by musela investovat </a:t>
            </a:r>
            <a:r>
              <a:rPr lang="cs-CZ" b="1" dirty="0"/>
              <a:t>40 mil. Kč</a:t>
            </a:r>
            <a:r>
              <a:rPr lang="cs-CZ" dirty="0"/>
              <a:t> do nové výrobní kapacity – tedy </a:t>
            </a:r>
            <a:r>
              <a:rPr lang="cs-CZ" b="1" dirty="0"/>
              <a:t>vysoké zapuštěné náklady</a:t>
            </a:r>
            <a:r>
              <a:rPr lang="cs-CZ" dirty="0"/>
              <a:t>.</a:t>
            </a:r>
          </a:p>
          <a:p>
            <a:endParaRPr lang="cs-CZ" noProof="0" dirty="0"/>
          </a:p>
          <a:p>
            <a:r>
              <a:rPr lang="cs-CZ" noProof="0" dirty="0"/>
              <a:t>Jejím východiskem je představa, že na trhu působí pouze jedna firma v postavení monopolu (označíme ji jako firmu 1). Firma 2 zvažuje vstup na trh; předpokládejme, že podmínkou jejího fungování je zaplatit zapuštěné náklady v podobě výstavby nové výrobní kapacity ve výši 40 mil. Kč. </a:t>
            </a:r>
          </a:p>
          <a:p>
            <a:endParaRPr lang="cs-CZ" noProof="0" dirty="0"/>
          </a:p>
          <a:p>
            <a:r>
              <a:rPr lang="cs-CZ" sz="1200" kern="1200" dirty="0">
                <a:solidFill>
                  <a:schemeClr val="tx1"/>
                </a:solidFill>
                <a:effectLst/>
                <a:latin typeface="+mn-lt"/>
                <a:ea typeface="+mn-ea"/>
                <a:cs typeface="+mn-cs"/>
              </a:rPr>
              <a:t>Jako první se rozhoduje firma 1: stanoví vysokou cenu a chce zabránit firmě 2 ve vstupu na trh. Kdyby se jí to podařilo, mohla by pokračovat ve strategii prodeje za vysokou cenu a realizovat monopolní zisk 100 mil. Kč. Pokud by firma 2 vstoupila na trh, spoléhala by na to, že firma 1 bude pokračovat s vysokou cenou a sama by rovněž prodávala za vysokou cenu. Jak je zřejmé z obr. (obdélník nejvíce vlevo), zisk firmy 1 by poklesl na polovinu (ze 100 mil. Kč na 50 mil. Kč) a zisk firmy 2 by byl 10 mil. Kč (50 mil. Kč mínus zapuštěné náklady 40 mil. Kč). </a:t>
            </a:r>
            <a:endParaRPr lang="cs-CZ" dirty="0"/>
          </a:p>
          <a:p>
            <a:r>
              <a:rPr lang="cs-CZ" sz="1200" b="1" kern="1200" dirty="0">
                <a:solidFill>
                  <a:schemeClr val="tx1"/>
                </a:solidFill>
                <a:effectLst/>
                <a:latin typeface="+mn-lt"/>
                <a:ea typeface="+mn-ea"/>
                <a:cs typeface="+mn-cs"/>
              </a:rPr>
              <a:t>Pokud firma 2 uvěří, že firma 1 stanoví vysokou cenu i po jejím vstupu na trh, na trh skutečně vstoupí. Kombinace strategií „vysoká cena“ a „vstup firmy 2 na trh“ </a:t>
            </a:r>
            <a:endParaRPr lang="cs-CZ" b="1" dirty="0"/>
          </a:p>
          <a:p>
            <a:r>
              <a:rPr lang="cs-CZ" sz="1200" b="1" kern="1200" dirty="0">
                <a:solidFill>
                  <a:schemeClr val="tx1"/>
                </a:solidFill>
                <a:effectLst/>
                <a:latin typeface="+mn-lt"/>
                <a:ea typeface="+mn-ea"/>
                <a:cs typeface="+mn-cs"/>
              </a:rPr>
              <a:t>reprezentuje </a:t>
            </a:r>
            <a:r>
              <a:rPr lang="cs-CZ" sz="1200" b="1" kern="1200" dirty="0" err="1">
                <a:solidFill>
                  <a:schemeClr val="tx1"/>
                </a:solidFill>
                <a:effectLst/>
                <a:latin typeface="+mn-lt"/>
                <a:ea typeface="+mn-ea"/>
                <a:cs typeface="+mn-cs"/>
              </a:rPr>
              <a:t>Nashovu</a:t>
            </a:r>
            <a:r>
              <a:rPr lang="cs-CZ" sz="1200" b="1" kern="1200" dirty="0">
                <a:solidFill>
                  <a:schemeClr val="tx1"/>
                </a:solidFill>
                <a:effectLst/>
                <a:latin typeface="+mn-lt"/>
                <a:ea typeface="+mn-ea"/>
                <a:cs typeface="+mn-cs"/>
              </a:rPr>
              <a:t> rovnováhu</a:t>
            </a:r>
            <a:r>
              <a:rPr lang="cs-CZ" sz="1200" kern="1200" dirty="0">
                <a:solidFill>
                  <a:schemeClr val="tx1"/>
                </a:solidFill>
                <a:effectLst/>
                <a:latin typeface="+mn-lt"/>
                <a:ea typeface="+mn-ea"/>
                <a:cs typeface="+mn-cs"/>
              </a:rPr>
              <a:t>. S touto situací by však firma 1, která se rozhoduje jako první, nebyla spokojena. </a:t>
            </a:r>
            <a:endParaRPr lang="cs-CZ" dirty="0"/>
          </a:p>
        </p:txBody>
      </p:sp>
      <p:sp>
        <p:nvSpPr>
          <p:cNvPr id="4" name="Slide Number Placeholder 3">
            <a:extLst>
              <a:ext uri="{FF2B5EF4-FFF2-40B4-BE49-F238E27FC236}">
                <a16:creationId xmlns:a16="http://schemas.microsoft.com/office/drawing/2014/main" id="{12698360-9E36-23C7-7AE9-AD9D3DD02C88}"/>
              </a:ext>
            </a:extLst>
          </p:cNvPr>
          <p:cNvSpPr>
            <a:spLocks noGrp="1"/>
          </p:cNvSpPr>
          <p:nvPr>
            <p:ph type="sldNum" sz="quarter" idx="5"/>
          </p:nvPr>
        </p:nvSpPr>
        <p:spPr/>
        <p:txBody>
          <a:bodyPr/>
          <a:lstStyle/>
          <a:p>
            <a:fld id="{B6B4AD3D-6C93-44BC-9123-10DDA05B8073}" type="slidenum">
              <a:rPr lang="en-GB" smtClean="0"/>
              <a:t>24</a:t>
            </a:fld>
            <a:endParaRPr lang="en-GB" dirty="0"/>
          </a:p>
        </p:txBody>
      </p:sp>
    </p:spTree>
    <p:extLst>
      <p:ext uri="{BB962C8B-B14F-4D97-AF65-F5344CB8AC3E}">
        <p14:creationId xmlns:p14="http://schemas.microsoft.com/office/powerpoint/2010/main" val="115338866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3F74A2-FC03-D64D-5A10-920AE38690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365187-3A27-AEA9-3872-235888C580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245B06-18BD-D3D4-3254-AC494B9AE4B6}"/>
              </a:ext>
            </a:extLst>
          </p:cNvPr>
          <p:cNvSpPr>
            <a:spLocks noGrp="1"/>
          </p:cNvSpPr>
          <p:nvPr>
            <p:ph type="body" idx="1"/>
          </p:nvPr>
        </p:nvSpPr>
        <p:spPr/>
        <p:txBody>
          <a:bodyPr/>
          <a:lstStyle/>
          <a:p>
            <a:r>
              <a:rPr lang="cs-CZ" sz="1200" kern="1200" dirty="0">
                <a:solidFill>
                  <a:schemeClr val="tx1"/>
                </a:solidFill>
                <a:effectLst/>
                <a:latin typeface="+mn-lt"/>
                <a:ea typeface="+mn-ea"/>
                <a:cs typeface="+mn-cs"/>
              </a:rPr>
              <a:t>Zvažovala by zvýšení vyráběného množství </a:t>
            </a:r>
            <a:endParaRPr lang="cs-CZ" dirty="0"/>
          </a:p>
          <a:p>
            <a:r>
              <a:rPr lang="cs-CZ" sz="1200" kern="1200" dirty="0">
                <a:solidFill>
                  <a:schemeClr val="tx1"/>
                </a:solidFill>
                <a:effectLst/>
                <a:latin typeface="+mn-lt"/>
                <a:ea typeface="+mn-ea"/>
                <a:cs typeface="+mn-cs"/>
              </a:rPr>
              <a:t>nad technicky optimální úroveň, což by na jedné straně zvýšilo její náklady, na druhé straně jí umožnilo snížit cenu. Výsledkem by byl pokles jejího zisku na 30 mil. Kč a současně ztráta firmy 2 ve výši 10 mil. Kč (30 mil. Kč minus zapuštěné náklady 40 mil. Kč). Aby odradila firmu 2 od vstupu na trh, vyhrožovala by, že stanoví nízkou cenu. Firma 2 by však této hrozbě neuvěřila, neboť se jedná o planou hrozbu. Jak ukazuje rozhodovací strom a jak firma 2 ví, jakmile dojde k jejímu vstupu na trh, pro firmu 1 bude nejlepší strategií stanovit vysokou cenu. </a:t>
            </a:r>
            <a:endParaRPr lang="cs-CZ" dirty="0"/>
          </a:p>
          <a:p>
            <a:r>
              <a:rPr lang="cs-CZ" sz="1200" kern="1200" dirty="0">
                <a:solidFill>
                  <a:schemeClr val="tx1"/>
                </a:solidFill>
                <a:effectLst/>
                <a:latin typeface="+mn-lt"/>
                <a:ea typeface="+mn-ea"/>
                <a:cs typeface="+mn-cs"/>
              </a:rPr>
              <a:t>Proto firma 2 na trh vstoupí. </a:t>
            </a:r>
          </a:p>
          <a:p>
            <a:endParaRPr lang="cs-CZ" sz="1200" kern="1200" dirty="0">
              <a:solidFill>
                <a:schemeClr val="tx1"/>
              </a:solidFill>
              <a:effectLst/>
              <a:latin typeface="+mn-lt"/>
              <a:ea typeface="+mn-ea"/>
              <a:cs typeface="+mn-cs"/>
            </a:endParaRPr>
          </a:p>
          <a:p>
            <a:r>
              <a:rPr lang="cs-CZ" sz="1200" kern="1200" dirty="0">
                <a:solidFill>
                  <a:schemeClr val="tx1"/>
                </a:solidFill>
                <a:effectLst/>
                <a:latin typeface="+mn-lt"/>
                <a:ea typeface="+mn-ea"/>
                <a:cs typeface="+mn-cs"/>
              </a:rPr>
              <a:t>Situace se změní, rozhodne-li se firma 1 bránit předem potenciálnímu vstupu druhé firmy. Investuje do dodatečné výrobní kapacity, což jí umožní v budoucnu </a:t>
            </a:r>
            <a:endParaRPr lang="cs-CZ" dirty="0"/>
          </a:p>
          <a:p>
            <a:r>
              <a:rPr lang="cs-CZ" sz="1200" kern="1200" dirty="0">
                <a:solidFill>
                  <a:schemeClr val="tx1"/>
                </a:solidFill>
                <a:effectLst/>
                <a:latin typeface="+mn-lt"/>
                <a:ea typeface="+mn-ea"/>
                <a:cs typeface="+mn-cs"/>
              </a:rPr>
              <a:t>snížit cenu. Předpokládejme výši této investice firmy 1 ve výši 30 mil. Kč. Hra se změní, což ilustruje obr..</a:t>
            </a:r>
            <a:endParaRPr lang="cs-CZ" dirty="0"/>
          </a:p>
          <a:p>
            <a:endParaRPr lang="en-GB" dirty="0"/>
          </a:p>
        </p:txBody>
      </p:sp>
      <p:sp>
        <p:nvSpPr>
          <p:cNvPr id="4" name="Slide Number Placeholder 3">
            <a:extLst>
              <a:ext uri="{FF2B5EF4-FFF2-40B4-BE49-F238E27FC236}">
                <a16:creationId xmlns:a16="http://schemas.microsoft.com/office/drawing/2014/main" id="{73BCB39B-453B-0AD4-DAD8-5A22FE07EFF9}"/>
              </a:ext>
            </a:extLst>
          </p:cNvPr>
          <p:cNvSpPr>
            <a:spLocks noGrp="1"/>
          </p:cNvSpPr>
          <p:nvPr>
            <p:ph type="sldNum" sz="quarter" idx="5"/>
          </p:nvPr>
        </p:nvSpPr>
        <p:spPr/>
        <p:txBody>
          <a:bodyPr/>
          <a:lstStyle/>
          <a:p>
            <a:fld id="{B6B4AD3D-6C93-44BC-9123-10DDA05B8073}" type="slidenum">
              <a:rPr lang="en-GB" smtClean="0"/>
              <a:t>25</a:t>
            </a:fld>
            <a:endParaRPr lang="en-GB" dirty="0"/>
          </a:p>
        </p:txBody>
      </p:sp>
    </p:spTree>
    <p:extLst>
      <p:ext uri="{BB962C8B-B14F-4D97-AF65-F5344CB8AC3E}">
        <p14:creationId xmlns:p14="http://schemas.microsoft.com/office/powerpoint/2010/main" val="394653099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816A56-71CC-F54C-66CC-ED1C740159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84E594-7420-42F0-1109-0D778C6955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DB58AA-EC3F-E711-9C67-55BE6929A853}"/>
              </a:ext>
            </a:extLst>
          </p:cNvPr>
          <p:cNvSpPr>
            <a:spLocks noGrp="1"/>
          </p:cNvSpPr>
          <p:nvPr>
            <p:ph type="body" idx="1"/>
          </p:nvPr>
        </p:nvSpPr>
        <p:spPr/>
        <p:txBody>
          <a:bodyPr/>
          <a:lstStyle/>
          <a:p>
            <a:r>
              <a:rPr lang="cs-CZ" sz="1200" kern="1200" noProof="0" dirty="0">
                <a:solidFill>
                  <a:schemeClr val="tx1"/>
                </a:solidFill>
                <a:effectLst/>
                <a:latin typeface="+mn-lt"/>
                <a:ea typeface="+mn-ea"/>
                <a:cs typeface="+mn-cs"/>
              </a:rPr>
              <a:t>Situace se změní, rozhodne-li se firma 1 bránit předem potenciálnímu vstupu druhé firmy. Investuje do dodatečné výrobní kapacity, což jí umožní v budoucnu </a:t>
            </a:r>
            <a:endParaRPr lang="cs-CZ" noProof="0" dirty="0"/>
          </a:p>
          <a:p>
            <a:r>
              <a:rPr lang="cs-CZ" sz="1200" kern="1200" noProof="0" dirty="0">
                <a:solidFill>
                  <a:schemeClr val="tx1"/>
                </a:solidFill>
                <a:effectLst/>
                <a:latin typeface="+mn-lt"/>
                <a:ea typeface="+mn-ea"/>
                <a:cs typeface="+mn-cs"/>
              </a:rPr>
              <a:t>snížit cenu. Předpokládejme výši této investice firmy 1 ve výši 30 mil. Kč. Hra se změní, což ilustruje obr.</a:t>
            </a:r>
            <a:endParaRPr lang="cs-CZ" noProof="0" dirty="0"/>
          </a:p>
          <a:p>
            <a:r>
              <a:rPr lang="cs-CZ" sz="1200" kern="1200" noProof="0" dirty="0">
                <a:solidFill>
                  <a:schemeClr val="tx1"/>
                </a:solidFill>
                <a:effectLst/>
                <a:latin typeface="+mn-lt"/>
                <a:ea typeface="+mn-ea"/>
                <a:cs typeface="+mn-cs"/>
              </a:rPr>
              <a:t>Nyní je hrozba firmy 1, že bude prodávat za nízkou cenu, reálná. Pokud by firma 2 vstoupila na trh, pro firmu 1 by bylo stanovení nízké ceny lepší strategií než </a:t>
            </a:r>
            <a:endParaRPr lang="cs-CZ" noProof="0" dirty="0"/>
          </a:p>
          <a:p>
            <a:r>
              <a:rPr lang="cs-CZ" sz="1200" kern="1200" noProof="0" dirty="0">
                <a:solidFill>
                  <a:schemeClr val="tx1"/>
                </a:solidFill>
                <a:effectLst/>
                <a:latin typeface="+mn-lt"/>
                <a:ea typeface="+mn-ea"/>
                <a:cs typeface="+mn-cs"/>
              </a:rPr>
              <a:t>prodej za vysokou cenu. Firmě 2 je jasné, že její vstup by vedl k  cenové válce v podobě nízkých cen, takže pro ni není racionální na trh vstupovat. Na to zareaguje firma 1 tak, že stanoví vysokou cenu a bude realizovat zisk 70 mil. Kč. I když firma 1 dodatečnou kapacitu nevyužije, investice do ní posloužila jako hrozba firmě 2 a signál, že je firma 1 schopna úspěšně bránit svůj trh. Protože se firmě 1 podařilo odradit konkurenta od vstupu na trh, její strategický tah byl úspěšný.</a:t>
            </a:r>
            <a:endParaRPr lang="cs-CZ" noProof="0" dirty="0"/>
          </a:p>
        </p:txBody>
      </p:sp>
      <p:sp>
        <p:nvSpPr>
          <p:cNvPr id="4" name="Slide Number Placeholder 3">
            <a:extLst>
              <a:ext uri="{FF2B5EF4-FFF2-40B4-BE49-F238E27FC236}">
                <a16:creationId xmlns:a16="http://schemas.microsoft.com/office/drawing/2014/main" id="{64E5ECEF-710E-A7A7-FC14-07DF91161E39}"/>
              </a:ext>
            </a:extLst>
          </p:cNvPr>
          <p:cNvSpPr>
            <a:spLocks noGrp="1"/>
          </p:cNvSpPr>
          <p:nvPr>
            <p:ph type="sldNum" sz="quarter" idx="5"/>
          </p:nvPr>
        </p:nvSpPr>
        <p:spPr/>
        <p:txBody>
          <a:bodyPr/>
          <a:lstStyle/>
          <a:p>
            <a:fld id="{B6B4AD3D-6C93-44BC-9123-10DDA05B8073}" type="slidenum">
              <a:rPr lang="en-GB" smtClean="0"/>
              <a:t>26</a:t>
            </a:fld>
            <a:endParaRPr lang="en-GB" dirty="0"/>
          </a:p>
        </p:txBody>
      </p:sp>
    </p:spTree>
    <p:extLst>
      <p:ext uri="{BB962C8B-B14F-4D97-AF65-F5344CB8AC3E}">
        <p14:creationId xmlns:p14="http://schemas.microsoft.com/office/powerpoint/2010/main" val="87836927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0BBCC5-302C-45BE-70CE-492F9D08B2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5C6D18-79CE-2474-3A30-A4D5DC099B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ACD41F-AB47-AB10-B79B-DE5DE3FB816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9164247-B74A-2D94-65EF-91EE9C8C9103}"/>
              </a:ext>
            </a:extLst>
          </p:cNvPr>
          <p:cNvSpPr>
            <a:spLocks noGrp="1"/>
          </p:cNvSpPr>
          <p:nvPr>
            <p:ph type="sldNum" sz="quarter" idx="5"/>
          </p:nvPr>
        </p:nvSpPr>
        <p:spPr/>
        <p:txBody>
          <a:bodyPr/>
          <a:lstStyle/>
          <a:p>
            <a:fld id="{B6B4AD3D-6C93-44BC-9123-10DDA05B8073}" type="slidenum">
              <a:rPr lang="en-GB" smtClean="0"/>
              <a:t>27</a:t>
            </a:fld>
            <a:endParaRPr lang="en-GB" dirty="0"/>
          </a:p>
        </p:txBody>
      </p:sp>
    </p:spTree>
    <p:extLst>
      <p:ext uri="{BB962C8B-B14F-4D97-AF65-F5344CB8AC3E}">
        <p14:creationId xmlns:p14="http://schemas.microsoft.com/office/powerpoint/2010/main" val="21493237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0AEAF2-81DC-C606-78D5-106C45C3BC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F3015D-EEAA-31F8-52AA-ACF43FB7AB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660D33-1A48-01AA-C5A7-01296237F41E}"/>
              </a:ext>
            </a:extLst>
          </p:cNvPr>
          <p:cNvSpPr>
            <a:spLocks noGrp="1"/>
          </p:cNvSpPr>
          <p:nvPr>
            <p:ph type="body" idx="1"/>
          </p:nvPr>
        </p:nvSpPr>
        <p:spPr/>
        <p:txBody>
          <a:bodyPr/>
          <a:lstStyle/>
          <a:p>
            <a:r>
              <a:rPr lang="cs-CZ" sz="1200" kern="1200" noProof="0" dirty="0">
                <a:solidFill>
                  <a:schemeClr val="tx1"/>
                </a:solidFill>
                <a:effectLst/>
                <a:latin typeface="+mn-lt"/>
                <a:ea typeface="+mn-ea"/>
                <a:cs typeface="+mn-cs"/>
              </a:rPr>
              <a:t>K odrazení firmy 2 od vstupu na monopolní trh může vést i realizace značných úspor z rozsahu firmou 1 jako stávajícím jediným výrobcem. </a:t>
            </a:r>
            <a:endParaRPr lang="cs-CZ" noProof="0" dirty="0"/>
          </a:p>
          <a:p>
            <a:r>
              <a:rPr lang="cs-CZ" sz="1200" kern="1200" noProof="0" dirty="0">
                <a:solidFill>
                  <a:schemeClr val="tx1"/>
                </a:solidFill>
                <a:effectLst/>
                <a:latin typeface="+mn-lt"/>
                <a:ea typeface="+mn-ea"/>
                <a:cs typeface="+mn-cs"/>
              </a:rPr>
              <a:t>Potenciální vstupující by pak vyráběl s tak vysokými průměrnými náklady, že by nemohl dosahovat zisku. </a:t>
            </a:r>
            <a:endParaRPr lang="cs-CZ" noProof="0" dirty="0"/>
          </a:p>
          <a:p>
            <a:r>
              <a:rPr lang="cs-CZ" sz="1200" kern="1200" noProof="0" dirty="0">
                <a:solidFill>
                  <a:schemeClr val="tx1"/>
                </a:solidFill>
                <a:effectLst/>
                <a:latin typeface="+mn-lt"/>
                <a:ea typeface="+mn-ea"/>
                <a:cs typeface="+mn-cs"/>
              </a:rPr>
              <a:t>Teorie her umožňuje dynamický pohled na odrazování potenciálních konkurentů použitím hrozby prodeje za nízkou cenu stávající firmou. Statický pohled na cenovou politiku stávající firmy, která by měla bránit vstupu konkurentů na trh, je reprezentován konceptem nízkých cen (Limit </a:t>
            </a:r>
            <a:r>
              <a:rPr lang="cs-CZ" sz="1200" kern="1200" noProof="0" dirty="0" err="1">
                <a:solidFill>
                  <a:schemeClr val="tx1"/>
                </a:solidFill>
                <a:effectLst/>
                <a:latin typeface="+mn-lt"/>
                <a:ea typeface="+mn-ea"/>
                <a:cs typeface="+mn-cs"/>
              </a:rPr>
              <a:t>pricing</a:t>
            </a:r>
            <a:r>
              <a:rPr lang="cs-CZ" sz="1200" kern="1200" noProof="0" dirty="0">
                <a:solidFill>
                  <a:schemeClr val="tx1"/>
                </a:solidFill>
                <a:effectLst/>
                <a:latin typeface="+mn-lt"/>
                <a:ea typeface="+mn-ea"/>
                <a:cs typeface="+mn-cs"/>
              </a:rPr>
              <a:t>). </a:t>
            </a:r>
            <a:endParaRPr lang="cs-CZ" noProof="0" dirty="0"/>
          </a:p>
          <a:p>
            <a:r>
              <a:rPr lang="cs-CZ" sz="1200" kern="1200" noProof="0" dirty="0">
                <a:solidFill>
                  <a:schemeClr val="tx1"/>
                </a:solidFill>
                <a:effectLst/>
                <a:latin typeface="+mn-lt"/>
                <a:ea typeface="+mn-ea"/>
                <a:cs typeface="+mn-cs"/>
              </a:rPr>
              <a:t>Rozvinutím tohoto přístupu je model dobyvatelných trhů. </a:t>
            </a:r>
            <a:endParaRPr lang="cs-CZ" noProof="0" dirty="0"/>
          </a:p>
          <a:p>
            <a:r>
              <a:rPr lang="cs-CZ" sz="1200" kern="1200" noProof="0" dirty="0">
                <a:solidFill>
                  <a:schemeClr val="tx1"/>
                </a:solidFill>
                <a:effectLst/>
                <a:latin typeface="+mn-lt"/>
                <a:ea typeface="+mn-ea"/>
                <a:cs typeface="+mn-cs"/>
              </a:rPr>
              <a:t>Dobyvatelný je takový trh, na který je snadný vstup (nebo výstup z něj), nebo' zapuštěné náklady, spojené se vstupem (výstupem), jsou nízké. Stávající firmy na takovém trhu jsou nuceny stanovit nízké ceny, někdy až rovnající se průměrným nákladům, aby zabránily dalším firmám ve vstupu. To stlačuje jejich zisk k nule.</a:t>
            </a:r>
            <a:endParaRPr lang="cs-CZ" noProof="0" dirty="0"/>
          </a:p>
        </p:txBody>
      </p:sp>
      <p:sp>
        <p:nvSpPr>
          <p:cNvPr id="4" name="Slide Number Placeholder 3">
            <a:extLst>
              <a:ext uri="{FF2B5EF4-FFF2-40B4-BE49-F238E27FC236}">
                <a16:creationId xmlns:a16="http://schemas.microsoft.com/office/drawing/2014/main" id="{5F9B4067-486D-B115-8C87-0393EBABEEBB}"/>
              </a:ext>
            </a:extLst>
          </p:cNvPr>
          <p:cNvSpPr>
            <a:spLocks noGrp="1"/>
          </p:cNvSpPr>
          <p:nvPr>
            <p:ph type="sldNum" sz="quarter" idx="5"/>
          </p:nvPr>
        </p:nvSpPr>
        <p:spPr/>
        <p:txBody>
          <a:bodyPr/>
          <a:lstStyle/>
          <a:p>
            <a:fld id="{B6B4AD3D-6C93-44BC-9123-10DDA05B8073}" type="slidenum">
              <a:rPr lang="en-GB" smtClean="0"/>
              <a:t>28</a:t>
            </a:fld>
            <a:endParaRPr lang="en-GB" dirty="0"/>
          </a:p>
        </p:txBody>
      </p:sp>
    </p:spTree>
    <p:extLst>
      <p:ext uri="{BB962C8B-B14F-4D97-AF65-F5344CB8AC3E}">
        <p14:creationId xmlns:p14="http://schemas.microsoft.com/office/powerpoint/2010/main" val="77473748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FEC601-F0E7-AF8A-B46E-D05451D492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03D585-E03E-052C-2A12-251A37319F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97E2A1-0DAB-D839-9064-601CC3735311}"/>
              </a:ext>
            </a:extLst>
          </p:cNvPr>
          <p:cNvSpPr>
            <a:spLocks noGrp="1"/>
          </p:cNvSpPr>
          <p:nvPr>
            <p:ph type="body" idx="1"/>
          </p:nvPr>
        </p:nvSpPr>
        <p:spPr/>
        <p:txBody>
          <a:bodyPr/>
          <a:lstStyle/>
          <a:p>
            <a:r>
              <a:rPr lang="cs-CZ" sz="1200" kern="1200" noProof="0" dirty="0">
                <a:solidFill>
                  <a:schemeClr val="tx1"/>
                </a:solidFill>
                <a:effectLst/>
                <a:latin typeface="+mn-lt"/>
                <a:ea typeface="+mn-ea"/>
                <a:cs typeface="+mn-cs"/>
              </a:rPr>
              <a:t>Třetím strategickým tahem je snaha firmy 1 přesvědčit firmu 2, že podmínky na trhu nejsou příznivé a bylo by pro ni lepší, aby z trhu odešla. V případě úspěchu by se pozice firmy 1 na trhu zlepšila, neboť by se stala monopolem. Strategií firmy 1 je </a:t>
            </a:r>
            <a:r>
              <a:rPr lang="cs-CZ" sz="1200" b="1" kern="1200" noProof="0" dirty="0">
                <a:solidFill>
                  <a:schemeClr val="tx1"/>
                </a:solidFill>
                <a:effectLst/>
                <a:latin typeface="+mn-lt"/>
                <a:ea typeface="+mn-ea"/>
                <a:cs typeface="+mn-cs"/>
              </a:rPr>
              <a:t>vytlačit firmu 2 z trhu prostřednictvím politiky tzv. predátorské ceny </a:t>
            </a:r>
            <a:r>
              <a:rPr lang="cs-CZ" sz="1200" kern="1200" noProof="0" dirty="0">
                <a:solidFill>
                  <a:schemeClr val="tx1"/>
                </a:solidFill>
                <a:effectLst/>
                <a:latin typeface="+mn-lt"/>
                <a:ea typeface="+mn-ea"/>
                <a:cs typeface="+mn-cs"/>
              </a:rPr>
              <a:t>(</a:t>
            </a:r>
            <a:r>
              <a:rPr lang="cs-CZ" sz="1200" i="1" kern="1200" noProof="0" dirty="0" err="1">
                <a:solidFill>
                  <a:schemeClr val="tx1"/>
                </a:solidFill>
                <a:effectLst/>
                <a:latin typeface="+mn-lt"/>
                <a:ea typeface="+mn-ea"/>
                <a:cs typeface="+mn-cs"/>
              </a:rPr>
              <a:t>predatory</a:t>
            </a:r>
            <a:r>
              <a:rPr lang="cs-CZ" sz="1200" i="1" kern="1200" noProof="0" dirty="0">
                <a:solidFill>
                  <a:schemeClr val="tx1"/>
                </a:solidFill>
                <a:effectLst/>
                <a:latin typeface="+mn-lt"/>
                <a:ea typeface="+mn-ea"/>
                <a:cs typeface="+mn-cs"/>
              </a:rPr>
              <a:t> </a:t>
            </a:r>
            <a:r>
              <a:rPr lang="cs-CZ" sz="1200" i="1" kern="1200" noProof="0" dirty="0" err="1">
                <a:solidFill>
                  <a:schemeClr val="tx1"/>
                </a:solidFill>
                <a:effectLst/>
                <a:latin typeface="+mn-lt"/>
                <a:ea typeface="+mn-ea"/>
                <a:cs typeface="+mn-cs"/>
              </a:rPr>
              <a:t>pricing</a:t>
            </a:r>
            <a:r>
              <a:rPr lang="cs-CZ" sz="1200" kern="1200" noProof="0" dirty="0">
                <a:solidFill>
                  <a:schemeClr val="tx1"/>
                </a:solidFill>
                <a:effectLst/>
                <a:latin typeface="+mn-lt"/>
                <a:ea typeface="+mn-ea"/>
                <a:cs typeface="+mn-cs"/>
              </a:rPr>
              <a:t>). Politika predátorských cen znamená stanovení tak nízkých cen predátorskou firmou, že jim ostatní firmy nemohou konkurovat a jsou vytlačeny z trhu. Predátorská cena je nižší než průměrné nebo mezní náklady. Hra vytlačování z trhu je podobná hře vstupního odstrašování; </a:t>
            </a:r>
            <a:endParaRPr lang="cs-CZ" noProof="0" dirty="0"/>
          </a:p>
          <a:p>
            <a:r>
              <a:rPr lang="cs-CZ" sz="1200" kern="1200" noProof="0" dirty="0">
                <a:solidFill>
                  <a:schemeClr val="tx1"/>
                </a:solidFill>
                <a:effectLst/>
                <a:latin typeface="+mn-lt"/>
                <a:ea typeface="+mn-ea"/>
                <a:cs typeface="+mn-cs"/>
              </a:rPr>
              <a:t>Nízká cena může představovat bariéru pro vstup konkurenční firmy. Firma 1 může například využít predátorské ceny jako signálu, že je schopna vyrábět s daleko nižšími náklady než firma 2, takže fungování firmy 2 na trhu bude ztrátové. Jestliže je taková hrozba reálná, firma 2 opustí trh a firma 1 jako monopol zvýší cenu a dosáhne monopolního zisku. </a:t>
            </a:r>
            <a:r>
              <a:rPr lang="cs-CZ" noProof="0" dirty="0"/>
              <a:t>→ </a:t>
            </a:r>
          </a:p>
        </p:txBody>
      </p:sp>
      <p:sp>
        <p:nvSpPr>
          <p:cNvPr id="4" name="Slide Number Placeholder 3">
            <a:extLst>
              <a:ext uri="{FF2B5EF4-FFF2-40B4-BE49-F238E27FC236}">
                <a16:creationId xmlns:a16="http://schemas.microsoft.com/office/drawing/2014/main" id="{397EC995-8792-6CB0-121C-6D575FED36BC}"/>
              </a:ext>
            </a:extLst>
          </p:cNvPr>
          <p:cNvSpPr>
            <a:spLocks noGrp="1"/>
          </p:cNvSpPr>
          <p:nvPr>
            <p:ph type="sldNum" sz="quarter" idx="5"/>
          </p:nvPr>
        </p:nvSpPr>
        <p:spPr/>
        <p:txBody>
          <a:bodyPr/>
          <a:lstStyle/>
          <a:p>
            <a:fld id="{B6B4AD3D-6C93-44BC-9123-10DDA05B8073}" type="slidenum">
              <a:rPr lang="en-GB" smtClean="0"/>
              <a:t>29</a:t>
            </a:fld>
            <a:endParaRPr lang="en-GB" dirty="0"/>
          </a:p>
        </p:txBody>
      </p:sp>
    </p:spTree>
    <p:extLst>
      <p:ext uri="{BB962C8B-B14F-4D97-AF65-F5344CB8AC3E}">
        <p14:creationId xmlns:p14="http://schemas.microsoft.com/office/powerpoint/2010/main" val="18252901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cs-CZ" noProof="0" dirty="0"/>
              <a:t>Ekonomické hry, které modelují chování firem, mohou být rozčleněny na kooperativní a nekooperativní. Základní rozdíl mezi nimi spočívá v možnosti či nemožnosti firem uzavřít mezi sebou dohodu. Většina her, jimž budeme věnovat pozornost, budou hry nekooperativní.</a:t>
            </a:r>
          </a:p>
          <a:p>
            <a:r>
              <a:rPr lang="cs-CZ" noProof="0" dirty="0"/>
              <a:t>Modely založené na teorii her zobrazují velmi zjednodušené strategické situace. Každá hra obsahuje tři základní prvky, a to hráče, strategie a výsledky.</a:t>
            </a:r>
          </a:p>
          <a:p>
            <a:r>
              <a:rPr lang="cs-CZ" noProof="0" dirty="0"/>
              <a:t>Hráčem je každý účastník hry, který svým rozhoduje o volbě jedné z mnoha různých strategií. Pro naše účely budeme většinou předpokládat dva hráče, jimiž jsou firma A </a:t>
            </a:r>
            <a:r>
              <a:rPr lang="cs-CZ" noProof="0" dirty="0" err="1"/>
              <a:t>a</a:t>
            </a:r>
            <a:r>
              <a:rPr lang="cs-CZ" noProof="0" dirty="0"/>
              <a:t> firma B. Strategie je chápána jako každá z možných činností, pro kterou se může hráč v dané hře rozhodnout. Ačkoliv firma zpravidla může volit mezi větším počtem činností, my budeme pro zjednodušení předpokládat, že každá z našich dvou firem se bude rozhodovat mezi dvěma strategiemi.</a:t>
            </a:r>
          </a:p>
          <a:p>
            <a:endParaRPr lang="cs-CZ" sz="1200" kern="1200" dirty="0">
              <a:solidFill>
                <a:schemeClr val="tx1"/>
              </a:solidFill>
              <a:effectLst/>
              <a:latin typeface="+mn-lt"/>
              <a:ea typeface="+mn-ea"/>
              <a:cs typeface="+mn-cs"/>
            </a:endParaRPr>
          </a:p>
          <a:p>
            <a:endParaRPr lang="cs-CZ" sz="1200" kern="1200" dirty="0">
              <a:solidFill>
                <a:schemeClr val="tx1"/>
              </a:solidFill>
              <a:effectLst/>
              <a:latin typeface="+mn-lt"/>
              <a:ea typeface="+mn-ea"/>
              <a:cs typeface="+mn-cs"/>
            </a:endParaRPr>
          </a:p>
          <a:p>
            <a:endParaRPr lang="cs-CZ"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B6B4AD3D-6C93-44BC-9123-10DDA05B8073}" type="slidenum">
              <a:rPr lang="en-GB" smtClean="0"/>
              <a:t>3</a:t>
            </a:fld>
            <a:endParaRPr lang="en-GB"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A106A0-31DD-AB78-18CF-B2B4598810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760CB9-BB3C-B7EF-C280-F3C63CBC32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71BD06-45B1-839C-221C-B5C9D4493DE6}"/>
              </a:ext>
            </a:extLst>
          </p:cNvPr>
          <p:cNvSpPr>
            <a:spLocks noGrp="1"/>
          </p:cNvSpPr>
          <p:nvPr>
            <p:ph type="body" idx="1"/>
          </p:nvPr>
        </p:nvSpPr>
        <p:spPr/>
        <p:txBody>
          <a:bodyPr/>
          <a:lstStyle/>
          <a:p>
            <a:r>
              <a:rPr lang="cs-CZ" noProof="0" dirty="0"/>
              <a:t>→ </a:t>
            </a:r>
            <a:r>
              <a:rPr lang="cs-CZ" sz="1200" kern="1200" noProof="0" dirty="0">
                <a:solidFill>
                  <a:schemeClr val="tx1"/>
                </a:solidFill>
                <a:effectLst/>
                <a:latin typeface="+mn-lt"/>
                <a:ea typeface="+mn-ea"/>
                <a:cs typeface="+mn-cs"/>
              </a:rPr>
              <a:t>Vysoká cena však přiláká firmu 2 a firma 1 by ji po čase musela znovu vytlačovat predátorskou cenou. </a:t>
            </a:r>
            <a:endParaRPr lang="cs-CZ" noProof="0" dirty="0"/>
          </a:p>
        </p:txBody>
      </p:sp>
      <p:sp>
        <p:nvSpPr>
          <p:cNvPr id="4" name="Slide Number Placeholder 3">
            <a:extLst>
              <a:ext uri="{FF2B5EF4-FFF2-40B4-BE49-F238E27FC236}">
                <a16:creationId xmlns:a16="http://schemas.microsoft.com/office/drawing/2014/main" id="{4198AD85-BB17-973C-E5E3-C40C02AE86DE}"/>
              </a:ext>
            </a:extLst>
          </p:cNvPr>
          <p:cNvSpPr>
            <a:spLocks noGrp="1"/>
          </p:cNvSpPr>
          <p:nvPr>
            <p:ph type="sldNum" sz="quarter" idx="5"/>
          </p:nvPr>
        </p:nvSpPr>
        <p:spPr/>
        <p:txBody>
          <a:bodyPr/>
          <a:lstStyle/>
          <a:p>
            <a:fld id="{B6B4AD3D-6C93-44BC-9123-10DDA05B8073}" type="slidenum">
              <a:rPr lang="en-GB" smtClean="0"/>
              <a:t>30</a:t>
            </a:fld>
            <a:endParaRPr lang="en-GB" dirty="0"/>
          </a:p>
        </p:txBody>
      </p:sp>
    </p:spTree>
    <p:extLst>
      <p:ext uri="{BB962C8B-B14F-4D97-AF65-F5344CB8AC3E}">
        <p14:creationId xmlns:p14="http://schemas.microsoft.com/office/powerpoint/2010/main" val="46699648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A976D2-6D32-054D-F8FA-3D717D5E1C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88688C-6E49-3CF6-F39A-6044A03CCA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1D1B8B-AC30-022C-A323-7CD03C25E24B}"/>
              </a:ext>
            </a:extLst>
          </p:cNvPr>
          <p:cNvSpPr>
            <a:spLocks noGrp="1"/>
          </p:cNvSpPr>
          <p:nvPr>
            <p:ph type="body" idx="1"/>
          </p:nvPr>
        </p:nvSpPr>
        <p:spPr/>
        <p:txBody>
          <a:bodyPr/>
          <a:lstStyle/>
          <a:p>
            <a:r>
              <a:rPr lang="cs-CZ" sz="1200" kern="1200" noProof="0" dirty="0">
                <a:solidFill>
                  <a:schemeClr val="tx1"/>
                </a:solidFill>
                <a:effectLst/>
                <a:latin typeface="+mn-lt"/>
                <a:ea typeface="+mn-ea"/>
                <a:cs typeface="+mn-cs"/>
              </a:rPr>
              <a:t>Vhodným modelem by byla opakovaná hra, jejíž řešení, jak již víme, záleží na tom, zda je počet opakování konečný, nebo nekonečný. Politiku predátorských cen mohou používat spíše silné firmy, neboť jsou schopny finančně ustát krátkodobé ztráty (které jsou daní za očekávané dlouhodobé zisky). V řadě zemí je používání predátorských cen zakázáno. Například v EU je zakázáno prodávat zboží se ztrátou s cílem vytlačit konkurenty z trhu.</a:t>
            </a:r>
            <a:endParaRPr lang="cs-CZ" noProof="0" dirty="0"/>
          </a:p>
        </p:txBody>
      </p:sp>
      <p:sp>
        <p:nvSpPr>
          <p:cNvPr id="4" name="Slide Number Placeholder 3">
            <a:extLst>
              <a:ext uri="{FF2B5EF4-FFF2-40B4-BE49-F238E27FC236}">
                <a16:creationId xmlns:a16="http://schemas.microsoft.com/office/drawing/2014/main" id="{9DDA59F5-6A1C-E0E0-81DA-03B1580DD8E2}"/>
              </a:ext>
            </a:extLst>
          </p:cNvPr>
          <p:cNvSpPr>
            <a:spLocks noGrp="1"/>
          </p:cNvSpPr>
          <p:nvPr>
            <p:ph type="sldNum" sz="quarter" idx="5"/>
          </p:nvPr>
        </p:nvSpPr>
        <p:spPr/>
        <p:txBody>
          <a:bodyPr/>
          <a:lstStyle/>
          <a:p>
            <a:fld id="{B6B4AD3D-6C93-44BC-9123-10DDA05B8073}" type="slidenum">
              <a:rPr lang="en-GB" smtClean="0"/>
              <a:t>31</a:t>
            </a:fld>
            <a:endParaRPr lang="en-GB" dirty="0"/>
          </a:p>
        </p:txBody>
      </p:sp>
    </p:spTree>
    <p:extLst>
      <p:ext uri="{BB962C8B-B14F-4D97-AF65-F5344CB8AC3E}">
        <p14:creationId xmlns:p14="http://schemas.microsoft.com/office/powerpoint/2010/main" val="317064541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BDA4A4-8443-8309-EB66-AD37DD8C08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4F6F86-7F37-2CE5-931B-3AC54BF9A0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20D88B-0681-43E6-32AD-DB1A9135BBA9}"/>
              </a:ext>
            </a:extLst>
          </p:cNvPr>
          <p:cNvSpPr>
            <a:spLocks noGrp="1"/>
          </p:cNvSpPr>
          <p:nvPr>
            <p:ph type="body" idx="1"/>
          </p:nvPr>
        </p:nvSpPr>
        <p:spPr/>
        <p:txBody>
          <a:bodyPr/>
          <a:lstStyle/>
          <a:p>
            <a:pPr>
              <a:buNone/>
            </a:pPr>
            <a:endParaRPr lang="en-GB" dirty="0"/>
          </a:p>
        </p:txBody>
      </p:sp>
      <p:sp>
        <p:nvSpPr>
          <p:cNvPr id="4" name="Slide Number Placeholder 3">
            <a:extLst>
              <a:ext uri="{FF2B5EF4-FFF2-40B4-BE49-F238E27FC236}">
                <a16:creationId xmlns:a16="http://schemas.microsoft.com/office/drawing/2014/main" id="{7259911A-72F6-C7EB-B6DF-4BB34037D36F}"/>
              </a:ext>
            </a:extLst>
          </p:cNvPr>
          <p:cNvSpPr>
            <a:spLocks noGrp="1"/>
          </p:cNvSpPr>
          <p:nvPr>
            <p:ph type="sldNum" sz="quarter" idx="5"/>
          </p:nvPr>
        </p:nvSpPr>
        <p:spPr/>
        <p:txBody>
          <a:bodyPr/>
          <a:lstStyle/>
          <a:p>
            <a:fld id="{B6B4AD3D-6C93-44BC-9123-10DDA05B8073}" type="slidenum">
              <a:rPr lang="en-GB" smtClean="0"/>
              <a:t>32</a:t>
            </a:fld>
            <a:endParaRPr lang="en-GB" dirty="0"/>
          </a:p>
        </p:txBody>
      </p:sp>
    </p:spTree>
    <p:extLst>
      <p:ext uri="{BB962C8B-B14F-4D97-AF65-F5344CB8AC3E}">
        <p14:creationId xmlns:p14="http://schemas.microsoft.com/office/powerpoint/2010/main" val="177366437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F764D2-C9D8-C1C7-2547-18EA6AD924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8330BE-8EB0-301D-07BA-953A735FB0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6FAF82-4282-9970-76A1-05D8F1A3021E}"/>
              </a:ext>
            </a:extLst>
          </p:cNvPr>
          <p:cNvSpPr>
            <a:spLocks noGrp="1"/>
          </p:cNvSpPr>
          <p:nvPr>
            <p:ph type="body" idx="1"/>
          </p:nvPr>
        </p:nvSpPr>
        <p:spPr/>
        <p:txBody>
          <a:bodyPr/>
          <a:lstStyle/>
          <a:p>
            <a:pPr>
              <a:buNone/>
            </a:pPr>
            <a:endParaRPr lang="en-GB" dirty="0"/>
          </a:p>
        </p:txBody>
      </p:sp>
      <p:sp>
        <p:nvSpPr>
          <p:cNvPr id="4" name="Slide Number Placeholder 3">
            <a:extLst>
              <a:ext uri="{FF2B5EF4-FFF2-40B4-BE49-F238E27FC236}">
                <a16:creationId xmlns:a16="http://schemas.microsoft.com/office/drawing/2014/main" id="{7E1C2DB0-E528-903F-A698-1D601EE7A146}"/>
              </a:ext>
            </a:extLst>
          </p:cNvPr>
          <p:cNvSpPr>
            <a:spLocks noGrp="1"/>
          </p:cNvSpPr>
          <p:nvPr>
            <p:ph type="sldNum" sz="quarter" idx="5"/>
          </p:nvPr>
        </p:nvSpPr>
        <p:spPr/>
        <p:txBody>
          <a:bodyPr/>
          <a:lstStyle/>
          <a:p>
            <a:fld id="{B6B4AD3D-6C93-44BC-9123-10DDA05B8073}" type="slidenum">
              <a:rPr lang="en-GB" smtClean="0"/>
              <a:t>33</a:t>
            </a:fld>
            <a:endParaRPr lang="en-GB" dirty="0"/>
          </a:p>
        </p:txBody>
      </p:sp>
    </p:spTree>
    <p:extLst>
      <p:ext uri="{BB962C8B-B14F-4D97-AF65-F5344CB8AC3E}">
        <p14:creationId xmlns:p14="http://schemas.microsoft.com/office/powerpoint/2010/main" val="81514691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0" name="Google Shape;230;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BC61CC-538E-65D6-A4D2-F98C710549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ABAAC5-921C-FD72-3894-FFB6DA3FFD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A0D454-6014-0D7E-C0C5-028F9406BBC9}"/>
              </a:ext>
            </a:extLst>
          </p:cNvPr>
          <p:cNvSpPr>
            <a:spLocks noGrp="1"/>
          </p:cNvSpPr>
          <p:nvPr>
            <p:ph type="body" idx="1"/>
          </p:nvPr>
        </p:nvSpPr>
        <p:spPr/>
        <p:txBody>
          <a:bodyPr/>
          <a:lstStyle/>
          <a:p>
            <a:r>
              <a:rPr lang="en-GB" sz="1200" kern="1200" dirty="0">
                <a:solidFill>
                  <a:schemeClr val="tx1"/>
                </a:solidFill>
                <a:effectLst/>
                <a:latin typeface="+mn-lt"/>
                <a:ea typeface="+mn-ea"/>
                <a:cs typeface="+mn-cs"/>
              </a:rPr>
              <a:t>V </a:t>
            </a:r>
            <a:r>
              <a:rPr lang="en-GB" sz="1200" b="1" kern="1200" dirty="0" err="1">
                <a:solidFill>
                  <a:schemeClr val="tx1"/>
                </a:solidFill>
                <a:effectLst/>
                <a:latin typeface="+mn-lt"/>
                <a:ea typeface="+mn-ea"/>
                <a:cs typeface="+mn-cs"/>
              </a:rPr>
              <a:t>sekvenční</a:t>
            </a:r>
            <a:r>
              <a:rPr lang="en-GB" sz="1200" b="1" kern="1200" dirty="0">
                <a:solidFill>
                  <a:schemeClr val="tx1"/>
                </a:solidFill>
                <a:effectLst/>
                <a:latin typeface="+mn-lt"/>
                <a:ea typeface="+mn-ea"/>
                <a:cs typeface="+mn-cs"/>
              </a:rPr>
              <a:t> (</a:t>
            </a:r>
            <a:r>
              <a:rPr lang="en-GB" sz="1200" b="1" kern="1200" dirty="0" err="1">
                <a:solidFill>
                  <a:schemeClr val="tx1"/>
                </a:solidFill>
                <a:effectLst/>
                <a:latin typeface="+mn-lt"/>
                <a:ea typeface="+mn-ea"/>
                <a:cs typeface="+mn-cs"/>
              </a:rPr>
              <a:t>dynamické</a:t>
            </a:r>
            <a:r>
              <a:rPr lang="en-GB" sz="1200" b="1" kern="1200" dirty="0">
                <a:solidFill>
                  <a:schemeClr val="tx1"/>
                </a:solidFill>
                <a:effectLst/>
                <a:latin typeface="+mn-lt"/>
                <a:ea typeface="+mn-ea"/>
                <a:cs typeface="+mn-cs"/>
              </a:rPr>
              <a:t>) </a:t>
            </a:r>
            <a:r>
              <a:rPr lang="en-GB" sz="1200" b="1" kern="1200" dirty="0" err="1">
                <a:solidFill>
                  <a:schemeClr val="tx1"/>
                </a:solidFill>
                <a:effectLst/>
                <a:latin typeface="+mn-lt"/>
                <a:ea typeface="+mn-ea"/>
                <a:cs typeface="+mn-cs"/>
              </a:rPr>
              <a:t>hře</a:t>
            </a:r>
            <a:r>
              <a:rPr lang="en-GB" sz="1200" b="1"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hraje</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důležitou</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roli</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pořadí</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ve</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kterém</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hráči</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volí</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své</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strategie</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Firma</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která</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volí</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svou</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strategii</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jako</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druhá</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má</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informaci</a:t>
            </a:r>
            <a:r>
              <a:rPr lang="en-GB" sz="1200" kern="1200" dirty="0">
                <a:solidFill>
                  <a:schemeClr val="tx1"/>
                </a:solidFill>
                <a:effectLst/>
                <a:latin typeface="+mn-lt"/>
                <a:ea typeface="+mn-ea"/>
                <a:cs typeface="+mn-cs"/>
              </a:rPr>
              <a:t> o </a:t>
            </a:r>
            <a:r>
              <a:rPr lang="en-GB" sz="1200" kern="1200" dirty="0" err="1">
                <a:solidFill>
                  <a:schemeClr val="tx1"/>
                </a:solidFill>
                <a:effectLst/>
                <a:latin typeface="+mn-lt"/>
                <a:ea typeface="+mn-ea"/>
                <a:cs typeface="+mn-cs"/>
              </a:rPr>
              <a:t>volbě</a:t>
            </a:r>
            <a:r>
              <a:rPr lang="en-GB" sz="1200" kern="1200" dirty="0">
                <a:solidFill>
                  <a:schemeClr val="tx1"/>
                </a:solidFill>
                <a:effectLst/>
                <a:latin typeface="+mn-lt"/>
                <a:ea typeface="+mn-ea"/>
                <a:cs typeface="+mn-cs"/>
              </a:rPr>
              <a:t> </a:t>
            </a:r>
            <a:endParaRPr lang="en-GB" dirty="0"/>
          </a:p>
          <a:p>
            <a:r>
              <a:rPr lang="en-GB" sz="1200" kern="1200" dirty="0" err="1">
                <a:solidFill>
                  <a:schemeClr val="tx1"/>
                </a:solidFill>
                <a:effectLst/>
                <a:latin typeface="+mn-lt"/>
                <a:ea typeface="+mn-ea"/>
                <a:cs typeface="+mn-cs"/>
              </a:rPr>
              <a:t>firmy</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která</a:t>
            </a:r>
            <a:r>
              <a:rPr lang="en-GB" sz="1200" kern="1200" dirty="0">
                <a:solidFill>
                  <a:schemeClr val="tx1"/>
                </a:solidFill>
                <a:effectLst/>
                <a:latin typeface="+mn-lt"/>
                <a:ea typeface="+mn-ea"/>
                <a:cs typeface="+mn-cs"/>
              </a:rPr>
              <a:t> se </a:t>
            </a:r>
            <a:r>
              <a:rPr lang="en-GB" sz="1200" kern="1200" dirty="0" err="1">
                <a:solidFill>
                  <a:schemeClr val="tx1"/>
                </a:solidFill>
                <a:effectLst/>
                <a:latin typeface="+mn-lt"/>
                <a:ea typeface="+mn-ea"/>
                <a:cs typeface="+mn-cs"/>
              </a:rPr>
              <a:t>rozhodovala</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jako</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první</a:t>
            </a:r>
            <a:r>
              <a:rPr lang="en-GB" sz="1200" kern="1200" dirty="0">
                <a:solidFill>
                  <a:schemeClr val="tx1"/>
                </a:solidFill>
                <a:effectLst/>
                <a:latin typeface="+mn-lt"/>
                <a:ea typeface="+mn-ea"/>
                <a:cs typeface="+mn-cs"/>
              </a:rPr>
              <a:t> a </a:t>
            </a:r>
            <a:r>
              <a:rPr lang="en-GB" sz="1200" kern="1200" dirty="0" err="1">
                <a:solidFill>
                  <a:schemeClr val="tx1"/>
                </a:solidFill>
                <a:effectLst/>
                <a:latin typeface="+mn-lt"/>
                <a:ea typeface="+mn-ea"/>
                <a:cs typeface="+mn-cs"/>
              </a:rPr>
              <a:t>této</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informaci</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přizpůsobí</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svou</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strategii</a:t>
            </a:r>
            <a:r>
              <a:rPr lang="en-GB" sz="1200" kern="1200" dirty="0">
                <a:solidFill>
                  <a:schemeClr val="tx1"/>
                </a:solidFill>
                <a:effectLst/>
                <a:latin typeface="+mn-lt"/>
                <a:ea typeface="+mn-ea"/>
                <a:cs typeface="+mn-cs"/>
              </a:rPr>
              <a:t>.</a:t>
            </a:r>
            <a:endParaRPr lang="cs-CZ" noProof="0" dirty="0"/>
          </a:p>
        </p:txBody>
      </p:sp>
      <p:sp>
        <p:nvSpPr>
          <p:cNvPr id="4" name="Slide Number Placeholder 3">
            <a:extLst>
              <a:ext uri="{FF2B5EF4-FFF2-40B4-BE49-F238E27FC236}">
                <a16:creationId xmlns:a16="http://schemas.microsoft.com/office/drawing/2014/main" id="{9FD91343-DD2F-0848-F007-898DD8DA2E59}"/>
              </a:ext>
            </a:extLst>
          </p:cNvPr>
          <p:cNvSpPr>
            <a:spLocks noGrp="1"/>
          </p:cNvSpPr>
          <p:nvPr>
            <p:ph type="sldNum" sz="quarter" idx="5"/>
          </p:nvPr>
        </p:nvSpPr>
        <p:spPr/>
        <p:txBody>
          <a:bodyPr/>
          <a:lstStyle/>
          <a:p>
            <a:fld id="{B6B4AD3D-6C93-44BC-9123-10DDA05B8073}" type="slidenum">
              <a:rPr lang="en-GB" smtClean="0"/>
              <a:t>4</a:t>
            </a:fld>
            <a:endParaRPr lang="en-GB" dirty="0"/>
          </a:p>
        </p:txBody>
      </p:sp>
    </p:spTree>
    <p:extLst>
      <p:ext uri="{BB962C8B-B14F-4D97-AF65-F5344CB8AC3E}">
        <p14:creationId xmlns:p14="http://schemas.microsoft.com/office/powerpoint/2010/main" val="5060524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err="1"/>
              <a:t>Proč</a:t>
            </a:r>
            <a:r>
              <a:rPr lang="en-GB" b="1" dirty="0"/>
              <a:t> </a:t>
            </a:r>
            <a:r>
              <a:rPr lang="en-GB" b="1" dirty="0" err="1"/>
              <a:t>teorie</a:t>
            </a:r>
            <a:r>
              <a:rPr lang="en-GB" b="1" dirty="0"/>
              <a:t> her u </a:t>
            </a:r>
            <a:r>
              <a:rPr lang="en-GB" b="1" dirty="0" err="1"/>
              <a:t>oligopolu</a:t>
            </a:r>
            <a:endParaRPr lang="en-GB" b="1" dirty="0"/>
          </a:p>
          <a:p>
            <a:r>
              <a:rPr lang="en-GB" dirty="0" err="1"/>
              <a:t>Firmy</a:t>
            </a:r>
            <a:r>
              <a:rPr lang="en-GB" dirty="0"/>
              <a:t> </a:t>
            </a:r>
            <a:r>
              <a:rPr lang="en-GB" dirty="0" err="1"/>
              <a:t>na</a:t>
            </a:r>
            <a:r>
              <a:rPr lang="en-GB" dirty="0"/>
              <a:t> </a:t>
            </a:r>
            <a:r>
              <a:rPr lang="en-GB" dirty="0" err="1"/>
              <a:t>oligopolním</a:t>
            </a:r>
            <a:r>
              <a:rPr lang="en-GB" dirty="0"/>
              <a:t> </a:t>
            </a:r>
            <a:r>
              <a:rPr lang="en-GB" dirty="0" err="1"/>
              <a:t>trhu</a:t>
            </a:r>
            <a:r>
              <a:rPr lang="en-GB" dirty="0"/>
              <a:t> se </a:t>
            </a:r>
            <a:r>
              <a:rPr lang="en-GB" dirty="0" err="1"/>
              <a:t>rozhodují</a:t>
            </a:r>
            <a:r>
              <a:rPr lang="en-GB" dirty="0"/>
              <a:t> </a:t>
            </a:r>
            <a:r>
              <a:rPr lang="en-GB" b="1" dirty="0" err="1"/>
              <a:t>strategicky</a:t>
            </a:r>
            <a:r>
              <a:rPr lang="en-GB" dirty="0"/>
              <a:t>, </a:t>
            </a:r>
            <a:r>
              <a:rPr lang="en-GB" dirty="0" err="1"/>
              <a:t>jejich</a:t>
            </a:r>
            <a:r>
              <a:rPr lang="en-GB" dirty="0"/>
              <a:t> </a:t>
            </a:r>
            <a:r>
              <a:rPr lang="en-GB" dirty="0" err="1"/>
              <a:t>zisky</a:t>
            </a:r>
            <a:r>
              <a:rPr lang="en-GB" dirty="0"/>
              <a:t> </a:t>
            </a:r>
            <a:r>
              <a:rPr lang="en-GB" dirty="0" err="1"/>
              <a:t>závisí</a:t>
            </a:r>
            <a:r>
              <a:rPr lang="en-GB" dirty="0"/>
              <a:t> </a:t>
            </a:r>
            <a:r>
              <a:rPr lang="en-GB" dirty="0" err="1"/>
              <a:t>nejen</a:t>
            </a:r>
            <a:r>
              <a:rPr lang="en-GB" dirty="0"/>
              <a:t> </a:t>
            </a:r>
            <a:r>
              <a:rPr lang="en-GB" dirty="0" err="1"/>
              <a:t>na</a:t>
            </a:r>
            <a:r>
              <a:rPr lang="en-GB" dirty="0"/>
              <a:t> </a:t>
            </a:r>
            <a:r>
              <a:rPr lang="en-GB" dirty="0" err="1"/>
              <a:t>jejich</a:t>
            </a:r>
            <a:r>
              <a:rPr lang="en-GB" dirty="0"/>
              <a:t> </a:t>
            </a:r>
            <a:r>
              <a:rPr lang="en-GB" dirty="0" err="1"/>
              <a:t>volbě</a:t>
            </a:r>
            <a:r>
              <a:rPr lang="en-GB" dirty="0"/>
              <a:t>, ale </a:t>
            </a:r>
            <a:r>
              <a:rPr lang="en-GB" dirty="0" err="1"/>
              <a:t>i</a:t>
            </a:r>
            <a:r>
              <a:rPr lang="en-GB" dirty="0"/>
              <a:t> </a:t>
            </a:r>
            <a:r>
              <a:rPr lang="en-GB" dirty="0" err="1"/>
              <a:t>na</a:t>
            </a:r>
            <a:r>
              <a:rPr lang="en-GB" dirty="0"/>
              <a:t> </a:t>
            </a:r>
            <a:r>
              <a:rPr lang="en-GB" dirty="0" err="1"/>
              <a:t>volbě</a:t>
            </a:r>
            <a:r>
              <a:rPr lang="en-GB" dirty="0"/>
              <a:t> </a:t>
            </a:r>
            <a:r>
              <a:rPr lang="en-GB" dirty="0" err="1"/>
              <a:t>konkurenta</a:t>
            </a:r>
            <a:r>
              <a:rPr lang="en-GB" dirty="0"/>
              <a:t>.</a:t>
            </a:r>
          </a:p>
          <a:p>
            <a:r>
              <a:rPr lang="en-GB" dirty="0" err="1"/>
              <a:t>Cournotův</a:t>
            </a:r>
            <a:r>
              <a:rPr lang="en-GB" dirty="0"/>
              <a:t> model </a:t>
            </a:r>
            <a:r>
              <a:rPr lang="en-GB" dirty="0" err="1"/>
              <a:t>ukazuje</a:t>
            </a:r>
            <a:r>
              <a:rPr lang="en-GB" dirty="0"/>
              <a:t>, </a:t>
            </a:r>
            <a:r>
              <a:rPr lang="en-GB" dirty="0" err="1"/>
              <a:t>že</a:t>
            </a:r>
            <a:r>
              <a:rPr lang="en-GB" dirty="0"/>
              <a:t> </a:t>
            </a:r>
            <a:r>
              <a:rPr lang="en-GB" b="1" dirty="0" err="1"/>
              <a:t>duopol</a:t>
            </a:r>
            <a:r>
              <a:rPr lang="en-GB" dirty="0"/>
              <a:t> </a:t>
            </a:r>
            <a:r>
              <a:rPr lang="en-GB" dirty="0" err="1"/>
              <a:t>často</a:t>
            </a:r>
            <a:r>
              <a:rPr lang="en-GB" dirty="0"/>
              <a:t> </a:t>
            </a:r>
            <a:r>
              <a:rPr lang="en-GB" dirty="0" err="1"/>
              <a:t>nedosáhne</a:t>
            </a:r>
            <a:r>
              <a:rPr lang="en-GB" dirty="0"/>
              <a:t> </a:t>
            </a:r>
            <a:r>
              <a:rPr lang="en-GB" dirty="0" err="1"/>
              <a:t>monopolního</a:t>
            </a:r>
            <a:r>
              <a:rPr lang="en-GB" dirty="0"/>
              <a:t> </a:t>
            </a:r>
            <a:r>
              <a:rPr lang="en-GB" dirty="0" err="1"/>
              <a:t>zisku</a:t>
            </a:r>
            <a:r>
              <a:rPr lang="en-GB" dirty="0"/>
              <a:t>, </a:t>
            </a:r>
            <a:r>
              <a:rPr lang="en-GB" dirty="0" err="1"/>
              <a:t>i</a:t>
            </a:r>
            <a:r>
              <a:rPr lang="en-GB" dirty="0"/>
              <a:t> </a:t>
            </a:r>
            <a:r>
              <a:rPr lang="en-GB" dirty="0" err="1"/>
              <a:t>když</a:t>
            </a:r>
            <a:r>
              <a:rPr lang="en-GB" dirty="0"/>
              <a:t> by </a:t>
            </a:r>
            <a:r>
              <a:rPr lang="en-GB" dirty="0" err="1"/>
              <a:t>byl</a:t>
            </a:r>
            <a:r>
              <a:rPr lang="en-GB" dirty="0"/>
              <a:t> </a:t>
            </a:r>
            <a:r>
              <a:rPr lang="en-GB" dirty="0" err="1"/>
              <a:t>vyšší</a:t>
            </a:r>
            <a:r>
              <a:rPr lang="en-GB" dirty="0"/>
              <a:t>, </a:t>
            </a:r>
            <a:r>
              <a:rPr lang="en-GB" dirty="0" err="1"/>
              <a:t>protože</a:t>
            </a:r>
            <a:r>
              <a:rPr lang="en-GB" dirty="0"/>
              <a:t> </a:t>
            </a:r>
            <a:r>
              <a:rPr lang="en-GB" b="1" dirty="0" err="1"/>
              <a:t>stabilní</a:t>
            </a:r>
            <a:r>
              <a:rPr lang="en-GB" b="1" dirty="0"/>
              <a:t> </a:t>
            </a:r>
            <a:r>
              <a:rPr lang="en-GB" b="1" dirty="0" err="1"/>
              <a:t>rovnováha</a:t>
            </a:r>
            <a:r>
              <a:rPr lang="en-GB" b="1" dirty="0"/>
              <a:t> (</a:t>
            </a:r>
            <a:r>
              <a:rPr lang="en-GB" b="1" dirty="0" err="1"/>
              <a:t>Nashova</a:t>
            </a:r>
            <a:r>
              <a:rPr lang="en-GB" b="1" dirty="0"/>
              <a:t>)</a:t>
            </a:r>
            <a:r>
              <a:rPr lang="en-GB" dirty="0"/>
              <a:t> </a:t>
            </a:r>
            <a:r>
              <a:rPr lang="en-GB" dirty="0" err="1"/>
              <a:t>vzniká</a:t>
            </a:r>
            <a:r>
              <a:rPr lang="en-GB" dirty="0"/>
              <a:t> </a:t>
            </a:r>
            <a:r>
              <a:rPr lang="en-GB" dirty="0" err="1"/>
              <a:t>při</a:t>
            </a:r>
            <a:r>
              <a:rPr lang="en-GB" dirty="0"/>
              <a:t> </a:t>
            </a:r>
            <a:r>
              <a:rPr lang="en-GB" dirty="0" err="1"/>
              <a:t>výrobě</a:t>
            </a:r>
            <a:r>
              <a:rPr lang="en-GB" dirty="0"/>
              <a:t> </a:t>
            </a:r>
            <a:r>
              <a:rPr lang="en-GB" dirty="0" err="1"/>
              <a:t>většího</a:t>
            </a:r>
            <a:r>
              <a:rPr lang="en-GB" dirty="0"/>
              <a:t> </a:t>
            </a:r>
            <a:r>
              <a:rPr lang="en-GB" dirty="0" err="1"/>
              <a:t>množství</a:t>
            </a:r>
            <a:r>
              <a:rPr lang="en-GB" dirty="0"/>
              <a:t>, </a:t>
            </a:r>
            <a:r>
              <a:rPr lang="en-GB" dirty="0" err="1"/>
              <a:t>které</a:t>
            </a:r>
            <a:r>
              <a:rPr lang="en-GB" dirty="0"/>
              <a:t> </a:t>
            </a:r>
            <a:r>
              <a:rPr lang="en-GB" dirty="0" err="1"/>
              <a:t>zisk</a:t>
            </a:r>
            <a:r>
              <a:rPr lang="en-GB" dirty="0"/>
              <a:t> </a:t>
            </a:r>
            <a:r>
              <a:rPr lang="en-GB" dirty="0" err="1"/>
              <a:t>snižuje</a:t>
            </a:r>
            <a:r>
              <a:rPr lang="en-GB" dirty="0"/>
              <a:t>, ale je </a:t>
            </a:r>
            <a:r>
              <a:rPr lang="en-GB" dirty="0" err="1"/>
              <a:t>stabilní</a:t>
            </a:r>
            <a:r>
              <a:rPr lang="en-GB" dirty="0"/>
              <a:t>.</a:t>
            </a:r>
          </a:p>
          <a:p>
            <a:endParaRPr lang="cs-CZ" sz="1200" kern="1200" dirty="0">
              <a:solidFill>
                <a:schemeClr val="tx1"/>
              </a:solidFill>
              <a:effectLst/>
              <a:latin typeface="+mn-lt"/>
              <a:ea typeface="+mn-ea"/>
              <a:cs typeface="+mn-cs"/>
            </a:endParaRPr>
          </a:p>
          <a:p>
            <a:r>
              <a:rPr lang="en-GB" sz="1200" kern="1200" dirty="0" err="1">
                <a:solidFill>
                  <a:schemeClr val="tx1"/>
                </a:solidFill>
                <a:effectLst/>
                <a:latin typeface="+mn-lt"/>
                <a:ea typeface="+mn-ea"/>
                <a:cs typeface="+mn-cs"/>
              </a:rPr>
              <a:t>Působí</a:t>
            </a:r>
            <a:r>
              <a:rPr lang="en-GB" sz="1200" kern="1200" dirty="0">
                <a:solidFill>
                  <a:schemeClr val="tx1"/>
                </a:solidFill>
                <a:effectLst/>
                <a:latin typeface="+mn-lt"/>
                <a:ea typeface="+mn-ea"/>
                <a:cs typeface="+mn-cs"/>
              </a:rPr>
              <a:t>-li </a:t>
            </a:r>
            <a:r>
              <a:rPr lang="en-GB" sz="1200" kern="1200" dirty="0" err="1">
                <a:solidFill>
                  <a:schemeClr val="tx1"/>
                </a:solidFill>
                <a:effectLst/>
                <a:latin typeface="+mn-lt"/>
                <a:ea typeface="+mn-ea"/>
                <a:cs typeface="+mn-cs"/>
              </a:rPr>
              <a:t>na</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trhu</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dvě</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firmy</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reprezentuje</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Nashova</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rovnováha</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takový</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výsledek</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jejich</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strategických</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rozhodnutí</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který</a:t>
            </a:r>
            <a:r>
              <a:rPr lang="en-GB" sz="1200" kern="1200" dirty="0">
                <a:solidFill>
                  <a:schemeClr val="tx1"/>
                </a:solidFill>
                <a:effectLst/>
                <a:latin typeface="+mn-lt"/>
                <a:ea typeface="+mn-ea"/>
                <a:cs typeface="+mn-cs"/>
              </a:rPr>
              <a:t> je </a:t>
            </a:r>
            <a:r>
              <a:rPr lang="en-GB" sz="1200" kern="1200" dirty="0" err="1">
                <a:solidFill>
                  <a:schemeClr val="tx1"/>
                </a:solidFill>
                <a:effectLst/>
                <a:latin typeface="+mn-lt"/>
                <a:ea typeface="+mn-ea"/>
                <a:cs typeface="+mn-cs"/>
              </a:rPr>
              <a:t>stabilní</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tj</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firmy</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nemají</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potřebu</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měnit</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své</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chování</a:t>
            </a:r>
            <a:r>
              <a:rPr lang="cs-CZ" sz="1200" kern="1200" dirty="0">
                <a:solidFill>
                  <a:schemeClr val="tx1"/>
                </a:solidFill>
                <a:effectLst/>
                <a:latin typeface="+mn-lt"/>
                <a:ea typeface="+mn-ea"/>
                <a:cs typeface="+mn-cs"/>
              </a:rPr>
              <a:t> p</a:t>
            </a:r>
            <a:r>
              <a:rPr lang="en-GB" sz="1200" kern="1200" dirty="0" err="1">
                <a:solidFill>
                  <a:schemeClr val="tx1"/>
                </a:solidFill>
                <a:effectLst/>
                <a:latin typeface="+mn-lt"/>
                <a:ea typeface="+mn-ea"/>
                <a:cs typeface="+mn-cs"/>
              </a:rPr>
              <a:t>rotože</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maximalizují</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zisk</a:t>
            </a:r>
            <a:endParaRPr lang="cs-CZ" noProof="0" dirty="0"/>
          </a:p>
        </p:txBody>
      </p:sp>
      <p:sp>
        <p:nvSpPr>
          <p:cNvPr id="4" name="Slide Number Placeholder 3"/>
          <p:cNvSpPr>
            <a:spLocks noGrp="1"/>
          </p:cNvSpPr>
          <p:nvPr>
            <p:ph type="sldNum" sz="quarter" idx="5"/>
          </p:nvPr>
        </p:nvSpPr>
        <p:spPr/>
        <p:txBody>
          <a:bodyPr/>
          <a:lstStyle/>
          <a:p>
            <a:fld id="{B6B4AD3D-6C93-44BC-9123-10DDA05B8073}" type="slidenum">
              <a:rPr lang="en-GB" smtClean="0"/>
              <a:t>5</a:t>
            </a:fld>
            <a:endParaRPr lang="en-GB"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D7121D-E2F6-B382-E3E4-4E0A071B6C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50EC95-16E9-2D7E-B818-9482D5D607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4471CEC-F91C-9713-723E-46215B54E4C1}"/>
              </a:ext>
            </a:extLst>
          </p:cNvPr>
          <p:cNvSpPr>
            <a:spLocks noGrp="1"/>
          </p:cNvSpPr>
          <p:nvPr>
            <p:ph type="body" idx="1"/>
          </p:nvPr>
        </p:nvSpPr>
        <p:spPr/>
        <p:txBody>
          <a:bodyPr/>
          <a:lstStyle/>
          <a:p>
            <a:pPr>
              <a:buNone/>
            </a:pPr>
            <a:endParaRPr lang="cs-CZ" b="1" dirty="0"/>
          </a:p>
          <a:p>
            <a:pPr>
              <a:buNone/>
            </a:pPr>
            <a:r>
              <a:rPr lang="en-GB" b="1" dirty="0" err="1"/>
              <a:t>Příklad</a:t>
            </a:r>
            <a:r>
              <a:rPr lang="en-GB" b="1" dirty="0"/>
              <a:t>:</a:t>
            </a:r>
          </a:p>
          <a:p>
            <a:pPr>
              <a:buNone/>
            </a:pPr>
            <a:r>
              <a:rPr lang="cs-CZ" b="1" dirty="0"/>
              <a:t>D</a:t>
            </a:r>
            <a:r>
              <a:rPr lang="en-GB" b="1" dirty="0" err="1"/>
              <a:t>uopol</a:t>
            </a:r>
            <a:r>
              <a:rPr lang="en-GB" dirty="0"/>
              <a:t> </a:t>
            </a:r>
            <a:r>
              <a:rPr lang="en-GB" dirty="0" err="1"/>
              <a:t>dvou</a:t>
            </a:r>
            <a:r>
              <a:rPr lang="en-GB" dirty="0"/>
              <a:t> </a:t>
            </a:r>
            <a:r>
              <a:rPr lang="en-GB" dirty="0" err="1"/>
              <a:t>firem</a:t>
            </a:r>
            <a:r>
              <a:rPr lang="en-GB" dirty="0"/>
              <a:t>, </a:t>
            </a:r>
            <a:r>
              <a:rPr lang="en-GB" dirty="0" err="1"/>
              <a:t>které</a:t>
            </a:r>
            <a:r>
              <a:rPr lang="en-GB" dirty="0"/>
              <a:t> se </a:t>
            </a:r>
            <a:r>
              <a:rPr lang="en-GB" dirty="0" err="1"/>
              <a:t>rozhodují</a:t>
            </a:r>
            <a:r>
              <a:rPr lang="en-GB" dirty="0"/>
              <a:t> o </a:t>
            </a:r>
            <a:r>
              <a:rPr lang="en-GB" dirty="0" err="1"/>
              <a:t>výrobním</a:t>
            </a:r>
            <a:r>
              <a:rPr lang="en-GB" dirty="0"/>
              <a:t> </a:t>
            </a:r>
            <a:r>
              <a:rPr lang="en-GB" dirty="0" err="1"/>
              <a:t>množství</a:t>
            </a:r>
            <a:r>
              <a:rPr lang="en-GB" dirty="0"/>
              <a:t> v </a:t>
            </a:r>
            <a:r>
              <a:rPr lang="en-GB" dirty="0" err="1"/>
              <a:t>Cournotově</a:t>
            </a:r>
            <a:r>
              <a:rPr lang="en-GB" dirty="0"/>
              <a:t> </a:t>
            </a:r>
            <a:r>
              <a:rPr lang="en-GB" dirty="0" err="1"/>
              <a:t>modelu</a:t>
            </a:r>
            <a:r>
              <a:rPr lang="en-GB" dirty="0"/>
              <a:t>. </a:t>
            </a:r>
            <a:r>
              <a:rPr lang="en-GB" dirty="0" err="1"/>
              <a:t>Každá</a:t>
            </a:r>
            <a:r>
              <a:rPr lang="en-GB" dirty="0"/>
              <a:t> </a:t>
            </a:r>
            <a:r>
              <a:rPr lang="en-GB" dirty="0" err="1"/>
              <a:t>firma</a:t>
            </a:r>
            <a:r>
              <a:rPr lang="en-GB" dirty="0"/>
              <a:t> </a:t>
            </a:r>
            <a:r>
              <a:rPr lang="en-GB" dirty="0" err="1"/>
              <a:t>volí</a:t>
            </a:r>
            <a:r>
              <a:rPr lang="en-GB" dirty="0"/>
              <a:t> </a:t>
            </a:r>
            <a:r>
              <a:rPr lang="en-GB" dirty="0" err="1"/>
              <a:t>své</a:t>
            </a:r>
            <a:r>
              <a:rPr lang="en-GB" dirty="0"/>
              <a:t> </a:t>
            </a:r>
            <a:r>
              <a:rPr lang="en-GB" dirty="0" err="1"/>
              <a:t>optimální</a:t>
            </a:r>
            <a:r>
              <a:rPr lang="en-GB" dirty="0"/>
              <a:t> </a:t>
            </a:r>
            <a:r>
              <a:rPr lang="en-GB" dirty="0" err="1"/>
              <a:t>množství</a:t>
            </a:r>
            <a:r>
              <a:rPr lang="en-GB" dirty="0"/>
              <a:t> </a:t>
            </a:r>
            <a:r>
              <a:rPr lang="en-GB" dirty="0" err="1"/>
              <a:t>produkce</a:t>
            </a:r>
            <a:r>
              <a:rPr lang="en-GB" dirty="0"/>
              <a:t> </a:t>
            </a:r>
            <a:r>
              <a:rPr lang="en-GB" dirty="0" err="1"/>
              <a:t>tak</a:t>
            </a:r>
            <a:r>
              <a:rPr lang="en-GB" dirty="0"/>
              <a:t>, aby </a:t>
            </a:r>
            <a:r>
              <a:rPr lang="en-GB" dirty="0" err="1"/>
              <a:t>maximalizovala</a:t>
            </a:r>
            <a:r>
              <a:rPr lang="en-GB" dirty="0"/>
              <a:t> </a:t>
            </a:r>
            <a:r>
              <a:rPr lang="en-GB" dirty="0" err="1"/>
              <a:t>svůj</a:t>
            </a:r>
            <a:r>
              <a:rPr lang="en-GB" dirty="0"/>
              <a:t> </a:t>
            </a:r>
            <a:r>
              <a:rPr lang="en-GB" dirty="0" err="1"/>
              <a:t>zisk</a:t>
            </a:r>
            <a:r>
              <a:rPr lang="en-GB" dirty="0"/>
              <a:t> </a:t>
            </a:r>
            <a:r>
              <a:rPr lang="en-GB" dirty="0" err="1"/>
              <a:t>vzhledem</a:t>
            </a:r>
            <a:r>
              <a:rPr lang="en-GB" dirty="0"/>
              <a:t> k </a:t>
            </a:r>
            <a:r>
              <a:rPr lang="en-GB" dirty="0" err="1"/>
              <a:t>produkci</a:t>
            </a:r>
            <a:r>
              <a:rPr lang="en-GB" dirty="0"/>
              <a:t> </a:t>
            </a:r>
            <a:r>
              <a:rPr lang="en-GB" dirty="0" err="1"/>
              <a:t>konkurenta</a:t>
            </a:r>
            <a:r>
              <a:rPr lang="en-GB" dirty="0"/>
              <a:t>.</a:t>
            </a:r>
          </a:p>
          <a:p>
            <a:pPr>
              <a:buFont typeface="Arial" panose="020B0604020202020204" pitchFamily="34" charset="0"/>
              <a:buChar char="•"/>
            </a:pPr>
            <a:r>
              <a:rPr lang="en-GB" dirty="0" err="1"/>
              <a:t>Když</a:t>
            </a:r>
            <a:r>
              <a:rPr lang="en-GB" dirty="0"/>
              <a:t> je </a:t>
            </a:r>
            <a:r>
              <a:rPr lang="en-GB" dirty="0" err="1"/>
              <a:t>dosaženo</a:t>
            </a:r>
            <a:r>
              <a:rPr lang="en-GB" dirty="0"/>
              <a:t> </a:t>
            </a:r>
            <a:r>
              <a:rPr lang="en-GB" dirty="0" err="1"/>
              <a:t>Nashovy</a:t>
            </a:r>
            <a:r>
              <a:rPr lang="en-GB" dirty="0"/>
              <a:t> </a:t>
            </a:r>
            <a:r>
              <a:rPr lang="en-GB" dirty="0" err="1"/>
              <a:t>rovnováhy</a:t>
            </a:r>
            <a:r>
              <a:rPr lang="en-GB" dirty="0"/>
              <a:t>, </a:t>
            </a:r>
            <a:r>
              <a:rPr lang="en-GB" dirty="0" err="1"/>
              <a:t>firmy</a:t>
            </a:r>
            <a:r>
              <a:rPr lang="en-GB" dirty="0"/>
              <a:t> </a:t>
            </a:r>
            <a:r>
              <a:rPr lang="en-GB" dirty="0" err="1"/>
              <a:t>už</a:t>
            </a:r>
            <a:r>
              <a:rPr lang="en-GB" dirty="0"/>
              <a:t> </a:t>
            </a:r>
            <a:r>
              <a:rPr lang="en-GB" dirty="0" err="1"/>
              <a:t>nemohou</a:t>
            </a:r>
            <a:r>
              <a:rPr lang="en-GB" dirty="0"/>
              <a:t> </a:t>
            </a:r>
            <a:r>
              <a:rPr lang="en-GB" dirty="0" err="1"/>
              <a:t>jednostranně</a:t>
            </a:r>
            <a:r>
              <a:rPr lang="en-GB" dirty="0"/>
              <a:t> </a:t>
            </a:r>
            <a:r>
              <a:rPr lang="en-GB" dirty="0" err="1"/>
              <a:t>zlepšit</a:t>
            </a:r>
            <a:r>
              <a:rPr lang="en-GB" dirty="0"/>
              <a:t> </a:t>
            </a:r>
            <a:r>
              <a:rPr lang="en-GB" dirty="0" err="1"/>
              <a:t>svou</a:t>
            </a:r>
            <a:r>
              <a:rPr lang="en-GB" dirty="0"/>
              <a:t> </a:t>
            </a:r>
            <a:r>
              <a:rPr lang="en-GB" dirty="0" err="1"/>
              <a:t>situaci</a:t>
            </a:r>
            <a:r>
              <a:rPr lang="en-GB" dirty="0"/>
              <a:t>.</a:t>
            </a:r>
          </a:p>
          <a:p>
            <a:pPr>
              <a:buFont typeface="Arial" panose="020B0604020202020204" pitchFamily="34" charset="0"/>
              <a:buChar char="•"/>
            </a:pPr>
            <a:r>
              <a:rPr lang="en-GB" dirty="0" err="1"/>
              <a:t>Pokud</a:t>
            </a:r>
            <a:r>
              <a:rPr lang="en-GB" dirty="0"/>
              <a:t> </a:t>
            </a:r>
            <a:r>
              <a:rPr lang="en-GB" dirty="0" err="1"/>
              <a:t>jedna</a:t>
            </a:r>
            <a:r>
              <a:rPr lang="en-GB" dirty="0"/>
              <a:t> </a:t>
            </a:r>
            <a:r>
              <a:rPr lang="en-GB" dirty="0" err="1"/>
              <a:t>firma</a:t>
            </a:r>
            <a:r>
              <a:rPr lang="en-GB" dirty="0"/>
              <a:t> </a:t>
            </a:r>
            <a:r>
              <a:rPr lang="en-GB" dirty="0" err="1"/>
              <a:t>oznámí</a:t>
            </a:r>
            <a:r>
              <a:rPr lang="en-GB" dirty="0"/>
              <a:t> </a:t>
            </a:r>
            <a:r>
              <a:rPr lang="en-GB" dirty="0" err="1"/>
              <a:t>své</a:t>
            </a:r>
            <a:r>
              <a:rPr lang="en-GB" dirty="0"/>
              <a:t> </a:t>
            </a:r>
            <a:r>
              <a:rPr lang="en-GB" dirty="0" err="1"/>
              <a:t>produkční</a:t>
            </a:r>
            <a:r>
              <a:rPr lang="en-GB" dirty="0"/>
              <a:t> </a:t>
            </a:r>
            <a:r>
              <a:rPr lang="en-GB" dirty="0" err="1"/>
              <a:t>množství</a:t>
            </a:r>
            <a:r>
              <a:rPr lang="en-GB" dirty="0"/>
              <a:t>, </a:t>
            </a:r>
            <a:r>
              <a:rPr lang="en-GB" dirty="0" err="1"/>
              <a:t>druhé</a:t>
            </a:r>
            <a:r>
              <a:rPr lang="en-GB" dirty="0"/>
              <a:t> </a:t>
            </a:r>
            <a:r>
              <a:rPr lang="en-GB" dirty="0" err="1"/>
              <a:t>firmě</a:t>
            </a:r>
            <a:r>
              <a:rPr lang="en-GB" dirty="0"/>
              <a:t> to </a:t>
            </a:r>
            <a:r>
              <a:rPr lang="en-GB" dirty="0" err="1"/>
              <a:t>nepomůže</a:t>
            </a:r>
            <a:r>
              <a:rPr lang="en-GB" dirty="0"/>
              <a:t>, </a:t>
            </a:r>
            <a:r>
              <a:rPr lang="en-GB" dirty="0" err="1"/>
              <a:t>protože</a:t>
            </a:r>
            <a:r>
              <a:rPr lang="en-GB" dirty="0"/>
              <a:t> </a:t>
            </a:r>
            <a:r>
              <a:rPr lang="en-GB" dirty="0" err="1"/>
              <a:t>už</a:t>
            </a:r>
            <a:r>
              <a:rPr lang="en-GB" dirty="0"/>
              <a:t> </a:t>
            </a:r>
            <a:r>
              <a:rPr lang="en-GB" dirty="0" err="1"/>
              <a:t>dříve</a:t>
            </a:r>
            <a:r>
              <a:rPr lang="en-GB" dirty="0"/>
              <a:t> </a:t>
            </a:r>
            <a:r>
              <a:rPr lang="en-GB" dirty="0" err="1"/>
              <a:t>optimalizovala</a:t>
            </a:r>
            <a:r>
              <a:rPr lang="en-GB" dirty="0"/>
              <a:t> </a:t>
            </a:r>
            <a:r>
              <a:rPr lang="en-GB" dirty="0" err="1"/>
              <a:t>svou</a:t>
            </a:r>
            <a:r>
              <a:rPr lang="en-GB" dirty="0"/>
              <a:t> </a:t>
            </a:r>
            <a:r>
              <a:rPr lang="en-GB" dirty="0" err="1"/>
              <a:t>strategii</a:t>
            </a:r>
            <a:r>
              <a:rPr lang="en-GB" dirty="0"/>
              <a:t>.</a:t>
            </a:r>
          </a:p>
          <a:p>
            <a:r>
              <a:rPr lang="en-GB" dirty="0" err="1"/>
              <a:t>Tento</a:t>
            </a:r>
            <a:r>
              <a:rPr lang="en-GB" dirty="0"/>
              <a:t> </a:t>
            </a:r>
            <a:r>
              <a:rPr lang="en-GB" dirty="0" err="1"/>
              <a:t>princip</a:t>
            </a:r>
            <a:r>
              <a:rPr lang="en-GB" dirty="0"/>
              <a:t> se </a:t>
            </a:r>
            <a:r>
              <a:rPr lang="en-GB" dirty="0" err="1"/>
              <a:t>využívá</a:t>
            </a:r>
            <a:r>
              <a:rPr lang="en-GB" dirty="0"/>
              <a:t> v </a:t>
            </a:r>
            <a:r>
              <a:rPr lang="en-GB" b="1" dirty="0" err="1"/>
              <a:t>oligopolních</a:t>
            </a:r>
            <a:r>
              <a:rPr lang="en-GB" b="1" dirty="0"/>
              <a:t> </a:t>
            </a:r>
            <a:r>
              <a:rPr lang="en-GB" b="1" dirty="0" err="1"/>
              <a:t>modelech</a:t>
            </a:r>
            <a:r>
              <a:rPr lang="en-GB" b="1" dirty="0"/>
              <a:t> </a:t>
            </a:r>
            <a:r>
              <a:rPr lang="en-GB" b="1" dirty="0" err="1"/>
              <a:t>konkurence</a:t>
            </a:r>
            <a:r>
              <a:rPr lang="en-GB" dirty="0"/>
              <a:t>, </a:t>
            </a:r>
            <a:r>
              <a:rPr lang="en-GB" dirty="0" err="1"/>
              <a:t>kde</a:t>
            </a:r>
            <a:r>
              <a:rPr lang="en-GB" dirty="0"/>
              <a:t> </a:t>
            </a:r>
            <a:r>
              <a:rPr lang="en-GB" dirty="0" err="1"/>
              <a:t>firmy</a:t>
            </a:r>
            <a:r>
              <a:rPr lang="en-GB" dirty="0"/>
              <a:t> </a:t>
            </a:r>
            <a:r>
              <a:rPr lang="en-GB" dirty="0" err="1"/>
              <a:t>berou</a:t>
            </a:r>
            <a:r>
              <a:rPr lang="en-GB" dirty="0"/>
              <a:t> v </a:t>
            </a:r>
            <a:r>
              <a:rPr lang="en-GB" dirty="0" err="1"/>
              <a:t>úvahu</a:t>
            </a:r>
            <a:r>
              <a:rPr lang="en-GB" dirty="0"/>
              <a:t> </a:t>
            </a:r>
            <a:r>
              <a:rPr lang="en-GB" dirty="0" err="1"/>
              <a:t>strategie</a:t>
            </a:r>
            <a:r>
              <a:rPr lang="en-GB" dirty="0"/>
              <a:t> </a:t>
            </a:r>
            <a:r>
              <a:rPr lang="en-GB" dirty="0" err="1"/>
              <a:t>soupeřů</a:t>
            </a:r>
            <a:r>
              <a:rPr lang="en-GB" dirty="0"/>
              <a:t>, ale v </a:t>
            </a:r>
            <a:r>
              <a:rPr lang="en-GB" dirty="0" err="1"/>
              <a:t>rovnováze</a:t>
            </a:r>
            <a:r>
              <a:rPr lang="en-GB" dirty="0"/>
              <a:t> </a:t>
            </a:r>
            <a:r>
              <a:rPr lang="en-GB" dirty="0" err="1"/>
              <a:t>už</a:t>
            </a:r>
            <a:r>
              <a:rPr lang="en-GB" dirty="0"/>
              <a:t> </a:t>
            </a:r>
            <a:r>
              <a:rPr lang="en-GB" dirty="0" err="1"/>
              <a:t>nemají</a:t>
            </a:r>
            <a:r>
              <a:rPr lang="en-GB" dirty="0"/>
              <a:t> </a:t>
            </a:r>
            <a:r>
              <a:rPr lang="en-GB" dirty="0" err="1"/>
              <a:t>motivaci</a:t>
            </a:r>
            <a:r>
              <a:rPr lang="en-GB" dirty="0"/>
              <a:t> </a:t>
            </a:r>
            <a:r>
              <a:rPr lang="en-GB" dirty="0" err="1"/>
              <a:t>měnit</a:t>
            </a:r>
            <a:r>
              <a:rPr lang="en-GB" dirty="0"/>
              <a:t> </a:t>
            </a:r>
            <a:r>
              <a:rPr lang="en-GB" dirty="0" err="1"/>
              <a:t>své</a:t>
            </a:r>
            <a:r>
              <a:rPr lang="en-GB" dirty="0"/>
              <a:t> </a:t>
            </a:r>
            <a:r>
              <a:rPr lang="en-GB" dirty="0" err="1"/>
              <a:t>rozhodnutí</a:t>
            </a:r>
            <a:r>
              <a:rPr lang="en-GB" dirty="0"/>
              <a:t> ani </a:t>
            </a:r>
            <a:r>
              <a:rPr lang="en-GB" dirty="0" err="1"/>
              <a:t>při</a:t>
            </a:r>
            <a:r>
              <a:rPr lang="en-GB" dirty="0"/>
              <a:t> </a:t>
            </a:r>
            <a:r>
              <a:rPr lang="en-GB" dirty="0" err="1"/>
              <a:t>znalosti</a:t>
            </a:r>
            <a:r>
              <a:rPr lang="en-GB" dirty="0"/>
              <a:t> </a:t>
            </a:r>
            <a:r>
              <a:rPr lang="en-GB" dirty="0" err="1"/>
              <a:t>soupeřovy</a:t>
            </a:r>
            <a:r>
              <a:rPr lang="en-GB" dirty="0"/>
              <a:t> </a:t>
            </a:r>
            <a:r>
              <a:rPr lang="en-GB" dirty="0" err="1"/>
              <a:t>strategie</a:t>
            </a:r>
            <a:r>
              <a:rPr lang="en-GB" dirty="0"/>
              <a:t>.</a:t>
            </a:r>
            <a:endParaRPr lang="cs-CZ" dirty="0"/>
          </a:p>
          <a:p>
            <a:endParaRPr lang="cs-CZ" dirty="0"/>
          </a:p>
          <a:p>
            <a:r>
              <a:rPr lang="en-GB" b="1" dirty="0" err="1"/>
              <a:t>Nashova</a:t>
            </a:r>
            <a:r>
              <a:rPr lang="en-GB" b="1" dirty="0"/>
              <a:t> </a:t>
            </a:r>
            <a:r>
              <a:rPr lang="en-GB" b="1" dirty="0" err="1"/>
              <a:t>rovnováha</a:t>
            </a:r>
            <a:r>
              <a:rPr lang="en-GB" b="1" dirty="0"/>
              <a:t> v </a:t>
            </a:r>
            <a:r>
              <a:rPr lang="en-GB" b="1" dirty="0" err="1"/>
              <a:t>oligopolu</a:t>
            </a:r>
            <a:endParaRPr lang="en-GB" b="1" dirty="0"/>
          </a:p>
          <a:p>
            <a:r>
              <a:rPr lang="en-GB" dirty="0"/>
              <a:t>V </a:t>
            </a:r>
            <a:r>
              <a:rPr lang="en-GB" dirty="0" err="1"/>
              <a:t>Cournotově</a:t>
            </a:r>
            <a:r>
              <a:rPr lang="en-GB" dirty="0"/>
              <a:t> </a:t>
            </a:r>
            <a:r>
              <a:rPr lang="en-GB" dirty="0" err="1"/>
              <a:t>duopolu</a:t>
            </a:r>
            <a:r>
              <a:rPr lang="en-GB" dirty="0"/>
              <a:t>:</a:t>
            </a:r>
          </a:p>
          <a:p>
            <a:pPr marL="628650" lvl="1" indent="-171450">
              <a:buFont typeface="Arial" panose="020B0604020202020204" pitchFamily="34" charset="0"/>
              <a:buChar char="•"/>
            </a:pPr>
            <a:r>
              <a:rPr lang="en-GB" dirty="0" err="1"/>
              <a:t>Optimalní</a:t>
            </a:r>
            <a:r>
              <a:rPr lang="en-GB" dirty="0"/>
              <a:t> </a:t>
            </a:r>
            <a:r>
              <a:rPr lang="en-GB" dirty="0" err="1"/>
              <a:t>výstup</a:t>
            </a:r>
            <a:r>
              <a:rPr lang="en-GB" dirty="0"/>
              <a:t> </a:t>
            </a:r>
            <a:r>
              <a:rPr lang="en-GB" b="1" dirty="0"/>
              <a:t>66,67 </a:t>
            </a:r>
            <a:r>
              <a:rPr lang="en-GB" b="1" dirty="0" err="1"/>
              <a:t>jednotek</a:t>
            </a:r>
            <a:r>
              <a:rPr lang="en-GB" dirty="0"/>
              <a:t> pro </a:t>
            </a:r>
            <a:r>
              <a:rPr lang="en-GB" dirty="0" err="1"/>
              <a:t>každou</a:t>
            </a:r>
            <a:r>
              <a:rPr lang="en-GB" dirty="0"/>
              <a:t> </a:t>
            </a:r>
            <a:r>
              <a:rPr lang="en-GB" dirty="0" err="1"/>
              <a:t>firmu</a:t>
            </a:r>
            <a:r>
              <a:rPr lang="en-GB" dirty="0"/>
              <a:t> → </a:t>
            </a:r>
            <a:r>
              <a:rPr lang="en-GB" dirty="0" err="1"/>
              <a:t>zisk</a:t>
            </a:r>
            <a:r>
              <a:rPr lang="en-GB" dirty="0"/>
              <a:t> 4 444 </a:t>
            </a:r>
            <a:r>
              <a:rPr lang="en-GB" dirty="0" err="1"/>
              <a:t>Kč</a:t>
            </a:r>
            <a:r>
              <a:rPr lang="en-GB" dirty="0"/>
              <a:t>.</a:t>
            </a:r>
          </a:p>
          <a:p>
            <a:pPr marL="628650" lvl="1" indent="-171450">
              <a:buFont typeface="Arial" panose="020B0604020202020204" pitchFamily="34" charset="0"/>
              <a:buChar char="•"/>
            </a:pPr>
            <a:r>
              <a:rPr lang="en-GB" dirty="0" err="1"/>
              <a:t>Pokud</a:t>
            </a:r>
            <a:r>
              <a:rPr lang="en-GB" dirty="0"/>
              <a:t> by </a:t>
            </a:r>
            <a:r>
              <a:rPr lang="en-GB" dirty="0" err="1"/>
              <a:t>spolupracovaly</a:t>
            </a:r>
            <a:r>
              <a:rPr lang="en-GB" dirty="0"/>
              <a:t> (q1=q2=50), </a:t>
            </a:r>
            <a:r>
              <a:rPr lang="en-GB" dirty="0" err="1"/>
              <a:t>zisk</a:t>
            </a:r>
            <a:r>
              <a:rPr lang="en-GB" dirty="0"/>
              <a:t> by </a:t>
            </a:r>
            <a:r>
              <a:rPr lang="en-GB" dirty="0" err="1"/>
              <a:t>byl</a:t>
            </a:r>
            <a:r>
              <a:rPr lang="en-GB" dirty="0"/>
              <a:t> 5 000 </a:t>
            </a:r>
            <a:r>
              <a:rPr lang="en-GB" dirty="0" err="1"/>
              <a:t>Kč</a:t>
            </a:r>
            <a:r>
              <a:rPr lang="en-GB" dirty="0"/>
              <a:t>, ale toto </a:t>
            </a:r>
            <a:r>
              <a:rPr lang="en-GB" dirty="0" err="1"/>
              <a:t>není</a:t>
            </a:r>
            <a:r>
              <a:rPr lang="en-GB" dirty="0"/>
              <a:t> </a:t>
            </a:r>
            <a:r>
              <a:rPr lang="en-GB" dirty="0" err="1"/>
              <a:t>stabilní</a:t>
            </a:r>
            <a:r>
              <a:rPr lang="en-GB" dirty="0"/>
              <a:t>.</a:t>
            </a:r>
          </a:p>
          <a:p>
            <a:pPr marL="628650" lvl="1" indent="-171450">
              <a:buFont typeface="Arial" panose="020B0604020202020204" pitchFamily="34" charset="0"/>
              <a:buChar char="•"/>
            </a:pPr>
            <a:r>
              <a:rPr lang="en-GB" b="1" dirty="0" err="1"/>
              <a:t>Důvod</a:t>
            </a:r>
            <a:r>
              <a:rPr lang="en-GB" dirty="0"/>
              <a:t>: </a:t>
            </a:r>
            <a:r>
              <a:rPr lang="en-GB" dirty="0" err="1"/>
              <a:t>každá</a:t>
            </a:r>
            <a:r>
              <a:rPr lang="en-GB" dirty="0"/>
              <a:t> </a:t>
            </a:r>
            <a:r>
              <a:rPr lang="en-GB" dirty="0" err="1"/>
              <a:t>firma</a:t>
            </a:r>
            <a:r>
              <a:rPr lang="en-GB" dirty="0"/>
              <a:t> </a:t>
            </a:r>
            <a:r>
              <a:rPr lang="en-GB" dirty="0" err="1"/>
              <a:t>má</a:t>
            </a:r>
            <a:r>
              <a:rPr lang="en-GB" dirty="0"/>
              <a:t> </a:t>
            </a:r>
            <a:r>
              <a:rPr lang="en-GB" dirty="0" err="1"/>
              <a:t>motivaci</a:t>
            </a:r>
            <a:r>
              <a:rPr lang="en-GB" dirty="0"/>
              <a:t> </a:t>
            </a:r>
            <a:r>
              <a:rPr lang="en-GB" dirty="0" err="1"/>
              <a:t>zvýšit</a:t>
            </a:r>
            <a:r>
              <a:rPr lang="en-GB" dirty="0"/>
              <a:t> </a:t>
            </a:r>
            <a:r>
              <a:rPr lang="en-GB" dirty="0" err="1"/>
              <a:t>výstup</a:t>
            </a:r>
            <a:r>
              <a:rPr lang="en-GB" dirty="0"/>
              <a:t>, </a:t>
            </a:r>
            <a:r>
              <a:rPr lang="en-GB" dirty="0" err="1"/>
              <a:t>zisk</a:t>
            </a:r>
            <a:r>
              <a:rPr lang="en-GB" dirty="0"/>
              <a:t> </a:t>
            </a:r>
            <a:r>
              <a:rPr lang="en-GB" dirty="0" err="1"/>
              <a:t>roste</a:t>
            </a:r>
            <a:r>
              <a:rPr lang="en-GB" dirty="0"/>
              <a:t> </a:t>
            </a:r>
            <a:r>
              <a:rPr lang="en-GB" dirty="0" err="1"/>
              <a:t>na</a:t>
            </a:r>
            <a:r>
              <a:rPr lang="en-GB" dirty="0"/>
              <a:t> 5 555 </a:t>
            </a:r>
            <a:r>
              <a:rPr lang="en-GB" dirty="0" err="1"/>
              <a:t>Kč</a:t>
            </a:r>
            <a:r>
              <a:rPr lang="en-GB" dirty="0"/>
              <a:t> </a:t>
            </a:r>
            <a:r>
              <a:rPr lang="en-GB" dirty="0" err="1"/>
              <a:t>při</a:t>
            </a:r>
            <a:r>
              <a:rPr lang="en-GB" dirty="0"/>
              <a:t> </a:t>
            </a:r>
            <a:r>
              <a:rPr lang="en-GB" dirty="0" err="1"/>
              <a:t>neochotě</a:t>
            </a:r>
            <a:r>
              <a:rPr lang="en-GB" dirty="0"/>
              <a:t> </a:t>
            </a:r>
            <a:r>
              <a:rPr lang="en-GB" dirty="0" err="1"/>
              <a:t>druhé</a:t>
            </a:r>
            <a:r>
              <a:rPr lang="en-GB" dirty="0"/>
              <a:t> </a:t>
            </a:r>
            <a:r>
              <a:rPr lang="en-GB" dirty="0" err="1"/>
              <a:t>firmy</a:t>
            </a:r>
            <a:r>
              <a:rPr lang="en-GB" dirty="0"/>
              <a:t>.</a:t>
            </a:r>
          </a:p>
          <a:p>
            <a:r>
              <a:rPr lang="en-GB" b="1" dirty="0" err="1"/>
              <a:t>Dominantní</a:t>
            </a:r>
            <a:r>
              <a:rPr lang="en-GB" b="1" dirty="0"/>
              <a:t> </a:t>
            </a:r>
            <a:r>
              <a:rPr lang="en-GB" b="1" dirty="0" err="1"/>
              <a:t>strategie</a:t>
            </a:r>
            <a:r>
              <a:rPr lang="en-GB" dirty="0"/>
              <a:t>: </a:t>
            </a:r>
            <a:r>
              <a:rPr lang="en-GB" dirty="0" err="1"/>
              <a:t>strategie</a:t>
            </a:r>
            <a:r>
              <a:rPr lang="en-GB" dirty="0"/>
              <a:t>, </a:t>
            </a:r>
            <a:r>
              <a:rPr lang="en-GB" dirty="0" err="1"/>
              <a:t>která</a:t>
            </a:r>
            <a:r>
              <a:rPr lang="en-GB" dirty="0"/>
              <a:t> je </a:t>
            </a:r>
            <a:r>
              <a:rPr lang="en-GB" dirty="0" err="1"/>
              <a:t>nejlepší</a:t>
            </a:r>
            <a:r>
              <a:rPr lang="en-GB" dirty="0"/>
              <a:t> bez </a:t>
            </a:r>
            <a:r>
              <a:rPr lang="en-GB" dirty="0" err="1"/>
              <a:t>ohledu</a:t>
            </a:r>
            <a:r>
              <a:rPr lang="en-GB" dirty="0"/>
              <a:t> </a:t>
            </a:r>
            <a:r>
              <a:rPr lang="en-GB" dirty="0" err="1"/>
              <a:t>na</a:t>
            </a:r>
            <a:r>
              <a:rPr lang="en-GB" dirty="0"/>
              <a:t> </a:t>
            </a:r>
            <a:r>
              <a:rPr lang="en-GB" dirty="0" err="1"/>
              <a:t>volbu</a:t>
            </a:r>
            <a:r>
              <a:rPr lang="en-GB" dirty="0"/>
              <a:t> </a:t>
            </a:r>
            <a:r>
              <a:rPr lang="en-GB" dirty="0" err="1"/>
              <a:t>druhého</a:t>
            </a:r>
            <a:r>
              <a:rPr lang="en-GB" dirty="0"/>
              <a:t> </a:t>
            </a:r>
            <a:r>
              <a:rPr lang="en-GB" dirty="0" err="1"/>
              <a:t>hráče</a:t>
            </a:r>
            <a:r>
              <a:rPr lang="en-GB" dirty="0"/>
              <a:t>. V </a:t>
            </a:r>
            <a:r>
              <a:rPr lang="en-GB" dirty="0" err="1"/>
              <a:t>Cournotově</a:t>
            </a:r>
            <a:r>
              <a:rPr lang="en-GB" dirty="0"/>
              <a:t> </a:t>
            </a:r>
            <a:r>
              <a:rPr lang="en-GB" dirty="0" err="1"/>
              <a:t>modelu</a:t>
            </a:r>
            <a:r>
              <a:rPr lang="en-GB" dirty="0"/>
              <a:t> </a:t>
            </a:r>
            <a:r>
              <a:rPr lang="en-GB" dirty="0" err="1"/>
              <a:t>obě</a:t>
            </a:r>
            <a:r>
              <a:rPr lang="en-GB" dirty="0"/>
              <a:t> </a:t>
            </a:r>
            <a:r>
              <a:rPr lang="en-GB" dirty="0" err="1"/>
              <a:t>firmy</a:t>
            </a:r>
            <a:r>
              <a:rPr lang="en-GB" dirty="0"/>
              <a:t> </a:t>
            </a:r>
            <a:r>
              <a:rPr lang="en-GB" dirty="0" err="1"/>
              <a:t>dominantně</a:t>
            </a:r>
            <a:r>
              <a:rPr lang="en-GB" dirty="0"/>
              <a:t> </a:t>
            </a:r>
            <a:r>
              <a:rPr lang="en-GB" dirty="0" err="1"/>
              <a:t>volí</a:t>
            </a:r>
            <a:r>
              <a:rPr lang="en-GB" dirty="0"/>
              <a:t> </a:t>
            </a:r>
            <a:r>
              <a:rPr lang="en-GB" b="1" dirty="0"/>
              <a:t>66,67 </a:t>
            </a:r>
            <a:r>
              <a:rPr lang="en-GB" b="1" dirty="0" err="1"/>
              <a:t>jednotek</a:t>
            </a:r>
            <a:r>
              <a:rPr lang="en-GB" dirty="0"/>
              <a:t>.</a:t>
            </a:r>
            <a:endParaRPr lang="cs-CZ" dirty="0"/>
          </a:p>
          <a:p>
            <a:endParaRPr lang="cs-CZ" dirty="0"/>
          </a:p>
          <a:p>
            <a:endParaRPr lang="cs-CZ" dirty="0"/>
          </a:p>
        </p:txBody>
      </p:sp>
      <p:sp>
        <p:nvSpPr>
          <p:cNvPr id="4" name="Slide Number Placeholder 3">
            <a:extLst>
              <a:ext uri="{FF2B5EF4-FFF2-40B4-BE49-F238E27FC236}">
                <a16:creationId xmlns:a16="http://schemas.microsoft.com/office/drawing/2014/main" id="{C4EC2CA3-662B-402A-28DA-E359CD252774}"/>
              </a:ext>
            </a:extLst>
          </p:cNvPr>
          <p:cNvSpPr>
            <a:spLocks noGrp="1"/>
          </p:cNvSpPr>
          <p:nvPr>
            <p:ph type="sldNum" sz="quarter" idx="5"/>
          </p:nvPr>
        </p:nvSpPr>
        <p:spPr/>
        <p:txBody>
          <a:bodyPr/>
          <a:lstStyle/>
          <a:p>
            <a:fld id="{B6B4AD3D-6C93-44BC-9123-10DDA05B8073}" type="slidenum">
              <a:rPr lang="en-GB" smtClean="0"/>
              <a:t>6</a:t>
            </a:fld>
            <a:endParaRPr lang="en-GB" dirty="0"/>
          </a:p>
        </p:txBody>
      </p:sp>
    </p:spTree>
    <p:extLst>
      <p:ext uri="{BB962C8B-B14F-4D97-AF65-F5344CB8AC3E}">
        <p14:creationId xmlns:p14="http://schemas.microsoft.com/office/powerpoint/2010/main" val="12068900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1D0093-6C60-4843-9F71-4ADE1B0524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876FD9-8E52-2DEB-7AD0-192C78E27C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D5FEDB-0AF7-5951-80FA-88B0A871A648}"/>
              </a:ext>
            </a:extLst>
          </p:cNvPr>
          <p:cNvSpPr>
            <a:spLocks noGrp="1"/>
          </p:cNvSpPr>
          <p:nvPr>
            <p:ph type="body" idx="1"/>
          </p:nvPr>
        </p:nvSpPr>
        <p:spPr/>
        <p:txBody>
          <a:bodyPr/>
          <a:lstStyle/>
          <a:p>
            <a:pPr>
              <a:buNone/>
            </a:pPr>
            <a:endParaRPr lang="cs-CZ" b="1" noProof="0" dirty="0"/>
          </a:p>
          <a:p>
            <a:pPr>
              <a:buNone/>
            </a:pPr>
            <a:r>
              <a:rPr lang="cs-CZ" sz="1200" noProof="0" dirty="0">
                <a:solidFill>
                  <a:srgbClr val="000000"/>
                </a:solidFill>
                <a:effectLst/>
                <a:latin typeface="Times New Roman" panose="02020603050405020304" pitchFamily="18" charset="0"/>
              </a:rPr>
              <a:t>Známe již výsledky strategií současné volby stejného výstupu oběma firmami: pokud obě firmy vyrábějí výstup 66‚67, dosahují obě zisku 4 444 Kč; jestliže obě sníží svůj výstup </a:t>
            </a:r>
            <a:endParaRPr lang="cs-CZ" noProof="0" dirty="0"/>
          </a:p>
          <a:p>
            <a:pPr>
              <a:buNone/>
            </a:pPr>
            <a:r>
              <a:rPr lang="cs-CZ" sz="1200" noProof="0" dirty="0">
                <a:solidFill>
                  <a:srgbClr val="000000"/>
                </a:solidFill>
                <a:effectLst/>
                <a:latin typeface="Times New Roman" panose="02020603050405020304" pitchFamily="18" charset="0"/>
              </a:rPr>
              <a:t>na 50, budou obě realizovat zisk 5 000 Kč. Dopočítáme výsledky pro rozdílné objemy produkce. Pokud bude výstup firmy 1 </a:t>
            </a:r>
            <a:r>
              <a:rPr lang="cs-CZ" sz="1200" i="1" noProof="0" dirty="0">
                <a:solidFill>
                  <a:srgbClr val="000000"/>
                </a:solidFill>
                <a:effectLst/>
                <a:latin typeface="TimesNewRomanPS-ItalicMT"/>
              </a:rPr>
              <a:t>q</a:t>
            </a:r>
            <a:r>
              <a:rPr lang="cs-CZ" sz="700" noProof="0" dirty="0">
                <a:solidFill>
                  <a:srgbClr val="000000"/>
                </a:solidFill>
                <a:effectLst/>
                <a:latin typeface="Times New Roman" panose="02020603050405020304" pitchFamily="18" charset="0"/>
              </a:rPr>
              <a:t>1 </a:t>
            </a:r>
            <a:r>
              <a:rPr lang="cs-CZ" sz="1200" noProof="0" dirty="0">
                <a:solidFill>
                  <a:srgbClr val="000000"/>
                </a:solidFill>
                <a:effectLst/>
                <a:latin typeface="Times New Roman" panose="02020603050405020304" pitchFamily="18" charset="0"/>
              </a:rPr>
              <a:t>= 50 a výstup firmy 2 </a:t>
            </a:r>
            <a:r>
              <a:rPr lang="cs-CZ" sz="1200" i="1" noProof="0" dirty="0">
                <a:solidFill>
                  <a:srgbClr val="000000"/>
                </a:solidFill>
                <a:effectLst/>
                <a:latin typeface="TimesNewRomanPS-ItalicMT"/>
              </a:rPr>
              <a:t>q</a:t>
            </a:r>
            <a:r>
              <a:rPr lang="cs-CZ" sz="700" noProof="0" dirty="0">
                <a:solidFill>
                  <a:srgbClr val="000000"/>
                </a:solidFill>
                <a:effectLst/>
                <a:latin typeface="Times New Roman" panose="02020603050405020304" pitchFamily="18" charset="0"/>
              </a:rPr>
              <a:t>2 </a:t>
            </a:r>
            <a:r>
              <a:rPr lang="cs-CZ" sz="1200" noProof="0" dirty="0">
                <a:solidFill>
                  <a:srgbClr val="000000"/>
                </a:solidFill>
                <a:effectLst/>
                <a:latin typeface="Times New Roman" panose="02020603050405020304" pitchFamily="18" charset="0"/>
              </a:rPr>
              <a:t>= 66‚67, </a:t>
            </a:r>
            <a:endParaRPr lang="cs-CZ" noProof="0" dirty="0"/>
          </a:p>
          <a:p>
            <a:pPr>
              <a:buNone/>
            </a:pPr>
            <a:r>
              <a:rPr lang="cs-CZ" sz="1200" noProof="0" dirty="0">
                <a:solidFill>
                  <a:srgbClr val="000000"/>
                </a:solidFill>
                <a:effectLst/>
                <a:latin typeface="Times New Roman" panose="02020603050405020304" pitchFamily="18" charset="0"/>
              </a:rPr>
              <a:t>zisk firmy 1 bude π</a:t>
            </a:r>
            <a:r>
              <a:rPr lang="cs-CZ" sz="700" noProof="0" dirty="0">
                <a:solidFill>
                  <a:srgbClr val="000000"/>
                </a:solidFill>
                <a:effectLst/>
                <a:latin typeface="Times New Roman" panose="02020603050405020304" pitchFamily="18" charset="0"/>
              </a:rPr>
              <a:t>1 </a:t>
            </a:r>
            <a:r>
              <a:rPr lang="cs-CZ" sz="1200" i="1" noProof="0" dirty="0">
                <a:solidFill>
                  <a:srgbClr val="000000"/>
                </a:solidFill>
                <a:effectLst/>
                <a:latin typeface="TimesNewRomanPS-ItalicMT"/>
              </a:rPr>
              <a:t>= </a:t>
            </a:r>
            <a:r>
              <a:rPr lang="cs-CZ" sz="1200" noProof="0" dirty="0">
                <a:solidFill>
                  <a:srgbClr val="000000"/>
                </a:solidFill>
                <a:effectLst/>
                <a:latin typeface="Times New Roman" panose="02020603050405020304" pitchFamily="18" charset="0"/>
              </a:rPr>
              <a:t>4 167 Kč a zisk firmy 2 bude π</a:t>
            </a:r>
            <a:r>
              <a:rPr lang="cs-CZ" sz="700" noProof="0" dirty="0">
                <a:solidFill>
                  <a:srgbClr val="000000"/>
                </a:solidFill>
                <a:effectLst/>
                <a:latin typeface="Times New Roman" panose="02020603050405020304" pitchFamily="18" charset="0"/>
              </a:rPr>
              <a:t>2 </a:t>
            </a:r>
            <a:r>
              <a:rPr lang="cs-CZ" sz="1200" i="1" noProof="0" dirty="0">
                <a:solidFill>
                  <a:srgbClr val="000000"/>
                </a:solidFill>
                <a:effectLst/>
                <a:latin typeface="TimesNewRomanPS-ItalicMT"/>
              </a:rPr>
              <a:t>= </a:t>
            </a:r>
            <a:r>
              <a:rPr lang="cs-CZ" sz="1200" noProof="0" dirty="0">
                <a:solidFill>
                  <a:srgbClr val="000000"/>
                </a:solidFill>
                <a:effectLst/>
                <a:latin typeface="Times New Roman" panose="02020603050405020304" pitchFamily="18" charset="0"/>
              </a:rPr>
              <a:t>5 555 Kč. Analogicky jestliže </a:t>
            </a:r>
            <a:r>
              <a:rPr lang="cs-CZ" sz="1200" i="1" noProof="0" dirty="0">
                <a:solidFill>
                  <a:srgbClr val="000000"/>
                </a:solidFill>
                <a:effectLst/>
                <a:latin typeface="TimesNewRomanPS-ItalicMT"/>
              </a:rPr>
              <a:t>q</a:t>
            </a:r>
            <a:r>
              <a:rPr lang="cs-CZ" sz="700" noProof="0" dirty="0">
                <a:solidFill>
                  <a:srgbClr val="000000"/>
                </a:solidFill>
                <a:effectLst/>
                <a:latin typeface="Times New Roman" panose="02020603050405020304" pitchFamily="18" charset="0"/>
              </a:rPr>
              <a:t>1 </a:t>
            </a:r>
            <a:r>
              <a:rPr lang="cs-CZ" sz="1200" noProof="0" dirty="0">
                <a:solidFill>
                  <a:srgbClr val="000000"/>
                </a:solidFill>
                <a:effectLst/>
                <a:latin typeface="Times New Roman" panose="02020603050405020304" pitchFamily="18" charset="0"/>
              </a:rPr>
              <a:t>= 66‚67 a </a:t>
            </a:r>
            <a:r>
              <a:rPr lang="cs-CZ" sz="1200" i="1" noProof="0" dirty="0">
                <a:solidFill>
                  <a:srgbClr val="000000"/>
                </a:solidFill>
                <a:effectLst/>
                <a:latin typeface="TimesNewRomanPS-ItalicMT"/>
              </a:rPr>
              <a:t>q</a:t>
            </a:r>
            <a:r>
              <a:rPr lang="cs-CZ" sz="700" noProof="0" dirty="0">
                <a:solidFill>
                  <a:srgbClr val="000000"/>
                </a:solidFill>
                <a:effectLst/>
                <a:latin typeface="Times New Roman" panose="02020603050405020304" pitchFamily="18" charset="0"/>
              </a:rPr>
              <a:t>2 </a:t>
            </a:r>
            <a:r>
              <a:rPr lang="cs-CZ" sz="1200" noProof="0" dirty="0">
                <a:solidFill>
                  <a:srgbClr val="000000"/>
                </a:solidFill>
                <a:effectLst/>
                <a:latin typeface="Times New Roman" panose="02020603050405020304" pitchFamily="18" charset="0"/>
              </a:rPr>
              <a:t>= 50, zisk firmy 1 bude π</a:t>
            </a:r>
            <a:r>
              <a:rPr lang="cs-CZ" sz="700" noProof="0" dirty="0">
                <a:solidFill>
                  <a:srgbClr val="000000"/>
                </a:solidFill>
                <a:effectLst/>
                <a:latin typeface="Times New Roman" panose="02020603050405020304" pitchFamily="18" charset="0"/>
              </a:rPr>
              <a:t>1</a:t>
            </a:r>
            <a:r>
              <a:rPr lang="cs-CZ" sz="1200" i="1" noProof="0" dirty="0">
                <a:solidFill>
                  <a:srgbClr val="000000"/>
                </a:solidFill>
                <a:effectLst/>
                <a:latin typeface="TimesNewRomanPS-ItalicMT"/>
              </a:rPr>
              <a:t>=</a:t>
            </a:r>
            <a:r>
              <a:rPr lang="cs-CZ" sz="1200" noProof="0" dirty="0">
                <a:solidFill>
                  <a:srgbClr val="000000"/>
                </a:solidFill>
                <a:effectLst/>
                <a:latin typeface="Times New Roman" panose="02020603050405020304" pitchFamily="18" charset="0"/>
              </a:rPr>
              <a:t>5 555 Kč a zisk firmy 2 bude </a:t>
            </a:r>
            <a:endParaRPr lang="cs-CZ" noProof="0" dirty="0"/>
          </a:p>
          <a:p>
            <a:pPr>
              <a:buNone/>
            </a:pPr>
            <a:r>
              <a:rPr lang="cs-CZ" sz="1200" noProof="0" dirty="0">
                <a:solidFill>
                  <a:srgbClr val="000000"/>
                </a:solidFill>
                <a:effectLst/>
                <a:latin typeface="Times New Roman" panose="02020603050405020304" pitchFamily="18" charset="0"/>
              </a:rPr>
              <a:t>π</a:t>
            </a:r>
            <a:r>
              <a:rPr lang="cs-CZ" sz="700" noProof="0" dirty="0">
                <a:solidFill>
                  <a:srgbClr val="000000"/>
                </a:solidFill>
                <a:effectLst/>
                <a:latin typeface="Times New Roman" panose="02020603050405020304" pitchFamily="18" charset="0"/>
              </a:rPr>
              <a:t>2</a:t>
            </a:r>
            <a:r>
              <a:rPr lang="cs-CZ" sz="1200" i="1" noProof="0" dirty="0">
                <a:solidFill>
                  <a:srgbClr val="000000"/>
                </a:solidFill>
                <a:effectLst/>
                <a:latin typeface="TimesNewRomanPS-ItalicMT"/>
              </a:rPr>
              <a:t>=</a:t>
            </a:r>
            <a:r>
              <a:rPr lang="cs-CZ" sz="1200" noProof="0" dirty="0">
                <a:solidFill>
                  <a:srgbClr val="000000"/>
                </a:solidFill>
                <a:effectLst/>
                <a:latin typeface="Times New Roman" panose="02020603050405020304" pitchFamily="18" charset="0"/>
              </a:rPr>
              <a:t>4 167 Kč. Tyto výsledky můžeme uspořádat buď do rozhodovacího stromu, nebo do výplatní matice.</a:t>
            </a:r>
          </a:p>
          <a:p>
            <a:pPr>
              <a:buNone/>
            </a:pPr>
            <a:endParaRPr lang="cs-CZ" sz="1200" noProof="0" dirty="0">
              <a:solidFill>
                <a:srgbClr val="000000"/>
              </a:solidFill>
              <a:effectLst/>
              <a:latin typeface="Times New Roman" panose="02020603050405020304" pitchFamily="18" charset="0"/>
            </a:endParaRPr>
          </a:p>
          <a:p>
            <a:r>
              <a:rPr lang="en-GB" sz="1200" kern="1200" dirty="0" err="1">
                <a:solidFill>
                  <a:schemeClr val="tx1"/>
                </a:solidFill>
                <a:effectLst/>
                <a:latin typeface="+mn-lt"/>
                <a:ea typeface="+mn-ea"/>
                <a:cs typeface="+mn-cs"/>
              </a:rPr>
              <a:t>Při</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hledání</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Nashovy</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rovnováhy</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lze</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použít</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tzv</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podtrhávací</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metodu</a:t>
            </a:r>
            <a:r>
              <a:rPr lang="cs-CZ" sz="1200"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Podstatou</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tohoto</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přístupu</a:t>
            </a:r>
            <a:r>
              <a:rPr lang="en-GB" sz="1200" i="1" kern="1200" dirty="0">
                <a:solidFill>
                  <a:schemeClr val="tx1"/>
                </a:solidFill>
                <a:effectLst/>
                <a:latin typeface="+mn-lt"/>
                <a:ea typeface="+mn-ea"/>
                <a:cs typeface="+mn-cs"/>
              </a:rPr>
              <a:t> k </a:t>
            </a:r>
            <a:r>
              <a:rPr lang="en-GB" sz="1200" i="1" kern="1200" dirty="0" err="1">
                <a:solidFill>
                  <a:schemeClr val="tx1"/>
                </a:solidFill>
                <a:effectLst/>
                <a:latin typeface="+mn-lt"/>
                <a:ea typeface="+mn-ea"/>
                <a:cs typeface="+mn-cs"/>
              </a:rPr>
              <a:t>hledání</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Nashovy</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rovnováhy</a:t>
            </a:r>
            <a:r>
              <a:rPr lang="en-GB" sz="1200" i="1" kern="1200" dirty="0">
                <a:solidFill>
                  <a:schemeClr val="tx1"/>
                </a:solidFill>
                <a:effectLst/>
                <a:latin typeface="+mn-lt"/>
                <a:ea typeface="+mn-ea"/>
                <a:cs typeface="+mn-cs"/>
              </a:rPr>
              <a:t> je </a:t>
            </a:r>
            <a:r>
              <a:rPr lang="en-GB" sz="1200" i="1" kern="1200" dirty="0" err="1">
                <a:solidFill>
                  <a:schemeClr val="tx1"/>
                </a:solidFill>
                <a:effectLst/>
                <a:latin typeface="+mn-lt"/>
                <a:ea typeface="+mn-ea"/>
                <a:cs typeface="+mn-cs"/>
              </a:rPr>
              <a:t>posuzování</a:t>
            </a:r>
            <a:r>
              <a:rPr lang="en-GB" sz="1200" i="1" kern="1200" dirty="0">
                <a:solidFill>
                  <a:schemeClr val="tx1"/>
                </a:solidFill>
                <a:effectLst/>
                <a:latin typeface="+mn-lt"/>
                <a:ea typeface="+mn-ea"/>
                <a:cs typeface="+mn-cs"/>
              </a:rPr>
              <a:t> </a:t>
            </a:r>
            <a:endParaRPr lang="en-GB" dirty="0"/>
          </a:p>
          <a:p>
            <a:r>
              <a:rPr lang="en-GB" sz="1200" i="1" kern="1200" dirty="0" err="1">
                <a:solidFill>
                  <a:schemeClr val="tx1"/>
                </a:solidFill>
                <a:effectLst/>
                <a:latin typeface="+mn-lt"/>
                <a:ea typeface="+mn-ea"/>
                <a:cs typeface="+mn-cs"/>
              </a:rPr>
              <a:t>alternativních</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výsledků</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jednoho</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hráče</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firmy</a:t>
            </a:r>
            <a:r>
              <a:rPr lang="en-GB" sz="1200" i="1" kern="1200" dirty="0">
                <a:solidFill>
                  <a:schemeClr val="tx1"/>
                </a:solidFill>
                <a:effectLst/>
                <a:latin typeface="+mn-lt"/>
                <a:ea typeface="+mn-ea"/>
                <a:cs typeface="+mn-cs"/>
              </a:rPr>
              <a:t> 1) </a:t>
            </a:r>
            <a:r>
              <a:rPr lang="en-GB" sz="1200" i="1" kern="1200" dirty="0" err="1">
                <a:solidFill>
                  <a:schemeClr val="tx1"/>
                </a:solidFill>
                <a:effectLst/>
                <a:latin typeface="+mn-lt"/>
                <a:ea typeface="+mn-ea"/>
                <a:cs typeface="+mn-cs"/>
              </a:rPr>
              <a:t>při</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dané</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strategii</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druhého</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hráče</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firmy</a:t>
            </a:r>
            <a:r>
              <a:rPr lang="en-GB" sz="1200" i="1" kern="1200" dirty="0">
                <a:solidFill>
                  <a:schemeClr val="tx1"/>
                </a:solidFill>
                <a:effectLst/>
                <a:latin typeface="+mn-lt"/>
                <a:ea typeface="+mn-ea"/>
                <a:cs typeface="+mn-cs"/>
              </a:rPr>
              <a:t> 2) a </a:t>
            </a:r>
            <a:r>
              <a:rPr lang="en-GB" sz="1200" i="1" kern="1200" dirty="0" err="1">
                <a:solidFill>
                  <a:schemeClr val="tx1"/>
                </a:solidFill>
                <a:effectLst/>
                <a:latin typeface="+mn-lt"/>
                <a:ea typeface="+mn-ea"/>
                <a:cs typeface="+mn-cs"/>
              </a:rPr>
              <a:t>podtrhnutí</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lepšího</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výsledku</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hráče</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který</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volí</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svou</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strategii</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firmy</a:t>
            </a:r>
            <a:r>
              <a:rPr lang="en-GB" sz="1200" i="1" kern="1200" dirty="0">
                <a:solidFill>
                  <a:schemeClr val="tx1"/>
                </a:solidFill>
                <a:effectLst/>
                <a:latin typeface="+mn-lt"/>
                <a:ea typeface="+mn-ea"/>
                <a:cs typeface="+mn-cs"/>
              </a:rPr>
              <a:t> 1). </a:t>
            </a:r>
            <a:endParaRPr lang="en-GB" dirty="0"/>
          </a:p>
          <a:p>
            <a:endParaRPr lang="cs-CZ" sz="1200" i="1" kern="1200" dirty="0">
              <a:solidFill>
                <a:schemeClr val="tx1"/>
              </a:solidFill>
              <a:effectLst/>
              <a:latin typeface="+mn-lt"/>
              <a:ea typeface="+mn-ea"/>
              <a:cs typeface="+mn-cs"/>
            </a:endParaRPr>
          </a:p>
          <a:p>
            <a:pPr marL="228600" indent="-228600">
              <a:buFont typeface="+mj-lt"/>
              <a:buAutoNum type="arabicPeriod"/>
            </a:pPr>
            <a:r>
              <a:rPr lang="cs-CZ" sz="1200" i="1" kern="1200" dirty="0">
                <a:solidFill>
                  <a:schemeClr val="tx1"/>
                </a:solidFill>
                <a:effectLst/>
                <a:latin typeface="+mn-lt"/>
                <a:ea typeface="+mn-ea"/>
                <a:cs typeface="+mn-cs"/>
              </a:rPr>
              <a:t>N</a:t>
            </a:r>
            <a:r>
              <a:rPr lang="en-GB" sz="1200" i="1" kern="1200" dirty="0" err="1">
                <a:solidFill>
                  <a:schemeClr val="tx1"/>
                </a:solidFill>
                <a:effectLst/>
                <a:latin typeface="+mn-lt"/>
                <a:ea typeface="+mn-ea"/>
                <a:cs typeface="+mn-cs"/>
              </a:rPr>
              <a:t>echme</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jako</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první</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volit</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strategii</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firmu</a:t>
            </a:r>
            <a:r>
              <a:rPr lang="en-GB" sz="1200" i="1" kern="1200" dirty="0">
                <a:solidFill>
                  <a:schemeClr val="tx1"/>
                </a:solidFill>
                <a:effectLst/>
                <a:latin typeface="+mn-lt"/>
                <a:ea typeface="+mn-ea"/>
                <a:cs typeface="+mn-cs"/>
              </a:rPr>
              <a:t> 1. </a:t>
            </a:r>
            <a:r>
              <a:rPr lang="en-GB" sz="1200" i="1" kern="1200" dirty="0" err="1">
                <a:solidFill>
                  <a:schemeClr val="tx1"/>
                </a:solidFill>
                <a:effectLst/>
                <a:latin typeface="+mn-lt"/>
                <a:ea typeface="+mn-ea"/>
                <a:cs typeface="+mn-cs"/>
              </a:rPr>
              <a:t>Firma</a:t>
            </a:r>
            <a:r>
              <a:rPr lang="en-GB" sz="1200" i="1" kern="1200" dirty="0">
                <a:solidFill>
                  <a:schemeClr val="tx1"/>
                </a:solidFill>
                <a:effectLst/>
                <a:latin typeface="+mn-lt"/>
                <a:ea typeface="+mn-ea"/>
                <a:cs typeface="+mn-cs"/>
              </a:rPr>
              <a:t> 1 </a:t>
            </a:r>
            <a:r>
              <a:rPr lang="en-GB" sz="1200" i="1" kern="1200" dirty="0" err="1">
                <a:solidFill>
                  <a:schemeClr val="tx1"/>
                </a:solidFill>
                <a:effectLst/>
                <a:latin typeface="+mn-lt"/>
                <a:ea typeface="+mn-ea"/>
                <a:cs typeface="+mn-cs"/>
              </a:rPr>
              <a:t>porovnává</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výsledky</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jsou</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značeny</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šedě</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svých</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strategií</a:t>
            </a:r>
            <a:r>
              <a:rPr lang="cs-CZ" sz="1200" i="1" kern="1200" dirty="0">
                <a:solidFill>
                  <a:schemeClr val="tx1"/>
                </a:solidFill>
                <a:effectLst/>
                <a:latin typeface="+mn-lt"/>
                <a:ea typeface="+mn-ea"/>
                <a:cs typeface="+mn-cs"/>
              </a:rPr>
              <a:t> </a:t>
            </a:r>
            <a:r>
              <a:rPr lang="en-GB" sz="1200" i="1" kern="1200" dirty="0">
                <a:solidFill>
                  <a:schemeClr val="tx1"/>
                </a:solidFill>
                <a:effectLst/>
                <a:latin typeface="+mn-lt"/>
                <a:ea typeface="+mn-ea"/>
                <a:cs typeface="+mn-cs"/>
              </a:rPr>
              <a:t>q1 = 66‚67 a q1 = 50 </a:t>
            </a:r>
            <a:r>
              <a:rPr lang="en-GB" sz="1200" i="1" kern="1200" dirty="0" err="1">
                <a:solidFill>
                  <a:schemeClr val="tx1"/>
                </a:solidFill>
                <a:effectLst/>
                <a:latin typeface="+mn-lt"/>
                <a:ea typeface="+mn-ea"/>
                <a:cs typeface="+mn-cs"/>
              </a:rPr>
              <a:t>při</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dané</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strategii</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firmy</a:t>
            </a:r>
            <a:r>
              <a:rPr lang="en-GB" sz="1200" i="1" kern="1200" dirty="0">
                <a:solidFill>
                  <a:schemeClr val="tx1"/>
                </a:solidFill>
                <a:effectLst/>
                <a:latin typeface="+mn-lt"/>
                <a:ea typeface="+mn-ea"/>
                <a:cs typeface="+mn-cs"/>
              </a:rPr>
              <a:t> 2 (q2 = 66‚67). </a:t>
            </a:r>
            <a:r>
              <a:rPr lang="en-GB" sz="1200" b="1" i="1" kern="1200" dirty="0">
                <a:solidFill>
                  <a:schemeClr val="tx1"/>
                </a:solidFill>
                <a:effectLst/>
                <a:latin typeface="+mn-lt"/>
                <a:ea typeface="+mn-ea"/>
                <a:cs typeface="+mn-cs"/>
              </a:rPr>
              <a:t>Zisk 4 444 </a:t>
            </a:r>
            <a:r>
              <a:rPr lang="en-GB" sz="1200" b="1" i="1" kern="1200" dirty="0" err="1">
                <a:solidFill>
                  <a:schemeClr val="tx1"/>
                </a:solidFill>
                <a:effectLst/>
                <a:latin typeface="+mn-lt"/>
                <a:ea typeface="+mn-ea"/>
                <a:cs typeface="+mn-cs"/>
              </a:rPr>
              <a:t>Kč</a:t>
            </a:r>
            <a:r>
              <a:rPr lang="en-GB" sz="1200" b="1" i="1" kern="1200" dirty="0">
                <a:solidFill>
                  <a:schemeClr val="tx1"/>
                </a:solidFill>
                <a:effectLst/>
                <a:latin typeface="+mn-lt"/>
                <a:ea typeface="+mn-ea"/>
                <a:cs typeface="+mn-cs"/>
              </a:rPr>
              <a:t> </a:t>
            </a:r>
            <a:r>
              <a:rPr lang="en-GB" sz="1200" i="1" kern="1200" dirty="0">
                <a:solidFill>
                  <a:schemeClr val="tx1"/>
                </a:solidFill>
                <a:effectLst/>
                <a:latin typeface="+mn-lt"/>
                <a:ea typeface="+mn-ea"/>
                <a:cs typeface="+mn-cs"/>
              </a:rPr>
              <a:t>je </a:t>
            </a:r>
            <a:r>
              <a:rPr lang="en-GB" sz="1200" i="1" kern="1200" dirty="0" err="1">
                <a:solidFill>
                  <a:schemeClr val="tx1"/>
                </a:solidFill>
                <a:effectLst/>
                <a:latin typeface="+mn-lt"/>
                <a:ea typeface="+mn-ea"/>
                <a:cs typeface="+mn-cs"/>
              </a:rPr>
              <a:t>vyš­ší</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než</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zisk</a:t>
            </a:r>
            <a:r>
              <a:rPr lang="en-GB" sz="1200" i="1" kern="1200" dirty="0">
                <a:solidFill>
                  <a:schemeClr val="tx1"/>
                </a:solidFill>
                <a:effectLst/>
                <a:latin typeface="+mn-lt"/>
                <a:ea typeface="+mn-ea"/>
                <a:cs typeface="+mn-cs"/>
              </a:rPr>
              <a:t> 4 167 </a:t>
            </a:r>
            <a:r>
              <a:rPr lang="en-GB" sz="1200" i="1" kern="1200" dirty="0" err="1">
                <a:solidFill>
                  <a:schemeClr val="tx1"/>
                </a:solidFill>
                <a:effectLst/>
                <a:latin typeface="+mn-lt"/>
                <a:ea typeface="+mn-ea"/>
                <a:cs typeface="+mn-cs"/>
              </a:rPr>
              <a:t>Kč</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podtrhneme</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výsledek</a:t>
            </a:r>
            <a:r>
              <a:rPr lang="en-GB" sz="1200" i="1" kern="1200" dirty="0">
                <a:solidFill>
                  <a:schemeClr val="tx1"/>
                </a:solidFill>
                <a:effectLst/>
                <a:latin typeface="+mn-lt"/>
                <a:ea typeface="+mn-ea"/>
                <a:cs typeface="+mn-cs"/>
              </a:rPr>
              <a:t> 4 444. </a:t>
            </a:r>
            <a:r>
              <a:rPr lang="en-GB" sz="1200" i="1" kern="1200" dirty="0" err="1">
                <a:solidFill>
                  <a:schemeClr val="tx1"/>
                </a:solidFill>
                <a:effectLst/>
                <a:latin typeface="+mn-lt"/>
                <a:ea typeface="+mn-ea"/>
                <a:cs typeface="+mn-cs"/>
              </a:rPr>
              <a:t>Druhý</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krok</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firma</a:t>
            </a:r>
            <a:r>
              <a:rPr lang="en-GB" sz="1200" i="1" kern="1200" dirty="0">
                <a:solidFill>
                  <a:schemeClr val="tx1"/>
                </a:solidFill>
                <a:effectLst/>
                <a:latin typeface="+mn-lt"/>
                <a:ea typeface="+mn-ea"/>
                <a:cs typeface="+mn-cs"/>
              </a:rPr>
              <a:t> 1 </a:t>
            </a:r>
            <a:r>
              <a:rPr lang="en-GB" sz="1200" i="1" kern="1200" dirty="0" err="1">
                <a:solidFill>
                  <a:schemeClr val="tx1"/>
                </a:solidFill>
                <a:effectLst/>
                <a:latin typeface="+mn-lt"/>
                <a:ea typeface="+mn-ea"/>
                <a:cs typeface="+mn-cs"/>
              </a:rPr>
              <a:t>porovnává</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výsledky</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svých</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strategií</a:t>
            </a:r>
            <a:r>
              <a:rPr lang="en-GB" sz="1200" i="1" kern="1200" dirty="0">
                <a:solidFill>
                  <a:schemeClr val="tx1"/>
                </a:solidFill>
                <a:effectLst/>
                <a:latin typeface="+mn-lt"/>
                <a:ea typeface="+mn-ea"/>
                <a:cs typeface="+mn-cs"/>
              </a:rPr>
              <a:t> q1 = 66‚67 a q1 = 50 </a:t>
            </a:r>
            <a:r>
              <a:rPr lang="en-GB" sz="1200" i="1" kern="1200" dirty="0" err="1">
                <a:solidFill>
                  <a:schemeClr val="tx1"/>
                </a:solidFill>
                <a:effectLst/>
                <a:latin typeface="+mn-lt"/>
                <a:ea typeface="+mn-ea"/>
                <a:cs typeface="+mn-cs"/>
              </a:rPr>
              <a:t>při</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dané</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strategii</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firmy</a:t>
            </a:r>
            <a:r>
              <a:rPr lang="en-GB" sz="1200" i="1" kern="1200" dirty="0">
                <a:solidFill>
                  <a:schemeClr val="tx1"/>
                </a:solidFill>
                <a:effectLst/>
                <a:latin typeface="+mn-lt"/>
                <a:ea typeface="+mn-ea"/>
                <a:cs typeface="+mn-cs"/>
              </a:rPr>
              <a:t> 2 (q2 = 50). </a:t>
            </a:r>
            <a:endParaRPr lang="en-GB" dirty="0"/>
          </a:p>
          <a:p>
            <a:r>
              <a:rPr lang="en-GB" sz="1200" b="1" i="1" kern="1200" dirty="0">
                <a:solidFill>
                  <a:schemeClr val="tx1"/>
                </a:solidFill>
                <a:effectLst/>
                <a:latin typeface="+mn-lt"/>
                <a:ea typeface="+mn-ea"/>
                <a:cs typeface="+mn-cs"/>
              </a:rPr>
              <a:t>Zisk 5 555 </a:t>
            </a:r>
            <a:r>
              <a:rPr lang="en-GB" sz="1200" b="1" i="1" kern="1200" dirty="0" err="1">
                <a:solidFill>
                  <a:schemeClr val="tx1"/>
                </a:solidFill>
                <a:effectLst/>
                <a:latin typeface="+mn-lt"/>
                <a:ea typeface="+mn-ea"/>
                <a:cs typeface="+mn-cs"/>
              </a:rPr>
              <a:t>Kč</a:t>
            </a:r>
            <a:r>
              <a:rPr lang="en-GB" sz="1200" b="1" i="1" kern="1200" dirty="0">
                <a:solidFill>
                  <a:schemeClr val="tx1"/>
                </a:solidFill>
                <a:effectLst/>
                <a:latin typeface="+mn-lt"/>
                <a:ea typeface="+mn-ea"/>
                <a:cs typeface="+mn-cs"/>
              </a:rPr>
              <a:t> je </a:t>
            </a:r>
            <a:r>
              <a:rPr lang="en-GB" sz="1200" b="1" i="1" kern="1200" dirty="0" err="1">
                <a:solidFill>
                  <a:schemeClr val="tx1"/>
                </a:solidFill>
                <a:effectLst/>
                <a:latin typeface="+mn-lt"/>
                <a:ea typeface="+mn-ea"/>
                <a:cs typeface="+mn-cs"/>
              </a:rPr>
              <a:t>vyšší</a:t>
            </a:r>
            <a:r>
              <a:rPr lang="en-GB" sz="1200" b="1"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než</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zisk</a:t>
            </a:r>
            <a:r>
              <a:rPr lang="en-GB" sz="1200" i="1" kern="1200" dirty="0">
                <a:solidFill>
                  <a:schemeClr val="tx1"/>
                </a:solidFill>
                <a:effectLst/>
                <a:latin typeface="+mn-lt"/>
                <a:ea typeface="+mn-ea"/>
                <a:cs typeface="+mn-cs"/>
              </a:rPr>
              <a:t> 5 000 </a:t>
            </a:r>
            <a:r>
              <a:rPr lang="en-GB" sz="1200" i="1" kern="1200" dirty="0" err="1">
                <a:solidFill>
                  <a:schemeClr val="tx1"/>
                </a:solidFill>
                <a:effectLst/>
                <a:latin typeface="+mn-lt"/>
                <a:ea typeface="+mn-ea"/>
                <a:cs typeface="+mn-cs"/>
              </a:rPr>
              <a:t>Kč</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podtrhneme</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výsledek</a:t>
            </a:r>
            <a:r>
              <a:rPr lang="en-GB" sz="1200" i="1" kern="1200" dirty="0">
                <a:solidFill>
                  <a:schemeClr val="tx1"/>
                </a:solidFill>
                <a:effectLst/>
                <a:latin typeface="+mn-lt"/>
                <a:ea typeface="+mn-ea"/>
                <a:cs typeface="+mn-cs"/>
              </a:rPr>
              <a:t> 5 555. </a:t>
            </a:r>
            <a:endParaRPr lang="cs-CZ" sz="1200" i="1" kern="1200" dirty="0">
              <a:solidFill>
                <a:schemeClr val="tx1"/>
              </a:solidFill>
              <a:effectLst/>
              <a:latin typeface="+mn-lt"/>
              <a:ea typeface="+mn-ea"/>
              <a:cs typeface="+mn-cs"/>
            </a:endParaRPr>
          </a:p>
          <a:p>
            <a:endParaRPr lang="cs-CZ" sz="1200" i="1" kern="1200" dirty="0">
              <a:solidFill>
                <a:schemeClr val="tx1"/>
              </a:solidFill>
              <a:effectLst/>
              <a:latin typeface="+mn-lt"/>
              <a:ea typeface="+mn-ea"/>
              <a:cs typeface="+mn-cs"/>
            </a:endParaRPr>
          </a:p>
          <a:p>
            <a:pPr marL="228600" indent="-228600">
              <a:buFont typeface="+mj-lt"/>
              <a:buAutoNum type="arabicPeriod" startAt="2"/>
            </a:pPr>
            <a:r>
              <a:rPr lang="cs-CZ" sz="1200" i="1" kern="1200" dirty="0">
                <a:solidFill>
                  <a:schemeClr val="tx1"/>
                </a:solidFill>
                <a:effectLst/>
                <a:latin typeface="+mn-lt"/>
                <a:ea typeface="+mn-ea"/>
                <a:cs typeface="+mn-cs"/>
              </a:rPr>
              <a:t>V</a:t>
            </a:r>
            <a:r>
              <a:rPr lang="en-GB" sz="1200" i="1" kern="1200" dirty="0" err="1">
                <a:solidFill>
                  <a:schemeClr val="tx1"/>
                </a:solidFill>
                <a:effectLst/>
                <a:latin typeface="+mn-lt"/>
                <a:ea typeface="+mn-ea"/>
                <a:cs typeface="+mn-cs"/>
              </a:rPr>
              <a:t>olb</a:t>
            </a:r>
            <a:r>
              <a:rPr lang="cs-CZ" sz="1200" i="1" kern="1200" dirty="0">
                <a:solidFill>
                  <a:schemeClr val="tx1"/>
                </a:solidFill>
                <a:effectLst/>
                <a:latin typeface="+mn-lt"/>
                <a:ea typeface="+mn-ea"/>
                <a:cs typeface="+mn-cs"/>
              </a:rPr>
              <a:t>a</a:t>
            </a:r>
            <a:r>
              <a:rPr lang="en-GB" sz="1200" i="1" kern="1200" dirty="0">
                <a:solidFill>
                  <a:schemeClr val="tx1"/>
                </a:solidFill>
                <a:effectLst/>
                <a:latin typeface="+mn-lt"/>
                <a:ea typeface="+mn-ea"/>
                <a:cs typeface="+mn-cs"/>
              </a:rPr>
              <a:t> strategi</a:t>
            </a:r>
            <a:r>
              <a:rPr lang="cs-CZ" sz="1200" i="1" kern="1200" dirty="0">
                <a:solidFill>
                  <a:schemeClr val="tx1"/>
                </a:solidFill>
                <a:effectLst/>
                <a:latin typeface="+mn-lt"/>
                <a:ea typeface="+mn-ea"/>
                <a:cs typeface="+mn-cs"/>
              </a:rPr>
              <a:t>e</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firmy</a:t>
            </a:r>
            <a:r>
              <a:rPr lang="en-GB" sz="1200" i="1" kern="1200" dirty="0">
                <a:solidFill>
                  <a:schemeClr val="tx1"/>
                </a:solidFill>
                <a:effectLst/>
                <a:latin typeface="+mn-lt"/>
                <a:ea typeface="+mn-ea"/>
                <a:cs typeface="+mn-cs"/>
              </a:rPr>
              <a:t> 2 </a:t>
            </a:r>
            <a:r>
              <a:rPr lang="en-GB" sz="1200" i="1" kern="1200" dirty="0" err="1">
                <a:solidFill>
                  <a:schemeClr val="tx1"/>
                </a:solidFill>
                <a:effectLst/>
                <a:latin typeface="+mn-lt"/>
                <a:ea typeface="+mn-ea"/>
                <a:cs typeface="+mn-cs"/>
              </a:rPr>
              <a:t>při</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dané</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strategii</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firmy</a:t>
            </a:r>
            <a:r>
              <a:rPr lang="en-GB" sz="1200" i="1" kern="1200" dirty="0">
                <a:solidFill>
                  <a:schemeClr val="tx1"/>
                </a:solidFill>
                <a:effectLst/>
                <a:latin typeface="+mn-lt"/>
                <a:ea typeface="+mn-ea"/>
                <a:cs typeface="+mn-cs"/>
              </a:rPr>
              <a:t> 1. </a:t>
            </a:r>
            <a:r>
              <a:rPr lang="en-GB" sz="1200" i="1" kern="1200" dirty="0" err="1">
                <a:solidFill>
                  <a:schemeClr val="tx1"/>
                </a:solidFill>
                <a:effectLst/>
                <a:latin typeface="+mn-lt"/>
                <a:ea typeface="+mn-ea"/>
                <a:cs typeface="+mn-cs"/>
              </a:rPr>
              <a:t>Třetí</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krok</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firma</a:t>
            </a:r>
            <a:r>
              <a:rPr lang="en-GB" sz="1200" i="1" kern="1200" dirty="0">
                <a:solidFill>
                  <a:schemeClr val="tx1"/>
                </a:solidFill>
                <a:effectLst/>
                <a:latin typeface="+mn-lt"/>
                <a:ea typeface="+mn-ea"/>
                <a:cs typeface="+mn-cs"/>
              </a:rPr>
              <a:t> 2 </a:t>
            </a:r>
            <a:r>
              <a:rPr lang="en-GB" sz="1200" i="1" kern="1200" dirty="0" err="1">
                <a:solidFill>
                  <a:schemeClr val="tx1"/>
                </a:solidFill>
                <a:effectLst/>
                <a:latin typeface="+mn-lt"/>
                <a:ea typeface="+mn-ea"/>
                <a:cs typeface="+mn-cs"/>
              </a:rPr>
              <a:t>porovnává</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výsledky</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svých</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strategií</a:t>
            </a:r>
            <a:r>
              <a:rPr lang="en-GB" sz="1200" i="1" kern="1200" dirty="0">
                <a:solidFill>
                  <a:schemeClr val="tx1"/>
                </a:solidFill>
                <a:effectLst/>
                <a:latin typeface="+mn-lt"/>
                <a:ea typeface="+mn-ea"/>
                <a:cs typeface="+mn-cs"/>
              </a:rPr>
              <a:t> q2 = 66‚67 a q2 = 50 </a:t>
            </a:r>
            <a:r>
              <a:rPr lang="en-GB" sz="1200" i="1" kern="1200" dirty="0" err="1">
                <a:solidFill>
                  <a:schemeClr val="tx1"/>
                </a:solidFill>
                <a:effectLst/>
                <a:latin typeface="+mn-lt"/>
                <a:ea typeface="+mn-ea"/>
                <a:cs typeface="+mn-cs"/>
              </a:rPr>
              <a:t>při</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dané</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strategii</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firmy</a:t>
            </a:r>
            <a:r>
              <a:rPr lang="en-GB" sz="1200" i="1" kern="1200" dirty="0">
                <a:solidFill>
                  <a:schemeClr val="tx1"/>
                </a:solidFill>
                <a:effectLst/>
                <a:latin typeface="+mn-lt"/>
                <a:ea typeface="+mn-ea"/>
                <a:cs typeface="+mn-cs"/>
              </a:rPr>
              <a:t> 1 (q1 = 66‚67). </a:t>
            </a:r>
            <a:r>
              <a:rPr lang="en-GB" sz="1200" b="1" i="1" kern="1200" dirty="0">
                <a:solidFill>
                  <a:schemeClr val="tx1"/>
                </a:solidFill>
                <a:effectLst/>
                <a:latin typeface="+mn-lt"/>
                <a:ea typeface="+mn-ea"/>
                <a:cs typeface="+mn-cs"/>
              </a:rPr>
              <a:t>Zisk 4 444 </a:t>
            </a:r>
            <a:r>
              <a:rPr lang="en-GB" sz="1200" b="1" i="1" kern="1200" dirty="0" err="1">
                <a:solidFill>
                  <a:schemeClr val="tx1"/>
                </a:solidFill>
                <a:effectLst/>
                <a:latin typeface="+mn-lt"/>
                <a:ea typeface="+mn-ea"/>
                <a:cs typeface="+mn-cs"/>
              </a:rPr>
              <a:t>Kč</a:t>
            </a:r>
            <a:r>
              <a:rPr lang="en-GB" sz="1200" i="1" kern="1200" dirty="0">
                <a:solidFill>
                  <a:schemeClr val="tx1"/>
                </a:solidFill>
                <a:effectLst/>
                <a:latin typeface="+mn-lt"/>
                <a:ea typeface="+mn-ea"/>
                <a:cs typeface="+mn-cs"/>
              </a:rPr>
              <a:t> je </a:t>
            </a:r>
            <a:r>
              <a:rPr lang="en-GB" sz="1200" i="1" kern="1200" dirty="0" err="1">
                <a:solidFill>
                  <a:schemeClr val="tx1"/>
                </a:solidFill>
                <a:effectLst/>
                <a:latin typeface="+mn-lt"/>
                <a:ea typeface="+mn-ea"/>
                <a:cs typeface="+mn-cs"/>
              </a:rPr>
              <a:t>vyšší</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než</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zisk</a:t>
            </a:r>
            <a:r>
              <a:rPr lang="en-GB" sz="1200" i="1" kern="1200" dirty="0">
                <a:solidFill>
                  <a:schemeClr val="tx1"/>
                </a:solidFill>
                <a:effectLst/>
                <a:latin typeface="+mn-lt"/>
                <a:ea typeface="+mn-ea"/>
                <a:cs typeface="+mn-cs"/>
              </a:rPr>
              <a:t> 4 167 </a:t>
            </a:r>
            <a:r>
              <a:rPr lang="en-GB" sz="1200" i="1" kern="1200" dirty="0" err="1">
                <a:solidFill>
                  <a:schemeClr val="tx1"/>
                </a:solidFill>
                <a:effectLst/>
                <a:latin typeface="+mn-lt"/>
                <a:ea typeface="+mn-ea"/>
                <a:cs typeface="+mn-cs"/>
              </a:rPr>
              <a:t>Kč</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podtrhneme</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vý­­sledek</a:t>
            </a:r>
            <a:r>
              <a:rPr lang="en-GB" sz="1200" i="1" kern="1200" dirty="0">
                <a:solidFill>
                  <a:schemeClr val="tx1"/>
                </a:solidFill>
                <a:effectLst/>
                <a:latin typeface="+mn-lt"/>
                <a:ea typeface="+mn-ea"/>
                <a:cs typeface="+mn-cs"/>
              </a:rPr>
              <a:t> 4 444. </a:t>
            </a:r>
            <a:r>
              <a:rPr lang="en-GB" sz="1200" i="1" kern="1200" dirty="0" err="1">
                <a:solidFill>
                  <a:schemeClr val="tx1"/>
                </a:solidFill>
                <a:effectLst/>
                <a:latin typeface="+mn-lt"/>
                <a:ea typeface="+mn-ea"/>
                <a:cs typeface="+mn-cs"/>
              </a:rPr>
              <a:t>Čtvrtý</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krok</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firma</a:t>
            </a:r>
            <a:r>
              <a:rPr lang="en-GB" sz="1200" i="1" kern="1200" dirty="0">
                <a:solidFill>
                  <a:schemeClr val="tx1"/>
                </a:solidFill>
                <a:effectLst/>
                <a:latin typeface="+mn-lt"/>
                <a:ea typeface="+mn-ea"/>
                <a:cs typeface="+mn-cs"/>
              </a:rPr>
              <a:t> 2 </a:t>
            </a:r>
            <a:r>
              <a:rPr lang="en-GB" sz="1200" i="1" kern="1200" dirty="0" err="1">
                <a:solidFill>
                  <a:schemeClr val="tx1"/>
                </a:solidFill>
                <a:effectLst/>
                <a:latin typeface="+mn-lt"/>
                <a:ea typeface="+mn-ea"/>
                <a:cs typeface="+mn-cs"/>
              </a:rPr>
              <a:t>porovnává</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výsledky</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svých</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strategií</a:t>
            </a:r>
            <a:r>
              <a:rPr lang="en-GB" sz="1200" i="1" kern="1200" dirty="0">
                <a:solidFill>
                  <a:schemeClr val="tx1"/>
                </a:solidFill>
                <a:effectLst/>
                <a:latin typeface="+mn-lt"/>
                <a:ea typeface="+mn-ea"/>
                <a:cs typeface="+mn-cs"/>
              </a:rPr>
              <a:t> q2= 66‚67 </a:t>
            </a:r>
            <a:endParaRPr lang="en-GB" dirty="0"/>
          </a:p>
          <a:p>
            <a:r>
              <a:rPr lang="en-GB" sz="1200" i="1" kern="1200" dirty="0">
                <a:solidFill>
                  <a:schemeClr val="tx1"/>
                </a:solidFill>
                <a:effectLst/>
                <a:latin typeface="+mn-lt"/>
                <a:ea typeface="+mn-ea"/>
                <a:cs typeface="+mn-cs"/>
              </a:rPr>
              <a:t>a q2 = 50 </a:t>
            </a:r>
            <a:r>
              <a:rPr lang="en-GB" sz="1200" i="1" kern="1200" dirty="0" err="1">
                <a:solidFill>
                  <a:schemeClr val="tx1"/>
                </a:solidFill>
                <a:effectLst/>
                <a:latin typeface="+mn-lt"/>
                <a:ea typeface="+mn-ea"/>
                <a:cs typeface="+mn-cs"/>
              </a:rPr>
              <a:t>při</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dané</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strategii</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firmy</a:t>
            </a:r>
            <a:r>
              <a:rPr lang="en-GB" sz="1200" i="1" kern="1200" dirty="0">
                <a:solidFill>
                  <a:schemeClr val="tx1"/>
                </a:solidFill>
                <a:effectLst/>
                <a:latin typeface="+mn-lt"/>
                <a:ea typeface="+mn-ea"/>
                <a:cs typeface="+mn-cs"/>
              </a:rPr>
              <a:t> 1 (q1 = 50). </a:t>
            </a:r>
            <a:r>
              <a:rPr lang="en-GB" sz="1200" b="1" i="1" kern="1200" dirty="0">
                <a:solidFill>
                  <a:schemeClr val="tx1"/>
                </a:solidFill>
                <a:effectLst/>
                <a:latin typeface="+mn-lt"/>
                <a:ea typeface="+mn-ea"/>
                <a:cs typeface="+mn-cs"/>
              </a:rPr>
              <a:t>Zisk 5 555 </a:t>
            </a:r>
            <a:r>
              <a:rPr lang="en-GB" sz="1200" b="1" i="1" kern="1200" dirty="0" err="1">
                <a:solidFill>
                  <a:schemeClr val="tx1"/>
                </a:solidFill>
                <a:effectLst/>
                <a:latin typeface="+mn-lt"/>
                <a:ea typeface="+mn-ea"/>
                <a:cs typeface="+mn-cs"/>
              </a:rPr>
              <a:t>Kč</a:t>
            </a:r>
            <a:r>
              <a:rPr lang="en-GB" sz="1200" b="1" i="1" kern="1200" dirty="0">
                <a:solidFill>
                  <a:schemeClr val="tx1"/>
                </a:solidFill>
                <a:effectLst/>
                <a:latin typeface="+mn-lt"/>
                <a:ea typeface="+mn-ea"/>
                <a:cs typeface="+mn-cs"/>
              </a:rPr>
              <a:t> </a:t>
            </a:r>
            <a:r>
              <a:rPr lang="en-GB" sz="1200" i="1" kern="1200" dirty="0">
                <a:solidFill>
                  <a:schemeClr val="tx1"/>
                </a:solidFill>
                <a:effectLst/>
                <a:latin typeface="+mn-lt"/>
                <a:ea typeface="+mn-ea"/>
                <a:cs typeface="+mn-cs"/>
              </a:rPr>
              <a:t>je </a:t>
            </a:r>
            <a:r>
              <a:rPr lang="en-GB" sz="1200" i="1" kern="1200" dirty="0" err="1">
                <a:solidFill>
                  <a:schemeClr val="tx1"/>
                </a:solidFill>
                <a:effectLst/>
                <a:latin typeface="+mn-lt"/>
                <a:ea typeface="+mn-ea"/>
                <a:cs typeface="+mn-cs"/>
              </a:rPr>
              <a:t>vyšší</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než</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zisk</a:t>
            </a:r>
            <a:r>
              <a:rPr lang="en-GB" sz="1200" i="1" kern="1200" dirty="0">
                <a:solidFill>
                  <a:schemeClr val="tx1"/>
                </a:solidFill>
                <a:effectLst/>
                <a:latin typeface="+mn-lt"/>
                <a:ea typeface="+mn-ea"/>
                <a:cs typeface="+mn-cs"/>
              </a:rPr>
              <a:t> 5 000 </a:t>
            </a:r>
            <a:r>
              <a:rPr lang="en-GB" sz="1200" i="1" kern="1200" dirty="0" err="1">
                <a:solidFill>
                  <a:schemeClr val="tx1"/>
                </a:solidFill>
                <a:effectLst/>
                <a:latin typeface="+mn-lt"/>
                <a:ea typeface="+mn-ea"/>
                <a:cs typeface="+mn-cs"/>
              </a:rPr>
              <a:t>Kč</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podtrhneme</a:t>
            </a:r>
            <a:r>
              <a:rPr lang="en-GB" sz="1200" i="1" kern="1200" dirty="0">
                <a:solidFill>
                  <a:schemeClr val="tx1"/>
                </a:solidFill>
                <a:effectLst/>
                <a:latin typeface="+mn-lt"/>
                <a:ea typeface="+mn-ea"/>
                <a:cs typeface="+mn-cs"/>
              </a:rPr>
              <a:t> </a:t>
            </a:r>
            <a:r>
              <a:rPr lang="en-GB" sz="1200" i="1" kern="1200" dirty="0" err="1">
                <a:solidFill>
                  <a:schemeClr val="tx1"/>
                </a:solidFill>
                <a:effectLst/>
                <a:latin typeface="+mn-lt"/>
                <a:ea typeface="+mn-ea"/>
                <a:cs typeface="+mn-cs"/>
              </a:rPr>
              <a:t>výsledek</a:t>
            </a:r>
            <a:r>
              <a:rPr lang="en-GB" sz="1200" i="1" kern="1200" dirty="0">
                <a:solidFill>
                  <a:schemeClr val="tx1"/>
                </a:solidFill>
                <a:effectLst/>
                <a:latin typeface="+mn-lt"/>
                <a:ea typeface="+mn-ea"/>
                <a:cs typeface="+mn-cs"/>
              </a:rPr>
              <a:t> 5 555. </a:t>
            </a:r>
            <a:endParaRPr lang="cs-CZ" noProof="0" dirty="0"/>
          </a:p>
        </p:txBody>
      </p:sp>
      <p:sp>
        <p:nvSpPr>
          <p:cNvPr id="4" name="Slide Number Placeholder 3">
            <a:extLst>
              <a:ext uri="{FF2B5EF4-FFF2-40B4-BE49-F238E27FC236}">
                <a16:creationId xmlns:a16="http://schemas.microsoft.com/office/drawing/2014/main" id="{FB6FBA87-1D1D-BBF6-7301-53E9C79FAA17}"/>
              </a:ext>
            </a:extLst>
          </p:cNvPr>
          <p:cNvSpPr>
            <a:spLocks noGrp="1"/>
          </p:cNvSpPr>
          <p:nvPr>
            <p:ph type="sldNum" sz="quarter" idx="5"/>
          </p:nvPr>
        </p:nvSpPr>
        <p:spPr/>
        <p:txBody>
          <a:bodyPr/>
          <a:lstStyle/>
          <a:p>
            <a:fld id="{B6B4AD3D-6C93-44BC-9123-10DDA05B8073}" type="slidenum">
              <a:rPr lang="en-GB" smtClean="0"/>
              <a:t>7</a:t>
            </a:fld>
            <a:endParaRPr lang="en-GB" dirty="0"/>
          </a:p>
        </p:txBody>
      </p:sp>
    </p:spTree>
    <p:extLst>
      <p:ext uri="{BB962C8B-B14F-4D97-AF65-F5344CB8AC3E}">
        <p14:creationId xmlns:p14="http://schemas.microsoft.com/office/powerpoint/2010/main" val="36747981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839D76-6923-B61F-5D48-00DC2440CD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74E506-CCE0-29FA-D6F4-C64B8C0D4E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CCF63E-089E-D05B-7C96-15D67D4E55C0}"/>
              </a:ext>
            </a:extLst>
          </p:cNvPr>
          <p:cNvSpPr>
            <a:spLocks noGrp="1"/>
          </p:cNvSpPr>
          <p:nvPr>
            <p:ph type="body" idx="1"/>
          </p:nvPr>
        </p:nvSpPr>
        <p:spPr/>
        <p:txBody>
          <a:bodyPr/>
          <a:lstStyle/>
          <a:p>
            <a:pPr>
              <a:buNone/>
            </a:pPr>
            <a:endParaRPr lang="cs-CZ" b="1" noProof="0" dirty="0"/>
          </a:p>
          <a:p>
            <a:pPr marL="0" marR="0" lvl="0" indent="0" algn="l" defTabSz="914400" rtl="0" eaLnBrk="1" fontAlgn="auto" latinLnBrk="0" hangingPunct="1">
              <a:lnSpc>
                <a:spcPct val="100000"/>
              </a:lnSpc>
              <a:spcBef>
                <a:spcPts val="0"/>
              </a:spcBef>
              <a:spcAft>
                <a:spcPts val="0"/>
              </a:spcAft>
              <a:buClrTx/>
              <a:buSzTx/>
              <a:buFontTx/>
              <a:buNone/>
              <a:tabLst/>
              <a:defRPr/>
            </a:pPr>
            <a:r>
              <a:rPr lang="cs-CZ" sz="1200" kern="1200" noProof="0" dirty="0">
                <a:solidFill>
                  <a:schemeClr val="tx1"/>
                </a:solidFill>
              </a:rPr>
              <a:t>S využitím teorie her jsme dospěli ke stejnému řešení </a:t>
            </a:r>
            <a:r>
              <a:rPr lang="cs-CZ" sz="1200" kern="1200" noProof="0" dirty="0" err="1">
                <a:solidFill>
                  <a:schemeClr val="tx1"/>
                </a:solidFill>
              </a:rPr>
              <a:t>Cournotovy</a:t>
            </a:r>
            <a:r>
              <a:rPr lang="cs-CZ" sz="1200" kern="1200" noProof="0" dirty="0">
                <a:solidFill>
                  <a:schemeClr val="tx1"/>
                </a:solidFill>
              </a:rPr>
              <a:t> rovnováhy duopolu. Navíc nám teorie her umožnila identifikovat tuto rovnováhu jako </a:t>
            </a:r>
            <a:r>
              <a:rPr lang="cs-CZ" sz="1200" kern="1200" noProof="0" dirty="0" err="1">
                <a:solidFill>
                  <a:schemeClr val="tx1"/>
                </a:solidFill>
              </a:rPr>
              <a:t>Nashovu</a:t>
            </a:r>
            <a:r>
              <a:rPr lang="cs-CZ" sz="1200" kern="1200" noProof="0" dirty="0">
                <a:solidFill>
                  <a:schemeClr val="tx1"/>
                </a:solidFill>
              </a:rPr>
              <a:t> rovnováhu, neboť představuje stabilní situaci na trhu, kdy žádný z hráčů (žádná z firem) nemá důvod měnit své chování. Aplikací teorie her jsme mohli na rozdíl od kapitoly 11.3 prokázat, že skutečná nebo nevyslovená dohoda mezi firmami není stabilní</a:t>
            </a:r>
            <a:endParaRPr lang="cs-CZ" sz="1200" noProof="0" dirty="0"/>
          </a:p>
          <a:p>
            <a:endParaRPr lang="cs-CZ" noProof="0" dirty="0"/>
          </a:p>
        </p:txBody>
      </p:sp>
      <p:sp>
        <p:nvSpPr>
          <p:cNvPr id="4" name="Slide Number Placeholder 3">
            <a:extLst>
              <a:ext uri="{FF2B5EF4-FFF2-40B4-BE49-F238E27FC236}">
                <a16:creationId xmlns:a16="http://schemas.microsoft.com/office/drawing/2014/main" id="{04D80525-000B-A58D-FA14-2D88B6DFB298}"/>
              </a:ext>
            </a:extLst>
          </p:cNvPr>
          <p:cNvSpPr>
            <a:spLocks noGrp="1"/>
          </p:cNvSpPr>
          <p:nvPr>
            <p:ph type="sldNum" sz="quarter" idx="5"/>
          </p:nvPr>
        </p:nvSpPr>
        <p:spPr/>
        <p:txBody>
          <a:bodyPr/>
          <a:lstStyle/>
          <a:p>
            <a:fld id="{B6B4AD3D-6C93-44BC-9123-10DDA05B8073}" type="slidenum">
              <a:rPr lang="en-GB" smtClean="0"/>
              <a:t>8</a:t>
            </a:fld>
            <a:endParaRPr lang="en-GB" dirty="0"/>
          </a:p>
        </p:txBody>
      </p:sp>
    </p:spTree>
    <p:extLst>
      <p:ext uri="{BB962C8B-B14F-4D97-AF65-F5344CB8AC3E}">
        <p14:creationId xmlns:p14="http://schemas.microsoft.com/office/powerpoint/2010/main" val="33986120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DAB0E5-9E5C-CED4-2250-C6808EB5DE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CCEC1E-4E6C-CF74-219D-6AF0D46F58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B52F32-EDBB-8BF0-B0DB-9BDBA18EB739}"/>
              </a:ext>
            </a:extLst>
          </p:cNvPr>
          <p:cNvSpPr>
            <a:spLocks noGrp="1"/>
          </p:cNvSpPr>
          <p:nvPr>
            <p:ph type="body" idx="1"/>
          </p:nvPr>
        </p:nvSpPr>
        <p:spPr/>
        <p:txBody>
          <a:bodyPr/>
          <a:lstStyle/>
          <a:p>
            <a:pPr>
              <a:buNone/>
            </a:pPr>
            <a:endParaRPr lang="cs-CZ" b="1" dirty="0"/>
          </a:p>
          <a:p>
            <a:endParaRPr lang="cs-CZ" dirty="0"/>
          </a:p>
        </p:txBody>
      </p:sp>
      <p:sp>
        <p:nvSpPr>
          <p:cNvPr id="4" name="Slide Number Placeholder 3">
            <a:extLst>
              <a:ext uri="{FF2B5EF4-FFF2-40B4-BE49-F238E27FC236}">
                <a16:creationId xmlns:a16="http://schemas.microsoft.com/office/drawing/2014/main" id="{A2B9460E-D9C7-E18A-7C8B-AEDDD9156687}"/>
              </a:ext>
            </a:extLst>
          </p:cNvPr>
          <p:cNvSpPr>
            <a:spLocks noGrp="1"/>
          </p:cNvSpPr>
          <p:nvPr>
            <p:ph type="sldNum" sz="quarter" idx="5"/>
          </p:nvPr>
        </p:nvSpPr>
        <p:spPr/>
        <p:txBody>
          <a:bodyPr/>
          <a:lstStyle/>
          <a:p>
            <a:fld id="{B6B4AD3D-6C93-44BC-9123-10DDA05B8073}" type="slidenum">
              <a:rPr lang="en-GB" smtClean="0"/>
              <a:t>9</a:t>
            </a:fld>
            <a:endParaRPr lang="en-GB" dirty="0"/>
          </a:p>
        </p:txBody>
      </p:sp>
    </p:spTree>
    <p:extLst>
      <p:ext uri="{BB962C8B-B14F-4D97-AF65-F5344CB8AC3E}">
        <p14:creationId xmlns:p14="http://schemas.microsoft.com/office/powerpoint/2010/main" val="3846948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609600" y="1600201"/>
            <a:ext cx="109728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cs-CZ" smtClean="0"/>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07995" y="302586"/>
            <a:ext cx="1274720" cy="994283"/>
          </a:xfrm>
          <a:prstGeom prst="rect">
            <a:avLst/>
          </a:prstGeom>
        </p:spPr>
      </p:pic>
      <p:sp>
        <p:nvSpPr>
          <p:cNvPr id="7" name="Nadpis 1"/>
          <p:cNvSpPr>
            <a:spLocks noGrp="1"/>
          </p:cNvSpPr>
          <p:nvPr>
            <p:ph type="title" hasCustomPrompt="1"/>
          </p:nvPr>
        </p:nvSpPr>
        <p:spPr>
          <a:xfrm>
            <a:off x="335360" y="260650"/>
            <a:ext cx="6048672" cy="676937"/>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335360" y="932723"/>
            <a:ext cx="9889099"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335360" y="6309320"/>
            <a:ext cx="11547355"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314987" y="6309321"/>
            <a:ext cx="3860800" cy="365125"/>
          </a:xfrm>
          <a:prstGeom prst="rect">
            <a:avLst/>
          </a:prstGeom>
        </p:spPr>
        <p:txBody>
          <a:bodyPr/>
          <a:lstStyle>
            <a:lvl1pPr algn="l">
              <a:defRPr sz="800">
                <a:solidFill>
                  <a:srgbClr val="307871"/>
                </a:solidFill>
              </a:defRPr>
            </a:lvl1pPr>
          </a:lstStyle>
          <a:p>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10416480" y="6309321"/>
            <a:ext cx="1440160" cy="365125"/>
          </a:xfrm>
          <a:prstGeom prst="rect">
            <a:avLst/>
          </a:prstGeom>
        </p:spPr>
        <p:txBody>
          <a:bodyPr/>
          <a:lstStyle>
            <a:lvl1pPr algn="r">
              <a:defRPr/>
            </a:lvl1pPr>
          </a:lstStyle>
          <a:p>
            <a:fld id="{560808B9-4D1F-4069-9EB9-CD8802008F4E}" type="slidenum">
              <a:rPr lang="cs-CZ" smtClean="0"/>
              <a:t>‹#›</a:t>
            </a:fld>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07995" y="302586"/>
            <a:ext cx="1274720" cy="994283"/>
          </a:xfrm>
          <a:prstGeom prst="rect">
            <a:avLst/>
          </a:prstGeom>
        </p:spPr>
      </p:pic>
      <p:sp>
        <p:nvSpPr>
          <p:cNvPr id="7" name="Nadpis 1"/>
          <p:cNvSpPr>
            <a:spLocks noGrp="1"/>
          </p:cNvSpPr>
          <p:nvPr>
            <p:ph type="title" hasCustomPrompt="1"/>
          </p:nvPr>
        </p:nvSpPr>
        <p:spPr>
          <a:xfrm>
            <a:off x="335360" y="260650"/>
            <a:ext cx="6048672" cy="676937"/>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335360" y="932723"/>
            <a:ext cx="9889099"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335360" y="6309320"/>
            <a:ext cx="11547355"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314987" y="6309321"/>
            <a:ext cx="3860800" cy="365125"/>
          </a:xfrm>
          <a:prstGeom prst="rect">
            <a:avLst/>
          </a:prstGeom>
        </p:spPr>
        <p:txBody>
          <a:bodyPr/>
          <a:lstStyle>
            <a:lvl1pPr algn="l">
              <a:defRPr sz="800">
                <a:solidFill>
                  <a:srgbClr val="307871"/>
                </a:solidFill>
              </a:defRPr>
            </a:lvl1pPr>
          </a:lstStyle>
          <a:p>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10416480" y="6309321"/>
            <a:ext cx="1440160" cy="365125"/>
          </a:xfrm>
          <a:prstGeom prst="rect">
            <a:avLst/>
          </a:prstGeom>
        </p:spPr>
        <p:txBody>
          <a:bodyPr/>
          <a:lstStyle>
            <a:lvl1pPr algn="r">
              <a:defRPr/>
            </a:lvl1pPr>
          </a:lstStyle>
          <a:p>
            <a:fld id="{560808B9-4D1F-4069-9EB9-CD8802008F4E}" type="slidenum">
              <a:rPr lang="cs-CZ" smtClean="0"/>
              <a:t>‹#›</a:t>
            </a:fld>
            <a:endParaRPr lang="cs-CZ" dirty="0"/>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endParaRPr lang="cs-CZ" altLang="cs-CZ"/>
          </a:p>
        </p:txBody>
      </p:sp>
      <p:sp>
        <p:nvSpPr>
          <p:cNvPr id="3" name="Zástupný symbol pro zápatí 4"/>
          <p:cNvSpPr>
            <a:spLocks noGrp="1"/>
          </p:cNvSpPr>
          <p:nvPr>
            <p:ph type="ftr" sz="quarter" idx="11"/>
          </p:nvPr>
        </p:nvSpPr>
        <p:spPr/>
        <p:txBody>
          <a:bodyPr/>
          <a:lstStyle>
            <a:lvl1pPr>
              <a:defRPr/>
            </a:lvl1pPr>
          </a:lstStyle>
          <a:p>
            <a:pPr>
              <a:defRPr/>
            </a:pPr>
            <a:endParaRPr lang="cs-CZ" altLang="cs-CZ"/>
          </a:p>
        </p:txBody>
      </p:sp>
      <p:sp>
        <p:nvSpPr>
          <p:cNvPr id="4" name="Zástupný symbol pro číslo snímku 5"/>
          <p:cNvSpPr>
            <a:spLocks noGrp="1"/>
          </p:cNvSpPr>
          <p:nvPr>
            <p:ph type="sldNum" sz="quarter" idx="12"/>
          </p:nvPr>
        </p:nvSpPr>
        <p:spPr/>
        <p:txBody>
          <a:bodyPr/>
          <a:lstStyle>
            <a:lvl1pPr>
              <a:defRPr/>
            </a:lvl1pPr>
          </a:lstStyle>
          <a:p>
            <a:pPr>
              <a:defRPr/>
            </a:pPr>
            <a:fld id="{268048C7-E40B-490C-831A-CBA34959DE19}" type="slidenum">
              <a:rPr lang="cs-CZ" altLang="cs-CZ"/>
              <a:t>‹#›</a:t>
            </a:fld>
            <a:endParaRPr lang="cs-CZ" alt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963084" y="4406901"/>
            <a:ext cx="103632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panose="020F0502020204030204"/>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963084" y="2906713"/>
            <a:ext cx="103632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0" name="Google Shape;30;p4"/>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cs-CZ" smtClean="0"/>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914400" y="2130426"/>
            <a:ext cx="103632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828800" y="3886200"/>
            <a:ext cx="85344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8" name="Google Shape;18;p2"/>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cs-CZ" smtClean="0"/>
              <a:t>‹#›</a:t>
            </a:fld>
            <a:endParaRPr lang="cs-CZ"/>
          </a:p>
        </p:txBody>
      </p:sp>
    </p:spTree>
    <p:extLst>
      <p:ext uri="{BB962C8B-B14F-4D97-AF65-F5344CB8AC3E}">
        <p14:creationId xmlns:p14="http://schemas.microsoft.com/office/powerpoint/2010/main" val="3494546412"/>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963084" y="4406901"/>
            <a:ext cx="103632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panose="020F0502020204030204"/>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963084" y="2906713"/>
            <a:ext cx="103632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0" name="Google Shape;30;p4"/>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cs-CZ" smtClean="0"/>
              <a:t>‹#›</a:t>
            </a:fld>
            <a:endParaRPr lang="cs-CZ"/>
          </a:p>
        </p:txBody>
      </p:sp>
    </p:spTree>
    <p:extLst>
      <p:ext uri="{BB962C8B-B14F-4D97-AF65-F5344CB8AC3E}">
        <p14:creationId xmlns:p14="http://schemas.microsoft.com/office/powerpoint/2010/main" val="1059140075"/>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panose="020F0502020204030204"/>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609600" y="1535113"/>
            <a:ext cx="5386917"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6"/>
          <p:cNvSpPr txBox="1">
            <a:spLocks noGrp="1"/>
          </p:cNvSpPr>
          <p:nvPr>
            <p:ph type="body" idx="2"/>
          </p:nvPr>
        </p:nvSpPr>
        <p:spPr>
          <a:xfrm>
            <a:off x="609600" y="2174875"/>
            <a:ext cx="5386917"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6"/>
          <p:cNvSpPr txBox="1">
            <a:spLocks noGrp="1"/>
          </p:cNvSpPr>
          <p:nvPr>
            <p:ph type="body" idx="3"/>
          </p:nvPr>
        </p:nvSpPr>
        <p:spPr>
          <a:xfrm>
            <a:off x="6193368" y="1535113"/>
            <a:ext cx="5389033"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6"/>
          <p:cNvSpPr txBox="1">
            <a:spLocks noGrp="1"/>
          </p:cNvSpPr>
          <p:nvPr>
            <p:ph type="body" idx="4"/>
          </p:nvPr>
        </p:nvSpPr>
        <p:spPr>
          <a:xfrm>
            <a:off x="6193368" y="2174875"/>
            <a:ext cx="5389033"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6"/>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cs-CZ" smtClean="0"/>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609600" y="1600201"/>
            <a:ext cx="53848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5"/>
          <p:cNvSpPr txBox="1">
            <a:spLocks noGrp="1"/>
          </p:cNvSpPr>
          <p:nvPr>
            <p:ph type="body" idx="2"/>
          </p:nvPr>
        </p:nvSpPr>
        <p:spPr>
          <a:xfrm>
            <a:off x="6197600" y="1600201"/>
            <a:ext cx="53848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5"/>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cs-CZ" smtClean="0"/>
              <a:t>‹#›</a:t>
            </a:fld>
            <a:endParaRPr lang="cs-CZ"/>
          </a:p>
        </p:txBody>
      </p:sp>
    </p:spTree>
    <p:extLst>
      <p:ext uri="{BB962C8B-B14F-4D97-AF65-F5344CB8AC3E}">
        <p14:creationId xmlns:p14="http://schemas.microsoft.com/office/powerpoint/2010/main" val="2416472665"/>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panose="020F0502020204030204"/>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609600" y="1535113"/>
            <a:ext cx="5386917"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6"/>
          <p:cNvSpPr txBox="1">
            <a:spLocks noGrp="1"/>
          </p:cNvSpPr>
          <p:nvPr>
            <p:ph type="body" idx="2"/>
          </p:nvPr>
        </p:nvSpPr>
        <p:spPr>
          <a:xfrm>
            <a:off x="609600" y="2174875"/>
            <a:ext cx="5386917"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6"/>
          <p:cNvSpPr txBox="1">
            <a:spLocks noGrp="1"/>
          </p:cNvSpPr>
          <p:nvPr>
            <p:ph type="body" idx="3"/>
          </p:nvPr>
        </p:nvSpPr>
        <p:spPr>
          <a:xfrm>
            <a:off x="6193368" y="1535113"/>
            <a:ext cx="5389033"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6"/>
          <p:cNvSpPr txBox="1">
            <a:spLocks noGrp="1"/>
          </p:cNvSpPr>
          <p:nvPr>
            <p:ph type="body" idx="4"/>
          </p:nvPr>
        </p:nvSpPr>
        <p:spPr>
          <a:xfrm>
            <a:off x="6193368" y="2174875"/>
            <a:ext cx="5389033"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6"/>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cs-CZ" smtClean="0"/>
              <a:t>‹#›</a:t>
            </a:fld>
            <a:endParaRPr lang="cs-CZ"/>
          </a:p>
        </p:txBody>
      </p:sp>
    </p:spTree>
    <p:extLst>
      <p:ext uri="{BB962C8B-B14F-4D97-AF65-F5344CB8AC3E}">
        <p14:creationId xmlns:p14="http://schemas.microsoft.com/office/powerpoint/2010/main" val="2261760702"/>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cs-CZ" smtClean="0"/>
              <a:t>‹#›</a:t>
            </a:fld>
            <a:endParaRPr lang="cs-CZ"/>
          </a:p>
        </p:txBody>
      </p:sp>
    </p:spTree>
    <p:extLst>
      <p:ext uri="{BB962C8B-B14F-4D97-AF65-F5344CB8AC3E}">
        <p14:creationId xmlns:p14="http://schemas.microsoft.com/office/powerpoint/2010/main" val="1265862311"/>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609601" y="273050"/>
            <a:ext cx="4011084"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panose="020F0502020204030204"/>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4766733" y="273051"/>
            <a:ext cx="6815667"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1" name="Google Shape;61;p9"/>
          <p:cNvSpPr txBox="1">
            <a:spLocks noGrp="1"/>
          </p:cNvSpPr>
          <p:nvPr>
            <p:ph type="body" idx="2"/>
          </p:nvPr>
        </p:nvSpPr>
        <p:spPr>
          <a:xfrm>
            <a:off x="609601" y="1435101"/>
            <a:ext cx="4011084"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2" name="Google Shape;62;p9"/>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cs-CZ" smtClean="0"/>
              <a:t>‹#›</a:t>
            </a:fld>
            <a:endParaRPr lang="cs-CZ"/>
          </a:p>
        </p:txBody>
      </p:sp>
    </p:spTree>
    <p:extLst>
      <p:ext uri="{BB962C8B-B14F-4D97-AF65-F5344CB8AC3E}">
        <p14:creationId xmlns:p14="http://schemas.microsoft.com/office/powerpoint/2010/main" val="1482362579"/>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2389717" y="4800600"/>
            <a:ext cx="73152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panose="020F0502020204030204"/>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2389717" y="612775"/>
            <a:ext cx="7315200" cy="4114800"/>
          </a:xfrm>
          <a:prstGeom prst="rect">
            <a:avLst/>
          </a:prstGeom>
          <a:noFill/>
          <a:ln>
            <a:noFill/>
          </a:ln>
        </p:spPr>
      </p:sp>
      <p:sp>
        <p:nvSpPr>
          <p:cNvPr id="68" name="Google Shape;68;p10"/>
          <p:cNvSpPr txBox="1">
            <a:spLocks noGrp="1"/>
          </p:cNvSpPr>
          <p:nvPr>
            <p:ph type="body" idx="1"/>
          </p:nvPr>
        </p:nvSpPr>
        <p:spPr>
          <a:xfrm>
            <a:off x="2389717" y="5367338"/>
            <a:ext cx="73152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9" name="Google Shape;69;p10"/>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cs-CZ" smtClean="0"/>
              <a:t>‹#›</a:t>
            </a:fld>
            <a:endParaRPr lang="cs-CZ"/>
          </a:p>
        </p:txBody>
      </p:sp>
    </p:spTree>
    <p:extLst>
      <p:ext uri="{BB962C8B-B14F-4D97-AF65-F5344CB8AC3E}">
        <p14:creationId xmlns:p14="http://schemas.microsoft.com/office/powerpoint/2010/main" val="4134983034"/>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3833020" y="-1623218"/>
            <a:ext cx="4525963" cy="10972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cs-CZ" smtClean="0"/>
              <a:t>‹#›</a:t>
            </a:fld>
            <a:endParaRPr lang="cs-CZ"/>
          </a:p>
        </p:txBody>
      </p:sp>
    </p:spTree>
    <p:extLst>
      <p:ext uri="{BB962C8B-B14F-4D97-AF65-F5344CB8AC3E}">
        <p14:creationId xmlns:p14="http://schemas.microsoft.com/office/powerpoint/2010/main" val="3907248248"/>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7285039" y="1828801"/>
            <a:ext cx="5851525" cy="27432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1697039" y="-812800"/>
            <a:ext cx="5851525" cy="80264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cs-CZ" smtClean="0"/>
              <a:t>‹#›</a:t>
            </a:fld>
            <a:endParaRPr lang="cs-CZ"/>
          </a:p>
        </p:txBody>
      </p:sp>
    </p:spTree>
    <p:extLst>
      <p:ext uri="{BB962C8B-B14F-4D97-AF65-F5344CB8AC3E}">
        <p14:creationId xmlns:p14="http://schemas.microsoft.com/office/powerpoint/2010/main" val="3136434196"/>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0408717"/>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_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07995" y="302586"/>
            <a:ext cx="1274720" cy="994283"/>
          </a:xfrm>
          <a:prstGeom prst="rect">
            <a:avLst/>
          </a:prstGeom>
        </p:spPr>
      </p:pic>
      <p:sp>
        <p:nvSpPr>
          <p:cNvPr id="7" name="Nadpis 1"/>
          <p:cNvSpPr>
            <a:spLocks noGrp="1"/>
          </p:cNvSpPr>
          <p:nvPr>
            <p:ph type="title" hasCustomPrompt="1"/>
          </p:nvPr>
        </p:nvSpPr>
        <p:spPr>
          <a:xfrm>
            <a:off x="335360" y="260650"/>
            <a:ext cx="6048672" cy="676937"/>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335360" y="932723"/>
            <a:ext cx="9889099"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335360" y="6309320"/>
            <a:ext cx="11547355"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314987" y="6309321"/>
            <a:ext cx="3860800" cy="365125"/>
          </a:xfrm>
          <a:prstGeom prst="rect">
            <a:avLst/>
          </a:prstGeom>
        </p:spPr>
        <p:txBody>
          <a:bodyPr/>
          <a:lstStyle>
            <a:lvl1pPr algn="l">
              <a:defRPr sz="800">
                <a:solidFill>
                  <a:srgbClr val="307871"/>
                </a:solidFill>
              </a:defRPr>
            </a:lvl1pPr>
          </a:lstStyle>
          <a:p>
            <a:pPr>
              <a:buClrTx/>
              <a:defRPr/>
            </a:pPr>
            <a:r>
              <a:rPr lang="cs-CZ" altLang="cs-CZ" kern="1200" cap="none">
                <a:latin typeface="Times New Roman" panose="02020603050405020304"/>
                <a:ea typeface="+mn-ea"/>
                <a:cs typeface="Times New Roman" panose="02020603050405020304" pitchFamily="18" charset="0"/>
              </a:rPr>
              <a:t>Prostor pro doplňující informace, poznámky</a:t>
            </a:r>
            <a:endParaRPr lang="cs-CZ" altLang="cs-CZ" kern="1200" cap="none" dirty="0">
              <a:latin typeface="Times New Roman" panose="02020603050405020304"/>
              <a:ea typeface="+mn-ea"/>
              <a:cs typeface="Times New Roman" panose="02020603050405020304" pitchFamily="18" charset="0"/>
            </a:endParaRPr>
          </a:p>
        </p:txBody>
      </p:sp>
      <p:sp>
        <p:nvSpPr>
          <p:cNvPr id="20" name="Zástupný symbol pro číslo snímku 19"/>
          <p:cNvSpPr>
            <a:spLocks noGrp="1"/>
          </p:cNvSpPr>
          <p:nvPr>
            <p:ph type="sldNum" sz="quarter" idx="12"/>
          </p:nvPr>
        </p:nvSpPr>
        <p:spPr>
          <a:xfrm>
            <a:off x="10416480" y="6309321"/>
            <a:ext cx="1440160" cy="365125"/>
          </a:xfrm>
          <a:prstGeom prst="rect">
            <a:avLst/>
          </a:prstGeom>
        </p:spPr>
        <p:txBody>
          <a:bodyPr/>
          <a:lstStyle>
            <a:lvl1pPr algn="r">
              <a:defRPr/>
            </a:lvl1pPr>
          </a:lstStyle>
          <a:p>
            <a:pPr>
              <a:buClrTx/>
              <a:defRPr/>
            </a:pPr>
            <a:fld id="{560808B9-4D1F-4069-9EB9-CD8802008F4E}" type="slidenum">
              <a:rPr lang="cs-CZ" sz="1800" kern="1200" smtClean="0">
                <a:solidFill>
                  <a:srgbClr val="307871"/>
                </a:solidFill>
                <a:latin typeface="Times New Roman" panose="02020603050405020304"/>
                <a:ea typeface="+mn-ea"/>
                <a:cs typeface="+mn-cs"/>
              </a:rPr>
              <a:t>‹#›</a:t>
            </a:fld>
            <a:endParaRPr lang="cs-CZ" sz="1800" kern="1200" dirty="0">
              <a:solidFill>
                <a:srgbClr val="307871"/>
              </a:solidFill>
              <a:latin typeface="Times New Roman" panose="02020603050405020304"/>
              <a:ea typeface="+mn-ea"/>
              <a:cs typeface="+mn-cs"/>
            </a:endParaRPr>
          </a:p>
        </p:txBody>
      </p:sp>
    </p:spTree>
    <p:extLst>
      <p:ext uri="{BB962C8B-B14F-4D97-AF65-F5344CB8AC3E}">
        <p14:creationId xmlns:p14="http://schemas.microsoft.com/office/powerpoint/2010/main" val="1815295593"/>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3302293429"/>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cs-CZ" smtClean="0"/>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505340202"/>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2_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07995" y="302586"/>
            <a:ext cx="1274720" cy="994283"/>
          </a:xfrm>
          <a:prstGeom prst="rect">
            <a:avLst/>
          </a:prstGeom>
        </p:spPr>
      </p:pic>
      <p:sp>
        <p:nvSpPr>
          <p:cNvPr id="7" name="Nadpis 1"/>
          <p:cNvSpPr>
            <a:spLocks noGrp="1"/>
          </p:cNvSpPr>
          <p:nvPr>
            <p:ph type="title" hasCustomPrompt="1"/>
          </p:nvPr>
        </p:nvSpPr>
        <p:spPr>
          <a:xfrm>
            <a:off x="335360" y="260650"/>
            <a:ext cx="6048672" cy="676937"/>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335360" y="932723"/>
            <a:ext cx="9889099"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335360" y="6309320"/>
            <a:ext cx="11547355"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314987" y="6309321"/>
            <a:ext cx="3860800" cy="365125"/>
          </a:xfrm>
          <a:prstGeom prst="rect">
            <a:avLst/>
          </a:prstGeom>
        </p:spPr>
        <p:txBody>
          <a:bodyPr/>
          <a:lstStyle>
            <a:lvl1pPr algn="l">
              <a:defRPr sz="800">
                <a:solidFill>
                  <a:srgbClr val="307871"/>
                </a:solidFill>
              </a:defRPr>
            </a:lvl1pPr>
          </a:lstStyle>
          <a:p>
            <a:pPr>
              <a:buClrTx/>
            </a:pPr>
            <a:r>
              <a:rPr lang="cs-CZ" altLang="cs-CZ" kern="1200">
                <a:latin typeface="Calibri" panose="020F0502020204030204"/>
                <a:ea typeface="+mn-ea"/>
                <a:cs typeface="Times New Roman" panose="02020603050405020304" pitchFamily="18" charset="0"/>
              </a:rPr>
              <a:t>Prostor pro doplňující informace, poznámky</a:t>
            </a:r>
            <a:endParaRPr lang="cs-CZ" altLang="cs-CZ" kern="1200" dirty="0">
              <a:latin typeface="Calibri" panose="020F0502020204030204"/>
              <a:ea typeface="+mn-ea"/>
              <a:cs typeface="Times New Roman" panose="02020603050405020304" pitchFamily="18" charset="0"/>
            </a:endParaRPr>
          </a:p>
        </p:txBody>
      </p:sp>
      <p:sp>
        <p:nvSpPr>
          <p:cNvPr id="20" name="Zástupný symbol pro číslo snímku 19"/>
          <p:cNvSpPr>
            <a:spLocks noGrp="1"/>
          </p:cNvSpPr>
          <p:nvPr>
            <p:ph type="sldNum" sz="quarter" idx="12"/>
          </p:nvPr>
        </p:nvSpPr>
        <p:spPr>
          <a:xfrm>
            <a:off x="10416480" y="6309321"/>
            <a:ext cx="1440160" cy="365125"/>
          </a:xfrm>
          <a:prstGeom prst="rect">
            <a:avLst/>
          </a:prstGeom>
        </p:spPr>
        <p:txBody>
          <a:bodyPr/>
          <a:lstStyle>
            <a:lvl1pPr algn="r">
              <a:defRPr/>
            </a:lvl1pPr>
          </a:lstStyle>
          <a:p>
            <a:pPr>
              <a:buClrTx/>
            </a:pPr>
            <a:fld id="{560808B9-4D1F-4069-9EB9-CD8802008F4E}" type="slidenum">
              <a:rPr lang="cs-CZ" kern="1200" smtClean="0">
                <a:latin typeface="Calibri" panose="020F0502020204030204"/>
                <a:ea typeface="+mn-ea"/>
                <a:cs typeface="+mn-cs"/>
              </a:rPr>
              <a:t>‹#›</a:t>
            </a:fld>
            <a:endParaRPr lang="cs-CZ" kern="1200" dirty="0">
              <a:latin typeface="Calibri" panose="020F0502020204030204"/>
              <a:ea typeface="+mn-ea"/>
              <a:cs typeface="+mn-cs"/>
            </a:endParaRPr>
          </a:p>
        </p:txBody>
      </p:sp>
    </p:spTree>
    <p:extLst>
      <p:ext uri="{BB962C8B-B14F-4D97-AF65-F5344CB8AC3E}">
        <p14:creationId xmlns:p14="http://schemas.microsoft.com/office/powerpoint/2010/main" val="1666996102"/>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794156289"/>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609600" y="1600201"/>
            <a:ext cx="109728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cs-CZ" smtClean="0"/>
              <a:t>‹#›</a:t>
            </a:fld>
            <a:endParaRPr lang="cs-CZ"/>
          </a:p>
        </p:txBody>
      </p:sp>
    </p:spTree>
    <p:extLst>
      <p:ext uri="{BB962C8B-B14F-4D97-AF65-F5344CB8AC3E}">
        <p14:creationId xmlns:p14="http://schemas.microsoft.com/office/powerpoint/2010/main" val="3331080890"/>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609601" y="273050"/>
            <a:ext cx="4011084"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panose="020F0502020204030204"/>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4766733" y="273051"/>
            <a:ext cx="6815667"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1" name="Google Shape;61;p9"/>
          <p:cNvSpPr txBox="1">
            <a:spLocks noGrp="1"/>
          </p:cNvSpPr>
          <p:nvPr>
            <p:ph type="body" idx="2"/>
          </p:nvPr>
        </p:nvSpPr>
        <p:spPr>
          <a:xfrm>
            <a:off x="609601" y="1435101"/>
            <a:ext cx="4011084"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2" name="Google Shape;62;p9"/>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cs-CZ" smtClean="0"/>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2389717" y="4800600"/>
            <a:ext cx="73152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panose="020F0502020204030204"/>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2389717" y="612775"/>
            <a:ext cx="7315200" cy="4114800"/>
          </a:xfrm>
          <a:prstGeom prst="rect">
            <a:avLst/>
          </a:prstGeom>
          <a:noFill/>
          <a:ln>
            <a:noFill/>
          </a:ln>
        </p:spPr>
      </p:sp>
      <p:sp>
        <p:nvSpPr>
          <p:cNvPr id="68" name="Google Shape;68;p10"/>
          <p:cNvSpPr txBox="1">
            <a:spLocks noGrp="1"/>
          </p:cNvSpPr>
          <p:nvPr>
            <p:ph type="body" idx="1"/>
          </p:nvPr>
        </p:nvSpPr>
        <p:spPr>
          <a:xfrm>
            <a:off x="2389717" y="5367338"/>
            <a:ext cx="73152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9" name="Google Shape;69;p10"/>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cs-CZ" smtClean="0"/>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3833020" y="-1623218"/>
            <a:ext cx="4525963" cy="10972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cs-CZ" smtClean="0"/>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7285039" y="1828801"/>
            <a:ext cx="5851525" cy="27432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1697039" y="-812800"/>
            <a:ext cx="5851525" cy="80264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fld id="{00000000-1234-1234-1234-123412341234}" type="slidenum">
              <a:rPr lang="cs-CZ" smtClean="0"/>
              <a:t>‹#›</a:t>
            </a:fld>
            <a:endParaRPr lang="cs-CZ"/>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image" Target="../media/image1.png"/><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theme" Target="../theme/theme2.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9"/>
          <a:stretch>
            <a:fillRect/>
          </a:stretch>
        </a:blip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panose="020F0502020204030204"/>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09600" y="1600201"/>
            <a:ext cx="109728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panose="020B0604020202020204"/>
              <a:buChar char="•"/>
              <a:defRPr sz="3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L="914400" marR="0" lvl="1" indent="-406400" algn="l" rtl="0">
              <a:spcBef>
                <a:spcPts val="560"/>
              </a:spcBef>
              <a:spcAft>
                <a:spcPts val="0"/>
              </a:spcAft>
              <a:buClr>
                <a:schemeClr val="dk1"/>
              </a:buClr>
              <a:buSzPts val="2800"/>
              <a:buFont typeface="Arial" panose="020B0604020202020204"/>
              <a:buChar char="–"/>
              <a:defRPr sz="2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L="1371600" marR="0" lvl="2" indent="-381000" algn="l" rtl="0">
              <a:spcBef>
                <a:spcPts val="480"/>
              </a:spcBef>
              <a:spcAft>
                <a:spcPts val="0"/>
              </a:spcAft>
              <a:buClr>
                <a:schemeClr val="dk1"/>
              </a:buClr>
              <a:buSzPts val="2400"/>
              <a:buFont typeface="Arial" panose="020B0604020202020204"/>
              <a:buChar char="•"/>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L="1828800" marR="0" lvl="3"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L="2286000" marR="0" lvl="4"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L="2743200" marR="0" lvl="5"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3200400" marR="0" lvl="6"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657600" marR="0" lvl="7"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4114800" marR="0" lvl="8"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2" name="Google Shape;12;p1"/>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3" name="Google Shape;13;p1"/>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4" name="Google Shape;14;p1"/>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L="0" marR="0" lvl="1"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2pPr>
            <a:lvl3pPr marL="0" marR="0" lvl="2"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3pPr>
            <a:lvl4pPr marL="0" marR="0" lvl="3"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4pPr>
            <a:lvl5pPr marL="0" marR="0" lvl="4"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5pPr>
            <a:lvl6pPr marL="0" marR="0" lvl="5"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6pPr>
            <a:lvl7pPr marL="0" marR="0" lvl="6"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7pPr>
            <a:lvl8pPr marL="0" marR="0" lvl="7"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8pPr>
            <a:lvl9pPr marL="0" marR="0" lvl="8"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9pPr>
          </a:lstStyle>
          <a:p>
            <a:fld id="{00000000-1234-1234-1234-123412341234}" type="slidenum">
              <a:rPr lang="cs-CZ" smtClean="0"/>
              <a:t>‹#›</a:t>
            </a:fld>
            <a:endParaRPr lang="cs-CZ"/>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 id="2147483664" r:id="rId15"/>
    <p:sldLayoutId id="2147483665" r:id="rId16"/>
    <p:sldLayoutId id="2147483666" r:id="rId17"/>
  </p:sldLayoutIdLst>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a:blip r:embed="rId18"/>
          <a:stretch>
            <a:fillRect/>
          </a:stretch>
        </a:blip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09600" y="274638"/>
            <a:ext cx="109728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panose="020F0502020204030204"/>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09600" y="1600201"/>
            <a:ext cx="109728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panose="020B0604020202020204"/>
              <a:buChar char="•"/>
              <a:defRPr sz="3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L="914400" marR="0" lvl="1" indent="-406400" algn="l" rtl="0">
              <a:spcBef>
                <a:spcPts val="560"/>
              </a:spcBef>
              <a:spcAft>
                <a:spcPts val="0"/>
              </a:spcAft>
              <a:buClr>
                <a:schemeClr val="dk1"/>
              </a:buClr>
              <a:buSzPts val="2800"/>
              <a:buFont typeface="Arial" panose="020B0604020202020204"/>
              <a:buChar char="–"/>
              <a:defRPr sz="2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L="1371600" marR="0" lvl="2" indent="-381000" algn="l" rtl="0">
              <a:spcBef>
                <a:spcPts val="480"/>
              </a:spcBef>
              <a:spcAft>
                <a:spcPts val="0"/>
              </a:spcAft>
              <a:buClr>
                <a:schemeClr val="dk1"/>
              </a:buClr>
              <a:buSzPts val="2400"/>
              <a:buFont typeface="Arial" panose="020B0604020202020204"/>
              <a:buChar char="•"/>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L="1828800" marR="0" lvl="3"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L="2286000" marR="0" lvl="4"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L="2743200" marR="0" lvl="5"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3200400" marR="0" lvl="6"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657600" marR="0" lvl="7"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4114800" marR="0" lvl="8"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2" name="Google Shape;12;p1"/>
          <p:cNvSpPr txBox="1">
            <a:spLocks noGrp="1"/>
          </p:cNvSpPr>
          <p:nvPr>
            <p:ph type="dt" idx="10"/>
          </p:nvPr>
        </p:nvSpPr>
        <p:spPr>
          <a:xfrm>
            <a:off x="609600" y="6356351"/>
            <a:ext cx="28448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3" name="Google Shape;13;p1"/>
          <p:cNvSpPr txBox="1">
            <a:spLocks noGrp="1"/>
          </p:cNvSpPr>
          <p:nvPr>
            <p:ph type="ftr" idx="11"/>
          </p:nvPr>
        </p:nvSpPr>
        <p:spPr>
          <a:xfrm>
            <a:off x="4165600" y="6356351"/>
            <a:ext cx="3860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R="0" lvl="1"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4" name="Google Shape;14;p1"/>
          <p:cNvSpPr txBox="1">
            <a:spLocks noGrp="1"/>
          </p:cNvSpPr>
          <p:nvPr>
            <p:ph type="sldNum" idx="12"/>
          </p:nvPr>
        </p:nvSpPr>
        <p:spPr>
          <a:xfrm>
            <a:off x="8737600" y="6356351"/>
            <a:ext cx="28448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1pPr>
            <a:lvl2pPr marL="0" marR="0" lvl="1"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2pPr>
            <a:lvl3pPr marL="0" marR="0" lvl="2"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3pPr>
            <a:lvl4pPr marL="0" marR="0" lvl="3"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4pPr>
            <a:lvl5pPr marL="0" marR="0" lvl="4"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5pPr>
            <a:lvl6pPr marL="0" marR="0" lvl="5"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6pPr>
            <a:lvl7pPr marL="0" marR="0" lvl="6"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7pPr>
            <a:lvl8pPr marL="0" marR="0" lvl="7"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8pPr>
            <a:lvl9pPr marL="0" marR="0" lvl="8" indent="0" algn="r" rtl="0">
              <a:spcBef>
                <a:spcPts val="0"/>
              </a:spcBef>
              <a:buNone/>
              <a:defRPr sz="1200" b="0" i="0" u="none" strike="noStrike" cap="none">
                <a:solidFill>
                  <a:srgbClr val="888888"/>
                </a:solidFill>
                <a:latin typeface="Calibri" panose="020F0502020204030204"/>
                <a:ea typeface="Calibri" panose="020F0502020204030204"/>
                <a:cs typeface="Calibri" panose="020F0502020204030204"/>
                <a:sym typeface="Calibri" panose="020F0502020204030204"/>
              </a:defRPr>
            </a:lvl9pPr>
          </a:lstStyle>
          <a:p>
            <a:fld id="{00000000-1234-1234-1234-123412341234}" type="slidenum">
              <a:rPr lang="cs-CZ" smtClean="0"/>
              <a:t>‹#›</a:t>
            </a:fld>
            <a:endParaRPr lang="cs-CZ"/>
          </a:p>
        </p:txBody>
      </p:sp>
    </p:spTree>
    <p:extLst>
      <p:ext uri="{BB962C8B-B14F-4D97-AF65-F5344CB8AC3E}">
        <p14:creationId xmlns:p14="http://schemas.microsoft.com/office/powerpoint/2010/main" val="1035563355"/>
      </p:ext>
    </p:extLst>
  </p:cSld>
  <p:clrMap bg1="lt1" tx1="dk1" bg2="dk2" tx2="lt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 id="2147483680" r:id="rId13"/>
    <p:sldLayoutId id="2147483681" r:id="rId14"/>
    <p:sldLayoutId id="2147483682" r:id="rId15"/>
    <p:sldLayoutId id="2147483683" r:id="rId16"/>
  </p:sldLayoutIdLst>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stretch>
            <a:fillRect/>
          </a:stretch>
        </a:blipFill>
        <a:effectLst/>
      </p:bgPr>
    </p:bg>
    <p:spTree>
      <p:nvGrpSpPr>
        <p:cNvPr id="1" name="Shape 88"/>
        <p:cNvGrpSpPr/>
        <p:nvPr/>
      </p:nvGrpSpPr>
      <p:grpSpPr>
        <a:xfrm>
          <a:off x="0" y="0"/>
          <a:ext cx="0" cy="0"/>
          <a:chOff x="0" y="0"/>
          <a:chExt cx="0" cy="0"/>
        </a:xfrm>
      </p:grpSpPr>
      <p:sp>
        <p:nvSpPr>
          <p:cNvPr id="89" name="Google Shape;89;p13"/>
          <p:cNvSpPr txBox="1">
            <a:spLocks noGrp="1"/>
          </p:cNvSpPr>
          <p:nvPr>
            <p:ph type="ctrTitle"/>
          </p:nvPr>
        </p:nvSpPr>
        <p:spPr>
          <a:xfrm>
            <a:off x="553915" y="2029523"/>
            <a:ext cx="10964008" cy="3200400"/>
          </a:xfrm>
          <a:prstGeom prst="rect">
            <a:avLst/>
          </a:prstGeom>
          <a:noFill/>
          <a:ln>
            <a:noFill/>
          </a:ln>
        </p:spPr>
        <p:txBody>
          <a:bodyPr spcFirstLastPara="1" wrap="square" lIns="0" tIns="0" rIns="0" bIns="0" anchor="t" anchorCtr="0">
            <a:noAutofit/>
          </a:bodyPr>
          <a:lstStyle/>
          <a:p>
            <a:pPr lvl="0">
              <a:buClr>
                <a:srgbClr val="D10202"/>
              </a:buClr>
              <a:buSzPts val="4400"/>
            </a:pPr>
            <a:r>
              <a:rPr lang="cs-CZ" sz="5400" b="1" dirty="0" err="1">
                <a:solidFill>
                  <a:srgbClr val="D10202"/>
                </a:solidFill>
              </a:rPr>
              <a:t>Prednáška</a:t>
            </a:r>
            <a:r>
              <a:rPr lang="cs-CZ" sz="5400" b="1" dirty="0">
                <a:solidFill>
                  <a:srgbClr val="D10202"/>
                </a:solidFill>
              </a:rPr>
              <a:t> – OLIGOPOL 2:</a:t>
            </a:r>
            <a:br>
              <a:rPr lang="cs-CZ" sz="5400" b="1" dirty="0">
                <a:solidFill>
                  <a:srgbClr val="D10202"/>
                </a:solidFill>
              </a:rPr>
            </a:br>
            <a:r>
              <a:rPr lang="pl-PL" sz="5400" b="1" kern="1200" cap="all" dirty="0">
                <a:solidFill>
                  <a:srgbClr val="FF0000"/>
                </a:solidFill>
              </a:rPr>
              <a:t>Modely oligopolu založené na teorii her</a:t>
            </a:r>
            <a:endParaRPr lang="cs-CZ" b="1" dirty="0"/>
          </a:p>
        </p:txBody>
      </p:sp>
      <p:sp>
        <p:nvSpPr>
          <p:cNvPr id="90" name="Google Shape;90;p13"/>
          <p:cNvSpPr txBox="1"/>
          <p:nvPr/>
        </p:nvSpPr>
        <p:spPr>
          <a:xfrm>
            <a:off x="972853" y="5555728"/>
            <a:ext cx="4894206" cy="534096"/>
          </a:xfrm>
          <a:prstGeom prst="rect">
            <a:avLst/>
          </a:prstGeom>
          <a:noFill/>
          <a:ln>
            <a:noFill/>
          </a:ln>
        </p:spPr>
        <p:txBody>
          <a:bodyPr spcFirstLastPara="1" wrap="square" lIns="0" tIns="0" rIns="0" bIns="0" anchor="t" anchorCtr="0">
            <a:norm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Tx/>
              <a:buNone/>
              <a:tabLst/>
              <a:defRPr/>
            </a:pPr>
            <a:r>
              <a:rPr kumimoji="0" lang="cs-CZ" sz="1800" b="1" i="0" u="none" strike="noStrike" kern="0" cap="none" spc="0" normalizeH="0" baseline="0" noProof="0" dirty="0">
                <a:ln>
                  <a:noFill/>
                </a:ln>
                <a:solidFill>
                  <a:srgbClr val="000000"/>
                </a:solidFill>
                <a:effectLst/>
                <a:uLnTx/>
                <a:uFillTx/>
                <a:latin typeface="Calibri" panose="020F0502020204030204"/>
                <a:ea typeface="Calibri" panose="020F0502020204030204"/>
                <a:cs typeface="Calibri" panose="020F0502020204030204"/>
                <a:sym typeface="Calibri" panose="020F0502020204030204"/>
              </a:rPr>
              <a:t>Autor: doc. Ing. Magdaléna </a:t>
            </a:r>
            <a:r>
              <a:rPr kumimoji="0" lang="cs-CZ" sz="1800" b="1" i="0" u="none" strike="noStrike" kern="0" cap="none" spc="0" normalizeH="0" baseline="0" noProof="0" dirty="0" err="1">
                <a:ln>
                  <a:noFill/>
                </a:ln>
                <a:solidFill>
                  <a:srgbClr val="000000"/>
                </a:solidFill>
                <a:effectLst/>
                <a:uLnTx/>
                <a:uFillTx/>
                <a:latin typeface="Calibri" panose="020F0502020204030204"/>
                <a:ea typeface="Calibri" panose="020F0502020204030204"/>
                <a:cs typeface="Calibri" panose="020F0502020204030204"/>
                <a:sym typeface="Calibri" panose="020F0502020204030204"/>
              </a:rPr>
              <a:t>Drastichová</a:t>
            </a:r>
            <a:r>
              <a:rPr kumimoji="0" lang="cs-CZ" sz="1800" b="1" i="0" u="none" strike="noStrike" kern="0" cap="none" spc="0" normalizeH="0" baseline="0" noProof="0" dirty="0">
                <a:ln>
                  <a:noFill/>
                </a:ln>
                <a:solidFill>
                  <a:srgbClr val="000000"/>
                </a:solidFill>
                <a:effectLst/>
                <a:uLnTx/>
                <a:uFillTx/>
                <a:latin typeface="Calibri" panose="020F0502020204030204"/>
                <a:ea typeface="Calibri" panose="020F0502020204030204"/>
                <a:cs typeface="Calibri" panose="020F0502020204030204"/>
                <a:sym typeface="Calibri" panose="020F0502020204030204"/>
              </a:rPr>
              <a:t>, Ph.D.</a:t>
            </a:r>
            <a:endParaRPr kumimoji="0" sz="1600" b="0" i="0" u="none" strike="noStrike" kern="0" cap="none" spc="0" normalizeH="0" baseline="0" noProof="0" dirty="0">
              <a:ln>
                <a:noFill/>
              </a:ln>
              <a:solidFill>
                <a:srgbClr val="000000"/>
              </a:solidFill>
              <a:effectLst/>
              <a:uLnTx/>
              <a:uFillTx/>
              <a:latin typeface="Calibri" panose="020F0502020204030204"/>
              <a:ea typeface="Calibri" panose="020F0502020204030204"/>
              <a:cs typeface="Calibri" panose="020F0502020204030204"/>
              <a:sym typeface="Calibri" panose="020F0502020204030204"/>
            </a:endParaRPr>
          </a:p>
        </p:txBody>
      </p:sp>
      <p:sp>
        <p:nvSpPr>
          <p:cNvPr id="91" name="Google Shape;91;p13" descr="Výsledek obrázku pro ikea logo"/>
          <p:cNvSpPr/>
          <p:nvPr/>
        </p:nvSpPr>
        <p:spPr>
          <a:xfrm>
            <a:off x="5943600" y="1703718"/>
            <a:ext cx="1877683" cy="1877683"/>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Tx/>
              <a:buNone/>
              <a:tabLst/>
              <a:defRPr/>
            </a:pPr>
            <a:endParaRPr kumimoji="0" sz="1800" b="0" i="0" u="none" strike="noStrike" kern="0" cap="none" spc="0" normalizeH="0" baseline="0" noProof="0">
              <a:ln>
                <a:noFill/>
              </a:ln>
              <a:solidFill>
                <a:srgbClr val="000000"/>
              </a:solidFill>
              <a:effectLst/>
              <a:uLnTx/>
              <a:uFillTx/>
              <a:latin typeface="Calibri" panose="020F0502020204030204"/>
              <a:ea typeface="Calibri" panose="020F0502020204030204"/>
              <a:cs typeface="Calibri" panose="020F0502020204030204"/>
              <a:sym typeface="Calibri" panose="020F0502020204030204"/>
            </a:endParaRPr>
          </a:p>
        </p:txBody>
      </p:sp>
      <p:sp>
        <p:nvSpPr>
          <p:cNvPr id="92" name="Google Shape;92;p13"/>
          <p:cNvSpPr txBox="1"/>
          <p:nvPr/>
        </p:nvSpPr>
        <p:spPr>
          <a:xfrm>
            <a:off x="7229474" y="5604869"/>
            <a:ext cx="3989673" cy="725593"/>
          </a:xfrm>
          <a:prstGeom prst="rect">
            <a:avLst/>
          </a:prstGeom>
          <a:noFill/>
          <a:ln>
            <a:noFill/>
          </a:ln>
        </p:spPr>
        <p:txBody>
          <a:bodyPr spcFirstLastPara="1" wrap="square" lIns="0" tIns="0" rIns="0" bIns="0" anchor="t" anchorCtr="0">
            <a:normAutofit/>
          </a:bodyPr>
          <a:lstStyle/>
          <a:p>
            <a:pPr marL="0" marR="0" lvl="0" indent="0" algn="r" defTabSz="914400" rtl="0" eaLnBrk="1" fontAlgn="auto" latinLnBrk="0" hangingPunct="1">
              <a:lnSpc>
                <a:spcPct val="100000"/>
              </a:lnSpc>
              <a:spcBef>
                <a:spcPts val="0"/>
              </a:spcBef>
              <a:spcAft>
                <a:spcPts val="0"/>
              </a:spcAft>
              <a:buClr>
                <a:srgbClr val="000000"/>
              </a:buClr>
              <a:buSzPts val="1800"/>
              <a:buFontTx/>
              <a:buNone/>
              <a:tabLst/>
              <a:defRPr/>
            </a:pPr>
            <a:r>
              <a:rPr kumimoji="0" lang="cs-CZ" sz="1800" b="1" i="0" u="none" strike="noStrike" kern="0" cap="none" spc="0" normalizeH="0" baseline="0" noProof="0" dirty="0">
                <a:ln>
                  <a:noFill/>
                </a:ln>
                <a:solidFill>
                  <a:srgbClr val="000000"/>
                </a:solidFill>
                <a:effectLst/>
                <a:uLnTx/>
                <a:uFillTx/>
                <a:latin typeface="Calibri" panose="020F0502020204030204"/>
                <a:ea typeface="Calibri" panose="020F0502020204030204"/>
                <a:cs typeface="Calibri" panose="020F0502020204030204"/>
                <a:sym typeface="Calibri" panose="020F0502020204030204"/>
              </a:rPr>
              <a:t>2024</a:t>
            </a:r>
            <a:endParaRPr kumimoji="0" sz="1400" b="0" i="0" u="none" strike="noStrike" kern="0" cap="none" spc="0" normalizeH="0" baseline="0" noProof="0" dirty="0">
              <a:ln>
                <a:noFill/>
              </a:ln>
              <a:solidFill>
                <a:srgbClr val="000000"/>
              </a:solidFill>
              <a:effectLst/>
              <a:uLnTx/>
              <a:uFillTx/>
              <a:latin typeface="Arial" panose="020B0604020202020204"/>
              <a:ea typeface="+mn-ea"/>
              <a:cs typeface="Arial" panose="020B0604020202020204"/>
              <a:sym typeface="Arial" panose="020B0604020202020204"/>
            </a:endParaRPr>
          </a:p>
          <a:p>
            <a:pPr marL="0" marR="0" lvl="0" indent="0" algn="r" defTabSz="914400" rtl="0" eaLnBrk="1" fontAlgn="auto" latinLnBrk="0" hangingPunct="1">
              <a:lnSpc>
                <a:spcPct val="100000"/>
              </a:lnSpc>
              <a:spcBef>
                <a:spcPts val="0"/>
              </a:spcBef>
              <a:spcAft>
                <a:spcPts val="0"/>
              </a:spcAft>
              <a:buClr>
                <a:srgbClr val="000000"/>
              </a:buClr>
              <a:buSzPts val="1800"/>
              <a:buFontTx/>
              <a:buNone/>
              <a:tabLst/>
              <a:defRPr/>
            </a:pPr>
            <a:r>
              <a:rPr kumimoji="0" lang="cs-CZ" sz="1800" b="1" i="0" u="none" strike="noStrike" kern="0" cap="none" spc="0" normalizeH="0" baseline="0" noProof="0" dirty="0">
                <a:ln>
                  <a:noFill/>
                </a:ln>
                <a:solidFill>
                  <a:srgbClr val="000000"/>
                </a:solidFill>
                <a:effectLst/>
                <a:uLnTx/>
                <a:uFillTx/>
                <a:latin typeface="Calibri" panose="020F0502020204030204"/>
                <a:ea typeface="Calibri" panose="020F0502020204030204"/>
                <a:cs typeface="Calibri" panose="020F0502020204030204"/>
                <a:sym typeface="Calibri" panose="020F0502020204030204"/>
              </a:rPr>
              <a:t>Olomouc</a:t>
            </a:r>
            <a:endParaRPr kumimoji="0" sz="1400" b="0" i="0" u="none" strike="noStrike" kern="0" cap="none" spc="0" normalizeH="0" baseline="0" noProof="0" dirty="0">
              <a:ln>
                <a:noFill/>
              </a:ln>
              <a:solidFill>
                <a:srgbClr val="000000"/>
              </a:solidFill>
              <a:effectLst/>
              <a:uLnTx/>
              <a:uFillTx/>
              <a:latin typeface="Arial" panose="020B0604020202020204"/>
              <a:ea typeface="+mn-ea"/>
              <a:cs typeface="Arial" panose="020B0604020202020204"/>
              <a:sym typeface="Arial" panose="020B0604020202020204"/>
            </a:endParaRPr>
          </a:p>
          <a:p>
            <a:pPr marL="0" marR="0" lvl="0" indent="0" algn="l" defTabSz="914400" rtl="0" eaLnBrk="1" fontAlgn="auto" latinLnBrk="0" hangingPunct="1">
              <a:lnSpc>
                <a:spcPct val="100000"/>
              </a:lnSpc>
              <a:spcBef>
                <a:spcPts val="0"/>
              </a:spcBef>
              <a:spcAft>
                <a:spcPts val="0"/>
              </a:spcAft>
              <a:buClr>
                <a:srgbClr val="000000"/>
              </a:buClr>
              <a:buSzPts val="1600"/>
              <a:buFontTx/>
              <a:buNone/>
              <a:tabLst/>
              <a:defRPr/>
            </a:pPr>
            <a:endParaRPr kumimoji="0" sz="1600" b="0" i="0" u="none" strike="noStrike" kern="0" cap="none" spc="0" normalizeH="0" baseline="0" noProof="0" dirty="0">
              <a:ln>
                <a:noFill/>
              </a:ln>
              <a:solidFill>
                <a:srgbClr val="000000"/>
              </a:solidFill>
              <a:effectLst/>
              <a:uLnTx/>
              <a:uFillTx/>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695139-94EF-0815-3F48-C1ECFF2D7E0D}"/>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3CC2E58-3692-26B5-4E10-F11CF4A86D22}"/>
              </a:ext>
            </a:extLst>
          </p:cNvPr>
          <p:cNvSpPr>
            <a:spLocks noGrp="1"/>
          </p:cNvSpPr>
          <p:nvPr>
            <p:ph type="title" hasCustomPrompt="1"/>
          </p:nvPr>
        </p:nvSpPr>
        <p:spPr>
          <a:xfrm>
            <a:off x="258500" y="567753"/>
            <a:ext cx="11464290" cy="707594"/>
          </a:xfrm>
        </p:spPr>
        <p:txBody>
          <a:bodyPr spcFirstLastPara="1" vert="horz" wrap="square" lIns="91440" tIns="45720" rIns="91440" bIns="45720" rtlCol="0" anchor="ctr" anchorCtr="0">
            <a:noAutofit/>
          </a:bodyPr>
          <a:lstStyle/>
          <a:p>
            <a:pPr algn="l">
              <a:lnSpc>
                <a:spcPct val="90000"/>
              </a:lnSpc>
              <a:spcBef>
                <a:spcPct val="0"/>
              </a:spcBef>
              <a:buClrTx/>
              <a:buSzTx/>
              <a:defRPr/>
            </a:pPr>
            <a:br>
              <a:rPr lang="cs-CZ" sz="3200" kern="1200" cap="all" dirty="0">
                <a:solidFill>
                  <a:srgbClr val="FF0000"/>
                </a:solidFill>
                <a:latin typeface="+mj-lt"/>
                <a:ea typeface="+mj-ea"/>
                <a:cs typeface="+mj-cs"/>
              </a:rPr>
            </a:br>
            <a:r>
              <a:rPr lang="en-GB" sz="3200" dirty="0"/>
              <a:t>💡 </a:t>
            </a:r>
            <a:r>
              <a:rPr lang="en-GB" sz="3200" dirty="0" err="1"/>
              <a:t>Nestabilita</a:t>
            </a:r>
            <a:r>
              <a:rPr lang="en-GB" sz="3200" dirty="0"/>
              <a:t> </a:t>
            </a:r>
            <a:r>
              <a:rPr lang="en-GB" sz="3200" dirty="0" err="1"/>
              <a:t>spolupráce</a:t>
            </a:r>
            <a:r>
              <a:rPr lang="en-GB" sz="3200" dirty="0"/>
              <a:t> a </a:t>
            </a:r>
            <a:r>
              <a:rPr lang="en-GB" sz="3200" dirty="0" err="1"/>
              <a:t>Nashova</a:t>
            </a:r>
            <a:r>
              <a:rPr lang="en-GB" sz="3200" dirty="0"/>
              <a:t> </a:t>
            </a:r>
            <a:r>
              <a:rPr lang="en-GB" sz="3200" dirty="0" err="1"/>
              <a:t>rovnováha</a:t>
            </a:r>
            <a:r>
              <a:rPr lang="en-GB" sz="3200" dirty="0"/>
              <a:t> (</a:t>
            </a:r>
            <a:r>
              <a:rPr lang="en-GB" sz="3200" dirty="0" err="1"/>
              <a:t>Cournotův</a:t>
            </a:r>
            <a:r>
              <a:rPr lang="en-GB" sz="3200" dirty="0"/>
              <a:t> model)</a:t>
            </a:r>
            <a:endParaRPr lang="cs-CZ" sz="3200" kern="1200" cap="all" dirty="0">
              <a:solidFill>
                <a:srgbClr val="FF0000"/>
              </a:solidFill>
              <a:latin typeface="+mj-lt"/>
              <a:ea typeface="+mj-ea"/>
              <a:cs typeface="+mj-cs"/>
            </a:endParaRPr>
          </a:p>
        </p:txBody>
      </p:sp>
      <p:pic>
        <p:nvPicPr>
          <p:cNvPr id="4" name="Picture 3">
            <a:extLst>
              <a:ext uri="{FF2B5EF4-FFF2-40B4-BE49-F238E27FC236}">
                <a16:creationId xmlns:a16="http://schemas.microsoft.com/office/drawing/2014/main" id="{0EB57541-2FB9-FAC2-8A97-4EDEC4485E6B}"/>
              </a:ext>
            </a:extLst>
          </p:cNvPr>
          <p:cNvPicPr>
            <a:picLocks noChangeAspect="1"/>
          </p:cNvPicPr>
          <p:nvPr/>
        </p:nvPicPr>
        <p:blipFill>
          <a:blip r:embed="rId3"/>
          <a:stretch>
            <a:fillRect/>
          </a:stretch>
        </p:blipFill>
        <p:spPr>
          <a:xfrm>
            <a:off x="258500" y="1776412"/>
            <a:ext cx="11464290" cy="4395788"/>
          </a:xfrm>
          <a:prstGeom prst="rect">
            <a:avLst/>
          </a:prstGeom>
        </p:spPr>
      </p:pic>
    </p:spTree>
    <p:extLst>
      <p:ext uri="{BB962C8B-B14F-4D97-AF65-F5344CB8AC3E}">
        <p14:creationId xmlns:p14="http://schemas.microsoft.com/office/powerpoint/2010/main" val="1972580337"/>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C8460A-3DC6-9ED6-FE05-1CF461511FE3}"/>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8A9C45E8-E993-FBA3-3CF6-888627A80691}"/>
              </a:ext>
            </a:extLst>
          </p:cNvPr>
          <p:cNvSpPr>
            <a:spLocks noGrp="1"/>
          </p:cNvSpPr>
          <p:nvPr>
            <p:ph type="title" hasCustomPrompt="1"/>
          </p:nvPr>
        </p:nvSpPr>
        <p:spPr>
          <a:xfrm>
            <a:off x="258500" y="567753"/>
            <a:ext cx="11464290" cy="707594"/>
          </a:xfrm>
        </p:spPr>
        <p:txBody>
          <a:bodyPr spcFirstLastPara="1" vert="horz" wrap="square" lIns="91440" tIns="45720" rIns="91440" bIns="45720" rtlCol="0" anchor="ctr" anchorCtr="0">
            <a:noAutofit/>
          </a:bodyPr>
          <a:lstStyle/>
          <a:p>
            <a:pPr algn="l">
              <a:lnSpc>
                <a:spcPct val="90000"/>
              </a:lnSpc>
              <a:spcBef>
                <a:spcPct val="0"/>
              </a:spcBef>
              <a:buClrTx/>
              <a:buSzTx/>
              <a:defRPr/>
            </a:pPr>
            <a:br>
              <a:rPr lang="cs-CZ" sz="3200" kern="1200" cap="all" dirty="0">
                <a:solidFill>
                  <a:srgbClr val="FF0000"/>
                </a:solidFill>
                <a:latin typeface="+mj-lt"/>
                <a:ea typeface="+mj-ea"/>
                <a:cs typeface="+mj-cs"/>
              </a:rPr>
            </a:br>
            <a:r>
              <a:rPr lang="en-GB" sz="3200" dirty="0"/>
              <a:t>💡 </a:t>
            </a:r>
            <a:r>
              <a:rPr lang="en-GB" sz="3200" dirty="0" err="1"/>
              <a:t>Nestabilita</a:t>
            </a:r>
            <a:r>
              <a:rPr lang="en-GB" sz="3200" dirty="0"/>
              <a:t> </a:t>
            </a:r>
            <a:r>
              <a:rPr lang="en-GB" sz="3200" dirty="0" err="1"/>
              <a:t>spolupráce</a:t>
            </a:r>
            <a:r>
              <a:rPr lang="en-GB" sz="3200" dirty="0"/>
              <a:t> a </a:t>
            </a:r>
            <a:r>
              <a:rPr lang="en-GB" sz="3200" dirty="0" err="1"/>
              <a:t>Nashova</a:t>
            </a:r>
            <a:r>
              <a:rPr lang="en-GB" sz="3200" dirty="0"/>
              <a:t> </a:t>
            </a:r>
            <a:r>
              <a:rPr lang="en-GB" sz="3200" dirty="0" err="1"/>
              <a:t>rovnováha</a:t>
            </a:r>
            <a:r>
              <a:rPr lang="en-GB" sz="3200" dirty="0"/>
              <a:t> (</a:t>
            </a:r>
            <a:r>
              <a:rPr lang="en-GB" sz="3200" dirty="0" err="1"/>
              <a:t>Cournotův</a:t>
            </a:r>
            <a:r>
              <a:rPr lang="en-GB" sz="3200" dirty="0"/>
              <a:t> model)</a:t>
            </a:r>
            <a:endParaRPr lang="cs-CZ" sz="3200" kern="1200" cap="all" dirty="0">
              <a:solidFill>
                <a:srgbClr val="FF0000"/>
              </a:solidFill>
              <a:latin typeface="+mj-lt"/>
              <a:ea typeface="+mj-ea"/>
              <a:cs typeface="+mj-cs"/>
            </a:endParaRPr>
          </a:p>
        </p:txBody>
      </p:sp>
      <p:pic>
        <p:nvPicPr>
          <p:cNvPr id="5" name="Picture 4">
            <a:extLst>
              <a:ext uri="{FF2B5EF4-FFF2-40B4-BE49-F238E27FC236}">
                <a16:creationId xmlns:a16="http://schemas.microsoft.com/office/drawing/2014/main" id="{433E2842-E48C-01E4-DCCE-E1C04C4B9C79}"/>
              </a:ext>
            </a:extLst>
          </p:cNvPr>
          <p:cNvPicPr>
            <a:picLocks noChangeAspect="1"/>
          </p:cNvPicPr>
          <p:nvPr/>
        </p:nvPicPr>
        <p:blipFill>
          <a:blip r:embed="rId3"/>
          <a:stretch>
            <a:fillRect/>
          </a:stretch>
        </p:blipFill>
        <p:spPr>
          <a:xfrm>
            <a:off x="524510" y="1511300"/>
            <a:ext cx="11464289" cy="4965700"/>
          </a:xfrm>
          <a:prstGeom prst="rect">
            <a:avLst/>
          </a:prstGeom>
        </p:spPr>
      </p:pic>
    </p:spTree>
    <p:extLst>
      <p:ext uri="{BB962C8B-B14F-4D97-AF65-F5344CB8AC3E}">
        <p14:creationId xmlns:p14="http://schemas.microsoft.com/office/powerpoint/2010/main" val="351707083"/>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9C1E37-B48E-9139-BC30-F80DB7B6E7B8}"/>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361E2369-CEA5-2D46-AD76-7B2C45C76BCC}"/>
              </a:ext>
            </a:extLst>
          </p:cNvPr>
          <p:cNvSpPr>
            <a:spLocks noGrp="1"/>
          </p:cNvSpPr>
          <p:nvPr>
            <p:ph type="title" hasCustomPrompt="1"/>
          </p:nvPr>
        </p:nvSpPr>
        <p:spPr>
          <a:xfrm>
            <a:off x="258500" y="567753"/>
            <a:ext cx="11464290" cy="707594"/>
          </a:xfrm>
        </p:spPr>
        <p:txBody>
          <a:bodyPr spcFirstLastPara="1" vert="horz" wrap="square" lIns="91440" tIns="45720" rIns="91440" bIns="45720" rtlCol="0" anchor="ctr" anchorCtr="0">
            <a:noAutofit/>
          </a:bodyPr>
          <a:lstStyle/>
          <a:p>
            <a:pPr algn="l">
              <a:lnSpc>
                <a:spcPct val="90000"/>
              </a:lnSpc>
              <a:spcBef>
                <a:spcPct val="0"/>
              </a:spcBef>
              <a:buClrTx/>
              <a:buSzTx/>
              <a:defRPr/>
            </a:pPr>
            <a:br>
              <a:rPr lang="cs-CZ" sz="3200" kern="1200" cap="all" dirty="0">
                <a:solidFill>
                  <a:srgbClr val="FF0000"/>
                </a:solidFill>
                <a:latin typeface="+mj-lt"/>
                <a:ea typeface="+mj-ea"/>
                <a:cs typeface="+mj-cs"/>
              </a:rPr>
            </a:br>
            <a:r>
              <a:rPr lang="en-GB" sz="3200" dirty="0"/>
              <a:t>💡 </a:t>
            </a:r>
            <a:r>
              <a:rPr lang="en-GB" sz="3200" dirty="0" err="1"/>
              <a:t>Nestabilita</a:t>
            </a:r>
            <a:r>
              <a:rPr lang="en-GB" sz="3200" dirty="0"/>
              <a:t> </a:t>
            </a:r>
            <a:r>
              <a:rPr lang="en-GB" sz="3200" dirty="0" err="1"/>
              <a:t>spolupráce</a:t>
            </a:r>
            <a:r>
              <a:rPr lang="en-GB" sz="3200" dirty="0"/>
              <a:t> a </a:t>
            </a:r>
            <a:r>
              <a:rPr lang="en-GB" sz="3200" dirty="0" err="1"/>
              <a:t>Nashova</a:t>
            </a:r>
            <a:r>
              <a:rPr lang="en-GB" sz="3200" dirty="0"/>
              <a:t> </a:t>
            </a:r>
            <a:r>
              <a:rPr lang="en-GB" sz="3200" dirty="0" err="1"/>
              <a:t>rovnováha</a:t>
            </a:r>
            <a:r>
              <a:rPr lang="en-GB" sz="3200" dirty="0"/>
              <a:t> (</a:t>
            </a:r>
            <a:r>
              <a:rPr lang="en-GB" sz="3200" dirty="0" err="1"/>
              <a:t>Cournotův</a:t>
            </a:r>
            <a:r>
              <a:rPr lang="en-GB" sz="3200" dirty="0"/>
              <a:t> model)</a:t>
            </a:r>
            <a:endParaRPr lang="cs-CZ" sz="3200" kern="1200" cap="all" dirty="0">
              <a:solidFill>
                <a:srgbClr val="FF0000"/>
              </a:solidFill>
              <a:latin typeface="+mj-lt"/>
              <a:ea typeface="+mj-ea"/>
              <a:cs typeface="+mj-cs"/>
            </a:endParaRPr>
          </a:p>
        </p:txBody>
      </p:sp>
      <p:sp>
        <p:nvSpPr>
          <p:cNvPr id="4" name="TextBox 3">
            <a:extLst>
              <a:ext uri="{FF2B5EF4-FFF2-40B4-BE49-F238E27FC236}">
                <a16:creationId xmlns:a16="http://schemas.microsoft.com/office/drawing/2014/main" id="{9DEFE615-2075-DCC7-B45D-1D908FA6D19B}"/>
              </a:ext>
            </a:extLst>
          </p:cNvPr>
          <p:cNvSpPr txBox="1"/>
          <p:nvPr/>
        </p:nvSpPr>
        <p:spPr>
          <a:xfrm>
            <a:off x="406400" y="1979136"/>
            <a:ext cx="11163300" cy="3970318"/>
          </a:xfrm>
          <a:prstGeom prst="rect">
            <a:avLst/>
          </a:prstGeom>
          <a:noFill/>
        </p:spPr>
        <p:txBody>
          <a:bodyPr wrap="square">
            <a:spAutoFit/>
          </a:bodyPr>
          <a:lstStyle/>
          <a:p>
            <a:pPr marL="457200" indent="-457200">
              <a:buFont typeface="Arial" panose="020B0604020202020204" pitchFamily="34" charset="0"/>
              <a:buChar char="•"/>
            </a:pPr>
            <a:r>
              <a:rPr lang="cs-CZ" sz="3600" noProof="0" dirty="0">
                <a:latin typeface="Calibri" panose="020F0502020204030204" pitchFamily="34" charset="0"/>
                <a:ea typeface="Calibri" panose="020F0502020204030204" pitchFamily="34" charset="0"/>
                <a:cs typeface="Calibri" panose="020F0502020204030204" pitchFamily="34" charset="0"/>
              </a:rPr>
              <a:t>Oligopolní firmy skončí v </a:t>
            </a:r>
            <a:r>
              <a:rPr lang="cs-CZ" sz="3600" noProof="0" dirty="0" err="1">
                <a:latin typeface="Calibri" panose="020F0502020204030204" pitchFamily="34" charset="0"/>
                <a:ea typeface="Calibri" panose="020F0502020204030204" pitchFamily="34" charset="0"/>
                <a:cs typeface="Calibri" panose="020F0502020204030204" pitchFamily="34" charset="0"/>
              </a:rPr>
              <a:t>Nashově</a:t>
            </a:r>
            <a:r>
              <a:rPr lang="cs-CZ" sz="3600" noProof="0" dirty="0">
                <a:latin typeface="Calibri" panose="020F0502020204030204" pitchFamily="34" charset="0"/>
                <a:ea typeface="Calibri" panose="020F0502020204030204" pitchFamily="34" charset="0"/>
                <a:cs typeface="Calibri" panose="020F0502020204030204" pitchFamily="34" charset="0"/>
              </a:rPr>
              <a:t> rovnováze, která je </a:t>
            </a:r>
            <a:r>
              <a:rPr lang="cs-CZ" sz="3600" b="1" noProof="0" dirty="0">
                <a:latin typeface="Calibri" panose="020F0502020204030204" pitchFamily="34" charset="0"/>
                <a:ea typeface="Calibri" panose="020F0502020204030204" pitchFamily="34" charset="0"/>
                <a:cs typeface="Calibri" panose="020F0502020204030204" pitchFamily="34" charset="0"/>
              </a:rPr>
              <a:t>stabilní</a:t>
            </a:r>
            <a:r>
              <a:rPr lang="cs-CZ" sz="3600" noProof="0" dirty="0">
                <a:latin typeface="Calibri" panose="020F0502020204030204" pitchFamily="34" charset="0"/>
                <a:ea typeface="Calibri" panose="020F0502020204030204" pitchFamily="34" charset="0"/>
                <a:cs typeface="Calibri" panose="020F0502020204030204" pitchFamily="34" charset="0"/>
              </a:rPr>
              <a:t>, ale </a:t>
            </a:r>
            <a:r>
              <a:rPr lang="cs-CZ" sz="3600" b="1" noProof="0" dirty="0">
                <a:latin typeface="Calibri" panose="020F0502020204030204" pitchFamily="34" charset="0"/>
                <a:ea typeface="Calibri" panose="020F0502020204030204" pitchFamily="34" charset="0"/>
                <a:cs typeface="Calibri" panose="020F0502020204030204" pitchFamily="34" charset="0"/>
              </a:rPr>
              <a:t>horší</a:t>
            </a:r>
            <a:r>
              <a:rPr lang="cs-CZ" sz="3600" noProof="0" dirty="0">
                <a:latin typeface="Calibri" panose="020F0502020204030204" pitchFamily="34" charset="0"/>
                <a:ea typeface="Calibri" panose="020F0502020204030204" pitchFamily="34" charset="0"/>
                <a:cs typeface="Calibri" panose="020F0502020204030204" pitchFamily="34" charset="0"/>
              </a:rPr>
              <a:t> pro obě firmy (zisk 4 444 Kč), </a:t>
            </a:r>
          </a:p>
          <a:p>
            <a:pPr marL="571500" indent="-571500">
              <a:buFont typeface="Wingdings" panose="05000000000000000000" pitchFamily="2" charset="2"/>
              <a:buChar char="Ø"/>
            </a:pPr>
            <a:r>
              <a:rPr lang="cs-CZ" sz="3600" noProof="0" dirty="0">
                <a:latin typeface="Calibri" panose="020F0502020204030204" pitchFamily="34" charset="0"/>
                <a:ea typeface="Calibri" panose="020F0502020204030204" pitchFamily="34" charset="0"/>
                <a:cs typeface="Calibri" panose="020F0502020204030204" pitchFamily="34" charset="0"/>
              </a:rPr>
              <a:t>než by bylo ideální řešení, které je </a:t>
            </a:r>
            <a:r>
              <a:rPr lang="cs-CZ" sz="3600" b="1" noProof="0" dirty="0">
                <a:latin typeface="Calibri" panose="020F0502020204030204" pitchFamily="34" charset="0"/>
                <a:ea typeface="Calibri" panose="020F0502020204030204" pitchFamily="34" charset="0"/>
                <a:cs typeface="Calibri" panose="020F0502020204030204" pitchFamily="34" charset="0"/>
              </a:rPr>
              <a:t>lepší</a:t>
            </a:r>
            <a:r>
              <a:rPr lang="cs-CZ" sz="3600" noProof="0" dirty="0">
                <a:latin typeface="Calibri" panose="020F0502020204030204" pitchFamily="34" charset="0"/>
                <a:ea typeface="Calibri" panose="020F0502020204030204" pitchFamily="34" charset="0"/>
                <a:cs typeface="Calibri" panose="020F0502020204030204" pitchFamily="34" charset="0"/>
              </a:rPr>
              <a:t>, ale </a:t>
            </a:r>
            <a:r>
              <a:rPr lang="cs-CZ" sz="3600" b="1" noProof="0" dirty="0">
                <a:latin typeface="Calibri" panose="020F0502020204030204" pitchFamily="34" charset="0"/>
                <a:ea typeface="Calibri" panose="020F0502020204030204" pitchFamily="34" charset="0"/>
                <a:cs typeface="Calibri" panose="020F0502020204030204" pitchFamily="34" charset="0"/>
              </a:rPr>
              <a:t>nestabilní</a:t>
            </a:r>
            <a:r>
              <a:rPr lang="cs-CZ" sz="3600" noProof="0" dirty="0">
                <a:latin typeface="Calibri" panose="020F0502020204030204" pitchFamily="34" charset="0"/>
                <a:ea typeface="Calibri" panose="020F0502020204030204" pitchFamily="34" charset="0"/>
                <a:cs typeface="Calibri" panose="020F0502020204030204" pitchFamily="34" charset="0"/>
              </a:rPr>
              <a:t> (zisk 5 000 Kč). </a:t>
            </a:r>
          </a:p>
          <a:p>
            <a:pPr marL="457200" indent="-457200">
              <a:buFont typeface="Arial" panose="020B0604020202020204" pitchFamily="34" charset="0"/>
              <a:buChar char="•"/>
            </a:pPr>
            <a:endParaRPr lang="cs-CZ" sz="3600" noProof="0" dirty="0">
              <a:latin typeface="Calibri" panose="020F0502020204030204" pitchFamily="34" charset="0"/>
              <a:ea typeface="Calibri" panose="020F0502020204030204" pitchFamily="34" charset="0"/>
              <a:cs typeface="Calibri" panose="020F0502020204030204" pitchFamily="34" charset="0"/>
            </a:endParaRPr>
          </a:p>
          <a:p>
            <a:pPr marL="457200" indent="-457200">
              <a:buFont typeface="Arial" panose="020B0604020202020204" pitchFamily="34" charset="0"/>
              <a:buChar char="•"/>
            </a:pPr>
            <a:r>
              <a:rPr lang="cs-CZ" sz="3600" noProof="0" dirty="0">
                <a:latin typeface="Calibri" panose="020F0502020204030204" pitchFamily="34" charset="0"/>
                <a:ea typeface="Calibri" panose="020F0502020204030204" pitchFamily="34" charset="0"/>
                <a:cs typeface="Calibri" panose="020F0502020204030204" pitchFamily="34" charset="0"/>
              </a:rPr>
              <a:t>Teorie her ukazuje, že </a:t>
            </a:r>
            <a:r>
              <a:rPr lang="cs-CZ" sz="3600" b="1" noProof="0" dirty="0">
                <a:latin typeface="Calibri" panose="020F0502020204030204" pitchFamily="34" charset="0"/>
                <a:ea typeface="Calibri" panose="020F0502020204030204" pitchFamily="34" charset="0"/>
                <a:cs typeface="Calibri" panose="020F0502020204030204" pitchFamily="34" charset="0"/>
              </a:rPr>
              <a:t>individuální racionální chování</a:t>
            </a:r>
            <a:r>
              <a:rPr lang="cs-CZ" sz="3600" noProof="0" dirty="0">
                <a:latin typeface="Calibri" panose="020F0502020204030204" pitchFamily="34" charset="0"/>
                <a:ea typeface="Calibri" panose="020F0502020204030204" pitchFamily="34" charset="0"/>
                <a:cs typeface="Calibri" panose="020F0502020204030204" pitchFamily="34" charset="0"/>
              </a:rPr>
              <a:t> vede k </a:t>
            </a:r>
            <a:r>
              <a:rPr lang="cs-CZ" sz="3600" b="1" noProof="0" dirty="0">
                <a:latin typeface="Calibri" panose="020F0502020204030204" pitchFamily="34" charset="0"/>
                <a:ea typeface="Calibri" panose="020F0502020204030204" pitchFamily="34" charset="0"/>
                <a:cs typeface="Calibri" panose="020F0502020204030204" pitchFamily="34" charset="0"/>
              </a:rPr>
              <a:t>kolektivně suboptimálnímu výsledku</a:t>
            </a:r>
            <a:r>
              <a:rPr lang="cs-CZ" sz="3600" noProof="0" dirty="0">
                <a:latin typeface="Calibri" panose="020F0502020204030204" pitchFamily="34" charset="0"/>
                <a:ea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1363149369"/>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750330-E349-FD5D-2A49-51D40CC9436D}"/>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29E9B442-6891-E2A7-834B-7E42F758A4C4}"/>
              </a:ext>
            </a:extLst>
          </p:cNvPr>
          <p:cNvSpPr>
            <a:spLocks noGrp="1"/>
          </p:cNvSpPr>
          <p:nvPr>
            <p:ph type="title" hasCustomPrompt="1"/>
          </p:nvPr>
        </p:nvSpPr>
        <p:spPr>
          <a:xfrm>
            <a:off x="258500" y="567753"/>
            <a:ext cx="11464290" cy="707594"/>
          </a:xfrm>
        </p:spPr>
        <p:txBody>
          <a:bodyPr spcFirstLastPara="1" vert="horz" wrap="square" lIns="91440" tIns="45720" rIns="91440" bIns="45720" rtlCol="0" anchor="ctr" anchorCtr="0">
            <a:noAutofit/>
          </a:bodyPr>
          <a:lstStyle/>
          <a:p>
            <a:pPr algn="l">
              <a:lnSpc>
                <a:spcPct val="90000"/>
              </a:lnSpc>
              <a:spcBef>
                <a:spcPct val="0"/>
              </a:spcBef>
              <a:buClrTx/>
              <a:buSzTx/>
              <a:defRPr/>
            </a:pPr>
            <a:br>
              <a:rPr lang="cs-CZ" sz="3200" b="1" kern="1200" cap="all" dirty="0">
                <a:solidFill>
                  <a:srgbClr val="FF0000"/>
                </a:solidFill>
                <a:latin typeface="+mj-lt"/>
                <a:ea typeface="+mj-ea"/>
                <a:cs typeface="+mj-cs"/>
              </a:rPr>
            </a:br>
            <a:r>
              <a:rPr lang="en-GB" sz="3200" dirty="0"/>
              <a:t>⚖️ </a:t>
            </a:r>
            <a:r>
              <a:rPr lang="en-GB" sz="3200" b="1" dirty="0" err="1"/>
              <a:t>Dominantní</a:t>
            </a:r>
            <a:r>
              <a:rPr lang="en-GB" sz="3200" b="1" dirty="0"/>
              <a:t> </a:t>
            </a:r>
            <a:r>
              <a:rPr lang="en-GB" sz="3200" b="1" dirty="0" err="1"/>
              <a:t>strategie</a:t>
            </a:r>
            <a:endParaRPr lang="cs-CZ" sz="3200" b="1" kern="1200" cap="all" dirty="0">
              <a:solidFill>
                <a:srgbClr val="FF0000"/>
              </a:solidFill>
              <a:latin typeface="+mj-lt"/>
              <a:ea typeface="+mj-ea"/>
              <a:cs typeface="+mj-cs"/>
            </a:endParaRPr>
          </a:p>
        </p:txBody>
      </p:sp>
      <p:sp>
        <p:nvSpPr>
          <p:cNvPr id="6" name="Text Placeholder 5">
            <a:extLst>
              <a:ext uri="{FF2B5EF4-FFF2-40B4-BE49-F238E27FC236}">
                <a16:creationId xmlns:a16="http://schemas.microsoft.com/office/drawing/2014/main" id="{57B76FBA-4A21-F51B-4AE5-07E0D2A0ACFA}"/>
              </a:ext>
            </a:extLst>
          </p:cNvPr>
          <p:cNvSpPr>
            <a:spLocks noGrp="1"/>
          </p:cNvSpPr>
          <p:nvPr>
            <p:ph type="body" idx="1"/>
          </p:nvPr>
        </p:nvSpPr>
        <p:spPr>
          <a:xfrm>
            <a:off x="189978" y="1511300"/>
            <a:ext cx="11812044" cy="4876800"/>
          </a:xfrm>
        </p:spPr>
        <p:txBody>
          <a:bodyPr>
            <a:normAutofit fontScale="92500" lnSpcReduction="10000"/>
          </a:bodyPr>
          <a:lstStyle/>
          <a:p>
            <a:pPr algn="just">
              <a:buFont typeface="Arial" panose="020B0604020202020204" pitchFamily="34" charset="0"/>
              <a:buChar char="•"/>
            </a:pPr>
            <a:r>
              <a:rPr lang="cs-CZ" sz="2400" b="1" dirty="0">
                <a:highlight>
                  <a:srgbClr val="FFFF00"/>
                </a:highlight>
                <a:latin typeface="Calibri" panose="020F0502020204030204" pitchFamily="34" charset="0"/>
                <a:ea typeface="Calibri" panose="020F0502020204030204" pitchFamily="34" charset="0"/>
                <a:cs typeface="Calibri" panose="020F0502020204030204" pitchFamily="34" charset="0"/>
              </a:rPr>
              <a:t>Nejlepší pro hráče bez ohledu na volbu soupeře</a:t>
            </a:r>
            <a:r>
              <a:rPr lang="cs-CZ" sz="2400" b="1" i="1" dirty="0">
                <a:highlight>
                  <a:srgbClr val="FFFF00"/>
                </a:highlight>
                <a:latin typeface="Calibri" panose="020F0502020204030204" pitchFamily="34" charset="0"/>
                <a:ea typeface="Calibri" panose="020F0502020204030204" pitchFamily="34" charset="0"/>
                <a:cs typeface="Calibri" panose="020F0502020204030204" pitchFamily="34" charset="0"/>
              </a:rPr>
              <a:t>: </a:t>
            </a:r>
            <a:r>
              <a:rPr lang="en-GB" sz="2400" i="1" dirty="0" err="1">
                <a:highlight>
                  <a:srgbClr val="FFFF00"/>
                </a:highlight>
              </a:rPr>
              <a:t>Strategie</a:t>
            </a:r>
            <a:r>
              <a:rPr lang="en-GB" sz="2400" i="1" dirty="0">
                <a:highlight>
                  <a:srgbClr val="FFFF00"/>
                </a:highlight>
              </a:rPr>
              <a:t>, </a:t>
            </a:r>
            <a:r>
              <a:rPr lang="en-GB" sz="2400" i="1" dirty="0" err="1">
                <a:highlight>
                  <a:srgbClr val="FFFF00"/>
                </a:highlight>
              </a:rPr>
              <a:t>která</a:t>
            </a:r>
            <a:r>
              <a:rPr lang="en-GB" sz="2400" i="1" dirty="0">
                <a:highlight>
                  <a:srgbClr val="FFFF00"/>
                </a:highlight>
              </a:rPr>
              <a:t> je pro </a:t>
            </a:r>
            <a:r>
              <a:rPr lang="en-GB" sz="2400" i="1" dirty="0" err="1">
                <a:highlight>
                  <a:srgbClr val="FFFF00"/>
                </a:highlight>
              </a:rPr>
              <a:t>hráče</a:t>
            </a:r>
            <a:r>
              <a:rPr lang="en-GB" sz="2400" i="1" dirty="0">
                <a:highlight>
                  <a:srgbClr val="FFFF00"/>
                </a:highlight>
              </a:rPr>
              <a:t> </a:t>
            </a:r>
            <a:r>
              <a:rPr lang="en-GB" sz="2400" b="1" i="1" dirty="0" err="1">
                <a:highlight>
                  <a:srgbClr val="FFFF00"/>
                </a:highlight>
              </a:rPr>
              <a:t>optimální</a:t>
            </a:r>
            <a:r>
              <a:rPr lang="en-GB" sz="2400" b="1" i="1" dirty="0">
                <a:highlight>
                  <a:srgbClr val="FFFF00"/>
                </a:highlight>
              </a:rPr>
              <a:t> bez </a:t>
            </a:r>
            <a:r>
              <a:rPr lang="en-GB" sz="2400" b="1" i="1" dirty="0" err="1">
                <a:highlight>
                  <a:srgbClr val="FFFF00"/>
                </a:highlight>
              </a:rPr>
              <a:t>ohledu</a:t>
            </a:r>
            <a:r>
              <a:rPr lang="en-GB" sz="2400" i="1" dirty="0">
                <a:highlight>
                  <a:srgbClr val="FFFF00"/>
                </a:highlight>
              </a:rPr>
              <a:t> </a:t>
            </a:r>
            <a:r>
              <a:rPr lang="en-GB" sz="2400" i="1" dirty="0" err="1">
                <a:highlight>
                  <a:srgbClr val="FFFF00"/>
                </a:highlight>
              </a:rPr>
              <a:t>na</a:t>
            </a:r>
            <a:r>
              <a:rPr lang="en-GB" sz="2400" i="1" dirty="0">
                <a:highlight>
                  <a:srgbClr val="FFFF00"/>
                </a:highlight>
              </a:rPr>
              <a:t> to, </a:t>
            </a:r>
            <a:r>
              <a:rPr lang="en-GB" sz="2400" i="1" dirty="0" err="1">
                <a:highlight>
                  <a:srgbClr val="FFFF00"/>
                </a:highlight>
              </a:rPr>
              <a:t>jakou</a:t>
            </a:r>
            <a:r>
              <a:rPr lang="en-GB" sz="2400" i="1" dirty="0">
                <a:highlight>
                  <a:srgbClr val="FFFF00"/>
                </a:highlight>
              </a:rPr>
              <a:t> </a:t>
            </a:r>
            <a:r>
              <a:rPr lang="en-GB" sz="2400" i="1" dirty="0" err="1">
                <a:highlight>
                  <a:srgbClr val="FFFF00"/>
                </a:highlight>
              </a:rPr>
              <a:t>strategii</a:t>
            </a:r>
            <a:r>
              <a:rPr lang="en-GB" sz="2400" i="1" dirty="0">
                <a:highlight>
                  <a:srgbClr val="FFFF00"/>
                </a:highlight>
              </a:rPr>
              <a:t> </a:t>
            </a:r>
            <a:r>
              <a:rPr lang="en-GB" sz="2400" i="1" dirty="0" err="1">
                <a:highlight>
                  <a:srgbClr val="FFFF00"/>
                </a:highlight>
              </a:rPr>
              <a:t>zvolil</a:t>
            </a:r>
            <a:r>
              <a:rPr lang="en-GB" sz="2400" i="1" dirty="0">
                <a:highlight>
                  <a:srgbClr val="FFFF00"/>
                </a:highlight>
              </a:rPr>
              <a:t> </a:t>
            </a:r>
            <a:r>
              <a:rPr lang="en-GB" sz="2400" i="1" dirty="0" err="1">
                <a:highlight>
                  <a:srgbClr val="FFFF00"/>
                </a:highlight>
              </a:rPr>
              <a:t>jiný</a:t>
            </a:r>
            <a:r>
              <a:rPr lang="en-GB" sz="2400" i="1" dirty="0">
                <a:highlight>
                  <a:srgbClr val="FFFF00"/>
                </a:highlight>
              </a:rPr>
              <a:t> </a:t>
            </a:r>
            <a:r>
              <a:rPr lang="en-GB" sz="2400" i="1" dirty="0" err="1">
                <a:highlight>
                  <a:srgbClr val="FFFF00"/>
                </a:highlight>
              </a:rPr>
              <a:t>hráč</a:t>
            </a:r>
            <a:r>
              <a:rPr lang="en-GB" sz="2400" i="1" dirty="0">
                <a:highlight>
                  <a:srgbClr val="FFFF00"/>
                </a:highlight>
              </a:rPr>
              <a:t>.</a:t>
            </a:r>
            <a:endParaRPr lang="cs-CZ" sz="2400" b="1" i="1" dirty="0">
              <a:highlight>
                <a:srgbClr val="FFFF00"/>
              </a:highlight>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pPr>
            <a:r>
              <a:rPr lang="cs-CZ" sz="2400" dirty="0">
                <a:latin typeface="Calibri" panose="020F0502020204030204" pitchFamily="34" charset="0"/>
                <a:ea typeface="Calibri" panose="020F0502020204030204" pitchFamily="34" charset="0"/>
                <a:cs typeface="Calibri" panose="020F0502020204030204" pitchFamily="34" charset="0"/>
              </a:rPr>
              <a:t>Pokud ji má každý hráč → hraje se vždy tato strategie.</a:t>
            </a:r>
          </a:p>
          <a:p>
            <a:pPr>
              <a:buFont typeface="Wingdings" panose="05000000000000000000" pitchFamily="2" charset="2"/>
              <a:buChar char="ü"/>
            </a:pPr>
            <a:r>
              <a:rPr lang="cs-CZ" sz="2400" b="1" dirty="0">
                <a:latin typeface="Calibri" panose="020F0502020204030204" pitchFamily="34" charset="0"/>
                <a:ea typeface="Calibri" panose="020F0502020204030204" pitchFamily="34" charset="0"/>
                <a:cs typeface="Calibri" panose="020F0502020204030204" pitchFamily="34" charset="0"/>
              </a:rPr>
              <a:t>Příklad: </a:t>
            </a:r>
            <a:r>
              <a:rPr lang="cs-CZ" sz="2400" b="1" dirty="0" err="1">
                <a:latin typeface="Calibri" panose="020F0502020204030204" pitchFamily="34" charset="0"/>
                <a:ea typeface="Calibri" panose="020F0502020204030204" pitchFamily="34" charset="0"/>
                <a:cs typeface="Calibri" panose="020F0502020204030204" pitchFamily="34" charset="0"/>
              </a:rPr>
              <a:t>Cournotův</a:t>
            </a:r>
            <a:r>
              <a:rPr lang="cs-CZ" sz="2400" b="1" dirty="0">
                <a:latin typeface="Calibri" panose="020F0502020204030204" pitchFamily="34" charset="0"/>
                <a:ea typeface="Calibri" panose="020F0502020204030204" pitchFamily="34" charset="0"/>
                <a:cs typeface="Calibri" panose="020F0502020204030204" pitchFamily="34" charset="0"/>
              </a:rPr>
              <a:t> model: </a:t>
            </a:r>
            <a:r>
              <a:rPr lang="cs-CZ" sz="2400" dirty="0">
                <a:latin typeface="Calibri" panose="020F0502020204030204" pitchFamily="34" charset="0"/>
                <a:ea typeface="Calibri" panose="020F0502020204030204" pitchFamily="34" charset="0"/>
                <a:cs typeface="Calibri" panose="020F0502020204030204" pitchFamily="34" charset="0"/>
              </a:rPr>
              <a:t>obě firmy mají dominantní strategii: </a:t>
            </a:r>
            <a:r>
              <a:rPr lang="cs-CZ" sz="2400" b="1" dirty="0">
                <a:latin typeface="Calibri" panose="020F0502020204030204" pitchFamily="34" charset="0"/>
                <a:ea typeface="Calibri" panose="020F0502020204030204" pitchFamily="34" charset="0"/>
                <a:cs typeface="Calibri" panose="020F0502020204030204" pitchFamily="34" charset="0"/>
              </a:rPr>
              <a:t>vyrábět 66,67 jednotek</a:t>
            </a:r>
            <a:r>
              <a:rPr lang="cs-CZ" sz="2400" dirty="0">
                <a:latin typeface="Calibri" panose="020F0502020204030204" pitchFamily="34" charset="0"/>
                <a:ea typeface="Calibri" panose="020F0502020204030204" pitchFamily="34" charset="0"/>
                <a:cs typeface="Calibri" panose="020F0502020204030204" pitchFamily="34" charset="0"/>
              </a:rPr>
              <a:t>.</a:t>
            </a:r>
          </a:p>
          <a:p>
            <a:endParaRPr lang="cs-CZ" sz="2400" b="1" noProof="0" dirty="0">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ü"/>
            </a:pPr>
            <a:r>
              <a:rPr lang="cs-CZ" sz="2400" b="1" noProof="0" dirty="0">
                <a:latin typeface="Calibri" panose="020F0502020204030204" pitchFamily="34" charset="0"/>
                <a:ea typeface="Calibri" panose="020F0502020204030204" pitchFamily="34" charset="0"/>
                <a:cs typeface="Calibri" panose="020F0502020204030204" pitchFamily="34" charset="0"/>
              </a:rPr>
              <a:t>Důležitá součást </a:t>
            </a:r>
            <a:r>
              <a:rPr lang="cs-CZ" sz="2400" b="1" noProof="0" dirty="0" err="1">
                <a:latin typeface="Calibri" panose="020F0502020204030204" pitchFamily="34" charset="0"/>
                <a:ea typeface="Calibri" panose="020F0502020204030204" pitchFamily="34" charset="0"/>
                <a:cs typeface="Calibri" panose="020F0502020204030204" pitchFamily="34" charset="0"/>
              </a:rPr>
              <a:t>Nashovy</a:t>
            </a:r>
            <a:r>
              <a:rPr lang="cs-CZ" sz="2400" b="1" noProof="0" dirty="0">
                <a:latin typeface="Calibri" panose="020F0502020204030204" pitchFamily="34" charset="0"/>
                <a:ea typeface="Calibri" panose="020F0502020204030204" pitchFamily="34" charset="0"/>
                <a:cs typeface="Calibri" panose="020F0502020204030204" pitchFamily="34" charset="0"/>
              </a:rPr>
              <a:t> rovnováhy: </a:t>
            </a:r>
            <a:r>
              <a:rPr lang="cs-CZ" sz="2400" b="1" dirty="0">
                <a:solidFill>
                  <a:schemeClr val="tx1"/>
                </a:solidFill>
                <a:latin typeface="Calibri" panose="020F0502020204030204" pitchFamily="34" charset="0"/>
                <a:ea typeface="Calibri" panose="020F0502020204030204" pitchFamily="34" charset="0"/>
                <a:cs typeface="Calibri" panose="020F0502020204030204" pitchFamily="34" charset="0"/>
              </a:rPr>
              <a:t>nulový význam vzájemné informovanosti konkurentů: i když jedna z firem zveřejní svou strategii, druhé firmě z toho neplyne žádný užitek. </a:t>
            </a:r>
            <a:r>
              <a:rPr lang="cs-CZ" sz="2400" dirty="0">
                <a:latin typeface="Calibri" panose="020F0502020204030204" pitchFamily="34" charset="0"/>
                <a:ea typeface="Calibri" panose="020F0502020204030204" pitchFamily="34" charset="0"/>
                <a:cs typeface="Calibri" panose="020F0502020204030204" pitchFamily="34" charset="0"/>
              </a:rPr>
              <a:t>→ </a:t>
            </a:r>
            <a:endParaRPr lang="cs-CZ" sz="24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ü"/>
            </a:pPr>
            <a:r>
              <a:rPr lang="cs-CZ" sz="2400" b="1" i="1" dirty="0" err="1">
                <a:solidFill>
                  <a:srgbClr val="FF0000"/>
                </a:solidFill>
                <a:latin typeface="Calibri" panose="020F0502020204030204" pitchFamily="34" charset="0"/>
                <a:ea typeface="Calibri" panose="020F0502020204030204" pitchFamily="34" charset="0"/>
                <a:cs typeface="Calibri" panose="020F0502020204030204" pitchFamily="34" charset="0"/>
              </a:rPr>
              <a:t>Nashova</a:t>
            </a:r>
            <a:r>
              <a:rPr lang="cs-CZ" sz="2400" b="1" i="1" dirty="0">
                <a:solidFill>
                  <a:srgbClr val="FF0000"/>
                </a:solidFill>
                <a:latin typeface="Calibri" panose="020F0502020204030204" pitchFamily="34" charset="0"/>
                <a:ea typeface="Calibri" panose="020F0502020204030204" pitchFamily="34" charset="0"/>
                <a:cs typeface="Calibri" panose="020F0502020204030204" pitchFamily="34" charset="0"/>
              </a:rPr>
              <a:t> rovnováha = situace, kdy žádný hráč nemá motivaci jednostranně změnit svou strategii, protože by si tím nepolepšil. </a:t>
            </a:r>
            <a:r>
              <a:rPr lang="cs-CZ" sz="2400" b="1" dirty="0">
                <a:solidFill>
                  <a:srgbClr val="FF0000"/>
                </a:solidFill>
                <a:latin typeface="Calibri" panose="020F0502020204030204" pitchFamily="34" charset="0"/>
                <a:ea typeface="Calibri" panose="020F0502020204030204" pitchFamily="34" charset="0"/>
                <a:cs typeface="Calibri" panose="020F0502020204030204" pitchFamily="34" charset="0"/>
              </a:rPr>
              <a:t>=&gt;</a:t>
            </a:r>
          </a:p>
          <a:p>
            <a:pPr algn="just">
              <a:buFont typeface="Wingdings" panose="05000000000000000000" pitchFamily="2" charset="2"/>
              <a:buChar char="Ø"/>
            </a:pPr>
            <a:r>
              <a:rPr lang="cs-CZ" sz="2400" b="1" dirty="0">
                <a:solidFill>
                  <a:schemeClr val="tx1"/>
                </a:solidFill>
                <a:latin typeface="Calibri" panose="020F0502020204030204" pitchFamily="34" charset="0"/>
                <a:ea typeface="Calibri" panose="020F0502020204030204" pitchFamily="34" charset="0"/>
                <a:cs typeface="Calibri" panose="020F0502020204030204" pitchFamily="34" charset="0"/>
              </a:rPr>
              <a:t>Nulový význam vzájemné informovanosti konkurentů: i když jedna firma veřejně oznámí svou strategii (cenovou politiku, množství produkce…), druhá firma z této informace nemá žádnou výhodu.</a:t>
            </a:r>
          </a:p>
          <a:p>
            <a:pPr algn="just">
              <a:buFont typeface="Wingdings" panose="05000000000000000000" pitchFamily="2" charset="2"/>
              <a:buChar char="Ø"/>
            </a:pPr>
            <a:r>
              <a:rPr lang="cs-CZ" sz="2400" b="1" dirty="0">
                <a:solidFill>
                  <a:schemeClr val="tx1"/>
                </a:solidFill>
                <a:latin typeface="Calibri" panose="020F0502020204030204" pitchFamily="34" charset="0"/>
                <a:ea typeface="Calibri" panose="020F0502020204030204" pitchFamily="34" charset="0"/>
                <a:cs typeface="Calibri" panose="020F0502020204030204" pitchFamily="34" charset="0"/>
              </a:rPr>
              <a:t>Důvod: </a:t>
            </a:r>
            <a:r>
              <a:rPr lang="cs-CZ" sz="2400" b="1" dirty="0">
                <a:solidFill>
                  <a:srgbClr val="FF0000"/>
                </a:solidFill>
                <a:latin typeface="Calibri" panose="020F0502020204030204" pitchFamily="34" charset="0"/>
                <a:ea typeface="Calibri" panose="020F0502020204030204" pitchFamily="34" charset="0"/>
                <a:cs typeface="Calibri" panose="020F0502020204030204" pitchFamily="34" charset="0"/>
              </a:rPr>
              <a:t>obě firmy už v </a:t>
            </a:r>
            <a:r>
              <a:rPr lang="cs-CZ" sz="2400" b="1" dirty="0" err="1">
                <a:solidFill>
                  <a:srgbClr val="FF0000"/>
                </a:solidFill>
                <a:latin typeface="Calibri" panose="020F0502020204030204" pitchFamily="34" charset="0"/>
                <a:ea typeface="Calibri" panose="020F0502020204030204" pitchFamily="34" charset="0"/>
                <a:cs typeface="Calibri" panose="020F0502020204030204" pitchFamily="34" charset="0"/>
              </a:rPr>
              <a:t>Nashově</a:t>
            </a:r>
            <a:r>
              <a:rPr lang="cs-CZ" sz="2400" b="1" dirty="0">
                <a:solidFill>
                  <a:srgbClr val="FF0000"/>
                </a:solidFill>
                <a:latin typeface="Calibri" panose="020F0502020204030204" pitchFamily="34" charset="0"/>
                <a:ea typeface="Calibri" panose="020F0502020204030204" pitchFamily="34" charset="0"/>
                <a:cs typeface="Calibri" panose="020F0502020204030204" pitchFamily="34" charset="0"/>
              </a:rPr>
              <a:t> rovnováze hrají své optimální strategie =&gt; znalost soupeřovy strategie jim nijak nepomůže v dosažení lepšího výsledku.</a:t>
            </a:r>
          </a:p>
          <a:p>
            <a:endParaRPr lang="cs-CZ" sz="2400" b="1" noProof="0" dirty="0">
              <a:latin typeface="Calibri" panose="020F0502020204030204" pitchFamily="34" charset="0"/>
              <a:ea typeface="Calibri" panose="020F0502020204030204" pitchFamily="34" charset="0"/>
              <a:cs typeface="Calibri" panose="020F0502020204030204" pitchFamily="34" charset="0"/>
            </a:endParaRPr>
          </a:p>
          <a:p>
            <a:endParaRPr lang="cs-CZ" sz="2400" b="1" noProof="0" dirty="0">
              <a:latin typeface="Calibri" panose="020F0502020204030204" pitchFamily="34" charset="0"/>
              <a:ea typeface="Calibri" panose="020F0502020204030204" pitchFamily="34" charset="0"/>
              <a:cs typeface="Calibri" panose="020F0502020204030204" pitchFamily="34" charset="0"/>
            </a:endParaRPr>
          </a:p>
          <a:p>
            <a:endParaRPr lang="cs-CZ" sz="2400" noProof="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65972126"/>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hasCustomPrompt="1"/>
          </p:nvPr>
        </p:nvSpPr>
        <p:spPr>
          <a:xfrm>
            <a:off x="258500" y="567753"/>
            <a:ext cx="11464290" cy="707594"/>
          </a:xfrm>
        </p:spPr>
        <p:txBody>
          <a:bodyPr spcFirstLastPara="1" vert="horz" wrap="square" lIns="91440" tIns="45720" rIns="91440" bIns="45720" rtlCol="0" anchor="ctr" anchorCtr="0">
            <a:noAutofit/>
          </a:bodyPr>
          <a:lstStyle/>
          <a:p>
            <a:pPr algn="l">
              <a:lnSpc>
                <a:spcPct val="90000"/>
              </a:lnSpc>
              <a:spcBef>
                <a:spcPct val="0"/>
              </a:spcBef>
              <a:buClrTx/>
              <a:buSzTx/>
              <a:defRPr/>
            </a:pPr>
            <a:br>
              <a:rPr lang="cs-CZ" sz="3200" b="1" kern="1200" cap="all" dirty="0">
                <a:solidFill>
                  <a:srgbClr val="FF0000"/>
                </a:solidFill>
                <a:latin typeface="+mj-lt"/>
                <a:ea typeface="+mj-ea"/>
                <a:cs typeface="+mj-cs"/>
              </a:rPr>
            </a:br>
            <a:r>
              <a:rPr lang="pl-PL" sz="3200" b="1" kern="1200" cap="all" dirty="0">
                <a:solidFill>
                  <a:srgbClr val="FF0000"/>
                </a:solidFill>
                <a:latin typeface="+mj-lt"/>
                <a:ea typeface="+mj-ea"/>
                <a:cs typeface="+mj-cs"/>
              </a:rPr>
              <a:t>„Vězňovo dilema“</a:t>
            </a:r>
            <a:br>
              <a:rPr lang="pl-PL" sz="3200" b="1" kern="1200" cap="all" dirty="0">
                <a:solidFill>
                  <a:srgbClr val="FF0000"/>
                </a:solidFill>
                <a:latin typeface="+mj-lt"/>
                <a:ea typeface="+mj-ea"/>
                <a:cs typeface="+mj-cs"/>
              </a:rPr>
            </a:br>
            <a:endParaRPr lang="cs-CZ" sz="3200" b="1" kern="1200" cap="all" dirty="0">
              <a:solidFill>
                <a:srgbClr val="FF0000"/>
              </a:solidFill>
              <a:latin typeface="+mj-lt"/>
              <a:ea typeface="+mj-ea"/>
              <a:cs typeface="+mj-cs"/>
            </a:endParaRPr>
          </a:p>
        </p:txBody>
      </p:sp>
      <p:sp>
        <p:nvSpPr>
          <p:cNvPr id="10243" name="Zástupný symbol pro obsah 2"/>
          <p:cNvSpPr>
            <a:spLocks noGrp="1"/>
          </p:cNvSpPr>
          <p:nvPr>
            <p:ph idx="1" hasCustomPrompt="1"/>
          </p:nvPr>
        </p:nvSpPr>
        <p:spPr>
          <a:xfrm>
            <a:off x="258500" y="1503947"/>
            <a:ext cx="11616668" cy="4872790"/>
          </a:xfrm>
        </p:spPr>
        <p:txBody>
          <a:bodyPr spcFirstLastPara="1" vert="horz" wrap="square" lIns="91440" tIns="45720" rIns="91440" bIns="45720" anchor="t" anchorCtr="0">
            <a:normAutofit fontScale="70000" lnSpcReduction="20000"/>
          </a:bodyPr>
          <a:lstStyle/>
          <a:p>
            <a:pPr algn="just">
              <a:buFont typeface="Wingdings" panose="05000000000000000000" pitchFamily="2" charset="2"/>
              <a:buChar char="ü"/>
            </a:pPr>
            <a:r>
              <a:rPr lang="cs-CZ" sz="4000" b="1" noProof="0" dirty="0">
                <a:solidFill>
                  <a:schemeClr val="tx1"/>
                </a:solidFill>
                <a:latin typeface="Calibri" panose="020F0502020204030204" pitchFamily="34" charset="0"/>
                <a:ea typeface="Calibri" panose="020F0502020204030204" pitchFamily="34" charset="0"/>
                <a:cs typeface="Calibri" panose="020F0502020204030204" pitchFamily="34" charset="0"/>
              </a:rPr>
              <a:t>Dosažení </a:t>
            </a:r>
            <a:r>
              <a:rPr lang="cs-CZ" sz="4000" b="1" noProof="0" dirty="0" err="1">
                <a:solidFill>
                  <a:schemeClr val="tx1"/>
                </a:solidFill>
                <a:latin typeface="Calibri" panose="020F0502020204030204" pitchFamily="34" charset="0"/>
                <a:ea typeface="Calibri" panose="020F0502020204030204" pitchFamily="34" charset="0"/>
                <a:cs typeface="Calibri" panose="020F0502020204030204" pitchFamily="34" charset="0"/>
              </a:rPr>
              <a:t>Nashovy</a:t>
            </a:r>
            <a:r>
              <a:rPr lang="cs-CZ" sz="4000" b="1" noProof="0" dirty="0">
                <a:solidFill>
                  <a:schemeClr val="tx1"/>
                </a:solidFill>
                <a:latin typeface="Calibri" panose="020F0502020204030204" pitchFamily="34" charset="0"/>
                <a:ea typeface="Calibri" panose="020F0502020204030204" pitchFamily="34" charset="0"/>
                <a:cs typeface="Calibri" panose="020F0502020204030204" pitchFamily="34" charset="0"/>
              </a:rPr>
              <a:t> rovnováhy nemusí vždy reprezentovat nejlepší řešení pro jednotlivé hráče:</a:t>
            </a:r>
          </a:p>
          <a:p>
            <a:pPr algn="just">
              <a:buFont typeface="Wingdings" panose="05000000000000000000" pitchFamily="2" charset="2"/>
              <a:buChar char="ü"/>
            </a:pPr>
            <a:r>
              <a:rPr lang="cs-CZ" sz="4000" b="1" noProof="0" dirty="0">
                <a:solidFill>
                  <a:schemeClr val="tx1"/>
                </a:solidFill>
                <a:latin typeface="Calibri" panose="020F0502020204030204" pitchFamily="34" charset="0"/>
                <a:ea typeface="Calibri" panose="020F0502020204030204" pitchFamily="34" charset="0"/>
                <a:cs typeface="Calibri" panose="020F0502020204030204" pitchFamily="34" charset="0"/>
              </a:rPr>
              <a:t>Policie zatkla dva muže podezřelé ze spáchání zločinu, ale svědecké důkazy proti nim jsou velmi nevěrohodné. </a:t>
            </a:r>
          </a:p>
          <a:p>
            <a:pPr marL="971550" indent="-857250" algn="just">
              <a:buFont typeface="+mj-lt"/>
              <a:buAutoNum type="romanUcPeriod"/>
            </a:pPr>
            <a:r>
              <a:rPr lang="cs-CZ" sz="4000" b="1" noProof="0" dirty="0">
                <a:solidFill>
                  <a:schemeClr val="tx1"/>
                </a:solidFill>
                <a:latin typeface="Calibri" panose="020F0502020204030204" pitchFamily="34" charset="0"/>
                <a:ea typeface="Calibri" panose="020F0502020204030204" pitchFamily="34" charset="0"/>
                <a:cs typeface="Calibri" panose="020F0502020204030204" pitchFamily="34" charset="0"/>
              </a:rPr>
              <a:t>Pokud se ani jeden z nich nepřizná, prokáže se jim jen část jejich viny a je možné je uvěznit jen na </a:t>
            </a:r>
            <a:r>
              <a:rPr lang="cs-CZ" sz="4000" b="1" noProof="0" dirty="0">
                <a:solidFill>
                  <a:srgbClr val="FF0000"/>
                </a:solidFill>
                <a:latin typeface="Calibri" panose="020F0502020204030204" pitchFamily="34" charset="0"/>
                <a:ea typeface="Calibri" panose="020F0502020204030204" pitchFamily="34" charset="0"/>
                <a:cs typeface="Calibri" panose="020F0502020204030204" pitchFamily="34" charset="0"/>
              </a:rPr>
              <a:t>6 měsíců. </a:t>
            </a:r>
          </a:p>
          <a:p>
            <a:pPr marL="971550" indent="-857250" algn="just">
              <a:buFont typeface="+mj-lt"/>
              <a:buAutoNum type="romanUcPeriod"/>
            </a:pPr>
            <a:r>
              <a:rPr lang="cs-CZ" sz="4000" b="1" noProof="0" dirty="0">
                <a:solidFill>
                  <a:schemeClr val="tx1"/>
                </a:solidFill>
                <a:latin typeface="Calibri" panose="020F0502020204030204" pitchFamily="34" charset="0"/>
                <a:ea typeface="Calibri" panose="020F0502020204030204" pitchFamily="34" charset="0"/>
                <a:cs typeface="Calibri" panose="020F0502020204030204" pitchFamily="34" charset="0"/>
              </a:rPr>
              <a:t>Pokud se oba přiznají, bude každý z nich uvězněn </a:t>
            </a:r>
            <a:r>
              <a:rPr lang="cs-CZ" sz="4000" b="1" noProof="0" dirty="0">
                <a:solidFill>
                  <a:srgbClr val="FF0000"/>
                </a:solidFill>
                <a:latin typeface="Calibri" panose="020F0502020204030204" pitchFamily="34" charset="0"/>
                <a:ea typeface="Calibri" panose="020F0502020204030204" pitchFamily="34" charset="0"/>
                <a:cs typeface="Calibri" panose="020F0502020204030204" pitchFamily="34" charset="0"/>
              </a:rPr>
              <a:t>24 měsíců.</a:t>
            </a:r>
          </a:p>
          <a:p>
            <a:pPr algn="just">
              <a:buFont typeface="Wingdings" panose="05000000000000000000" pitchFamily="2" charset="2"/>
              <a:buChar char="ü"/>
            </a:pPr>
            <a:endParaRPr lang="cs-CZ" sz="4000" b="1" noProof="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ü"/>
            </a:pPr>
            <a:r>
              <a:rPr lang="cs-CZ" sz="4000" b="1" noProof="0" dirty="0">
                <a:solidFill>
                  <a:schemeClr val="tx1"/>
                </a:solidFill>
                <a:latin typeface="Calibri" panose="020F0502020204030204" pitchFamily="34" charset="0"/>
                <a:ea typeface="Calibri" panose="020F0502020204030204" pitchFamily="34" charset="0"/>
                <a:cs typeface="Calibri" panose="020F0502020204030204" pitchFamily="34" charset="0"/>
              </a:rPr>
              <a:t>Oba podezřelí: izolováni od sebe: komunikace mezi nimi není možná a každý zvlášť dostává nabídku: když se přizná, okamžitě bude propuštěn, zatímco jeho komplic, který se nepřiznal, bude uvězněn na </a:t>
            </a:r>
            <a:r>
              <a:rPr lang="cs-CZ" sz="4000" b="1" noProof="0" dirty="0">
                <a:solidFill>
                  <a:srgbClr val="FF0000"/>
                </a:solidFill>
                <a:latin typeface="Calibri" panose="020F0502020204030204" pitchFamily="34" charset="0"/>
                <a:ea typeface="Calibri" panose="020F0502020204030204" pitchFamily="34" charset="0"/>
                <a:cs typeface="Calibri" panose="020F0502020204030204" pitchFamily="34" charset="0"/>
              </a:rPr>
              <a:t>36 měsíců. </a:t>
            </a: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hasCustomPrompt="1"/>
          </p:nvPr>
        </p:nvSpPr>
        <p:spPr>
          <a:xfrm>
            <a:off x="5638800" y="150457"/>
            <a:ext cx="5817290" cy="707594"/>
          </a:xfrm>
        </p:spPr>
        <p:txBody>
          <a:bodyPr spcFirstLastPara="1" vert="horz" wrap="square" lIns="91440" tIns="45720" rIns="91440" bIns="45720" rtlCol="0" anchor="ctr" anchorCtr="0">
            <a:noAutofit/>
          </a:bodyPr>
          <a:lstStyle/>
          <a:p>
            <a:pPr algn="l">
              <a:lnSpc>
                <a:spcPct val="90000"/>
              </a:lnSpc>
              <a:spcBef>
                <a:spcPct val="0"/>
              </a:spcBef>
              <a:buClrTx/>
              <a:buSzTx/>
              <a:defRPr/>
            </a:pPr>
            <a:br>
              <a:rPr lang="cs-CZ" sz="3200" b="1" kern="1200" cap="all" dirty="0">
                <a:solidFill>
                  <a:srgbClr val="FF0000"/>
                </a:solidFill>
                <a:latin typeface="+mj-lt"/>
                <a:ea typeface="+mj-ea"/>
                <a:cs typeface="+mj-cs"/>
              </a:rPr>
            </a:br>
            <a:r>
              <a:rPr lang="pl-PL" sz="3200" b="1" kern="1200" cap="all" dirty="0">
                <a:solidFill>
                  <a:srgbClr val="FF0000"/>
                </a:solidFill>
                <a:latin typeface="+mj-lt"/>
                <a:ea typeface="+mj-ea"/>
                <a:cs typeface="+mj-cs"/>
              </a:rPr>
              <a:t>„Vězňovo dilema“</a:t>
            </a:r>
            <a:br>
              <a:rPr lang="pl-PL" sz="3200" b="1" kern="1200" cap="all" dirty="0">
                <a:solidFill>
                  <a:srgbClr val="FF0000"/>
                </a:solidFill>
                <a:latin typeface="+mj-lt"/>
                <a:ea typeface="+mj-ea"/>
                <a:cs typeface="+mj-cs"/>
              </a:rPr>
            </a:br>
            <a:endParaRPr lang="cs-CZ" sz="3200" b="1" kern="1200" cap="all" dirty="0">
              <a:solidFill>
                <a:srgbClr val="FF0000"/>
              </a:solidFill>
              <a:latin typeface="+mj-lt"/>
              <a:ea typeface="+mj-ea"/>
              <a:cs typeface="+mj-cs"/>
            </a:endParaRPr>
          </a:p>
        </p:txBody>
      </p:sp>
      <p:sp>
        <p:nvSpPr>
          <p:cNvPr id="10243" name="Zástupný symbol pro obsah 2"/>
          <p:cNvSpPr>
            <a:spLocks noGrp="1"/>
          </p:cNvSpPr>
          <p:nvPr>
            <p:ph idx="1" hasCustomPrompt="1"/>
          </p:nvPr>
        </p:nvSpPr>
        <p:spPr>
          <a:xfrm>
            <a:off x="221916" y="3238501"/>
            <a:ext cx="11748168" cy="3187701"/>
          </a:xfrm>
          <a:noFill/>
        </p:spPr>
        <p:txBody>
          <a:bodyPr spcFirstLastPara="1" vert="horz" wrap="square" lIns="91440" tIns="45720" rIns="91440" bIns="45720" anchor="t" anchorCtr="0">
            <a:normAutofit fontScale="55000" lnSpcReduction="20000"/>
          </a:bodyPr>
          <a:lstStyle/>
          <a:p>
            <a:pPr algn="just">
              <a:buFont typeface="Wingdings" panose="05000000000000000000" pitchFamily="2" charset="2"/>
              <a:buChar char="ü"/>
            </a:pPr>
            <a:r>
              <a:rPr lang="cs-CZ" altLang="cs-CZ" sz="4000" b="1" dirty="0">
                <a:solidFill>
                  <a:srgbClr val="FF0000"/>
                </a:solidFill>
                <a:latin typeface="Calibri" panose="020F0502020204030204" pitchFamily="34" charset="0"/>
                <a:ea typeface="Calibri" panose="020F0502020204030204" pitchFamily="34" charset="0"/>
                <a:cs typeface="Calibri" panose="020F0502020204030204" pitchFamily="34" charset="0"/>
              </a:rPr>
              <a:t>Nejpreferovanější řešení podezřelého A: </a:t>
            </a:r>
            <a:r>
              <a:rPr lang="cs-CZ" altLang="cs-CZ" sz="4000" b="1" dirty="0">
                <a:solidFill>
                  <a:schemeClr val="tx1"/>
                </a:solidFill>
                <a:latin typeface="Calibri" panose="020F0502020204030204" pitchFamily="34" charset="0"/>
                <a:ea typeface="Calibri" panose="020F0502020204030204" pitchFamily="34" charset="0"/>
                <a:cs typeface="Calibri" panose="020F0502020204030204" pitchFamily="34" charset="0"/>
              </a:rPr>
              <a:t>volí z alternativ 24, 0, 36 nebo 6 měsíců – 0 měsíců vězení</a:t>
            </a:r>
            <a:r>
              <a:rPr lang="cs-CZ" altLang="cs-CZ" sz="4000" b="1" dirty="0">
                <a:latin typeface="Calibri" panose="020F0502020204030204" pitchFamily="34" charset="0"/>
                <a:ea typeface="Calibri" panose="020F0502020204030204" pitchFamily="34" charset="0"/>
                <a:cs typeface="Calibri" panose="020F0502020204030204" pitchFamily="34" charset="0"/>
              </a:rPr>
              <a:t> </a:t>
            </a:r>
            <a:r>
              <a:rPr lang="cs-CZ" altLang="cs-CZ" sz="4000" b="1" dirty="0">
                <a:highlight>
                  <a:srgbClr val="FFFF00"/>
                </a:highlight>
                <a:latin typeface="Calibri" panose="020F0502020204030204" pitchFamily="34" charset="0"/>
                <a:ea typeface="Calibri" panose="020F0502020204030204" pitchFamily="34" charset="0"/>
                <a:cs typeface="Calibri" panose="020F0502020204030204" pitchFamily="34" charset="0"/>
              </a:rPr>
              <a:t>=&gt; </a:t>
            </a:r>
            <a:r>
              <a:rPr lang="cs-CZ" altLang="cs-CZ" sz="4000" b="1" dirty="0">
                <a:solidFill>
                  <a:schemeClr val="tx1"/>
                </a:solidFill>
                <a:highlight>
                  <a:srgbClr val="FFFF00"/>
                </a:highlight>
                <a:latin typeface="Calibri" panose="020F0502020204030204" pitchFamily="34" charset="0"/>
                <a:ea typeface="Calibri" panose="020F0502020204030204" pitchFamily="34" charset="0"/>
                <a:cs typeface="Calibri" panose="020F0502020204030204" pitchFamily="34" charset="0"/>
              </a:rPr>
              <a:t>volí strategii „přiznat se“. </a:t>
            </a:r>
          </a:p>
          <a:p>
            <a:pPr algn="just">
              <a:buFont typeface="Wingdings" panose="05000000000000000000" pitchFamily="2" charset="2"/>
              <a:buChar char="ü"/>
            </a:pPr>
            <a:r>
              <a:rPr lang="cs-CZ" altLang="cs-CZ" sz="4000" b="1" dirty="0">
                <a:solidFill>
                  <a:srgbClr val="FF0000"/>
                </a:solidFill>
                <a:latin typeface="Calibri" panose="020F0502020204030204" pitchFamily="34" charset="0"/>
                <a:ea typeface="Calibri" panose="020F0502020204030204" pitchFamily="34" charset="0"/>
                <a:cs typeface="Calibri" panose="020F0502020204030204" pitchFamily="34" charset="0"/>
              </a:rPr>
              <a:t>Nejpreferovanější řešení podezřelého B:</a:t>
            </a:r>
            <a:r>
              <a:rPr lang="cs-CZ" altLang="cs-CZ" sz="4000" b="1" dirty="0">
                <a:solidFill>
                  <a:schemeClr val="tx1"/>
                </a:solidFill>
                <a:latin typeface="Calibri" panose="020F0502020204030204" pitchFamily="34" charset="0"/>
                <a:ea typeface="Calibri" panose="020F0502020204030204" pitchFamily="34" charset="0"/>
                <a:cs typeface="Calibri" panose="020F0502020204030204" pitchFamily="34" charset="0"/>
              </a:rPr>
              <a:t> volí mezi 24, 0, 36 a 6 měsíců – rovněž 0 měsíců vězení</a:t>
            </a:r>
            <a:r>
              <a:rPr lang="cs-CZ" altLang="cs-CZ" sz="4000" b="1" dirty="0">
                <a:highlight>
                  <a:srgbClr val="FFFF00"/>
                </a:highlight>
                <a:latin typeface="Calibri" panose="020F0502020204030204" pitchFamily="34" charset="0"/>
                <a:ea typeface="Calibri" panose="020F0502020204030204" pitchFamily="34" charset="0"/>
                <a:cs typeface="Calibri" panose="020F0502020204030204" pitchFamily="34" charset="0"/>
              </a:rPr>
              <a:t>=&gt; </a:t>
            </a:r>
            <a:r>
              <a:rPr lang="cs-CZ" altLang="cs-CZ" sz="4000" b="1" dirty="0">
                <a:solidFill>
                  <a:schemeClr val="tx1"/>
                </a:solidFill>
                <a:highlight>
                  <a:srgbClr val="FFFF00"/>
                </a:highlight>
                <a:latin typeface="Calibri" panose="020F0502020204030204" pitchFamily="34" charset="0"/>
                <a:ea typeface="Calibri" panose="020F0502020204030204" pitchFamily="34" charset="0"/>
                <a:cs typeface="Calibri" panose="020F0502020204030204" pitchFamily="34" charset="0"/>
              </a:rPr>
              <a:t>volí strategii „přiznat se“. </a:t>
            </a:r>
          </a:p>
          <a:p>
            <a:pPr algn="just">
              <a:buFont typeface="Wingdings" panose="05000000000000000000" pitchFamily="2" charset="2"/>
              <a:buChar char="ü"/>
            </a:pPr>
            <a:r>
              <a:rPr lang="cs-CZ" altLang="cs-CZ" sz="4000" b="1" dirty="0">
                <a:solidFill>
                  <a:schemeClr val="tx1"/>
                </a:solidFill>
                <a:latin typeface="Calibri" panose="020F0502020204030204" pitchFamily="34" charset="0"/>
                <a:ea typeface="Calibri" panose="020F0502020204030204" pitchFamily="34" charset="0"/>
                <a:cs typeface="Calibri" panose="020F0502020204030204" pitchFamily="34" charset="0"/>
              </a:rPr>
              <a:t>Oba podezřelí volí strategii „PŘIZNAT SE“</a:t>
            </a:r>
            <a:r>
              <a:rPr lang="cs-CZ" altLang="cs-CZ" sz="4000" b="1" dirty="0">
                <a:highlight>
                  <a:srgbClr val="FFFF00"/>
                </a:highlight>
                <a:latin typeface="Calibri" panose="020F0502020204030204" pitchFamily="34" charset="0"/>
                <a:ea typeface="Calibri" panose="020F0502020204030204" pitchFamily="34" charset="0"/>
                <a:cs typeface="Calibri" panose="020F0502020204030204" pitchFamily="34" charset="0"/>
              </a:rPr>
              <a:t>=&gt; </a:t>
            </a:r>
            <a:r>
              <a:rPr lang="cs-CZ" altLang="cs-CZ" sz="4000" b="1" dirty="0">
                <a:solidFill>
                  <a:schemeClr val="tx1"/>
                </a:solidFill>
                <a:latin typeface="Calibri" panose="020F0502020204030204" pitchFamily="34" charset="0"/>
                <a:ea typeface="Calibri" panose="020F0502020204030204" pitchFamily="34" charset="0"/>
                <a:cs typeface="Calibri" panose="020F0502020204030204" pitchFamily="34" charset="0"/>
              </a:rPr>
              <a:t>každý z nich je odsouzen na 24 měsíců. </a:t>
            </a:r>
          </a:p>
          <a:p>
            <a:pPr algn="just">
              <a:buFont typeface="Wingdings" panose="05000000000000000000" pitchFamily="2" charset="2"/>
              <a:buChar char="ü"/>
            </a:pPr>
            <a:r>
              <a:rPr lang="cs-CZ" altLang="cs-CZ" sz="4000" b="1" dirty="0">
                <a:solidFill>
                  <a:schemeClr val="tx1"/>
                </a:solidFill>
                <a:latin typeface="Calibri" panose="020F0502020204030204" pitchFamily="34" charset="0"/>
                <a:ea typeface="Calibri" panose="020F0502020204030204" pitchFamily="34" charset="0"/>
                <a:cs typeface="Calibri" panose="020F0502020204030204" pitchFamily="34" charset="0"/>
              </a:rPr>
              <a:t>Toto řešení = </a:t>
            </a:r>
            <a:r>
              <a:rPr lang="cs-CZ" altLang="cs-CZ" sz="4000" b="1" dirty="0" err="1">
                <a:solidFill>
                  <a:schemeClr val="tx1"/>
                </a:solidFill>
                <a:highlight>
                  <a:srgbClr val="FFFF00"/>
                </a:highlight>
                <a:latin typeface="Calibri" panose="020F0502020204030204" pitchFamily="34" charset="0"/>
                <a:ea typeface="Calibri" panose="020F0502020204030204" pitchFamily="34" charset="0"/>
                <a:cs typeface="Calibri" panose="020F0502020204030204" pitchFamily="34" charset="0"/>
              </a:rPr>
              <a:t>Nashova</a:t>
            </a:r>
            <a:r>
              <a:rPr lang="cs-CZ" altLang="cs-CZ" sz="4000" b="1" dirty="0">
                <a:solidFill>
                  <a:schemeClr val="tx1"/>
                </a:solidFill>
                <a:highlight>
                  <a:srgbClr val="FFFF00"/>
                </a:highlight>
                <a:latin typeface="Calibri" panose="020F0502020204030204" pitchFamily="34" charset="0"/>
                <a:ea typeface="Calibri" panose="020F0502020204030204" pitchFamily="34" charset="0"/>
                <a:cs typeface="Calibri" panose="020F0502020204030204" pitchFamily="34" charset="0"/>
              </a:rPr>
              <a:t> rovnováha, není však </a:t>
            </a:r>
            <a:r>
              <a:rPr lang="cs-CZ" altLang="cs-CZ" sz="4000" b="1" dirty="0" err="1">
                <a:solidFill>
                  <a:schemeClr val="tx1"/>
                </a:solidFill>
                <a:highlight>
                  <a:srgbClr val="FFFF00"/>
                </a:highlight>
                <a:latin typeface="Calibri" panose="020F0502020204030204" pitchFamily="34" charset="0"/>
                <a:ea typeface="Calibri" panose="020F0502020204030204" pitchFamily="34" charset="0"/>
                <a:cs typeface="Calibri" panose="020F0502020204030204" pitchFamily="34" charset="0"/>
              </a:rPr>
              <a:t>Pareto</a:t>
            </a:r>
            <a:r>
              <a:rPr lang="cs-CZ" altLang="cs-CZ" sz="4000" b="1" dirty="0">
                <a:solidFill>
                  <a:schemeClr val="tx1"/>
                </a:solidFill>
                <a:highlight>
                  <a:srgbClr val="FFFF00"/>
                </a:highlight>
                <a:latin typeface="Calibri" panose="020F0502020204030204" pitchFamily="34" charset="0"/>
                <a:ea typeface="Calibri" panose="020F0502020204030204" pitchFamily="34" charset="0"/>
                <a:cs typeface="Calibri" panose="020F0502020204030204" pitchFamily="34" charset="0"/>
              </a:rPr>
              <a:t> efektivní:</a:t>
            </a:r>
          </a:p>
          <a:p>
            <a:pPr algn="just">
              <a:buFont typeface="Wingdings" panose="05000000000000000000" pitchFamily="2" charset="2"/>
              <a:buChar char="Ø"/>
            </a:pPr>
            <a:r>
              <a:rPr lang="cs-CZ" altLang="cs-CZ" sz="4000" b="1" dirty="0">
                <a:solidFill>
                  <a:schemeClr val="tx1"/>
                </a:solidFill>
                <a:latin typeface="Calibri" panose="020F0502020204030204" pitchFamily="34" charset="0"/>
                <a:ea typeface="Calibri" panose="020F0502020204030204" pitchFamily="34" charset="0"/>
                <a:cs typeface="Calibri" panose="020F0502020204030204" pitchFamily="34" charset="0"/>
              </a:rPr>
              <a:t>kdyby existovala možnost vzájemného kontaktu </a:t>
            </a:r>
            <a:r>
              <a:rPr lang="cs-CZ" altLang="cs-CZ" sz="4000" b="1" dirty="0">
                <a:highlight>
                  <a:srgbClr val="FFFF00"/>
                </a:highlight>
                <a:latin typeface="Calibri" panose="020F0502020204030204" pitchFamily="34" charset="0"/>
                <a:ea typeface="Calibri" panose="020F0502020204030204" pitchFamily="34" charset="0"/>
                <a:cs typeface="Calibri" panose="020F0502020204030204" pitchFamily="34" charset="0"/>
              </a:rPr>
              <a:t>=&gt; </a:t>
            </a:r>
            <a:r>
              <a:rPr lang="cs-CZ" altLang="cs-CZ" sz="4000" b="1" dirty="0">
                <a:solidFill>
                  <a:schemeClr val="tx1"/>
                </a:solidFill>
                <a:latin typeface="Calibri" panose="020F0502020204030204" pitchFamily="34" charset="0"/>
                <a:ea typeface="Calibri" panose="020F0502020204030204" pitchFamily="34" charset="0"/>
                <a:cs typeface="Calibri" panose="020F0502020204030204" pitchFamily="34" charset="0"/>
              </a:rPr>
              <a:t> dohodli by se oba na strategii „nepřiznat se“ a byli by odsouzeni pouze na 6 měsíců </a:t>
            </a:r>
            <a:r>
              <a:rPr lang="cs-CZ" altLang="cs-CZ" sz="4000" b="1" dirty="0">
                <a:highlight>
                  <a:srgbClr val="FFFF00"/>
                </a:highlight>
                <a:latin typeface="Calibri" panose="020F0502020204030204" pitchFamily="34" charset="0"/>
                <a:ea typeface="Calibri" panose="020F0502020204030204" pitchFamily="34" charset="0"/>
                <a:cs typeface="Calibri" panose="020F0502020204030204" pitchFamily="34" charset="0"/>
              </a:rPr>
              <a:t>=&gt;</a:t>
            </a:r>
            <a:endParaRPr lang="cs-CZ" altLang="cs-CZ" sz="4000" b="1" dirty="0">
              <a:solidFill>
                <a:schemeClr val="tx1"/>
              </a:solidFill>
              <a:highlight>
                <a:srgbClr val="FFFF00"/>
              </a:highlight>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r>
              <a:rPr lang="cs-CZ" altLang="cs-CZ" sz="4000" b="1" dirty="0">
                <a:solidFill>
                  <a:schemeClr val="tx1"/>
                </a:solidFill>
                <a:latin typeface="Calibri" panose="020F0502020204030204" pitchFamily="34" charset="0"/>
                <a:ea typeface="Calibri" panose="020F0502020204030204" pitchFamily="34" charset="0"/>
                <a:cs typeface="Calibri" panose="020F0502020204030204" pitchFamily="34" charset="0"/>
              </a:rPr>
              <a:t>Taková strategie = zlepšení ve srovnání s výsledkem strategie „přiznat se / nepřiznat se“, </a:t>
            </a:r>
            <a:r>
              <a:rPr lang="cs-CZ" altLang="cs-CZ" sz="4000" b="1" dirty="0">
                <a:highlight>
                  <a:srgbClr val="FFFF00"/>
                </a:highlight>
                <a:latin typeface="Calibri" panose="020F0502020204030204" pitchFamily="34" charset="0"/>
                <a:ea typeface="Calibri" panose="020F0502020204030204" pitchFamily="34" charset="0"/>
                <a:cs typeface="Calibri" panose="020F0502020204030204" pitchFamily="34" charset="0"/>
              </a:rPr>
              <a:t>=&gt; </a:t>
            </a:r>
            <a:r>
              <a:rPr lang="cs-CZ" altLang="cs-CZ" sz="4000" b="1" dirty="0" err="1">
                <a:solidFill>
                  <a:schemeClr val="tx1"/>
                </a:solidFill>
                <a:highlight>
                  <a:srgbClr val="FFFF00"/>
                </a:highlight>
                <a:latin typeface="Calibri" panose="020F0502020204030204" pitchFamily="34" charset="0"/>
                <a:ea typeface="Calibri" panose="020F0502020204030204" pitchFamily="34" charset="0"/>
                <a:cs typeface="Calibri" panose="020F0502020204030204" pitchFamily="34" charset="0"/>
              </a:rPr>
              <a:t>Pareto</a:t>
            </a:r>
            <a:r>
              <a:rPr lang="cs-CZ" altLang="cs-CZ" sz="4000" b="1" dirty="0">
                <a:solidFill>
                  <a:schemeClr val="tx1"/>
                </a:solidFill>
                <a:highlight>
                  <a:srgbClr val="FFFF00"/>
                </a:highlight>
                <a:latin typeface="Calibri" panose="020F0502020204030204" pitchFamily="34" charset="0"/>
                <a:ea typeface="Calibri" panose="020F0502020204030204" pitchFamily="34" charset="0"/>
                <a:cs typeface="Calibri" panose="020F0502020204030204" pitchFamily="34" charset="0"/>
              </a:rPr>
              <a:t> efektivní strategie.</a:t>
            </a:r>
          </a:p>
        </p:txBody>
      </p:sp>
      <p:pic>
        <p:nvPicPr>
          <p:cNvPr id="5" name="Picture 4">
            <a:extLst>
              <a:ext uri="{FF2B5EF4-FFF2-40B4-BE49-F238E27FC236}">
                <a16:creationId xmlns:a16="http://schemas.microsoft.com/office/drawing/2014/main" id="{789AAB3D-7566-91D9-C158-D888E131C259}"/>
              </a:ext>
            </a:extLst>
          </p:cNvPr>
          <p:cNvPicPr>
            <a:picLocks noChangeAspect="1"/>
          </p:cNvPicPr>
          <p:nvPr/>
        </p:nvPicPr>
        <p:blipFill>
          <a:blip r:embed="rId3"/>
          <a:stretch>
            <a:fillRect/>
          </a:stretch>
        </p:blipFill>
        <p:spPr>
          <a:xfrm>
            <a:off x="1212850" y="952501"/>
            <a:ext cx="9410699" cy="228600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hasCustomPrompt="1"/>
          </p:nvPr>
        </p:nvSpPr>
        <p:spPr>
          <a:xfrm>
            <a:off x="258500" y="567754"/>
            <a:ext cx="11464290" cy="322584"/>
          </a:xfrm>
        </p:spPr>
        <p:txBody>
          <a:bodyPr spcFirstLastPara="1" vert="horz" wrap="square" lIns="91440" tIns="45720" rIns="91440" bIns="45720" rtlCol="0" anchor="ctr" anchorCtr="0">
            <a:noAutofit/>
          </a:bodyPr>
          <a:lstStyle/>
          <a:p>
            <a:pPr algn="l">
              <a:lnSpc>
                <a:spcPct val="90000"/>
              </a:lnSpc>
              <a:spcBef>
                <a:spcPct val="0"/>
              </a:spcBef>
              <a:buClrTx/>
              <a:buSzTx/>
              <a:defRPr/>
            </a:pPr>
            <a:br>
              <a:rPr lang="cs-CZ" sz="3200" b="1" kern="1200" cap="all" dirty="0">
                <a:solidFill>
                  <a:srgbClr val="FF0000"/>
                </a:solidFill>
                <a:latin typeface="+mj-lt"/>
                <a:ea typeface="+mj-ea"/>
                <a:cs typeface="+mj-cs"/>
              </a:rPr>
            </a:br>
            <a:r>
              <a:rPr lang="pl-PL" sz="3200" b="1" kern="1200" cap="all" dirty="0">
                <a:solidFill>
                  <a:srgbClr val="FF0000"/>
                </a:solidFill>
                <a:latin typeface="+mj-lt"/>
                <a:ea typeface="+mj-ea"/>
                <a:cs typeface="+mj-cs"/>
              </a:rPr>
              <a:t>„Vězňovo dilema“ vs. opakované hry</a:t>
            </a:r>
            <a:endParaRPr lang="cs-CZ" sz="3200" b="1" kern="1200" cap="all" dirty="0">
              <a:solidFill>
                <a:srgbClr val="FF0000"/>
              </a:solidFill>
              <a:latin typeface="+mj-lt"/>
              <a:ea typeface="+mj-ea"/>
              <a:cs typeface="+mj-cs"/>
            </a:endParaRPr>
          </a:p>
        </p:txBody>
      </p:sp>
      <p:sp>
        <p:nvSpPr>
          <p:cNvPr id="10243" name="Zástupný symbol pro obsah 2"/>
          <p:cNvSpPr>
            <a:spLocks noGrp="1"/>
          </p:cNvSpPr>
          <p:nvPr>
            <p:ph idx="1" hasCustomPrompt="1"/>
          </p:nvPr>
        </p:nvSpPr>
        <p:spPr>
          <a:xfrm>
            <a:off x="258500" y="1275346"/>
            <a:ext cx="11616668" cy="5245769"/>
          </a:xfrm>
        </p:spPr>
        <p:txBody>
          <a:bodyPr spcFirstLastPara="1" vert="horz" wrap="square" lIns="91440" tIns="45720" rIns="91440" bIns="45720" anchor="t" anchorCtr="0">
            <a:normAutofit fontScale="62500" lnSpcReduction="20000"/>
          </a:bodyPr>
          <a:lstStyle/>
          <a:p>
            <a:pPr algn="just">
              <a:buFont typeface="Wingdings" panose="05000000000000000000" pitchFamily="2" charset="2"/>
              <a:buChar char="ü"/>
            </a:pPr>
            <a:r>
              <a:rPr lang="cs-CZ" altLang="cs-CZ" sz="4000" b="1" dirty="0">
                <a:solidFill>
                  <a:schemeClr val="tx1"/>
                </a:solidFill>
                <a:highlight>
                  <a:srgbClr val="FFFF00"/>
                </a:highlight>
                <a:latin typeface="Calibri" panose="020F0502020204030204" pitchFamily="34" charset="0"/>
                <a:ea typeface="Calibri" panose="020F0502020204030204" pitchFamily="34" charset="0"/>
                <a:cs typeface="Calibri" panose="020F0502020204030204" pitchFamily="34" charset="0"/>
              </a:rPr>
              <a:t>Nekooperativní hry: </a:t>
            </a:r>
            <a:r>
              <a:rPr lang="cs-CZ" altLang="cs-CZ" sz="4000" b="1" dirty="0">
                <a:solidFill>
                  <a:schemeClr val="tx1"/>
                </a:solidFill>
                <a:latin typeface="Calibri" panose="020F0502020204030204" pitchFamily="34" charset="0"/>
                <a:ea typeface="Calibri" panose="020F0502020204030204" pitchFamily="34" charset="0"/>
                <a:cs typeface="Calibri" panose="020F0502020204030204" pitchFamily="34" charset="0"/>
              </a:rPr>
              <a:t>každý hráč maximalizoval svůj vlastní výsledek nezávisle na tom, jaký to mělo efekt na jeho protihráče (doposud).</a:t>
            </a:r>
          </a:p>
          <a:p>
            <a:pPr algn="just">
              <a:buFont typeface="Wingdings" panose="05000000000000000000" pitchFamily="2" charset="2"/>
              <a:buChar char="ü"/>
            </a:pPr>
            <a:r>
              <a:rPr lang="cs-CZ" altLang="cs-CZ" sz="4000" b="1" dirty="0">
                <a:solidFill>
                  <a:schemeClr val="tx1"/>
                </a:solidFill>
                <a:latin typeface="Calibri" panose="020F0502020204030204" pitchFamily="34" charset="0"/>
                <a:ea typeface="Calibri" panose="020F0502020204030204" pitchFamily="34" charset="0"/>
                <a:cs typeface="Calibri" panose="020F0502020204030204" pitchFamily="34" charset="0"/>
              </a:rPr>
              <a:t>Tendence hráčů (firem) ke koordinaci a spolupráci – v souvislosti s tzv. </a:t>
            </a:r>
            <a:r>
              <a:rPr lang="cs-CZ" altLang="cs-CZ" sz="4000" b="1" dirty="0">
                <a:solidFill>
                  <a:schemeClr val="tx1"/>
                </a:solidFill>
                <a:highlight>
                  <a:srgbClr val="FFFF00"/>
                </a:highlight>
                <a:latin typeface="Calibri" panose="020F0502020204030204" pitchFamily="34" charset="0"/>
                <a:ea typeface="Calibri" panose="020F0502020204030204" pitchFamily="34" charset="0"/>
                <a:cs typeface="Calibri" panose="020F0502020204030204" pitchFamily="34" charset="0"/>
              </a:rPr>
              <a:t>opakovanými hrami</a:t>
            </a:r>
            <a:r>
              <a:rPr lang="cs-CZ" altLang="cs-CZ" sz="4000" b="1" dirty="0">
                <a:solidFill>
                  <a:schemeClr val="tx1"/>
                </a:solidFill>
                <a:latin typeface="Calibri" panose="020F0502020204030204" pitchFamily="34" charset="0"/>
                <a:ea typeface="Calibri" panose="020F0502020204030204" pitchFamily="34" charset="0"/>
                <a:cs typeface="Calibri" panose="020F0502020204030204" pitchFamily="34" charset="0"/>
              </a:rPr>
              <a:t>. </a:t>
            </a:r>
          </a:p>
          <a:p>
            <a:pPr algn="just">
              <a:buFont typeface="Wingdings" panose="05000000000000000000" pitchFamily="2" charset="2"/>
              <a:buChar char="ü"/>
            </a:pPr>
            <a:endParaRPr lang="cs-CZ" altLang="cs-CZ" sz="4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ü"/>
            </a:pPr>
            <a:r>
              <a:rPr lang="cs-CZ" altLang="cs-CZ" sz="4000" b="1" dirty="0">
                <a:solidFill>
                  <a:schemeClr val="tx1"/>
                </a:solidFill>
                <a:latin typeface="Calibri" panose="020F0502020204030204" pitchFamily="34" charset="0"/>
                <a:ea typeface="Calibri" panose="020F0502020204030204" pitchFamily="34" charset="0"/>
                <a:cs typeface="Calibri" panose="020F0502020204030204" pitchFamily="34" charset="0"/>
              </a:rPr>
              <a:t>Někteří vězňové – pouze jedenkrát v životě možnost volit mezi strategiemi „přiznat se“ a „nepřiznat se“, </a:t>
            </a:r>
          </a:p>
          <a:p>
            <a:pPr algn="just">
              <a:buFont typeface="Wingdings" panose="05000000000000000000" pitchFamily="2" charset="2"/>
              <a:buChar char="Ø"/>
            </a:pPr>
            <a:r>
              <a:rPr lang="cs-CZ" altLang="cs-CZ" sz="4000" b="1" dirty="0">
                <a:solidFill>
                  <a:schemeClr val="tx1"/>
                </a:solidFill>
                <a:latin typeface="Calibri" panose="020F0502020204030204" pitchFamily="34" charset="0"/>
                <a:ea typeface="Calibri" panose="020F0502020204030204" pitchFamily="34" charset="0"/>
                <a:cs typeface="Calibri" panose="020F0502020204030204" pitchFamily="34" charset="0"/>
              </a:rPr>
              <a:t>většina firem opakovaně stanoví velikost výstupu a výši ceny. </a:t>
            </a:r>
            <a:r>
              <a:rPr lang="cs-CZ" altLang="cs-CZ" sz="4000" b="1" dirty="0">
                <a:highlight>
                  <a:srgbClr val="FFFF00"/>
                </a:highlight>
                <a:latin typeface="Calibri" panose="020F0502020204030204" pitchFamily="34" charset="0"/>
                <a:ea typeface="Calibri" panose="020F0502020204030204" pitchFamily="34" charset="0"/>
                <a:cs typeface="Calibri" panose="020F0502020204030204" pitchFamily="34" charset="0"/>
              </a:rPr>
              <a:t>=&gt;=&gt;=&gt;</a:t>
            </a:r>
            <a:endParaRPr lang="cs-CZ" altLang="cs-CZ" sz="4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ü"/>
            </a:pPr>
            <a:endParaRPr lang="cs-CZ" altLang="cs-CZ" sz="4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ü"/>
            </a:pPr>
            <a:r>
              <a:rPr lang="cs-CZ" altLang="cs-CZ" sz="4000" b="1" dirty="0">
                <a:solidFill>
                  <a:schemeClr val="tx1"/>
                </a:solidFill>
                <a:latin typeface="Calibri" panose="020F0502020204030204" pitchFamily="34" charset="0"/>
                <a:ea typeface="Calibri" panose="020F0502020204030204" pitchFamily="34" charset="0"/>
                <a:cs typeface="Calibri" panose="020F0502020204030204" pitchFamily="34" charset="0"/>
              </a:rPr>
              <a:t>V reálné ekonomice: firmy hrají </a:t>
            </a:r>
            <a:r>
              <a:rPr lang="cs-CZ" altLang="cs-CZ" sz="4000" b="1" dirty="0">
                <a:solidFill>
                  <a:srgbClr val="FF0000"/>
                </a:solidFill>
                <a:latin typeface="Calibri" panose="020F0502020204030204" pitchFamily="34" charset="0"/>
                <a:ea typeface="Calibri" panose="020F0502020204030204" pitchFamily="34" charset="0"/>
                <a:cs typeface="Calibri" panose="020F0502020204030204" pitchFamily="34" charset="0"/>
              </a:rPr>
              <a:t>opakované hry: </a:t>
            </a:r>
            <a:r>
              <a:rPr lang="cs-CZ" altLang="cs-CZ" sz="4000" b="1" dirty="0">
                <a:solidFill>
                  <a:schemeClr val="tx1"/>
                </a:solidFill>
                <a:latin typeface="Calibri" panose="020F0502020204030204" pitchFamily="34" charset="0"/>
                <a:ea typeface="Calibri" panose="020F0502020204030204" pitchFamily="34" charset="0"/>
                <a:cs typeface="Calibri" panose="020F0502020204030204" pitchFamily="34" charset="0"/>
              </a:rPr>
              <a:t>možnost hodnotit jejich vlastní pozici a získat informace o chování konkurenta.</a:t>
            </a:r>
          </a:p>
          <a:p>
            <a:pPr algn="just">
              <a:buFont typeface="Wingdings" panose="05000000000000000000" pitchFamily="2" charset="2"/>
              <a:buChar char="ü"/>
            </a:pPr>
            <a:r>
              <a:rPr lang="cs-CZ" altLang="cs-CZ" sz="4000" b="1" dirty="0">
                <a:solidFill>
                  <a:schemeClr val="tx1"/>
                </a:solidFill>
                <a:latin typeface="Calibri" panose="020F0502020204030204" pitchFamily="34" charset="0"/>
                <a:ea typeface="Calibri" panose="020F0502020204030204" pitchFamily="34" charset="0"/>
                <a:cs typeface="Calibri" panose="020F0502020204030204" pitchFamily="34" charset="0"/>
              </a:rPr>
              <a:t> Pokud firma opakovaně nedosáhne požadovaných výsledků – uvědomí si, že dohoda uzavřená s konkurenční firmou může její situaci zlepšit. </a:t>
            </a:r>
            <a:r>
              <a:rPr lang="cs-CZ" altLang="cs-CZ" sz="4000" b="1" dirty="0">
                <a:highlight>
                  <a:srgbClr val="FFFF00"/>
                </a:highlight>
                <a:latin typeface="Calibri" panose="020F0502020204030204" pitchFamily="34" charset="0"/>
                <a:ea typeface="Calibri" panose="020F0502020204030204" pitchFamily="34" charset="0"/>
                <a:cs typeface="Calibri" panose="020F0502020204030204" pitchFamily="34" charset="0"/>
              </a:rPr>
              <a:t>=&gt;=&gt;=&gt;</a:t>
            </a:r>
            <a:endParaRPr lang="cs-CZ" altLang="cs-CZ" sz="4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ü"/>
            </a:pPr>
            <a:r>
              <a:rPr lang="cs-CZ" altLang="cs-CZ" sz="4000" b="1" dirty="0">
                <a:solidFill>
                  <a:srgbClr val="FF0000"/>
                </a:solidFill>
                <a:latin typeface="Calibri" panose="020F0502020204030204" pitchFamily="34" charset="0"/>
                <a:ea typeface="Calibri" panose="020F0502020204030204" pitchFamily="34" charset="0"/>
                <a:cs typeface="Calibri" panose="020F0502020204030204" pitchFamily="34" charset="0"/>
              </a:rPr>
              <a:t>Tajné dohody mezi producenty na některých trzích: kartel.</a:t>
            </a: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403447-1F44-34D0-739F-BD4A8DCA6277}"/>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A8E8993B-5FAA-4173-3484-AAC6C7C33F83}"/>
              </a:ext>
            </a:extLst>
          </p:cNvPr>
          <p:cNvSpPr>
            <a:spLocks noGrp="1"/>
          </p:cNvSpPr>
          <p:nvPr>
            <p:ph type="title" hasCustomPrompt="1"/>
          </p:nvPr>
        </p:nvSpPr>
        <p:spPr>
          <a:xfrm>
            <a:off x="258500" y="567754"/>
            <a:ext cx="11464290" cy="322584"/>
          </a:xfrm>
        </p:spPr>
        <p:txBody>
          <a:bodyPr spcFirstLastPara="1" vert="horz" wrap="square" lIns="91440" tIns="45720" rIns="91440" bIns="45720" rtlCol="0" anchor="ctr" anchorCtr="0">
            <a:noAutofit/>
          </a:bodyPr>
          <a:lstStyle/>
          <a:p>
            <a:pPr algn="l">
              <a:lnSpc>
                <a:spcPct val="90000"/>
              </a:lnSpc>
              <a:spcBef>
                <a:spcPct val="0"/>
              </a:spcBef>
              <a:buClrTx/>
              <a:buSzTx/>
              <a:defRPr/>
            </a:pPr>
            <a:br>
              <a:rPr lang="cs-CZ" sz="2800" b="1" kern="1200" cap="all" dirty="0">
                <a:solidFill>
                  <a:srgbClr val="FF0000"/>
                </a:solidFill>
                <a:latin typeface="+mj-lt"/>
                <a:ea typeface="+mj-ea"/>
                <a:cs typeface="+mj-cs"/>
              </a:rPr>
            </a:br>
            <a:r>
              <a:rPr lang="pl-PL" sz="2800" b="1" kern="1200" cap="all" dirty="0">
                <a:solidFill>
                  <a:srgbClr val="FF0000"/>
                </a:solidFill>
                <a:latin typeface="+mj-lt"/>
                <a:ea typeface="+mj-ea"/>
                <a:cs typeface="+mj-cs"/>
              </a:rPr>
              <a:t>Opakované hry a Spolupráce</a:t>
            </a:r>
            <a:endParaRPr lang="cs-CZ" sz="2800" b="1" kern="1200" cap="all" dirty="0">
              <a:solidFill>
                <a:srgbClr val="FF0000"/>
              </a:solidFill>
              <a:latin typeface="+mj-lt"/>
              <a:ea typeface="+mj-ea"/>
              <a:cs typeface="+mj-cs"/>
            </a:endParaRPr>
          </a:p>
        </p:txBody>
      </p:sp>
      <p:sp>
        <p:nvSpPr>
          <p:cNvPr id="10243" name="Zástupný symbol pro obsah 2">
            <a:extLst>
              <a:ext uri="{FF2B5EF4-FFF2-40B4-BE49-F238E27FC236}">
                <a16:creationId xmlns:a16="http://schemas.microsoft.com/office/drawing/2014/main" id="{ED9E3E90-A87E-B84D-6350-B19BFA17F9A7}"/>
              </a:ext>
            </a:extLst>
          </p:cNvPr>
          <p:cNvSpPr>
            <a:spLocks noGrp="1"/>
          </p:cNvSpPr>
          <p:nvPr>
            <p:ph idx="1" hasCustomPrompt="1"/>
          </p:nvPr>
        </p:nvSpPr>
        <p:spPr>
          <a:xfrm>
            <a:off x="258500" y="2342367"/>
            <a:ext cx="11654100" cy="4045734"/>
          </a:xfrm>
        </p:spPr>
        <p:txBody>
          <a:bodyPr spcFirstLastPara="1" vert="horz" wrap="square" lIns="91440" tIns="45720" rIns="91440" bIns="45720" anchor="t" anchorCtr="0">
            <a:normAutofit/>
          </a:bodyPr>
          <a:lstStyle/>
          <a:p>
            <a:pPr>
              <a:buFont typeface="Wingdings" panose="05000000000000000000" pitchFamily="2" charset="2"/>
              <a:buChar char="Ø"/>
            </a:pPr>
            <a:endParaRPr lang="cs-CZ" noProof="0" dirty="0"/>
          </a:p>
          <a:p>
            <a:pPr algn="just">
              <a:buFont typeface="Wingdings" panose="05000000000000000000" pitchFamily="2" charset="2"/>
              <a:buChar char="ü"/>
            </a:pPr>
            <a:endParaRPr lang="cs-CZ" sz="4000" b="1" noProof="0"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sp>
        <p:nvSpPr>
          <p:cNvPr id="3" name="Arrow: Right 2">
            <a:extLst>
              <a:ext uri="{FF2B5EF4-FFF2-40B4-BE49-F238E27FC236}">
                <a16:creationId xmlns:a16="http://schemas.microsoft.com/office/drawing/2014/main" id="{FC7A6975-121A-9EE9-0F6C-CE3F12943A21}"/>
              </a:ext>
            </a:extLst>
          </p:cNvPr>
          <p:cNvSpPr/>
          <p:nvPr/>
        </p:nvSpPr>
        <p:spPr>
          <a:xfrm>
            <a:off x="11087100" y="649093"/>
            <a:ext cx="1104900" cy="48260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Picture 4">
            <a:extLst>
              <a:ext uri="{FF2B5EF4-FFF2-40B4-BE49-F238E27FC236}">
                <a16:creationId xmlns:a16="http://schemas.microsoft.com/office/drawing/2014/main" id="{F1D34C7B-C916-C36C-431E-E79056911CD1}"/>
              </a:ext>
            </a:extLst>
          </p:cNvPr>
          <p:cNvPicPr>
            <a:picLocks noChangeAspect="1"/>
          </p:cNvPicPr>
          <p:nvPr/>
        </p:nvPicPr>
        <p:blipFill>
          <a:blip r:embed="rId3"/>
          <a:stretch>
            <a:fillRect/>
          </a:stretch>
        </p:blipFill>
        <p:spPr>
          <a:xfrm>
            <a:off x="491545" y="1374384"/>
            <a:ext cx="10998200" cy="2590800"/>
          </a:xfrm>
          <a:prstGeom prst="rect">
            <a:avLst/>
          </a:prstGeom>
        </p:spPr>
      </p:pic>
      <p:sp>
        <p:nvSpPr>
          <p:cNvPr id="9" name="TextBox 8">
            <a:extLst>
              <a:ext uri="{FF2B5EF4-FFF2-40B4-BE49-F238E27FC236}">
                <a16:creationId xmlns:a16="http://schemas.microsoft.com/office/drawing/2014/main" id="{D3B95AE3-50FF-98C6-B571-32A09D6219D9}"/>
              </a:ext>
            </a:extLst>
          </p:cNvPr>
          <p:cNvSpPr txBox="1"/>
          <p:nvPr/>
        </p:nvSpPr>
        <p:spPr>
          <a:xfrm>
            <a:off x="279400" y="4018340"/>
            <a:ext cx="11633200" cy="2308324"/>
          </a:xfrm>
          <a:prstGeom prst="rect">
            <a:avLst/>
          </a:prstGeom>
          <a:noFill/>
        </p:spPr>
        <p:txBody>
          <a:bodyPr wrap="square">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cs-CZ"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Výplatní matice: dvojice výsledků = zisky firem v miliónech Kč. </a:t>
            </a: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cs-CZ"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Firmy 1 a 2 zvažují strategie: stanovit nízkou nebo vysokou cenu.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cs-CZ"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Dominantní strategií obou firem –  stanovit nízkou cenu.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cs-CZ" sz="2000" b="1" i="1"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Řešení jednorázové hry = </a:t>
            </a:r>
            <a:r>
              <a:rPr kumimoji="0" lang="cs-CZ" sz="2000" b="1" i="1" u="none" strike="noStrike" kern="1200" cap="none" spc="0" normalizeH="0" baseline="0" noProof="0" dirty="0" err="1">
                <a:ln>
                  <a:noFill/>
                </a:ln>
                <a:solidFill>
                  <a:srgbClr val="FF0000"/>
                </a:solidFill>
                <a:effectLst/>
                <a:uLnTx/>
                <a:uFillTx/>
                <a:latin typeface="Calibri" panose="020F0502020204030204" pitchFamily="34" charset="0"/>
                <a:ea typeface="Calibri" panose="020F0502020204030204" pitchFamily="34" charset="0"/>
                <a:cs typeface="Calibri" panose="020F0502020204030204" pitchFamily="34" charset="0"/>
              </a:rPr>
              <a:t>Nashova</a:t>
            </a:r>
            <a:r>
              <a:rPr kumimoji="0" lang="cs-CZ" sz="2000" b="1" i="1" u="none" strike="noStrike" kern="1200" cap="none" spc="0" normalizeH="0" baseline="0" noProof="0" dirty="0">
                <a:ln>
                  <a:noFill/>
                </a:ln>
                <a:solidFill>
                  <a:srgbClr val="FF0000"/>
                </a:solidFill>
                <a:effectLst/>
                <a:uLnTx/>
                <a:uFillTx/>
                <a:latin typeface="Calibri" panose="020F0502020204030204" pitchFamily="34" charset="0"/>
                <a:ea typeface="Calibri" panose="020F0502020204030204" pitchFamily="34" charset="0"/>
                <a:cs typeface="Calibri" panose="020F0502020204030204" pitchFamily="34" charset="0"/>
              </a:rPr>
              <a:t> rovnováha</a:t>
            </a:r>
            <a:r>
              <a:rPr kumimoji="0" lang="cs-CZ"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každá firma – zisk ve výši </a:t>
            </a:r>
            <a:r>
              <a:rPr kumimoji="0" lang="cs-CZ"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10 mil. Kč</a:t>
            </a:r>
            <a:r>
              <a:rPr kumimoji="0" lang="cs-CZ"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a:t>
            </a:r>
          </a:p>
          <a:p>
            <a:pPr marL="342900" lvl="0" indent="-342900">
              <a:buFont typeface="Wingdings" panose="05000000000000000000" pitchFamily="2" charset="2"/>
              <a:buChar char="ü"/>
              <a:defRPr/>
            </a:pPr>
            <a:r>
              <a:rPr kumimoji="0" lang="cs-CZ"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Obě firmy – vysoká cena</a:t>
            </a:r>
            <a:r>
              <a:rPr lang="cs-CZ" sz="2000" b="1" dirty="0">
                <a:solidFill>
                  <a:prstClr val="black"/>
                </a:solidFill>
                <a:latin typeface="Calibri" panose="020F0502020204030204" pitchFamily="34" charset="0"/>
                <a:ea typeface="Calibri" panose="020F0502020204030204" pitchFamily="34" charset="0"/>
                <a:cs typeface="Calibri" panose="020F0502020204030204" pitchFamily="34" charset="0"/>
              </a:rPr>
              <a:t>: </a:t>
            </a:r>
            <a:r>
              <a:rPr lang="cs-CZ" sz="2000" b="1" dirty="0" err="1">
                <a:solidFill>
                  <a:prstClr val="black"/>
                </a:solidFill>
                <a:latin typeface="Calibri" panose="020F0502020204030204" pitchFamily="34" charset="0"/>
                <a:ea typeface="Calibri" panose="020F0502020204030204" pitchFamily="34" charset="0"/>
                <a:cs typeface="Calibri" panose="020F0502020204030204" pitchFamily="34" charset="0"/>
              </a:rPr>
              <a:t>Pareto</a:t>
            </a:r>
            <a:r>
              <a:rPr lang="cs-CZ" sz="2000" b="1" dirty="0">
                <a:solidFill>
                  <a:prstClr val="black"/>
                </a:solidFill>
                <a:latin typeface="Calibri" panose="020F0502020204030204" pitchFamily="34" charset="0"/>
                <a:ea typeface="Calibri" panose="020F0502020204030204" pitchFamily="34" charset="0"/>
                <a:cs typeface="Calibri" panose="020F0502020204030204" pitchFamily="34" charset="0"/>
              </a:rPr>
              <a:t> efektivní rovnováha </a:t>
            </a:r>
            <a:r>
              <a:rPr lang="cs-CZ" sz="2000" dirty="0">
                <a:solidFill>
                  <a:prstClr val="black"/>
                </a:solidFill>
                <a:latin typeface="Calibri" panose="020F0502020204030204" pitchFamily="34" charset="0"/>
                <a:ea typeface="Calibri" panose="020F0502020204030204" pitchFamily="34" charset="0"/>
                <a:cs typeface="Calibri" panose="020F0502020204030204" pitchFamily="34" charset="0"/>
              </a:rPr>
              <a:t>– byly </a:t>
            </a:r>
            <a:r>
              <a:rPr kumimoji="0" lang="cs-CZ"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by na tom lépe –</a:t>
            </a:r>
            <a:r>
              <a:rPr lang="cs-CZ" sz="2000" dirty="0">
                <a:solidFill>
                  <a:prstClr val="black"/>
                </a:solidFill>
                <a:latin typeface="Calibri" panose="020F0502020204030204" pitchFamily="34" charset="0"/>
                <a:ea typeface="Calibri" panose="020F0502020204030204" pitchFamily="34" charset="0"/>
                <a:cs typeface="Calibri" panose="020F0502020204030204" pitchFamily="34" charset="0"/>
              </a:rPr>
              <a:t> </a:t>
            </a:r>
            <a:r>
              <a:rPr kumimoji="0" lang="cs-CZ"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každá z nich –</a:t>
            </a:r>
            <a:r>
              <a:rPr lang="cs-CZ" sz="2000" dirty="0">
                <a:solidFill>
                  <a:prstClr val="black"/>
                </a:solidFill>
                <a:latin typeface="Calibri" panose="020F0502020204030204" pitchFamily="34" charset="0"/>
                <a:ea typeface="Calibri" panose="020F0502020204030204" pitchFamily="34" charset="0"/>
                <a:cs typeface="Calibri" panose="020F0502020204030204" pitchFamily="34" charset="0"/>
              </a:rPr>
              <a:t> </a:t>
            </a:r>
            <a:r>
              <a:rPr kumimoji="0" lang="cs-CZ"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zisk </a:t>
            </a:r>
            <a:r>
              <a:rPr kumimoji="0" lang="cs-CZ"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50 mil. Kč. </a:t>
            </a:r>
          </a:p>
          <a:p>
            <a:pPr marL="342900" lvl="0" indent="-342900">
              <a:buFont typeface="Wingdings" panose="05000000000000000000" pitchFamily="2" charset="2"/>
              <a:buChar char="Ø"/>
              <a:defRPr/>
            </a:pPr>
            <a:r>
              <a:rPr kumimoji="0" lang="cs-CZ"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Firma 1 se k obává stanovit vysokou cenu</a:t>
            </a:r>
            <a:r>
              <a:rPr lang="cs-CZ" sz="2000" b="1" dirty="0"/>
              <a:t> → </a:t>
            </a:r>
            <a:r>
              <a:rPr kumimoji="0" lang="cs-CZ"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pokud by firma 2 prodávala za nízkou cenu, firma 1 by realizovala ztrátu </a:t>
            </a:r>
            <a:r>
              <a:rPr kumimoji="0" lang="cs-CZ" sz="2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50 mil. Kč</a:t>
            </a:r>
            <a:r>
              <a:rPr kumimoji="0" lang="cs-CZ"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Stejné obavy při zvažování vysoké ceny – i firma 2. </a:t>
            </a:r>
            <a:endParaRPr kumimoji="0" lang="en-GB" sz="2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25717548"/>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65497B-52A1-4361-C6E4-3D8403DB417B}"/>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68612178-4992-BC6F-CF80-084C236372C4}"/>
              </a:ext>
            </a:extLst>
          </p:cNvPr>
          <p:cNvSpPr>
            <a:spLocks noGrp="1"/>
          </p:cNvSpPr>
          <p:nvPr>
            <p:ph type="title" hasCustomPrompt="1"/>
          </p:nvPr>
        </p:nvSpPr>
        <p:spPr>
          <a:xfrm>
            <a:off x="258500" y="567753"/>
            <a:ext cx="11464290" cy="707593"/>
          </a:xfrm>
        </p:spPr>
        <p:txBody>
          <a:bodyPr spcFirstLastPara="1" vert="horz" wrap="square" lIns="91440" tIns="45720" rIns="91440" bIns="45720" rtlCol="0" anchor="ctr" anchorCtr="0">
            <a:noAutofit/>
          </a:bodyPr>
          <a:lstStyle/>
          <a:p>
            <a:pPr algn="l">
              <a:lnSpc>
                <a:spcPct val="90000"/>
              </a:lnSpc>
              <a:spcBef>
                <a:spcPct val="0"/>
              </a:spcBef>
              <a:buClrTx/>
              <a:buSzTx/>
              <a:defRPr/>
            </a:pPr>
            <a:br>
              <a:rPr lang="cs-CZ" sz="2800" b="1" kern="1200" cap="all" dirty="0">
                <a:solidFill>
                  <a:srgbClr val="FF0000"/>
                </a:solidFill>
                <a:latin typeface="+mj-lt"/>
                <a:ea typeface="+mj-ea"/>
                <a:cs typeface="+mj-cs"/>
              </a:rPr>
            </a:br>
            <a:r>
              <a:rPr lang="pl-PL" sz="2800" b="1" kern="1200" cap="all" dirty="0">
                <a:solidFill>
                  <a:srgbClr val="FF0000"/>
                </a:solidFill>
                <a:latin typeface="+mj-lt"/>
                <a:ea typeface="+mj-ea"/>
                <a:cs typeface="+mj-cs"/>
              </a:rPr>
              <a:t>Opakované hry a Spolupráce: Účinek opakování hry</a:t>
            </a:r>
            <a:br>
              <a:rPr lang="pl-PL" sz="2800" b="1" kern="1200" cap="all" dirty="0">
                <a:solidFill>
                  <a:srgbClr val="FF0000"/>
                </a:solidFill>
                <a:latin typeface="+mj-lt"/>
                <a:ea typeface="+mj-ea"/>
                <a:cs typeface="+mj-cs"/>
              </a:rPr>
            </a:br>
            <a:endParaRPr lang="cs-CZ" sz="2800" b="1" kern="1200" cap="all" dirty="0">
              <a:solidFill>
                <a:srgbClr val="FF0000"/>
              </a:solidFill>
              <a:latin typeface="+mj-lt"/>
              <a:ea typeface="+mj-ea"/>
              <a:cs typeface="+mj-cs"/>
            </a:endParaRPr>
          </a:p>
        </p:txBody>
      </p:sp>
      <p:sp>
        <p:nvSpPr>
          <p:cNvPr id="10243" name="Zástupný symbol pro obsah 2">
            <a:extLst>
              <a:ext uri="{FF2B5EF4-FFF2-40B4-BE49-F238E27FC236}">
                <a16:creationId xmlns:a16="http://schemas.microsoft.com/office/drawing/2014/main" id="{FD3F1020-1101-C0FA-AD27-E083C6350FF6}"/>
              </a:ext>
            </a:extLst>
          </p:cNvPr>
          <p:cNvSpPr>
            <a:spLocks noGrp="1"/>
          </p:cNvSpPr>
          <p:nvPr>
            <p:ph idx="1" hasCustomPrompt="1"/>
          </p:nvPr>
        </p:nvSpPr>
        <p:spPr>
          <a:xfrm>
            <a:off x="258500" y="1275347"/>
            <a:ext cx="11654100" cy="5112754"/>
          </a:xfrm>
        </p:spPr>
        <p:txBody>
          <a:bodyPr spcFirstLastPara="1" vert="horz" wrap="square" lIns="91440" tIns="45720" rIns="91440" bIns="45720" anchor="t" anchorCtr="0">
            <a:normAutofit fontScale="92500" lnSpcReduction="10000"/>
          </a:bodyPr>
          <a:lstStyle/>
          <a:p>
            <a:pPr>
              <a:buFont typeface="Arial" panose="020B0604020202020204" pitchFamily="34" charset="0"/>
              <a:buChar char="•"/>
            </a:pPr>
            <a:r>
              <a:rPr lang="cs-CZ" noProof="0" dirty="0"/>
              <a:t>Vnáší do hry </a:t>
            </a:r>
            <a:r>
              <a:rPr lang="cs-CZ" b="1" noProof="0" dirty="0"/>
              <a:t>povědomí o chování konkurentů</a:t>
            </a:r>
            <a:r>
              <a:rPr lang="cs-CZ" noProof="0" dirty="0"/>
              <a:t> a možnost </a:t>
            </a:r>
            <a:r>
              <a:rPr lang="cs-CZ" b="1" noProof="0" dirty="0"/>
              <a:t>trestání</a:t>
            </a:r>
            <a:r>
              <a:rPr lang="cs-CZ" noProof="0" dirty="0"/>
              <a:t>.</a:t>
            </a:r>
          </a:p>
          <a:p>
            <a:pPr marL="628650" indent="-514350">
              <a:buFont typeface="+mj-lt"/>
              <a:buAutoNum type="arabicPeriod"/>
            </a:pPr>
            <a:r>
              <a:rPr lang="cs-CZ" b="1" noProof="0" dirty="0"/>
              <a:t>Konečný počet opakování (např. 12 měsíců):</a:t>
            </a:r>
            <a:r>
              <a:rPr lang="cs-CZ" noProof="0" dirty="0"/>
              <a:t> Spolupráce </a:t>
            </a:r>
            <a:r>
              <a:rPr lang="cs-CZ" b="1" noProof="0" dirty="0"/>
              <a:t>selhává</a:t>
            </a:r>
            <a:r>
              <a:rPr lang="cs-CZ" noProof="0" dirty="0"/>
              <a:t>. </a:t>
            </a:r>
            <a:r>
              <a:rPr lang="cs-CZ" i="1" noProof="0" dirty="0"/>
              <a:t>Logika se aplikuje "odzadu": v 12. kole nespolupracují, proto ani v 11., atd</a:t>
            </a:r>
            <a:r>
              <a:rPr lang="cs-CZ" noProof="0" dirty="0"/>
              <a:t>.</a:t>
            </a:r>
          </a:p>
          <a:p>
            <a:pPr marL="628650" indent="-514350" algn="just">
              <a:buFont typeface="+mj-lt"/>
              <a:buAutoNum type="arabicPeriod"/>
            </a:pPr>
            <a:r>
              <a:rPr lang="cs-CZ" b="1" noProof="0" dirty="0"/>
              <a:t>Nekonečný / neznámý počet opakování:</a:t>
            </a:r>
            <a:r>
              <a:rPr lang="cs-CZ" noProof="0" dirty="0"/>
              <a:t> Vytváří </a:t>
            </a:r>
            <a:r>
              <a:rPr lang="cs-CZ" b="1" noProof="0" dirty="0"/>
              <a:t>impuls pro kooperaci</a:t>
            </a:r>
            <a:r>
              <a:rPr lang="cs-CZ" noProof="0" dirty="0"/>
              <a:t>. Obava z budoucí kumulované ztráty převáží nad jednorázovým ziskem z podvodu.</a:t>
            </a:r>
          </a:p>
          <a:p>
            <a:pPr>
              <a:buFont typeface="Wingdings" panose="05000000000000000000" pitchFamily="2" charset="2"/>
              <a:buChar char="Ø"/>
            </a:pPr>
            <a:r>
              <a:rPr lang="cs-CZ" dirty="0"/>
              <a:t>Spolupráce se stává </a:t>
            </a:r>
            <a:r>
              <a:rPr lang="cs-CZ" b="1" dirty="0">
                <a:solidFill>
                  <a:srgbClr val="FF0000"/>
                </a:solidFill>
              </a:rPr>
              <a:t>racionální</a:t>
            </a:r>
            <a:r>
              <a:rPr lang="cs-CZ" dirty="0">
                <a:solidFill>
                  <a:srgbClr val="FF0000"/>
                </a:solidFill>
              </a:rPr>
              <a:t>: </a:t>
            </a:r>
            <a:r>
              <a:rPr lang="cs-CZ" i="1" dirty="0"/>
              <a:t>Firmy se obávají budoucího trestu (ztráty zisků) za současné porušení dohody</a:t>
            </a:r>
            <a:r>
              <a:rPr lang="cs-CZ" dirty="0"/>
              <a:t>.</a:t>
            </a:r>
          </a:p>
          <a:p>
            <a:pPr>
              <a:buFont typeface="Wingdings" panose="05000000000000000000" pitchFamily="2" charset="2"/>
              <a:buChar char="ü"/>
            </a:pPr>
            <a:r>
              <a:rPr lang="cs-CZ" b="1" i="1" kern="1200" dirty="0">
                <a:solidFill>
                  <a:srgbClr val="FF0000"/>
                </a:solidFill>
              </a:rPr>
              <a:t>Obavy z nekooperativního chování </a:t>
            </a:r>
            <a:r>
              <a:rPr lang="cs-CZ" b="1" i="1" kern="1200" dirty="0">
                <a:solidFill>
                  <a:schemeClr val="tx1"/>
                </a:solidFill>
              </a:rPr>
              <a:t>v budoucnosti jsou pro firmy podnětem ke spolupráci – vede k </a:t>
            </a:r>
            <a:r>
              <a:rPr lang="cs-CZ" b="1" i="1" kern="1200" dirty="0" err="1">
                <a:solidFill>
                  <a:srgbClr val="FF0000"/>
                </a:solidFill>
              </a:rPr>
              <a:t>Pareto</a:t>
            </a:r>
            <a:r>
              <a:rPr lang="cs-CZ" b="1" i="1" kern="1200" dirty="0">
                <a:solidFill>
                  <a:srgbClr val="FF0000"/>
                </a:solidFill>
              </a:rPr>
              <a:t> efektivní rovnováze</a:t>
            </a:r>
            <a:r>
              <a:rPr lang="cs-CZ" kern="1200" dirty="0">
                <a:solidFill>
                  <a:srgbClr val="FF0000"/>
                </a:solidFill>
              </a:rPr>
              <a:t>. </a:t>
            </a:r>
            <a:endParaRPr lang="cs-CZ" dirty="0">
              <a:solidFill>
                <a:srgbClr val="FF0000"/>
              </a:solidFill>
            </a:endParaRPr>
          </a:p>
          <a:p>
            <a:pPr>
              <a:buFont typeface="Wingdings" panose="05000000000000000000" pitchFamily="2" charset="2"/>
              <a:buChar char="Ø"/>
            </a:pPr>
            <a:endParaRPr lang="cs-CZ" dirty="0"/>
          </a:p>
          <a:p>
            <a:pPr>
              <a:buFont typeface="Wingdings" panose="05000000000000000000" pitchFamily="2" charset="2"/>
              <a:buChar char="Ø"/>
            </a:pPr>
            <a:endParaRPr lang="cs-CZ" noProof="0" dirty="0"/>
          </a:p>
          <a:p>
            <a:pPr algn="just">
              <a:buFont typeface="Wingdings" panose="05000000000000000000" pitchFamily="2" charset="2"/>
              <a:buChar char="ü"/>
            </a:pPr>
            <a:endParaRPr lang="cs-CZ" sz="4000" b="1" noProof="0"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sp>
        <p:nvSpPr>
          <p:cNvPr id="3" name="Arrow: Right 2">
            <a:extLst>
              <a:ext uri="{FF2B5EF4-FFF2-40B4-BE49-F238E27FC236}">
                <a16:creationId xmlns:a16="http://schemas.microsoft.com/office/drawing/2014/main" id="{B2834E2E-DFB0-B058-C408-A6918E7E34A9}"/>
              </a:ext>
            </a:extLst>
          </p:cNvPr>
          <p:cNvSpPr/>
          <p:nvPr/>
        </p:nvSpPr>
        <p:spPr>
          <a:xfrm>
            <a:off x="11289610" y="5100053"/>
            <a:ext cx="622990" cy="48260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444812082"/>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4236B-1142-589B-CE63-D87CB8CAD9F9}"/>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3254A764-D72B-9C09-F691-808D5C1552B5}"/>
              </a:ext>
            </a:extLst>
          </p:cNvPr>
          <p:cNvSpPr>
            <a:spLocks noGrp="1"/>
          </p:cNvSpPr>
          <p:nvPr>
            <p:ph type="title" hasCustomPrompt="1"/>
          </p:nvPr>
        </p:nvSpPr>
        <p:spPr>
          <a:xfrm>
            <a:off x="258500" y="567754"/>
            <a:ext cx="11464290" cy="322584"/>
          </a:xfrm>
        </p:spPr>
        <p:txBody>
          <a:bodyPr spcFirstLastPara="1" vert="horz" wrap="square" lIns="91440" tIns="45720" rIns="91440" bIns="45720" rtlCol="0" anchor="ctr" anchorCtr="0">
            <a:noAutofit/>
          </a:bodyPr>
          <a:lstStyle/>
          <a:p>
            <a:pPr algn="l">
              <a:lnSpc>
                <a:spcPct val="90000"/>
              </a:lnSpc>
              <a:spcBef>
                <a:spcPct val="0"/>
              </a:spcBef>
              <a:buClrTx/>
              <a:buSzTx/>
              <a:defRPr/>
            </a:pPr>
            <a:br>
              <a:rPr lang="cs-CZ" sz="2800" b="1" kern="1200" cap="all" dirty="0">
                <a:solidFill>
                  <a:srgbClr val="FF0000"/>
                </a:solidFill>
                <a:latin typeface="+mj-lt"/>
                <a:ea typeface="+mj-ea"/>
                <a:cs typeface="+mj-cs"/>
              </a:rPr>
            </a:br>
            <a:r>
              <a:rPr lang="pl-PL" sz="2800" b="1" kern="1200" cap="all" dirty="0">
                <a:solidFill>
                  <a:srgbClr val="FF0000"/>
                </a:solidFill>
                <a:latin typeface="+mj-lt"/>
                <a:ea typeface="+mj-ea"/>
                <a:cs typeface="+mj-cs"/>
              </a:rPr>
              <a:t>Opakované hry a Spolupráce</a:t>
            </a:r>
            <a:endParaRPr lang="cs-CZ" sz="2800" b="1" kern="1200" cap="all" dirty="0">
              <a:solidFill>
                <a:srgbClr val="FF0000"/>
              </a:solidFill>
              <a:latin typeface="+mj-lt"/>
              <a:ea typeface="+mj-ea"/>
              <a:cs typeface="+mj-cs"/>
            </a:endParaRPr>
          </a:p>
        </p:txBody>
      </p:sp>
      <p:sp>
        <p:nvSpPr>
          <p:cNvPr id="10243" name="Zástupný symbol pro obsah 2">
            <a:extLst>
              <a:ext uri="{FF2B5EF4-FFF2-40B4-BE49-F238E27FC236}">
                <a16:creationId xmlns:a16="http://schemas.microsoft.com/office/drawing/2014/main" id="{C981AE1F-011D-78E5-8521-BF10539C5194}"/>
              </a:ext>
            </a:extLst>
          </p:cNvPr>
          <p:cNvSpPr>
            <a:spLocks noGrp="1"/>
          </p:cNvSpPr>
          <p:nvPr>
            <p:ph idx="1" hasCustomPrompt="1"/>
          </p:nvPr>
        </p:nvSpPr>
        <p:spPr>
          <a:xfrm>
            <a:off x="258500" y="1275347"/>
            <a:ext cx="11679500" cy="5112754"/>
          </a:xfrm>
        </p:spPr>
        <p:txBody>
          <a:bodyPr spcFirstLastPara="1" vert="horz" wrap="square" lIns="91440" tIns="45720" rIns="91440" bIns="45720" anchor="t" anchorCtr="0">
            <a:normAutofit lnSpcReduction="10000"/>
          </a:bodyPr>
          <a:lstStyle/>
          <a:p>
            <a:pPr>
              <a:buFont typeface="Wingdings" panose="05000000000000000000" pitchFamily="2" charset="2"/>
              <a:buChar char="q"/>
            </a:pPr>
            <a:r>
              <a:rPr lang="cs-CZ" b="1" dirty="0"/>
              <a:t>Kooperativní strategie</a:t>
            </a:r>
          </a:p>
          <a:p>
            <a:pPr marL="685800" indent="-571500">
              <a:buFont typeface="+mj-lt"/>
              <a:buAutoNum type="romanLcPeriod"/>
            </a:pPr>
            <a:r>
              <a:rPr lang="cs-CZ" b="1" dirty="0"/>
              <a:t>Strategie "Jak ty mně, tak já tobě" (</a:t>
            </a:r>
            <a:r>
              <a:rPr lang="cs-CZ" b="1" dirty="0" err="1"/>
              <a:t>Tit-for-Tat</a:t>
            </a:r>
            <a:r>
              <a:rPr lang="cs-CZ" b="1" dirty="0"/>
              <a:t>):</a:t>
            </a:r>
            <a:endParaRPr lang="cs-CZ" dirty="0"/>
          </a:p>
          <a:p>
            <a:pPr lvl="1"/>
            <a:r>
              <a:rPr lang="cs-CZ" dirty="0"/>
              <a:t>Firma se chová stejně, jako konkurent v předchozím kole.</a:t>
            </a:r>
          </a:p>
          <a:p>
            <a:pPr lvl="1"/>
            <a:r>
              <a:rPr lang="cs-CZ" dirty="0"/>
              <a:t>Potrestá nespolupráci (např. snížením ceny), ale vrátí se ke spolupráci, jakmile se vrátí konkurent. Vede k </a:t>
            </a:r>
            <a:r>
              <a:rPr lang="cs-CZ" b="1" dirty="0"/>
              <a:t>efektivnímu výsledku</a:t>
            </a:r>
            <a:r>
              <a:rPr lang="cs-CZ" dirty="0"/>
              <a:t>.</a:t>
            </a:r>
          </a:p>
          <a:p>
            <a:pPr marL="685800" indent="-571500" algn="just">
              <a:buFont typeface="+mj-lt"/>
              <a:buAutoNum type="romanLcPeriod"/>
            </a:pPr>
            <a:r>
              <a:rPr lang="cs-CZ" b="1" dirty="0"/>
              <a:t>Hrozivá (nekompromisní) strategie (Grim </a:t>
            </a:r>
            <a:r>
              <a:rPr lang="cs-CZ" b="1" dirty="0" err="1"/>
              <a:t>Strategy</a:t>
            </a:r>
            <a:r>
              <a:rPr lang="cs-CZ" b="1" dirty="0"/>
              <a:t>):</a:t>
            </a:r>
            <a:r>
              <a:rPr lang="cs-CZ" dirty="0"/>
              <a:t> Trestá nedodržení dohody navždy.</a:t>
            </a:r>
          </a:p>
          <a:p>
            <a:pPr>
              <a:buFont typeface="Wingdings" panose="05000000000000000000" pitchFamily="2" charset="2"/>
              <a:buChar char="Ø"/>
            </a:pPr>
            <a:endParaRPr lang="cs-CZ" b="1" dirty="0"/>
          </a:p>
          <a:p>
            <a:pPr>
              <a:buFont typeface="Wingdings" panose="05000000000000000000" pitchFamily="2" charset="2"/>
              <a:buChar char="Ø"/>
            </a:pPr>
            <a:r>
              <a:rPr lang="cs-CZ" b="1" dirty="0"/>
              <a:t>Důležité:</a:t>
            </a:r>
            <a:r>
              <a:rPr lang="cs-CZ" dirty="0"/>
              <a:t> Toto je </a:t>
            </a:r>
            <a:r>
              <a:rPr lang="cs-CZ" b="1" dirty="0"/>
              <a:t>nevyslovená dohoda (</a:t>
            </a:r>
            <a:r>
              <a:rPr lang="cs-CZ" b="1" dirty="0" err="1"/>
              <a:t>tacit</a:t>
            </a:r>
            <a:r>
              <a:rPr lang="cs-CZ" b="1" dirty="0"/>
              <a:t> </a:t>
            </a:r>
            <a:r>
              <a:rPr lang="cs-CZ" b="1" dirty="0" err="1"/>
              <a:t>collusion</a:t>
            </a:r>
            <a:r>
              <a:rPr lang="cs-CZ" b="1" dirty="0"/>
              <a:t>)</a:t>
            </a:r>
            <a:r>
              <a:rPr lang="cs-CZ" dirty="0"/>
              <a:t>, nikoli formální, závazný kartel. Je </a:t>
            </a:r>
            <a:r>
              <a:rPr lang="cs-CZ" b="1" dirty="0" err="1"/>
              <a:t>samovynutitelná</a:t>
            </a:r>
            <a:r>
              <a:rPr lang="cs-CZ" dirty="0"/>
              <a:t> (</a:t>
            </a:r>
            <a:r>
              <a:rPr lang="cs-CZ" dirty="0" err="1"/>
              <a:t>self-enforcing</a:t>
            </a:r>
            <a:r>
              <a:rPr lang="cs-CZ" dirty="0"/>
              <a:t>).</a:t>
            </a:r>
          </a:p>
          <a:p>
            <a:pPr>
              <a:buFont typeface="Wingdings" panose="05000000000000000000" pitchFamily="2" charset="2"/>
              <a:buChar char="Ø"/>
            </a:pPr>
            <a:endParaRPr lang="cs-CZ" noProof="0" dirty="0"/>
          </a:p>
          <a:p>
            <a:pPr algn="just">
              <a:buFont typeface="Wingdings" panose="05000000000000000000" pitchFamily="2" charset="2"/>
              <a:buChar char="ü"/>
            </a:pPr>
            <a:endParaRPr lang="cs-CZ" sz="4000" b="1" noProof="0"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78185806"/>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hasCustomPrompt="1"/>
          </p:nvPr>
        </p:nvSpPr>
        <p:spPr>
          <a:xfrm>
            <a:off x="363855" y="842211"/>
            <a:ext cx="11464290" cy="649705"/>
          </a:xfrm>
        </p:spPr>
        <p:txBody>
          <a:bodyPr spcFirstLastPara="1" vert="horz" wrap="square" lIns="91440" tIns="45720" rIns="91440" bIns="45720" rtlCol="0" anchor="ctr" anchorCtr="0">
            <a:noAutofit/>
          </a:bodyPr>
          <a:lstStyle/>
          <a:p>
            <a:pPr algn="l">
              <a:lnSpc>
                <a:spcPct val="90000"/>
              </a:lnSpc>
              <a:spcBef>
                <a:spcPct val="0"/>
              </a:spcBef>
              <a:buClrTx/>
              <a:buSzTx/>
              <a:defRPr/>
            </a:pPr>
            <a:br>
              <a:rPr lang="cs-CZ" sz="3600" b="1" kern="1200" cap="all" dirty="0">
                <a:solidFill>
                  <a:srgbClr val="FF0000"/>
                </a:solidFill>
                <a:latin typeface="+mj-lt"/>
                <a:ea typeface="+mj-ea"/>
                <a:cs typeface="+mj-cs"/>
              </a:rPr>
            </a:br>
            <a:r>
              <a:rPr lang="pl-PL" sz="3600" b="1" kern="1200" cap="all" dirty="0">
                <a:solidFill>
                  <a:srgbClr val="FF0000"/>
                </a:solidFill>
                <a:latin typeface="+mj-lt"/>
                <a:ea typeface="+mj-ea"/>
                <a:cs typeface="+mj-cs"/>
              </a:rPr>
              <a:t>Modely oligopolu založené na teorii her</a:t>
            </a:r>
            <a:endParaRPr lang="cs-CZ" sz="3600" b="1" kern="1200" cap="all" dirty="0">
              <a:solidFill>
                <a:srgbClr val="FF0000"/>
              </a:solidFill>
              <a:latin typeface="+mj-lt"/>
              <a:ea typeface="+mj-ea"/>
              <a:cs typeface="+mj-cs"/>
            </a:endParaRPr>
          </a:p>
        </p:txBody>
      </p:sp>
      <p:sp>
        <p:nvSpPr>
          <p:cNvPr id="10243" name="Zástupný symbol pro obsah 2"/>
          <p:cNvSpPr>
            <a:spLocks noGrp="1"/>
          </p:cNvSpPr>
          <p:nvPr>
            <p:ph idx="1" hasCustomPrompt="1"/>
          </p:nvPr>
        </p:nvSpPr>
        <p:spPr>
          <a:xfrm>
            <a:off x="258499" y="1925054"/>
            <a:ext cx="11569645" cy="4427620"/>
          </a:xfrm>
        </p:spPr>
        <p:txBody>
          <a:bodyPr spcFirstLastPara="1" vert="horz" wrap="square" lIns="91440" tIns="45720" rIns="91440" bIns="45720" anchor="t" anchorCtr="0">
            <a:normAutofit fontScale="70000" lnSpcReduction="20000"/>
          </a:bodyPr>
          <a:lstStyle/>
          <a:p>
            <a:pPr algn="just"/>
            <a:r>
              <a:rPr lang="cs-CZ" altLang="cs-CZ" sz="4000" b="1" dirty="0">
                <a:solidFill>
                  <a:srgbClr val="FF0000"/>
                </a:solidFill>
                <a:latin typeface="Calibri" panose="020F0502020204030204" pitchFamily="34" charset="0"/>
                <a:ea typeface="Calibri" panose="020F0502020204030204" pitchFamily="34" charset="0"/>
                <a:cs typeface="Calibri" panose="020F0502020204030204" pitchFamily="34" charset="0"/>
              </a:rPr>
              <a:t>Vzájemná závislost firem v oligopolní struktuře: </a:t>
            </a:r>
            <a:r>
              <a:rPr lang="cs-CZ" altLang="cs-CZ" sz="4000" b="1" dirty="0">
                <a:solidFill>
                  <a:schemeClr val="tx1"/>
                </a:solidFill>
                <a:latin typeface="Calibri" panose="020F0502020204030204" pitchFamily="34" charset="0"/>
                <a:ea typeface="Calibri" panose="020F0502020204030204" pitchFamily="34" charset="0"/>
                <a:cs typeface="Calibri" panose="020F0502020204030204" pitchFamily="34" charset="0"/>
              </a:rPr>
              <a:t>nutí každého z výrobců v odvětví zvažovat jednak svou vlastní strategii, jednak reakci ostatních firem v odvětví na svá vlastní rozhodnutí.</a:t>
            </a:r>
          </a:p>
          <a:p>
            <a:pPr algn="just"/>
            <a:endParaRPr lang="cs-CZ" altLang="cs-CZ" sz="4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r>
              <a:rPr lang="cs-CZ" altLang="cs-CZ" sz="4000" b="1" dirty="0">
                <a:solidFill>
                  <a:schemeClr val="tx1"/>
                </a:solidFill>
                <a:latin typeface="Calibri" panose="020F0502020204030204" pitchFamily="34" charset="0"/>
                <a:ea typeface="Calibri" panose="020F0502020204030204" pitchFamily="34" charset="0"/>
                <a:cs typeface="Calibri" panose="020F0502020204030204" pitchFamily="34" charset="0"/>
              </a:rPr>
              <a:t>Strategické rozhodování např. v podmínkách duopolu = analogické s rozhodováním dvou soupeřů hrajících šachy: </a:t>
            </a:r>
          </a:p>
          <a:p>
            <a:pPr algn="just">
              <a:buFont typeface="Wingdings" panose="05000000000000000000" pitchFamily="2" charset="2"/>
              <a:buChar char="Ø"/>
            </a:pPr>
            <a:r>
              <a:rPr lang="cs-CZ" altLang="cs-CZ" sz="4000" b="1" i="1" dirty="0">
                <a:solidFill>
                  <a:schemeClr val="tx1"/>
                </a:solidFill>
                <a:latin typeface="Calibri" panose="020F0502020204030204" pitchFamily="34" charset="0"/>
                <a:ea typeface="Calibri" panose="020F0502020204030204" pitchFamily="34" charset="0"/>
                <a:cs typeface="Calibri" panose="020F0502020204030204" pitchFamily="34" charset="0"/>
              </a:rPr>
              <a:t>každý z nich při rozhodování o svém tahu zvažuje nejen bezprostřední možnou reakci svého protivníka, ale i jeho následné reakce na jeho vlastní další tahy. </a:t>
            </a:r>
            <a:r>
              <a:rPr lang="cs-CZ" altLang="cs-CZ" sz="4000" b="1" dirty="0">
                <a:latin typeface="Calibri" panose="020F0502020204030204" pitchFamily="34" charset="0"/>
                <a:ea typeface="Calibri" panose="020F0502020204030204" pitchFamily="34" charset="0"/>
                <a:cs typeface="Calibri" panose="020F0502020204030204" pitchFamily="34" charset="0"/>
              </a:rPr>
              <a:t>=&gt;</a:t>
            </a:r>
            <a:endParaRPr lang="cs-CZ" altLang="cs-CZ" sz="4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r>
              <a:rPr lang="cs-CZ" altLang="cs-CZ" sz="4000" b="1" dirty="0">
                <a:solidFill>
                  <a:schemeClr val="tx1"/>
                </a:solidFill>
                <a:highlight>
                  <a:srgbClr val="FFFF00"/>
                </a:highlight>
                <a:latin typeface="Calibri" panose="020F0502020204030204" pitchFamily="34" charset="0"/>
                <a:ea typeface="Calibri" panose="020F0502020204030204" pitchFamily="34" charset="0"/>
                <a:cs typeface="Calibri" panose="020F0502020204030204" pitchFamily="34" charset="0"/>
              </a:rPr>
              <a:t>TEORIE HER: </a:t>
            </a:r>
            <a:r>
              <a:rPr lang="cs-CZ" altLang="cs-CZ" sz="4000" b="1" dirty="0">
                <a:solidFill>
                  <a:schemeClr val="tx1"/>
                </a:solidFill>
                <a:latin typeface="Calibri" panose="020F0502020204030204" pitchFamily="34" charset="0"/>
                <a:ea typeface="Calibri" panose="020F0502020204030204" pitchFamily="34" charset="0"/>
                <a:cs typeface="Calibri" panose="020F0502020204030204" pitchFamily="34" charset="0"/>
              </a:rPr>
              <a:t>analytický nástroj ekonomů při analýze strategického rozhodování firem.</a:t>
            </a: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8E5172-1855-3F8A-923D-D728A664A79C}"/>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474808BF-7992-D703-A81F-DE706598963B}"/>
              </a:ext>
            </a:extLst>
          </p:cNvPr>
          <p:cNvSpPr>
            <a:spLocks noGrp="1"/>
          </p:cNvSpPr>
          <p:nvPr>
            <p:ph type="title" hasCustomPrompt="1"/>
          </p:nvPr>
        </p:nvSpPr>
        <p:spPr>
          <a:xfrm>
            <a:off x="258500" y="567754"/>
            <a:ext cx="11464290" cy="322584"/>
          </a:xfrm>
        </p:spPr>
        <p:txBody>
          <a:bodyPr spcFirstLastPara="1" vert="horz" wrap="square" lIns="91440" tIns="45720" rIns="91440" bIns="45720" rtlCol="0" anchor="ctr" anchorCtr="0">
            <a:noAutofit/>
          </a:bodyPr>
          <a:lstStyle/>
          <a:p>
            <a:pPr algn="l">
              <a:lnSpc>
                <a:spcPct val="90000"/>
              </a:lnSpc>
              <a:spcBef>
                <a:spcPct val="0"/>
              </a:spcBef>
              <a:buClrTx/>
              <a:buSzTx/>
              <a:defRPr/>
            </a:pPr>
            <a:br>
              <a:rPr lang="cs-CZ" sz="2800" b="1" kern="1200" cap="all" dirty="0">
                <a:solidFill>
                  <a:srgbClr val="FF0000"/>
                </a:solidFill>
                <a:latin typeface="+mj-lt"/>
                <a:ea typeface="+mj-ea"/>
                <a:cs typeface="+mj-cs"/>
              </a:rPr>
            </a:br>
            <a:r>
              <a:rPr lang="pl-PL" sz="2800" b="1" kern="1200" cap="all" dirty="0">
                <a:solidFill>
                  <a:srgbClr val="FF0000"/>
                </a:solidFill>
                <a:latin typeface="+mj-lt"/>
                <a:ea typeface="+mj-ea"/>
                <a:cs typeface="+mj-cs"/>
              </a:rPr>
              <a:t>Sekvenční hry a Strategické tahy</a:t>
            </a:r>
            <a:endParaRPr lang="cs-CZ" sz="2800" b="1" kern="1200" cap="all" dirty="0">
              <a:solidFill>
                <a:srgbClr val="FF0000"/>
              </a:solidFill>
              <a:latin typeface="+mj-lt"/>
              <a:ea typeface="+mj-ea"/>
              <a:cs typeface="+mj-cs"/>
            </a:endParaRPr>
          </a:p>
        </p:txBody>
      </p:sp>
      <p:sp>
        <p:nvSpPr>
          <p:cNvPr id="10243" name="Zástupný symbol pro obsah 2">
            <a:extLst>
              <a:ext uri="{FF2B5EF4-FFF2-40B4-BE49-F238E27FC236}">
                <a16:creationId xmlns:a16="http://schemas.microsoft.com/office/drawing/2014/main" id="{D109F734-E73E-6F89-9D0C-6AABA5F0B56B}"/>
              </a:ext>
            </a:extLst>
          </p:cNvPr>
          <p:cNvSpPr>
            <a:spLocks noGrp="1"/>
          </p:cNvSpPr>
          <p:nvPr>
            <p:ph idx="1" hasCustomPrompt="1"/>
          </p:nvPr>
        </p:nvSpPr>
        <p:spPr>
          <a:xfrm>
            <a:off x="258500" y="1275347"/>
            <a:ext cx="11755700" cy="5014900"/>
          </a:xfrm>
        </p:spPr>
        <p:txBody>
          <a:bodyPr spcFirstLastPara="1" vert="horz" wrap="square" lIns="91440" tIns="45720" rIns="91440" bIns="45720" anchor="t" anchorCtr="0">
            <a:normAutofit fontScale="77500" lnSpcReduction="20000"/>
          </a:bodyPr>
          <a:lstStyle/>
          <a:p>
            <a:pPr algn="just">
              <a:buFont typeface="Wingdings" panose="05000000000000000000" pitchFamily="2" charset="2"/>
              <a:buChar char="ü"/>
            </a:pPr>
            <a:r>
              <a:rPr lang="cs-CZ" b="1" noProof="0" dirty="0"/>
              <a:t>Strategický tah: </a:t>
            </a:r>
            <a:r>
              <a:rPr lang="cs-CZ" noProof="0" dirty="0"/>
              <a:t>Chování, které firmě přináší výhodu, např. přimět soupeře jednat v jejím zájmu.</a:t>
            </a:r>
          </a:p>
          <a:p>
            <a:pPr algn="just">
              <a:buFont typeface="Wingdings" panose="05000000000000000000" pitchFamily="2" charset="2"/>
              <a:buChar char="§"/>
            </a:pPr>
            <a:r>
              <a:rPr lang="cs-CZ" b="1" noProof="0" dirty="0"/>
              <a:t>Tři strategické tahy firmy 1: </a:t>
            </a:r>
          </a:p>
          <a:p>
            <a:pPr marL="628650" indent="-514350" algn="just">
              <a:buFont typeface="+mj-lt"/>
              <a:buAutoNum type="arabicPeriod"/>
            </a:pPr>
            <a:r>
              <a:rPr lang="cs-CZ" b="1" noProof="0" dirty="0"/>
              <a:t>realizovat strategické rozhodnutí </a:t>
            </a:r>
            <a:r>
              <a:rPr lang="cs-CZ" b="1" noProof="0" dirty="0">
                <a:highlight>
                  <a:srgbClr val="FFFF00"/>
                </a:highlight>
              </a:rPr>
              <a:t>jako první </a:t>
            </a:r>
            <a:r>
              <a:rPr lang="cs-CZ" b="1" noProof="0" dirty="0"/>
              <a:t>a přimět firmu 2 chovat se v její zájmu, </a:t>
            </a:r>
          </a:p>
          <a:p>
            <a:pPr marL="628650" indent="-514350" algn="just">
              <a:buFont typeface="+mj-lt"/>
              <a:buAutoNum type="arabicPeriod"/>
            </a:pPr>
            <a:r>
              <a:rPr lang="cs-CZ" b="1" noProof="0" dirty="0">
                <a:highlight>
                  <a:srgbClr val="FFFF00"/>
                </a:highlight>
              </a:rPr>
              <a:t>zabránit</a:t>
            </a:r>
            <a:r>
              <a:rPr lang="cs-CZ" b="1" noProof="0" dirty="0"/>
              <a:t> firmě 2 </a:t>
            </a:r>
            <a:r>
              <a:rPr lang="cs-CZ" b="1" noProof="0" dirty="0">
                <a:highlight>
                  <a:srgbClr val="FFFF00"/>
                </a:highlight>
              </a:rPr>
              <a:t>vstoupit na trh </a:t>
            </a:r>
          </a:p>
          <a:p>
            <a:pPr marL="628650" indent="-514350" algn="just">
              <a:buFont typeface="+mj-lt"/>
              <a:buAutoNum type="arabicPeriod"/>
            </a:pPr>
            <a:r>
              <a:rPr lang="cs-CZ" b="1" noProof="0" dirty="0"/>
              <a:t>a </a:t>
            </a:r>
            <a:r>
              <a:rPr lang="cs-CZ" b="1" noProof="0" dirty="0">
                <a:highlight>
                  <a:srgbClr val="FFFF00"/>
                </a:highlight>
              </a:rPr>
              <a:t>vytlačit</a:t>
            </a:r>
            <a:r>
              <a:rPr lang="cs-CZ" b="1" noProof="0" dirty="0"/>
              <a:t> firmu 2 </a:t>
            </a:r>
            <a:r>
              <a:rPr lang="cs-CZ" b="1" noProof="0" dirty="0">
                <a:highlight>
                  <a:srgbClr val="FFFF00"/>
                </a:highlight>
              </a:rPr>
              <a:t>z trhu.</a:t>
            </a:r>
          </a:p>
          <a:p>
            <a:pPr algn="just">
              <a:buFont typeface="Wingdings" panose="05000000000000000000" pitchFamily="2" charset="2"/>
              <a:buChar char="ü"/>
            </a:pPr>
            <a:endParaRPr lang="cs-CZ" b="1" noProof="0" dirty="0"/>
          </a:p>
          <a:p>
            <a:pPr algn="just">
              <a:buFont typeface="Wingdings" panose="05000000000000000000" pitchFamily="2" charset="2"/>
              <a:buChar char="ü"/>
            </a:pPr>
            <a:r>
              <a:rPr lang="cs-CZ" b="1" noProof="0" dirty="0">
                <a:highlight>
                  <a:srgbClr val="FFFF00"/>
                </a:highlight>
              </a:rPr>
              <a:t>Ad 1) Výhoda prvního tahu (</a:t>
            </a:r>
            <a:r>
              <a:rPr lang="cs-CZ" b="1" noProof="0" dirty="0" err="1">
                <a:highlight>
                  <a:srgbClr val="FFFF00"/>
                </a:highlight>
              </a:rPr>
              <a:t>First-Mover</a:t>
            </a:r>
            <a:r>
              <a:rPr lang="cs-CZ" b="1" noProof="0" dirty="0">
                <a:highlight>
                  <a:srgbClr val="FFFF00"/>
                </a:highlight>
              </a:rPr>
              <a:t> </a:t>
            </a:r>
            <a:r>
              <a:rPr lang="cs-CZ" b="1" noProof="0" dirty="0" err="1">
                <a:highlight>
                  <a:srgbClr val="FFFF00"/>
                </a:highlight>
              </a:rPr>
              <a:t>Advantage</a:t>
            </a:r>
            <a:r>
              <a:rPr lang="cs-CZ" b="1" noProof="0" dirty="0">
                <a:highlight>
                  <a:srgbClr val="FFFF00"/>
                </a:highlight>
              </a:rPr>
              <a:t>)</a:t>
            </a:r>
          </a:p>
          <a:p>
            <a:pPr algn="just"/>
            <a:r>
              <a:rPr lang="cs-CZ" b="1" noProof="0" dirty="0"/>
              <a:t>Příklad Chipsy (Česnek vs. Chilli):</a:t>
            </a:r>
            <a:r>
              <a:rPr lang="cs-CZ" noProof="0" dirty="0"/>
              <a:t> Je výhodné mít jinou příchuť než konkurent.</a:t>
            </a:r>
          </a:p>
          <a:p>
            <a:pPr algn="just">
              <a:buFont typeface="Wingdings" panose="05000000000000000000" pitchFamily="2" charset="2"/>
              <a:buChar char="Ø"/>
            </a:pPr>
            <a:r>
              <a:rPr lang="cs-CZ" b="1" noProof="0" dirty="0"/>
              <a:t>Mechanismus:</a:t>
            </a:r>
            <a:r>
              <a:rPr lang="cs-CZ" noProof="0" dirty="0"/>
              <a:t> Firma 1 se </a:t>
            </a:r>
            <a:r>
              <a:rPr lang="cs-CZ" b="1" noProof="0" dirty="0"/>
              <a:t>rozhodne první </a:t>
            </a:r>
            <a:r>
              <a:rPr lang="cs-CZ" noProof="0" dirty="0"/>
              <a:t>(Chilli), Firma 2 se </a:t>
            </a:r>
            <a:r>
              <a:rPr lang="cs-CZ" b="1" noProof="0" dirty="0"/>
              <a:t>racionálně přizpůsobí </a:t>
            </a:r>
            <a:r>
              <a:rPr lang="cs-CZ" noProof="0" dirty="0"/>
              <a:t>(Česnek).</a:t>
            </a:r>
          </a:p>
          <a:p>
            <a:pPr algn="just"/>
            <a:r>
              <a:rPr lang="cs-CZ" b="1" noProof="0" dirty="0"/>
              <a:t>Podmínka:</a:t>
            </a:r>
            <a:r>
              <a:rPr lang="cs-CZ" noProof="0" dirty="0"/>
              <a:t> Rozhodnutí Firmy 1 musí být </a:t>
            </a:r>
            <a:r>
              <a:rPr lang="cs-CZ" b="1" noProof="0" dirty="0"/>
              <a:t>věrohodné</a:t>
            </a:r>
            <a:r>
              <a:rPr lang="cs-CZ" noProof="0" dirty="0"/>
              <a:t> (např. nákladná reklama nebo investice do speciálního zařízení – </a:t>
            </a:r>
            <a:r>
              <a:rPr lang="cs-CZ" b="1" noProof="0" dirty="0"/>
              <a:t>zapuštěné náklady</a:t>
            </a:r>
            <a:r>
              <a:rPr lang="cs-CZ" noProof="0" dirty="0"/>
              <a:t>).</a:t>
            </a:r>
          </a:p>
          <a:p>
            <a:pPr algn="just">
              <a:buFont typeface="Wingdings" panose="05000000000000000000" pitchFamily="2" charset="2"/>
              <a:buChar char="ü"/>
            </a:pPr>
            <a:endParaRPr lang="cs-CZ" sz="4000" b="1" noProof="0"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37470518"/>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675EB5-8651-600A-8429-9936A888305B}"/>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4E4788DF-C2FA-2F29-BA9D-BA25EA36E505}"/>
              </a:ext>
            </a:extLst>
          </p:cNvPr>
          <p:cNvSpPr>
            <a:spLocks noGrp="1"/>
          </p:cNvSpPr>
          <p:nvPr>
            <p:ph type="title" hasCustomPrompt="1"/>
          </p:nvPr>
        </p:nvSpPr>
        <p:spPr>
          <a:xfrm>
            <a:off x="260882" y="850900"/>
            <a:ext cx="11933500" cy="487947"/>
          </a:xfrm>
        </p:spPr>
        <p:txBody>
          <a:bodyPr spcFirstLastPara="1" vert="horz" wrap="square" lIns="91440" tIns="45720" rIns="91440" bIns="45720" rtlCol="0" anchor="ctr" anchorCtr="0">
            <a:noAutofit/>
          </a:bodyPr>
          <a:lstStyle/>
          <a:p>
            <a:pPr algn="l">
              <a:lnSpc>
                <a:spcPct val="90000"/>
              </a:lnSpc>
              <a:spcBef>
                <a:spcPct val="0"/>
              </a:spcBef>
              <a:buClrTx/>
              <a:buSzTx/>
              <a:defRPr/>
            </a:pPr>
            <a:br>
              <a:rPr lang="cs-CZ" sz="2400" b="1" kern="1200" cap="all" dirty="0">
                <a:solidFill>
                  <a:srgbClr val="FF0000"/>
                </a:solidFill>
                <a:latin typeface="+mj-lt"/>
                <a:ea typeface="+mj-ea"/>
                <a:cs typeface="+mj-cs"/>
              </a:rPr>
            </a:br>
            <a:r>
              <a:rPr lang="pl-PL" sz="2400" b="1" kern="1200" cap="all" dirty="0">
                <a:solidFill>
                  <a:srgbClr val="FF0000"/>
                </a:solidFill>
                <a:latin typeface="+mj-lt"/>
                <a:ea typeface="+mj-ea"/>
                <a:cs typeface="+mj-cs"/>
              </a:rPr>
              <a:t>Sekvenční hry a Strategické tahy: </a:t>
            </a:r>
            <a:r>
              <a:rPr lang="cs-CZ" sz="2400" b="1" dirty="0">
                <a:highlight>
                  <a:srgbClr val="FFFF00"/>
                </a:highlight>
              </a:rPr>
              <a:t>Ad 1) Výhoda prvního tahu</a:t>
            </a:r>
            <a:br>
              <a:rPr lang="cs-CZ" sz="2400" b="1" dirty="0">
                <a:highlight>
                  <a:srgbClr val="FFFF00"/>
                </a:highlight>
              </a:rPr>
            </a:br>
            <a:endParaRPr lang="cs-CZ" sz="2400" b="1" kern="1200" cap="all" dirty="0">
              <a:solidFill>
                <a:srgbClr val="FF0000"/>
              </a:solidFill>
              <a:latin typeface="+mj-lt"/>
              <a:ea typeface="+mj-ea"/>
              <a:cs typeface="+mj-cs"/>
            </a:endParaRPr>
          </a:p>
        </p:txBody>
      </p:sp>
      <p:sp>
        <p:nvSpPr>
          <p:cNvPr id="10243" name="Zástupný symbol pro obsah 2">
            <a:extLst>
              <a:ext uri="{FF2B5EF4-FFF2-40B4-BE49-F238E27FC236}">
                <a16:creationId xmlns:a16="http://schemas.microsoft.com/office/drawing/2014/main" id="{89A62E45-396D-3F1A-9D78-A11CDB14427C}"/>
              </a:ext>
            </a:extLst>
          </p:cNvPr>
          <p:cNvSpPr>
            <a:spLocks noGrp="1"/>
          </p:cNvSpPr>
          <p:nvPr>
            <p:ph idx="1" hasCustomPrompt="1"/>
          </p:nvPr>
        </p:nvSpPr>
        <p:spPr>
          <a:xfrm>
            <a:off x="258500" y="1524000"/>
            <a:ext cx="11755700" cy="2552700"/>
          </a:xfrm>
        </p:spPr>
        <p:txBody>
          <a:bodyPr spcFirstLastPara="1" vert="horz" wrap="square" lIns="91440" tIns="45720" rIns="91440" bIns="45720" anchor="t" anchorCtr="0">
            <a:normAutofit fontScale="55000" lnSpcReduction="20000"/>
          </a:bodyPr>
          <a:lstStyle/>
          <a:p>
            <a:pPr algn="just"/>
            <a:r>
              <a:rPr lang="cs-CZ" sz="4000" b="1" noProof="0" dirty="0">
                <a:solidFill>
                  <a:schemeClr val="tx1"/>
                </a:solidFill>
                <a:latin typeface="Calibri" panose="020F0502020204030204" pitchFamily="34" charset="0"/>
                <a:ea typeface="Calibri" panose="020F0502020204030204" pitchFamily="34" charset="0"/>
                <a:cs typeface="Calibri" panose="020F0502020204030204" pitchFamily="34" charset="0"/>
              </a:rPr>
              <a:t>Každá firma – vyšší zisk, pokud její konkurent vyrábí odlišnou příchuť. </a:t>
            </a:r>
          </a:p>
          <a:p>
            <a:pPr marL="533400" indent="-419100" algn="just">
              <a:buFont typeface="+mj-lt"/>
              <a:buAutoNum type="arabicPeriod"/>
            </a:pPr>
            <a:r>
              <a:rPr lang="cs-CZ" sz="4000" b="1" noProof="0" dirty="0">
                <a:solidFill>
                  <a:schemeClr val="tx1"/>
                </a:solidFill>
                <a:latin typeface="Calibri" panose="020F0502020204030204" pitchFamily="34" charset="0"/>
                <a:ea typeface="Calibri" panose="020F0502020204030204" pitchFamily="34" charset="0"/>
                <a:cs typeface="Calibri" panose="020F0502020204030204" pitchFamily="34" charset="0"/>
              </a:rPr>
              <a:t>Firma 1 – zisk 40 mil. Kč výrobou chilli chipsů, pokud bude firma 2 vyrábět chipsy s česnekovou příchutí. </a:t>
            </a:r>
          </a:p>
          <a:p>
            <a:pPr marL="533400" indent="-419100" algn="just">
              <a:buFont typeface="+mj-lt"/>
              <a:buAutoNum type="arabicPeriod"/>
            </a:pPr>
            <a:r>
              <a:rPr lang="cs-CZ" sz="4000" b="1" noProof="0" dirty="0">
                <a:solidFill>
                  <a:schemeClr val="tx1"/>
                </a:solidFill>
                <a:latin typeface="Calibri" panose="020F0502020204030204" pitchFamily="34" charset="0"/>
                <a:ea typeface="Calibri" panose="020F0502020204030204" pitchFamily="34" charset="0"/>
                <a:cs typeface="Calibri" panose="020F0502020204030204" pitchFamily="34" charset="0"/>
              </a:rPr>
              <a:t>Firma 2 – zisk 40 mil. Kč výrobou chilli chipsů, pokud bude firma 1 vyrábět česnekové chipsy. </a:t>
            </a:r>
          </a:p>
          <a:p>
            <a:pPr algn="just">
              <a:buFont typeface="Wingdings" panose="05000000000000000000" pitchFamily="2" charset="2"/>
              <a:buChar char="ü"/>
            </a:pPr>
            <a:r>
              <a:rPr lang="cs-CZ" sz="4000" b="1" noProof="0" dirty="0" err="1">
                <a:solidFill>
                  <a:schemeClr val="tx1"/>
                </a:solidFill>
                <a:latin typeface="Calibri" panose="020F0502020204030204" pitchFamily="34" charset="0"/>
                <a:ea typeface="Calibri" panose="020F0502020204030204" pitchFamily="34" charset="0"/>
                <a:cs typeface="Calibri" panose="020F0502020204030204" pitchFamily="34" charset="0"/>
              </a:rPr>
              <a:t>Podtrhávací</a:t>
            </a:r>
            <a:r>
              <a:rPr lang="cs-CZ" sz="4000" b="1" noProof="0" dirty="0">
                <a:solidFill>
                  <a:schemeClr val="tx1"/>
                </a:solidFill>
                <a:latin typeface="Calibri" panose="020F0502020204030204" pitchFamily="34" charset="0"/>
                <a:ea typeface="Calibri" panose="020F0502020204030204" pitchFamily="34" charset="0"/>
                <a:cs typeface="Calibri" panose="020F0502020204030204" pitchFamily="34" charset="0"/>
              </a:rPr>
              <a:t> metoda: v této hře – </a:t>
            </a:r>
            <a:r>
              <a:rPr lang="cs-CZ" sz="4000" b="1" noProof="0" dirty="0">
                <a:solidFill>
                  <a:srgbClr val="FF0000"/>
                </a:solidFill>
                <a:latin typeface="Calibri" panose="020F0502020204030204" pitchFamily="34" charset="0"/>
                <a:ea typeface="Calibri" panose="020F0502020204030204" pitchFamily="34" charset="0"/>
                <a:cs typeface="Calibri" panose="020F0502020204030204" pitchFamily="34" charset="0"/>
              </a:rPr>
              <a:t>dvě </a:t>
            </a:r>
            <a:r>
              <a:rPr lang="cs-CZ" sz="4000" b="1" noProof="0" dirty="0" err="1">
                <a:solidFill>
                  <a:srgbClr val="FF0000"/>
                </a:solidFill>
                <a:latin typeface="Calibri" panose="020F0502020204030204" pitchFamily="34" charset="0"/>
                <a:ea typeface="Calibri" panose="020F0502020204030204" pitchFamily="34" charset="0"/>
                <a:cs typeface="Calibri" panose="020F0502020204030204" pitchFamily="34" charset="0"/>
              </a:rPr>
              <a:t>Nashovy</a:t>
            </a:r>
            <a:r>
              <a:rPr lang="cs-CZ" sz="4000" b="1" noProof="0" dirty="0">
                <a:solidFill>
                  <a:srgbClr val="FF0000"/>
                </a:solidFill>
                <a:latin typeface="Calibri" panose="020F0502020204030204" pitchFamily="34" charset="0"/>
                <a:ea typeface="Calibri" panose="020F0502020204030204" pitchFamily="34" charset="0"/>
                <a:cs typeface="Calibri" panose="020F0502020204030204" pitchFamily="34" charset="0"/>
              </a:rPr>
              <a:t> rovnováhy: </a:t>
            </a:r>
            <a:r>
              <a:rPr lang="cs-CZ" sz="4000" b="1" noProof="0" dirty="0">
                <a:solidFill>
                  <a:schemeClr val="tx1"/>
                </a:solidFill>
                <a:latin typeface="Calibri" panose="020F0502020204030204" pitchFamily="34" charset="0"/>
                <a:ea typeface="Calibri" panose="020F0502020204030204" pitchFamily="34" charset="0"/>
                <a:cs typeface="Calibri" panose="020F0502020204030204" pitchFamily="34" charset="0"/>
              </a:rPr>
              <a:t>reprezentované levou spodní a  pravou horní dvojicí výsledků.</a:t>
            </a:r>
          </a:p>
          <a:p>
            <a:pPr algn="just"/>
            <a:r>
              <a:rPr lang="cs-CZ" sz="4000" b="1" noProof="0" dirty="0">
                <a:solidFill>
                  <a:schemeClr val="tx1"/>
                </a:solidFill>
                <a:latin typeface="Calibri" panose="020F0502020204030204" pitchFamily="34" charset="0"/>
                <a:ea typeface="Calibri" panose="020F0502020204030204" pitchFamily="34" charset="0"/>
                <a:cs typeface="Calibri" panose="020F0502020204030204" pitchFamily="34" charset="0"/>
              </a:rPr>
              <a:t>Simultánní hra – obě volí výrobu bramborových lupínků s příchutí chilli =&gt; každá realizuje ztrátu 10 mil. Kč.</a:t>
            </a:r>
          </a:p>
          <a:p>
            <a:pPr algn="just"/>
            <a:endParaRPr lang="cs-CZ" sz="4000" b="1" noProof="0"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pic>
        <p:nvPicPr>
          <p:cNvPr id="4" name="Picture 3">
            <a:extLst>
              <a:ext uri="{FF2B5EF4-FFF2-40B4-BE49-F238E27FC236}">
                <a16:creationId xmlns:a16="http://schemas.microsoft.com/office/drawing/2014/main" id="{32D0A091-660B-6C7B-ECAE-76883A72AB79}"/>
              </a:ext>
            </a:extLst>
          </p:cNvPr>
          <p:cNvPicPr>
            <a:picLocks noChangeAspect="1"/>
          </p:cNvPicPr>
          <p:nvPr/>
        </p:nvPicPr>
        <p:blipFill>
          <a:blip r:embed="rId3"/>
          <a:stretch>
            <a:fillRect/>
          </a:stretch>
        </p:blipFill>
        <p:spPr>
          <a:xfrm>
            <a:off x="535782" y="4076700"/>
            <a:ext cx="10208418" cy="2213546"/>
          </a:xfrm>
          <a:prstGeom prst="rect">
            <a:avLst/>
          </a:prstGeom>
        </p:spPr>
      </p:pic>
    </p:spTree>
    <p:extLst>
      <p:ext uri="{BB962C8B-B14F-4D97-AF65-F5344CB8AC3E}">
        <p14:creationId xmlns:p14="http://schemas.microsoft.com/office/powerpoint/2010/main" val="2118870187"/>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A95DC-6C3A-40A4-727C-F1441411F2A2}"/>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2A48530F-234C-062B-CA26-DEFA68DFABD8}"/>
              </a:ext>
            </a:extLst>
          </p:cNvPr>
          <p:cNvSpPr>
            <a:spLocks noGrp="1"/>
          </p:cNvSpPr>
          <p:nvPr>
            <p:ph type="title" hasCustomPrompt="1"/>
          </p:nvPr>
        </p:nvSpPr>
        <p:spPr>
          <a:xfrm>
            <a:off x="258500" y="721203"/>
            <a:ext cx="11933500" cy="487947"/>
          </a:xfrm>
        </p:spPr>
        <p:txBody>
          <a:bodyPr spcFirstLastPara="1" vert="horz" wrap="square" lIns="91440" tIns="45720" rIns="91440" bIns="45720" rtlCol="0" anchor="ctr" anchorCtr="0">
            <a:noAutofit/>
          </a:bodyPr>
          <a:lstStyle/>
          <a:p>
            <a:pPr algn="l">
              <a:lnSpc>
                <a:spcPct val="90000"/>
              </a:lnSpc>
              <a:spcBef>
                <a:spcPct val="0"/>
              </a:spcBef>
              <a:buClrTx/>
              <a:buSzTx/>
              <a:defRPr/>
            </a:pPr>
            <a:br>
              <a:rPr lang="cs-CZ" sz="2400" b="1" kern="1200" cap="all" dirty="0">
                <a:solidFill>
                  <a:srgbClr val="FF0000"/>
                </a:solidFill>
                <a:latin typeface="+mj-lt"/>
                <a:ea typeface="+mj-ea"/>
                <a:cs typeface="+mj-cs"/>
              </a:rPr>
            </a:br>
            <a:r>
              <a:rPr lang="pl-PL" sz="2400" b="1" kern="1200" cap="all" dirty="0">
                <a:solidFill>
                  <a:srgbClr val="FF0000"/>
                </a:solidFill>
                <a:latin typeface="+mj-lt"/>
                <a:ea typeface="+mj-ea"/>
                <a:cs typeface="+mj-cs"/>
              </a:rPr>
              <a:t>Sekvenční hry a Strategické tahy: </a:t>
            </a:r>
            <a:r>
              <a:rPr lang="cs-CZ" sz="2400" b="1" dirty="0">
                <a:highlight>
                  <a:srgbClr val="FFFF00"/>
                </a:highlight>
              </a:rPr>
              <a:t>Ad 1) Výhoda prvního tahu</a:t>
            </a:r>
            <a:br>
              <a:rPr lang="cs-CZ" sz="2400" b="1" dirty="0">
                <a:highlight>
                  <a:srgbClr val="FFFF00"/>
                </a:highlight>
              </a:rPr>
            </a:br>
            <a:endParaRPr lang="cs-CZ" sz="2400" b="1" kern="1200" cap="all" dirty="0">
              <a:solidFill>
                <a:srgbClr val="FF0000"/>
              </a:solidFill>
              <a:latin typeface="+mj-lt"/>
              <a:ea typeface="+mj-ea"/>
              <a:cs typeface="+mj-cs"/>
            </a:endParaRPr>
          </a:p>
        </p:txBody>
      </p:sp>
      <p:sp>
        <p:nvSpPr>
          <p:cNvPr id="10243" name="Zástupný symbol pro obsah 2">
            <a:extLst>
              <a:ext uri="{FF2B5EF4-FFF2-40B4-BE49-F238E27FC236}">
                <a16:creationId xmlns:a16="http://schemas.microsoft.com/office/drawing/2014/main" id="{08E85C2B-1D2B-127E-8F5A-051662387A03}"/>
              </a:ext>
            </a:extLst>
          </p:cNvPr>
          <p:cNvSpPr>
            <a:spLocks noGrp="1"/>
          </p:cNvSpPr>
          <p:nvPr>
            <p:ph idx="1" hasCustomPrompt="1"/>
          </p:nvPr>
        </p:nvSpPr>
        <p:spPr>
          <a:xfrm>
            <a:off x="258500" y="1366575"/>
            <a:ext cx="11558732" cy="2552700"/>
          </a:xfrm>
        </p:spPr>
        <p:txBody>
          <a:bodyPr spcFirstLastPara="1" vert="horz" wrap="square" lIns="91440" tIns="45720" rIns="91440" bIns="45720" anchor="t" anchorCtr="0">
            <a:normAutofit fontScale="62500" lnSpcReduction="20000"/>
          </a:bodyPr>
          <a:lstStyle/>
          <a:p>
            <a:pPr algn="just"/>
            <a:r>
              <a:rPr lang="cs-CZ" sz="4000" b="1" dirty="0">
                <a:solidFill>
                  <a:schemeClr val="tx1"/>
                </a:solidFill>
                <a:latin typeface="Calibri" panose="020F0502020204030204" pitchFamily="34" charset="0"/>
                <a:ea typeface="Calibri" panose="020F0502020204030204" pitchFamily="34" charset="0"/>
                <a:cs typeface="Calibri" panose="020F0502020204030204" pitchFamily="34" charset="0"/>
              </a:rPr>
              <a:t>Firma 1 byla rychlejší → má výhodu prvního hráče.</a:t>
            </a:r>
          </a:p>
          <a:p>
            <a:pPr algn="just"/>
            <a:r>
              <a:rPr lang="cs-CZ" sz="4000" b="1" noProof="0" dirty="0">
                <a:solidFill>
                  <a:schemeClr val="tx1"/>
                </a:solidFill>
                <a:latin typeface="Calibri" panose="020F0502020204030204" pitchFamily="34" charset="0"/>
                <a:ea typeface="Calibri" panose="020F0502020204030204" pitchFamily="34" charset="0"/>
                <a:cs typeface="Calibri" panose="020F0502020204030204" pitchFamily="34" charset="0"/>
              </a:rPr>
              <a:t>Firmě 1 se podaří uvést na trh bramborové lupínky s novou  </a:t>
            </a:r>
            <a:r>
              <a:rPr lang="cs-CZ" sz="4000" b="1" dirty="0">
                <a:solidFill>
                  <a:schemeClr val="tx1"/>
                </a:solidFill>
                <a:latin typeface="Calibri" panose="020F0502020204030204" pitchFamily="34" charset="0"/>
                <a:ea typeface="Calibri" panose="020F0502020204030204" pitchFamily="34" charset="0"/>
                <a:cs typeface="Calibri" panose="020F0502020204030204" pitchFamily="34" charset="0"/>
              </a:rPr>
              <a:t>- chilli – příchutí </a:t>
            </a:r>
            <a:r>
              <a:rPr lang="cs-CZ" sz="4000" b="1" noProof="0" dirty="0">
                <a:solidFill>
                  <a:schemeClr val="tx1"/>
                </a:solidFill>
                <a:latin typeface="Calibri" panose="020F0502020204030204" pitchFamily="34" charset="0"/>
                <a:ea typeface="Calibri" panose="020F0502020204030204" pitchFamily="34" charset="0"/>
                <a:cs typeface="Calibri" panose="020F0502020204030204" pitchFamily="34" charset="0"/>
              </a:rPr>
              <a:t>dříve než firmě 2: očekává zisk </a:t>
            </a:r>
            <a:r>
              <a:rPr lang="cs-CZ" sz="4000" b="1" noProof="0" dirty="0">
                <a:solidFill>
                  <a:srgbClr val="FF0000"/>
                </a:solidFill>
                <a:latin typeface="Calibri" panose="020F0502020204030204" pitchFamily="34" charset="0"/>
                <a:ea typeface="Calibri" panose="020F0502020204030204" pitchFamily="34" charset="0"/>
                <a:cs typeface="Calibri" panose="020F0502020204030204" pitchFamily="34" charset="0"/>
              </a:rPr>
              <a:t>40 mil. Kč.</a:t>
            </a:r>
          </a:p>
          <a:p>
            <a:pPr algn="just">
              <a:buFont typeface="Wingdings" panose="05000000000000000000" pitchFamily="2" charset="2"/>
              <a:buChar char="Ø"/>
            </a:pPr>
            <a:endParaRPr lang="cs-CZ" sz="4000" b="1" noProof="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r>
              <a:rPr lang="cs-CZ" sz="4000" b="1" noProof="0" dirty="0">
                <a:solidFill>
                  <a:schemeClr val="tx1"/>
                </a:solidFill>
                <a:latin typeface="Calibri" panose="020F0502020204030204" pitchFamily="34" charset="0"/>
                <a:ea typeface="Calibri" panose="020F0502020204030204" pitchFamily="34" charset="0"/>
                <a:cs typeface="Calibri" panose="020F0502020204030204" pitchFamily="34" charset="0"/>
              </a:rPr>
              <a:t>Předpokládá, že firma 2 zareaguje racionálně a zvolí česnekovou příchuť.</a:t>
            </a:r>
          </a:p>
          <a:p>
            <a:pPr algn="just"/>
            <a:r>
              <a:rPr lang="cs-CZ" sz="4000" b="1" noProof="0" dirty="0">
                <a:solidFill>
                  <a:schemeClr val="tx1"/>
                </a:solidFill>
                <a:latin typeface="Calibri" panose="020F0502020204030204" pitchFamily="34" charset="0"/>
                <a:ea typeface="Calibri" panose="020F0502020204030204" pitchFamily="34" charset="0"/>
                <a:cs typeface="Calibri" panose="020F0502020204030204" pitchFamily="34" charset="0"/>
              </a:rPr>
              <a:t>Když se firma 2 rozhodne iracionálně a zvolí také chilli: vznik ztráty 10 mil. Kč</a:t>
            </a:r>
            <a:r>
              <a:rPr lang="cs-CZ" sz="4000" b="1" dirty="0">
                <a:solidFill>
                  <a:schemeClr val="tx1"/>
                </a:solidFill>
                <a:latin typeface="Calibri" panose="020F0502020204030204" pitchFamily="34" charset="0"/>
                <a:ea typeface="Calibri" panose="020F0502020204030204" pitchFamily="34" charset="0"/>
                <a:cs typeface="Calibri" panose="020F0502020204030204" pitchFamily="34" charset="0"/>
              </a:rPr>
              <a:t> → </a:t>
            </a:r>
            <a:r>
              <a:rPr lang="cs-CZ" sz="4000" b="1" noProof="0" dirty="0">
                <a:solidFill>
                  <a:schemeClr val="tx1"/>
                </a:solidFill>
                <a:latin typeface="Calibri" panose="020F0502020204030204" pitchFamily="34" charset="0"/>
                <a:ea typeface="Calibri" panose="020F0502020204030204" pitchFamily="34" charset="0"/>
                <a:cs typeface="Calibri" panose="020F0502020204030204" pitchFamily="34" charset="0"/>
              </a:rPr>
              <a:t>musí uvěřit, že rozhodnutí firmy 1 je neměnné </a:t>
            </a:r>
            <a:r>
              <a:rPr lang="cs-CZ" sz="4000" b="1"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cs-CZ" sz="4000" b="1" noProof="0" dirty="0">
                <a:solidFill>
                  <a:schemeClr val="tx1"/>
                </a:solidFill>
                <a:latin typeface="Calibri" panose="020F0502020204030204" pitchFamily="34" charset="0"/>
                <a:ea typeface="Calibri" panose="020F0502020204030204" pitchFamily="34" charset="0"/>
                <a:cs typeface="Calibri" panose="020F0502020204030204" pitchFamily="34" charset="0"/>
              </a:rPr>
              <a:t>věrohodnost.</a:t>
            </a:r>
          </a:p>
          <a:p>
            <a:pPr algn="just"/>
            <a:endParaRPr lang="cs-CZ" sz="4000" b="1" noProof="0"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pic>
        <p:nvPicPr>
          <p:cNvPr id="5" name="Picture 4">
            <a:extLst>
              <a:ext uri="{FF2B5EF4-FFF2-40B4-BE49-F238E27FC236}">
                <a16:creationId xmlns:a16="http://schemas.microsoft.com/office/drawing/2014/main" id="{844A4D65-5363-3E35-0F54-59D733E8A7E6}"/>
              </a:ext>
            </a:extLst>
          </p:cNvPr>
          <p:cNvPicPr>
            <a:picLocks noChangeAspect="1"/>
          </p:cNvPicPr>
          <p:nvPr/>
        </p:nvPicPr>
        <p:blipFill>
          <a:blip r:embed="rId3"/>
          <a:srcRect l="6297"/>
          <a:stretch>
            <a:fillRect/>
          </a:stretch>
        </p:blipFill>
        <p:spPr>
          <a:xfrm>
            <a:off x="156900" y="3919275"/>
            <a:ext cx="6548700" cy="2552700"/>
          </a:xfrm>
          <a:prstGeom prst="rect">
            <a:avLst/>
          </a:prstGeom>
        </p:spPr>
      </p:pic>
      <p:sp>
        <p:nvSpPr>
          <p:cNvPr id="7" name="TextBox 6">
            <a:extLst>
              <a:ext uri="{FF2B5EF4-FFF2-40B4-BE49-F238E27FC236}">
                <a16:creationId xmlns:a16="http://schemas.microsoft.com/office/drawing/2014/main" id="{C8729B86-230C-8183-25A7-9DDE7C05AFF0}"/>
              </a:ext>
            </a:extLst>
          </p:cNvPr>
          <p:cNvSpPr txBox="1"/>
          <p:nvPr/>
        </p:nvSpPr>
        <p:spPr>
          <a:xfrm>
            <a:off x="6807200" y="4218453"/>
            <a:ext cx="5010032" cy="1938992"/>
          </a:xfrm>
          <a:prstGeom prst="rect">
            <a:avLst/>
          </a:prstGeom>
          <a:noFill/>
        </p:spPr>
        <p:txBody>
          <a:bodyPr wrap="square">
            <a:spAutoFit/>
          </a:bodyPr>
          <a:lstStyle/>
          <a:p>
            <a:pPr marL="342900" indent="-342900" algn="just">
              <a:buFont typeface="Arial" panose="020B0604020202020204" pitchFamily="34" charset="0"/>
              <a:buChar char="•"/>
            </a:pPr>
            <a:r>
              <a:rPr lang="cs-CZ" sz="2400" b="1" dirty="0">
                <a:latin typeface="Calibri" panose="020F0502020204030204" pitchFamily="34" charset="0"/>
                <a:ea typeface="Calibri" panose="020F0502020204030204" pitchFamily="34" charset="0"/>
                <a:cs typeface="Calibri" panose="020F0502020204030204" pitchFamily="34" charset="0"/>
              </a:rPr>
              <a:t>Hra: ze simultánní</a:t>
            </a:r>
            <a:r>
              <a:rPr lang="cs-CZ" sz="2400" b="1" dirty="0"/>
              <a:t> → →</a:t>
            </a:r>
            <a:r>
              <a:rPr lang="cs-CZ" sz="2400" b="1" dirty="0">
                <a:latin typeface="Calibri" panose="020F0502020204030204" pitchFamily="34" charset="0"/>
                <a:ea typeface="Calibri" panose="020F0502020204030204" pitchFamily="34" charset="0"/>
                <a:cs typeface="Calibri" panose="020F0502020204030204" pitchFamily="34" charset="0"/>
              </a:rPr>
              <a:t> na sekvenční. </a:t>
            </a:r>
          </a:p>
          <a:p>
            <a:pPr marL="342900" indent="-342900" algn="just">
              <a:buFont typeface="Wingdings" panose="05000000000000000000" pitchFamily="2" charset="2"/>
              <a:buChar char="ü"/>
            </a:pPr>
            <a:r>
              <a:rPr lang="cs-CZ" sz="2400" b="1" noProof="0" dirty="0">
                <a:solidFill>
                  <a:schemeClr val="tx1"/>
                </a:solidFill>
                <a:latin typeface="Calibri" panose="020F0502020204030204" pitchFamily="34" charset="0"/>
                <a:ea typeface="Calibri" panose="020F0502020204030204" pitchFamily="34" charset="0"/>
                <a:cs typeface="Calibri" panose="020F0502020204030204" pitchFamily="34" charset="0"/>
              </a:rPr>
              <a:t>Znázornění alternativních výsledků: ROZHODOVACÍ STROM: </a:t>
            </a:r>
            <a:r>
              <a:rPr lang="cs-CZ" sz="2400" b="1" dirty="0">
                <a:solidFill>
                  <a:schemeClr val="tx1"/>
                </a:solidFill>
                <a:latin typeface="Calibri" panose="020F0502020204030204" pitchFamily="34" charset="0"/>
                <a:ea typeface="Calibri" panose="020F0502020204030204" pitchFamily="34" charset="0"/>
                <a:cs typeface="Calibri" panose="020F0502020204030204" pitchFamily="34" charset="0"/>
              </a:rPr>
              <a:t>vhodnější pro </a:t>
            </a:r>
            <a:r>
              <a:rPr lang="cs-CZ" sz="2400" b="1" dirty="0">
                <a:solidFill>
                  <a:srgbClr val="FF0000"/>
                </a:solidFill>
                <a:latin typeface="Calibri" panose="020F0502020204030204" pitchFamily="34" charset="0"/>
                <a:ea typeface="Calibri" panose="020F0502020204030204" pitchFamily="34" charset="0"/>
                <a:cs typeface="Calibri" panose="020F0502020204030204" pitchFamily="34" charset="0"/>
              </a:rPr>
              <a:t>sekvenční hry.</a:t>
            </a:r>
            <a:endParaRPr lang="cs-CZ" sz="2400" b="1" noProof="0"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537858873"/>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49B383-A18C-294C-8D7F-A091A034C08A}"/>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FB93C028-47EB-1D32-DFD7-25930071F0E7}"/>
              </a:ext>
            </a:extLst>
          </p:cNvPr>
          <p:cNvSpPr>
            <a:spLocks noGrp="1"/>
          </p:cNvSpPr>
          <p:nvPr>
            <p:ph type="title" hasCustomPrompt="1"/>
          </p:nvPr>
        </p:nvSpPr>
        <p:spPr>
          <a:xfrm>
            <a:off x="258500" y="685800"/>
            <a:ext cx="11933500" cy="487947"/>
          </a:xfrm>
        </p:spPr>
        <p:txBody>
          <a:bodyPr spcFirstLastPara="1" vert="horz" wrap="square" lIns="91440" tIns="45720" rIns="91440" bIns="45720" rtlCol="0" anchor="ctr" anchorCtr="0">
            <a:noAutofit/>
          </a:bodyPr>
          <a:lstStyle/>
          <a:p>
            <a:pPr algn="l">
              <a:lnSpc>
                <a:spcPct val="90000"/>
              </a:lnSpc>
              <a:spcBef>
                <a:spcPct val="0"/>
              </a:spcBef>
              <a:buClrTx/>
              <a:buSzTx/>
              <a:defRPr/>
            </a:pPr>
            <a:br>
              <a:rPr lang="cs-CZ" sz="2400" b="1" kern="1200" cap="all" dirty="0">
                <a:solidFill>
                  <a:srgbClr val="FF0000"/>
                </a:solidFill>
                <a:latin typeface="+mj-lt"/>
                <a:ea typeface="+mj-ea"/>
                <a:cs typeface="+mj-cs"/>
              </a:rPr>
            </a:br>
            <a:r>
              <a:rPr lang="pl-PL" sz="2400" b="1" kern="1200" cap="all" dirty="0">
                <a:solidFill>
                  <a:srgbClr val="FF0000"/>
                </a:solidFill>
                <a:latin typeface="+mj-lt"/>
                <a:ea typeface="+mj-ea"/>
                <a:cs typeface="+mj-cs"/>
              </a:rPr>
              <a:t>Sekvenční hry a Strategické tahy: </a:t>
            </a:r>
            <a:r>
              <a:rPr lang="cs-CZ" sz="2400" b="1" dirty="0">
                <a:highlight>
                  <a:srgbClr val="FFFF00"/>
                </a:highlight>
              </a:rPr>
              <a:t>Ad 1) Výhoda prvního tahu</a:t>
            </a:r>
            <a:endParaRPr lang="cs-CZ" sz="2400" b="1" kern="1200" cap="all" dirty="0">
              <a:solidFill>
                <a:srgbClr val="FF0000"/>
              </a:solidFill>
              <a:latin typeface="+mj-lt"/>
              <a:ea typeface="+mj-ea"/>
              <a:cs typeface="+mj-cs"/>
            </a:endParaRPr>
          </a:p>
        </p:txBody>
      </p:sp>
      <p:sp>
        <p:nvSpPr>
          <p:cNvPr id="10243" name="Zástupný symbol pro obsah 2">
            <a:extLst>
              <a:ext uri="{FF2B5EF4-FFF2-40B4-BE49-F238E27FC236}">
                <a16:creationId xmlns:a16="http://schemas.microsoft.com/office/drawing/2014/main" id="{90E2522A-AA49-2994-6373-69690C4F3AA7}"/>
              </a:ext>
            </a:extLst>
          </p:cNvPr>
          <p:cNvSpPr>
            <a:spLocks noGrp="1"/>
          </p:cNvSpPr>
          <p:nvPr>
            <p:ph idx="1" hasCustomPrompt="1"/>
          </p:nvPr>
        </p:nvSpPr>
        <p:spPr>
          <a:xfrm>
            <a:off x="258500" y="1384300"/>
            <a:ext cx="11755700" cy="5092700"/>
          </a:xfrm>
        </p:spPr>
        <p:txBody>
          <a:bodyPr spcFirstLastPara="1" vert="horz" wrap="square" lIns="91440" tIns="45720" rIns="91440" bIns="45720" anchor="t" anchorCtr="0">
            <a:noAutofit/>
          </a:bodyPr>
          <a:lstStyle/>
          <a:p>
            <a:pPr algn="just">
              <a:buFont typeface="Wingdings" panose="05000000000000000000" pitchFamily="2" charset="2"/>
              <a:buChar char="ü"/>
            </a:pPr>
            <a:r>
              <a:rPr lang="cs-CZ" sz="2000" b="1" noProof="0" dirty="0"/>
              <a:t>🔒 Jak zvýšit důvěryhodnost závazku</a:t>
            </a:r>
          </a:p>
          <a:p>
            <a:pPr marL="685800" indent="-571500" algn="just">
              <a:buFont typeface="+mj-lt"/>
              <a:buAutoNum type="romanLcPeriod"/>
            </a:pPr>
            <a:r>
              <a:rPr lang="cs-CZ" sz="2000" b="1" noProof="0" dirty="0"/>
              <a:t>Veřejný závazek:</a:t>
            </a:r>
            <a:r>
              <a:rPr lang="cs-CZ" sz="2000" noProof="0" dirty="0"/>
              <a:t> např. </a:t>
            </a:r>
            <a:r>
              <a:rPr lang="cs-CZ" sz="2000" b="1" noProof="0" dirty="0"/>
              <a:t>Nákladná reklamní kampaň</a:t>
            </a:r>
            <a:r>
              <a:rPr lang="cs-CZ" sz="2000" noProof="0" dirty="0"/>
              <a:t>, která by při změně strategie poškodila reputaci firmy (vnímaní 2. Firmy).</a:t>
            </a:r>
          </a:p>
          <a:p>
            <a:pPr marL="685800" indent="-571500" algn="just">
              <a:buFont typeface="+mj-lt"/>
              <a:buAutoNum type="romanLcPeriod"/>
            </a:pPr>
            <a:endParaRPr lang="cs-CZ" sz="2000" noProof="0" dirty="0"/>
          </a:p>
          <a:p>
            <a:pPr algn="just"/>
            <a:r>
              <a:rPr lang="cs-CZ" sz="2000" noProof="0" dirty="0"/>
              <a:t>Veřejné sdělení , co firma 1 dělá:</a:t>
            </a:r>
          </a:p>
          <a:p>
            <a:pPr marL="685800" indent="-571500" algn="just">
              <a:buFont typeface="+mj-lt"/>
              <a:buAutoNum type="romanLcPeriod" startAt="2"/>
            </a:pPr>
            <a:r>
              <a:rPr lang="cs-CZ" sz="2000" b="1" noProof="0" dirty="0"/>
              <a:t>Zapuštěné náklady: </a:t>
            </a:r>
            <a:r>
              <a:rPr lang="cs-CZ" sz="2000" noProof="0" dirty="0"/>
              <a:t>nákup speciálního zařízení na zpracování chilli,</a:t>
            </a:r>
          </a:p>
          <a:p>
            <a:pPr marL="660400" lvl="1" indent="-571500" algn="just">
              <a:buFont typeface="+mj-lt"/>
              <a:buAutoNum type="romanLcPeriod" startAt="3"/>
            </a:pPr>
            <a:r>
              <a:rPr lang="cs-CZ" sz="2000" b="1" noProof="0" dirty="0"/>
              <a:t>Zaměstnání odborníka </a:t>
            </a:r>
            <a:r>
              <a:rPr lang="cs-CZ" sz="2000" noProof="0" dirty="0"/>
              <a:t>na kvalitu chilli</a:t>
            </a:r>
            <a:r>
              <a:rPr lang="cs-CZ" sz="2000" b="1" noProof="0" dirty="0"/>
              <a:t>,</a:t>
            </a:r>
          </a:p>
          <a:p>
            <a:pPr marL="660400" lvl="1" indent="-571500" algn="just">
              <a:buFont typeface="+mj-lt"/>
              <a:buAutoNum type="romanLcPeriod" startAt="3"/>
            </a:pPr>
            <a:r>
              <a:rPr lang="cs-CZ" sz="2000" b="1" noProof="0" dirty="0"/>
              <a:t>Dlouhodobý kontrakt s dodavatelem.</a:t>
            </a:r>
          </a:p>
          <a:p>
            <a:pPr algn="just"/>
            <a:r>
              <a:rPr lang="cs-CZ" sz="2000" noProof="0" dirty="0"/>
              <a:t>➡️ Tím firma 1 dokazuje, že </a:t>
            </a:r>
            <a:r>
              <a:rPr lang="cs-CZ" sz="2000" b="1" noProof="0" dirty="0"/>
              <a:t>své rozhodnutí nemůže jednoduše změnit</a:t>
            </a:r>
            <a:r>
              <a:rPr lang="cs-CZ" sz="2000" noProof="0" dirty="0"/>
              <a:t>.</a:t>
            </a:r>
          </a:p>
          <a:p>
            <a:pPr marL="114300" indent="0">
              <a:buNone/>
            </a:pPr>
            <a:endParaRPr lang="cs-CZ" sz="2000" b="1" dirty="0"/>
          </a:p>
          <a:p>
            <a:pPr marL="114300" indent="0">
              <a:buNone/>
            </a:pPr>
            <a:r>
              <a:rPr lang="cs-CZ" sz="2000" b="1" dirty="0"/>
              <a:t>⚠️ Planá hrozba</a:t>
            </a:r>
          </a:p>
          <a:p>
            <a:r>
              <a:rPr lang="cs-CZ" sz="2000" dirty="0"/>
              <a:t>Firma 2 by mohla vyhrožovat, že také bude vyrábět chilli, ale:</a:t>
            </a:r>
            <a:br>
              <a:rPr lang="cs-CZ" sz="2000" dirty="0"/>
            </a:br>
            <a:r>
              <a:rPr lang="cs-CZ" sz="2000" dirty="0"/>
              <a:t>👉 šlo by o </a:t>
            </a:r>
            <a:r>
              <a:rPr lang="cs-CZ" sz="2000" b="1" dirty="0"/>
              <a:t>nevěrohodnou hrozbu</a:t>
            </a:r>
            <a:r>
              <a:rPr lang="cs-CZ" sz="2000" dirty="0"/>
              <a:t>, protože by to vedlo ke </a:t>
            </a:r>
            <a:r>
              <a:rPr lang="cs-CZ" sz="2000" b="1" dirty="0"/>
              <a:t>ztrátě obou firem</a:t>
            </a:r>
            <a:r>
              <a:rPr lang="cs-CZ" sz="2000" dirty="0"/>
              <a:t>.</a:t>
            </a:r>
          </a:p>
          <a:p>
            <a:pPr algn="just"/>
            <a:endParaRPr lang="cs-CZ" sz="2000" b="1" noProof="0"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39473952"/>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CA5AF4-2CFC-BF18-2521-0CD95A7D9D6E}"/>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D6A06E19-79DA-238E-0CA5-DA2A844CF301}"/>
              </a:ext>
            </a:extLst>
          </p:cNvPr>
          <p:cNvSpPr>
            <a:spLocks noGrp="1"/>
          </p:cNvSpPr>
          <p:nvPr>
            <p:ph type="title" hasCustomPrompt="1"/>
          </p:nvPr>
        </p:nvSpPr>
        <p:spPr>
          <a:xfrm>
            <a:off x="258500" y="567754"/>
            <a:ext cx="11527100" cy="600646"/>
          </a:xfrm>
        </p:spPr>
        <p:txBody>
          <a:bodyPr spcFirstLastPara="1" vert="horz" wrap="square" lIns="91440" tIns="45720" rIns="91440" bIns="45720" rtlCol="0" anchor="ctr" anchorCtr="0">
            <a:noAutofit/>
          </a:bodyPr>
          <a:lstStyle/>
          <a:p>
            <a:pPr algn="l">
              <a:lnSpc>
                <a:spcPct val="90000"/>
              </a:lnSpc>
              <a:spcBef>
                <a:spcPct val="0"/>
              </a:spcBef>
              <a:buClrTx/>
              <a:buSzTx/>
              <a:defRPr/>
            </a:pPr>
            <a:br>
              <a:rPr lang="cs-CZ" sz="2400" b="1" kern="1200" cap="all" dirty="0">
                <a:solidFill>
                  <a:srgbClr val="FF0000"/>
                </a:solidFill>
                <a:latin typeface="+mj-lt"/>
                <a:ea typeface="+mj-ea"/>
                <a:cs typeface="+mj-cs"/>
              </a:rPr>
            </a:br>
            <a:r>
              <a:rPr lang="pl-PL" sz="2400" b="1" kern="1200" cap="all" dirty="0">
                <a:solidFill>
                  <a:srgbClr val="FF0000"/>
                </a:solidFill>
                <a:latin typeface="+mj-lt"/>
                <a:ea typeface="+mj-ea"/>
                <a:cs typeface="+mj-cs"/>
              </a:rPr>
              <a:t>Sekvenční hry a Strategické tahy: </a:t>
            </a:r>
            <a:r>
              <a:rPr lang="cs-CZ" sz="2400" b="1" dirty="0">
                <a:highlight>
                  <a:srgbClr val="FFFF00"/>
                </a:highlight>
              </a:rPr>
              <a:t>Ad 2)</a:t>
            </a:r>
            <a:r>
              <a:rPr lang="pl-PL" sz="2400" b="1" kern="1200" cap="all" dirty="0">
                <a:solidFill>
                  <a:srgbClr val="FF0000"/>
                </a:solidFill>
                <a:highlight>
                  <a:srgbClr val="FFFF00"/>
                </a:highlight>
                <a:latin typeface="+mj-lt"/>
                <a:ea typeface="+mj-ea"/>
                <a:cs typeface="+mj-cs"/>
              </a:rPr>
              <a:t> </a:t>
            </a:r>
            <a:r>
              <a:rPr lang="cs-CZ" sz="2400" b="1" dirty="0">
                <a:highlight>
                  <a:srgbClr val="FFFF00"/>
                </a:highlight>
              </a:rPr>
              <a:t>Odrazování potenciálních vstupujících</a:t>
            </a:r>
            <a:endParaRPr lang="cs-CZ" sz="2400" b="1" kern="1200" cap="all" dirty="0">
              <a:solidFill>
                <a:srgbClr val="FF0000"/>
              </a:solidFill>
              <a:highlight>
                <a:srgbClr val="FFFF00"/>
              </a:highlight>
              <a:latin typeface="+mj-lt"/>
              <a:ea typeface="+mj-ea"/>
              <a:cs typeface="+mj-cs"/>
            </a:endParaRPr>
          </a:p>
        </p:txBody>
      </p:sp>
      <p:sp>
        <p:nvSpPr>
          <p:cNvPr id="10243" name="Zástupný symbol pro obsah 2">
            <a:extLst>
              <a:ext uri="{FF2B5EF4-FFF2-40B4-BE49-F238E27FC236}">
                <a16:creationId xmlns:a16="http://schemas.microsoft.com/office/drawing/2014/main" id="{32D3E9C7-F3A5-BD9E-369C-1C6B5F9EE700}"/>
              </a:ext>
            </a:extLst>
          </p:cNvPr>
          <p:cNvSpPr>
            <a:spLocks noGrp="1"/>
          </p:cNvSpPr>
          <p:nvPr>
            <p:ph idx="1" hasCustomPrompt="1"/>
          </p:nvPr>
        </p:nvSpPr>
        <p:spPr>
          <a:xfrm>
            <a:off x="258500" y="1587500"/>
            <a:ext cx="11755700" cy="4933615"/>
          </a:xfrm>
        </p:spPr>
        <p:txBody>
          <a:bodyPr spcFirstLastPara="1" vert="horz" wrap="square" lIns="91440" tIns="45720" rIns="91440" bIns="45720" anchor="t" anchorCtr="0">
            <a:normAutofit fontScale="70000" lnSpcReduction="20000"/>
          </a:bodyPr>
          <a:lstStyle/>
          <a:p>
            <a:pPr>
              <a:buFont typeface="Wingdings" panose="05000000000000000000" pitchFamily="2" charset="2"/>
              <a:buChar char="ü"/>
            </a:pPr>
            <a:r>
              <a:rPr lang="cs-CZ" b="1" noProof="0" dirty="0"/>
              <a:t>Hra vstupního odstrašování:</a:t>
            </a:r>
            <a:r>
              <a:rPr lang="cs-CZ" noProof="0" dirty="0"/>
              <a:t> </a:t>
            </a:r>
            <a:r>
              <a:rPr lang="cs-CZ" dirty="0"/>
              <a:t>Firma 1 (monopol) – snaha </a:t>
            </a:r>
            <a:r>
              <a:rPr lang="cs-CZ" b="1" dirty="0"/>
              <a:t>přesvědčit novou firmu (firma 2)</a:t>
            </a:r>
            <a:r>
              <a:rPr lang="cs-CZ" dirty="0"/>
              <a:t>, aby </a:t>
            </a:r>
            <a:r>
              <a:rPr lang="cs-CZ" b="1" dirty="0"/>
              <a:t>nevstupovala na trh</a:t>
            </a:r>
            <a:r>
              <a:rPr lang="cs-CZ" dirty="0"/>
              <a:t>.</a:t>
            </a:r>
          </a:p>
          <a:p>
            <a:pPr>
              <a:buFont typeface="Wingdings" panose="05000000000000000000" pitchFamily="2" charset="2"/>
              <a:buChar char="Ø"/>
            </a:pPr>
            <a:r>
              <a:rPr lang="cs-CZ" noProof="0" dirty="0"/>
              <a:t>Předpoklad: podmínka fungování firmy 2 =  zaplatit </a:t>
            </a:r>
            <a:r>
              <a:rPr lang="cs-CZ" b="1" noProof="0" dirty="0"/>
              <a:t>zapuštěné náklady</a:t>
            </a:r>
            <a:r>
              <a:rPr lang="cs-CZ" noProof="0" dirty="0"/>
              <a:t> – výstavba nové výrobní kapacity ve výši 40 mil. Kč.</a:t>
            </a:r>
          </a:p>
          <a:p>
            <a:pPr marL="114300" indent="0">
              <a:buNone/>
            </a:pPr>
            <a:r>
              <a:rPr lang="cs-CZ" b="1" dirty="0"/>
              <a:t>💰 Strategie firmy 1 – snaha zabránit vstupu konkurence</a:t>
            </a:r>
          </a:p>
          <a:p>
            <a:r>
              <a:rPr lang="cs-CZ" b="1" dirty="0"/>
              <a:t>Firma 1 se rozhoduje jako první</a:t>
            </a:r>
            <a:r>
              <a:rPr lang="cs-CZ" dirty="0"/>
              <a:t> a stanoví </a:t>
            </a:r>
            <a:r>
              <a:rPr lang="cs-CZ" b="1" dirty="0"/>
              <a:t>vysokou cenu</a:t>
            </a:r>
            <a:r>
              <a:rPr lang="cs-CZ" dirty="0"/>
              <a:t>, aby odradila </a:t>
            </a:r>
            <a:r>
              <a:rPr lang="cs-CZ" b="1" dirty="0"/>
              <a:t>firmu 2</a:t>
            </a:r>
            <a:r>
              <a:rPr lang="cs-CZ" dirty="0"/>
              <a:t> od vstupu na trh.</a:t>
            </a:r>
            <a:br>
              <a:rPr lang="cs-CZ" dirty="0"/>
            </a:br>
            <a:r>
              <a:rPr lang="cs-CZ" dirty="0"/>
              <a:t>👉 Pokud by se jí to podařilo, zůstala by </a:t>
            </a:r>
            <a:r>
              <a:rPr lang="cs-CZ" b="1" dirty="0"/>
              <a:t>monopolistou</a:t>
            </a:r>
            <a:r>
              <a:rPr lang="cs-CZ" dirty="0"/>
              <a:t> se </a:t>
            </a:r>
            <a:r>
              <a:rPr lang="cs-CZ" b="1" dirty="0"/>
              <a:t>ziskem 100 mil. Kč</a:t>
            </a:r>
            <a:r>
              <a:rPr lang="cs-CZ" dirty="0"/>
              <a:t>.</a:t>
            </a:r>
          </a:p>
          <a:p>
            <a:r>
              <a:rPr lang="cs-CZ" dirty="0"/>
              <a:t>Pokud však </a:t>
            </a:r>
            <a:r>
              <a:rPr lang="cs-CZ" b="1" dirty="0"/>
              <a:t>firma 2 vstoupí</a:t>
            </a:r>
            <a:r>
              <a:rPr lang="cs-CZ" dirty="0"/>
              <a:t>, očekává, že </a:t>
            </a:r>
            <a:r>
              <a:rPr lang="cs-CZ" b="1" dirty="0"/>
              <a:t>firma 1 zachová vysokou cenu</a:t>
            </a:r>
            <a:r>
              <a:rPr lang="cs-CZ" dirty="0"/>
              <a:t>.</a:t>
            </a:r>
          </a:p>
          <a:p>
            <a:pPr lvl="1"/>
            <a:r>
              <a:rPr lang="cs-CZ" dirty="0"/>
              <a:t>Firma 1 by pak měla </a:t>
            </a:r>
            <a:r>
              <a:rPr lang="cs-CZ" b="1" dirty="0"/>
              <a:t>zisk 50 mil. Kč</a:t>
            </a:r>
            <a:r>
              <a:rPr lang="cs-CZ" dirty="0"/>
              <a:t>,</a:t>
            </a:r>
          </a:p>
          <a:p>
            <a:pPr lvl="1"/>
            <a:r>
              <a:rPr lang="cs-CZ" dirty="0"/>
              <a:t>Firma 2 by dosáhla </a:t>
            </a:r>
            <a:r>
              <a:rPr lang="cs-CZ" b="1" dirty="0"/>
              <a:t>zisku 10 mil. Kč</a:t>
            </a:r>
            <a:r>
              <a:rPr lang="cs-CZ" dirty="0"/>
              <a:t> (</a:t>
            </a:r>
            <a:r>
              <a:rPr lang="cs-CZ" b="1" dirty="0"/>
              <a:t>50 – 40 </a:t>
            </a:r>
            <a:r>
              <a:rPr lang="cs-CZ" dirty="0"/>
              <a:t>zapuštěných nákladů).</a:t>
            </a:r>
          </a:p>
          <a:p>
            <a:pPr>
              <a:buFont typeface="Wingdings" panose="05000000000000000000" pitchFamily="2" charset="2"/>
              <a:buChar char="ü"/>
            </a:pPr>
            <a:r>
              <a:rPr lang="cs-CZ" dirty="0"/>
              <a:t>➡️ Vzniká </a:t>
            </a:r>
            <a:r>
              <a:rPr lang="cs-CZ" b="1" dirty="0" err="1"/>
              <a:t>Nashova</a:t>
            </a:r>
            <a:r>
              <a:rPr lang="cs-CZ" b="1" dirty="0"/>
              <a:t> rovnováha</a:t>
            </a:r>
            <a:r>
              <a:rPr lang="cs-CZ" dirty="0"/>
              <a:t>:</a:t>
            </a:r>
          </a:p>
          <a:p>
            <a:r>
              <a:rPr lang="cs-CZ" dirty="0"/>
              <a:t>Firma 1 volí </a:t>
            </a:r>
            <a:r>
              <a:rPr lang="cs-CZ" b="1" dirty="0"/>
              <a:t>vysokou cenu</a:t>
            </a:r>
            <a:r>
              <a:rPr lang="cs-CZ" dirty="0"/>
              <a:t>,</a:t>
            </a:r>
          </a:p>
          <a:p>
            <a:r>
              <a:rPr lang="cs-CZ" dirty="0"/>
              <a:t>Firma 2 vstoupí na trh.</a:t>
            </a:r>
            <a:br>
              <a:rPr lang="cs-CZ" dirty="0"/>
            </a:br>
            <a:r>
              <a:rPr lang="cs-CZ" dirty="0"/>
              <a:t>Tato situace ale </a:t>
            </a:r>
            <a:r>
              <a:rPr lang="cs-CZ" b="1" dirty="0"/>
              <a:t>firmě 1 nevyhovuje</a:t>
            </a:r>
            <a:r>
              <a:rPr lang="cs-CZ" dirty="0"/>
              <a:t>.</a:t>
            </a:r>
          </a:p>
          <a:p>
            <a:pPr>
              <a:buFont typeface="Wingdings" panose="05000000000000000000" pitchFamily="2" charset="2"/>
              <a:buChar char="Ø"/>
            </a:pPr>
            <a:endParaRPr lang="cs-CZ" noProof="0" dirty="0"/>
          </a:p>
        </p:txBody>
      </p:sp>
      <p:pic>
        <p:nvPicPr>
          <p:cNvPr id="4" name="Picture 3">
            <a:extLst>
              <a:ext uri="{FF2B5EF4-FFF2-40B4-BE49-F238E27FC236}">
                <a16:creationId xmlns:a16="http://schemas.microsoft.com/office/drawing/2014/main" id="{AD79F71B-2078-C3D0-3F6E-E633FB3C2BD8}"/>
              </a:ext>
            </a:extLst>
          </p:cNvPr>
          <p:cNvPicPr>
            <a:picLocks noChangeAspect="1"/>
          </p:cNvPicPr>
          <p:nvPr/>
        </p:nvPicPr>
        <p:blipFill>
          <a:blip r:embed="rId3"/>
          <a:srcRect t="10657"/>
          <a:stretch>
            <a:fillRect/>
          </a:stretch>
        </p:blipFill>
        <p:spPr>
          <a:xfrm>
            <a:off x="5598763" y="4697260"/>
            <a:ext cx="6593237" cy="2049323"/>
          </a:xfrm>
          <a:prstGeom prst="rect">
            <a:avLst/>
          </a:prstGeom>
        </p:spPr>
      </p:pic>
    </p:spTree>
    <p:extLst>
      <p:ext uri="{BB962C8B-B14F-4D97-AF65-F5344CB8AC3E}">
        <p14:creationId xmlns:p14="http://schemas.microsoft.com/office/powerpoint/2010/main" val="1028536578"/>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E9F878-B470-AE7E-D435-AF508E380221}"/>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D918242-F571-8171-14D7-4027A1EDE746}"/>
              </a:ext>
            </a:extLst>
          </p:cNvPr>
          <p:cNvSpPr>
            <a:spLocks noGrp="1"/>
          </p:cNvSpPr>
          <p:nvPr>
            <p:ph type="title" hasCustomPrompt="1"/>
          </p:nvPr>
        </p:nvSpPr>
        <p:spPr>
          <a:xfrm>
            <a:off x="258500" y="567754"/>
            <a:ext cx="11527100" cy="600646"/>
          </a:xfrm>
        </p:spPr>
        <p:txBody>
          <a:bodyPr spcFirstLastPara="1" vert="horz" wrap="square" lIns="91440" tIns="45720" rIns="91440" bIns="45720" rtlCol="0" anchor="ctr" anchorCtr="0">
            <a:noAutofit/>
          </a:bodyPr>
          <a:lstStyle/>
          <a:p>
            <a:pPr algn="l">
              <a:lnSpc>
                <a:spcPct val="90000"/>
              </a:lnSpc>
              <a:spcBef>
                <a:spcPct val="0"/>
              </a:spcBef>
              <a:buClrTx/>
              <a:buSzTx/>
              <a:defRPr/>
            </a:pPr>
            <a:br>
              <a:rPr lang="cs-CZ" sz="2400" b="1" kern="1200" cap="all" dirty="0">
                <a:solidFill>
                  <a:srgbClr val="FF0000"/>
                </a:solidFill>
                <a:latin typeface="+mj-lt"/>
                <a:ea typeface="+mj-ea"/>
                <a:cs typeface="+mj-cs"/>
              </a:rPr>
            </a:br>
            <a:r>
              <a:rPr lang="pl-PL" sz="2400" b="1" kern="1200" cap="all" dirty="0">
                <a:solidFill>
                  <a:srgbClr val="FF0000"/>
                </a:solidFill>
                <a:latin typeface="+mj-lt"/>
                <a:ea typeface="+mj-ea"/>
                <a:cs typeface="+mj-cs"/>
              </a:rPr>
              <a:t>Sekvenční hry a Strategické tahy: </a:t>
            </a:r>
            <a:r>
              <a:rPr lang="cs-CZ" sz="2400" b="1" dirty="0">
                <a:highlight>
                  <a:srgbClr val="FFFF00"/>
                </a:highlight>
              </a:rPr>
              <a:t>Ad 2)</a:t>
            </a:r>
            <a:r>
              <a:rPr lang="pl-PL" sz="2400" b="1" kern="1200" cap="all" dirty="0">
                <a:solidFill>
                  <a:srgbClr val="FF0000"/>
                </a:solidFill>
                <a:highlight>
                  <a:srgbClr val="FFFF00"/>
                </a:highlight>
                <a:latin typeface="+mj-lt"/>
                <a:ea typeface="+mj-ea"/>
                <a:cs typeface="+mj-cs"/>
              </a:rPr>
              <a:t> </a:t>
            </a:r>
            <a:r>
              <a:rPr lang="cs-CZ" sz="2400" b="1" dirty="0">
                <a:highlight>
                  <a:srgbClr val="FFFF00"/>
                </a:highlight>
              </a:rPr>
              <a:t>Odrazování potenciálních vstupujících</a:t>
            </a:r>
            <a:endParaRPr lang="cs-CZ" sz="2400" b="1" kern="1200" cap="all" dirty="0">
              <a:solidFill>
                <a:srgbClr val="FF0000"/>
              </a:solidFill>
              <a:highlight>
                <a:srgbClr val="FFFF00"/>
              </a:highlight>
              <a:latin typeface="+mj-lt"/>
              <a:ea typeface="+mj-ea"/>
              <a:cs typeface="+mj-cs"/>
            </a:endParaRPr>
          </a:p>
        </p:txBody>
      </p:sp>
      <p:sp>
        <p:nvSpPr>
          <p:cNvPr id="10243" name="Zástupný symbol pro obsah 2">
            <a:extLst>
              <a:ext uri="{FF2B5EF4-FFF2-40B4-BE49-F238E27FC236}">
                <a16:creationId xmlns:a16="http://schemas.microsoft.com/office/drawing/2014/main" id="{77CB1D70-D5FE-2F88-49F3-950828668368}"/>
              </a:ext>
            </a:extLst>
          </p:cNvPr>
          <p:cNvSpPr>
            <a:spLocks noGrp="1"/>
          </p:cNvSpPr>
          <p:nvPr>
            <p:ph idx="1" hasCustomPrompt="1"/>
          </p:nvPr>
        </p:nvSpPr>
        <p:spPr>
          <a:xfrm>
            <a:off x="258500" y="1587500"/>
            <a:ext cx="11755700" cy="4933615"/>
          </a:xfrm>
        </p:spPr>
        <p:txBody>
          <a:bodyPr spcFirstLastPara="1" vert="horz" wrap="square" lIns="91440" tIns="45720" rIns="91440" bIns="45720" anchor="t" anchorCtr="0">
            <a:normAutofit lnSpcReduction="10000"/>
          </a:bodyPr>
          <a:lstStyle/>
          <a:p>
            <a:pPr marL="114300" indent="0">
              <a:buNone/>
            </a:pPr>
            <a:r>
              <a:rPr lang="cs-CZ" b="1" noProof="0" dirty="0"/>
              <a:t>⚙️ Snaha odradit konkurenci – nízká cena</a:t>
            </a:r>
          </a:p>
          <a:p>
            <a:pPr algn="just"/>
            <a:r>
              <a:rPr lang="cs-CZ" noProof="0" dirty="0"/>
              <a:t>Firma 1 zvažuje </a:t>
            </a:r>
            <a:r>
              <a:rPr lang="cs-CZ" b="1" noProof="0" dirty="0"/>
              <a:t>zvýšení výroby</a:t>
            </a:r>
            <a:r>
              <a:rPr lang="cs-CZ" noProof="0" dirty="0"/>
              <a:t> nad optimální úroveň → tím by mohla </a:t>
            </a:r>
            <a:r>
              <a:rPr lang="cs-CZ" b="1" noProof="0" dirty="0"/>
              <a:t>snížit cenu</a:t>
            </a:r>
            <a:r>
              <a:rPr lang="cs-CZ" noProof="0" dirty="0"/>
              <a:t>.</a:t>
            </a:r>
          </a:p>
          <a:p>
            <a:pPr lvl="1"/>
            <a:r>
              <a:rPr lang="cs-CZ" noProof="0" dirty="0"/>
              <a:t>Zisk firmy 1 by klesl na </a:t>
            </a:r>
            <a:r>
              <a:rPr lang="cs-CZ" b="1" noProof="0" dirty="0"/>
              <a:t>30 mil. Kč</a:t>
            </a:r>
            <a:r>
              <a:rPr lang="cs-CZ" noProof="0" dirty="0"/>
              <a:t>,</a:t>
            </a:r>
          </a:p>
          <a:p>
            <a:pPr lvl="1"/>
            <a:r>
              <a:rPr lang="cs-CZ" noProof="0" dirty="0"/>
              <a:t>Firma 2 by měla </a:t>
            </a:r>
            <a:r>
              <a:rPr lang="cs-CZ" b="1" noProof="0" dirty="0"/>
              <a:t>ztrátu 10 mil. Kč</a:t>
            </a:r>
            <a:r>
              <a:rPr lang="cs-CZ" noProof="0" dirty="0"/>
              <a:t> (30 – 40).</a:t>
            </a:r>
          </a:p>
          <a:p>
            <a:r>
              <a:rPr lang="cs-CZ" noProof="0" dirty="0"/>
              <a:t>➡️ Firma 1 tedy </a:t>
            </a:r>
            <a:r>
              <a:rPr lang="cs-CZ" b="1" noProof="0" dirty="0"/>
              <a:t>hrozí nízkou cenou</a:t>
            </a:r>
            <a:r>
              <a:rPr lang="cs-CZ" noProof="0" dirty="0"/>
              <a:t>, aby firmu 2 odradila.</a:t>
            </a:r>
            <a:br>
              <a:rPr lang="cs-CZ" noProof="0" dirty="0"/>
            </a:br>
            <a:r>
              <a:rPr lang="cs-CZ" noProof="0" dirty="0"/>
              <a:t>Ale:</a:t>
            </a:r>
            <a:br>
              <a:rPr lang="cs-CZ" noProof="0" dirty="0"/>
            </a:br>
            <a:r>
              <a:rPr lang="cs-CZ" noProof="0" dirty="0"/>
              <a:t>👉 Firma 2 ví, že jde o </a:t>
            </a:r>
            <a:r>
              <a:rPr lang="cs-CZ" b="1" noProof="0" dirty="0"/>
              <a:t>planou hrozbu</a:t>
            </a:r>
            <a:r>
              <a:rPr lang="cs-CZ" noProof="0" dirty="0"/>
              <a:t> – po vstupu na trh by bylo </a:t>
            </a:r>
            <a:r>
              <a:rPr lang="cs-CZ" b="1" noProof="0" dirty="0"/>
              <a:t>pro firmu 1 výhodnější</a:t>
            </a:r>
            <a:r>
              <a:rPr lang="cs-CZ" noProof="0" dirty="0"/>
              <a:t> vrátit se k </a:t>
            </a:r>
            <a:r>
              <a:rPr lang="cs-CZ" b="1" noProof="0" dirty="0"/>
              <a:t>vysoké ceně</a:t>
            </a:r>
            <a:r>
              <a:rPr lang="cs-CZ" noProof="0" dirty="0"/>
              <a:t>.</a:t>
            </a:r>
            <a:br>
              <a:rPr lang="cs-CZ" noProof="0" dirty="0"/>
            </a:br>
            <a:r>
              <a:rPr lang="cs-CZ" noProof="0" dirty="0"/>
              <a:t>Proto </a:t>
            </a:r>
            <a:r>
              <a:rPr lang="cs-CZ" b="1" noProof="0" dirty="0"/>
              <a:t>firma 2 na trh vstoupí</a:t>
            </a:r>
            <a:r>
              <a:rPr lang="cs-CZ" noProof="0" dirty="0"/>
              <a:t>.</a:t>
            </a:r>
          </a:p>
          <a:p>
            <a:pPr algn="just">
              <a:buFont typeface="Wingdings" panose="05000000000000000000" pitchFamily="2" charset="2"/>
              <a:buChar char="ü"/>
            </a:pPr>
            <a:endParaRPr lang="cs-CZ" sz="4000" b="1" noProof="0"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41932735"/>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B94BAE-CE9F-EBF3-0929-3DA9F0B61EA4}"/>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688B4DB4-DC2D-2E07-CDEE-8B7EC184A770}"/>
              </a:ext>
            </a:extLst>
          </p:cNvPr>
          <p:cNvSpPr>
            <a:spLocks noGrp="1"/>
          </p:cNvSpPr>
          <p:nvPr>
            <p:ph type="title" hasCustomPrompt="1"/>
          </p:nvPr>
        </p:nvSpPr>
        <p:spPr>
          <a:xfrm>
            <a:off x="258500" y="567754"/>
            <a:ext cx="11527100" cy="600646"/>
          </a:xfrm>
        </p:spPr>
        <p:txBody>
          <a:bodyPr spcFirstLastPara="1" vert="horz" wrap="square" lIns="91440" tIns="45720" rIns="91440" bIns="45720" rtlCol="0" anchor="ctr" anchorCtr="0">
            <a:noAutofit/>
          </a:bodyPr>
          <a:lstStyle/>
          <a:p>
            <a:pPr algn="l">
              <a:lnSpc>
                <a:spcPct val="90000"/>
              </a:lnSpc>
              <a:spcBef>
                <a:spcPct val="0"/>
              </a:spcBef>
              <a:buClrTx/>
              <a:buSzTx/>
              <a:defRPr/>
            </a:pPr>
            <a:br>
              <a:rPr lang="cs-CZ" sz="2400" b="1" kern="1200" cap="all" dirty="0">
                <a:solidFill>
                  <a:srgbClr val="FF0000"/>
                </a:solidFill>
                <a:latin typeface="+mj-lt"/>
                <a:ea typeface="+mj-ea"/>
                <a:cs typeface="+mj-cs"/>
              </a:rPr>
            </a:br>
            <a:r>
              <a:rPr lang="pl-PL" sz="2400" b="1" kern="1200" cap="all" dirty="0">
                <a:solidFill>
                  <a:srgbClr val="FF0000"/>
                </a:solidFill>
                <a:latin typeface="+mj-lt"/>
                <a:ea typeface="+mj-ea"/>
                <a:cs typeface="+mj-cs"/>
              </a:rPr>
              <a:t>Sekvenční hry a Strategické tahy: </a:t>
            </a:r>
            <a:r>
              <a:rPr lang="cs-CZ" sz="2400" b="1" dirty="0">
                <a:highlight>
                  <a:srgbClr val="FFFF00"/>
                </a:highlight>
              </a:rPr>
              <a:t>Ad 2)</a:t>
            </a:r>
            <a:r>
              <a:rPr lang="pl-PL" sz="2400" b="1" kern="1200" cap="all" dirty="0">
                <a:solidFill>
                  <a:srgbClr val="FF0000"/>
                </a:solidFill>
                <a:highlight>
                  <a:srgbClr val="FFFF00"/>
                </a:highlight>
                <a:latin typeface="+mj-lt"/>
                <a:ea typeface="+mj-ea"/>
                <a:cs typeface="+mj-cs"/>
              </a:rPr>
              <a:t> </a:t>
            </a:r>
            <a:r>
              <a:rPr lang="cs-CZ" sz="2400" b="1" dirty="0">
                <a:highlight>
                  <a:srgbClr val="FFFF00"/>
                </a:highlight>
              </a:rPr>
              <a:t>Odrazování potenciálních vstupujících</a:t>
            </a:r>
            <a:endParaRPr lang="cs-CZ" sz="2400" b="1" kern="1200" cap="all" dirty="0">
              <a:solidFill>
                <a:srgbClr val="FF0000"/>
              </a:solidFill>
              <a:highlight>
                <a:srgbClr val="FFFF00"/>
              </a:highlight>
              <a:latin typeface="+mj-lt"/>
              <a:ea typeface="+mj-ea"/>
              <a:cs typeface="+mj-cs"/>
            </a:endParaRPr>
          </a:p>
        </p:txBody>
      </p:sp>
      <p:sp>
        <p:nvSpPr>
          <p:cNvPr id="10243" name="Zástupný symbol pro obsah 2">
            <a:extLst>
              <a:ext uri="{FF2B5EF4-FFF2-40B4-BE49-F238E27FC236}">
                <a16:creationId xmlns:a16="http://schemas.microsoft.com/office/drawing/2014/main" id="{E6821E95-DBAB-11E6-B884-D8BE882E911C}"/>
              </a:ext>
            </a:extLst>
          </p:cNvPr>
          <p:cNvSpPr>
            <a:spLocks noGrp="1"/>
          </p:cNvSpPr>
          <p:nvPr>
            <p:ph idx="1" hasCustomPrompt="1"/>
          </p:nvPr>
        </p:nvSpPr>
        <p:spPr>
          <a:xfrm>
            <a:off x="258500" y="1587500"/>
            <a:ext cx="11755700" cy="4933615"/>
          </a:xfrm>
        </p:spPr>
        <p:txBody>
          <a:bodyPr spcFirstLastPara="1" vert="horz" wrap="square" lIns="91440" tIns="45720" rIns="91440" bIns="45720" anchor="t" anchorCtr="0">
            <a:normAutofit/>
          </a:bodyPr>
          <a:lstStyle/>
          <a:p>
            <a:pPr marL="114300" indent="0">
              <a:buNone/>
            </a:pPr>
            <a:r>
              <a:rPr lang="cs-CZ" b="1" noProof="0" dirty="0"/>
              <a:t>🏭 </a:t>
            </a:r>
            <a:r>
              <a:rPr lang="cs-CZ" sz="2800" b="1" noProof="0" dirty="0"/>
              <a:t>Změna strategie – prevence vstupu</a:t>
            </a:r>
          </a:p>
          <a:p>
            <a:r>
              <a:rPr lang="cs-CZ" sz="2800" noProof="0" dirty="0"/>
              <a:t>Situace se mění, pokud </a:t>
            </a:r>
            <a:r>
              <a:rPr lang="cs-CZ" sz="2800" b="1" noProof="0" dirty="0"/>
              <a:t>firma 1 jedná dopředu</a:t>
            </a:r>
            <a:r>
              <a:rPr lang="cs-CZ" sz="2800" noProof="0" dirty="0"/>
              <a:t>:</a:t>
            </a:r>
          </a:p>
          <a:p>
            <a:r>
              <a:rPr lang="cs-CZ" sz="2800" b="1" noProof="0" dirty="0"/>
              <a:t>Investuje do rozšíření výrobní kapacity</a:t>
            </a:r>
            <a:r>
              <a:rPr lang="cs-CZ" sz="2800" noProof="0" dirty="0"/>
              <a:t> (např. </a:t>
            </a:r>
            <a:r>
              <a:rPr lang="cs-CZ" sz="2800" b="1" noProof="0" dirty="0"/>
              <a:t>30 mil. Kč</a:t>
            </a:r>
            <a:r>
              <a:rPr lang="cs-CZ" sz="2800" noProof="0" dirty="0"/>
              <a:t>).</a:t>
            </a:r>
          </a:p>
          <a:p>
            <a:pPr>
              <a:buFont typeface="Wingdings" panose="05000000000000000000" pitchFamily="2" charset="2"/>
              <a:buChar char="Ø"/>
            </a:pPr>
            <a:r>
              <a:rPr lang="cs-CZ" sz="2800" noProof="0" dirty="0"/>
              <a:t>Tím dá najevo, že </a:t>
            </a:r>
            <a:r>
              <a:rPr lang="cs-CZ" sz="2800" b="1" noProof="0" dirty="0"/>
              <a:t>bude schopna později snížit cenu</a:t>
            </a:r>
            <a:r>
              <a:rPr lang="cs-CZ" sz="2800" noProof="0" dirty="0"/>
              <a:t> a skutečně konkurovat.</a:t>
            </a:r>
          </a:p>
          <a:p>
            <a:r>
              <a:rPr lang="cs-CZ" sz="2800" noProof="0" dirty="0"/>
              <a:t>Tato investice představuje </a:t>
            </a:r>
            <a:r>
              <a:rPr lang="cs-CZ" sz="2800" b="1" noProof="0" dirty="0"/>
              <a:t>věrohodný závazek</a:t>
            </a:r>
            <a:r>
              <a:rPr lang="cs-CZ" sz="2800" noProof="0" dirty="0"/>
              <a:t> a může </a:t>
            </a:r>
            <a:r>
              <a:rPr lang="cs-CZ" sz="2800" b="1" noProof="0" dirty="0"/>
              <a:t>odradit firmu 2 od vstupu na trh</a:t>
            </a:r>
            <a:r>
              <a:rPr lang="cs-CZ" sz="2800" noProof="0" dirty="0"/>
              <a:t>.</a:t>
            </a:r>
          </a:p>
          <a:p>
            <a:pPr marL="114300" indent="0">
              <a:buNone/>
            </a:pPr>
            <a:r>
              <a:rPr lang="cs-CZ" sz="2800" noProof="0" dirty="0"/>
              <a:t>➡️ </a:t>
            </a:r>
            <a:r>
              <a:rPr lang="cs-CZ" sz="2800" b="1" noProof="0" dirty="0"/>
              <a:t>Hra se mění</a:t>
            </a:r>
            <a:r>
              <a:rPr lang="cs-CZ" sz="2800" noProof="0" dirty="0"/>
              <a:t> – viz schéma na obr</a:t>
            </a:r>
            <a:r>
              <a:rPr lang="cs-CZ" noProof="0" dirty="0"/>
              <a:t>.</a:t>
            </a:r>
          </a:p>
          <a:p>
            <a:pPr>
              <a:buFont typeface="Wingdings" panose="05000000000000000000" pitchFamily="2" charset="2"/>
              <a:buChar char="v"/>
            </a:pPr>
            <a:endParaRPr lang="cs-CZ" sz="2400" noProof="0" dirty="0"/>
          </a:p>
          <a:p>
            <a:pPr>
              <a:buFont typeface="Wingdings" panose="05000000000000000000" pitchFamily="2" charset="2"/>
              <a:buChar char="v"/>
            </a:pPr>
            <a:r>
              <a:rPr lang="cs-CZ" sz="2400" noProof="0" dirty="0"/>
              <a:t>Odrazení také: </a:t>
            </a:r>
          </a:p>
          <a:p>
            <a:r>
              <a:rPr lang="pl-PL" sz="2400" noProof="0" dirty="0"/>
              <a:t>realizace úspor z rozsahu firmou 1.</a:t>
            </a:r>
            <a:endParaRPr lang="cs-CZ" sz="2400" noProof="0" dirty="0"/>
          </a:p>
          <a:p>
            <a:pPr algn="just">
              <a:buFont typeface="Wingdings" panose="05000000000000000000" pitchFamily="2" charset="2"/>
              <a:buChar char="ü"/>
            </a:pPr>
            <a:endParaRPr lang="cs-CZ" sz="4000" b="1" noProof="0"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pic>
        <p:nvPicPr>
          <p:cNvPr id="4" name="Picture 3">
            <a:extLst>
              <a:ext uri="{FF2B5EF4-FFF2-40B4-BE49-F238E27FC236}">
                <a16:creationId xmlns:a16="http://schemas.microsoft.com/office/drawing/2014/main" id="{CEFE2DF7-C77E-3B8F-1B5F-9C5DE800EB9F}"/>
              </a:ext>
            </a:extLst>
          </p:cNvPr>
          <p:cNvPicPr>
            <a:picLocks noChangeAspect="1"/>
          </p:cNvPicPr>
          <p:nvPr/>
        </p:nvPicPr>
        <p:blipFill>
          <a:blip r:embed="rId3"/>
          <a:stretch>
            <a:fillRect/>
          </a:stretch>
        </p:blipFill>
        <p:spPr>
          <a:xfrm>
            <a:off x="6563638" y="4221271"/>
            <a:ext cx="5628362" cy="2492680"/>
          </a:xfrm>
          <a:prstGeom prst="rect">
            <a:avLst/>
          </a:prstGeom>
        </p:spPr>
      </p:pic>
      <p:sp>
        <p:nvSpPr>
          <p:cNvPr id="5" name="Arrow: Right 4">
            <a:extLst>
              <a:ext uri="{FF2B5EF4-FFF2-40B4-BE49-F238E27FC236}">
                <a16:creationId xmlns:a16="http://schemas.microsoft.com/office/drawing/2014/main" id="{5F5D2471-8F7B-613C-9790-77FC2516E5E3}"/>
              </a:ext>
            </a:extLst>
          </p:cNvPr>
          <p:cNvSpPr/>
          <p:nvPr/>
        </p:nvSpPr>
        <p:spPr>
          <a:xfrm>
            <a:off x="5850258" y="4628201"/>
            <a:ext cx="491484" cy="26337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784772339"/>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49AECE-C94B-9360-7A82-E982578AC9C6}"/>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D8839847-16C3-8686-224F-82FCC288A397}"/>
              </a:ext>
            </a:extLst>
          </p:cNvPr>
          <p:cNvSpPr>
            <a:spLocks noGrp="1"/>
          </p:cNvSpPr>
          <p:nvPr>
            <p:ph type="title" hasCustomPrompt="1"/>
          </p:nvPr>
        </p:nvSpPr>
        <p:spPr>
          <a:xfrm>
            <a:off x="487100" y="743118"/>
            <a:ext cx="11527100" cy="600646"/>
          </a:xfrm>
        </p:spPr>
        <p:txBody>
          <a:bodyPr spcFirstLastPara="1" vert="horz" wrap="square" lIns="91440" tIns="45720" rIns="91440" bIns="45720" rtlCol="0" anchor="ctr" anchorCtr="0">
            <a:noAutofit/>
          </a:bodyPr>
          <a:lstStyle/>
          <a:p>
            <a:pPr algn="l">
              <a:lnSpc>
                <a:spcPct val="90000"/>
              </a:lnSpc>
              <a:spcBef>
                <a:spcPct val="0"/>
              </a:spcBef>
              <a:buClrTx/>
              <a:buSzTx/>
              <a:defRPr/>
            </a:pPr>
            <a:br>
              <a:rPr lang="cs-CZ" sz="2400" b="1" kern="1200" cap="all" dirty="0">
                <a:solidFill>
                  <a:srgbClr val="FF0000"/>
                </a:solidFill>
                <a:latin typeface="+mj-lt"/>
                <a:ea typeface="+mj-ea"/>
                <a:cs typeface="+mj-cs"/>
              </a:rPr>
            </a:br>
            <a:r>
              <a:rPr lang="pl-PL" sz="2400" b="1" kern="1200" cap="all" dirty="0">
                <a:solidFill>
                  <a:srgbClr val="FF0000"/>
                </a:solidFill>
                <a:latin typeface="+mj-lt"/>
                <a:ea typeface="+mj-ea"/>
                <a:cs typeface="+mj-cs"/>
              </a:rPr>
              <a:t>Sekvenční hry a Strategické tahy: </a:t>
            </a:r>
            <a:r>
              <a:rPr lang="cs-CZ" sz="2400" b="1" dirty="0">
                <a:highlight>
                  <a:srgbClr val="FFFF00"/>
                </a:highlight>
              </a:rPr>
              <a:t>Ad 2)</a:t>
            </a:r>
            <a:r>
              <a:rPr lang="pl-PL" sz="2400" b="1" kern="1200" cap="all" dirty="0">
                <a:solidFill>
                  <a:srgbClr val="FF0000"/>
                </a:solidFill>
                <a:highlight>
                  <a:srgbClr val="FFFF00"/>
                </a:highlight>
                <a:latin typeface="+mj-lt"/>
                <a:ea typeface="+mj-ea"/>
                <a:cs typeface="+mj-cs"/>
              </a:rPr>
              <a:t> </a:t>
            </a:r>
            <a:r>
              <a:rPr lang="cs-CZ" sz="2400" b="1" dirty="0">
                <a:highlight>
                  <a:srgbClr val="FFFF00"/>
                </a:highlight>
              </a:rPr>
              <a:t>Odrazování potenciálních vstupujících</a:t>
            </a:r>
            <a:endParaRPr lang="cs-CZ" sz="2400" b="1" kern="1200" cap="all" dirty="0">
              <a:solidFill>
                <a:srgbClr val="FF0000"/>
              </a:solidFill>
              <a:highlight>
                <a:srgbClr val="FFFF00"/>
              </a:highlight>
              <a:latin typeface="+mj-lt"/>
              <a:ea typeface="+mj-ea"/>
              <a:cs typeface="+mj-cs"/>
            </a:endParaRPr>
          </a:p>
        </p:txBody>
      </p:sp>
      <p:sp>
        <p:nvSpPr>
          <p:cNvPr id="10243" name="Zástupný symbol pro obsah 2">
            <a:extLst>
              <a:ext uri="{FF2B5EF4-FFF2-40B4-BE49-F238E27FC236}">
                <a16:creationId xmlns:a16="http://schemas.microsoft.com/office/drawing/2014/main" id="{06BD3E06-1D28-258D-F4B1-514F449A07B4}"/>
              </a:ext>
            </a:extLst>
          </p:cNvPr>
          <p:cNvSpPr>
            <a:spLocks noGrp="1"/>
          </p:cNvSpPr>
          <p:nvPr>
            <p:ph idx="1" hasCustomPrompt="1"/>
          </p:nvPr>
        </p:nvSpPr>
        <p:spPr>
          <a:xfrm>
            <a:off x="258500" y="1587500"/>
            <a:ext cx="11755700" cy="4933615"/>
          </a:xfrm>
        </p:spPr>
        <p:txBody>
          <a:bodyPr spcFirstLastPara="1" vert="horz" wrap="square" lIns="91440" tIns="45720" rIns="91440" bIns="45720" anchor="t" anchorCtr="0">
            <a:normAutofit/>
          </a:bodyPr>
          <a:lstStyle/>
          <a:p>
            <a:r>
              <a:rPr lang="cs-CZ" b="1" noProof="0" dirty="0"/>
              <a:t>Shrnutí </a:t>
            </a:r>
          </a:p>
          <a:p>
            <a:pPr marL="628650" indent="-514350">
              <a:buFont typeface="+mj-lt"/>
              <a:buAutoNum type="arabicPeriod"/>
            </a:pPr>
            <a:r>
              <a:rPr lang="cs-CZ" b="1" noProof="0" dirty="0">
                <a:solidFill>
                  <a:srgbClr val="FF0000"/>
                </a:solidFill>
              </a:rPr>
              <a:t>Planá hrozba:</a:t>
            </a:r>
            <a:r>
              <a:rPr lang="cs-CZ" noProof="0" dirty="0">
                <a:solidFill>
                  <a:srgbClr val="FF0000"/>
                </a:solidFill>
              </a:rPr>
              <a:t> </a:t>
            </a:r>
            <a:r>
              <a:rPr lang="cs-CZ" noProof="0" dirty="0"/>
              <a:t>Původní hrozba nízké ceny je </a:t>
            </a:r>
            <a:r>
              <a:rPr lang="cs-CZ" b="1" noProof="0" dirty="0"/>
              <a:t>planá</a:t>
            </a:r>
            <a:r>
              <a:rPr lang="cs-CZ" noProof="0" dirty="0"/>
              <a:t> (monopolista by si snížením ceny po vstupu ublížil).</a:t>
            </a:r>
          </a:p>
          <a:p>
            <a:pPr marL="628650" indent="-514350">
              <a:buFont typeface="+mj-lt"/>
              <a:buAutoNum type="arabicPeriod"/>
            </a:pPr>
            <a:r>
              <a:rPr lang="cs-CZ" b="1" noProof="0" dirty="0">
                <a:solidFill>
                  <a:srgbClr val="FF0000"/>
                </a:solidFill>
              </a:rPr>
              <a:t>Věrohodná hrozba:</a:t>
            </a:r>
            <a:r>
              <a:rPr lang="cs-CZ" noProof="0" dirty="0">
                <a:solidFill>
                  <a:srgbClr val="FF0000"/>
                </a:solidFill>
              </a:rPr>
              <a:t> </a:t>
            </a:r>
            <a:r>
              <a:rPr lang="cs-CZ" noProof="0" dirty="0"/>
              <a:t>Monopolista musí </a:t>
            </a:r>
            <a:r>
              <a:rPr lang="cs-CZ" b="1" noProof="0" dirty="0"/>
              <a:t>investovat do dodatečné výrobní kapacity</a:t>
            </a:r>
            <a:r>
              <a:rPr lang="cs-CZ" noProof="0" dirty="0"/>
              <a:t> (zapuštěné náklady 30 mil. Kč).</a:t>
            </a:r>
          </a:p>
          <a:p>
            <a:pPr marL="812800" lvl="1" indent="-368300"/>
            <a:r>
              <a:rPr lang="cs-CZ" noProof="0" dirty="0"/>
              <a:t>Tato investice mění jeho optimální chování, protože při vstupu Firmy 2 je pro něj stanovení nízké ceny (zisk 40 mil. Kč) lepší, než vysoké (zisk 20 mil. Kč).</a:t>
            </a:r>
          </a:p>
          <a:p>
            <a:pPr marL="812800" lvl="1" indent="-368300"/>
            <a:r>
              <a:rPr lang="cs-CZ" noProof="0" dirty="0"/>
              <a:t>Firma 2 vidí, že hrozba je reálná, a </a:t>
            </a:r>
            <a:r>
              <a:rPr lang="cs-CZ" b="1" noProof="0" dirty="0"/>
              <a:t>nevstoupí</a:t>
            </a:r>
            <a:r>
              <a:rPr lang="cs-CZ" noProof="0" dirty="0"/>
              <a:t>.</a:t>
            </a:r>
          </a:p>
          <a:p>
            <a:pPr algn="just">
              <a:buFont typeface="Wingdings" panose="05000000000000000000" pitchFamily="2" charset="2"/>
              <a:buChar char="ü"/>
            </a:pPr>
            <a:endParaRPr lang="cs-CZ" sz="4000" b="1" noProof="0"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75221465"/>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F8DD81-0C3D-CF7C-3D19-A39BEFAA4FA4}"/>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2A5FBE2A-BAA5-A3B9-B270-AF13123BE1F6}"/>
              </a:ext>
            </a:extLst>
          </p:cNvPr>
          <p:cNvSpPr>
            <a:spLocks noGrp="1"/>
          </p:cNvSpPr>
          <p:nvPr>
            <p:ph type="title" hasCustomPrompt="1"/>
          </p:nvPr>
        </p:nvSpPr>
        <p:spPr>
          <a:xfrm>
            <a:off x="258500" y="617858"/>
            <a:ext cx="11755700" cy="1073156"/>
          </a:xfrm>
        </p:spPr>
        <p:txBody>
          <a:bodyPr spcFirstLastPara="1" vert="horz" wrap="square" lIns="91440" tIns="45720" rIns="91440" bIns="45720" rtlCol="0" anchor="ctr" anchorCtr="0">
            <a:noAutofit/>
          </a:bodyPr>
          <a:lstStyle/>
          <a:p>
            <a:pPr algn="l">
              <a:lnSpc>
                <a:spcPct val="90000"/>
              </a:lnSpc>
              <a:spcBef>
                <a:spcPct val="0"/>
              </a:spcBef>
              <a:buClrTx/>
              <a:buSzTx/>
              <a:defRPr/>
            </a:pPr>
            <a:br>
              <a:rPr lang="cs-CZ" sz="2800" b="1" kern="1200" cap="all" noProof="0" dirty="0">
                <a:solidFill>
                  <a:srgbClr val="FF0000"/>
                </a:solidFill>
                <a:latin typeface="+mj-lt"/>
                <a:ea typeface="+mj-ea"/>
                <a:cs typeface="+mj-cs"/>
              </a:rPr>
            </a:br>
            <a:r>
              <a:rPr lang="cs-CZ" sz="2800" b="1" kern="1200" cap="all" noProof="0" dirty="0">
                <a:solidFill>
                  <a:srgbClr val="FF0000"/>
                </a:solidFill>
                <a:latin typeface="+mj-lt"/>
                <a:ea typeface="+mj-ea"/>
                <a:cs typeface="+mj-cs"/>
              </a:rPr>
              <a:t>Další pojmy – </a:t>
            </a:r>
            <a:r>
              <a:rPr lang="cs-CZ" sz="2800" b="1" kern="1200" cap="all" dirty="0">
                <a:solidFill>
                  <a:srgbClr val="FF0000"/>
                </a:solidFill>
                <a:latin typeface="+mj-lt"/>
                <a:ea typeface="+mj-ea"/>
                <a:cs typeface="+mj-cs"/>
              </a:rPr>
              <a:t> </a:t>
            </a:r>
            <a:r>
              <a:rPr lang="cs-CZ" sz="2800" b="1" dirty="0">
                <a:highlight>
                  <a:srgbClr val="FFFF00"/>
                </a:highlight>
              </a:rPr>
              <a:t>Ad 2)</a:t>
            </a:r>
            <a:r>
              <a:rPr lang="pl-PL" sz="2800" b="1" kern="1200" cap="all" dirty="0">
                <a:solidFill>
                  <a:srgbClr val="FF0000"/>
                </a:solidFill>
                <a:highlight>
                  <a:srgbClr val="FFFF00"/>
                </a:highlight>
              </a:rPr>
              <a:t> </a:t>
            </a:r>
            <a:r>
              <a:rPr lang="cs-CZ" sz="2800" b="1" dirty="0">
                <a:highlight>
                  <a:srgbClr val="FFFF00"/>
                </a:highlight>
              </a:rPr>
              <a:t>Odrazování potenciálních vstupujících</a:t>
            </a:r>
            <a:endParaRPr lang="cs-CZ" sz="2800" b="1" kern="1200" cap="all" noProof="0" dirty="0">
              <a:solidFill>
                <a:srgbClr val="FF0000"/>
              </a:solidFill>
              <a:highlight>
                <a:srgbClr val="FFFF00"/>
              </a:highlight>
              <a:latin typeface="+mj-lt"/>
              <a:ea typeface="+mj-ea"/>
              <a:cs typeface="+mj-cs"/>
            </a:endParaRPr>
          </a:p>
        </p:txBody>
      </p:sp>
      <p:sp>
        <p:nvSpPr>
          <p:cNvPr id="10243" name="Zástupný symbol pro obsah 2">
            <a:extLst>
              <a:ext uri="{FF2B5EF4-FFF2-40B4-BE49-F238E27FC236}">
                <a16:creationId xmlns:a16="http://schemas.microsoft.com/office/drawing/2014/main" id="{1A94EF65-7ACD-1FBE-90CF-3141E3B173BD}"/>
              </a:ext>
            </a:extLst>
          </p:cNvPr>
          <p:cNvSpPr>
            <a:spLocks noGrp="1"/>
          </p:cNvSpPr>
          <p:nvPr>
            <p:ph idx="1" hasCustomPrompt="1"/>
          </p:nvPr>
        </p:nvSpPr>
        <p:spPr>
          <a:xfrm>
            <a:off x="218150" y="1791222"/>
            <a:ext cx="11755700" cy="5245769"/>
          </a:xfrm>
        </p:spPr>
        <p:txBody>
          <a:bodyPr spcFirstLastPara="1" vert="horz" wrap="square" lIns="91440" tIns="45720" rIns="91440" bIns="45720" anchor="t" anchorCtr="0">
            <a:normAutofit/>
          </a:bodyPr>
          <a:lstStyle/>
          <a:p>
            <a:pPr algn="just">
              <a:buFont typeface="Wingdings" panose="05000000000000000000" pitchFamily="2" charset="2"/>
              <a:buChar char="ü"/>
            </a:pPr>
            <a:r>
              <a:rPr lang="cs-CZ" sz="2800" b="1" dirty="0">
                <a:highlight>
                  <a:srgbClr val="00FFFF"/>
                </a:highlight>
              </a:rPr>
              <a:t>Teorie her – </a:t>
            </a:r>
            <a:r>
              <a:rPr lang="cs-CZ" sz="2800" b="1" dirty="0"/>
              <a:t>dynamický pohled na odrazování potenciálních konkurentů použitím hrozby prodeje za nízkou cenu stávající firmou. </a:t>
            </a:r>
          </a:p>
          <a:p>
            <a:pPr algn="just">
              <a:buFont typeface="Wingdings" panose="05000000000000000000" pitchFamily="2" charset="2"/>
              <a:buChar char="ü"/>
            </a:pPr>
            <a:r>
              <a:rPr lang="cs-CZ" sz="2800" b="1" noProof="0" dirty="0">
                <a:highlight>
                  <a:srgbClr val="00FFFF"/>
                </a:highlight>
              </a:rPr>
              <a:t>Nízké ceny (Limit </a:t>
            </a:r>
            <a:r>
              <a:rPr lang="cs-CZ" sz="2800" b="1" noProof="0" dirty="0" err="1">
                <a:highlight>
                  <a:srgbClr val="00FFFF"/>
                </a:highlight>
              </a:rPr>
              <a:t>pricing</a:t>
            </a:r>
            <a:r>
              <a:rPr lang="cs-CZ" sz="2800" b="1" noProof="0" dirty="0">
                <a:highlight>
                  <a:srgbClr val="00FFFF"/>
                </a:highlight>
              </a:rPr>
              <a:t>): </a:t>
            </a:r>
            <a:r>
              <a:rPr lang="cs-CZ" sz="2800" noProof="0" dirty="0"/>
              <a:t>Statický pohled na cenovou politiku bránící vstupu.</a:t>
            </a:r>
          </a:p>
          <a:p>
            <a:pPr algn="just">
              <a:buFont typeface="Wingdings" panose="05000000000000000000" pitchFamily="2" charset="2"/>
              <a:buChar char="ü"/>
            </a:pPr>
            <a:r>
              <a:rPr lang="cs-CZ" sz="2800" b="1" noProof="0" dirty="0">
                <a:highlight>
                  <a:srgbClr val="00FFFF"/>
                </a:highlight>
              </a:rPr>
              <a:t>Dobyvatelný trh </a:t>
            </a:r>
            <a:r>
              <a:rPr lang="cs-CZ" sz="2800" b="1" noProof="0" dirty="0"/>
              <a:t>(</a:t>
            </a:r>
            <a:r>
              <a:rPr lang="cs-CZ" sz="2800" b="1" noProof="0" dirty="0" err="1"/>
              <a:t>Contestable</a:t>
            </a:r>
            <a:r>
              <a:rPr lang="cs-CZ" sz="2800" b="1" noProof="0" dirty="0"/>
              <a:t> Market): Trh, na který je snadný vstup/výstup (nízké zapuštěné náklady). </a:t>
            </a:r>
          </a:p>
          <a:p>
            <a:pPr algn="just">
              <a:buFont typeface="Wingdings" panose="05000000000000000000" pitchFamily="2" charset="2"/>
              <a:buChar char="Ø"/>
            </a:pPr>
            <a:r>
              <a:rPr lang="cs-CZ" sz="2800" noProof="0" dirty="0"/>
              <a:t>Firmy jsou nuceny stanovit nízké ceny (blízké průměrným nákladům), aby odradily potenciální konkurenty.</a:t>
            </a:r>
          </a:p>
          <a:p>
            <a:pPr marL="901700" indent="-274638" algn="just">
              <a:buFont typeface="Wingdings" panose="05000000000000000000" pitchFamily="2" charset="2"/>
              <a:buChar char="Ø"/>
            </a:pPr>
            <a:r>
              <a:rPr lang="pl-PL" sz="2800" noProof="0" dirty="0"/>
              <a:t>To stlačuje jejich </a:t>
            </a:r>
            <a:r>
              <a:rPr lang="pl-PL" sz="2800" b="1" noProof="0" dirty="0"/>
              <a:t>zisk k nule.</a:t>
            </a:r>
            <a:endParaRPr lang="cs-CZ" sz="2800" b="1" noProof="0" dirty="0"/>
          </a:p>
          <a:p>
            <a:pPr algn="just">
              <a:buFont typeface="Wingdings" panose="05000000000000000000" pitchFamily="2" charset="2"/>
              <a:buChar char="ü"/>
            </a:pPr>
            <a:endParaRPr lang="cs-CZ" sz="2800" noProof="0" dirty="0"/>
          </a:p>
          <a:p>
            <a:pPr algn="just">
              <a:buFont typeface="Wingdings" panose="05000000000000000000" pitchFamily="2" charset="2"/>
              <a:buChar char="ü"/>
            </a:pPr>
            <a:endParaRPr lang="cs-CZ" sz="3600" b="1" noProof="0"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46134167"/>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63C837-EA24-9AC1-F5CC-6DBBFE28E243}"/>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D185C75-804A-F6C9-B444-2A7340F06CDC}"/>
              </a:ext>
            </a:extLst>
          </p:cNvPr>
          <p:cNvSpPr>
            <a:spLocks noGrp="1"/>
          </p:cNvSpPr>
          <p:nvPr>
            <p:ph type="title" hasCustomPrompt="1"/>
          </p:nvPr>
        </p:nvSpPr>
        <p:spPr>
          <a:xfrm>
            <a:off x="363855" y="749562"/>
            <a:ext cx="11464290" cy="322584"/>
          </a:xfrm>
        </p:spPr>
        <p:txBody>
          <a:bodyPr spcFirstLastPara="1" vert="horz" wrap="square" lIns="91440" tIns="45720" rIns="91440" bIns="45720" rtlCol="0" anchor="ctr" anchorCtr="0">
            <a:noAutofit/>
          </a:bodyPr>
          <a:lstStyle/>
          <a:p>
            <a:pPr algn="l">
              <a:lnSpc>
                <a:spcPct val="90000"/>
              </a:lnSpc>
              <a:spcBef>
                <a:spcPct val="0"/>
              </a:spcBef>
              <a:buClrTx/>
              <a:buSzTx/>
              <a:defRPr/>
            </a:pPr>
            <a:br>
              <a:rPr lang="cs-CZ" sz="2400" b="1" kern="1200" cap="all" dirty="0">
                <a:solidFill>
                  <a:srgbClr val="FF0000"/>
                </a:solidFill>
                <a:latin typeface="+mj-lt"/>
                <a:ea typeface="+mj-ea"/>
                <a:cs typeface="+mj-cs"/>
              </a:rPr>
            </a:br>
            <a:r>
              <a:rPr lang="pl-PL" sz="2400" b="1" kern="1200" cap="all" dirty="0">
                <a:solidFill>
                  <a:srgbClr val="FF0000"/>
                </a:solidFill>
                <a:latin typeface="+mj-lt"/>
                <a:ea typeface="+mj-ea"/>
                <a:cs typeface="+mj-cs"/>
              </a:rPr>
              <a:t>Sekvenční hry a strategické tahy: </a:t>
            </a:r>
            <a:r>
              <a:rPr lang="cs-CZ" sz="2400" b="1" dirty="0">
                <a:highlight>
                  <a:srgbClr val="FFFF00"/>
                </a:highlight>
              </a:rPr>
              <a:t>Ad 3)</a:t>
            </a:r>
            <a:r>
              <a:rPr lang="pl-PL" sz="2400" b="1" kern="1200" cap="all" dirty="0">
                <a:solidFill>
                  <a:srgbClr val="FF0000"/>
                </a:solidFill>
                <a:highlight>
                  <a:srgbClr val="FFFF00"/>
                </a:highlight>
              </a:rPr>
              <a:t> </a:t>
            </a:r>
            <a:r>
              <a:rPr lang="pl-PL" sz="2400" b="1" dirty="0">
                <a:highlight>
                  <a:srgbClr val="FFFF00"/>
                </a:highlight>
              </a:rPr>
              <a:t>vytlačení firmy  z trhu.</a:t>
            </a:r>
            <a:br>
              <a:rPr lang="pl-PL" sz="2400" b="1" dirty="0">
                <a:highlight>
                  <a:srgbClr val="FFFF00"/>
                </a:highlight>
              </a:rPr>
            </a:br>
            <a:br>
              <a:rPr lang="pl-PL" sz="2400" b="1" kern="1200" cap="all" dirty="0">
                <a:solidFill>
                  <a:srgbClr val="FF0000"/>
                </a:solidFill>
                <a:latin typeface="+mj-lt"/>
                <a:ea typeface="+mj-ea"/>
                <a:cs typeface="+mj-cs"/>
              </a:rPr>
            </a:br>
            <a:endParaRPr lang="cs-CZ" sz="2400" b="1" kern="1200" cap="all" dirty="0">
              <a:solidFill>
                <a:srgbClr val="FF0000"/>
              </a:solidFill>
              <a:latin typeface="+mj-lt"/>
              <a:ea typeface="+mj-ea"/>
              <a:cs typeface="+mj-cs"/>
            </a:endParaRPr>
          </a:p>
        </p:txBody>
      </p:sp>
      <p:sp>
        <p:nvSpPr>
          <p:cNvPr id="10243" name="Zástupný symbol pro obsah 2">
            <a:extLst>
              <a:ext uri="{FF2B5EF4-FFF2-40B4-BE49-F238E27FC236}">
                <a16:creationId xmlns:a16="http://schemas.microsoft.com/office/drawing/2014/main" id="{3B74578C-0BE6-FB1D-65CC-DB0D8EFAFC23}"/>
              </a:ext>
            </a:extLst>
          </p:cNvPr>
          <p:cNvSpPr>
            <a:spLocks noGrp="1"/>
          </p:cNvSpPr>
          <p:nvPr>
            <p:ph idx="1" hasCustomPrompt="1"/>
          </p:nvPr>
        </p:nvSpPr>
        <p:spPr>
          <a:xfrm>
            <a:off x="258500" y="1275346"/>
            <a:ext cx="11755700" cy="5188084"/>
          </a:xfrm>
        </p:spPr>
        <p:txBody>
          <a:bodyPr spcFirstLastPara="1" vert="horz" wrap="square" lIns="91440" tIns="45720" rIns="91440" bIns="45720" anchor="t" anchorCtr="0">
            <a:normAutofit fontScale="70000" lnSpcReduction="20000"/>
          </a:bodyPr>
          <a:lstStyle/>
          <a:p>
            <a:pPr marL="114300" indent="0">
              <a:buNone/>
            </a:pPr>
            <a:r>
              <a:rPr lang="cs-CZ" b="1" noProof="0" dirty="0"/>
              <a:t>🐺 Predátorské ceny – třetí strategický tah firmy 1</a:t>
            </a:r>
          </a:p>
          <a:p>
            <a:pPr>
              <a:buFont typeface="Wingdings" panose="05000000000000000000" pitchFamily="2" charset="2"/>
              <a:buChar char="ü"/>
            </a:pPr>
            <a:r>
              <a:rPr lang="cs-CZ" noProof="0" dirty="0"/>
              <a:t>Snaha firmy 1 zlepšit svou pozici: pokusí se </a:t>
            </a:r>
            <a:r>
              <a:rPr lang="cs-CZ" b="1" noProof="0" dirty="0"/>
              <a:t>přesvědčit firmu 2</a:t>
            </a:r>
            <a:r>
              <a:rPr lang="cs-CZ" noProof="0" dirty="0"/>
              <a:t>, že podmínky na trhu jsou tak nepříznivé, že by pro ni bylo </a:t>
            </a:r>
            <a:r>
              <a:rPr lang="cs-CZ" b="1" noProof="0" dirty="0"/>
              <a:t>výhodnější z trhu odejít</a:t>
            </a:r>
            <a:r>
              <a:rPr lang="cs-CZ" noProof="0" dirty="0"/>
              <a:t>.</a:t>
            </a:r>
          </a:p>
          <a:p>
            <a:r>
              <a:rPr lang="cs-CZ" noProof="0" dirty="0"/>
              <a:t>➡️ Pokud se jí to podaří </a:t>
            </a:r>
            <a:r>
              <a:rPr lang="cs-CZ" dirty="0"/>
              <a:t>→ </a:t>
            </a:r>
            <a:r>
              <a:rPr lang="cs-CZ" noProof="0" dirty="0"/>
              <a:t>firma 1 se opět stane </a:t>
            </a:r>
            <a:r>
              <a:rPr lang="cs-CZ" b="1" noProof="0" dirty="0"/>
              <a:t>monopolistou</a:t>
            </a:r>
            <a:r>
              <a:rPr lang="cs-CZ" noProof="0" dirty="0"/>
              <a:t>.</a:t>
            </a:r>
          </a:p>
          <a:p>
            <a:br>
              <a:rPr lang="cs-CZ" noProof="0" dirty="0"/>
            </a:br>
            <a:endParaRPr lang="cs-CZ" noProof="0" dirty="0"/>
          </a:p>
          <a:p>
            <a:pPr marL="114300" indent="0">
              <a:buNone/>
            </a:pPr>
            <a:r>
              <a:rPr lang="cs-CZ" b="1" noProof="0" dirty="0"/>
              <a:t>📉 Strategie predátorských cen</a:t>
            </a:r>
          </a:p>
          <a:p>
            <a:r>
              <a:rPr lang="cs-CZ" b="1" noProof="0" dirty="0"/>
              <a:t>Predátorská cena (</a:t>
            </a:r>
            <a:r>
              <a:rPr lang="cs-CZ" b="1" noProof="0" dirty="0" err="1"/>
              <a:t>predatory</a:t>
            </a:r>
            <a:r>
              <a:rPr lang="cs-CZ" b="1" noProof="0" dirty="0"/>
              <a:t> </a:t>
            </a:r>
            <a:r>
              <a:rPr lang="cs-CZ" b="1" noProof="0" dirty="0" err="1"/>
              <a:t>pricing</a:t>
            </a:r>
            <a:r>
              <a:rPr lang="cs-CZ" b="1" noProof="0" dirty="0"/>
              <a:t>)</a:t>
            </a:r>
            <a:r>
              <a:rPr lang="cs-CZ" noProof="0" dirty="0"/>
              <a:t> je strategie, kdy firma 1:</a:t>
            </a:r>
          </a:p>
          <a:p>
            <a:r>
              <a:rPr lang="cs-CZ" noProof="0" dirty="0"/>
              <a:t>nastaví </a:t>
            </a:r>
            <a:r>
              <a:rPr lang="cs-CZ" b="1" noProof="0" dirty="0"/>
              <a:t>extrémně nízkou cenu</a:t>
            </a:r>
            <a:r>
              <a:rPr lang="cs-CZ" noProof="0" dirty="0"/>
              <a:t>,</a:t>
            </a:r>
          </a:p>
          <a:p>
            <a:pPr>
              <a:buFont typeface="Wingdings" panose="05000000000000000000" pitchFamily="2" charset="2"/>
              <a:buChar char="Ø"/>
            </a:pPr>
            <a:r>
              <a:rPr lang="cs-CZ" noProof="0" dirty="0"/>
              <a:t>až </a:t>
            </a:r>
            <a:r>
              <a:rPr lang="cs-CZ" b="1" noProof="0" dirty="0"/>
              <a:t>pod úrovní průměrných či mezních nákladů</a:t>
            </a:r>
            <a:r>
              <a:rPr lang="cs-CZ" noProof="0" dirty="0"/>
              <a:t>,</a:t>
            </a:r>
          </a:p>
          <a:p>
            <a:r>
              <a:rPr lang="cs-CZ" noProof="0" dirty="0"/>
              <a:t>Cíl: </a:t>
            </a:r>
            <a:r>
              <a:rPr lang="cs-CZ" b="1" noProof="0" dirty="0"/>
              <a:t>vytlačit konkurenci</a:t>
            </a:r>
            <a:r>
              <a:rPr lang="cs-CZ" noProof="0" dirty="0"/>
              <a:t>, která takto nízké ceny </a:t>
            </a:r>
            <a:r>
              <a:rPr lang="cs-CZ" b="1" noProof="0" dirty="0"/>
              <a:t>nemůže dlouhodobě ustát</a:t>
            </a:r>
            <a:r>
              <a:rPr lang="cs-CZ" noProof="0" dirty="0"/>
              <a:t>.</a:t>
            </a:r>
          </a:p>
          <a:p>
            <a:pPr>
              <a:buFont typeface="Wingdings" panose="05000000000000000000" pitchFamily="2" charset="2"/>
              <a:buChar char="ü"/>
            </a:pPr>
            <a:r>
              <a:rPr lang="cs-CZ" b="1" kern="1200" dirty="0">
                <a:solidFill>
                  <a:schemeClr val="tx1"/>
                </a:solidFill>
              </a:rPr>
              <a:t>Hra vytlačování z trhu </a:t>
            </a:r>
            <a:r>
              <a:rPr lang="cs-CZ" kern="1200" dirty="0">
                <a:solidFill>
                  <a:schemeClr val="tx1"/>
                </a:solidFill>
              </a:rPr>
              <a:t>– podobná </a:t>
            </a:r>
            <a:r>
              <a:rPr lang="cs-CZ" b="1" kern="1200" dirty="0">
                <a:solidFill>
                  <a:schemeClr val="tx1"/>
                </a:solidFill>
              </a:rPr>
              <a:t>hře vstupního odstrašování; </a:t>
            </a:r>
            <a:endParaRPr lang="cs-CZ" b="1" dirty="0"/>
          </a:p>
          <a:p>
            <a:r>
              <a:rPr lang="cs-CZ" noProof="0" dirty="0"/>
              <a:t>Nízká cena funguje jako </a:t>
            </a:r>
            <a:r>
              <a:rPr lang="cs-CZ" b="1" noProof="0" dirty="0"/>
              <a:t>signál</a:t>
            </a:r>
            <a:r>
              <a:rPr lang="cs-CZ" noProof="0" dirty="0"/>
              <a:t>:</a:t>
            </a:r>
          </a:p>
          <a:p>
            <a:pPr>
              <a:buFont typeface="Wingdings" panose="05000000000000000000" pitchFamily="2" charset="2"/>
              <a:buChar char="Ø"/>
            </a:pPr>
            <a:r>
              <a:rPr lang="cs-CZ" noProof="0" dirty="0"/>
              <a:t>👉 Firma 1 naznačuje, že dokáže </a:t>
            </a:r>
            <a:r>
              <a:rPr lang="cs-CZ" b="1" noProof="0" dirty="0"/>
              <a:t>vyrábět levněji</a:t>
            </a:r>
            <a:r>
              <a:rPr lang="cs-CZ" noProof="0" dirty="0"/>
              <a:t> než firma 2 → pro firmu 2 je dlouhodobé působení na trhu </a:t>
            </a:r>
            <a:r>
              <a:rPr lang="cs-CZ" b="1" noProof="0" dirty="0"/>
              <a:t>ztrátové</a:t>
            </a:r>
            <a:r>
              <a:rPr lang="cs-CZ" noProof="0" dirty="0"/>
              <a:t>.</a:t>
            </a:r>
          </a:p>
          <a:p>
            <a:r>
              <a:rPr lang="cs-CZ" noProof="0" dirty="0"/>
              <a:t>Pokud firma 2 uvěří, že hrozba je </a:t>
            </a:r>
            <a:r>
              <a:rPr lang="cs-CZ" b="1" noProof="0" dirty="0"/>
              <a:t>reálná</a:t>
            </a:r>
            <a:r>
              <a:rPr lang="cs-CZ" noProof="0" dirty="0"/>
              <a:t>, trh </a:t>
            </a:r>
            <a:r>
              <a:rPr lang="cs-CZ" b="1" noProof="0" dirty="0"/>
              <a:t>opustí</a:t>
            </a:r>
            <a:r>
              <a:rPr lang="cs-CZ" noProof="0" dirty="0"/>
              <a:t>.</a:t>
            </a:r>
          </a:p>
          <a:p>
            <a:pPr algn="just">
              <a:buFont typeface="Wingdings" panose="05000000000000000000" pitchFamily="2" charset="2"/>
              <a:buChar char="ü"/>
            </a:pPr>
            <a:endParaRPr lang="cs-CZ" sz="4000" b="1" noProof="0"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63038898"/>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hasCustomPrompt="1"/>
          </p:nvPr>
        </p:nvSpPr>
        <p:spPr>
          <a:xfrm>
            <a:off x="516254" y="533400"/>
            <a:ext cx="11464290" cy="481263"/>
          </a:xfrm>
        </p:spPr>
        <p:txBody>
          <a:bodyPr spcFirstLastPara="1" vert="horz" wrap="square" lIns="91440" tIns="45720" rIns="91440" bIns="45720" rtlCol="0" anchor="ctr" anchorCtr="0">
            <a:noAutofit/>
          </a:bodyPr>
          <a:lstStyle/>
          <a:p>
            <a:pPr algn="l">
              <a:lnSpc>
                <a:spcPct val="90000"/>
              </a:lnSpc>
              <a:spcBef>
                <a:spcPct val="0"/>
              </a:spcBef>
              <a:buClrTx/>
              <a:buSzTx/>
              <a:defRPr/>
            </a:pPr>
            <a:br>
              <a:rPr lang="cs-CZ" sz="2800" b="1" kern="1200" cap="all" dirty="0">
                <a:solidFill>
                  <a:srgbClr val="FF0000"/>
                </a:solidFill>
                <a:latin typeface="+mj-lt"/>
                <a:ea typeface="+mj-ea"/>
                <a:cs typeface="+mj-cs"/>
              </a:rPr>
            </a:br>
            <a:r>
              <a:rPr lang="pl-PL" sz="2800" b="1" kern="1200" cap="all" dirty="0">
                <a:solidFill>
                  <a:srgbClr val="FF0000"/>
                </a:solidFill>
                <a:latin typeface="+mj-lt"/>
                <a:ea typeface="+mj-ea"/>
                <a:cs typeface="+mj-cs"/>
              </a:rPr>
              <a:t>Základní pojmy teorie her</a:t>
            </a:r>
            <a:endParaRPr lang="cs-CZ" sz="2800" b="1" kern="1200" cap="all" dirty="0">
              <a:solidFill>
                <a:srgbClr val="FF0000"/>
              </a:solidFill>
              <a:latin typeface="+mj-lt"/>
              <a:ea typeface="+mj-ea"/>
              <a:cs typeface="+mj-cs"/>
            </a:endParaRPr>
          </a:p>
        </p:txBody>
      </p:sp>
      <p:sp>
        <p:nvSpPr>
          <p:cNvPr id="10243" name="Zástupný symbol pro obsah 2"/>
          <p:cNvSpPr>
            <a:spLocks noGrp="1"/>
          </p:cNvSpPr>
          <p:nvPr>
            <p:ph idx="1" hasCustomPrompt="1"/>
          </p:nvPr>
        </p:nvSpPr>
        <p:spPr>
          <a:xfrm>
            <a:off x="45039" y="1447800"/>
            <a:ext cx="11783105" cy="4876800"/>
          </a:xfrm>
        </p:spPr>
        <p:txBody>
          <a:bodyPr spcFirstLastPara="1" vert="horz" wrap="square" lIns="91440" tIns="45720" rIns="91440" bIns="45720" anchor="t" anchorCtr="0">
            <a:normAutofit fontScale="70000" lnSpcReduction="20000"/>
          </a:bodyPr>
          <a:lstStyle/>
          <a:p>
            <a:r>
              <a:rPr lang="cs-CZ" sz="4000" b="1" noProof="0" dirty="0">
                <a:latin typeface="Calibri" panose="020F0502020204030204" pitchFamily="34" charset="0"/>
                <a:ea typeface="Calibri" panose="020F0502020204030204" pitchFamily="34" charset="0"/>
                <a:cs typeface="Calibri" panose="020F0502020204030204" pitchFamily="34" charset="0"/>
              </a:rPr>
              <a:t>Hráč</a:t>
            </a:r>
            <a:r>
              <a:rPr lang="cs-CZ" sz="4000" noProof="0" dirty="0">
                <a:latin typeface="Calibri" panose="020F0502020204030204" pitchFamily="34" charset="0"/>
                <a:ea typeface="Calibri" panose="020F0502020204030204" pitchFamily="34" charset="0"/>
                <a:cs typeface="Calibri" panose="020F0502020204030204" pitchFamily="34" charset="0"/>
              </a:rPr>
              <a:t>: účastník hry – firma: </a:t>
            </a:r>
            <a:r>
              <a:rPr lang="cs-CZ" altLang="cs-CZ" sz="4000" dirty="0">
                <a:solidFill>
                  <a:schemeClr val="tx1"/>
                </a:solidFill>
                <a:latin typeface="Calibri" panose="020F0502020204030204" pitchFamily="34" charset="0"/>
                <a:ea typeface="Calibri" panose="020F0502020204030204" pitchFamily="34" charset="0"/>
                <a:cs typeface="Calibri" panose="020F0502020204030204" pitchFamily="34" charset="0"/>
              </a:rPr>
              <a:t>rozhoduje o volbě jedné z mnoha různých strategií.</a:t>
            </a:r>
            <a:r>
              <a:rPr lang="cs-CZ" altLang="cs-CZ" sz="4000" b="1" dirty="0">
                <a:solidFill>
                  <a:schemeClr val="tx1"/>
                </a:solidFill>
                <a:latin typeface="Calibri" panose="020F0502020204030204" pitchFamily="34" charset="0"/>
                <a:ea typeface="Calibri" panose="020F0502020204030204" pitchFamily="34" charset="0"/>
                <a:cs typeface="Calibri" panose="020F0502020204030204" pitchFamily="34" charset="0"/>
              </a:rPr>
              <a:t> </a:t>
            </a:r>
            <a:endParaRPr lang="cs-CZ" sz="4000" noProof="0" dirty="0">
              <a:latin typeface="Calibri" panose="020F0502020204030204" pitchFamily="34" charset="0"/>
              <a:ea typeface="Calibri" panose="020F0502020204030204" pitchFamily="34" charset="0"/>
              <a:cs typeface="Calibri" panose="020F0502020204030204" pitchFamily="34" charset="0"/>
            </a:endParaRPr>
          </a:p>
          <a:p>
            <a:r>
              <a:rPr lang="cs-CZ" sz="4000" b="1" noProof="0" dirty="0">
                <a:latin typeface="Calibri" panose="020F0502020204030204" pitchFamily="34" charset="0"/>
                <a:ea typeface="Calibri" panose="020F0502020204030204" pitchFamily="34" charset="0"/>
                <a:cs typeface="Calibri" panose="020F0502020204030204" pitchFamily="34" charset="0"/>
              </a:rPr>
              <a:t>Strategie</a:t>
            </a:r>
            <a:r>
              <a:rPr lang="cs-CZ" sz="4000" noProof="0" dirty="0">
                <a:latin typeface="Calibri" panose="020F0502020204030204" pitchFamily="34" charset="0"/>
                <a:ea typeface="Calibri" panose="020F0502020204030204" pitchFamily="34" charset="0"/>
                <a:cs typeface="Calibri" panose="020F0502020204030204" pitchFamily="34" charset="0"/>
              </a:rPr>
              <a:t>: každá z možných činností, pro kterou se může hráč v dané hře rozhodnout:</a:t>
            </a:r>
          </a:p>
          <a:p>
            <a:pPr marL="444500" indent="-330200">
              <a:buFont typeface="+mj-lt"/>
              <a:buAutoNum type="arabicPeriod"/>
            </a:pPr>
            <a:r>
              <a:rPr lang="cs-CZ" sz="4000" b="1" noProof="0" dirty="0">
                <a:latin typeface="Calibri" panose="020F0502020204030204" pitchFamily="34" charset="0"/>
                <a:ea typeface="Calibri" panose="020F0502020204030204" pitchFamily="34" charset="0"/>
                <a:cs typeface="Calibri" panose="020F0502020204030204" pitchFamily="34" charset="0"/>
              </a:rPr>
              <a:t>Ryzí</a:t>
            </a:r>
            <a:r>
              <a:rPr lang="cs-CZ" sz="4000" noProof="0" dirty="0">
                <a:latin typeface="Calibri" panose="020F0502020204030204" pitchFamily="34" charset="0"/>
                <a:ea typeface="Calibri" panose="020F0502020204030204" pitchFamily="34" charset="0"/>
                <a:cs typeface="Calibri" panose="020F0502020204030204" pitchFamily="34" charset="0"/>
              </a:rPr>
              <a:t> – každý hráč zvolí svou strategii jednou provždy; </a:t>
            </a:r>
          </a:p>
          <a:p>
            <a:pPr marL="444500" indent="-330200">
              <a:buFont typeface="+mj-lt"/>
              <a:buAutoNum type="arabicPeriod"/>
            </a:pPr>
            <a:r>
              <a:rPr lang="cs-CZ" sz="4000" b="1" noProof="0" dirty="0">
                <a:latin typeface="Calibri" panose="020F0502020204030204" pitchFamily="34" charset="0"/>
                <a:ea typeface="Calibri" panose="020F0502020204030204" pitchFamily="34" charset="0"/>
                <a:cs typeface="Calibri" panose="020F0502020204030204" pitchFamily="34" charset="0"/>
              </a:rPr>
              <a:t>Smíšená</a:t>
            </a:r>
            <a:r>
              <a:rPr lang="cs-CZ" sz="4000" noProof="0" dirty="0">
                <a:latin typeface="Calibri" panose="020F0502020204030204" pitchFamily="34" charset="0"/>
                <a:ea typeface="Calibri" panose="020F0502020204030204" pitchFamily="34" charset="0"/>
                <a:cs typeface="Calibri" panose="020F0502020204030204" pitchFamily="34" charset="0"/>
              </a:rPr>
              <a:t> – hráči své strategie náhodně střídají, existuje pravděpodobnost každé volby strategie.</a:t>
            </a:r>
          </a:p>
          <a:p>
            <a:endParaRPr lang="cs-CZ" sz="4000" b="1" dirty="0">
              <a:latin typeface="Calibri" panose="020F0502020204030204" pitchFamily="34" charset="0"/>
              <a:ea typeface="Calibri" panose="020F0502020204030204" pitchFamily="34" charset="0"/>
              <a:cs typeface="Calibri" panose="020F0502020204030204" pitchFamily="34" charset="0"/>
            </a:endParaRPr>
          </a:p>
          <a:p>
            <a:r>
              <a:rPr lang="cs-CZ" sz="4000" b="1" noProof="0" dirty="0">
                <a:latin typeface="Calibri" panose="020F0502020204030204" pitchFamily="34" charset="0"/>
                <a:ea typeface="Calibri" panose="020F0502020204030204" pitchFamily="34" charset="0"/>
                <a:cs typeface="Calibri" panose="020F0502020204030204" pitchFamily="34" charset="0"/>
              </a:rPr>
              <a:t>Výsledek/výplata</a:t>
            </a:r>
            <a:r>
              <a:rPr lang="cs-CZ" sz="4000" noProof="0" dirty="0">
                <a:latin typeface="Calibri" panose="020F0502020204030204" pitchFamily="34" charset="0"/>
                <a:ea typeface="Calibri" panose="020F0502020204030204" pitchFamily="34" charset="0"/>
                <a:cs typeface="Calibri" panose="020F0502020204030204" pitchFamily="34" charset="0"/>
              </a:rPr>
              <a:t>: konečné výnosy ze hry pro každého z hráčů (obvykle v penězích).</a:t>
            </a:r>
          </a:p>
          <a:p>
            <a:r>
              <a:rPr lang="cs-CZ" sz="4000" b="1" noProof="0" dirty="0">
                <a:latin typeface="Calibri" panose="020F0502020204030204" pitchFamily="34" charset="0"/>
                <a:ea typeface="Calibri" panose="020F0502020204030204" pitchFamily="34" charset="0"/>
                <a:cs typeface="Calibri" panose="020F0502020204030204" pitchFamily="34" charset="0"/>
              </a:rPr>
              <a:t>Výplatní matice</a:t>
            </a:r>
            <a:r>
              <a:rPr lang="cs-CZ" sz="4000" noProof="0" dirty="0">
                <a:latin typeface="Calibri" panose="020F0502020204030204" pitchFamily="34" charset="0"/>
                <a:ea typeface="Calibri" panose="020F0502020204030204" pitchFamily="34" charset="0"/>
                <a:cs typeface="Calibri" panose="020F0502020204030204" pitchFamily="34" charset="0"/>
              </a:rPr>
              <a:t>: normální forma zápisu výsledků = tabulka zachycující výsledky alternativních strategií hráčů.</a:t>
            </a:r>
          </a:p>
          <a:p>
            <a:endParaRPr lang="cs-CZ" sz="4000" noProof="0"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23296C-5D74-2F9C-D29E-D84D385D9982}"/>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16ACAD76-0DFA-4165-6536-FC6DDDC1FCA0}"/>
              </a:ext>
            </a:extLst>
          </p:cNvPr>
          <p:cNvSpPr>
            <a:spLocks noGrp="1"/>
          </p:cNvSpPr>
          <p:nvPr>
            <p:ph type="title" hasCustomPrompt="1"/>
          </p:nvPr>
        </p:nvSpPr>
        <p:spPr>
          <a:xfrm>
            <a:off x="363855" y="749562"/>
            <a:ext cx="11464290" cy="322584"/>
          </a:xfrm>
        </p:spPr>
        <p:txBody>
          <a:bodyPr spcFirstLastPara="1" vert="horz" wrap="square" lIns="91440" tIns="45720" rIns="91440" bIns="45720" rtlCol="0" anchor="ctr" anchorCtr="0">
            <a:noAutofit/>
          </a:bodyPr>
          <a:lstStyle/>
          <a:p>
            <a:pPr algn="l">
              <a:lnSpc>
                <a:spcPct val="90000"/>
              </a:lnSpc>
              <a:spcBef>
                <a:spcPct val="0"/>
              </a:spcBef>
              <a:buClrTx/>
              <a:buSzTx/>
              <a:defRPr/>
            </a:pPr>
            <a:br>
              <a:rPr lang="cs-CZ" sz="2400" b="1" kern="1200" cap="all" noProof="0">
                <a:solidFill>
                  <a:srgbClr val="FF0000"/>
                </a:solidFill>
                <a:latin typeface="+mj-lt"/>
                <a:ea typeface="+mj-ea"/>
                <a:cs typeface="+mj-cs"/>
              </a:rPr>
            </a:br>
            <a:r>
              <a:rPr lang="cs-CZ" sz="2400" b="1" kern="1200" cap="all" noProof="0">
                <a:solidFill>
                  <a:srgbClr val="FF0000"/>
                </a:solidFill>
                <a:latin typeface="+mj-lt"/>
                <a:ea typeface="+mj-ea"/>
                <a:cs typeface="+mj-cs"/>
              </a:rPr>
              <a:t>Sekvenční hry a strategické tahy: </a:t>
            </a:r>
            <a:r>
              <a:rPr lang="cs-CZ" sz="2400" b="1" noProof="0">
                <a:highlight>
                  <a:srgbClr val="FFFF00"/>
                </a:highlight>
              </a:rPr>
              <a:t>Ad 3)</a:t>
            </a:r>
            <a:r>
              <a:rPr lang="cs-CZ" sz="2400" b="1" kern="1200" cap="all" noProof="0">
                <a:solidFill>
                  <a:srgbClr val="FF0000"/>
                </a:solidFill>
                <a:highlight>
                  <a:srgbClr val="FFFF00"/>
                </a:highlight>
              </a:rPr>
              <a:t> </a:t>
            </a:r>
            <a:r>
              <a:rPr lang="cs-CZ" sz="2400" b="1" noProof="0">
                <a:highlight>
                  <a:srgbClr val="FFFF00"/>
                </a:highlight>
              </a:rPr>
              <a:t>vytlačení firmy  z trhu.</a:t>
            </a:r>
            <a:br>
              <a:rPr lang="cs-CZ" sz="2400" b="1" noProof="0">
                <a:highlight>
                  <a:srgbClr val="FFFF00"/>
                </a:highlight>
              </a:rPr>
            </a:br>
            <a:br>
              <a:rPr lang="cs-CZ" sz="2400" b="1" kern="1200" cap="all" noProof="0">
                <a:solidFill>
                  <a:srgbClr val="FF0000"/>
                </a:solidFill>
                <a:latin typeface="+mj-lt"/>
                <a:ea typeface="+mj-ea"/>
                <a:cs typeface="+mj-cs"/>
              </a:rPr>
            </a:br>
            <a:endParaRPr lang="cs-CZ" sz="2400" b="1" kern="1200" cap="all" noProof="0">
              <a:solidFill>
                <a:srgbClr val="FF0000"/>
              </a:solidFill>
              <a:latin typeface="+mj-lt"/>
              <a:ea typeface="+mj-ea"/>
              <a:cs typeface="+mj-cs"/>
            </a:endParaRPr>
          </a:p>
        </p:txBody>
      </p:sp>
      <p:sp>
        <p:nvSpPr>
          <p:cNvPr id="10243" name="Zástupný symbol pro obsah 2">
            <a:extLst>
              <a:ext uri="{FF2B5EF4-FFF2-40B4-BE49-F238E27FC236}">
                <a16:creationId xmlns:a16="http://schemas.microsoft.com/office/drawing/2014/main" id="{FAE4ACE2-5CCE-7B22-3B46-CE775E7EDB5F}"/>
              </a:ext>
            </a:extLst>
          </p:cNvPr>
          <p:cNvSpPr>
            <a:spLocks noGrp="1"/>
          </p:cNvSpPr>
          <p:nvPr>
            <p:ph idx="1" hasCustomPrompt="1"/>
          </p:nvPr>
        </p:nvSpPr>
        <p:spPr>
          <a:xfrm>
            <a:off x="258500" y="1275346"/>
            <a:ext cx="11755700" cy="5062823"/>
          </a:xfrm>
        </p:spPr>
        <p:txBody>
          <a:bodyPr spcFirstLastPara="1" vert="horz" wrap="square" lIns="91440" tIns="45720" rIns="91440" bIns="45720" anchor="t" anchorCtr="0">
            <a:normAutofit/>
          </a:bodyPr>
          <a:lstStyle/>
          <a:p>
            <a:pPr marL="114300" indent="0">
              <a:buNone/>
            </a:pPr>
            <a:r>
              <a:rPr lang="cs-CZ" b="1" noProof="0" dirty="0"/>
              <a:t>🎯 Chování po vytlačení konkurence</a:t>
            </a:r>
          </a:p>
          <a:p>
            <a:r>
              <a:rPr lang="cs-CZ" noProof="0" dirty="0"/>
              <a:t>Jakmile firma 2 trh opustí </a:t>
            </a:r>
            <a:r>
              <a:rPr lang="cs-CZ" dirty="0"/>
              <a:t>→ </a:t>
            </a:r>
            <a:r>
              <a:rPr lang="cs-CZ" noProof="0" dirty="0"/>
              <a:t>firma 1 zvýší cenu </a:t>
            </a:r>
            <a:r>
              <a:rPr lang="cs-CZ" dirty="0"/>
              <a:t>→ </a:t>
            </a:r>
            <a:endParaRPr lang="cs-CZ" noProof="0" dirty="0"/>
          </a:p>
          <a:p>
            <a:pPr>
              <a:buFont typeface="Wingdings" panose="05000000000000000000" pitchFamily="2" charset="2"/>
              <a:buChar char="Ø"/>
            </a:pPr>
            <a:r>
              <a:rPr lang="cs-CZ" noProof="0" dirty="0"/>
              <a:t>začne </a:t>
            </a:r>
            <a:r>
              <a:rPr lang="cs-CZ" b="1" noProof="0" dirty="0"/>
              <a:t>realizovat monopolní zisk</a:t>
            </a:r>
            <a:r>
              <a:rPr lang="cs-CZ" noProof="0" dirty="0"/>
              <a:t>.</a:t>
            </a:r>
          </a:p>
          <a:p>
            <a:endParaRPr lang="cs-CZ" noProof="0" dirty="0"/>
          </a:p>
          <a:p>
            <a:r>
              <a:rPr lang="cs-CZ" noProof="0" dirty="0"/>
              <a:t>Problém však nastává:</a:t>
            </a:r>
          </a:p>
          <a:p>
            <a:pPr marL="114300" indent="0">
              <a:buNone/>
            </a:pPr>
            <a:r>
              <a:rPr lang="cs-CZ" noProof="0" dirty="0"/>
              <a:t>➡️ </a:t>
            </a:r>
            <a:r>
              <a:rPr lang="cs-CZ" b="1" noProof="0" dirty="0"/>
              <a:t>Vysoká cena opět přiláká konkurenci</a:t>
            </a:r>
            <a:r>
              <a:rPr lang="cs-CZ" noProof="0" dirty="0"/>
              <a:t>.</a:t>
            </a:r>
          </a:p>
          <a:p>
            <a:pPr>
              <a:buFont typeface="Wingdings" panose="05000000000000000000" pitchFamily="2" charset="2"/>
              <a:buChar char="§"/>
            </a:pPr>
            <a:r>
              <a:rPr lang="cs-CZ" noProof="0" dirty="0"/>
              <a:t>Firma 1 by pak musela </a:t>
            </a:r>
            <a:r>
              <a:rPr lang="cs-CZ" b="1" noProof="0" dirty="0"/>
              <a:t>znovu použít predátorské ceny</a:t>
            </a:r>
            <a:r>
              <a:rPr lang="cs-CZ" noProof="0" dirty="0"/>
              <a:t>, aby firmu 2 vytlačila.</a:t>
            </a:r>
          </a:p>
          <a:p>
            <a:r>
              <a:rPr lang="cs-CZ" dirty="0"/>
              <a:t>→ </a:t>
            </a:r>
            <a:r>
              <a:rPr lang="cs-CZ" b="1" noProof="0" dirty="0"/>
              <a:t>Opakovaná hra</a:t>
            </a:r>
            <a:r>
              <a:rPr lang="cs-CZ" noProof="0" dirty="0"/>
              <a:t>. </a:t>
            </a:r>
            <a:r>
              <a:rPr lang="cs-CZ" dirty="0"/>
              <a:t>→ → → →</a:t>
            </a:r>
            <a:endParaRPr lang="cs-CZ" noProof="0" dirty="0"/>
          </a:p>
          <a:p>
            <a:endParaRPr lang="cs-CZ" b="1" noProof="0" dirty="0"/>
          </a:p>
          <a:p>
            <a:pPr algn="just">
              <a:buFont typeface="Wingdings" panose="05000000000000000000" pitchFamily="2" charset="2"/>
              <a:buChar char="ü"/>
            </a:pPr>
            <a:endParaRPr lang="cs-CZ" sz="4000" b="1" noProof="0"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12448395"/>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63A10-96E7-5059-5735-75721140841C}"/>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5B11E426-1045-742C-2CE3-AB18D8C5BA01}"/>
              </a:ext>
            </a:extLst>
          </p:cNvPr>
          <p:cNvSpPr>
            <a:spLocks noGrp="1"/>
          </p:cNvSpPr>
          <p:nvPr>
            <p:ph type="title" hasCustomPrompt="1"/>
          </p:nvPr>
        </p:nvSpPr>
        <p:spPr>
          <a:xfrm>
            <a:off x="363855" y="749562"/>
            <a:ext cx="11464290" cy="322584"/>
          </a:xfrm>
        </p:spPr>
        <p:txBody>
          <a:bodyPr spcFirstLastPara="1" vert="horz" wrap="square" lIns="91440" tIns="45720" rIns="91440" bIns="45720" rtlCol="0" anchor="ctr" anchorCtr="0">
            <a:noAutofit/>
          </a:bodyPr>
          <a:lstStyle/>
          <a:p>
            <a:pPr algn="l">
              <a:lnSpc>
                <a:spcPct val="90000"/>
              </a:lnSpc>
              <a:spcBef>
                <a:spcPct val="0"/>
              </a:spcBef>
              <a:buClrTx/>
              <a:buSzTx/>
              <a:defRPr/>
            </a:pPr>
            <a:br>
              <a:rPr lang="cs-CZ" sz="2400" b="1" kern="1200" cap="all" dirty="0">
                <a:solidFill>
                  <a:srgbClr val="FF0000"/>
                </a:solidFill>
                <a:latin typeface="+mj-lt"/>
                <a:ea typeface="+mj-ea"/>
                <a:cs typeface="+mj-cs"/>
              </a:rPr>
            </a:br>
            <a:r>
              <a:rPr lang="pl-PL" sz="2400" b="1" kern="1200" cap="all" dirty="0">
                <a:solidFill>
                  <a:srgbClr val="FF0000"/>
                </a:solidFill>
                <a:latin typeface="+mj-lt"/>
                <a:ea typeface="+mj-ea"/>
                <a:cs typeface="+mj-cs"/>
              </a:rPr>
              <a:t>Sekvenční hry a strategické tahy: </a:t>
            </a:r>
            <a:r>
              <a:rPr lang="cs-CZ" sz="2400" b="1" dirty="0">
                <a:highlight>
                  <a:srgbClr val="FFFF00"/>
                </a:highlight>
              </a:rPr>
              <a:t>Ad 3)</a:t>
            </a:r>
            <a:r>
              <a:rPr lang="pl-PL" sz="2400" b="1" kern="1200" cap="all" dirty="0">
                <a:solidFill>
                  <a:srgbClr val="FF0000"/>
                </a:solidFill>
                <a:highlight>
                  <a:srgbClr val="FFFF00"/>
                </a:highlight>
              </a:rPr>
              <a:t> </a:t>
            </a:r>
            <a:r>
              <a:rPr lang="pl-PL" sz="2400" b="1" dirty="0">
                <a:highlight>
                  <a:srgbClr val="FFFF00"/>
                </a:highlight>
              </a:rPr>
              <a:t>vytlačení firmy  z trhu.</a:t>
            </a:r>
            <a:br>
              <a:rPr lang="pl-PL" sz="2400" b="1" dirty="0">
                <a:highlight>
                  <a:srgbClr val="FFFF00"/>
                </a:highlight>
              </a:rPr>
            </a:br>
            <a:br>
              <a:rPr lang="pl-PL" sz="2400" b="1" kern="1200" cap="all" dirty="0">
                <a:solidFill>
                  <a:srgbClr val="FF0000"/>
                </a:solidFill>
                <a:latin typeface="+mj-lt"/>
                <a:ea typeface="+mj-ea"/>
                <a:cs typeface="+mj-cs"/>
              </a:rPr>
            </a:br>
            <a:endParaRPr lang="cs-CZ" sz="2400" b="1" kern="1200" cap="all" dirty="0">
              <a:solidFill>
                <a:srgbClr val="FF0000"/>
              </a:solidFill>
              <a:latin typeface="+mj-lt"/>
              <a:ea typeface="+mj-ea"/>
              <a:cs typeface="+mj-cs"/>
            </a:endParaRPr>
          </a:p>
        </p:txBody>
      </p:sp>
      <p:sp>
        <p:nvSpPr>
          <p:cNvPr id="10243" name="Zástupný symbol pro obsah 2">
            <a:extLst>
              <a:ext uri="{FF2B5EF4-FFF2-40B4-BE49-F238E27FC236}">
                <a16:creationId xmlns:a16="http://schemas.microsoft.com/office/drawing/2014/main" id="{F97EEF65-F73A-5412-77E9-6344D545AC8F}"/>
              </a:ext>
            </a:extLst>
          </p:cNvPr>
          <p:cNvSpPr>
            <a:spLocks noGrp="1"/>
          </p:cNvSpPr>
          <p:nvPr>
            <p:ph idx="1" hasCustomPrompt="1"/>
          </p:nvPr>
        </p:nvSpPr>
        <p:spPr>
          <a:xfrm>
            <a:off x="258500" y="1275346"/>
            <a:ext cx="11755700" cy="5062823"/>
          </a:xfrm>
        </p:spPr>
        <p:txBody>
          <a:bodyPr spcFirstLastPara="1" vert="horz" wrap="square" lIns="91440" tIns="45720" rIns="91440" bIns="45720" anchor="t" anchorCtr="0">
            <a:normAutofit fontScale="92500" lnSpcReduction="10000"/>
          </a:bodyPr>
          <a:lstStyle/>
          <a:p>
            <a:pPr marL="114300" indent="0">
              <a:buNone/>
            </a:pPr>
            <a:r>
              <a:rPr lang="cs-CZ" sz="2400" b="1" noProof="0" dirty="0"/>
              <a:t>🔁 Opakovaná hra a její výsledek</a:t>
            </a:r>
          </a:p>
          <a:p>
            <a:r>
              <a:rPr lang="cs-CZ" sz="2400" noProof="0" dirty="0"/>
              <a:t>Výsledek závisí na tom, zda je hra:</a:t>
            </a:r>
          </a:p>
          <a:p>
            <a:pPr marL="628650" indent="-514350">
              <a:buFont typeface="+mj-lt"/>
              <a:buAutoNum type="arabicPeriod"/>
            </a:pPr>
            <a:r>
              <a:rPr lang="cs-CZ" sz="2400" b="1" noProof="0" dirty="0"/>
              <a:t>konečná</a:t>
            </a:r>
            <a:r>
              <a:rPr lang="cs-CZ" sz="2400" noProof="0" dirty="0"/>
              <a:t> → predátorské ceny nebývají věrohodné (zpětná indukce oslabuje hrozbu),</a:t>
            </a:r>
          </a:p>
          <a:p>
            <a:pPr marL="628650" indent="-514350">
              <a:buFont typeface="+mj-lt"/>
              <a:buAutoNum type="arabicPeriod"/>
            </a:pPr>
            <a:r>
              <a:rPr lang="cs-CZ" sz="2400" b="1" noProof="0" dirty="0"/>
              <a:t>nekonečná</a:t>
            </a:r>
            <a:r>
              <a:rPr lang="cs-CZ" sz="2400" noProof="0" dirty="0"/>
              <a:t> → hrozba je věrohodnější, protože firma 1 má silnější motivaci „trestat“ konkurenci nízkými cenami.</a:t>
            </a:r>
          </a:p>
          <a:p>
            <a:r>
              <a:rPr lang="cs-CZ" sz="2400" noProof="0" dirty="0"/>
              <a:t>Predátorské ceny tedy často používají </a:t>
            </a:r>
            <a:r>
              <a:rPr lang="cs-CZ" sz="2400" b="1" noProof="0" dirty="0"/>
              <a:t>silné a kapitálově vybavené firmy</a:t>
            </a:r>
            <a:r>
              <a:rPr lang="cs-CZ" sz="2400" noProof="0" dirty="0"/>
              <a:t>, které dokáží:</a:t>
            </a:r>
          </a:p>
          <a:p>
            <a:pPr>
              <a:buFont typeface="Wingdings" panose="05000000000000000000" pitchFamily="2" charset="2"/>
              <a:buChar char="Ø"/>
            </a:pPr>
            <a:r>
              <a:rPr lang="cs-CZ" sz="2400" b="1" noProof="0" dirty="0"/>
              <a:t>přežít krátkodobé ztráty</a:t>
            </a:r>
            <a:r>
              <a:rPr lang="cs-CZ" sz="2400" noProof="0" dirty="0"/>
              <a:t>,</a:t>
            </a:r>
          </a:p>
          <a:p>
            <a:pPr>
              <a:buFont typeface="Wingdings" panose="05000000000000000000" pitchFamily="2" charset="2"/>
              <a:buChar char="Ø"/>
            </a:pPr>
            <a:r>
              <a:rPr lang="cs-CZ" sz="2400" noProof="0" dirty="0"/>
              <a:t>výměnou za </a:t>
            </a:r>
            <a:r>
              <a:rPr lang="cs-CZ" sz="2400" b="1" noProof="0" dirty="0"/>
              <a:t>dlouhodobé monopolní zisky</a:t>
            </a:r>
            <a:r>
              <a:rPr lang="cs-CZ" sz="2400" noProof="0" dirty="0"/>
              <a:t>.</a:t>
            </a:r>
          </a:p>
          <a:p>
            <a:br>
              <a:rPr lang="cs-CZ" sz="2400" noProof="0" dirty="0"/>
            </a:br>
            <a:endParaRPr lang="cs-CZ" sz="2400" noProof="0" dirty="0"/>
          </a:p>
          <a:p>
            <a:pPr marL="114300" indent="0">
              <a:buNone/>
            </a:pPr>
            <a:r>
              <a:rPr lang="cs-CZ" sz="2400" b="1" noProof="0" dirty="0"/>
              <a:t>⚖️ Legálnost predátorských cen</a:t>
            </a:r>
          </a:p>
          <a:p>
            <a:r>
              <a:rPr lang="cs-CZ" sz="2400" noProof="0" dirty="0"/>
              <a:t>Predátorské ceny jsou v mnoha zemích </a:t>
            </a:r>
            <a:r>
              <a:rPr lang="cs-CZ" sz="2400" b="1" noProof="0" dirty="0"/>
              <a:t>zakázané</a:t>
            </a:r>
            <a:r>
              <a:rPr lang="cs-CZ" sz="2400" noProof="0" dirty="0"/>
              <a:t>.</a:t>
            </a:r>
          </a:p>
          <a:p>
            <a:r>
              <a:rPr lang="cs-CZ" sz="2400" noProof="0" dirty="0"/>
              <a:t>V </a:t>
            </a:r>
            <a:r>
              <a:rPr lang="cs-CZ" sz="2400" b="1" noProof="0" dirty="0"/>
              <a:t>EU</a:t>
            </a:r>
            <a:r>
              <a:rPr lang="cs-CZ" sz="2400" noProof="0" dirty="0"/>
              <a:t> je zakázáno prodávat se ztrátou </a:t>
            </a:r>
            <a:r>
              <a:rPr lang="cs-CZ" sz="2400" b="1" noProof="0" dirty="0"/>
              <a:t>s úmyslem vytlačit konkurenty z trhu</a:t>
            </a:r>
            <a:r>
              <a:rPr lang="cs-CZ" sz="2400" noProof="0" dirty="0"/>
              <a:t>: </a:t>
            </a:r>
          </a:p>
          <a:p>
            <a:pPr>
              <a:buFont typeface="Wingdings" panose="05000000000000000000" pitchFamily="2" charset="2"/>
              <a:buChar char="Ø"/>
            </a:pPr>
            <a:r>
              <a:rPr lang="cs-CZ" sz="2400" noProof="0" dirty="0"/>
              <a:t>Porušení pravidel hospodářské soutěže.</a:t>
            </a:r>
          </a:p>
          <a:p>
            <a:endParaRPr lang="cs-CZ" sz="2400" noProof="0" dirty="0"/>
          </a:p>
          <a:p>
            <a:pPr algn="just">
              <a:buFont typeface="Wingdings" panose="05000000000000000000" pitchFamily="2" charset="2"/>
              <a:buChar char="ü"/>
            </a:pPr>
            <a:endParaRPr lang="cs-CZ" b="1" noProof="0"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3750106"/>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6A8A30-9FBB-8669-E76B-F89613403C32}"/>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AA9C7FB-474D-AEBE-D952-01ED49719D61}"/>
              </a:ext>
            </a:extLst>
          </p:cNvPr>
          <p:cNvSpPr>
            <a:spLocks noGrp="1"/>
          </p:cNvSpPr>
          <p:nvPr>
            <p:ph type="title" hasCustomPrompt="1"/>
          </p:nvPr>
        </p:nvSpPr>
        <p:spPr>
          <a:xfrm>
            <a:off x="469210" y="767182"/>
            <a:ext cx="11464290" cy="322584"/>
          </a:xfrm>
        </p:spPr>
        <p:txBody>
          <a:bodyPr spcFirstLastPara="1" vert="horz" wrap="square" lIns="91440" tIns="45720" rIns="91440" bIns="45720" rtlCol="0" anchor="ctr" anchorCtr="0">
            <a:noAutofit/>
          </a:bodyPr>
          <a:lstStyle/>
          <a:p>
            <a:pPr algn="l">
              <a:lnSpc>
                <a:spcPct val="90000"/>
              </a:lnSpc>
              <a:spcBef>
                <a:spcPct val="0"/>
              </a:spcBef>
              <a:buClrTx/>
              <a:buSzTx/>
              <a:defRPr/>
            </a:pPr>
            <a:r>
              <a:rPr lang="cs-CZ" sz="2400" b="1" kern="1200" cap="all" dirty="0">
                <a:solidFill>
                  <a:srgbClr val="FF0000"/>
                </a:solidFill>
                <a:latin typeface="+mj-lt"/>
                <a:ea typeface="+mj-ea"/>
                <a:cs typeface="+mj-cs"/>
              </a:rPr>
              <a:t>Reálné příklady a Legislativní poznámky</a:t>
            </a:r>
          </a:p>
        </p:txBody>
      </p:sp>
      <p:sp>
        <p:nvSpPr>
          <p:cNvPr id="10243" name="Zástupný symbol pro obsah 2">
            <a:extLst>
              <a:ext uri="{FF2B5EF4-FFF2-40B4-BE49-F238E27FC236}">
                <a16:creationId xmlns:a16="http://schemas.microsoft.com/office/drawing/2014/main" id="{4DF3B54F-4444-AE1C-9658-22833301529C}"/>
              </a:ext>
            </a:extLst>
          </p:cNvPr>
          <p:cNvSpPr>
            <a:spLocks noGrp="1"/>
          </p:cNvSpPr>
          <p:nvPr>
            <p:ph idx="1" hasCustomPrompt="1"/>
          </p:nvPr>
        </p:nvSpPr>
        <p:spPr>
          <a:xfrm>
            <a:off x="258500" y="1377862"/>
            <a:ext cx="11755700" cy="5198303"/>
          </a:xfrm>
        </p:spPr>
        <p:txBody>
          <a:bodyPr spcFirstLastPara="1" vert="horz" wrap="square" lIns="91440" tIns="45720" rIns="91440" bIns="45720" anchor="t" anchorCtr="0">
            <a:normAutofit fontScale="92500" lnSpcReduction="20000"/>
          </a:bodyPr>
          <a:lstStyle/>
          <a:p>
            <a:pPr marL="114300" indent="0">
              <a:buNone/>
            </a:pPr>
            <a:r>
              <a:rPr lang="cs-CZ" b="1" noProof="0" dirty="0"/>
              <a:t> A. Protiprávnost kartelových smluv</a:t>
            </a:r>
          </a:p>
          <a:p>
            <a:r>
              <a:rPr lang="cs-CZ" noProof="0" dirty="0"/>
              <a:t>Uzavírání kartelových smluv (tj. </a:t>
            </a:r>
            <a:r>
              <a:rPr lang="cs-CZ" b="1" noProof="0" dirty="0"/>
              <a:t>kooperace</a:t>
            </a:r>
            <a:r>
              <a:rPr lang="cs-CZ" noProof="0" dirty="0"/>
              <a:t>) je v oligopolu obecně </a:t>
            </a:r>
            <a:r>
              <a:rPr lang="cs-CZ" b="1" noProof="0" dirty="0"/>
              <a:t>protiprávní</a:t>
            </a:r>
            <a:r>
              <a:rPr lang="cs-CZ" noProof="0" dirty="0"/>
              <a:t> (viz </a:t>
            </a:r>
            <a:r>
              <a:rPr lang="cs-CZ" i="1" noProof="0" dirty="0"/>
              <a:t>Zákon o ochraně hospodářské soutěže</a:t>
            </a:r>
            <a:r>
              <a:rPr lang="cs-CZ" noProof="0" dirty="0"/>
              <a:t>).</a:t>
            </a:r>
          </a:p>
          <a:p>
            <a:pPr>
              <a:buFont typeface="Wingdings" panose="05000000000000000000" pitchFamily="2" charset="2"/>
              <a:buChar char="Ø"/>
            </a:pPr>
            <a:r>
              <a:rPr lang="cs-CZ" noProof="0" dirty="0"/>
              <a:t>Protiprávnost je jedním z důvodů, proč je </a:t>
            </a:r>
            <a:r>
              <a:rPr lang="cs-CZ" b="1" noProof="0" dirty="0" err="1"/>
              <a:t>Pareto</a:t>
            </a:r>
            <a:r>
              <a:rPr lang="cs-CZ" b="1" noProof="0" dirty="0"/>
              <a:t> efektivní řešení (Q=50)</a:t>
            </a:r>
            <a:r>
              <a:rPr lang="cs-CZ" noProof="0" dirty="0"/>
              <a:t> nestabilní – nemůže být vynuceno.</a:t>
            </a:r>
          </a:p>
          <a:p>
            <a:pPr marL="114300" indent="0">
              <a:buNone/>
            </a:pPr>
            <a:endParaRPr lang="cs-CZ" b="1" noProof="0" dirty="0"/>
          </a:p>
          <a:p>
            <a:pPr marL="114300" indent="0">
              <a:buNone/>
            </a:pPr>
            <a:r>
              <a:rPr lang="cs-CZ" b="1" noProof="0" dirty="0"/>
              <a:t>B. Legální výjimky a Legální kartely (</a:t>
            </a:r>
            <a:r>
              <a:rPr lang="cs-CZ" b="1" i="1" noProof="0" dirty="0"/>
              <a:t>Zákon 143/2001 Sb</a:t>
            </a:r>
            <a:r>
              <a:rPr lang="cs-CZ" b="1" noProof="0" dirty="0"/>
              <a:t>.)</a:t>
            </a:r>
          </a:p>
          <a:p>
            <a:r>
              <a:rPr lang="cs-CZ" noProof="0" dirty="0"/>
              <a:t>Existují výjimky, kdy dohody mezi soutěžiteli </a:t>
            </a:r>
            <a:r>
              <a:rPr lang="cs-CZ" b="1" noProof="0" dirty="0"/>
              <a:t>nejsou zakázány</a:t>
            </a:r>
            <a:r>
              <a:rPr lang="cs-CZ" noProof="0" dirty="0"/>
              <a:t> (tzv. blokové výjimky):</a:t>
            </a:r>
          </a:p>
          <a:p>
            <a:pPr lvl="1"/>
            <a:r>
              <a:rPr lang="cs-CZ" noProof="0" dirty="0"/>
              <a:t>Pokud je jejich dopad na hospodářskou soutěž </a:t>
            </a:r>
            <a:r>
              <a:rPr lang="cs-CZ" b="1" noProof="0" dirty="0"/>
              <a:t>zanedbatelný</a:t>
            </a:r>
            <a:r>
              <a:rPr lang="cs-CZ" noProof="0" dirty="0"/>
              <a:t>.</a:t>
            </a:r>
          </a:p>
          <a:p>
            <a:pPr lvl="1"/>
            <a:r>
              <a:rPr lang="cs-CZ" noProof="0" dirty="0"/>
              <a:t>Pokud přispějí ke </a:t>
            </a:r>
            <a:r>
              <a:rPr lang="cs-CZ" b="1" noProof="0" dirty="0"/>
              <a:t>zlepšení výroby/distribuce zboží</a:t>
            </a:r>
            <a:r>
              <a:rPr lang="cs-CZ" noProof="0" dirty="0"/>
              <a:t> nebo k </a:t>
            </a:r>
            <a:r>
              <a:rPr lang="cs-CZ" b="1" noProof="0" dirty="0"/>
              <a:t>podpoře technického/hospodářského rozvoje</a:t>
            </a:r>
            <a:r>
              <a:rPr lang="cs-CZ" noProof="0" dirty="0"/>
              <a:t>.</a:t>
            </a:r>
          </a:p>
          <a:p>
            <a:pPr marL="114300" indent="0">
              <a:buNone/>
            </a:pPr>
            <a:endParaRPr lang="cs-CZ" b="1" noProof="0" dirty="0"/>
          </a:p>
          <a:p>
            <a:pPr algn="just">
              <a:buFont typeface="Wingdings" panose="05000000000000000000" pitchFamily="2" charset="2"/>
              <a:buChar char="ü"/>
            </a:pPr>
            <a:endParaRPr lang="cs-CZ" sz="4000" b="1" noProof="0"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39440340"/>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390D5D-CE86-A752-A432-8017CA1FFA2D}"/>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F38B5638-D2E1-2D2A-741E-10938870179D}"/>
              </a:ext>
            </a:extLst>
          </p:cNvPr>
          <p:cNvSpPr>
            <a:spLocks noGrp="1"/>
          </p:cNvSpPr>
          <p:nvPr>
            <p:ph type="title" hasCustomPrompt="1"/>
          </p:nvPr>
        </p:nvSpPr>
        <p:spPr>
          <a:xfrm>
            <a:off x="469210" y="767182"/>
            <a:ext cx="11464290" cy="322584"/>
          </a:xfrm>
        </p:spPr>
        <p:txBody>
          <a:bodyPr spcFirstLastPara="1" vert="horz" wrap="square" lIns="91440" tIns="45720" rIns="91440" bIns="45720" rtlCol="0" anchor="ctr" anchorCtr="0">
            <a:noAutofit/>
          </a:bodyPr>
          <a:lstStyle/>
          <a:p>
            <a:pPr algn="l">
              <a:lnSpc>
                <a:spcPct val="90000"/>
              </a:lnSpc>
              <a:spcBef>
                <a:spcPct val="0"/>
              </a:spcBef>
              <a:buClrTx/>
              <a:buSzTx/>
              <a:defRPr/>
            </a:pPr>
            <a:r>
              <a:rPr lang="cs-CZ" sz="2400" b="1" kern="1200" cap="all" dirty="0">
                <a:solidFill>
                  <a:srgbClr val="FF0000"/>
                </a:solidFill>
                <a:latin typeface="+mj-lt"/>
                <a:ea typeface="+mj-ea"/>
                <a:cs typeface="+mj-cs"/>
              </a:rPr>
              <a:t>Reálné příklady a Legislativní poznámky</a:t>
            </a:r>
          </a:p>
        </p:txBody>
      </p:sp>
      <p:sp>
        <p:nvSpPr>
          <p:cNvPr id="10243" name="Zástupný symbol pro obsah 2">
            <a:extLst>
              <a:ext uri="{FF2B5EF4-FFF2-40B4-BE49-F238E27FC236}">
                <a16:creationId xmlns:a16="http://schemas.microsoft.com/office/drawing/2014/main" id="{1052E222-D641-BF25-A59B-BD44F585AF56}"/>
              </a:ext>
            </a:extLst>
          </p:cNvPr>
          <p:cNvSpPr>
            <a:spLocks noGrp="1"/>
          </p:cNvSpPr>
          <p:nvPr>
            <p:ph idx="1" hasCustomPrompt="1"/>
          </p:nvPr>
        </p:nvSpPr>
        <p:spPr>
          <a:xfrm>
            <a:off x="258500" y="1352810"/>
            <a:ext cx="11755700" cy="4847573"/>
          </a:xfrm>
        </p:spPr>
        <p:txBody>
          <a:bodyPr spcFirstLastPara="1" vert="horz" wrap="square" lIns="91440" tIns="45720" rIns="91440" bIns="45720" anchor="t" anchorCtr="0">
            <a:normAutofit fontScale="85000" lnSpcReduction="20000"/>
          </a:bodyPr>
          <a:lstStyle/>
          <a:p>
            <a:pPr marL="114300" indent="0">
              <a:buNone/>
            </a:pPr>
            <a:r>
              <a:rPr lang="cs-CZ" b="1" noProof="0" dirty="0"/>
              <a:t>C. Příklad legálního kartelu: Taxislužba na Letišti Václava Havla Praha</a:t>
            </a:r>
          </a:p>
          <a:p>
            <a:r>
              <a:rPr lang="cs-CZ" b="1" noProof="0" dirty="0"/>
              <a:t>Situace:</a:t>
            </a:r>
            <a:r>
              <a:rPr lang="cs-CZ" noProof="0" dirty="0"/>
              <a:t> Regulovaný trh, kde Letiště Praha a.s. vybralo a regulovalo dva poskytovatele taxislužby (</a:t>
            </a:r>
            <a:r>
              <a:rPr lang="cs-CZ" b="1" noProof="0" dirty="0"/>
              <a:t>AAA radiotaxi</a:t>
            </a:r>
            <a:r>
              <a:rPr lang="cs-CZ" noProof="0" dirty="0"/>
              <a:t> a </a:t>
            </a:r>
            <a:r>
              <a:rPr lang="cs-CZ" b="1" noProof="0" dirty="0"/>
              <a:t>Fix</a:t>
            </a:r>
            <a:r>
              <a:rPr lang="cs-CZ" noProof="0" dirty="0"/>
              <a:t>).</a:t>
            </a:r>
          </a:p>
          <a:p>
            <a:r>
              <a:rPr lang="cs-CZ" b="1" noProof="0" dirty="0"/>
              <a:t>Kooperativní dohoda (Kartel):</a:t>
            </a:r>
            <a:r>
              <a:rPr lang="cs-CZ" noProof="0" dirty="0"/>
              <a:t> Smlouva byla </a:t>
            </a:r>
            <a:r>
              <a:rPr lang="cs-CZ" b="1" noProof="0" dirty="0"/>
              <a:t>závazná a vynutitelná</a:t>
            </a:r>
            <a:r>
              <a:rPr lang="cs-CZ" noProof="0" dirty="0"/>
              <a:t> třetí stranou (Letištěm Praha).</a:t>
            </a:r>
          </a:p>
          <a:p>
            <a:r>
              <a:rPr lang="cs-CZ" b="1" noProof="0" dirty="0"/>
              <a:t>Podmínky pro firmy (příklad):</a:t>
            </a:r>
            <a:endParaRPr lang="cs-CZ" noProof="0" dirty="0"/>
          </a:p>
          <a:p>
            <a:pPr lvl="1"/>
            <a:r>
              <a:rPr lang="cs-CZ" noProof="0" dirty="0"/>
              <a:t>Vozy nesmí být starší pěti let.</a:t>
            </a:r>
          </a:p>
          <a:p>
            <a:pPr lvl="1"/>
            <a:r>
              <a:rPr lang="cs-CZ" noProof="0" dirty="0"/>
              <a:t>Řidiči musí být jazykově vybavení a proškoleni z místopisu.</a:t>
            </a:r>
          </a:p>
          <a:p>
            <a:pPr lvl="1"/>
            <a:r>
              <a:rPr lang="cs-CZ" noProof="0" dirty="0"/>
              <a:t>Stanovená </a:t>
            </a:r>
            <a:r>
              <a:rPr lang="cs-CZ" b="1" noProof="0" dirty="0"/>
              <a:t>regulovaná cena</a:t>
            </a:r>
            <a:r>
              <a:rPr lang="cs-CZ" noProof="0" dirty="0"/>
              <a:t>: </a:t>
            </a:r>
            <a:r>
              <a:rPr lang="cs-CZ" b="1" noProof="0" dirty="0"/>
              <a:t>28 Kč na kilometr</a:t>
            </a:r>
            <a:r>
              <a:rPr lang="cs-CZ" noProof="0" dirty="0"/>
              <a:t>.</a:t>
            </a:r>
          </a:p>
          <a:p>
            <a:r>
              <a:rPr lang="cs-CZ" b="1" noProof="0" dirty="0"/>
              <a:t>Cíl Letiště:</a:t>
            </a:r>
            <a:r>
              <a:rPr lang="cs-CZ" noProof="0" dirty="0"/>
              <a:t> Zajistit kvalitu a vstřícný vztah k pasažérům.</a:t>
            </a:r>
          </a:p>
          <a:p>
            <a:r>
              <a:rPr lang="cs-CZ" b="1" noProof="0" dirty="0"/>
              <a:t>Riziko monopolizace (strategický tah):</a:t>
            </a:r>
            <a:r>
              <a:rPr lang="cs-CZ" noProof="0" dirty="0"/>
              <a:t> Při novém výběrovém řízení vypadla podmínka regulující maximální počet taxíků. Jedna firma by mohla </a:t>
            </a:r>
            <a:r>
              <a:rPr lang="cs-CZ" b="1" noProof="0" dirty="0"/>
              <a:t>přetáhnout řidiče</a:t>
            </a:r>
            <a:r>
              <a:rPr lang="cs-CZ" noProof="0" dirty="0"/>
              <a:t> konkurenta a tím ho </a:t>
            </a:r>
            <a:r>
              <a:rPr lang="cs-CZ" b="1" noProof="0" dirty="0"/>
              <a:t>vytlačit z trhu</a:t>
            </a:r>
            <a:r>
              <a:rPr lang="cs-CZ" noProof="0" dirty="0"/>
              <a:t> (</a:t>
            </a:r>
            <a:r>
              <a:rPr lang="cs-CZ" dirty="0"/>
              <a:t>→ </a:t>
            </a:r>
            <a:r>
              <a:rPr lang="cs-CZ" noProof="0" dirty="0"/>
              <a:t>strategický tah).</a:t>
            </a:r>
          </a:p>
          <a:p>
            <a:pPr algn="just">
              <a:buFont typeface="Wingdings" panose="05000000000000000000" pitchFamily="2" charset="2"/>
              <a:buChar char="ü"/>
            </a:pPr>
            <a:endParaRPr lang="cs-CZ" sz="4000" b="1" noProof="0"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56995748"/>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33"/>
          <p:cNvSpPr txBox="1">
            <a:spLocks noGrp="1"/>
          </p:cNvSpPr>
          <p:nvPr>
            <p:ph type="title"/>
          </p:nvPr>
        </p:nvSpPr>
        <p:spPr>
          <a:xfrm>
            <a:off x="2322534" y="2747963"/>
            <a:ext cx="7772400" cy="1362075"/>
          </a:xfrm>
          <a:prstGeom prst="rect">
            <a:avLst/>
          </a:prstGeom>
          <a:noFill/>
          <a:ln>
            <a:noFill/>
          </a:ln>
        </p:spPr>
        <p:txBody>
          <a:bodyPr spcFirstLastPara="1" wrap="square" lIns="91425" tIns="45700" rIns="91425" bIns="45700" anchor="t" anchorCtr="0">
            <a:normAutofit/>
          </a:bodyPr>
          <a:lstStyle/>
          <a:p>
            <a:pPr algn="ctr">
              <a:buClr>
                <a:srgbClr val="FF0000"/>
              </a:buClr>
              <a:buSzPts val="4400"/>
            </a:pPr>
            <a:r>
              <a:rPr lang="cs-CZ" sz="4400" dirty="0">
                <a:solidFill>
                  <a:srgbClr val="C00000"/>
                </a:solidFill>
              </a:rPr>
              <a:t>DĚKUJI ZA POZORNOST</a:t>
            </a:r>
            <a:endParaRPr dirty="0">
              <a:solidFill>
                <a:srgbClr val="C00000"/>
              </a:solidFill>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35945E-9B6D-DF52-0CC4-2AF7FAE13F21}"/>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60AB99DC-972E-56A5-A1D5-20011BBFDDF7}"/>
              </a:ext>
            </a:extLst>
          </p:cNvPr>
          <p:cNvSpPr>
            <a:spLocks noGrp="1"/>
          </p:cNvSpPr>
          <p:nvPr>
            <p:ph type="title" hasCustomPrompt="1"/>
          </p:nvPr>
        </p:nvSpPr>
        <p:spPr>
          <a:xfrm>
            <a:off x="516254" y="533400"/>
            <a:ext cx="11464290" cy="481263"/>
          </a:xfrm>
        </p:spPr>
        <p:txBody>
          <a:bodyPr spcFirstLastPara="1" vert="horz" wrap="square" lIns="91440" tIns="45720" rIns="91440" bIns="45720" rtlCol="0" anchor="ctr" anchorCtr="0">
            <a:noAutofit/>
          </a:bodyPr>
          <a:lstStyle/>
          <a:p>
            <a:pPr algn="l">
              <a:lnSpc>
                <a:spcPct val="90000"/>
              </a:lnSpc>
              <a:spcBef>
                <a:spcPct val="0"/>
              </a:spcBef>
              <a:buClrTx/>
              <a:buSzTx/>
              <a:defRPr/>
            </a:pPr>
            <a:br>
              <a:rPr lang="cs-CZ" sz="2800" b="1" kern="1200" cap="all" dirty="0">
                <a:solidFill>
                  <a:srgbClr val="FF0000"/>
                </a:solidFill>
                <a:latin typeface="+mj-lt"/>
                <a:ea typeface="+mj-ea"/>
                <a:cs typeface="+mj-cs"/>
              </a:rPr>
            </a:br>
            <a:r>
              <a:rPr lang="pl-PL" sz="2800" b="1" kern="1200" cap="all" dirty="0">
                <a:solidFill>
                  <a:srgbClr val="FF0000"/>
                </a:solidFill>
                <a:latin typeface="+mj-lt"/>
                <a:ea typeface="+mj-ea"/>
                <a:cs typeface="+mj-cs"/>
              </a:rPr>
              <a:t>Základní pojmy teorie her</a:t>
            </a:r>
            <a:endParaRPr lang="cs-CZ" sz="2800" b="1" kern="1200" cap="all" dirty="0">
              <a:solidFill>
                <a:srgbClr val="FF0000"/>
              </a:solidFill>
              <a:latin typeface="+mj-lt"/>
              <a:ea typeface="+mj-ea"/>
              <a:cs typeface="+mj-cs"/>
            </a:endParaRPr>
          </a:p>
        </p:txBody>
      </p:sp>
      <p:sp>
        <p:nvSpPr>
          <p:cNvPr id="10243" name="Zástupný symbol pro obsah 2">
            <a:extLst>
              <a:ext uri="{FF2B5EF4-FFF2-40B4-BE49-F238E27FC236}">
                <a16:creationId xmlns:a16="http://schemas.microsoft.com/office/drawing/2014/main" id="{B934229C-D11B-17C5-5F2E-E43390EFCDB5}"/>
              </a:ext>
            </a:extLst>
          </p:cNvPr>
          <p:cNvSpPr>
            <a:spLocks noGrp="1"/>
          </p:cNvSpPr>
          <p:nvPr>
            <p:ph idx="1" hasCustomPrompt="1"/>
          </p:nvPr>
        </p:nvSpPr>
        <p:spPr>
          <a:xfrm>
            <a:off x="45039" y="1447800"/>
            <a:ext cx="11783105" cy="4876800"/>
          </a:xfrm>
        </p:spPr>
        <p:txBody>
          <a:bodyPr spcFirstLastPara="1" vert="horz" wrap="square" lIns="91440" tIns="45720" rIns="91440" bIns="45720" anchor="t" anchorCtr="0">
            <a:normAutofit fontScale="77500" lnSpcReduction="20000"/>
          </a:bodyPr>
          <a:lstStyle/>
          <a:p>
            <a:r>
              <a:rPr lang="cs-CZ" sz="4000" b="1" dirty="0">
                <a:latin typeface="Calibri" panose="020F0502020204030204" pitchFamily="34" charset="0"/>
                <a:ea typeface="Calibri" panose="020F0502020204030204" pitchFamily="34" charset="0"/>
                <a:cs typeface="Calibri" panose="020F0502020204030204" pitchFamily="34" charset="0"/>
              </a:rPr>
              <a:t>Kooperativní vs. Nekooperativní hra</a:t>
            </a:r>
            <a:r>
              <a:rPr lang="cs-CZ" sz="4000" dirty="0">
                <a:latin typeface="Calibri" panose="020F0502020204030204" pitchFamily="34" charset="0"/>
                <a:ea typeface="Calibri" panose="020F0502020204030204" pitchFamily="34" charset="0"/>
                <a:cs typeface="Calibri" panose="020F0502020204030204" pitchFamily="34" charset="0"/>
              </a:rPr>
              <a:t>: Hráči mohou sjednat závaznou smlouvu – realizují společnou strategii s cílem maximalizace výnosu celé skupiny vs. Nemohou: volba strategie každého hráče – z jeho vlastního zájmu.</a:t>
            </a:r>
          </a:p>
          <a:p>
            <a:r>
              <a:rPr lang="cs-CZ" sz="4000" b="1" dirty="0">
                <a:latin typeface="Calibri" panose="020F0502020204030204" pitchFamily="34" charset="0"/>
                <a:ea typeface="Calibri" panose="020F0502020204030204" pitchFamily="34" charset="0"/>
                <a:cs typeface="Calibri" panose="020F0502020204030204" pitchFamily="34" charset="0"/>
              </a:rPr>
              <a:t>Simultánní vs. sekvenční (dynamická) hra</a:t>
            </a:r>
            <a:r>
              <a:rPr lang="cs-CZ" sz="4000" dirty="0">
                <a:latin typeface="Calibri" panose="020F0502020204030204" pitchFamily="34" charset="0"/>
                <a:ea typeface="Calibri" panose="020F0502020204030204" pitchFamily="34" charset="0"/>
                <a:cs typeface="Calibri" panose="020F0502020204030204" pitchFamily="34" charset="0"/>
              </a:rPr>
              <a:t>: hráči volí strategie současně vs. Postupně (druhá firma – informace o volbě firmy, která se rozhodovala jako první).</a:t>
            </a:r>
          </a:p>
          <a:p>
            <a:r>
              <a:rPr lang="cs-CZ" sz="4000" b="1" dirty="0">
                <a:latin typeface="Calibri" panose="020F0502020204030204" pitchFamily="34" charset="0"/>
                <a:ea typeface="Calibri" panose="020F0502020204030204" pitchFamily="34" charset="0"/>
                <a:cs typeface="Calibri" panose="020F0502020204030204" pitchFamily="34" charset="0"/>
              </a:rPr>
              <a:t>Jednorázové vs. opakované hry</a:t>
            </a:r>
            <a:r>
              <a:rPr lang="cs-CZ" sz="4000" dirty="0">
                <a:latin typeface="Calibri" panose="020F0502020204030204" pitchFamily="34" charset="0"/>
                <a:ea typeface="Calibri" panose="020F0502020204030204" pitchFamily="34" charset="0"/>
                <a:cs typeface="Calibri" panose="020F0502020204030204" pitchFamily="34" charset="0"/>
              </a:rPr>
              <a:t>: Jen jednou vs. Více kol – možnost potrestat, impuls pro kooperaci.</a:t>
            </a:r>
          </a:p>
          <a:p>
            <a:pPr algn="just"/>
            <a:r>
              <a:rPr lang="cs-CZ" altLang="cs-CZ" sz="4000" b="1" dirty="0">
                <a:solidFill>
                  <a:schemeClr val="tx1"/>
                </a:solidFill>
                <a:latin typeface="Calibri" panose="020F0502020204030204" pitchFamily="34" charset="0"/>
                <a:ea typeface="Calibri" panose="020F0502020204030204" pitchFamily="34" charset="0"/>
                <a:cs typeface="Calibri" panose="020F0502020204030204" pitchFamily="34" charset="0"/>
              </a:rPr>
              <a:t>Rozhodovací strom – extenzivní forma zápisu výsledků – alternativa k  výplatní matici: </a:t>
            </a:r>
            <a:r>
              <a:rPr lang="cs-CZ" altLang="cs-CZ" sz="4000" dirty="0">
                <a:solidFill>
                  <a:schemeClr val="tx1"/>
                </a:solidFill>
                <a:latin typeface="Calibri" panose="020F0502020204030204" pitchFamily="34" charset="0"/>
                <a:ea typeface="Calibri" panose="020F0502020204030204" pitchFamily="34" charset="0"/>
                <a:cs typeface="Calibri" panose="020F0502020204030204" pitchFamily="34" charset="0"/>
              </a:rPr>
              <a:t>vhodnější pro popis sekvenčních her, neboť může vystihovat časovou posloupnost voleb strategií. </a:t>
            </a:r>
          </a:p>
          <a:p>
            <a:pPr algn="just">
              <a:buFont typeface="Wingdings" panose="05000000000000000000" pitchFamily="2" charset="2"/>
              <a:buChar char="Ø"/>
            </a:pPr>
            <a:endParaRPr lang="cs-CZ" altLang="cs-CZ" sz="40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endParaRPr lang="cs-CZ" sz="4000" dirty="0">
              <a:latin typeface="Calibri" panose="020F0502020204030204" pitchFamily="34" charset="0"/>
              <a:ea typeface="Calibri" panose="020F0502020204030204" pitchFamily="34" charset="0"/>
              <a:cs typeface="Calibri" panose="020F0502020204030204" pitchFamily="34" charset="0"/>
            </a:endParaRPr>
          </a:p>
          <a:p>
            <a:endParaRPr lang="cs-CZ" sz="4000" noProof="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2564392"/>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hasCustomPrompt="1"/>
          </p:nvPr>
        </p:nvSpPr>
        <p:spPr>
          <a:xfrm>
            <a:off x="258500" y="567753"/>
            <a:ext cx="11464290" cy="707594"/>
          </a:xfrm>
        </p:spPr>
        <p:txBody>
          <a:bodyPr spcFirstLastPara="1" vert="horz" wrap="square" lIns="91440" tIns="45720" rIns="91440" bIns="45720" rtlCol="0" anchor="ctr" anchorCtr="0">
            <a:noAutofit/>
          </a:bodyPr>
          <a:lstStyle/>
          <a:p>
            <a:pPr algn="l">
              <a:lnSpc>
                <a:spcPct val="90000"/>
              </a:lnSpc>
              <a:spcBef>
                <a:spcPct val="0"/>
              </a:spcBef>
              <a:buClrTx/>
              <a:buSzTx/>
              <a:defRPr/>
            </a:pPr>
            <a:br>
              <a:rPr lang="cs-CZ" sz="3200" b="1" kern="1200" cap="all" dirty="0">
                <a:solidFill>
                  <a:srgbClr val="FF0000"/>
                </a:solidFill>
                <a:latin typeface="+mj-lt"/>
                <a:ea typeface="+mj-ea"/>
                <a:cs typeface="+mj-cs"/>
              </a:rPr>
            </a:br>
            <a:r>
              <a:rPr lang="pl-PL" sz="3200" b="1" kern="1200" cap="all" dirty="0">
                <a:solidFill>
                  <a:srgbClr val="FF0000"/>
                </a:solidFill>
                <a:latin typeface="+mj-lt"/>
                <a:ea typeface="+mj-ea"/>
                <a:cs typeface="+mj-cs"/>
              </a:rPr>
              <a:t>Modely oligopolu založené na teorii her</a:t>
            </a:r>
            <a:endParaRPr lang="cs-CZ" sz="3200" b="1" kern="1200" cap="all" dirty="0">
              <a:solidFill>
                <a:srgbClr val="FF0000"/>
              </a:solidFill>
              <a:latin typeface="+mj-lt"/>
              <a:ea typeface="+mj-ea"/>
              <a:cs typeface="+mj-cs"/>
            </a:endParaRPr>
          </a:p>
        </p:txBody>
      </p:sp>
      <p:sp>
        <p:nvSpPr>
          <p:cNvPr id="10243" name="Zástupný symbol pro obsah 2"/>
          <p:cNvSpPr>
            <a:spLocks noGrp="1"/>
          </p:cNvSpPr>
          <p:nvPr>
            <p:ph idx="1" hasCustomPrompt="1"/>
          </p:nvPr>
        </p:nvSpPr>
        <p:spPr>
          <a:xfrm>
            <a:off x="258500" y="1503946"/>
            <a:ext cx="11616668" cy="5087353"/>
          </a:xfrm>
        </p:spPr>
        <p:txBody>
          <a:bodyPr spcFirstLastPara="1" vert="horz" wrap="square" lIns="91440" tIns="45720" rIns="91440" bIns="45720" anchor="t" anchorCtr="0">
            <a:normAutofit/>
          </a:bodyPr>
          <a:lstStyle/>
          <a:p>
            <a:pPr algn="just">
              <a:buFont typeface="Wingdings" panose="05000000000000000000" pitchFamily="2" charset="2"/>
              <a:buChar char="Ø"/>
            </a:pPr>
            <a:r>
              <a:rPr lang="cs-CZ" altLang="cs-CZ" sz="2400" b="1" dirty="0">
                <a:solidFill>
                  <a:schemeClr val="tx1"/>
                </a:solidFill>
                <a:latin typeface="Calibri" panose="020F0502020204030204" pitchFamily="34" charset="0"/>
                <a:ea typeface="Calibri" panose="020F0502020204030204" pitchFamily="34" charset="0"/>
                <a:cs typeface="Calibri" panose="020F0502020204030204" pitchFamily="34" charset="0"/>
              </a:rPr>
              <a:t>Předpoklad: firmy jsou schopny seřadit výsledky od nejméně po nejvíce preferované a snaží se dosáhnout nejvíce preferovaného výsledku = racionální chování.</a:t>
            </a:r>
          </a:p>
          <a:p>
            <a:pPr algn="just"/>
            <a:endParaRPr lang="cs-CZ" altLang="cs-CZ" sz="2400" b="1"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r>
              <a:rPr lang="cs-CZ" sz="2400" b="1" dirty="0" err="1">
                <a:latin typeface="Calibri" panose="020F0502020204030204" pitchFamily="34" charset="0"/>
                <a:ea typeface="Calibri" panose="020F0502020204030204" pitchFamily="34" charset="0"/>
                <a:cs typeface="Calibri" panose="020F0502020204030204" pitchFamily="34" charset="0"/>
              </a:rPr>
              <a:t>Nashova</a:t>
            </a:r>
            <a:r>
              <a:rPr lang="cs-CZ" sz="2400" b="1" dirty="0">
                <a:latin typeface="Calibri" panose="020F0502020204030204" pitchFamily="34" charset="0"/>
                <a:ea typeface="Calibri" panose="020F0502020204030204" pitchFamily="34" charset="0"/>
                <a:cs typeface="Calibri" panose="020F0502020204030204" pitchFamily="34" charset="0"/>
              </a:rPr>
              <a:t> rovnováha</a:t>
            </a:r>
            <a:r>
              <a:rPr lang="cs-CZ" sz="2400" dirty="0">
                <a:latin typeface="Calibri" panose="020F0502020204030204" pitchFamily="34" charset="0"/>
                <a:ea typeface="Calibri" panose="020F0502020204030204" pitchFamily="34" charset="0"/>
                <a:cs typeface="Calibri" panose="020F0502020204030204" pitchFamily="34" charset="0"/>
              </a:rPr>
              <a:t>: množina strategií všech hráčů, které maximalizují výnos jednoho hráče za předpokladu, že druhý hráč rovněž maximalizuje svůj výnos. Rozdíl: </a:t>
            </a:r>
          </a:p>
          <a:p>
            <a:pPr marL="444500" indent="-330200" algn="just">
              <a:buFont typeface="+mj-lt"/>
              <a:buAutoNum type="alphaUcPeriod"/>
            </a:pPr>
            <a:r>
              <a:rPr lang="cs-CZ" altLang="cs-CZ" sz="2400" b="1" dirty="0">
                <a:solidFill>
                  <a:schemeClr val="tx1"/>
                </a:solidFill>
                <a:highlight>
                  <a:srgbClr val="FFFF00"/>
                </a:highlight>
                <a:latin typeface="Calibri" panose="020F0502020204030204" pitchFamily="34" charset="0"/>
                <a:ea typeface="Calibri" panose="020F0502020204030204" pitchFamily="34" charset="0"/>
                <a:cs typeface="Calibri" panose="020F0502020204030204" pitchFamily="34" charset="0"/>
              </a:rPr>
              <a:t>Tržní rovnováha</a:t>
            </a:r>
            <a:r>
              <a:rPr lang="cs-CZ" altLang="cs-CZ" sz="2400" b="1" dirty="0">
                <a:solidFill>
                  <a:schemeClr val="tx1"/>
                </a:solidFill>
                <a:latin typeface="Calibri" panose="020F0502020204030204" pitchFamily="34" charset="0"/>
                <a:ea typeface="Calibri" panose="020F0502020204030204" pitchFamily="34" charset="0"/>
                <a:cs typeface="Calibri" panose="020F0502020204030204" pitchFamily="34" charset="0"/>
              </a:rPr>
              <a:t> (doposud): stav, kdy ani nabízející, ani poptávající neměli zájem při dané rovnovážné ceně a množství měnit své chování.</a:t>
            </a:r>
          </a:p>
          <a:p>
            <a:pPr marL="444500" indent="-330200" algn="just">
              <a:buFont typeface="+mj-lt"/>
              <a:buAutoNum type="alphaUcPeriod"/>
            </a:pPr>
            <a:r>
              <a:rPr lang="cs-CZ" altLang="cs-CZ" sz="2400" b="1" dirty="0" err="1">
                <a:solidFill>
                  <a:schemeClr val="tx1"/>
                </a:solidFill>
                <a:highlight>
                  <a:srgbClr val="FFFF00"/>
                </a:highlight>
                <a:latin typeface="Calibri" panose="020F0502020204030204" pitchFamily="34" charset="0"/>
                <a:ea typeface="Calibri" panose="020F0502020204030204" pitchFamily="34" charset="0"/>
                <a:cs typeface="Calibri" panose="020F0502020204030204" pitchFamily="34" charset="0"/>
              </a:rPr>
              <a:t>Nashova</a:t>
            </a:r>
            <a:r>
              <a:rPr lang="cs-CZ" altLang="cs-CZ" sz="2400" b="1" dirty="0">
                <a:solidFill>
                  <a:schemeClr val="tx1"/>
                </a:solidFill>
                <a:highlight>
                  <a:srgbClr val="FFFF00"/>
                </a:highlight>
                <a:latin typeface="Calibri" panose="020F0502020204030204" pitchFamily="34" charset="0"/>
                <a:ea typeface="Calibri" panose="020F0502020204030204" pitchFamily="34" charset="0"/>
                <a:cs typeface="Calibri" panose="020F0502020204030204" pitchFamily="34" charset="0"/>
              </a:rPr>
              <a:t> rovnováha </a:t>
            </a:r>
            <a:r>
              <a:rPr lang="cs-CZ" altLang="cs-CZ" sz="2400" b="1" dirty="0">
                <a:solidFill>
                  <a:schemeClr val="tx1"/>
                </a:solidFill>
                <a:latin typeface="Calibri" panose="020F0502020204030204" pitchFamily="34" charset="0"/>
                <a:ea typeface="Calibri" panose="020F0502020204030204" pitchFamily="34" charset="0"/>
                <a:cs typeface="Calibri" panose="020F0502020204030204" pitchFamily="34" charset="0"/>
              </a:rPr>
              <a:t>= výsledek takových strategických rozhodnutí firem, která vedou ke stabilnímu řešení, tj. nenutí je měnit své chování:</a:t>
            </a:r>
          </a:p>
          <a:p>
            <a:pPr algn="just">
              <a:buFont typeface="Wingdings" panose="05000000000000000000" pitchFamily="2" charset="2"/>
              <a:buChar char="ü"/>
            </a:pPr>
            <a:r>
              <a:rPr lang="cs-CZ" altLang="cs-CZ" sz="2400" b="1" i="1" dirty="0">
                <a:solidFill>
                  <a:srgbClr val="FF0000"/>
                </a:solidFill>
                <a:latin typeface="Calibri" panose="020F0502020204030204" pitchFamily="34" charset="0"/>
                <a:ea typeface="Calibri" panose="020F0502020204030204" pitchFamily="34" charset="0"/>
                <a:cs typeface="Calibri" panose="020F0502020204030204" pitchFamily="34" charset="0"/>
              </a:rPr>
              <a:t>Dvojice strategií a*, b*: v rovnováze, když je a* nejlepší strategií firmy A při současném uplatnění strategie b* firmou B a b* je nejlepší strategií firmy B při současném uplatnění strategie a* firmou A.</a:t>
            </a: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D018CD-6247-9F5A-184D-56DC8FB659D5}"/>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B182BCDB-8640-278A-5D9E-1429E06D562B}"/>
              </a:ext>
            </a:extLst>
          </p:cNvPr>
          <p:cNvSpPr>
            <a:spLocks noGrp="1"/>
          </p:cNvSpPr>
          <p:nvPr>
            <p:ph type="title" hasCustomPrompt="1"/>
          </p:nvPr>
        </p:nvSpPr>
        <p:spPr>
          <a:xfrm>
            <a:off x="258500" y="567753"/>
            <a:ext cx="11464290" cy="707594"/>
          </a:xfrm>
        </p:spPr>
        <p:txBody>
          <a:bodyPr spcFirstLastPara="1" vert="horz" wrap="square" lIns="91440" tIns="45720" rIns="91440" bIns="45720" rtlCol="0" anchor="ctr" anchorCtr="0">
            <a:noAutofit/>
          </a:bodyPr>
          <a:lstStyle/>
          <a:p>
            <a:pPr algn="l">
              <a:lnSpc>
                <a:spcPct val="90000"/>
              </a:lnSpc>
              <a:spcBef>
                <a:spcPct val="0"/>
              </a:spcBef>
              <a:buClrTx/>
              <a:buSzTx/>
              <a:defRPr/>
            </a:pPr>
            <a:br>
              <a:rPr lang="cs-CZ" sz="3200" b="1" kern="1200" cap="all" dirty="0">
                <a:solidFill>
                  <a:srgbClr val="FF0000"/>
                </a:solidFill>
                <a:latin typeface="+mj-lt"/>
                <a:ea typeface="+mj-ea"/>
                <a:cs typeface="+mj-cs"/>
              </a:rPr>
            </a:br>
            <a:r>
              <a:rPr lang="en-GB" sz="3200" dirty="0"/>
              <a:t>⚖️ </a:t>
            </a:r>
            <a:r>
              <a:rPr lang="en-GB" sz="3200" b="1" dirty="0" err="1"/>
              <a:t>Nashova</a:t>
            </a:r>
            <a:r>
              <a:rPr lang="en-GB" sz="3200" b="1" dirty="0"/>
              <a:t> </a:t>
            </a:r>
            <a:r>
              <a:rPr lang="en-GB" sz="3200" b="1" dirty="0" err="1"/>
              <a:t>rovnováha</a:t>
            </a:r>
            <a:r>
              <a:rPr lang="en-GB" sz="3200" b="1" dirty="0"/>
              <a:t> – </a:t>
            </a:r>
            <a:r>
              <a:rPr lang="en-GB" sz="3200" b="1" dirty="0" err="1"/>
              <a:t>příklad</a:t>
            </a:r>
            <a:r>
              <a:rPr lang="en-GB" sz="3200" b="1" dirty="0"/>
              <a:t> </a:t>
            </a:r>
            <a:r>
              <a:rPr lang="en-GB" sz="3200" b="1" dirty="0" err="1"/>
              <a:t>Cournotova</a:t>
            </a:r>
            <a:r>
              <a:rPr lang="en-GB" sz="3200" b="1" dirty="0"/>
              <a:t> </a:t>
            </a:r>
            <a:r>
              <a:rPr lang="en-GB" sz="3200" b="1" dirty="0" err="1"/>
              <a:t>duopolu</a:t>
            </a:r>
            <a:endParaRPr lang="cs-CZ" sz="3200" b="1" kern="1200" cap="all" dirty="0">
              <a:solidFill>
                <a:srgbClr val="FF0000"/>
              </a:solidFill>
              <a:latin typeface="+mj-lt"/>
              <a:ea typeface="+mj-ea"/>
              <a:cs typeface="+mj-cs"/>
            </a:endParaRPr>
          </a:p>
        </p:txBody>
      </p:sp>
      <p:sp>
        <p:nvSpPr>
          <p:cNvPr id="6" name="Text Placeholder 5">
            <a:extLst>
              <a:ext uri="{FF2B5EF4-FFF2-40B4-BE49-F238E27FC236}">
                <a16:creationId xmlns:a16="http://schemas.microsoft.com/office/drawing/2014/main" id="{F56C5A80-5A4A-4B8F-F220-47BCFFBC822B}"/>
              </a:ext>
            </a:extLst>
          </p:cNvPr>
          <p:cNvSpPr>
            <a:spLocks noGrp="1"/>
          </p:cNvSpPr>
          <p:nvPr>
            <p:ph type="body" idx="1"/>
          </p:nvPr>
        </p:nvSpPr>
        <p:spPr>
          <a:xfrm>
            <a:off x="368300" y="3049005"/>
            <a:ext cx="11354490" cy="3241242"/>
          </a:xfrm>
        </p:spPr>
        <p:txBody>
          <a:bodyPr>
            <a:normAutofit fontScale="77500" lnSpcReduction="20000"/>
          </a:bodyPr>
          <a:lstStyle/>
          <a:p>
            <a:endParaRPr lang="cs-CZ" b="1" noProof="0" dirty="0"/>
          </a:p>
          <a:p>
            <a:endParaRPr lang="cs-CZ" b="1" noProof="0" dirty="0"/>
          </a:p>
          <a:p>
            <a:r>
              <a:rPr lang="cs-CZ" b="1" noProof="0" dirty="0" err="1"/>
              <a:t>Pareto</a:t>
            </a:r>
            <a:r>
              <a:rPr lang="cs-CZ" b="1" noProof="0" dirty="0"/>
              <a:t> efektivní řešení:</a:t>
            </a:r>
            <a:r>
              <a:rPr lang="cs-CZ" noProof="0" dirty="0"/>
              <a:t> (q₁ = 50, q₂ = 50), zisk 5 000 Kč každá.</a:t>
            </a:r>
          </a:p>
          <a:p>
            <a:pPr lvl="1"/>
            <a:r>
              <a:rPr lang="cs-CZ" noProof="0" dirty="0"/>
              <a:t>Ale </a:t>
            </a:r>
            <a:r>
              <a:rPr lang="cs-CZ" b="1" noProof="0" dirty="0"/>
              <a:t>nestabilní</a:t>
            </a:r>
            <a:r>
              <a:rPr lang="cs-CZ" noProof="0" dirty="0"/>
              <a:t> – každá má motivaci zvýšit výstup.</a:t>
            </a:r>
          </a:p>
          <a:p>
            <a:r>
              <a:rPr lang="cs-CZ" b="1" noProof="0" dirty="0" err="1"/>
              <a:t>Nashova</a:t>
            </a:r>
            <a:r>
              <a:rPr lang="cs-CZ" b="1" noProof="0" dirty="0"/>
              <a:t> rovnováha:</a:t>
            </a:r>
            <a:r>
              <a:rPr lang="cs-CZ" noProof="0" dirty="0"/>
              <a:t> (q₁ = 66,67, q₂ = 66,67), zisk 4 444 Kč.</a:t>
            </a:r>
          </a:p>
          <a:p>
            <a:pPr lvl="1"/>
            <a:r>
              <a:rPr lang="cs-CZ" noProof="0" dirty="0"/>
              <a:t>Stabilní, žádná firma nemá důvod měnit strategii.</a:t>
            </a:r>
          </a:p>
          <a:p>
            <a:r>
              <a:rPr lang="cs-CZ" sz="2800" b="1" noProof="0" dirty="0" err="1"/>
              <a:t>Podtrhávací</a:t>
            </a:r>
            <a:r>
              <a:rPr lang="cs-CZ" sz="2800" b="1" noProof="0" dirty="0"/>
              <a:t> metoda </a:t>
            </a:r>
            <a:r>
              <a:rPr lang="cs-CZ" sz="2800" noProof="0" dirty="0"/>
              <a:t>= vizuální identifikace nejlepší odpovědi v matici. </a:t>
            </a:r>
            <a:r>
              <a:rPr lang="cs-CZ" sz="2800" b="1" dirty="0"/>
              <a:t>→ → → → → → →</a:t>
            </a:r>
            <a:endParaRPr lang="cs-CZ" sz="2800" noProof="0" dirty="0"/>
          </a:p>
          <a:p>
            <a:pPr marL="114300" indent="0">
              <a:buNone/>
            </a:pPr>
            <a:r>
              <a:rPr lang="cs-CZ" noProof="0" dirty="0"/>
              <a:t>📌 </a:t>
            </a:r>
            <a:r>
              <a:rPr lang="cs-CZ" b="1" i="1" noProof="0" dirty="0"/>
              <a:t>Shrnutí:</a:t>
            </a:r>
            <a:r>
              <a:rPr lang="cs-CZ" b="1" noProof="0" dirty="0"/>
              <a:t> </a:t>
            </a:r>
            <a:r>
              <a:rPr lang="cs-CZ" b="1" noProof="0" dirty="0" err="1"/>
              <a:t>Cournotova</a:t>
            </a:r>
            <a:r>
              <a:rPr lang="cs-CZ" b="1" noProof="0" dirty="0"/>
              <a:t> rovnováha = </a:t>
            </a:r>
            <a:r>
              <a:rPr lang="cs-CZ" b="1" noProof="0" dirty="0" err="1"/>
              <a:t>Nashova</a:t>
            </a:r>
            <a:r>
              <a:rPr lang="cs-CZ" b="1" noProof="0" dirty="0"/>
              <a:t> rovnováha → stabilní, i když neefektivní (nižší zisky než monopol).</a:t>
            </a:r>
          </a:p>
          <a:p>
            <a:endParaRPr lang="cs-CZ" noProof="0" dirty="0"/>
          </a:p>
        </p:txBody>
      </p:sp>
      <p:pic>
        <p:nvPicPr>
          <p:cNvPr id="11" name="Picture 10">
            <a:extLst>
              <a:ext uri="{FF2B5EF4-FFF2-40B4-BE49-F238E27FC236}">
                <a16:creationId xmlns:a16="http://schemas.microsoft.com/office/drawing/2014/main" id="{8CBCEABA-0729-539F-3624-918968E3FA90}"/>
              </a:ext>
            </a:extLst>
          </p:cNvPr>
          <p:cNvPicPr>
            <a:picLocks noChangeAspect="1"/>
          </p:cNvPicPr>
          <p:nvPr/>
        </p:nvPicPr>
        <p:blipFill>
          <a:blip r:embed="rId3"/>
          <a:stretch>
            <a:fillRect/>
          </a:stretch>
        </p:blipFill>
        <p:spPr>
          <a:xfrm>
            <a:off x="258500" y="1638300"/>
            <a:ext cx="10930200" cy="20193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699386273"/>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C2029E-CF34-4FAC-78DC-BC6D503D79E5}"/>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1B31707E-1C9A-411D-924E-B67631F0B18A}"/>
              </a:ext>
            </a:extLst>
          </p:cNvPr>
          <p:cNvSpPr>
            <a:spLocks noGrp="1"/>
          </p:cNvSpPr>
          <p:nvPr>
            <p:ph type="title" hasCustomPrompt="1"/>
          </p:nvPr>
        </p:nvSpPr>
        <p:spPr>
          <a:xfrm>
            <a:off x="105211" y="742668"/>
            <a:ext cx="4022290" cy="2823147"/>
          </a:xfrm>
        </p:spPr>
        <p:txBody>
          <a:bodyPr spcFirstLastPara="1" vert="horz" wrap="square" lIns="91440" tIns="45720" rIns="91440" bIns="45720" rtlCol="0" anchor="ctr" anchorCtr="0">
            <a:noAutofit/>
          </a:bodyPr>
          <a:lstStyle/>
          <a:p>
            <a:pPr algn="l">
              <a:lnSpc>
                <a:spcPct val="90000"/>
              </a:lnSpc>
              <a:spcBef>
                <a:spcPct val="0"/>
              </a:spcBef>
              <a:buClrTx/>
              <a:buSzTx/>
              <a:defRPr/>
            </a:pPr>
            <a:r>
              <a:rPr lang="en-GB" sz="2400" dirty="0"/>
              <a:t>⚖️ </a:t>
            </a:r>
            <a:br>
              <a:rPr lang="cs-CZ" sz="2400" dirty="0"/>
            </a:br>
            <a:r>
              <a:rPr lang="en-GB" sz="2400" b="1" dirty="0" err="1">
                <a:solidFill>
                  <a:schemeClr val="accent6">
                    <a:lumMod val="75000"/>
                  </a:schemeClr>
                </a:solidFill>
              </a:rPr>
              <a:t>Rozhodovací</a:t>
            </a:r>
            <a:r>
              <a:rPr lang="en-GB" sz="2400" b="1" dirty="0">
                <a:solidFill>
                  <a:schemeClr val="accent6">
                    <a:lumMod val="75000"/>
                  </a:schemeClr>
                </a:solidFill>
              </a:rPr>
              <a:t> </a:t>
            </a:r>
            <a:r>
              <a:rPr lang="en-GB" sz="2400" b="1" dirty="0" err="1">
                <a:solidFill>
                  <a:schemeClr val="accent6">
                    <a:lumMod val="75000"/>
                  </a:schemeClr>
                </a:solidFill>
              </a:rPr>
              <a:t>strom</a:t>
            </a:r>
            <a:r>
              <a:rPr lang="en-GB" sz="2400" b="1" dirty="0">
                <a:solidFill>
                  <a:schemeClr val="accent6">
                    <a:lumMod val="75000"/>
                  </a:schemeClr>
                </a:solidFill>
              </a:rPr>
              <a:t> (</a:t>
            </a:r>
            <a:r>
              <a:rPr lang="en-GB" sz="2400" b="1" dirty="0" err="1">
                <a:solidFill>
                  <a:schemeClr val="accent6">
                    <a:lumMod val="75000"/>
                  </a:schemeClr>
                </a:solidFill>
              </a:rPr>
              <a:t>extenzivní</a:t>
            </a:r>
            <a:r>
              <a:rPr lang="en-GB" sz="2400" b="1" dirty="0">
                <a:solidFill>
                  <a:schemeClr val="accent6">
                    <a:lumMod val="75000"/>
                  </a:schemeClr>
                </a:solidFill>
              </a:rPr>
              <a:t> forma) </a:t>
            </a:r>
            <a:r>
              <a:rPr lang="en-GB" sz="2400" b="1" dirty="0" err="1">
                <a:solidFill>
                  <a:schemeClr val="accent6">
                    <a:lumMod val="75000"/>
                  </a:schemeClr>
                </a:solidFill>
              </a:rPr>
              <a:t>Cournotova</a:t>
            </a:r>
            <a:r>
              <a:rPr lang="en-GB" sz="2400" b="1" dirty="0">
                <a:solidFill>
                  <a:schemeClr val="accent6">
                    <a:lumMod val="75000"/>
                  </a:schemeClr>
                </a:solidFill>
              </a:rPr>
              <a:t> </a:t>
            </a:r>
            <a:r>
              <a:rPr lang="en-GB" sz="2400" b="1" dirty="0" err="1">
                <a:solidFill>
                  <a:schemeClr val="accent6">
                    <a:lumMod val="75000"/>
                  </a:schemeClr>
                </a:solidFill>
              </a:rPr>
              <a:t>modelu</a:t>
            </a:r>
            <a:r>
              <a:rPr lang="en-GB" sz="2400" b="1" dirty="0">
                <a:solidFill>
                  <a:schemeClr val="accent6">
                    <a:lumMod val="75000"/>
                  </a:schemeClr>
                </a:solidFill>
              </a:rPr>
              <a:t> </a:t>
            </a:r>
            <a:r>
              <a:rPr lang="en-GB" sz="2400" b="1" dirty="0" err="1">
                <a:solidFill>
                  <a:schemeClr val="accent6">
                    <a:lumMod val="75000"/>
                  </a:schemeClr>
                </a:solidFill>
              </a:rPr>
              <a:t>oligopolu</a:t>
            </a:r>
            <a:r>
              <a:rPr lang="cs-CZ" sz="2400" b="1" dirty="0">
                <a:solidFill>
                  <a:schemeClr val="accent6">
                    <a:lumMod val="75000"/>
                  </a:schemeClr>
                </a:solidFill>
              </a:rPr>
              <a:t> </a:t>
            </a:r>
            <a:r>
              <a:rPr lang="cs-CZ" sz="2400" b="1" dirty="0"/>
              <a:t>vs. </a:t>
            </a:r>
            <a:r>
              <a:rPr lang="cs-CZ" sz="2400" b="1" dirty="0">
                <a:solidFill>
                  <a:schemeClr val="accent2">
                    <a:lumMod val="75000"/>
                  </a:schemeClr>
                </a:solidFill>
              </a:rPr>
              <a:t>Výplatní matice (normální forma) </a:t>
            </a:r>
            <a:r>
              <a:rPr lang="cs-CZ" sz="2400" b="1" dirty="0" err="1">
                <a:solidFill>
                  <a:schemeClr val="accent2">
                    <a:lumMod val="75000"/>
                  </a:schemeClr>
                </a:solidFill>
              </a:rPr>
              <a:t>Cournotova</a:t>
            </a:r>
            <a:r>
              <a:rPr lang="cs-CZ" sz="2400" b="1" dirty="0">
                <a:solidFill>
                  <a:schemeClr val="accent2">
                    <a:lumMod val="75000"/>
                  </a:schemeClr>
                </a:solidFill>
              </a:rPr>
              <a:t> modelu oligopolu</a:t>
            </a:r>
            <a:br>
              <a:rPr lang="cs-CZ" sz="2400" b="1" dirty="0">
                <a:solidFill>
                  <a:schemeClr val="accent2">
                    <a:lumMod val="75000"/>
                  </a:schemeClr>
                </a:solidFill>
              </a:rPr>
            </a:br>
            <a:endParaRPr lang="cs-CZ" sz="2400" b="1" kern="1200" cap="all" dirty="0">
              <a:solidFill>
                <a:schemeClr val="accent2">
                  <a:lumMod val="75000"/>
                </a:schemeClr>
              </a:solidFill>
              <a:latin typeface="+mj-lt"/>
              <a:ea typeface="+mj-ea"/>
              <a:cs typeface="+mj-cs"/>
            </a:endParaRPr>
          </a:p>
        </p:txBody>
      </p:sp>
      <p:sp>
        <p:nvSpPr>
          <p:cNvPr id="6" name="Text Placeholder 5">
            <a:extLst>
              <a:ext uri="{FF2B5EF4-FFF2-40B4-BE49-F238E27FC236}">
                <a16:creationId xmlns:a16="http://schemas.microsoft.com/office/drawing/2014/main" id="{C7ECAD00-9AB8-AACE-7BB3-FAF656760EF7}"/>
              </a:ext>
            </a:extLst>
          </p:cNvPr>
          <p:cNvSpPr>
            <a:spLocks noGrp="1"/>
          </p:cNvSpPr>
          <p:nvPr>
            <p:ph type="body" idx="1"/>
          </p:nvPr>
        </p:nvSpPr>
        <p:spPr>
          <a:xfrm>
            <a:off x="105210" y="3565815"/>
            <a:ext cx="3539690" cy="2724432"/>
          </a:xfrm>
          <a:noFill/>
        </p:spPr>
        <p:txBody>
          <a:bodyPr>
            <a:normAutofit/>
          </a:bodyPr>
          <a:lstStyle/>
          <a:p>
            <a:pPr marL="342900" marR="0" lvl="0" algn="l" defTabSz="914400" rtl="0" eaLnBrk="1" fontAlgn="auto" latinLnBrk="0" hangingPunct="1">
              <a:lnSpc>
                <a:spcPct val="100000"/>
              </a:lnSpc>
              <a:spcBef>
                <a:spcPts val="0"/>
              </a:spcBef>
              <a:spcAft>
                <a:spcPts val="0"/>
              </a:spcAft>
              <a:buClrTx/>
              <a:buSzTx/>
              <a:buFont typeface="+mj-lt"/>
              <a:buAutoNum type="arabicPeriod"/>
              <a:tabLst/>
              <a:defRPr/>
            </a:pPr>
            <a:endParaRPr kumimoji="0" lang="cs-CZ" sz="2000" b="1"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endParaRPr>
          </a:p>
          <a:p>
            <a:pPr marL="342900" marR="0" lvl="0" algn="l" defTabSz="914400" rtl="0" eaLnBrk="1" fontAlgn="auto" latinLnBrk="0" hangingPunct="1">
              <a:lnSpc>
                <a:spcPct val="100000"/>
              </a:lnSpc>
              <a:spcBef>
                <a:spcPts val="0"/>
              </a:spcBef>
              <a:spcAft>
                <a:spcPts val="0"/>
              </a:spcAft>
              <a:buClrTx/>
              <a:buSzTx/>
              <a:buFont typeface="+mj-lt"/>
              <a:buAutoNum type="arabicPeriod"/>
              <a:tabLst/>
              <a:defRPr/>
            </a:pPr>
            <a:r>
              <a:rPr kumimoji="0" lang="cs-CZ" sz="2000" b="1"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Pokud obě firmy vyrábějí výstup 66‚67, dosahují obě zisku 4 444 Kč; </a:t>
            </a:r>
          </a:p>
          <a:p>
            <a:pPr marL="342900" marR="0" lvl="0" algn="l" defTabSz="914400" rtl="0" eaLnBrk="1" fontAlgn="auto" latinLnBrk="0" hangingPunct="1">
              <a:lnSpc>
                <a:spcPct val="100000"/>
              </a:lnSpc>
              <a:spcBef>
                <a:spcPts val="0"/>
              </a:spcBef>
              <a:spcAft>
                <a:spcPts val="0"/>
              </a:spcAft>
              <a:buClrTx/>
              <a:buSzTx/>
              <a:buFont typeface="+mj-lt"/>
              <a:buAutoNum type="arabicPeriod"/>
              <a:tabLst/>
              <a:defRPr/>
            </a:pPr>
            <a:r>
              <a:rPr kumimoji="0" lang="cs-CZ" sz="2000" b="1"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Pokud obě sníží svůj výstup na 50, budou obě realizovat zisk 5 000 Kč.</a:t>
            </a:r>
            <a:endParaRPr lang="cs-CZ" sz="4000" b="1" noProof="0" dirty="0">
              <a:latin typeface="Calibri" panose="020F0502020204030204" pitchFamily="34" charset="0"/>
              <a:ea typeface="Calibri" panose="020F0502020204030204" pitchFamily="34" charset="0"/>
              <a:cs typeface="Calibri" panose="020F0502020204030204" pitchFamily="34" charset="0"/>
            </a:endParaRPr>
          </a:p>
          <a:p>
            <a:endParaRPr lang="cs-CZ" sz="4000" b="1" noProof="0" dirty="0">
              <a:latin typeface="Calibri" panose="020F0502020204030204" pitchFamily="34" charset="0"/>
              <a:ea typeface="Calibri" panose="020F0502020204030204" pitchFamily="34" charset="0"/>
              <a:cs typeface="Calibri" panose="020F0502020204030204" pitchFamily="34" charset="0"/>
            </a:endParaRPr>
          </a:p>
          <a:p>
            <a:endParaRPr lang="cs-CZ" sz="4000" b="1" noProof="0" dirty="0">
              <a:latin typeface="Calibri" panose="020F0502020204030204" pitchFamily="34" charset="0"/>
              <a:ea typeface="Calibri" panose="020F0502020204030204" pitchFamily="34" charset="0"/>
              <a:cs typeface="Calibri" panose="020F0502020204030204" pitchFamily="34" charset="0"/>
            </a:endParaRPr>
          </a:p>
        </p:txBody>
      </p:sp>
      <p:pic>
        <p:nvPicPr>
          <p:cNvPr id="4" name="Picture 3">
            <a:extLst>
              <a:ext uri="{FF2B5EF4-FFF2-40B4-BE49-F238E27FC236}">
                <a16:creationId xmlns:a16="http://schemas.microsoft.com/office/drawing/2014/main" id="{0D51A153-B917-84D1-DB4D-2D9D76E60416}"/>
              </a:ext>
            </a:extLst>
          </p:cNvPr>
          <p:cNvPicPr>
            <a:picLocks noChangeAspect="1"/>
          </p:cNvPicPr>
          <p:nvPr/>
        </p:nvPicPr>
        <p:blipFill>
          <a:blip r:embed="rId3"/>
          <a:srcRect l="3150"/>
          <a:stretch>
            <a:fillRect/>
          </a:stretch>
        </p:blipFill>
        <p:spPr>
          <a:xfrm>
            <a:off x="4321479" y="742668"/>
            <a:ext cx="7765310" cy="2666367"/>
          </a:xfrm>
          <a:prstGeom prst="rect">
            <a:avLst/>
          </a:prstGeom>
        </p:spPr>
      </p:pic>
      <p:pic>
        <p:nvPicPr>
          <p:cNvPr id="7" name="Picture 6">
            <a:extLst>
              <a:ext uri="{FF2B5EF4-FFF2-40B4-BE49-F238E27FC236}">
                <a16:creationId xmlns:a16="http://schemas.microsoft.com/office/drawing/2014/main" id="{B12B381C-8641-8241-0D91-5A3788A25DC2}"/>
              </a:ext>
            </a:extLst>
          </p:cNvPr>
          <p:cNvPicPr>
            <a:picLocks noChangeAspect="1"/>
          </p:cNvPicPr>
          <p:nvPr/>
        </p:nvPicPr>
        <p:blipFill>
          <a:blip r:embed="rId4"/>
          <a:stretch>
            <a:fillRect/>
          </a:stretch>
        </p:blipFill>
        <p:spPr>
          <a:xfrm>
            <a:off x="3644900" y="3685025"/>
            <a:ext cx="8441889" cy="2605222"/>
          </a:xfrm>
          <a:prstGeom prst="rect">
            <a:avLst/>
          </a:prstGeom>
        </p:spPr>
      </p:pic>
    </p:spTree>
    <p:extLst>
      <p:ext uri="{BB962C8B-B14F-4D97-AF65-F5344CB8AC3E}">
        <p14:creationId xmlns:p14="http://schemas.microsoft.com/office/powerpoint/2010/main" val="596387211"/>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2EE79C-220E-1190-F322-53F8ABC4B087}"/>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B68B96EC-C5FC-347B-1753-361E42D47384}"/>
              </a:ext>
            </a:extLst>
          </p:cNvPr>
          <p:cNvSpPr>
            <a:spLocks noGrp="1"/>
          </p:cNvSpPr>
          <p:nvPr>
            <p:ph type="title" hasCustomPrompt="1"/>
          </p:nvPr>
        </p:nvSpPr>
        <p:spPr>
          <a:xfrm>
            <a:off x="258500" y="567753"/>
            <a:ext cx="11464290" cy="707594"/>
          </a:xfrm>
        </p:spPr>
        <p:txBody>
          <a:bodyPr spcFirstLastPara="1" vert="horz" wrap="square" lIns="91440" tIns="45720" rIns="91440" bIns="45720" rtlCol="0" anchor="ctr" anchorCtr="0">
            <a:noAutofit/>
          </a:bodyPr>
          <a:lstStyle/>
          <a:p>
            <a:pPr algn="l">
              <a:lnSpc>
                <a:spcPct val="90000"/>
              </a:lnSpc>
              <a:spcBef>
                <a:spcPct val="0"/>
              </a:spcBef>
              <a:buClrTx/>
              <a:buSzTx/>
              <a:defRPr/>
            </a:pPr>
            <a:br>
              <a:rPr lang="cs-CZ" sz="3200" b="1" kern="1200" cap="all" dirty="0">
                <a:solidFill>
                  <a:srgbClr val="FF0000"/>
                </a:solidFill>
                <a:latin typeface="+mj-lt"/>
                <a:ea typeface="+mj-ea"/>
                <a:cs typeface="+mj-cs"/>
              </a:rPr>
            </a:br>
            <a:r>
              <a:rPr lang="en-GB" sz="3200" dirty="0"/>
              <a:t>⚖️ </a:t>
            </a:r>
            <a:r>
              <a:rPr lang="cs-CZ" sz="3200" b="1" kern="1200" dirty="0" err="1">
                <a:solidFill>
                  <a:prstClr val="black"/>
                </a:solidFill>
                <a:latin typeface="Calibri" panose="020F0502020204030204" pitchFamily="34" charset="0"/>
                <a:ea typeface="Calibri" panose="020F0502020204030204" pitchFamily="34" charset="0"/>
                <a:cs typeface="Calibri" panose="020F0502020204030204" pitchFamily="34" charset="0"/>
              </a:rPr>
              <a:t>Podtrhávací</a:t>
            </a:r>
            <a:r>
              <a:rPr lang="cs-CZ" sz="3200" b="1" kern="1200" dirty="0">
                <a:solidFill>
                  <a:prstClr val="black"/>
                </a:solidFill>
                <a:latin typeface="Calibri" panose="020F0502020204030204" pitchFamily="34" charset="0"/>
                <a:ea typeface="Calibri" panose="020F0502020204030204" pitchFamily="34" charset="0"/>
                <a:cs typeface="Calibri" panose="020F0502020204030204" pitchFamily="34" charset="0"/>
              </a:rPr>
              <a:t> metoda: </a:t>
            </a:r>
            <a:endParaRPr lang="cs-CZ" sz="3200" b="1" kern="1200" cap="all" dirty="0">
              <a:solidFill>
                <a:srgbClr val="FF0000"/>
              </a:solidFill>
              <a:latin typeface="+mj-lt"/>
              <a:ea typeface="+mj-ea"/>
              <a:cs typeface="+mj-cs"/>
            </a:endParaRPr>
          </a:p>
        </p:txBody>
      </p:sp>
      <p:sp>
        <p:nvSpPr>
          <p:cNvPr id="6" name="Text Placeholder 5">
            <a:extLst>
              <a:ext uri="{FF2B5EF4-FFF2-40B4-BE49-F238E27FC236}">
                <a16:creationId xmlns:a16="http://schemas.microsoft.com/office/drawing/2014/main" id="{27640C83-2191-6C83-81F8-0576EADBA67C}"/>
              </a:ext>
            </a:extLst>
          </p:cNvPr>
          <p:cNvSpPr>
            <a:spLocks noGrp="1"/>
          </p:cNvSpPr>
          <p:nvPr>
            <p:ph type="body" idx="1"/>
          </p:nvPr>
        </p:nvSpPr>
        <p:spPr>
          <a:xfrm>
            <a:off x="189978" y="1574800"/>
            <a:ext cx="11812044" cy="4715447"/>
          </a:xfrm>
        </p:spPr>
        <p:txBody>
          <a:bodyPr>
            <a:normAutofit fontScale="92500"/>
          </a:bodyPr>
          <a:lstStyle/>
          <a:p>
            <a:r>
              <a:rPr lang="cs-CZ" sz="2400" b="1" i="1" kern="1200" dirty="0">
                <a:solidFill>
                  <a:srgbClr val="FF0000"/>
                </a:solidFill>
                <a:latin typeface="Calibri" panose="020F0502020204030204" pitchFamily="34" charset="0"/>
                <a:ea typeface="Calibri" panose="020F0502020204030204" pitchFamily="34" charset="0"/>
                <a:cs typeface="Calibri" panose="020F0502020204030204" pitchFamily="34" charset="0"/>
              </a:rPr>
              <a:t>Přístup k hledání </a:t>
            </a:r>
            <a:r>
              <a:rPr lang="cs-CZ" sz="2400" b="1" i="1" kern="1200" dirty="0" err="1">
                <a:solidFill>
                  <a:srgbClr val="FF0000"/>
                </a:solidFill>
                <a:latin typeface="Calibri" panose="020F0502020204030204" pitchFamily="34" charset="0"/>
                <a:ea typeface="Calibri" panose="020F0502020204030204" pitchFamily="34" charset="0"/>
                <a:cs typeface="Calibri" panose="020F0502020204030204" pitchFamily="34" charset="0"/>
              </a:rPr>
              <a:t>Nashovy</a:t>
            </a:r>
            <a:r>
              <a:rPr lang="cs-CZ" sz="2400" b="1" i="1" kern="1200" dirty="0">
                <a:solidFill>
                  <a:srgbClr val="FF0000"/>
                </a:solidFill>
                <a:latin typeface="Calibri" panose="020F0502020204030204" pitchFamily="34" charset="0"/>
                <a:ea typeface="Calibri" panose="020F0502020204030204" pitchFamily="34" charset="0"/>
                <a:cs typeface="Calibri" panose="020F0502020204030204" pitchFamily="34" charset="0"/>
              </a:rPr>
              <a:t> rovnováhy –  posuzování alternativních výsledků jednoho hráče (firmy 1) při dané strategii druhého hráče (firmy 2) a podtrhnutí lepšího výsledku hráče, který volí svou strategii (firmy 1). </a:t>
            </a:r>
            <a:endParaRPr lang="cs-CZ" sz="2400" b="1" kern="1200" dirty="0">
              <a:solidFill>
                <a:srgbClr val="FF0000"/>
              </a:solidFill>
              <a:latin typeface="Calibri" panose="020F0502020204030204" pitchFamily="34" charset="0"/>
              <a:ea typeface="Calibri" panose="020F0502020204030204" pitchFamily="34" charset="0"/>
              <a:cs typeface="Calibri" panose="020F0502020204030204" pitchFamily="34" charset="0"/>
            </a:endParaRPr>
          </a:p>
          <a:p>
            <a:endParaRPr lang="cs-CZ" sz="2400" i="1" kern="1200" dirty="0">
              <a:solidFill>
                <a:schemeClr val="tx1"/>
              </a:solidFill>
            </a:endParaRPr>
          </a:p>
          <a:p>
            <a:pPr>
              <a:buFont typeface="Wingdings" panose="05000000000000000000" pitchFamily="2" charset="2"/>
              <a:buChar char="ü"/>
            </a:pPr>
            <a:r>
              <a:rPr lang="cs-CZ" sz="2400" b="1" i="1" kern="1200" dirty="0" err="1">
                <a:solidFill>
                  <a:schemeClr val="tx1"/>
                </a:solidFill>
                <a:highlight>
                  <a:srgbClr val="FFFF00"/>
                </a:highlight>
              </a:rPr>
              <a:t>Nashova</a:t>
            </a:r>
            <a:r>
              <a:rPr lang="cs-CZ" sz="2400" b="1" i="1" kern="1200" dirty="0">
                <a:solidFill>
                  <a:schemeClr val="tx1"/>
                </a:solidFill>
                <a:highlight>
                  <a:srgbClr val="FFFF00"/>
                </a:highlight>
              </a:rPr>
              <a:t> rovnováha – v té části výplatní matice, v níž jsou oba výsledky podtržené</a:t>
            </a:r>
            <a:r>
              <a:rPr lang="cs-CZ" sz="2400" i="1" kern="1200" dirty="0">
                <a:solidFill>
                  <a:schemeClr val="tx1"/>
                </a:solidFill>
              </a:rPr>
              <a:t>:</a:t>
            </a:r>
            <a:r>
              <a:rPr lang="cs-CZ" sz="2400" b="1" dirty="0"/>
              <a:t>→ → → → → </a:t>
            </a:r>
            <a:endParaRPr lang="cs-CZ" sz="2400" dirty="0"/>
          </a:p>
          <a:p>
            <a:pPr>
              <a:buFont typeface="Wingdings" panose="05000000000000000000" pitchFamily="2" charset="2"/>
              <a:buChar char="Ø"/>
            </a:pPr>
            <a:r>
              <a:rPr lang="cs-CZ" sz="2400" i="1" kern="1200" dirty="0">
                <a:solidFill>
                  <a:schemeClr val="tx1"/>
                </a:solidFill>
              </a:rPr>
              <a:t>Rovnováha na trhu – obě firmy budou vyrábět množství 66‚67 a budou dosahovat stejného zisku 4 444 Kč. </a:t>
            </a:r>
            <a:endParaRPr lang="cs-CZ" sz="2400" dirty="0"/>
          </a:p>
          <a:p>
            <a:endParaRPr lang="cs-CZ" sz="2400" b="1" noProof="0" dirty="0">
              <a:latin typeface="Calibri" panose="020F0502020204030204" pitchFamily="34" charset="0"/>
              <a:ea typeface="Calibri" panose="020F0502020204030204" pitchFamily="34" charset="0"/>
              <a:cs typeface="Calibri" panose="020F0502020204030204" pitchFamily="34" charset="0"/>
            </a:endParaRPr>
          </a:p>
          <a:p>
            <a:r>
              <a:rPr lang="cs-CZ" sz="2400" b="1" noProof="0" dirty="0">
                <a:latin typeface="Calibri" panose="020F0502020204030204" pitchFamily="34" charset="0"/>
                <a:ea typeface="Calibri" panose="020F0502020204030204" pitchFamily="34" charset="0"/>
                <a:cs typeface="Calibri" panose="020F0502020204030204" pitchFamily="34" charset="0"/>
              </a:rPr>
              <a:t>S využitím teorie her – stejné řešení </a:t>
            </a:r>
            <a:r>
              <a:rPr lang="cs-CZ" sz="2400" b="1" noProof="0" dirty="0" err="1">
                <a:latin typeface="Calibri" panose="020F0502020204030204" pitchFamily="34" charset="0"/>
                <a:ea typeface="Calibri" panose="020F0502020204030204" pitchFamily="34" charset="0"/>
                <a:cs typeface="Calibri" panose="020F0502020204030204" pitchFamily="34" charset="0"/>
              </a:rPr>
              <a:t>Cournotovy</a:t>
            </a:r>
            <a:r>
              <a:rPr lang="cs-CZ" sz="2400" b="1" noProof="0" dirty="0">
                <a:latin typeface="Calibri" panose="020F0502020204030204" pitchFamily="34" charset="0"/>
                <a:ea typeface="Calibri" panose="020F0502020204030204" pitchFamily="34" charset="0"/>
                <a:cs typeface="Calibri" panose="020F0502020204030204" pitchFamily="34" charset="0"/>
              </a:rPr>
              <a:t> rovnováhy duopolu. </a:t>
            </a:r>
          </a:p>
          <a:p>
            <a:r>
              <a:rPr lang="cs-CZ" sz="2400" b="1" noProof="0" dirty="0">
                <a:latin typeface="Calibri" panose="020F0502020204030204" pitchFamily="34" charset="0"/>
                <a:ea typeface="Calibri" panose="020F0502020204030204" pitchFamily="34" charset="0"/>
                <a:cs typeface="Calibri" panose="020F0502020204030204" pitchFamily="34" charset="0"/>
              </a:rPr>
              <a:t>Navíc nám teorie her umožnila identifikovat tuto rovnováhu jako </a:t>
            </a:r>
            <a:r>
              <a:rPr lang="cs-CZ" sz="2400" b="1" noProof="0" dirty="0" err="1">
                <a:latin typeface="Calibri" panose="020F0502020204030204" pitchFamily="34" charset="0"/>
                <a:ea typeface="Calibri" panose="020F0502020204030204" pitchFamily="34" charset="0"/>
                <a:cs typeface="Calibri" panose="020F0502020204030204" pitchFamily="34" charset="0"/>
              </a:rPr>
              <a:t>Nashovu</a:t>
            </a:r>
            <a:r>
              <a:rPr lang="cs-CZ" sz="2400" b="1" noProof="0" dirty="0">
                <a:latin typeface="Calibri" panose="020F0502020204030204" pitchFamily="34" charset="0"/>
                <a:ea typeface="Calibri" panose="020F0502020204030204" pitchFamily="34" charset="0"/>
                <a:cs typeface="Calibri" panose="020F0502020204030204" pitchFamily="34" charset="0"/>
              </a:rPr>
              <a:t> rovnováhu: stabilní situace na trhu, kdy žádný z hráčů (žádná z firem) nemá důvod měnit své chování. </a:t>
            </a:r>
          </a:p>
          <a:p>
            <a:endParaRPr lang="cs-CZ" sz="2400" noProof="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67899860"/>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E23BCF-59FF-2D06-02F5-9AACEA2E98A8}"/>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294548A8-7B3E-EE9D-080E-ECB40B513EC5}"/>
              </a:ext>
            </a:extLst>
          </p:cNvPr>
          <p:cNvSpPr>
            <a:spLocks noGrp="1"/>
          </p:cNvSpPr>
          <p:nvPr>
            <p:ph type="title" hasCustomPrompt="1"/>
          </p:nvPr>
        </p:nvSpPr>
        <p:spPr>
          <a:xfrm>
            <a:off x="258500" y="567753"/>
            <a:ext cx="11464290" cy="707594"/>
          </a:xfrm>
        </p:spPr>
        <p:txBody>
          <a:bodyPr spcFirstLastPara="1" vert="horz" wrap="square" lIns="91440" tIns="45720" rIns="91440" bIns="45720" rtlCol="0" anchor="ctr" anchorCtr="0">
            <a:noAutofit/>
          </a:bodyPr>
          <a:lstStyle/>
          <a:p>
            <a:pPr algn="l">
              <a:lnSpc>
                <a:spcPct val="90000"/>
              </a:lnSpc>
              <a:spcBef>
                <a:spcPct val="0"/>
              </a:spcBef>
              <a:buClrTx/>
              <a:buSzTx/>
              <a:defRPr/>
            </a:pPr>
            <a:br>
              <a:rPr lang="cs-CZ" sz="3200" kern="1200" cap="all" dirty="0">
                <a:solidFill>
                  <a:srgbClr val="FF0000"/>
                </a:solidFill>
                <a:latin typeface="+mj-lt"/>
                <a:ea typeface="+mj-ea"/>
                <a:cs typeface="+mj-cs"/>
              </a:rPr>
            </a:br>
            <a:r>
              <a:rPr lang="en-GB" sz="3200" dirty="0"/>
              <a:t>💡 </a:t>
            </a:r>
            <a:r>
              <a:rPr lang="en-GB" sz="3200" dirty="0" err="1"/>
              <a:t>Nestabilita</a:t>
            </a:r>
            <a:r>
              <a:rPr lang="en-GB" sz="3200" dirty="0"/>
              <a:t> </a:t>
            </a:r>
            <a:r>
              <a:rPr lang="en-GB" sz="3200" dirty="0" err="1"/>
              <a:t>spolupráce</a:t>
            </a:r>
            <a:r>
              <a:rPr lang="en-GB" sz="3200" dirty="0"/>
              <a:t> a </a:t>
            </a:r>
            <a:r>
              <a:rPr lang="en-GB" sz="3200" dirty="0" err="1"/>
              <a:t>Nashova</a:t>
            </a:r>
            <a:r>
              <a:rPr lang="en-GB" sz="3200" dirty="0"/>
              <a:t> </a:t>
            </a:r>
            <a:r>
              <a:rPr lang="en-GB" sz="3200" dirty="0" err="1"/>
              <a:t>rovnováha</a:t>
            </a:r>
            <a:r>
              <a:rPr lang="en-GB" sz="3200" dirty="0"/>
              <a:t> (</a:t>
            </a:r>
            <a:r>
              <a:rPr lang="en-GB" sz="3200" dirty="0" err="1"/>
              <a:t>Cournotův</a:t>
            </a:r>
            <a:r>
              <a:rPr lang="en-GB" sz="3200" dirty="0"/>
              <a:t> model)</a:t>
            </a:r>
            <a:endParaRPr lang="cs-CZ" sz="3200" kern="1200" cap="all" dirty="0">
              <a:solidFill>
                <a:srgbClr val="FF0000"/>
              </a:solidFill>
              <a:latin typeface="+mj-lt"/>
              <a:ea typeface="+mj-ea"/>
              <a:cs typeface="+mj-cs"/>
            </a:endParaRPr>
          </a:p>
        </p:txBody>
      </p:sp>
      <p:pic>
        <p:nvPicPr>
          <p:cNvPr id="7" name="Picture 6">
            <a:extLst>
              <a:ext uri="{FF2B5EF4-FFF2-40B4-BE49-F238E27FC236}">
                <a16:creationId xmlns:a16="http://schemas.microsoft.com/office/drawing/2014/main" id="{897A81C3-0DED-1116-0172-9791B27B1522}"/>
              </a:ext>
            </a:extLst>
          </p:cNvPr>
          <p:cNvPicPr>
            <a:picLocks noChangeAspect="1"/>
          </p:cNvPicPr>
          <p:nvPr/>
        </p:nvPicPr>
        <p:blipFill>
          <a:blip r:embed="rId3"/>
          <a:stretch>
            <a:fillRect/>
          </a:stretch>
        </p:blipFill>
        <p:spPr>
          <a:xfrm>
            <a:off x="698500" y="1438848"/>
            <a:ext cx="10795000" cy="4851399"/>
          </a:xfrm>
          <a:prstGeom prst="rect">
            <a:avLst/>
          </a:prstGeom>
        </p:spPr>
      </p:pic>
    </p:spTree>
    <p:extLst>
      <p:ext uri="{BB962C8B-B14F-4D97-AF65-F5344CB8AC3E}">
        <p14:creationId xmlns:p14="http://schemas.microsoft.com/office/powerpoint/2010/main" val="217869443"/>
      </p:ext>
    </p:extLst>
  </p:cSld>
  <p:clrMapOvr>
    <a:masterClrMapping/>
  </p:clrMapOvr>
  <mc:AlternateContent xmlns:mc="http://schemas.openxmlformats.org/markup-compatibility/2006">
    <mc:Choice xmlns:p14="http://schemas.microsoft.com/office/powerpoint/2010/main" Requires="p14">
      <p:transition spd="slow" p14:dur="1500">
        <p:wipe/>
      </p:transition>
    </mc:Choice>
    <mc:Fallback>
      <p:transition spd="slow">
        <p:wipe/>
      </p:transition>
    </mc:Fallback>
  </mc:AlternateContent>
</p:sld>
</file>

<file path=ppt/theme/theme1.xml><?xml version="1.0" encoding="utf-8"?>
<a:theme xmlns:a="http://schemas.openxmlformats.org/drawingml/2006/main"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9136</TotalTime>
  <Words>7336</Words>
  <Application>Microsoft Office PowerPoint</Application>
  <PresentationFormat>Widescreen</PresentationFormat>
  <Paragraphs>422</Paragraphs>
  <Slides>34</Slides>
  <Notes>34</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34</vt:i4>
      </vt:variant>
    </vt:vector>
  </HeadingPairs>
  <TitlesOfParts>
    <vt:vector size="42" baseType="lpstr">
      <vt:lpstr>Aptos</vt:lpstr>
      <vt:lpstr>Arial</vt:lpstr>
      <vt:lpstr>Calibri</vt:lpstr>
      <vt:lpstr>Times New Roman</vt:lpstr>
      <vt:lpstr>TimesNewRomanPS-ItalicMT</vt:lpstr>
      <vt:lpstr>Wingdings</vt:lpstr>
      <vt:lpstr>1_Office Theme</vt:lpstr>
      <vt:lpstr>2_Office Theme</vt:lpstr>
      <vt:lpstr>Prednáška – OLIGOPOL 2: Modely oligopolu založené na teorii her</vt:lpstr>
      <vt:lpstr> Modely oligopolu založené na teorii her</vt:lpstr>
      <vt:lpstr> Základní pojmy teorie her</vt:lpstr>
      <vt:lpstr> Základní pojmy teorie her</vt:lpstr>
      <vt:lpstr> Modely oligopolu založené na teorii her</vt:lpstr>
      <vt:lpstr> ⚖️ Nashova rovnováha – příklad Cournotova duopolu</vt:lpstr>
      <vt:lpstr>⚖️  Rozhodovací strom (extenzivní forma) Cournotova modelu oligopolu vs. Výplatní matice (normální forma) Cournotova modelu oligopolu </vt:lpstr>
      <vt:lpstr> ⚖️ Podtrhávací metoda: </vt:lpstr>
      <vt:lpstr> 💡 Nestabilita spolupráce a Nashova rovnováha (Cournotův model)</vt:lpstr>
      <vt:lpstr> 💡 Nestabilita spolupráce a Nashova rovnováha (Cournotův model)</vt:lpstr>
      <vt:lpstr> 💡 Nestabilita spolupráce a Nashova rovnováha (Cournotův model)</vt:lpstr>
      <vt:lpstr> 💡 Nestabilita spolupráce a Nashova rovnováha (Cournotův model)</vt:lpstr>
      <vt:lpstr> ⚖️ Dominantní strategie</vt:lpstr>
      <vt:lpstr> „Vězňovo dilema“ </vt:lpstr>
      <vt:lpstr> „Vězňovo dilema“ </vt:lpstr>
      <vt:lpstr> „Vězňovo dilema“ vs. opakované hry</vt:lpstr>
      <vt:lpstr> Opakované hry a Spolupráce</vt:lpstr>
      <vt:lpstr> Opakované hry a Spolupráce: Účinek opakování hry </vt:lpstr>
      <vt:lpstr> Opakované hry a Spolupráce</vt:lpstr>
      <vt:lpstr> Sekvenční hry a Strategické tahy</vt:lpstr>
      <vt:lpstr> Sekvenční hry a Strategické tahy: Ad 1) Výhoda prvního tahu </vt:lpstr>
      <vt:lpstr> Sekvenční hry a Strategické tahy: Ad 1) Výhoda prvního tahu </vt:lpstr>
      <vt:lpstr> Sekvenční hry a Strategické tahy: Ad 1) Výhoda prvního tahu</vt:lpstr>
      <vt:lpstr> Sekvenční hry a Strategické tahy: Ad 2) Odrazování potenciálních vstupujících</vt:lpstr>
      <vt:lpstr> Sekvenční hry a Strategické tahy: Ad 2) Odrazování potenciálních vstupujících</vt:lpstr>
      <vt:lpstr> Sekvenční hry a Strategické tahy: Ad 2) Odrazování potenciálních vstupujících</vt:lpstr>
      <vt:lpstr> Sekvenční hry a Strategické tahy: Ad 2) Odrazování potenciálních vstupujících</vt:lpstr>
      <vt:lpstr> Další pojmy –  Ad 2) Odrazování potenciálních vstupujících</vt:lpstr>
      <vt:lpstr> Sekvenční hry a strategické tahy: Ad 3) vytlačení firmy  z trhu.  </vt:lpstr>
      <vt:lpstr> Sekvenční hry a strategické tahy: Ad 3) vytlačení firmy  z trhu.  </vt:lpstr>
      <vt:lpstr> Sekvenční hry a strategické tahy: Ad 3) vytlačení firmy  z trhu.  </vt:lpstr>
      <vt:lpstr>Reálné příklady a Legislativní poznámky</vt:lpstr>
      <vt:lpstr>Reálné příklady a Legislativní poznámky</vt:lpstr>
      <vt:lpstr>DĚKUJI ZA POZORNOST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Drastichová Magdaléna</dc:creator>
  <cp:lastModifiedBy>Drastichová Magdaléna</cp:lastModifiedBy>
  <cp:revision>138</cp:revision>
  <dcterms:created xsi:type="dcterms:W3CDTF">2024-11-26T13:27:00Z</dcterms:created>
  <dcterms:modified xsi:type="dcterms:W3CDTF">2025-11-14T15:46:13Z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E99B07007A924225BF5A9524FBE6296F_13</vt:lpwstr>
  </property>
  <property fmtid="{D5CDD505-2E9C-101B-9397-08002B2CF9AE}" pid="3" name="KSOProductBuildVer">
    <vt:lpwstr>1033-12.2.0.20795</vt:lpwstr>
  </property>
</Properties>
</file>