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handoutMasterIdLst>
    <p:handoutMasterId r:id="rId14"/>
  </p:handoutMasterIdLst>
  <p:sldIdLst>
    <p:sldId id="256" r:id="rId2"/>
    <p:sldId id="343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261" r:id="rId12"/>
  </p:sldIdLst>
  <p:sldSz cx="9144000" cy="6858000" type="screen4x3"/>
  <p:notesSz cx="9925050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3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898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A09BB-5A47-43AC-96B3-A21A155AF4B1}" type="datetimeFigureOut">
              <a:rPr lang="cs-CZ" smtClean="0"/>
              <a:t>03.10.2025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898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AA3D4-73EB-4034-88FC-4E409C142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818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1898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Mikroekonomie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Indiferenční mapy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10. 2025 – 11. 10. 2025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Příklad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Student dostává 1000 Kč týdně jako kapesné. Celou částku utrácí za knihy a pivo. V průměru student zaplatí za jednu knihu 250 Kč a za jedno pivo 20 Kč.  (1) Napište rovnici jeho rozpočtového omezení a zakreslete toto rozpočtové omezení do grafu. (2) Vypočítejte, jak se změní rozpočtové omezení studenta v případě zvýšení ceny piva z 20 Kč na 23 Kč. Situaci opět zakreslete do grafu.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(3) A spočítejte, jak se změní rozpočtové omezení studenta v případě zvýšení kapesného na 1 200 Kč (při původních cenách piva a knížek). Zakreslete.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kern="1200" dirty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>(3)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6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1200 = 250K + 20P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6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1200 = 250K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6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K = 4,8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6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1200 = 20P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6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 = 60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A972B4-BCA8-1FCE-4D1C-37EC635D3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34" t="43747" r="30310" b="26486"/>
          <a:stretch/>
        </p:blipFill>
        <p:spPr>
          <a:xfrm>
            <a:off x="4286126" y="3037114"/>
            <a:ext cx="4239841" cy="3052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D7751C20-3691-1AC9-7821-CCC3034DC837}"/>
                  </a:ext>
                </a:extLst>
              </p:cNvPr>
              <p:cNvSpPr txBox="1"/>
              <p:nvPr/>
            </p:nvSpPr>
            <p:spPr>
              <a:xfrm>
                <a:off x="593725" y="3037114"/>
                <a:ext cx="3765326" cy="4703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𝑩𝑳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cs-CZ" sz="2800" b="1" dirty="0"/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D7751C20-3691-1AC9-7821-CCC3034DC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25" y="3037114"/>
                <a:ext cx="3765326" cy="470385"/>
              </a:xfrm>
              <a:prstGeom prst="rect">
                <a:avLst/>
              </a:prstGeom>
              <a:blipFill>
                <a:blip r:embed="rId3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873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Indiferenční mapy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Nakreslete indiferenční mapu vždy pro uvedené dva statky s určenými preferencemi: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990600" algn="l"/>
              </a:tabLst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mám rád(a)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baileys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rafaelo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DFFB898-DC29-CCD0-8124-2FC29EFEE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0312" t="47200" r="34250" b="19900"/>
          <a:stretch/>
        </p:blipFill>
        <p:spPr>
          <a:xfrm>
            <a:off x="294361" y="3104996"/>
            <a:ext cx="5166454" cy="2698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Indiferenční mapy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Nakreslete indiferenční mapu vždy pro uvedené dva statky s určenými preferencemi: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20767" algn="l"/>
              </a:tabLst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nesnáším cigarety a špenát, statky s negativní preferencí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6F4A7C-7525-073C-4D84-E19CAE07B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100" t="47200" r="39369" b="19200"/>
          <a:stretch/>
        </p:blipFill>
        <p:spPr>
          <a:xfrm>
            <a:off x="521368" y="3015488"/>
            <a:ext cx="4462886" cy="2856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961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Indiferenční mapy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Nakreslete indiferenční mapu vždy pro uvedené dva statky s určenými preferencemi: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20767" algn="l"/>
              </a:tabLst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c) k levé botě potřebuji botu pravou, dokonalé komplementy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F607825-25CE-F065-B69A-87588756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0404" t="47743" r="33657" b="19258"/>
          <a:stretch/>
        </p:blipFill>
        <p:spPr>
          <a:xfrm>
            <a:off x="593725" y="3189338"/>
            <a:ext cx="4828322" cy="2493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636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Indiferenční mapy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Nakreslete indiferenční mapu vždy pro uvedené dva statky s určenými preferencemi: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20767" algn="l"/>
              </a:tabLst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d) miluji mléčnou čokoládu, hořkou si dám, když je, statky s pozitivní a neutrální preferencí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4C11C3-D4EE-1B21-5A4C-67EAF81DFF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9525" t="47900" r="27951" b="19901"/>
          <a:stretch/>
        </p:blipFill>
        <p:spPr>
          <a:xfrm>
            <a:off x="875581" y="3428999"/>
            <a:ext cx="5683275" cy="242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4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Indiferenční mapy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Nakreslete indiferenční mapu vždy pro uvedené dva statky s určenými preferencemi: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20767" algn="l"/>
              </a:tabLst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e) čokoládu mám rád, ale ovesné vločky rád nemám, statky s pozitivní i negativní preferencí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DCCA764-4896-10FF-E9A7-F75E47126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9312" t="47342" r="32379" b="18255"/>
          <a:stretch/>
        </p:blipFill>
        <p:spPr>
          <a:xfrm>
            <a:off x="593725" y="3310682"/>
            <a:ext cx="5266638" cy="266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7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Indiferenční mapy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Nakreslete indiferenční mapu vždy pro uvedené dva statky s určenými preferencemi: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20767" algn="l"/>
              </a:tabLst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f)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coca-cola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pepsi-cola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mi nesou stejný užitek (nerozlišuju je), dokonalé substituty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346E25-DB7A-231A-A0BE-75F5F3F0B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7950" t="47900" r="33463" b="20601"/>
          <a:stretch/>
        </p:blipFill>
        <p:spPr>
          <a:xfrm>
            <a:off x="593725" y="3367117"/>
            <a:ext cx="5635210" cy="258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7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Příklad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Student dostává 1000 Kč týdně jako kapesné. Celou částku utrácí za knihy a pivo. V průměru student zaplatí za jednu knihu 250 Kč a za jedno pivo 20 Kč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 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(1) Napište rovnici jeho rozpočtového omezení a zakreslete toto rozpočtové omezení do grafu.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(2) Vypočítejte, jak se změní rozpočtové omezení studenta v případě zvýšení ceny piva z 20 Kč na 23 Kč. Situaci opět zakreslete do grafu. (3) A spočítejte, jak se změní rozpočtové omezení studenta v případě zvýšení kapesného na 1 200 Kč (při původních cenách piva a knížek). Zakreslete.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(1)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BL: I= 250K + 20P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1 000 = 250K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 = 4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1 000 = 20P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 = 50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FD254E-401F-F38A-B741-419425264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50" t="58837" r="29729" b="15043"/>
          <a:stretch/>
        </p:blipFill>
        <p:spPr>
          <a:xfrm>
            <a:off x="2036509" y="4114474"/>
            <a:ext cx="2845941" cy="18162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FF18D0C7-8016-E48E-53C8-855DA3070D47}"/>
                  </a:ext>
                </a:extLst>
              </p:cNvPr>
              <p:cNvSpPr txBox="1"/>
              <p:nvPr/>
            </p:nvSpPr>
            <p:spPr>
              <a:xfrm>
                <a:off x="593725" y="3037114"/>
                <a:ext cx="3765326" cy="4703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𝑩𝑳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cs-CZ" sz="2800" b="1" dirty="0"/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FF18D0C7-8016-E48E-53C8-855DA3070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25" y="3037114"/>
                <a:ext cx="3765326" cy="470385"/>
              </a:xfrm>
              <a:prstGeom prst="rect">
                <a:avLst/>
              </a:prstGeom>
              <a:blipFill>
                <a:blip r:embed="rId3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44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Příklad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Student dostává 1000 Kč týdně jako kapesné. Celou částku utrácí za knihy a pivo. V průměru student zaplatí za jednu knihu 250 Kč a za jedno pivo 20 Kč.  (1) Napište rovnici jeho rozpočtového omezení a zakreslete toto rozpočtové omezení do grafu.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(2) Vypočítejte, jak se změní rozpočtové omezení studenta v případě zvýšení ceny piva z 20 Kč na 23 Kč.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Situaci opět zakreslete do grafu. (3) A spočítejte, jak se změní rozpočtové omezení studenta v případě zvýšení kapesného na 1 200 Kč (při původních cenách piva a knížek). Zakreslete.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kern="1200" dirty="0">
                <a:solidFill>
                  <a:schemeClr val="accent6"/>
                </a:solidFill>
                <a:latin typeface="Times New Roman"/>
                <a:ea typeface="+mn-ea"/>
                <a:cs typeface="+mn-cs"/>
              </a:rPr>
              <a:t>(2)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6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1000 = 250K + 23P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6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1000 = 23P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6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 = 43,5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807B1BC-9FA0-C252-D855-EF3E40DB8B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81" t="40875" r="30426" b="30001"/>
          <a:stretch/>
        </p:blipFill>
        <p:spPr>
          <a:xfrm>
            <a:off x="2281399" y="4044938"/>
            <a:ext cx="2813115" cy="2085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AAF7980B-669F-93DF-B607-DA0CAF3C389D}"/>
                  </a:ext>
                </a:extLst>
              </p:cNvPr>
              <p:cNvSpPr txBox="1"/>
              <p:nvPr/>
            </p:nvSpPr>
            <p:spPr>
              <a:xfrm>
                <a:off x="593725" y="3037114"/>
                <a:ext cx="3765326" cy="4703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𝑩𝑳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cs-CZ" sz="2800" b="1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AAF7980B-669F-93DF-B607-DA0CAF3C3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25" y="3037114"/>
                <a:ext cx="3765326" cy="470385"/>
              </a:xfrm>
              <a:prstGeom prst="rect">
                <a:avLst/>
              </a:prstGeom>
              <a:blipFill>
                <a:blip r:embed="rId3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2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621</Words>
  <Application>Microsoft Office PowerPoint</Application>
  <PresentationFormat>Předvádění na obrazovce (4:3)</PresentationFormat>
  <Paragraphs>76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Times New Roman</vt:lpstr>
      <vt:lpstr>Office Theme</vt:lpstr>
      <vt:lpstr>Mikroekonomie Indiferenční mapy</vt:lpstr>
      <vt:lpstr>Indiferenční mapy</vt:lpstr>
      <vt:lpstr>Indiferenční mapy</vt:lpstr>
      <vt:lpstr>Indiferenční mapy</vt:lpstr>
      <vt:lpstr>Indiferenční mapy</vt:lpstr>
      <vt:lpstr>Indiferenční mapy</vt:lpstr>
      <vt:lpstr>Indiferenční mapy</vt:lpstr>
      <vt:lpstr>Příklad</vt:lpstr>
      <vt:lpstr>Příklad</vt:lpstr>
      <vt:lpstr>Příklad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Škrabal Jaroslav</cp:lastModifiedBy>
  <cp:revision>43</cp:revision>
  <cp:lastPrinted>2024-09-22T15:08:10Z</cp:lastPrinted>
  <dcterms:modified xsi:type="dcterms:W3CDTF">2025-10-03T13:04:06Z</dcterms:modified>
</cp:coreProperties>
</file>