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36"/>
  </p:notesMasterIdLst>
  <p:handoutMasterIdLst>
    <p:handoutMasterId r:id="rId37"/>
  </p:handoutMasterIdLst>
  <p:sldIdLst>
    <p:sldId id="421" r:id="rId3"/>
    <p:sldId id="318" r:id="rId4"/>
    <p:sldId id="325" r:id="rId5"/>
    <p:sldId id="476" r:id="rId6"/>
    <p:sldId id="478" r:id="rId7"/>
    <p:sldId id="477" r:id="rId8"/>
    <p:sldId id="391" r:id="rId9"/>
    <p:sldId id="480" r:id="rId10"/>
    <p:sldId id="389" r:id="rId11"/>
    <p:sldId id="479" r:id="rId12"/>
    <p:sldId id="408" r:id="rId13"/>
    <p:sldId id="482" r:id="rId14"/>
    <p:sldId id="483" r:id="rId15"/>
    <p:sldId id="485" r:id="rId16"/>
    <p:sldId id="490" r:id="rId17"/>
    <p:sldId id="486" r:id="rId18"/>
    <p:sldId id="487" r:id="rId19"/>
    <p:sldId id="488" r:id="rId20"/>
    <p:sldId id="489" r:id="rId21"/>
    <p:sldId id="491" r:id="rId22"/>
    <p:sldId id="492" r:id="rId23"/>
    <p:sldId id="493" r:id="rId24"/>
    <p:sldId id="503" r:id="rId25"/>
    <p:sldId id="504" r:id="rId26"/>
    <p:sldId id="494" r:id="rId27"/>
    <p:sldId id="496" r:id="rId28"/>
    <p:sldId id="505" r:id="rId29"/>
    <p:sldId id="497" r:id="rId30"/>
    <p:sldId id="498" r:id="rId31"/>
    <p:sldId id="499" r:id="rId32"/>
    <p:sldId id="500" r:id="rId33"/>
    <p:sldId id="501" r:id="rId34"/>
    <p:sldId id="447" r:id="rId3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dvíková Pavla" initials="LP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FFFF99"/>
    <a:srgbClr val="FF3300"/>
    <a:srgbClr val="00CCFF"/>
    <a:srgbClr val="0066FF"/>
    <a:srgbClr val="0000FF"/>
    <a:srgbClr val="969696"/>
    <a:srgbClr val="00FFFF"/>
    <a:srgbClr val="FF00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6306" autoAdjust="0"/>
  </p:normalViewPr>
  <p:slideViewPr>
    <p:cSldViewPr snapToGrid="0" snapToObjects="1">
      <p:cViewPr varScale="1">
        <p:scale>
          <a:sx n="130" d="100"/>
          <a:sy n="130" d="100"/>
        </p:scale>
        <p:origin x="107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6700B-6DB9-4E6E-8308-1B81A615A0C7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A3FD-3C58-4BC6-86FC-A8729BC073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713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DBD41-9FAA-4C3D-A3D8-9976A4942FA3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90784-34DA-4799-BFD9-C6E9ED246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434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600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397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597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245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437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7859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7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6602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3935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5379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292FB-9B8A-44CA-B8DE-05DA603AE6BE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>
                <a:solidFill>
                  <a:srgbClr val="EEECE1"/>
                </a:solidFill>
              </a:rPr>
              <a:t>www.</a:t>
            </a:r>
            <a:r>
              <a:rPr lang="cs-CZ" dirty="0" err="1">
                <a:solidFill>
                  <a:srgbClr val="EEECE1"/>
                </a:solidFill>
              </a:rPr>
              <a:t>hgf</a:t>
            </a:r>
            <a:r>
              <a:rPr lang="cs-CZ" dirty="0">
                <a:solidFill>
                  <a:srgbClr val="EEECE1"/>
                </a:solidFill>
              </a:rPr>
              <a:t>.</a:t>
            </a:r>
            <a:r>
              <a:rPr lang="en-US" dirty="0">
                <a:solidFill>
                  <a:srgbClr val="EEECE1"/>
                </a:solidFill>
              </a:rPr>
              <a:t>vsb.cz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69938" y="142875"/>
            <a:ext cx="7304087" cy="857250"/>
          </a:xfrm>
        </p:spPr>
        <p:txBody>
          <a:bodyPr/>
          <a:lstStyle/>
          <a:p>
            <a:r>
              <a:rPr lang="cs-CZ" noProof="0"/>
              <a:t>Klepnutím lze upravit styl předlohy nadpisů.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3092002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237674"/>
            <a:ext cx="4038600" cy="48884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37674"/>
            <a:ext cx="4038600" cy="48884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1D911-A658-4A87-A520-AD91C4454798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>
                <a:solidFill>
                  <a:srgbClr val="EEECE1"/>
                </a:solidFill>
              </a:rPr>
              <a:t>www.</a:t>
            </a:r>
            <a:r>
              <a:rPr lang="cs-CZ" dirty="0" err="1">
                <a:solidFill>
                  <a:srgbClr val="EEECE1"/>
                </a:solidFill>
              </a:rPr>
              <a:t>hgf</a:t>
            </a:r>
            <a:r>
              <a:rPr lang="cs-CZ" dirty="0">
                <a:solidFill>
                  <a:srgbClr val="EEECE1"/>
                </a:solidFill>
              </a:rPr>
              <a:t>.</a:t>
            </a:r>
            <a:r>
              <a:rPr lang="en-US" dirty="0">
                <a:solidFill>
                  <a:srgbClr val="EEECE1"/>
                </a:solidFill>
              </a:rPr>
              <a:t>vsb.cz</a:t>
            </a:r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9380062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15B35-22ED-48E6-915F-C973C6F10F3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>
                <a:solidFill>
                  <a:srgbClr val="EEECE1"/>
                </a:solidFill>
              </a:rPr>
              <a:t>www.</a:t>
            </a:r>
            <a:r>
              <a:rPr lang="cs-CZ" dirty="0" err="1">
                <a:solidFill>
                  <a:srgbClr val="EEECE1"/>
                </a:solidFill>
              </a:rPr>
              <a:t>hgf</a:t>
            </a:r>
            <a:r>
              <a:rPr lang="cs-CZ" dirty="0">
                <a:solidFill>
                  <a:srgbClr val="EEECE1"/>
                </a:solidFill>
              </a:rPr>
              <a:t>.</a:t>
            </a:r>
            <a:r>
              <a:rPr lang="en-US" dirty="0">
                <a:solidFill>
                  <a:srgbClr val="EEECE1"/>
                </a:solidFill>
              </a:rPr>
              <a:t>vsb.cz</a:t>
            </a:r>
          </a:p>
        </p:txBody>
      </p:sp>
    </p:spTree>
    <p:extLst>
      <p:ext uri="{BB962C8B-B14F-4D97-AF65-F5344CB8AC3E}">
        <p14:creationId xmlns:p14="http://schemas.microsoft.com/office/powerpoint/2010/main" val="11746871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D10202"/>
                </a:solidFill>
              </a:defRPr>
            </a:lvl1pPr>
          </a:lstStyle>
          <a:p>
            <a:r>
              <a:rPr lang="cs-CZ" noProof="0" dirty="0"/>
              <a:t>Klepnutím lze upravit styl předlohy nadpisů.</a:t>
            </a:r>
            <a:endParaRPr lang="en-US" noProof="0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219075" y="1247775"/>
            <a:ext cx="8686800" cy="5262561"/>
          </a:xfrm>
        </p:spPr>
        <p:txBody>
          <a:bodyPr/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200"/>
            </a:lvl1pPr>
            <a:lvl2pPr marL="742950" indent="-285750">
              <a:buClr>
                <a:schemeClr val="tx2"/>
              </a:buClr>
              <a:buFont typeface="Wingdings" pitchFamily="2" charset="2"/>
              <a:buChar char="§"/>
              <a:defRPr sz="2000"/>
            </a:lvl2pPr>
            <a:lvl3pPr marL="1143000" indent="-228600">
              <a:buClr>
                <a:schemeClr val="bg2"/>
              </a:buClr>
              <a:buFont typeface="Wingdings" pitchFamily="2" charset="2"/>
              <a:buChar char="§"/>
              <a:defRPr sz="1800"/>
            </a:lvl3pPr>
            <a:lvl4pPr>
              <a:defRPr sz="1600"/>
            </a:lvl4pPr>
            <a:lvl5pPr marL="2057400" indent="-228600">
              <a:buFont typeface="Arial" pitchFamily="34" charset="0"/>
              <a:buChar char="-"/>
              <a:defRPr sz="1400"/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1FBC6-613F-4BB9-A596-5FA19D65414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>
                <a:solidFill>
                  <a:srgbClr val="EEECE1"/>
                </a:solidFill>
              </a:rPr>
              <a:t>www.</a:t>
            </a:r>
            <a:r>
              <a:rPr lang="cs-CZ" dirty="0" err="1">
                <a:solidFill>
                  <a:srgbClr val="EEECE1"/>
                </a:solidFill>
              </a:rPr>
              <a:t>hgf</a:t>
            </a:r>
            <a:r>
              <a:rPr lang="cs-CZ" dirty="0">
                <a:solidFill>
                  <a:srgbClr val="EEECE1"/>
                </a:solidFill>
              </a:rPr>
              <a:t>.</a:t>
            </a:r>
            <a:r>
              <a:rPr lang="en-US" dirty="0">
                <a:solidFill>
                  <a:srgbClr val="EEECE1"/>
                </a:solidFill>
              </a:rPr>
              <a:t>vsb.cz</a:t>
            </a:r>
          </a:p>
        </p:txBody>
      </p:sp>
    </p:spTree>
    <p:extLst>
      <p:ext uri="{BB962C8B-B14F-4D97-AF65-F5344CB8AC3E}">
        <p14:creationId xmlns:p14="http://schemas.microsoft.com/office/powerpoint/2010/main" val="27344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 err="1"/>
              <a:t>Second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91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D1020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940687"/>
            <a:ext cx="6718685" cy="2095337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MARKETING</a:t>
            </a:r>
            <a:br>
              <a:rPr lang="cs-CZ" sz="32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</a:br>
            <a:r>
              <a:rPr lang="cs-CZ" sz="20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                                           </a:t>
            </a:r>
            <a:br>
              <a:rPr lang="cs-CZ" sz="20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</a:br>
            <a:r>
              <a:rPr lang="cs-CZ" sz="32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YMAR/</a:t>
            </a:r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III. blok</a:t>
            </a:r>
            <a:b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</a:br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Řízení distribuce</a:t>
            </a:r>
            <a:endParaRPr lang="en-US" sz="1800" b="1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009145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92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800" b="1" dirty="0">
              <a:solidFill>
                <a:prstClr val="black"/>
              </a:solidFill>
              <a:cs typeface="Arial"/>
            </a:endParaRPr>
          </a:p>
          <a:p>
            <a:pPr algn="l"/>
            <a:endParaRPr lang="cs-CZ" sz="1800" b="1" dirty="0">
              <a:solidFill>
                <a:prstClr val="black"/>
              </a:solidFill>
              <a:cs typeface="Arial"/>
            </a:endParaRPr>
          </a:p>
          <a:p>
            <a:pPr algn="l"/>
            <a:endParaRPr lang="cs-CZ" sz="1900" b="1" dirty="0">
              <a:solidFill>
                <a:prstClr val="black"/>
              </a:solidFill>
              <a:cs typeface="Arial"/>
            </a:endParaRPr>
          </a:p>
          <a:p>
            <a:pPr algn="l"/>
            <a:r>
              <a:rPr lang="cs-CZ" sz="1900" dirty="0">
                <a:solidFill>
                  <a:prstClr val="black"/>
                </a:solidFill>
                <a:cs typeface="Arial"/>
              </a:rPr>
              <a:t>PhDr. Ing. Mgr. Renáta Pavlíčková, MBA</a:t>
            </a:r>
            <a:endParaRPr lang="en-US" sz="19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020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05218"/>
            <a:ext cx="8229600" cy="655092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Tradiční způsob distribuce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dirty="0"/>
              <a:t> 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899592" y="3141663"/>
            <a:ext cx="1441450" cy="1223962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 b="1"/>
              <a:t>výrobce</a:t>
            </a: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2844279" y="3141663"/>
            <a:ext cx="1439863" cy="1223962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 b="1"/>
              <a:t>velkoobchod</a:t>
            </a:r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4717529" y="3141663"/>
            <a:ext cx="1511300" cy="1223962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 b="1"/>
              <a:t>maloobchod</a:t>
            </a:r>
          </a:p>
        </p:txBody>
      </p:sp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6660629" y="3141663"/>
            <a:ext cx="1512888" cy="1223962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 b="1"/>
              <a:t>spotřebitel</a:t>
            </a:r>
          </a:p>
        </p:txBody>
      </p:sp>
      <p:sp>
        <p:nvSpPr>
          <p:cNvPr id="67592" name="Line 8"/>
          <p:cNvSpPr>
            <a:spLocks noChangeShapeType="1"/>
          </p:cNvSpPr>
          <p:nvPr/>
        </p:nvSpPr>
        <p:spPr bwMode="auto">
          <a:xfrm>
            <a:off x="2341042" y="3716338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4284142" y="3716338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>
            <a:off x="6228829" y="371633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45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Rozhodování o distribuci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distribuční strategie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distribuční politika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distribuční kanály (DK)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organizace prodeje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výběr, motivování a kontrola prodejních článků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organizace vnější a vnitřní služby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logistika</a:t>
            </a:r>
          </a:p>
          <a:p>
            <a:pPr marL="0" indent="0">
              <a:lnSpc>
                <a:spcPct val="150000"/>
              </a:lnSpc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73123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6036"/>
            <a:ext cx="8229600" cy="573206"/>
          </a:xfrm>
        </p:spPr>
        <p:txBody>
          <a:bodyPr>
            <a:noAutofit/>
          </a:bodyPr>
          <a:lstStyle/>
          <a:p>
            <a:r>
              <a:rPr lang="cs-CZ" sz="32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Funkce distribučních cest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distribuční cesty zajišťují přesun zboží a služeb k zákazníkům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překonávají tak hlavní časové, místní a vlastnické rozdíly, které oddělují zboží a služby od těch kteří je požadují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56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23331"/>
            <a:ext cx="8229600" cy="585124"/>
          </a:xfrm>
        </p:spPr>
        <p:txBody>
          <a:bodyPr>
            <a:normAutofit fontScale="90000"/>
          </a:bodyPr>
          <a:lstStyle/>
          <a:p>
            <a:r>
              <a:rPr lang="cs-CZ" dirty="0"/>
              <a:t> </a:t>
            </a:r>
            <a:r>
              <a:rPr lang="cs-CZ" sz="36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Funkce distribučních cest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cs-CZ" sz="1800" b="1" dirty="0"/>
              <a:t>1) informace</a:t>
            </a:r>
            <a:r>
              <a:rPr lang="cs-CZ" sz="1800" dirty="0"/>
              <a:t> (výzkum trhu a další poznatky o účastnících a faktorech marketingového prostředí)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cs-CZ" sz="1800" b="1" dirty="0"/>
              <a:t>2) podpora prodeje</a:t>
            </a:r>
            <a:r>
              <a:rPr lang="cs-CZ" sz="1800" dirty="0"/>
              <a:t> (tvorba a šíření informací o nabídkách, které mají přilákat zákazníky)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cs-CZ" sz="1800" b="1" dirty="0"/>
              <a:t>3) kontakt</a:t>
            </a:r>
            <a:r>
              <a:rPr lang="cs-CZ" sz="1800" dirty="0"/>
              <a:t> (nalézání potenciálních zákazníků a komunikace s nimi)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b="1" dirty="0"/>
              <a:t>4) nabídka</a:t>
            </a:r>
            <a:r>
              <a:rPr lang="cs-CZ" sz="1800" dirty="0"/>
              <a:t> (přizpůsobení nabídky podle potřeb zákazníků)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cs-CZ" sz="1800" b="1" dirty="0"/>
              <a:t>5) jednání</a:t>
            </a:r>
            <a:r>
              <a:rPr lang="cs-CZ" sz="1800" dirty="0"/>
              <a:t> (dosažení dohody o ceně a dalších podmínkách nabídky, tak, aby koupě mohla být dokončena)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cs-CZ" sz="1800" b="1" dirty="0"/>
              <a:t>6) fyzická distribuce</a:t>
            </a:r>
            <a:r>
              <a:rPr lang="cs-CZ" sz="1800" dirty="0"/>
              <a:t> (doprava a skladování zboží)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cs-CZ" sz="1800" b="1" dirty="0"/>
              <a:t>7) financování</a:t>
            </a:r>
            <a:r>
              <a:rPr lang="cs-CZ" sz="1800" dirty="0"/>
              <a:t> (získávání a používání zdrojů, které pokrývají náklady distribuce)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cs-CZ" sz="1800" b="1" dirty="0"/>
              <a:t>8) převzetí rizika</a:t>
            </a:r>
            <a:r>
              <a:rPr lang="cs-CZ" sz="1800" dirty="0"/>
              <a:t> (převzetí rizika spojeného s fungováním distribučního článku)</a:t>
            </a:r>
          </a:p>
          <a:p>
            <a:pPr algn="just">
              <a:buNone/>
            </a:pPr>
            <a:endParaRPr lang="cs-CZ" sz="2000" dirty="0"/>
          </a:p>
          <a:p>
            <a:pPr algn="just">
              <a:buFont typeface="Wingdings" pitchFamily="2" charset="2"/>
              <a:buNone/>
            </a:pPr>
            <a:endParaRPr lang="cs-CZ" sz="2000" dirty="0"/>
          </a:p>
          <a:p>
            <a:pPr>
              <a:buFont typeface="Wingdings" pitchFamily="2" charset="2"/>
              <a:buNone/>
            </a:pPr>
            <a:endParaRPr lang="cs-CZ" sz="2800" dirty="0"/>
          </a:p>
          <a:p>
            <a:pPr>
              <a:buFont typeface="Wingdings" pitchFamily="2" charset="2"/>
              <a:buNone/>
            </a:pP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631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Distribuční strategie (I.)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>
                <a:cs typeface="Arial"/>
              </a:rPr>
              <a:t>strategie tahu (</a:t>
            </a:r>
            <a:r>
              <a:rPr lang="cs-CZ" sz="1800" b="1" dirty="0" err="1">
                <a:cs typeface="Arial"/>
              </a:rPr>
              <a:t>pull</a:t>
            </a:r>
            <a:r>
              <a:rPr lang="cs-CZ" sz="1800" b="1" dirty="0">
                <a:cs typeface="Arial"/>
              </a:rPr>
              <a:t> strategie)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distribuce je vyvolána působením komunikačních aktivit na zákazníka a ten </a:t>
            </a:r>
            <a:br>
              <a:rPr lang="cs-CZ" sz="1800" dirty="0">
                <a:cs typeface="Arial"/>
              </a:rPr>
            </a:br>
            <a:r>
              <a:rPr lang="cs-CZ" sz="1800" dirty="0">
                <a:cs typeface="Arial"/>
              </a:rPr>
              <a:t>na základě informací o existenci zboží žádá o konkrétní nabídku u jednotlivých obchodníků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>
                <a:cs typeface="Arial"/>
              </a:rPr>
              <a:t>strategie tlaku (</a:t>
            </a:r>
            <a:r>
              <a:rPr lang="cs-CZ" sz="1800" b="1" dirty="0" err="1">
                <a:cs typeface="Arial"/>
              </a:rPr>
              <a:t>push</a:t>
            </a:r>
            <a:r>
              <a:rPr lang="cs-CZ" sz="1800" b="1" dirty="0">
                <a:cs typeface="Arial"/>
              </a:rPr>
              <a:t> strategie)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předpokládá aktivní účast samotných distribučních článků na distribuci </a:t>
            </a:r>
            <a:br>
              <a:rPr lang="cs-CZ" sz="1800" dirty="0">
                <a:cs typeface="Arial"/>
              </a:rPr>
            </a:br>
            <a:r>
              <a:rPr lang="cs-CZ" sz="1800" dirty="0">
                <a:cs typeface="Arial"/>
              </a:rPr>
              <a:t>a komunikaci v oblasti daného zboží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 podnikové praxi bývají tyto strategie využívány současně, přičemž jedna z nich má dominantní roli</a:t>
            </a:r>
          </a:p>
          <a:p>
            <a:pPr marL="0" indent="0">
              <a:lnSpc>
                <a:spcPct val="150000"/>
              </a:lnSpc>
              <a:buNone/>
            </a:pPr>
            <a:endParaRPr lang="cs-CZ" sz="18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03904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Distribuční strategie (II.)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>
                <a:cs typeface="Arial"/>
              </a:rPr>
              <a:t>strategie přizpůsobení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výrobce volí cesty, které jsou v daném oboru a teritoriu obvyklé nebo osvědčené</a:t>
            </a:r>
          </a:p>
          <a:p>
            <a:pPr marL="457200" lvl="1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cs-CZ" sz="1800" dirty="0">
              <a:cs typeface="Arial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>
                <a:cs typeface="Arial"/>
              </a:rPr>
              <a:t>konfliktní strategie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výrobce usiluje o vedení v distribučním kanálu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>
                <a:cs typeface="Arial"/>
              </a:rPr>
              <a:t>strategie kooperace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realizace rozdílných představ cílů výrobce a obchodu s jednotícím využitím systémů pro oba partnery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>
                <a:cs typeface="Arial"/>
              </a:rPr>
              <a:t>strategie úhybná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výrobce hledá jiné distribuční články, aby nemusel respektovat podmínky velkých obchodníků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87774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Distribuční strategie (III.)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>
                <a:cs typeface="Arial"/>
              </a:rPr>
              <a:t>intenzivní strategie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prodej prostřednictvím husté sítě prodejen zcela pokrývající určitý trh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b="1" dirty="0">
              <a:cs typeface="Arial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>
                <a:cs typeface="Arial"/>
              </a:rPr>
              <a:t>selektivní strategie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výběr distributorů, kteří podporují prodej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>
                <a:cs typeface="Arial"/>
              </a:rPr>
              <a:t>exkluzivní strategie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velmi omezený počet prodejců</a:t>
            </a: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1652332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41444"/>
            <a:ext cx="8229600" cy="776193"/>
          </a:xfrm>
        </p:spPr>
        <p:txBody>
          <a:bodyPr>
            <a:normAutofit/>
          </a:bodyPr>
          <a:lstStyle/>
          <a:p>
            <a:r>
              <a:rPr lang="cs-CZ" sz="32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Intenzivní distribuce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distribuce výrobků prostřednictvím co největšího počtu obchodů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volí ji především výrobci zboží každodenní spotřeby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snaha o umístění výrobků do maximálně možného počtu obchodů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výrobky musí být k dispozici kdekoliv a kdykoliv (Coca-Cola)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4133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50627"/>
            <a:ext cx="8229600" cy="655093"/>
          </a:xfrm>
        </p:spPr>
        <p:txBody>
          <a:bodyPr>
            <a:normAutofit/>
          </a:bodyPr>
          <a:lstStyle/>
          <a:p>
            <a:r>
              <a:rPr lang="cs-CZ" sz="32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Výběrová (selektivní) distribuce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použití více nebo jednoho (ale méně než všech) prostředníků, kteří jsou schopni nabízet výrobky dané firmy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např. televizory, nábytek, drobné spotřebiče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prodej výrobků prostřednictvím dealerských sítí a vybraných velkých maloobchodů (Whirlpool)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dobré pracovní vztahy s vybranými prostředníky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vyšší prodejní úsilí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dobré pokrytí trhu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vyšší kontrola a nižší náklady než u intenzivní distribuce</a:t>
            </a:r>
          </a:p>
          <a:p>
            <a:pPr algn="just"/>
            <a:endParaRPr lang="cs-CZ" sz="20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90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2388"/>
            <a:ext cx="8229600" cy="735250"/>
          </a:xfrm>
        </p:spPr>
        <p:txBody>
          <a:bodyPr>
            <a:normAutofit/>
          </a:bodyPr>
          <a:lstStyle/>
          <a:p>
            <a:r>
              <a:rPr lang="cs-CZ" sz="32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Výhradní distribuce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poskytnutí výhradního práva (exkluzivity) na distribuci výrobku v daném teritoriu omezenému počtu prostředníků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např. nové automobily, prestižní značky oděvů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intenzivnější prodejní úsilí distributora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podpora prodeje, další služby, image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64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17561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Obsah předmětu (bloková výuka)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60561"/>
            <a:ext cx="3937379" cy="4365602"/>
          </a:xfrm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I. BLOK (téma 1.-3.)</a:t>
            </a:r>
          </a:p>
          <a:p>
            <a:pPr marL="0" indent="0">
              <a:buNone/>
            </a:pPr>
            <a:r>
              <a:rPr lang="pl-PL" sz="1800" dirty="0"/>
              <a:t>1. Úvod do marketingu (význam a vývoj)</a:t>
            </a:r>
          </a:p>
          <a:p>
            <a:pPr marL="0" indent="0">
              <a:buNone/>
            </a:pPr>
            <a:r>
              <a:rPr lang="cs-CZ" sz="1800" dirty="0"/>
              <a:t>2. Globální marketing 21. století </a:t>
            </a:r>
          </a:p>
          <a:p>
            <a:pPr marL="0" indent="0">
              <a:buNone/>
            </a:pPr>
            <a:r>
              <a:rPr lang="cs-CZ" sz="1800" dirty="0"/>
              <a:t>     (aktuální trendy)</a:t>
            </a:r>
          </a:p>
          <a:p>
            <a:pPr marL="0" indent="0">
              <a:buNone/>
            </a:pPr>
            <a:r>
              <a:rPr lang="cs-CZ" sz="1800" dirty="0"/>
              <a:t>3. Online marketing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b="1" dirty="0"/>
              <a:t>II. BLOK (téma 4.-6.)</a:t>
            </a:r>
          </a:p>
          <a:p>
            <a:pPr marL="0" indent="0">
              <a:buNone/>
            </a:pPr>
            <a:r>
              <a:rPr lang="cs-CZ" sz="1800" dirty="0"/>
              <a:t>4. Trh a marketingové prostředí</a:t>
            </a:r>
          </a:p>
          <a:p>
            <a:pPr marL="0" indent="0">
              <a:buNone/>
            </a:pPr>
            <a:r>
              <a:rPr lang="pt-BR" sz="1800" dirty="0"/>
              <a:t>5. Marketingový informační systém </a:t>
            </a:r>
            <a:endParaRPr lang="cs-CZ" sz="1800" dirty="0"/>
          </a:p>
          <a:p>
            <a:pPr marL="0" indent="0">
              <a:buNone/>
            </a:pPr>
            <a:r>
              <a:rPr lang="cs-CZ" sz="1800" dirty="0"/>
              <a:t>     </a:t>
            </a:r>
            <a:r>
              <a:rPr lang="pt-BR" sz="1800" dirty="0"/>
              <a:t>a </a:t>
            </a:r>
            <a:r>
              <a:rPr lang="cs-CZ" sz="1800" dirty="0"/>
              <a:t>C</a:t>
            </a:r>
            <a:r>
              <a:rPr lang="pt-BR" sz="1800" dirty="0"/>
              <a:t>RM</a:t>
            </a:r>
          </a:p>
          <a:p>
            <a:pPr marL="0" indent="0">
              <a:buNone/>
            </a:pPr>
            <a:r>
              <a:rPr lang="cs-CZ" sz="1800" dirty="0"/>
              <a:t>6. Marketingový výzkum</a:t>
            </a: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60561"/>
            <a:ext cx="3936242" cy="4365602"/>
          </a:xfrm>
          <a:ln w="31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cs-CZ" sz="1800" b="1" dirty="0"/>
              <a:t>III. BLOK (téma 7.-9.)</a:t>
            </a: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7. Marketingový mix + řízení produktu</a:t>
            </a: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8. Řízení ceny</a:t>
            </a: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9. Řízení distribuce</a:t>
            </a:r>
          </a:p>
          <a:p>
            <a:pPr marL="0" lvl="0" indent="0">
              <a:buNone/>
            </a:pPr>
            <a:endParaRPr lang="cs-CZ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cs-CZ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cs-CZ" sz="18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cs-CZ" sz="1800" b="1" dirty="0"/>
              <a:t>IV. BLOK (téma 10.-12.)</a:t>
            </a: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10. Řízení integrované marketingové </a:t>
            </a: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       komunikace</a:t>
            </a: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11. Marketing služeb</a:t>
            </a: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12. Etické aspekty marketingu</a:t>
            </a:r>
            <a:endParaRPr lang="cs-CZ" dirty="0"/>
          </a:p>
        </p:txBody>
      </p:sp>
      <p:cxnSp>
        <p:nvCxnSpPr>
          <p:cNvPr id="6" name="Přímá spojnice 5"/>
          <p:cNvCxnSpPr>
            <a:stCxn id="3" idx="1"/>
            <a:endCxn id="3" idx="3"/>
          </p:cNvCxnSpPr>
          <p:nvPr/>
        </p:nvCxnSpPr>
        <p:spPr>
          <a:xfrm>
            <a:off x="457200" y="3943362"/>
            <a:ext cx="3937379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>
            <a:stCxn id="4" idx="1"/>
            <a:endCxn id="4" idx="3"/>
          </p:cNvCxnSpPr>
          <p:nvPr/>
        </p:nvCxnSpPr>
        <p:spPr>
          <a:xfrm>
            <a:off x="4648200" y="3943362"/>
            <a:ext cx="3936242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5824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Faktory ovlivňující výběr DK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charakteristika zákazníka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charakteristika trhu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charakteristika výrobku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charakteristika samotného distribučního kanálu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charakteristika konkurence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zdroje firmy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požadavky a možnosti kontroly podmínek prodeje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45925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Postup projektování struktury DK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cs typeface="Arial"/>
              </a:rPr>
              <a:t>analýza přání zákazníků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cs typeface="Arial"/>
              </a:rPr>
              <a:t>konkretizace cílů distribuce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cs typeface="Arial"/>
              </a:rPr>
              <a:t>tvorba alternativ DK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cs typeface="Arial"/>
              </a:rPr>
              <a:t>vyhodnocení DK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cs typeface="Arial"/>
              </a:rPr>
              <a:t>výběr nejlepší varianty DK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cs typeface="Arial"/>
              </a:rPr>
              <a:t>realizace DK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cs typeface="Arial"/>
              </a:rPr>
              <a:t>kontrola funkčnosti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333005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Účastníci DK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výrobci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těžební průmysl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prvovýrobci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zpracovatelé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distributoři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velkoobchod (VO)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maloobchod (MO)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agenti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podpůrné organizace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reklamní agentury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pojišťovny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banky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081927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distribučního kanálu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obchodní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umožňuje směnu zboží mezi výrobcem a zákazníkem, která by jinak nebyla možná nebo byla komplikovaná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podpůrná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může vytvářet finanční zdroje umožňující nákup zboží ze strany zákazníka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logistická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naplnění typických logistických činností v rámci distribučních kanálů</a:t>
            </a:r>
          </a:p>
          <a:p>
            <a:pPr marL="0" indent="0">
              <a:buNone/>
            </a:pPr>
            <a:endParaRPr lang="cs-CZ" sz="18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928843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9684"/>
            <a:ext cx="8229600" cy="682388"/>
          </a:xfrm>
        </p:spPr>
        <p:txBody>
          <a:bodyPr>
            <a:normAutofit/>
          </a:bodyPr>
          <a:lstStyle/>
          <a:p>
            <a:r>
              <a:rPr lang="cs-CZ" sz="32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Doprava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/>
              <a:t>kamionová doprava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/>
              <a:t>železniční doprava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/>
              <a:t>lodní doprava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/>
              <a:t>potrubní doprava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/>
              <a:t>letecká doprava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/>
              <a:t>kombinovaná doprava (umožňuje rozsáhlá kontejnerizace)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093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Hlavní distributoři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velkoobchod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podnik, který nakupuje ve velkém, a ve velkém také prodává výrobním podnikům, VO a MO, pohostinským zařízením a drobným výrobcům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maloobchod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podnik zahrnující nákup zboží od VO nebo od výrobce a jeho prodej</a:t>
            </a:r>
          </a:p>
          <a:p>
            <a:pPr marL="0" indent="0">
              <a:lnSpc>
                <a:spcPct val="150000"/>
              </a:lnSpc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381645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Organizace prodeje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horizontální distribuční systémy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dvě nebo více firem na stejné úrovni se spojí s cílem využít novou marketingovou příležitost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integrované distribuční systémy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synergické efekty vznikají přidáváním dalších distribučních kanálů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jak pro výrobce, tak pro prodejce platí, že vzájemně respektují strategie a taktiky kooperujících účastníků distribučního systému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0199141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Organizace prodeje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konvenční distribuční systémy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výrobci, VO maloobchodníci fungují nezávisle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vertikální distribuční systémy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výrobci, VO a maloobchodníci fungují jako ucelený systém, jeden člen systému vlastní ostatní, má s nimi uzavřené smlouvy nebo nad nimi má moc a je schopen si vynutit jejich spolupráci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korporátní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administrovaný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smluvní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2119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Fyzická distribuce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plánování, implementace a kontrola fyzického toku materiálů a konečných produktů od místa vzniku k místu užití tak, aby potřeby zákazníka byly se ziskem naplněny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činnosti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získávání a zpracování objednávek zákazníka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vyskladnění výrobků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manipulace s finálním výrobkem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doprava finálního výrobku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zabezpečení náhradních dílů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784498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</a:t>
            </a:r>
            <a:r>
              <a:rPr lang="cs-CZ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Commerce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prodej prostřednictvím online kanálů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čistě online společnosti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hybridní společnosti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B2B e-</a:t>
            </a:r>
            <a:r>
              <a:rPr lang="cs-CZ" sz="1800" dirty="0" err="1">
                <a:cs typeface="Arial"/>
              </a:rPr>
              <a:t>Commerce</a:t>
            </a: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66626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6036"/>
            <a:ext cx="8229600" cy="721602"/>
          </a:xfr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200" b="1" dirty="0"/>
              <a:t>9. ŘÍZENÍ DISTRIBUCE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33266"/>
            <a:ext cx="3923731" cy="4392897"/>
          </a:xfrm>
          <a:noFill/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Pojem distribuce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Marketingové toky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Funkce distribuce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Cíle distribuce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Formy distribuce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Rozhodování o distribuci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Distribuční strategie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Distribuční politiky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Distribuční kanál (DK)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Funkce DK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33266"/>
            <a:ext cx="3908946" cy="4392897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Faktory ovlivňující DK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Postup projektování struktury DK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/>
              <a:t>Motivace a hodnocení DK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/>
              <a:t>Účastníci DK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/>
              <a:t>Hlavní distributoři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/>
              <a:t>Organizace prodeje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e-</a:t>
            </a:r>
            <a:r>
              <a:rPr lang="cs-CZ" sz="1800" dirty="0" err="1">
                <a:cs typeface="Arial"/>
              </a:rPr>
              <a:t>Commerce</a:t>
            </a:r>
            <a:endParaRPr lang="cs-CZ" sz="1800" dirty="0">
              <a:cs typeface="Arial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/>
              <a:t>Fyzická distribuce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/>
              <a:t>Distribuční analýzy</a:t>
            </a:r>
          </a:p>
        </p:txBody>
      </p:sp>
    </p:spTree>
    <p:extLst>
      <p:ext uri="{BB962C8B-B14F-4D97-AF65-F5344CB8AC3E}">
        <p14:creationId xmlns:p14="http://schemas.microsoft.com/office/powerpoint/2010/main" val="6915341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Distribuční analýzy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analýzy vhodné intenzity distribuce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analýzy distribuční cesty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analýzy účastníků distribuce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analýzy míst prodeje</a:t>
            </a: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341004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Motivace a hodnocení DK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motivace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pozitivní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negativní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b="1" dirty="0">
              <a:cs typeface="Arial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hodnocení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kvantitativní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kvalitativní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166757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777923" y="791570"/>
            <a:ext cx="7740650" cy="586854"/>
          </a:xfrm>
        </p:spPr>
        <p:txBody>
          <a:bodyPr>
            <a:normAutofit/>
          </a:bodyPr>
          <a:lstStyle/>
          <a:p>
            <a:r>
              <a:rPr lang="cs-CZ" sz="3200" b="1" dirty="0">
                <a:latin typeface="+mn-lt"/>
              </a:rPr>
              <a:t>Motivování členů distribuční</a:t>
            </a:r>
            <a:r>
              <a:rPr lang="cs-CZ" sz="3200" dirty="0">
                <a:latin typeface="+mn-lt"/>
              </a:rPr>
              <a:t> </a:t>
            </a:r>
            <a:r>
              <a:rPr lang="cs-CZ" sz="3200" b="1" dirty="0">
                <a:latin typeface="+mn-lt"/>
              </a:rPr>
              <a:t>cesty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prostřednící i zprostředkovatelé musí být neustále motivováni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školení, dohled, pochvala, analýza výkonu, předností a nedostatků každého člena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b="1" dirty="0"/>
              <a:t>pozitivní motivace</a:t>
            </a:r>
            <a:r>
              <a:rPr lang="cs-CZ" sz="2000" dirty="0"/>
              <a:t>: vyšší marže, speciální obchodní příležitosti, prémie, náhrady, prodejní soutěže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b="1" dirty="0"/>
              <a:t>negativní motivace</a:t>
            </a:r>
            <a:r>
              <a:rPr lang="cs-CZ" sz="2000" dirty="0"/>
              <a:t> (zde může být účinná): hrozba snížení marže, zpomalení dodávek, úplné ukončení spolupráce</a:t>
            </a:r>
          </a:p>
          <a:p>
            <a:pPr algn="just"/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739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36608"/>
            <a:ext cx="8229600" cy="781030"/>
          </a:xfrm>
        </p:spPr>
        <p:txBody>
          <a:bodyPr>
            <a:normAutofit/>
          </a:bodyPr>
          <a:lstStyle/>
          <a:p>
            <a:r>
              <a:rPr lang="cs-CZ" sz="800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3200" b="1" i="1" dirty="0"/>
              <a:t>Děkuji za pozornost </a:t>
            </a:r>
          </a:p>
          <a:p>
            <a:pPr marL="0" indent="0">
              <a:buNone/>
            </a:pPr>
            <a:r>
              <a:rPr lang="cs-CZ" sz="3200" b="1" i="1" dirty="0"/>
              <a:t>a těším se na příště. </a:t>
            </a:r>
          </a:p>
        </p:txBody>
      </p:sp>
      <p:pic>
        <p:nvPicPr>
          <p:cNvPr id="1027" name="Picture 3" descr="C:\Users\Renáta\Desktop\MVŠO (ZS 2021-2022)\Různé\Šmoula s pere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4322" y="1130365"/>
            <a:ext cx="1796251" cy="2413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573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proces, kterým se zboží nebo služba dostává ke správnému zákazníkovi, na správné místo, ve správném množství, stavu a  čase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/>
              <a:t>jako součást marketingového mixu znamená umístění zboží na trhu nebo trzích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představuje celý komplex činností zaměřených na výběr kanálu prodejen, </a:t>
            </a:r>
            <a:br>
              <a:rPr lang="cs-CZ" sz="1800" dirty="0">
                <a:cs typeface="Arial"/>
              </a:rPr>
            </a:br>
            <a:r>
              <a:rPr lang="cs-CZ" sz="1800" dirty="0">
                <a:cs typeface="Arial"/>
              </a:rPr>
              <a:t>a všechny procesy spjaté s pohybem výrobků od výrobce ke konečnému spotřebiteli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/>
              <a:t>zahrnuje soubor postupů a operací, jejichž prostřednictvím se výrobek dostává postupně z místa svého vzniku do místa svého určení, kde bude spotřebován nebo užit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58751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Cíle distribuce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najít nejefektivnější prodejní cestu pro vlastní výrobky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dostupnost produktu ve správném typu obchodní jednotky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posílit prodej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dosáhnout dané úrovně služeb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minimalizovat náklady na systém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zabezpečit rychlou a přesnou informační zpětnou vazbu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70268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Marketingové toky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fyzický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vlastnictví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platby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informace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komunikace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65411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distribuce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nákup a prodej zboží a převzetí rizik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skladování, třídění, balení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jednání o podmínkách dodávky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doprava ve správný čas na správné místo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sběr informací o zákaznících a konkurentech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48842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36978"/>
            <a:ext cx="8229600" cy="651681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(úrovně) distribučních cest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/>
              <a:t>úroveň distribučních cest je počet prostředníků, kteří vyvíjejí aktivity s cílem dopravit výrobky co nejdříve kupujícímu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/>
              <a:t>distribuční cesty lze popsat podle počtu úrovní, které obsahují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/>
              <a:t>každý prostředník, který provádí určité funkce v rámci distribuce, představuje určitou úroveň distribuční cesty (součástí je také výrobce a konečný spotřebitel)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395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distribuce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přímá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mezi výrobcem a spotřebitelem není žádný distribuční mezičlánek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B2B – suroviny, materiály, výrobky ve velkých množstvích, výrobky velkým odběratelům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B2C – služby, zboží na zakázku, výrobky rychle podléhající zkáze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nepřímá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mezi výrobcem a spotřebitelem je jeden nebo více distribučních mezičlánků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B2B – menší a velmi malá množství, velký počet rozptýlených odběratelů, nenákladné výrobky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B2C – běžně dostupné zboží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48842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5996</TotalTime>
  <Words>1388</Words>
  <Application>Microsoft Office PowerPoint</Application>
  <PresentationFormat>Předvádění na obrazovce (4:3)</PresentationFormat>
  <Paragraphs>322</Paragraphs>
  <Slides>33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33</vt:i4>
      </vt:variant>
    </vt:vector>
  </HeadingPairs>
  <TitlesOfParts>
    <vt:vector size="39" baseType="lpstr">
      <vt:lpstr>Arial</vt:lpstr>
      <vt:lpstr>Calibri</vt:lpstr>
      <vt:lpstr>Cillian</vt:lpstr>
      <vt:lpstr>Wingdings</vt:lpstr>
      <vt:lpstr>Office Theme</vt:lpstr>
      <vt:lpstr>1_Office Theme</vt:lpstr>
      <vt:lpstr>MARKETING                                             YMAR/III. blok Řízení distribuce</vt:lpstr>
      <vt:lpstr>Obsah předmětu (bloková výuka)</vt:lpstr>
      <vt:lpstr>9. ŘÍZENÍ DISTRIBUCE</vt:lpstr>
      <vt:lpstr>Distribuce</vt:lpstr>
      <vt:lpstr>Cíle distribuce</vt:lpstr>
      <vt:lpstr>Marketingové toky</vt:lpstr>
      <vt:lpstr>Formy distribuce</vt:lpstr>
      <vt:lpstr>Formy (úrovně) distribučních cest</vt:lpstr>
      <vt:lpstr>Formy distribuce</vt:lpstr>
      <vt:lpstr>Tradiční způsob distribuce</vt:lpstr>
      <vt:lpstr>Rozhodování o distribuci</vt:lpstr>
      <vt:lpstr>Funkce distribučních cest</vt:lpstr>
      <vt:lpstr> Funkce distribučních cest</vt:lpstr>
      <vt:lpstr>Distribuční strategie (I.)</vt:lpstr>
      <vt:lpstr>Distribuční strategie (II.)</vt:lpstr>
      <vt:lpstr>Distribuční strategie (III.)</vt:lpstr>
      <vt:lpstr>1) Intenzivní distribuce</vt:lpstr>
      <vt:lpstr>2) Výběrová (selektivní) distribuce</vt:lpstr>
      <vt:lpstr>3) Výhradní distribuce</vt:lpstr>
      <vt:lpstr>Faktory ovlivňující výběr DK</vt:lpstr>
      <vt:lpstr>Postup projektování struktury DK</vt:lpstr>
      <vt:lpstr>Účastníci DK</vt:lpstr>
      <vt:lpstr>Formy distribučního kanálu</vt:lpstr>
      <vt:lpstr>Doprava</vt:lpstr>
      <vt:lpstr>Hlavní distributoři</vt:lpstr>
      <vt:lpstr>Organizace prodeje</vt:lpstr>
      <vt:lpstr>Organizace prodeje</vt:lpstr>
      <vt:lpstr>Fyzická distribuce</vt:lpstr>
      <vt:lpstr>E-Commerce</vt:lpstr>
      <vt:lpstr>Distribuční analýzy</vt:lpstr>
      <vt:lpstr>Motivace a hodnocení DK</vt:lpstr>
      <vt:lpstr>Motivování členů distribuční cesty</vt:lpstr>
      <vt:lpstr>.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Černoch Petr</dc:creator>
  <cp:lastModifiedBy>Pavlíčková Renáta</cp:lastModifiedBy>
  <cp:revision>334</cp:revision>
  <cp:lastPrinted>2020-02-14T14:01:50Z</cp:lastPrinted>
  <dcterms:created xsi:type="dcterms:W3CDTF">2012-07-19T22:32:54Z</dcterms:created>
  <dcterms:modified xsi:type="dcterms:W3CDTF">2023-10-17T12:40:20Z</dcterms:modified>
</cp:coreProperties>
</file>