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51"/>
  </p:notesMasterIdLst>
  <p:handoutMasterIdLst>
    <p:handoutMasterId r:id="rId52"/>
  </p:handoutMasterIdLst>
  <p:sldIdLst>
    <p:sldId id="421" r:id="rId3"/>
    <p:sldId id="318" r:id="rId4"/>
    <p:sldId id="315" r:id="rId5"/>
    <p:sldId id="449" r:id="rId6"/>
    <p:sldId id="357" r:id="rId7"/>
    <p:sldId id="376" r:id="rId8"/>
    <p:sldId id="377" r:id="rId9"/>
    <p:sldId id="378" r:id="rId10"/>
    <p:sldId id="354" r:id="rId11"/>
    <p:sldId id="353" r:id="rId12"/>
    <p:sldId id="379" r:id="rId13"/>
    <p:sldId id="352" r:id="rId14"/>
    <p:sldId id="380" r:id="rId15"/>
    <p:sldId id="351" r:id="rId16"/>
    <p:sldId id="350" r:id="rId17"/>
    <p:sldId id="349" r:id="rId18"/>
    <p:sldId id="385" r:id="rId19"/>
    <p:sldId id="384" r:id="rId20"/>
    <p:sldId id="383" r:id="rId21"/>
    <p:sldId id="382" r:id="rId22"/>
    <p:sldId id="381" r:id="rId23"/>
    <p:sldId id="388" r:id="rId24"/>
    <p:sldId id="387" r:id="rId25"/>
    <p:sldId id="386" r:id="rId26"/>
    <p:sldId id="450" r:id="rId27"/>
    <p:sldId id="451" r:id="rId28"/>
    <p:sldId id="452" r:id="rId29"/>
    <p:sldId id="453" r:id="rId30"/>
    <p:sldId id="454" r:id="rId31"/>
    <p:sldId id="455" r:id="rId32"/>
    <p:sldId id="456" r:id="rId33"/>
    <p:sldId id="457" r:id="rId34"/>
    <p:sldId id="458" r:id="rId35"/>
    <p:sldId id="459" r:id="rId36"/>
    <p:sldId id="460" r:id="rId37"/>
    <p:sldId id="461" r:id="rId38"/>
    <p:sldId id="462" r:id="rId39"/>
    <p:sldId id="463" r:id="rId40"/>
    <p:sldId id="464" r:id="rId41"/>
    <p:sldId id="465" r:id="rId42"/>
    <p:sldId id="466" r:id="rId43"/>
    <p:sldId id="467" r:id="rId44"/>
    <p:sldId id="468" r:id="rId45"/>
    <p:sldId id="469" r:id="rId46"/>
    <p:sldId id="471" r:id="rId47"/>
    <p:sldId id="472" r:id="rId48"/>
    <p:sldId id="473" r:id="rId49"/>
    <p:sldId id="447" r:id="rId5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dvíková Pavla" initials="LP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00CCFF"/>
    <a:srgbClr val="66FF33"/>
    <a:srgbClr val="FFFF99"/>
    <a:srgbClr val="FF3300"/>
    <a:srgbClr val="0066FF"/>
    <a:srgbClr val="0000FF"/>
    <a:srgbClr val="969696"/>
    <a:srgbClr val="00FF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6306" autoAdjust="0"/>
  </p:normalViewPr>
  <p:slideViewPr>
    <p:cSldViewPr snapToGrid="0" snapToObjects="1">
      <p:cViewPr varScale="1">
        <p:scale>
          <a:sx n="130" d="100"/>
          <a:sy n="130" d="100"/>
        </p:scale>
        <p:origin x="107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commentAuthors" Target="commentAuthors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ableStyles" Target="tableStyles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69DDB9-11D7-4419-B803-5B0F9EECEB0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15181E80-2CC0-490E-8D35-519BCC6D46D7}">
      <dgm:prSet custT="1"/>
      <dgm:spPr>
        <a:solidFill>
          <a:srgbClr val="66CCFF"/>
        </a:solidFill>
        <a:ln>
          <a:solidFill>
            <a:schemeClr val="tx2"/>
          </a:solidFill>
        </a:ln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STRATEGIE</a:t>
          </a:r>
        </a:p>
      </dgm:t>
    </dgm:pt>
    <dgm:pt modelId="{31ABDD6F-D5BC-4E22-AE2B-C74A94216418}" type="parTrans" cxnId="{570892B2-1EBF-4235-9819-B18C8A61D277}">
      <dgm:prSet/>
      <dgm:spPr/>
      <dgm:t>
        <a:bodyPr/>
        <a:lstStyle/>
        <a:p>
          <a:endParaRPr lang="cs-CZ"/>
        </a:p>
      </dgm:t>
    </dgm:pt>
    <dgm:pt modelId="{504B6EBC-EE9E-4FBC-B980-460D21C1C412}" type="sibTrans" cxnId="{570892B2-1EBF-4235-9819-B18C8A61D277}">
      <dgm:prSet/>
      <dgm:spPr/>
      <dgm:t>
        <a:bodyPr/>
        <a:lstStyle/>
        <a:p>
          <a:endParaRPr lang="cs-CZ"/>
        </a:p>
      </dgm:t>
    </dgm:pt>
    <dgm:pt modelId="{412B7062-FB60-4587-8AFB-E4403BAF7164}">
      <dgm:prSet custT="1"/>
      <dgm:spPr>
        <a:solidFill>
          <a:srgbClr val="66CCFF"/>
        </a:solidFill>
        <a:ln>
          <a:solidFill>
            <a:schemeClr val="tx2"/>
          </a:solidFill>
        </a:ln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jednotných cen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(tj. stanovení jedné, stejné </a:t>
          </a:r>
          <a:br>
            <a:rPr kumimoji="0" lang="cs-C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</a:br>
          <a:r>
            <a:rPr kumimoji="0" lang="cs-C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ceny pro všechny kupující)</a:t>
          </a:r>
        </a:p>
      </dgm:t>
    </dgm:pt>
    <dgm:pt modelId="{F170F986-4F6E-4700-9847-D61138DC5B16}" type="parTrans" cxnId="{20C000C2-3970-4D77-B9E9-4E9CC2E1D0B9}">
      <dgm:prSet/>
      <dgm:spPr/>
      <dgm:t>
        <a:bodyPr/>
        <a:lstStyle/>
        <a:p>
          <a:endParaRPr lang="cs-CZ"/>
        </a:p>
      </dgm:t>
    </dgm:pt>
    <dgm:pt modelId="{4CB0B4A9-F66A-4318-8DCF-8E033B270586}" type="sibTrans" cxnId="{20C000C2-3970-4D77-B9E9-4E9CC2E1D0B9}">
      <dgm:prSet/>
      <dgm:spPr/>
      <dgm:t>
        <a:bodyPr/>
        <a:lstStyle/>
        <a:p>
          <a:endParaRPr lang="cs-CZ"/>
        </a:p>
      </dgm:t>
    </dgm:pt>
    <dgm:pt modelId="{36F4BF98-D57F-450E-A944-92A725AC0ADC}">
      <dgm:prSet custT="1"/>
      <dgm:spPr>
        <a:solidFill>
          <a:srgbClr val="66CCFF"/>
        </a:solidFill>
        <a:ln>
          <a:solidFill>
            <a:schemeClr val="tx2"/>
          </a:solidFill>
        </a:ln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dynamického způsobu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cenové tvorby</a:t>
          </a:r>
        </a:p>
      </dgm:t>
    </dgm:pt>
    <dgm:pt modelId="{A3E4DAFD-7D06-4FA5-B8D4-EE0F220AE41B}" type="parTrans" cxnId="{ED3230EC-FAFA-4CC8-A13D-9C713DB14473}">
      <dgm:prSet/>
      <dgm:spPr/>
      <dgm:t>
        <a:bodyPr/>
        <a:lstStyle/>
        <a:p>
          <a:endParaRPr lang="cs-CZ"/>
        </a:p>
      </dgm:t>
    </dgm:pt>
    <dgm:pt modelId="{372C2244-77FB-42D2-9950-7F6400FD3837}" type="sibTrans" cxnId="{ED3230EC-FAFA-4CC8-A13D-9C713DB14473}">
      <dgm:prSet/>
      <dgm:spPr/>
      <dgm:t>
        <a:bodyPr/>
        <a:lstStyle/>
        <a:p>
          <a:endParaRPr lang="cs-CZ"/>
        </a:p>
      </dgm:t>
    </dgm:pt>
    <dgm:pt modelId="{5A8F9079-31A3-46C6-AB74-BCE11C44A4AB}" type="pres">
      <dgm:prSet presAssocID="{B469DDB9-11D7-4419-B803-5B0F9EECEB0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93D0F12-9DAB-4D50-AF93-DE3948924EF5}" type="pres">
      <dgm:prSet presAssocID="{15181E80-2CC0-490E-8D35-519BCC6D46D7}" presName="hierRoot1" presStyleCnt="0">
        <dgm:presLayoutVars>
          <dgm:hierBranch/>
        </dgm:presLayoutVars>
      </dgm:prSet>
      <dgm:spPr/>
    </dgm:pt>
    <dgm:pt modelId="{3544E2BE-BBD8-41AD-AF97-29C846CB7097}" type="pres">
      <dgm:prSet presAssocID="{15181E80-2CC0-490E-8D35-519BCC6D46D7}" presName="rootComposite1" presStyleCnt="0"/>
      <dgm:spPr/>
    </dgm:pt>
    <dgm:pt modelId="{EB8C53D2-F20B-4269-95A1-A330522D63A8}" type="pres">
      <dgm:prSet presAssocID="{15181E80-2CC0-490E-8D35-519BCC6D46D7}" presName="rootText1" presStyleLbl="node0" presStyleIdx="0" presStyleCnt="1" custScaleY="68933">
        <dgm:presLayoutVars>
          <dgm:chPref val="3"/>
        </dgm:presLayoutVars>
      </dgm:prSet>
      <dgm:spPr/>
    </dgm:pt>
    <dgm:pt modelId="{C6317D6D-D973-4D8C-B24B-A900C065D9D6}" type="pres">
      <dgm:prSet presAssocID="{15181E80-2CC0-490E-8D35-519BCC6D46D7}" presName="rootConnector1" presStyleLbl="node1" presStyleIdx="0" presStyleCnt="0"/>
      <dgm:spPr/>
    </dgm:pt>
    <dgm:pt modelId="{C7C027C7-F3A1-4572-9C5B-C2CFDEBFEF79}" type="pres">
      <dgm:prSet presAssocID="{15181E80-2CC0-490E-8D35-519BCC6D46D7}" presName="hierChild2" presStyleCnt="0"/>
      <dgm:spPr/>
    </dgm:pt>
    <dgm:pt modelId="{9299FAC2-E8FA-45AD-A2E6-ED9A7E3B0289}" type="pres">
      <dgm:prSet presAssocID="{F170F986-4F6E-4700-9847-D61138DC5B16}" presName="Name35" presStyleLbl="parChTrans1D2" presStyleIdx="0" presStyleCnt="2"/>
      <dgm:spPr/>
    </dgm:pt>
    <dgm:pt modelId="{3DB238E1-4430-481A-8185-3BBAE03B99A5}" type="pres">
      <dgm:prSet presAssocID="{412B7062-FB60-4587-8AFB-E4403BAF7164}" presName="hierRoot2" presStyleCnt="0">
        <dgm:presLayoutVars>
          <dgm:hierBranch/>
        </dgm:presLayoutVars>
      </dgm:prSet>
      <dgm:spPr/>
    </dgm:pt>
    <dgm:pt modelId="{66AA749F-A1FD-48FE-AEB6-7AECC666E6EA}" type="pres">
      <dgm:prSet presAssocID="{412B7062-FB60-4587-8AFB-E4403BAF7164}" presName="rootComposite" presStyleCnt="0"/>
      <dgm:spPr/>
    </dgm:pt>
    <dgm:pt modelId="{324BCD28-F4EC-4DAF-A6E4-BDA56CD06EFB}" type="pres">
      <dgm:prSet presAssocID="{412B7062-FB60-4587-8AFB-E4403BAF7164}" presName="rootText" presStyleLbl="node2" presStyleIdx="0" presStyleCnt="2" custScaleY="83922">
        <dgm:presLayoutVars>
          <dgm:chPref val="3"/>
        </dgm:presLayoutVars>
      </dgm:prSet>
      <dgm:spPr/>
    </dgm:pt>
    <dgm:pt modelId="{FEDD480C-64FA-4C3B-BDD2-CDD33D6B4838}" type="pres">
      <dgm:prSet presAssocID="{412B7062-FB60-4587-8AFB-E4403BAF7164}" presName="rootConnector" presStyleLbl="node2" presStyleIdx="0" presStyleCnt="2"/>
      <dgm:spPr/>
    </dgm:pt>
    <dgm:pt modelId="{C8F85624-C087-4C1F-AC0D-D9129D235F0B}" type="pres">
      <dgm:prSet presAssocID="{412B7062-FB60-4587-8AFB-E4403BAF7164}" presName="hierChild4" presStyleCnt="0"/>
      <dgm:spPr/>
    </dgm:pt>
    <dgm:pt modelId="{155157DF-0B64-4C73-BCB6-0919230741C8}" type="pres">
      <dgm:prSet presAssocID="{412B7062-FB60-4587-8AFB-E4403BAF7164}" presName="hierChild5" presStyleCnt="0"/>
      <dgm:spPr/>
    </dgm:pt>
    <dgm:pt modelId="{428C9FDC-650E-4942-ABF8-833B81B1DE95}" type="pres">
      <dgm:prSet presAssocID="{A3E4DAFD-7D06-4FA5-B8D4-EE0F220AE41B}" presName="Name35" presStyleLbl="parChTrans1D2" presStyleIdx="1" presStyleCnt="2"/>
      <dgm:spPr/>
    </dgm:pt>
    <dgm:pt modelId="{0F770DE6-C93B-4848-8057-B3CAAF741825}" type="pres">
      <dgm:prSet presAssocID="{36F4BF98-D57F-450E-A944-92A725AC0ADC}" presName="hierRoot2" presStyleCnt="0">
        <dgm:presLayoutVars>
          <dgm:hierBranch/>
        </dgm:presLayoutVars>
      </dgm:prSet>
      <dgm:spPr/>
    </dgm:pt>
    <dgm:pt modelId="{E723B268-59B9-471E-B937-DFBB43F9BA90}" type="pres">
      <dgm:prSet presAssocID="{36F4BF98-D57F-450E-A944-92A725AC0ADC}" presName="rootComposite" presStyleCnt="0"/>
      <dgm:spPr/>
    </dgm:pt>
    <dgm:pt modelId="{7F58AA98-E87A-4C13-9349-5A6F6675B358}" type="pres">
      <dgm:prSet presAssocID="{36F4BF98-D57F-450E-A944-92A725AC0ADC}" presName="rootText" presStyleLbl="node2" presStyleIdx="1" presStyleCnt="2" custScaleY="85488">
        <dgm:presLayoutVars>
          <dgm:chPref val="3"/>
        </dgm:presLayoutVars>
      </dgm:prSet>
      <dgm:spPr/>
    </dgm:pt>
    <dgm:pt modelId="{633CD064-4681-4493-BCD5-B55ECB7C9EF5}" type="pres">
      <dgm:prSet presAssocID="{36F4BF98-D57F-450E-A944-92A725AC0ADC}" presName="rootConnector" presStyleLbl="node2" presStyleIdx="1" presStyleCnt="2"/>
      <dgm:spPr/>
    </dgm:pt>
    <dgm:pt modelId="{DD1DDCF1-C73B-4E08-8A1F-0DCD93556615}" type="pres">
      <dgm:prSet presAssocID="{36F4BF98-D57F-450E-A944-92A725AC0ADC}" presName="hierChild4" presStyleCnt="0"/>
      <dgm:spPr/>
    </dgm:pt>
    <dgm:pt modelId="{F3E94096-9D65-4850-9E73-3936451AAD3C}" type="pres">
      <dgm:prSet presAssocID="{36F4BF98-D57F-450E-A944-92A725AC0ADC}" presName="hierChild5" presStyleCnt="0"/>
      <dgm:spPr/>
    </dgm:pt>
    <dgm:pt modelId="{A3BEF5FD-BE82-412F-B743-856E56184533}" type="pres">
      <dgm:prSet presAssocID="{15181E80-2CC0-490E-8D35-519BCC6D46D7}" presName="hierChild3" presStyleCnt="0"/>
      <dgm:spPr/>
    </dgm:pt>
  </dgm:ptLst>
  <dgm:cxnLst>
    <dgm:cxn modelId="{C6562806-42A1-43A1-88A8-4F55064603A1}" type="presOf" srcId="{A3E4DAFD-7D06-4FA5-B8D4-EE0F220AE41B}" destId="{428C9FDC-650E-4942-ABF8-833B81B1DE95}" srcOrd="0" destOrd="0" presId="urn:microsoft.com/office/officeart/2005/8/layout/orgChart1"/>
    <dgm:cxn modelId="{050DF222-F5EC-4470-AB2E-D709099BA6A4}" type="presOf" srcId="{B469DDB9-11D7-4419-B803-5B0F9EECEB0F}" destId="{5A8F9079-31A3-46C6-AB74-BCE11C44A4AB}" srcOrd="0" destOrd="0" presId="urn:microsoft.com/office/officeart/2005/8/layout/orgChart1"/>
    <dgm:cxn modelId="{8E864727-E31B-4219-BE35-928F0CBFEEEE}" type="presOf" srcId="{412B7062-FB60-4587-8AFB-E4403BAF7164}" destId="{FEDD480C-64FA-4C3B-BDD2-CDD33D6B4838}" srcOrd="1" destOrd="0" presId="urn:microsoft.com/office/officeart/2005/8/layout/orgChart1"/>
    <dgm:cxn modelId="{C2741831-5287-457B-AD7B-85F98920DDE9}" type="presOf" srcId="{36F4BF98-D57F-450E-A944-92A725AC0ADC}" destId="{7F58AA98-E87A-4C13-9349-5A6F6675B358}" srcOrd="0" destOrd="0" presId="urn:microsoft.com/office/officeart/2005/8/layout/orgChart1"/>
    <dgm:cxn modelId="{384C813E-A132-41BB-A09C-4BAD9CCE8DA8}" type="presOf" srcId="{36F4BF98-D57F-450E-A944-92A725AC0ADC}" destId="{633CD064-4681-4493-BCD5-B55ECB7C9EF5}" srcOrd="1" destOrd="0" presId="urn:microsoft.com/office/officeart/2005/8/layout/orgChart1"/>
    <dgm:cxn modelId="{62018240-CB0D-4F57-9F77-81645792D43D}" type="presOf" srcId="{15181E80-2CC0-490E-8D35-519BCC6D46D7}" destId="{C6317D6D-D973-4D8C-B24B-A900C065D9D6}" srcOrd="1" destOrd="0" presId="urn:microsoft.com/office/officeart/2005/8/layout/orgChart1"/>
    <dgm:cxn modelId="{245AED66-DA5D-455A-BE1E-8B1A72191574}" type="presOf" srcId="{F170F986-4F6E-4700-9847-D61138DC5B16}" destId="{9299FAC2-E8FA-45AD-A2E6-ED9A7E3B0289}" srcOrd="0" destOrd="0" presId="urn:microsoft.com/office/officeart/2005/8/layout/orgChart1"/>
    <dgm:cxn modelId="{0E9F1B67-1E5E-49F9-BD50-19E0BDCEBD21}" type="presOf" srcId="{412B7062-FB60-4587-8AFB-E4403BAF7164}" destId="{324BCD28-F4EC-4DAF-A6E4-BDA56CD06EFB}" srcOrd="0" destOrd="0" presId="urn:microsoft.com/office/officeart/2005/8/layout/orgChart1"/>
    <dgm:cxn modelId="{E2CA446D-8264-47C9-977D-7E37BE9653BD}" type="presOf" srcId="{15181E80-2CC0-490E-8D35-519BCC6D46D7}" destId="{EB8C53D2-F20B-4269-95A1-A330522D63A8}" srcOrd="0" destOrd="0" presId="urn:microsoft.com/office/officeart/2005/8/layout/orgChart1"/>
    <dgm:cxn modelId="{570892B2-1EBF-4235-9819-B18C8A61D277}" srcId="{B469DDB9-11D7-4419-B803-5B0F9EECEB0F}" destId="{15181E80-2CC0-490E-8D35-519BCC6D46D7}" srcOrd="0" destOrd="0" parTransId="{31ABDD6F-D5BC-4E22-AE2B-C74A94216418}" sibTransId="{504B6EBC-EE9E-4FBC-B980-460D21C1C412}"/>
    <dgm:cxn modelId="{20C000C2-3970-4D77-B9E9-4E9CC2E1D0B9}" srcId="{15181E80-2CC0-490E-8D35-519BCC6D46D7}" destId="{412B7062-FB60-4587-8AFB-E4403BAF7164}" srcOrd="0" destOrd="0" parTransId="{F170F986-4F6E-4700-9847-D61138DC5B16}" sibTransId="{4CB0B4A9-F66A-4318-8DCF-8E033B270586}"/>
    <dgm:cxn modelId="{ED3230EC-FAFA-4CC8-A13D-9C713DB14473}" srcId="{15181E80-2CC0-490E-8D35-519BCC6D46D7}" destId="{36F4BF98-D57F-450E-A944-92A725AC0ADC}" srcOrd="1" destOrd="0" parTransId="{A3E4DAFD-7D06-4FA5-B8D4-EE0F220AE41B}" sibTransId="{372C2244-77FB-42D2-9950-7F6400FD3837}"/>
    <dgm:cxn modelId="{28FA8E95-309B-480E-A221-8BEBA92151D1}" type="presParOf" srcId="{5A8F9079-31A3-46C6-AB74-BCE11C44A4AB}" destId="{293D0F12-9DAB-4D50-AF93-DE3948924EF5}" srcOrd="0" destOrd="0" presId="urn:microsoft.com/office/officeart/2005/8/layout/orgChart1"/>
    <dgm:cxn modelId="{E9E97D22-6E7D-4B97-8F4A-B0BC82AD56CA}" type="presParOf" srcId="{293D0F12-9DAB-4D50-AF93-DE3948924EF5}" destId="{3544E2BE-BBD8-41AD-AF97-29C846CB7097}" srcOrd="0" destOrd="0" presId="urn:microsoft.com/office/officeart/2005/8/layout/orgChart1"/>
    <dgm:cxn modelId="{5F1D69FC-A1E8-4015-8737-84D4E1AE69E5}" type="presParOf" srcId="{3544E2BE-BBD8-41AD-AF97-29C846CB7097}" destId="{EB8C53D2-F20B-4269-95A1-A330522D63A8}" srcOrd="0" destOrd="0" presId="urn:microsoft.com/office/officeart/2005/8/layout/orgChart1"/>
    <dgm:cxn modelId="{6EBAB4E2-A58E-4959-B850-5730EA7B3B12}" type="presParOf" srcId="{3544E2BE-BBD8-41AD-AF97-29C846CB7097}" destId="{C6317D6D-D973-4D8C-B24B-A900C065D9D6}" srcOrd="1" destOrd="0" presId="urn:microsoft.com/office/officeart/2005/8/layout/orgChart1"/>
    <dgm:cxn modelId="{C5A22DE0-411A-4C05-AB11-F6B18B5E4528}" type="presParOf" srcId="{293D0F12-9DAB-4D50-AF93-DE3948924EF5}" destId="{C7C027C7-F3A1-4572-9C5B-C2CFDEBFEF79}" srcOrd="1" destOrd="0" presId="urn:microsoft.com/office/officeart/2005/8/layout/orgChart1"/>
    <dgm:cxn modelId="{826EED7B-A5B1-4255-B352-4B86D4F359F0}" type="presParOf" srcId="{C7C027C7-F3A1-4572-9C5B-C2CFDEBFEF79}" destId="{9299FAC2-E8FA-45AD-A2E6-ED9A7E3B0289}" srcOrd="0" destOrd="0" presId="urn:microsoft.com/office/officeart/2005/8/layout/orgChart1"/>
    <dgm:cxn modelId="{F5D884D7-0BD7-45B1-A710-2EE9D3F281B2}" type="presParOf" srcId="{C7C027C7-F3A1-4572-9C5B-C2CFDEBFEF79}" destId="{3DB238E1-4430-481A-8185-3BBAE03B99A5}" srcOrd="1" destOrd="0" presId="urn:microsoft.com/office/officeart/2005/8/layout/orgChart1"/>
    <dgm:cxn modelId="{673E5B86-EF84-406B-B0D3-E2AB4BAAC989}" type="presParOf" srcId="{3DB238E1-4430-481A-8185-3BBAE03B99A5}" destId="{66AA749F-A1FD-48FE-AEB6-7AECC666E6EA}" srcOrd="0" destOrd="0" presId="urn:microsoft.com/office/officeart/2005/8/layout/orgChart1"/>
    <dgm:cxn modelId="{7A80165B-B690-4533-80DD-5F2D6D2B9CCB}" type="presParOf" srcId="{66AA749F-A1FD-48FE-AEB6-7AECC666E6EA}" destId="{324BCD28-F4EC-4DAF-A6E4-BDA56CD06EFB}" srcOrd="0" destOrd="0" presId="urn:microsoft.com/office/officeart/2005/8/layout/orgChart1"/>
    <dgm:cxn modelId="{818C81A7-9A79-4554-AD18-7785D97CF91C}" type="presParOf" srcId="{66AA749F-A1FD-48FE-AEB6-7AECC666E6EA}" destId="{FEDD480C-64FA-4C3B-BDD2-CDD33D6B4838}" srcOrd="1" destOrd="0" presId="urn:microsoft.com/office/officeart/2005/8/layout/orgChart1"/>
    <dgm:cxn modelId="{662435A4-875C-4FC0-A387-FC990647DEA2}" type="presParOf" srcId="{3DB238E1-4430-481A-8185-3BBAE03B99A5}" destId="{C8F85624-C087-4C1F-AC0D-D9129D235F0B}" srcOrd="1" destOrd="0" presId="urn:microsoft.com/office/officeart/2005/8/layout/orgChart1"/>
    <dgm:cxn modelId="{83EEDA95-32DA-4C38-9CBF-CDDE800BCC32}" type="presParOf" srcId="{3DB238E1-4430-481A-8185-3BBAE03B99A5}" destId="{155157DF-0B64-4C73-BCB6-0919230741C8}" srcOrd="2" destOrd="0" presId="urn:microsoft.com/office/officeart/2005/8/layout/orgChart1"/>
    <dgm:cxn modelId="{DA0C584B-408B-4F7A-B5EF-C6FE01C6F431}" type="presParOf" srcId="{C7C027C7-F3A1-4572-9C5B-C2CFDEBFEF79}" destId="{428C9FDC-650E-4942-ABF8-833B81B1DE95}" srcOrd="2" destOrd="0" presId="urn:microsoft.com/office/officeart/2005/8/layout/orgChart1"/>
    <dgm:cxn modelId="{1CDA6F7F-6E95-44BF-BB67-C395AA60597E}" type="presParOf" srcId="{C7C027C7-F3A1-4572-9C5B-C2CFDEBFEF79}" destId="{0F770DE6-C93B-4848-8057-B3CAAF741825}" srcOrd="3" destOrd="0" presId="urn:microsoft.com/office/officeart/2005/8/layout/orgChart1"/>
    <dgm:cxn modelId="{2AA703BB-7742-48C4-A9C6-D406B341CF4D}" type="presParOf" srcId="{0F770DE6-C93B-4848-8057-B3CAAF741825}" destId="{E723B268-59B9-471E-B937-DFBB43F9BA90}" srcOrd="0" destOrd="0" presId="urn:microsoft.com/office/officeart/2005/8/layout/orgChart1"/>
    <dgm:cxn modelId="{7B59E354-6411-4FE5-A53A-E06C96216B74}" type="presParOf" srcId="{E723B268-59B9-471E-B937-DFBB43F9BA90}" destId="{7F58AA98-E87A-4C13-9349-5A6F6675B358}" srcOrd="0" destOrd="0" presId="urn:microsoft.com/office/officeart/2005/8/layout/orgChart1"/>
    <dgm:cxn modelId="{589C8997-A18C-41A9-8031-823BD6C6BFF9}" type="presParOf" srcId="{E723B268-59B9-471E-B937-DFBB43F9BA90}" destId="{633CD064-4681-4493-BCD5-B55ECB7C9EF5}" srcOrd="1" destOrd="0" presId="urn:microsoft.com/office/officeart/2005/8/layout/orgChart1"/>
    <dgm:cxn modelId="{B403081B-D08E-4CCF-93FE-A90D7C7C0DC3}" type="presParOf" srcId="{0F770DE6-C93B-4848-8057-B3CAAF741825}" destId="{DD1DDCF1-C73B-4E08-8A1F-0DCD93556615}" srcOrd="1" destOrd="0" presId="urn:microsoft.com/office/officeart/2005/8/layout/orgChart1"/>
    <dgm:cxn modelId="{3F7A9DA6-F64A-4996-9CDC-335CCBF0B426}" type="presParOf" srcId="{0F770DE6-C93B-4848-8057-B3CAAF741825}" destId="{F3E94096-9D65-4850-9E73-3936451AAD3C}" srcOrd="2" destOrd="0" presId="urn:microsoft.com/office/officeart/2005/8/layout/orgChart1"/>
    <dgm:cxn modelId="{ED83F7B2-80A1-419A-AACF-2E09BD8E61DC}" type="presParOf" srcId="{293D0F12-9DAB-4D50-AF93-DE3948924EF5}" destId="{A3BEF5FD-BE82-412F-B743-856E5618453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8C9FDC-650E-4942-ABF8-833B81B1DE95}">
      <dsp:nvSpPr>
        <dsp:cNvPr id="0" name=""/>
        <dsp:cNvSpPr/>
      </dsp:nvSpPr>
      <dsp:spPr>
        <a:xfrm>
          <a:off x="3852068" y="1650174"/>
          <a:ext cx="2108034" cy="7317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857"/>
              </a:lnTo>
              <a:lnTo>
                <a:pt x="2108034" y="365857"/>
              </a:lnTo>
              <a:lnTo>
                <a:pt x="2108034" y="7317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99FAC2-E8FA-45AD-A2E6-ED9A7E3B0289}">
      <dsp:nvSpPr>
        <dsp:cNvPr id="0" name=""/>
        <dsp:cNvSpPr/>
      </dsp:nvSpPr>
      <dsp:spPr>
        <a:xfrm>
          <a:off x="1744034" y="1650174"/>
          <a:ext cx="2108034" cy="731714"/>
        </a:xfrm>
        <a:custGeom>
          <a:avLst/>
          <a:gdLst/>
          <a:ahLst/>
          <a:cxnLst/>
          <a:rect l="0" t="0" r="0" b="0"/>
          <a:pathLst>
            <a:path>
              <a:moveTo>
                <a:pt x="2108034" y="0"/>
              </a:moveTo>
              <a:lnTo>
                <a:pt x="2108034" y="365857"/>
              </a:lnTo>
              <a:lnTo>
                <a:pt x="0" y="365857"/>
              </a:lnTo>
              <a:lnTo>
                <a:pt x="0" y="7317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8C53D2-F20B-4269-95A1-A330522D63A8}">
      <dsp:nvSpPr>
        <dsp:cNvPr id="0" name=""/>
        <dsp:cNvSpPr/>
      </dsp:nvSpPr>
      <dsp:spPr>
        <a:xfrm>
          <a:off x="2109891" y="449239"/>
          <a:ext cx="3484353" cy="1200934"/>
        </a:xfrm>
        <a:prstGeom prst="rect">
          <a:avLst/>
        </a:prstGeom>
        <a:solidFill>
          <a:srgbClr val="66CCFF"/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4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STRATEGIE</a:t>
          </a:r>
        </a:p>
      </dsp:txBody>
      <dsp:txXfrm>
        <a:off x="2109891" y="449239"/>
        <a:ext cx="3484353" cy="1200934"/>
      </dsp:txXfrm>
    </dsp:sp>
    <dsp:sp modelId="{324BCD28-F4EC-4DAF-A6E4-BDA56CD06EFB}">
      <dsp:nvSpPr>
        <dsp:cNvPr id="0" name=""/>
        <dsp:cNvSpPr/>
      </dsp:nvSpPr>
      <dsp:spPr>
        <a:xfrm>
          <a:off x="1857" y="2381888"/>
          <a:ext cx="3484353" cy="1462069"/>
        </a:xfrm>
        <a:prstGeom prst="rect">
          <a:avLst/>
        </a:prstGeom>
        <a:solidFill>
          <a:srgbClr val="66CCFF"/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0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jednotných cen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0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(tj. stanovení jedné, stejné </a:t>
          </a:r>
          <a:br>
            <a:rPr kumimoji="0" lang="cs-CZ" sz="20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</a:br>
          <a:r>
            <a:rPr kumimoji="0" lang="cs-CZ" sz="20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ceny pro všechny kupující)</a:t>
          </a:r>
        </a:p>
      </dsp:txBody>
      <dsp:txXfrm>
        <a:off x="1857" y="2381888"/>
        <a:ext cx="3484353" cy="1462069"/>
      </dsp:txXfrm>
    </dsp:sp>
    <dsp:sp modelId="{7F58AA98-E87A-4C13-9349-5A6F6675B358}">
      <dsp:nvSpPr>
        <dsp:cNvPr id="0" name=""/>
        <dsp:cNvSpPr/>
      </dsp:nvSpPr>
      <dsp:spPr>
        <a:xfrm>
          <a:off x="4217925" y="2381888"/>
          <a:ext cx="3484353" cy="1489352"/>
        </a:xfrm>
        <a:prstGeom prst="rect">
          <a:avLst/>
        </a:prstGeom>
        <a:solidFill>
          <a:srgbClr val="66CCFF"/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0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dynamického způsobu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0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cenové tvorby</a:t>
          </a:r>
        </a:p>
      </dsp:txBody>
      <dsp:txXfrm>
        <a:off x="4217925" y="2381888"/>
        <a:ext cx="3484353" cy="14893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6700B-6DB9-4E6E-8308-1B81A615A0C7}" type="datetimeFigureOut">
              <a:rPr lang="cs-CZ" smtClean="0"/>
              <a:t>17.10.2023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AA3FD-3C58-4BC6-86FC-A8729BC073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1713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DBD41-9FAA-4C3D-A3D8-9976A4942FA3}" type="datetimeFigureOut">
              <a:rPr lang="cs-CZ" smtClean="0"/>
              <a:t>17.10.2023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90784-34DA-4799-BFD9-C6E9ED246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434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600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3979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597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245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4375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7859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7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6602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3935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5379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292FB-9B8A-44CA-B8DE-05DA603AE6BE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29350" y="6548438"/>
            <a:ext cx="2657475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Cillian" pitchFamily="50" charset="-18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>
                <a:solidFill>
                  <a:srgbClr val="EEECE1"/>
                </a:solidFill>
              </a:rPr>
              <a:t>www.</a:t>
            </a:r>
            <a:r>
              <a:rPr lang="cs-CZ" dirty="0" err="1">
                <a:solidFill>
                  <a:srgbClr val="EEECE1"/>
                </a:solidFill>
              </a:rPr>
              <a:t>hgf</a:t>
            </a:r>
            <a:r>
              <a:rPr lang="cs-CZ" dirty="0">
                <a:solidFill>
                  <a:srgbClr val="EEECE1"/>
                </a:solidFill>
              </a:rPr>
              <a:t>.</a:t>
            </a:r>
            <a:r>
              <a:rPr lang="en-US" dirty="0">
                <a:solidFill>
                  <a:srgbClr val="EEECE1"/>
                </a:solidFill>
              </a:rPr>
              <a:t>vsb.cz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69938" y="142875"/>
            <a:ext cx="7304087" cy="857250"/>
          </a:xfrm>
        </p:spPr>
        <p:txBody>
          <a:bodyPr/>
          <a:lstStyle/>
          <a:p>
            <a:r>
              <a:rPr lang="cs-CZ" noProof="0"/>
              <a:t>Klepnutím lze upravit styl předlohy nadpisů.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3092002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237674"/>
            <a:ext cx="4038600" cy="48884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37674"/>
            <a:ext cx="4038600" cy="48884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1D911-A658-4A87-A520-AD91C4454798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29350" y="6548438"/>
            <a:ext cx="2657475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Cillian" pitchFamily="50" charset="-18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>
                <a:solidFill>
                  <a:srgbClr val="EEECE1"/>
                </a:solidFill>
              </a:rPr>
              <a:t>www.</a:t>
            </a:r>
            <a:r>
              <a:rPr lang="cs-CZ" dirty="0" err="1">
                <a:solidFill>
                  <a:srgbClr val="EEECE1"/>
                </a:solidFill>
              </a:rPr>
              <a:t>hgf</a:t>
            </a:r>
            <a:r>
              <a:rPr lang="cs-CZ" dirty="0">
                <a:solidFill>
                  <a:srgbClr val="EEECE1"/>
                </a:solidFill>
              </a:rPr>
              <a:t>.</a:t>
            </a:r>
            <a:r>
              <a:rPr lang="en-US" dirty="0">
                <a:solidFill>
                  <a:srgbClr val="EEECE1"/>
                </a:solidFill>
              </a:rPr>
              <a:t>vsb.cz</a:t>
            </a:r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9380062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15B35-22ED-48E6-915F-C973C6F10F3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29350" y="6548438"/>
            <a:ext cx="2657475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Cillian" pitchFamily="50" charset="-18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>
                <a:solidFill>
                  <a:srgbClr val="EEECE1"/>
                </a:solidFill>
              </a:rPr>
              <a:t>www.</a:t>
            </a:r>
            <a:r>
              <a:rPr lang="cs-CZ" dirty="0" err="1">
                <a:solidFill>
                  <a:srgbClr val="EEECE1"/>
                </a:solidFill>
              </a:rPr>
              <a:t>hgf</a:t>
            </a:r>
            <a:r>
              <a:rPr lang="cs-CZ" dirty="0">
                <a:solidFill>
                  <a:srgbClr val="EEECE1"/>
                </a:solidFill>
              </a:rPr>
              <a:t>.</a:t>
            </a:r>
            <a:r>
              <a:rPr lang="en-US" dirty="0">
                <a:solidFill>
                  <a:srgbClr val="EEECE1"/>
                </a:solidFill>
              </a:rPr>
              <a:t>vsb.cz</a:t>
            </a:r>
          </a:p>
        </p:txBody>
      </p:sp>
    </p:spTree>
    <p:extLst>
      <p:ext uri="{BB962C8B-B14F-4D97-AF65-F5344CB8AC3E}">
        <p14:creationId xmlns:p14="http://schemas.microsoft.com/office/powerpoint/2010/main" val="11746871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D10202"/>
                </a:solidFill>
              </a:defRPr>
            </a:lvl1pPr>
          </a:lstStyle>
          <a:p>
            <a:r>
              <a:rPr lang="cs-CZ" noProof="0" dirty="0"/>
              <a:t>Klepnutím lze upravit styl předlohy nadpisů.</a:t>
            </a:r>
            <a:endParaRPr lang="en-US" noProof="0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219075" y="1247775"/>
            <a:ext cx="8686800" cy="5262561"/>
          </a:xfrm>
        </p:spPr>
        <p:txBody>
          <a:bodyPr/>
          <a:lstStyle>
            <a:lvl1pPr marL="342900" indent="-342900">
              <a:buClr>
                <a:schemeClr val="tx2"/>
              </a:buClr>
              <a:buFont typeface="Wingdings" pitchFamily="2" charset="2"/>
              <a:buChar char="§"/>
              <a:defRPr sz="2200"/>
            </a:lvl1pPr>
            <a:lvl2pPr marL="742950" indent="-285750">
              <a:buClr>
                <a:schemeClr val="tx2"/>
              </a:buClr>
              <a:buFont typeface="Wingdings" pitchFamily="2" charset="2"/>
              <a:buChar char="§"/>
              <a:defRPr sz="2000"/>
            </a:lvl2pPr>
            <a:lvl3pPr marL="1143000" indent="-228600">
              <a:buClr>
                <a:schemeClr val="bg2"/>
              </a:buClr>
              <a:buFont typeface="Wingdings" pitchFamily="2" charset="2"/>
              <a:buChar char="§"/>
              <a:defRPr sz="1800"/>
            </a:lvl3pPr>
            <a:lvl4pPr>
              <a:defRPr sz="1600"/>
            </a:lvl4pPr>
            <a:lvl5pPr marL="2057400" indent="-228600">
              <a:buFont typeface="Arial" pitchFamily="34" charset="0"/>
              <a:buChar char="-"/>
              <a:defRPr sz="1400"/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1FBC6-613F-4BB9-A596-5FA19D65414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29350" y="6548438"/>
            <a:ext cx="2657475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Cillian" pitchFamily="50" charset="-18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>
                <a:solidFill>
                  <a:srgbClr val="EEECE1"/>
                </a:solidFill>
              </a:rPr>
              <a:t>www.</a:t>
            </a:r>
            <a:r>
              <a:rPr lang="cs-CZ" dirty="0" err="1">
                <a:solidFill>
                  <a:srgbClr val="EEECE1"/>
                </a:solidFill>
              </a:rPr>
              <a:t>hgf</a:t>
            </a:r>
            <a:r>
              <a:rPr lang="cs-CZ" dirty="0">
                <a:solidFill>
                  <a:srgbClr val="EEECE1"/>
                </a:solidFill>
              </a:rPr>
              <a:t>.</a:t>
            </a:r>
            <a:r>
              <a:rPr lang="en-US" dirty="0">
                <a:solidFill>
                  <a:srgbClr val="EEECE1"/>
                </a:solidFill>
              </a:rPr>
              <a:t>vsb.cz</a:t>
            </a:r>
          </a:p>
        </p:txBody>
      </p:sp>
    </p:spTree>
    <p:extLst>
      <p:ext uri="{BB962C8B-B14F-4D97-AF65-F5344CB8AC3E}">
        <p14:creationId xmlns:p14="http://schemas.microsoft.com/office/powerpoint/2010/main" val="27344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  <a:p>
            <a:pPr lvl="1"/>
            <a:r>
              <a:rPr lang="cs-CZ" dirty="0" err="1"/>
              <a:t>Second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2"/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3"/>
            <a:r>
              <a:rPr lang="cs-CZ" dirty="0" err="1"/>
              <a:t>Fourth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4"/>
            <a:r>
              <a:rPr lang="cs-CZ" dirty="0" err="1"/>
              <a:t>Fifth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914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D1020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940687"/>
            <a:ext cx="6718685" cy="2122632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MARKETING</a:t>
            </a:r>
            <a:br>
              <a:rPr lang="cs-CZ" sz="32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</a:br>
            <a:r>
              <a:rPr lang="cs-CZ" sz="20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                                           </a:t>
            </a:r>
            <a:br>
              <a:rPr lang="cs-CZ" sz="20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</a:br>
            <a:r>
              <a:rPr lang="cs-CZ" sz="32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YMAR/</a:t>
            </a:r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III. blok </a:t>
            </a:r>
            <a:b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</a:br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Řízení ceny</a:t>
            </a:r>
            <a:endParaRPr lang="en-US" sz="1800" b="1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009145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92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1800" b="1" dirty="0">
              <a:solidFill>
                <a:prstClr val="black"/>
              </a:solidFill>
              <a:cs typeface="Arial"/>
            </a:endParaRPr>
          </a:p>
          <a:p>
            <a:pPr algn="l"/>
            <a:endParaRPr lang="cs-CZ" sz="1800" b="1" dirty="0">
              <a:solidFill>
                <a:prstClr val="black"/>
              </a:solidFill>
              <a:cs typeface="Arial"/>
            </a:endParaRPr>
          </a:p>
          <a:p>
            <a:pPr algn="l"/>
            <a:endParaRPr lang="cs-CZ" sz="1900" b="1" dirty="0">
              <a:solidFill>
                <a:prstClr val="black"/>
              </a:solidFill>
              <a:cs typeface="Arial"/>
            </a:endParaRPr>
          </a:p>
          <a:p>
            <a:pPr algn="l"/>
            <a:r>
              <a:rPr lang="cs-CZ" sz="1900" dirty="0">
                <a:solidFill>
                  <a:prstClr val="black"/>
                </a:solidFill>
                <a:cs typeface="Arial"/>
              </a:rPr>
              <a:t>PhDr. Ing. Mgr. Renáta Pavlíčková, MBA</a:t>
            </a:r>
            <a:endParaRPr lang="en-US" sz="19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020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Cíle firmy a stanovení ceny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kvantitativní cíle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maximalizace zisku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maximalizace tržeb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maximalizace prodeje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maximalizace tržního podílu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maximalizace využití trhu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přežití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kvalitativní cíle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spokojený zákazník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věrný zákazník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prestiž, image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vedoucí postavení v rámci kvality atd.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00932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Cíle firmy a stanovení ceny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096175"/>
              </p:ext>
            </p:extLst>
          </p:nvPr>
        </p:nvGraphicFramePr>
        <p:xfrm>
          <a:off x="798393" y="1856099"/>
          <a:ext cx="7695064" cy="398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75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75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1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sz="1600" b="1" dirty="0">
                          <a:solidFill>
                            <a:schemeClr val="tx1"/>
                          </a:solidFill>
                        </a:rPr>
                        <a:t>NÁZEV</a:t>
                      </a:r>
                      <a:r>
                        <a:rPr lang="cs-CZ" sz="1600" b="1" baseline="0" dirty="0">
                          <a:solidFill>
                            <a:schemeClr val="tx1"/>
                          </a:solidFill>
                        </a:rPr>
                        <a:t> CÍLE</a:t>
                      </a:r>
                      <a:endParaRPr lang="cs-CZ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sz="1600" b="1" dirty="0">
                          <a:solidFill>
                            <a:schemeClr val="tx1"/>
                          </a:solidFill>
                        </a:rPr>
                        <a:t>CENA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122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Cíl přežití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Pod úrovní celkových nákladů, zisk méně důležitý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2122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Maximalizace zisku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Cena maximalizuje běžný zisk a příjmy v</a:t>
                      </a:r>
                      <a:r>
                        <a:rPr lang="cs-CZ" sz="1600" baseline="0" dirty="0">
                          <a:solidFill>
                            <a:schemeClr val="tx1"/>
                          </a:solidFill>
                        </a:rPr>
                        <a:t> hotovosti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190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Maximalizace tržního podílu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Nízká počáteční cena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2122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Vůdcovství v kvalitě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Nejvyšší cena, která má uhradit náklady na vývoj a výzkum produktu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7190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Zabránit nebo ztížit vstup konkurence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Výhodná cena z hlediska zákazníka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7190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Zvýšit přitažlivost podniku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Snížení ceny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7190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Stabilizace trhu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Cena na úrovni cen konkurenčních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1377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Cenové strategie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strategie ceny nového výrobku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penetrační strategie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smetánková strategie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strategie kombinované ceny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strategie následování konkurence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strategie diskriminačního ocenění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dle zákazníka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dle výrobků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dle místa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dle času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00932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Cenové strategie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strategie vztahu cena/kvalita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strategie nízkých cen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strategie středních cen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strategie vysokých cen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strategie limitující kvalitu zboží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strategie cenového podnikání</a:t>
            </a:r>
          </a:p>
        </p:txBody>
      </p:sp>
    </p:spTree>
    <p:extLst>
      <p:ext uri="{BB962C8B-B14F-4D97-AF65-F5344CB8AC3E}">
        <p14:creationId xmlns:p14="http://schemas.microsoft.com/office/powerpoint/2010/main" val="242094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Cenové politiky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tvorba cen jednotlivých výrobků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oceňování výrobkového mixu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kondiční politika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politika obchodních podmínek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009328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Oceňování výrobkového mixu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tvorba cen výrobkové řady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tvorba cen zvláštních doplňků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tvorba cen pro vázané výrobky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tvorba cen vedlejších produktů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tvorba dvoudílných cen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tvorba cenových balíků výrobků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009328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Metody tvorby cen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b="1" dirty="0">
                <a:cs typeface="Arial"/>
              </a:rPr>
              <a:t>nákladové metody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>
                <a:cs typeface="Arial"/>
              </a:rPr>
              <a:t>zdroje informací jsou vnitřní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20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b="1" dirty="0">
                <a:cs typeface="Arial"/>
              </a:rPr>
              <a:t>tržní metody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>
                <a:cs typeface="Arial"/>
              </a:rPr>
              <a:t>orientace na konkurenci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>
                <a:cs typeface="Arial"/>
              </a:rPr>
              <a:t>orientace na zákazníka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>
                <a:cs typeface="Arial"/>
              </a:rPr>
              <a:t>zdroje informací vnější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00932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Metody tvorby cen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nákladové metody úplných kalkulací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vyjadřuje buď předběžné, nebo skutečné náklady na kalkulační jednici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nákladové metody neúplných kalkulací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fixní náklady musí být uhrazeny vždy, a tak je základem této kalkulace zjištění tzv. krycího příspěvku, což je příspěvek na úhradu fixních nákladů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výhody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přesná pravidla využití podnikového účetnictví, možnost získat výhodu ze struktury nákladů, motivuje ke snižování nákladů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nevýhody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neberou v úvahu ostatní faktory a neumožňují proto pružnou reakci na situaci na trhu</a:t>
            </a:r>
          </a:p>
          <a:p>
            <a:pPr marL="0" indent="0">
              <a:buNone/>
            </a:pPr>
            <a:endParaRPr lang="cs-CZ" sz="18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01710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Metody tvorby cen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metody orientované na konkurenci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porovnávání cen výrobku s podobným od konkurence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orientace na cenového vůdce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orientace na cenu v oboru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výhody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vhodné v případě obtížného měření cenové pružnosti poptávky, jednoduché, zprostředkovaně odráží pohled zákazníka na konkurenční výrobky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nevýhody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nemusí podniku zabezpečit potřebnou míru zisku, firma věnuje menší pozornost vlastním nákladům a poptávce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07536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Metody tvorby cen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metody orientované na zákazníka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dialogový přístup tvorby cen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stanovení ceny se zřetelem na pravděpodobnost uzavření kontraktu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bodová metoda – hodnotí se výrobek ne pomocí peněz, ale bodů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metoda přímého hodnocení – dotazování na částku, kterou by byl respondent ochoten vynaložit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metoda stanovení ceny jako hodnoty vnímané zákazníkem – používá se u zboží, které má pro zákazníka vyšší morální hodnotu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výhody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reálnost, odpovídá způsobu rozhodování kupujícího o nákupu, nejlépe vyjadřuje jeho potřeby a přání, jelikož potřeby a přání kupujících jsou různé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nevýhody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je potřeba se zaměřit na určité segmenty, nutná segmentace trhu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0753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17561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Obsah předmětu (bloková výuka)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60561"/>
            <a:ext cx="3937379" cy="4365602"/>
          </a:xfrm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I. BLOK (téma 1.-3.)</a:t>
            </a:r>
          </a:p>
          <a:p>
            <a:pPr marL="0" indent="0">
              <a:buNone/>
            </a:pPr>
            <a:r>
              <a:rPr lang="pl-PL" sz="1800" dirty="0"/>
              <a:t>1. Úvod do marketingu (význam a vývoj)</a:t>
            </a:r>
          </a:p>
          <a:p>
            <a:pPr marL="0" indent="0">
              <a:buNone/>
            </a:pPr>
            <a:r>
              <a:rPr lang="cs-CZ" sz="1800" dirty="0"/>
              <a:t>2. Globální marketing 21. století </a:t>
            </a:r>
          </a:p>
          <a:p>
            <a:pPr marL="0" indent="0">
              <a:buNone/>
            </a:pPr>
            <a:r>
              <a:rPr lang="cs-CZ" sz="1800" dirty="0"/>
              <a:t>     (aktuální trendy)</a:t>
            </a:r>
          </a:p>
          <a:p>
            <a:pPr marL="0" indent="0">
              <a:buNone/>
            </a:pPr>
            <a:r>
              <a:rPr lang="cs-CZ" sz="1800" dirty="0"/>
              <a:t>3. Online marketing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b="1" dirty="0"/>
              <a:t>II. BLOK (téma 4.-6.)</a:t>
            </a:r>
          </a:p>
          <a:p>
            <a:pPr marL="0" indent="0">
              <a:buNone/>
            </a:pPr>
            <a:r>
              <a:rPr lang="cs-CZ" sz="1800" dirty="0"/>
              <a:t>4. Trh a marketingové prostředí</a:t>
            </a:r>
          </a:p>
          <a:p>
            <a:pPr marL="0" indent="0">
              <a:buNone/>
            </a:pPr>
            <a:r>
              <a:rPr lang="pt-BR" sz="1800" dirty="0"/>
              <a:t>5. Marketingový informační systém </a:t>
            </a:r>
            <a:endParaRPr lang="cs-CZ" sz="1800" dirty="0"/>
          </a:p>
          <a:p>
            <a:pPr marL="0" indent="0">
              <a:buNone/>
            </a:pPr>
            <a:r>
              <a:rPr lang="cs-CZ" sz="1800" dirty="0"/>
              <a:t>     </a:t>
            </a:r>
            <a:r>
              <a:rPr lang="pt-BR" sz="1800" dirty="0"/>
              <a:t>a </a:t>
            </a:r>
            <a:r>
              <a:rPr lang="cs-CZ" sz="1800" dirty="0"/>
              <a:t>C</a:t>
            </a:r>
            <a:r>
              <a:rPr lang="pt-BR" sz="1800" dirty="0"/>
              <a:t>RM</a:t>
            </a:r>
          </a:p>
          <a:p>
            <a:pPr marL="0" indent="0">
              <a:buNone/>
            </a:pPr>
            <a:r>
              <a:rPr lang="cs-CZ" sz="1800" dirty="0"/>
              <a:t>6. Marketingový výzkum</a:t>
            </a: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60561"/>
            <a:ext cx="3936242" cy="4365602"/>
          </a:xfrm>
          <a:ln w="31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cs-CZ" sz="1800" b="1" dirty="0"/>
              <a:t>III. BLOK (téma 7.-9.)</a:t>
            </a: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7. Marketingový mix + řízení produktu</a:t>
            </a: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8. Řízení ceny</a:t>
            </a: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9. Řízení distribuce</a:t>
            </a:r>
          </a:p>
          <a:p>
            <a:pPr marL="0" lvl="0" indent="0">
              <a:buNone/>
            </a:pPr>
            <a:endParaRPr lang="cs-CZ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cs-CZ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cs-CZ" sz="18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cs-CZ" sz="1800" b="1" dirty="0"/>
              <a:t>IV. BLOK (téma 10.-12.)</a:t>
            </a: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10. Řízení integrované marketingové </a:t>
            </a: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       komunikace</a:t>
            </a: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11. Marketing služeb</a:t>
            </a: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12. Etické aspekty marketingu</a:t>
            </a:r>
            <a:endParaRPr lang="cs-CZ" dirty="0"/>
          </a:p>
        </p:txBody>
      </p:sp>
      <p:cxnSp>
        <p:nvCxnSpPr>
          <p:cNvPr id="6" name="Přímá spojnice 5"/>
          <p:cNvCxnSpPr>
            <a:stCxn id="3" idx="1"/>
            <a:endCxn id="3" idx="3"/>
          </p:cNvCxnSpPr>
          <p:nvPr/>
        </p:nvCxnSpPr>
        <p:spPr>
          <a:xfrm>
            <a:off x="457200" y="3943362"/>
            <a:ext cx="3937379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>
            <a:stCxn id="4" idx="1"/>
            <a:endCxn id="4" idx="3"/>
          </p:cNvCxnSpPr>
          <p:nvPr/>
        </p:nvCxnSpPr>
        <p:spPr>
          <a:xfrm>
            <a:off x="4648200" y="3943362"/>
            <a:ext cx="3936242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5824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Nástroje kondiční politiky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srážky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na protiúčet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propagační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příplatky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za malá množství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>
                <a:cs typeface="Arial"/>
              </a:rPr>
              <a:t>přídavky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zvýšení cen při zvýšených nákladech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07536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Slevy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hotovostní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naturální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množstevní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funkční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věrnostní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sezónní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psychologické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07536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Cenová kontrola/Cenové analýzy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nákladové analýzy</a:t>
            </a:r>
          </a:p>
          <a:p>
            <a:pPr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analýzy konkurenčního srovnání cen</a:t>
            </a:r>
          </a:p>
          <a:p>
            <a:pPr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analýzy cen přijatelných pro zákazníky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38083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Cenové změny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>
                <a:cs typeface="Arial"/>
              </a:rPr>
              <a:t>snižování cen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důvody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nadbytečné výrobní kapacity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klesající podíl na trhu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snížení nákladů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změna fáze životního cyklu produktu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rizika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past nízké kvality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past křehkého podílu na trhu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past mělkých kapes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38083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Cenové změny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cs-CZ" sz="1800" b="1" dirty="0">
                <a:cs typeface="Arial"/>
              </a:rPr>
              <a:t>zvyšování cen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důvody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zvýšení nákladů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nadměrná poptávka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další možnosti reakce na zvýšení nákladů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zmenšení velikosti balení výrobků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omezení služeb spojených s výrobky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používání levnějších materiálů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38083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64836-4136-4E25-97CE-DE55D66B4540}" type="slidenum">
              <a:rPr lang="cs-CZ"/>
              <a:pPr/>
              <a:t>25</a:t>
            </a:fld>
            <a:endParaRPr lang="cs-CZ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05218"/>
            <a:ext cx="8229600" cy="682388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Cíle stanovení ceny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cs-CZ" sz="2000" b="1" dirty="0"/>
              <a:t>Cíle</a:t>
            </a:r>
            <a:r>
              <a:rPr lang="cs-CZ" sz="2000" b="1" dirty="0">
                <a:solidFill>
                  <a:schemeClr val="hlink"/>
                </a:solidFill>
              </a:rPr>
              <a:t> </a:t>
            </a:r>
            <a:r>
              <a:rPr lang="cs-CZ" sz="2000" dirty="0"/>
              <a:t>vyžadují žádanou </a:t>
            </a:r>
            <a:r>
              <a:rPr lang="cs-CZ" sz="2000" b="1" dirty="0"/>
              <a:t>finální situaci</a:t>
            </a:r>
            <a:r>
              <a:rPr lang="cs-CZ" sz="2000" dirty="0"/>
              <a:t>, kterou chce společnost svou cenovou politikou dosáhnout. Lze rozlišit :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hledisko zisku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hledisko obratu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hledisko další existence společnosti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hledisko vnímané ceny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hledisko konkurence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hledisko image</a:t>
            </a:r>
          </a:p>
        </p:txBody>
      </p:sp>
    </p:spTree>
    <p:extLst>
      <p:ext uri="{BB962C8B-B14F-4D97-AF65-F5344CB8AC3E}">
        <p14:creationId xmlns:p14="http://schemas.microsoft.com/office/powerpoint/2010/main" val="11858302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8E9-5781-4903-94FA-96BD11ADE389}" type="slidenum">
              <a:rPr lang="cs-CZ"/>
              <a:pPr/>
              <a:t>26</a:t>
            </a:fld>
            <a:endParaRPr lang="cs-CZ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2388"/>
            <a:ext cx="8229600" cy="709684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1) Zisk jako cíl stanovení ceny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snaha společnosti o dosažení určité velikosti zisku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stanoví, že zisk bude určité procento z obratu nebo procento z investovaného kapitálu</a:t>
            </a:r>
          </a:p>
        </p:txBody>
      </p:sp>
    </p:spTree>
    <p:extLst>
      <p:ext uri="{BB962C8B-B14F-4D97-AF65-F5344CB8AC3E}">
        <p14:creationId xmlns:p14="http://schemas.microsoft.com/office/powerpoint/2010/main" val="9124519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D819E-DC47-48E1-82DB-6BFE72B5EA31}" type="slidenum">
              <a:rPr lang="cs-CZ"/>
              <a:pPr/>
              <a:t>27</a:t>
            </a:fld>
            <a:endParaRPr lang="cs-CZ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05217"/>
            <a:ext cx="8229600" cy="668741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2) Obrat jako cíl stanovení ceny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firmy se snaží o dosažení určitého obratu nebo specifického podílu na trhu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obvyklá je kombinace obratu a zisku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společnost, která dosahuje stanoveného zisku, ale ne obratu, může mít do budoucnosti velké problémy</a:t>
            </a:r>
          </a:p>
        </p:txBody>
      </p:sp>
    </p:spTree>
    <p:extLst>
      <p:ext uri="{BB962C8B-B14F-4D97-AF65-F5344CB8AC3E}">
        <p14:creationId xmlns:p14="http://schemas.microsoft.com/office/powerpoint/2010/main" val="39605109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C819-F576-465B-AAB4-69F209185EB9}" type="slidenum">
              <a:rPr lang="cs-CZ"/>
              <a:pPr/>
              <a:t>28</a:t>
            </a:fld>
            <a:endParaRPr lang="cs-CZ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05217"/>
            <a:ext cx="8229600" cy="600501"/>
          </a:xfrm>
        </p:spPr>
        <p:txBody>
          <a:bodyPr>
            <a:normAutofit fontScale="90000"/>
          </a:bodyPr>
          <a:lstStyle/>
          <a:p>
            <a:r>
              <a:rPr lang="cs-CZ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3) Přežití jako cíl stanovení ceny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společnost se snaží získat zpátky co nejrychleji investovaný kapitál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nízké ceny, které mohou být pod úrovní celkových nákladů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v této fázi není zisk nejdůležitější věcí</a:t>
            </a:r>
          </a:p>
          <a:p>
            <a:pPr>
              <a:buFont typeface="Wingdings" pitchFamily="2" charset="2"/>
              <a:buNone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2005575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35FF-76D2-418B-B102-07EE81E86475}" type="slidenum">
              <a:rPr lang="cs-CZ"/>
              <a:pPr/>
              <a:t>29</a:t>
            </a:fld>
            <a:endParaRPr lang="cs-CZ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68740"/>
            <a:ext cx="8229600" cy="723332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Proč společnost volí strategii přežití?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cs-CZ" sz="2000" b="1" dirty="0"/>
              <a:t>Důvodem může být: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nadbytečná výrobní kapacita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velmi těžká konkurence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velké zásoby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nejistá budoucnost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politický neklid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fáze v tržní životnosti produktu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nedostatek peněz</a:t>
            </a:r>
          </a:p>
        </p:txBody>
      </p:sp>
    </p:spTree>
    <p:extLst>
      <p:ext uri="{BB962C8B-B14F-4D97-AF65-F5344CB8AC3E}">
        <p14:creationId xmlns:p14="http://schemas.microsoft.com/office/powerpoint/2010/main" val="973949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ŘÍZENÍ CENY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46913"/>
            <a:ext cx="8229600" cy="4379250"/>
          </a:xfrm>
          <a:noFill/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pojem cena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funkce ceny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faktory ovlivňující tvorbu ceny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proces stanovení ceny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cíle firmy a stanovení ceny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cenové strategie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cenové politiky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oceňování výrobkového mixu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metody tvorby cen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nástroje kondiční politiky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slevy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cenová kontrola, cenové analýzy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>
                <a:cs typeface="Arial"/>
              </a:rPr>
              <a:t>cenové změny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265824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D1E09-28ED-4498-9E32-E106CFCA8BF1}" type="slidenum">
              <a:rPr lang="cs-CZ"/>
              <a:pPr/>
              <a:t>30</a:t>
            </a:fld>
            <a:endParaRPr lang="cs-CZ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6036"/>
            <a:ext cx="8229600" cy="723331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4) Vnímaná cena jako cíl stanovení ceny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společnost se snaží o to, aby spotřebitel vnímal jeden její produkt jako "levný" nebo "drahý"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b="1" dirty="0"/>
              <a:t>"levný"</a:t>
            </a:r>
            <a:r>
              <a:rPr lang="cs-CZ" sz="2000" dirty="0"/>
              <a:t> znamená, že se společnost zaměřuje na segment citlivý na cenu a zdůrazňuje objemy prodejů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b="1" dirty="0"/>
              <a:t>"drahý"</a:t>
            </a:r>
            <a:r>
              <a:rPr lang="cs-CZ" sz="2000" dirty="0"/>
              <a:t> znamená, že se společnost </a:t>
            </a:r>
          </a:p>
        </p:txBody>
      </p:sp>
    </p:spTree>
    <p:extLst>
      <p:ext uri="{BB962C8B-B14F-4D97-AF65-F5344CB8AC3E}">
        <p14:creationId xmlns:p14="http://schemas.microsoft.com/office/powerpoint/2010/main" val="4165120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5368F-92D4-4EED-9641-AE3BAA370694}" type="slidenum">
              <a:rPr lang="cs-CZ"/>
              <a:pPr/>
              <a:t>31</a:t>
            </a:fld>
            <a:endParaRPr lang="cs-CZ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9684"/>
            <a:ext cx="8229600" cy="764274"/>
          </a:xfrm>
        </p:spPr>
        <p:txBody>
          <a:bodyPr/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5) Stanovení cen podle konkurence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firmy naplňují tyto cíle, aby u svých konkurentů vyvolaly určitou odezvu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např. cenová politika zaměřená na odrazení nových konkurentů od vstupu na trh nebo cenová politika zaměřená na vytlačení stávající konkurence z trhu  </a:t>
            </a:r>
          </a:p>
        </p:txBody>
      </p:sp>
    </p:spTree>
    <p:extLst>
      <p:ext uri="{BB962C8B-B14F-4D97-AF65-F5344CB8AC3E}">
        <p14:creationId xmlns:p14="http://schemas.microsoft.com/office/powerpoint/2010/main" val="27478889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671D-8448-4303-9624-7F437CE5A817}" type="slidenum">
              <a:rPr lang="cs-CZ"/>
              <a:pPr/>
              <a:t>32</a:t>
            </a:fld>
            <a:endParaRPr lang="cs-CZ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2388"/>
            <a:ext cx="8229600" cy="709684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6) Image jako cíl stanovení ceny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společnost se snaží dosáhnout určitého image prostřednictvím určité cenové hladiny svých produktů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např. "levný", "drahý", "prestižní" image</a:t>
            </a:r>
          </a:p>
        </p:txBody>
      </p:sp>
    </p:spTree>
    <p:extLst>
      <p:ext uri="{BB962C8B-B14F-4D97-AF65-F5344CB8AC3E}">
        <p14:creationId xmlns:p14="http://schemas.microsoft.com/office/powerpoint/2010/main" val="27529630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EAEC4-EEB2-4E34-91DA-128BD783746A}" type="slidenum">
              <a:rPr lang="cs-CZ"/>
              <a:pPr/>
              <a:t>33</a:t>
            </a:fld>
            <a:endParaRPr lang="cs-CZ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50627"/>
            <a:ext cx="8229600" cy="73698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Cenové strategie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17526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lvl="0" indent="-514350" algn="just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cs-CZ" sz="2000" kern="0" dirty="0">
                <a:latin typeface="+mn-lt"/>
              </a:rPr>
              <a:t>Strategie stanovení cen</a:t>
            </a:r>
          </a:p>
          <a:p>
            <a:pPr marL="514350" lvl="0" indent="-514350" algn="just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cs-CZ" sz="2000" kern="0" dirty="0">
                <a:latin typeface="+mn-lt"/>
              </a:rPr>
              <a:t>Strategie při zavádění nových produktů na trh</a:t>
            </a:r>
          </a:p>
          <a:p>
            <a:pPr marL="514350" lvl="0" indent="-514350" algn="just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cs-CZ" sz="2000" kern="0" dirty="0">
                <a:latin typeface="+mn-lt"/>
              </a:rPr>
              <a:t>Strategie pro celé výrobkové řady</a:t>
            </a:r>
          </a:p>
          <a:p>
            <a:pPr marL="514350" lvl="0" indent="-514350" algn="just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cs-CZ" sz="2000" kern="0" dirty="0">
                <a:latin typeface="+mn-lt"/>
              </a:rPr>
              <a:t>Strategie přizpůsobování cen</a:t>
            </a:r>
          </a:p>
        </p:txBody>
      </p:sp>
    </p:spTree>
    <p:extLst>
      <p:ext uri="{BB962C8B-B14F-4D97-AF65-F5344CB8AC3E}">
        <p14:creationId xmlns:p14="http://schemas.microsoft.com/office/powerpoint/2010/main" val="16532450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7FB2-604E-4391-A54F-41B89FCAB223}" type="slidenum">
              <a:rPr lang="cs-CZ"/>
              <a:pPr/>
              <a:t>34</a:t>
            </a:fld>
            <a:endParaRPr lang="cs-CZ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246690850"/>
              </p:ext>
            </p:extLst>
          </p:nvPr>
        </p:nvGraphicFramePr>
        <p:xfrm>
          <a:off x="827088" y="1628801"/>
          <a:ext cx="7704137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Obdélník 5"/>
          <p:cNvSpPr/>
          <p:nvPr/>
        </p:nvSpPr>
        <p:spPr>
          <a:xfrm>
            <a:off x="473653" y="686599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Strategie stanovení cen</a:t>
            </a:r>
          </a:p>
        </p:txBody>
      </p:sp>
    </p:spTree>
    <p:extLst>
      <p:ext uri="{BB962C8B-B14F-4D97-AF65-F5344CB8AC3E}">
        <p14:creationId xmlns:p14="http://schemas.microsoft.com/office/powerpoint/2010/main" val="98609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69716-AA6B-4D16-9205-881F301E8C48}" type="slidenum">
              <a:rPr lang="cs-CZ"/>
              <a:pPr/>
              <a:t>35</a:t>
            </a:fld>
            <a:endParaRPr lang="cs-CZ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71930"/>
            <a:ext cx="8229600" cy="735384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Dynamický způsob cenové tvorby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2000" i="1" dirty="0">
                <a:cs typeface="Times New Roman" pitchFamily="18" charset="0"/>
              </a:rPr>
              <a:t>(</a:t>
            </a:r>
            <a:r>
              <a:rPr lang="cs-CZ" sz="2000" i="1" dirty="0" err="1">
                <a:cs typeface="Times New Roman" pitchFamily="18" charset="0"/>
              </a:rPr>
              <a:t>dynamic</a:t>
            </a:r>
            <a:r>
              <a:rPr lang="cs-CZ" sz="2000" i="1" dirty="0">
                <a:cs typeface="Times New Roman" pitchFamily="18" charset="0"/>
              </a:rPr>
              <a:t> </a:t>
            </a:r>
            <a:r>
              <a:rPr lang="cs-CZ" sz="2000" i="1" dirty="0" err="1">
                <a:cs typeface="Times New Roman" pitchFamily="18" charset="0"/>
              </a:rPr>
              <a:t>pricing</a:t>
            </a:r>
            <a:r>
              <a:rPr lang="cs-CZ" sz="2000" i="1" dirty="0">
                <a:cs typeface="Times New Roman" pitchFamily="18" charset="0"/>
              </a:rPr>
              <a:t>)</a:t>
            </a:r>
          </a:p>
          <a:p>
            <a:pPr algn="just"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využívání rozdílných cen, které jsou přizpůsobovány podle situace na trhu a podle jednotlivých zákazníků</a:t>
            </a:r>
          </a:p>
          <a:p>
            <a:pPr algn="just"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díky internetu a bezdrátových komunikací mají prodávající a kupující neomezené možnosti propojení</a:t>
            </a:r>
          </a:p>
          <a:p>
            <a:pPr algn="just"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weby jako </a:t>
            </a:r>
            <a:r>
              <a:rPr lang="cs-CZ" sz="2000" dirty="0" err="1"/>
              <a:t>Heureka</a:t>
            </a:r>
            <a:r>
              <a:rPr lang="cs-CZ" sz="2000" dirty="0"/>
              <a:t>, </a:t>
            </a:r>
            <a:r>
              <a:rPr lang="cs-CZ" sz="2000" dirty="0" err="1"/>
              <a:t>CompareNet</a:t>
            </a:r>
            <a:r>
              <a:rPr lang="cs-CZ" sz="2000" dirty="0"/>
              <a:t> nebo </a:t>
            </a:r>
            <a:r>
              <a:rPr lang="cs-CZ" sz="2000" dirty="0" err="1"/>
              <a:t>PriceSCAN</a:t>
            </a:r>
            <a:r>
              <a:rPr lang="cs-CZ" sz="2000" dirty="0"/>
              <a:t> umožňují zákazníkům rychle porovnat výrobky a ceny</a:t>
            </a:r>
          </a:p>
          <a:p>
            <a:pPr algn="just"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on-line aukce (jako eBay.com) umožňují oběma stranám vyjednávat o cenách tisíců položek zboží</a:t>
            </a:r>
          </a:p>
        </p:txBody>
      </p:sp>
    </p:spTree>
    <p:extLst>
      <p:ext uri="{BB962C8B-B14F-4D97-AF65-F5344CB8AC3E}">
        <p14:creationId xmlns:p14="http://schemas.microsoft.com/office/powerpoint/2010/main" val="8242093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F21C6-D3F8-43B4-83DB-F556978C2DF9}" type="slidenum">
              <a:rPr lang="cs-CZ"/>
              <a:pPr/>
              <a:t>36</a:t>
            </a:fld>
            <a:endParaRPr lang="cs-CZ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92696"/>
            <a:ext cx="8335262" cy="808558"/>
          </a:xfrm>
          <a:noFill/>
        </p:spPr>
        <p:txBody>
          <a:bodyPr>
            <a:noAutofit/>
          </a:bodyPr>
          <a:lstStyle/>
          <a:p>
            <a:pPr algn="just"/>
            <a:r>
              <a:rPr lang="cs-CZ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2) Cenové strategie při zavádění nových produktů na trh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56096"/>
            <a:ext cx="8229600" cy="4270067"/>
          </a:xfrm>
        </p:spPr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lphaLcParenR"/>
            </a:pPr>
            <a:r>
              <a:rPr lang="cs-CZ" sz="2000" dirty="0"/>
              <a:t>strategie vysokých zaváděcích cen</a:t>
            </a:r>
          </a:p>
          <a:p>
            <a:pPr marL="457200" indent="-457200">
              <a:lnSpc>
                <a:spcPct val="200000"/>
              </a:lnSpc>
              <a:buFont typeface="+mj-lt"/>
              <a:buAutoNum type="alphaLcParenR"/>
            </a:pPr>
            <a:r>
              <a:rPr lang="cs-CZ" sz="2000" dirty="0"/>
              <a:t>strategie nízkých zaváděcích cen</a:t>
            </a:r>
          </a:p>
        </p:txBody>
      </p:sp>
    </p:spTree>
    <p:extLst>
      <p:ext uri="{BB962C8B-B14F-4D97-AF65-F5344CB8AC3E}">
        <p14:creationId xmlns:p14="http://schemas.microsoft.com/office/powerpoint/2010/main" val="1235017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DA25-5A38-464E-8B98-C708399F2322}" type="slidenum">
              <a:rPr lang="cs-CZ"/>
              <a:pPr/>
              <a:t>37</a:t>
            </a:fld>
            <a:endParaRPr lang="cs-CZ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199" y="682388"/>
            <a:ext cx="7854287" cy="735250"/>
          </a:xfrm>
        </p:spPr>
        <p:txBody>
          <a:bodyPr/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a) Strategie vysokých zaváděcích cen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pro výrobky nově uváděné na trh jsou stanoveny záměrně vysoké ceny - cílem je maximalizace zisku (tzv. sbírání smetany, též cenové zužitkování)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výrobek je určen pro segmenty, které jsou ochotny zaplatit vysokou cenu, přičemž firma prodává menší objemy zboží, ale s vyšším ziskem</a:t>
            </a:r>
          </a:p>
        </p:txBody>
      </p:sp>
    </p:spTree>
    <p:extLst>
      <p:ext uri="{BB962C8B-B14F-4D97-AF65-F5344CB8AC3E}">
        <p14:creationId xmlns:p14="http://schemas.microsoft.com/office/powerpoint/2010/main" val="36462388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192FC-F2D0-4D63-97BE-33283793E026}" type="slidenum">
              <a:rPr lang="cs-CZ"/>
              <a:pPr/>
              <a:t>38</a:t>
            </a:fld>
            <a:endParaRPr lang="cs-CZ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6035"/>
            <a:ext cx="8229600" cy="709684"/>
          </a:xfrm>
        </p:spPr>
        <p:txBody>
          <a:bodyPr/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b) Strategie nízkých zaváděcích cen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nízké ceny motivují ke koupi značné množství kupujících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nízké ceny umožňují získat velký tržní podíl</a:t>
            </a:r>
          </a:p>
        </p:txBody>
      </p:sp>
    </p:spTree>
    <p:extLst>
      <p:ext uri="{BB962C8B-B14F-4D97-AF65-F5344CB8AC3E}">
        <p14:creationId xmlns:p14="http://schemas.microsoft.com/office/powerpoint/2010/main" val="4148819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B7462-3E27-4DED-936E-DE481E38D101}" type="slidenum">
              <a:rPr lang="cs-CZ"/>
              <a:pPr/>
              <a:t>39</a:t>
            </a:fld>
            <a:endParaRPr lang="cs-CZ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6034"/>
            <a:ext cx="7793037" cy="668741"/>
          </a:xfrm>
          <a:noFill/>
        </p:spPr>
        <p:txBody>
          <a:bodyPr>
            <a:normAutofit fontScale="90000"/>
          </a:bodyPr>
          <a:lstStyle/>
          <a:p>
            <a:r>
              <a:rPr lang="cs-CZ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3) Cenové strategie pro celé výrobkové řady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38255"/>
            <a:ext cx="8229600" cy="4525963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/>
              <a:t>Stanovení cenových hladin v rámci výrobkové řady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/>
              <a:t>Stanovení cen doplňkových výrobků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/>
              <a:t>Stanovení cen vázaných produktů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/>
              <a:t>Stanovení cen vedlejších produktů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/>
              <a:t>Stanovení cen pro sadu produktů</a:t>
            </a:r>
          </a:p>
        </p:txBody>
      </p:sp>
    </p:spTree>
    <p:extLst>
      <p:ext uri="{BB962C8B-B14F-4D97-AF65-F5344CB8AC3E}">
        <p14:creationId xmlns:p14="http://schemas.microsoft.com/office/powerpoint/2010/main" val="1925608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0B30-60F8-4A04-82BF-E526A9FFDC8A}" type="slidenum">
              <a:rPr lang="cs-CZ"/>
              <a:pPr/>
              <a:t>4</a:t>
            </a:fld>
            <a:endParaRPr lang="cs-CZ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50626"/>
            <a:ext cx="8229600" cy="667011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Cena</a:t>
            </a:r>
            <a:endParaRPr lang="cs-CZ" sz="3200" b="1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000" dirty="0"/>
              <a:t>cena je částka, za kterou jsou výrobek nebo služby nabízeny na trhu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je vyjádřením hodnoty pro spotřebitele, tj. sumy, kterou spotřebitel vynakládá, výměnou za užitek, který získá díky zakoupenému výrobku či službě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je jedinou součástí marketingového mixu, která hmatatelně přináší příjmy. </a:t>
            </a:r>
            <a:r>
              <a:rPr lang="cs-CZ" sz="2000" b="1" dirty="0"/>
              <a:t>Všechny ostatní reprezentují náklady.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je současně nejpružnějším prvkem - lze ji velmi rychle měnit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tvorba cen a cenová konkurence je pro top management úkolem č.1 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95878186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A666-DCFD-4F20-BBDD-EFCEE7B5A8B8}" type="slidenum">
              <a:rPr lang="cs-CZ"/>
              <a:pPr/>
              <a:t>40</a:t>
            </a:fld>
            <a:endParaRPr lang="cs-CZ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75297" y="736104"/>
            <a:ext cx="7793037" cy="601377"/>
          </a:xfrm>
          <a:noFill/>
        </p:spPr>
        <p:txBody>
          <a:bodyPr>
            <a:normAutofit fontScale="90000"/>
          </a:bodyPr>
          <a:lstStyle/>
          <a:p>
            <a:r>
              <a:rPr lang="cs-CZ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4) Strategie přizpůsobování cen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/>
              <a:t>Slevy a náhrady jako součást cenové politiky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/>
              <a:t>Cenové strategie pro jednotlivé segmenty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/>
              <a:t>Psychologické ceny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/>
              <a:t>Ceny jako nástroj podpory prodeje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/>
              <a:t>Cenové strategie založené na geografickém principu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/>
              <a:t>Mezinárodní cenové strategie</a:t>
            </a:r>
          </a:p>
        </p:txBody>
      </p:sp>
    </p:spTree>
    <p:extLst>
      <p:ext uri="{BB962C8B-B14F-4D97-AF65-F5344CB8AC3E}">
        <p14:creationId xmlns:p14="http://schemas.microsoft.com/office/powerpoint/2010/main" val="1763653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3FE9-F960-4D37-B9B7-1C5AC6AFFB04}" type="slidenum">
              <a:rPr lang="cs-CZ"/>
              <a:pPr/>
              <a:t>41</a:t>
            </a:fld>
            <a:endParaRPr lang="cs-CZ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91570"/>
            <a:ext cx="8075539" cy="66874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Hlavní faktory ovlivňující cenovou tvorbu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/>
              <a:t> 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971476" y="2781697"/>
            <a:ext cx="1152525" cy="21605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algn="ctr"/>
            <a:r>
              <a:rPr lang="cs-CZ" b="1" dirty="0"/>
              <a:t>NÍZKÁ</a:t>
            </a:r>
          </a:p>
          <a:p>
            <a:pPr algn="ctr"/>
            <a:r>
              <a:rPr lang="cs-CZ" b="1" dirty="0"/>
              <a:t>CENA</a:t>
            </a:r>
          </a:p>
          <a:p>
            <a:pPr algn="ctr"/>
            <a:endParaRPr lang="cs-CZ" dirty="0"/>
          </a:p>
          <a:p>
            <a:pPr algn="ctr"/>
            <a:r>
              <a:rPr lang="cs-CZ" dirty="0"/>
              <a:t>firma</a:t>
            </a:r>
          </a:p>
          <a:p>
            <a:pPr algn="ctr"/>
            <a:r>
              <a:rPr lang="cs-CZ" dirty="0"/>
              <a:t>nemůže</a:t>
            </a:r>
          </a:p>
          <a:p>
            <a:pPr algn="ctr"/>
            <a:r>
              <a:rPr lang="cs-CZ" dirty="0"/>
              <a:t>tvořit</a:t>
            </a:r>
          </a:p>
          <a:p>
            <a:pPr algn="ctr"/>
            <a:r>
              <a:rPr lang="cs-CZ" dirty="0"/>
              <a:t>zisk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2411339" y="2781697"/>
            <a:ext cx="1152525" cy="2232025"/>
          </a:xfrm>
          <a:prstGeom prst="rect">
            <a:avLst/>
          </a:prstGeom>
          <a:solidFill>
            <a:srgbClr val="C5FF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algn="ctr"/>
            <a:r>
              <a:rPr lang="cs-CZ"/>
              <a:t>náklady</a:t>
            </a: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3852789" y="2781697"/>
            <a:ext cx="1223962" cy="2232025"/>
          </a:xfrm>
          <a:prstGeom prst="rect">
            <a:avLst/>
          </a:prstGeom>
          <a:solidFill>
            <a:srgbClr val="C5FF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algn="ctr"/>
            <a:r>
              <a:rPr lang="cs-CZ"/>
              <a:t>ceny</a:t>
            </a:r>
          </a:p>
          <a:p>
            <a:pPr algn="ctr"/>
            <a:r>
              <a:rPr lang="cs-CZ"/>
              <a:t>konkurence</a:t>
            </a:r>
          </a:p>
          <a:p>
            <a:pPr algn="ctr"/>
            <a:r>
              <a:rPr lang="cs-CZ"/>
              <a:t>a další</a:t>
            </a:r>
          </a:p>
          <a:p>
            <a:pPr algn="ctr"/>
            <a:r>
              <a:rPr lang="cs-CZ"/>
              <a:t>externí</a:t>
            </a:r>
          </a:p>
          <a:p>
            <a:pPr algn="ctr"/>
            <a:r>
              <a:rPr lang="cs-CZ"/>
              <a:t>a interní</a:t>
            </a:r>
          </a:p>
          <a:p>
            <a:pPr algn="ctr"/>
            <a:r>
              <a:rPr lang="cs-CZ"/>
              <a:t>faktory</a:t>
            </a: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5292651" y="2781697"/>
            <a:ext cx="1223963" cy="2232025"/>
          </a:xfrm>
          <a:prstGeom prst="rect">
            <a:avLst/>
          </a:prstGeom>
          <a:solidFill>
            <a:srgbClr val="C5FF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algn="ctr"/>
            <a:r>
              <a:rPr lang="cs-CZ"/>
              <a:t>hodnota</a:t>
            </a:r>
          </a:p>
          <a:p>
            <a:pPr algn="ctr"/>
            <a:r>
              <a:rPr lang="cs-CZ"/>
              <a:t>vnímaná</a:t>
            </a:r>
          </a:p>
          <a:p>
            <a:pPr algn="ctr"/>
            <a:r>
              <a:rPr lang="cs-CZ"/>
              <a:t>spotřebiteli</a:t>
            </a: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6803951" y="2781697"/>
            <a:ext cx="1296988" cy="2232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algn="ctr"/>
            <a:r>
              <a:rPr lang="cs-CZ" b="1" dirty="0"/>
              <a:t>VYSOKÁ</a:t>
            </a:r>
          </a:p>
          <a:p>
            <a:pPr algn="ctr"/>
            <a:r>
              <a:rPr lang="cs-CZ" b="1" dirty="0"/>
              <a:t>CENA</a:t>
            </a:r>
          </a:p>
          <a:p>
            <a:pPr algn="ctr"/>
            <a:endParaRPr lang="cs-CZ" b="1" dirty="0"/>
          </a:p>
          <a:p>
            <a:pPr algn="ctr"/>
            <a:r>
              <a:rPr lang="cs-CZ" dirty="0"/>
              <a:t>po zboží</a:t>
            </a:r>
          </a:p>
          <a:p>
            <a:pPr algn="ctr"/>
            <a:r>
              <a:rPr lang="cs-CZ" dirty="0"/>
              <a:t>by nebyla</a:t>
            </a:r>
          </a:p>
          <a:p>
            <a:pPr algn="ctr"/>
            <a:r>
              <a:rPr lang="cs-CZ" dirty="0"/>
              <a:t>poptávka</a:t>
            </a:r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>
            <a:off x="755576" y="2276872"/>
            <a:ext cx="7705725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755576" y="5374085"/>
            <a:ext cx="7777163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>
            <a:off x="755576" y="2276872"/>
            <a:ext cx="0" cy="3097213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>
            <a:off x="8461301" y="2276872"/>
            <a:ext cx="0" cy="3097213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>
            <a:off x="2268464" y="2565797"/>
            <a:ext cx="0" cy="25923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>
            <a:off x="2268464" y="2565797"/>
            <a:ext cx="4392612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>
            <a:off x="2268464" y="5158185"/>
            <a:ext cx="4392612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75" name="Line 19"/>
          <p:cNvSpPr>
            <a:spLocks noChangeShapeType="1"/>
          </p:cNvSpPr>
          <p:nvPr/>
        </p:nvSpPr>
        <p:spPr bwMode="auto">
          <a:xfrm>
            <a:off x="6661076" y="2565797"/>
            <a:ext cx="0" cy="25923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22828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E846C-941B-44EC-8726-063BEA1492EA}" type="slidenum">
              <a:rPr lang="cs-CZ"/>
              <a:pPr/>
              <a:t>42</a:t>
            </a:fld>
            <a:endParaRPr lang="cs-CZ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987" y="743803"/>
            <a:ext cx="7793037" cy="696036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Změny cenových relací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34621" y="1731110"/>
            <a:ext cx="7772400" cy="4114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cs-CZ" sz="2000" dirty="0"/>
          </a:p>
          <a:p>
            <a:pPr>
              <a:buFont typeface="Wingdings" pitchFamily="2" charset="2"/>
              <a:buNone/>
            </a:pPr>
            <a:r>
              <a:rPr lang="cs-CZ" sz="2000" dirty="0"/>
              <a:t>1)                           snížení cen</a:t>
            </a:r>
          </a:p>
          <a:p>
            <a:pPr>
              <a:buFont typeface="Wingdings" pitchFamily="2" charset="2"/>
              <a:buNone/>
            </a:pPr>
            <a:r>
              <a:rPr lang="cs-CZ" sz="2000" dirty="0"/>
              <a:t>         </a:t>
            </a:r>
          </a:p>
          <a:p>
            <a:pPr>
              <a:buFont typeface="Wingdings" pitchFamily="2" charset="2"/>
              <a:buNone/>
            </a:pPr>
            <a:r>
              <a:rPr lang="cs-CZ" sz="2000" dirty="0"/>
              <a:t>                               zvýšení cen</a:t>
            </a:r>
          </a:p>
          <a:p>
            <a:pPr>
              <a:buFont typeface="Wingdings" pitchFamily="2" charset="2"/>
              <a:buNone/>
            </a:pPr>
            <a:endParaRPr lang="cs-CZ" sz="2000" dirty="0"/>
          </a:p>
          <a:p>
            <a:pPr>
              <a:buFont typeface="Wingdings" pitchFamily="2" charset="2"/>
              <a:buNone/>
            </a:pPr>
            <a:endParaRPr lang="cs-CZ" sz="2000" dirty="0"/>
          </a:p>
          <a:p>
            <a:pPr>
              <a:buFont typeface="Wingdings" pitchFamily="2" charset="2"/>
              <a:buNone/>
            </a:pPr>
            <a:r>
              <a:rPr lang="cs-CZ" sz="2000" dirty="0"/>
              <a:t>2)                           reakce zákazníků na změny cen</a:t>
            </a:r>
          </a:p>
          <a:p>
            <a:pPr>
              <a:buFont typeface="Wingdings" pitchFamily="2" charset="2"/>
              <a:buNone/>
            </a:pPr>
            <a:r>
              <a:rPr lang="cs-CZ" sz="2000" dirty="0"/>
              <a:t>         </a:t>
            </a:r>
          </a:p>
          <a:p>
            <a:pPr>
              <a:buFont typeface="Wingdings" pitchFamily="2" charset="2"/>
              <a:buNone/>
            </a:pPr>
            <a:r>
              <a:rPr lang="cs-CZ" sz="2000" dirty="0"/>
              <a:t>                               reakce konkurence na změny cen</a:t>
            </a: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1962562" y="23495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1959846" y="2349500"/>
            <a:ext cx="43180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1962562" y="410001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>
            <a:off x="1946199" y="4100015"/>
            <a:ext cx="43180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91341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40BC-24C6-48B8-9DA4-93E09595D11F}" type="slidenum">
              <a:rPr lang="cs-CZ"/>
              <a:pPr/>
              <a:t>43</a:t>
            </a:fld>
            <a:endParaRPr lang="cs-CZ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36979"/>
            <a:ext cx="8018060" cy="709685"/>
          </a:xfrm>
        </p:spPr>
        <p:txBody>
          <a:bodyPr>
            <a:normAutofit fontScale="90000"/>
          </a:bodyPr>
          <a:lstStyle/>
          <a:p>
            <a:r>
              <a:rPr lang="cs-CZ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Psychologické a etické aspekty cenové tvorby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30387"/>
            <a:ext cx="8229600" cy="45259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interní referenční cena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cenová tvorba "lichá-sudá"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dedukce kvality podle ceny</a:t>
            </a:r>
          </a:p>
        </p:txBody>
      </p:sp>
    </p:spTree>
    <p:extLst>
      <p:ext uri="{BB962C8B-B14F-4D97-AF65-F5344CB8AC3E}">
        <p14:creationId xmlns:p14="http://schemas.microsoft.com/office/powerpoint/2010/main" val="23662886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4C29F-944A-44AC-A5D1-C3B1F325B03D}" type="slidenum">
              <a:rPr lang="cs-CZ"/>
              <a:pPr/>
              <a:t>44</a:t>
            </a:fld>
            <a:endParaRPr 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77922"/>
            <a:ext cx="8229600" cy="655093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Interní referenční cena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jak spotřebitel vnímá ceny produktu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na základě zkušeností mají spotřebitelé v hlavě určitou cenu či cenové rozpětí, na jejichž základě spotřebitel hodnotí ceny produktů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referenční cenou může být cena, kterou spotřebitel platil naposledy nebo průměr všech cen podobných produktů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výrazně vyšší cena                  spotřebitel nakoupí u konkurence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očekávání přiměřené ceny</a:t>
            </a: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2980658" y="4396329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420631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7A42-9EE4-488F-A28C-DA142BC37BB2}" type="slidenum">
              <a:rPr lang="cs-CZ"/>
              <a:pPr/>
              <a:t>45</a:t>
            </a:fld>
            <a:endParaRPr lang="cs-CZ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559558" y="696036"/>
            <a:ext cx="8024884" cy="721602"/>
          </a:xfrm>
        </p:spPr>
        <p:txBody>
          <a:bodyPr/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Cenová tvorba lichá/sudá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ceny v sudých číslech vidíme mnohem méně často. Důvod?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psychologická reakce na liché ceny se liší od rekce na ceny sudé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ceny končící 99 vedou k vyššímu objemu prodeje než 100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svou roli hraje i zvyk</a:t>
            </a:r>
          </a:p>
        </p:txBody>
      </p:sp>
    </p:spTree>
    <p:extLst>
      <p:ext uri="{BB962C8B-B14F-4D97-AF65-F5344CB8AC3E}">
        <p14:creationId xmlns:p14="http://schemas.microsoft.com/office/powerpoint/2010/main" val="103955135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B393B-F038-43CB-8846-6F5DA989BE74}" type="slidenum">
              <a:rPr lang="cs-CZ"/>
              <a:pPr/>
              <a:t>46</a:t>
            </a:fld>
            <a:endParaRPr lang="cs-CZ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36979"/>
            <a:ext cx="8229600" cy="641446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Existují případy, kdy jsou ceny normou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ceny lístků do divadla, na koncerty, na sportovní akce - jsou většinou sudým číslem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ceny vzdělávacích kurzů, školné - sudá čísla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luxusní produkty (šperky), ubytování v hotelích atd. - oceněno sudými čísly, aby se řádně odlišily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poplatky u lékaře - sudá čísla (aby pacient nezískal pochyby o kvalitě služeb)</a:t>
            </a:r>
          </a:p>
        </p:txBody>
      </p:sp>
    </p:spTree>
    <p:extLst>
      <p:ext uri="{BB962C8B-B14F-4D97-AF65-F5344CB8AC3E}">
        <p14:creationId xmlns:p14="http://schemas.microsoft.com/office/powerpoint/2010/main" val="316826071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FC11E-1545-462B-A83F-F67E2E86991E}" type="slidenum">
              <a:rPr lang="cs-CZ"/>
              <a:pPr/>
              <a:t>47</a:t>
            </a:fld>
            <a:endParaRPr lang="cs-CZ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80030" y="709684"/>
            <a:ext cx="7283450" cy="723331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Dedukce kvality podle ceny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"dedukce" - něco považujeme za skutečnost, aniž bychom o tom měli přímé důkazy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cena je pro zákazníka indikátorem kvality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zákazník předpokládá, že dražší produkt je rovněž produktem vyšší kvality</a:t>
            </a:r>
          </a:p>
        </p:txBody>
      </p:sp>
    </p:spTree>
    <p:extLst>
      <p:ext uri="{BB962C8B-B14F-4D97-AF65-F5344CB8AC3E}">
        <p14:creationId xmlns:p14="http://schemas.microsoft.com/office/powerpoint/2010/main" val="27105670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36608"/>
            <a:ext cx="8229600" cy="781030"/>
          </a:xfrm>
        </p:spPr>
        <p:txBody>
          <a:bodyPr>
            <a:normAutofit/>
          </a:bodyPr>
          <a:lstStyle/>
          <a:p>
            <a:r>
              <a:rPr lang="cs-CZ" sz="800" b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3200" b="1" i="1" dirty="0"/>
              <a:t>Děkuji za pozornost </a:t>
            </a:r>
          </a:p>
          <a:p>
            <a:pPr marL="0" indent="0">
              <a:buNone/>
            </a:pPr>
            <a:r>
              <a:rPr lang="cs-CZ" sz="3200" b="1" i="1" dirty="0"/>
              <a:t>a těším se na příště. </a:t>
            </a:r>
          </a:p>
        </p:txBody>
      </p:sp>
      <p:pic>
        <p:nvPicPr>
          <p:cNvPr id="1027" name="Picture 3" descr="C:\Users\Renáta\Desktop\MVŠO (ZS 2021-2022)\Různé\Šmoula s pere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4322" y="1130365"/>
            <a:ext cx="1796251" cy="2413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573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Funkce ceny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vytváří tlak na efektivnost hospodaření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podporuje technický rozvoj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vyrovnává nabídku s poptávkou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00932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Faktory ovlivňující tvorbu ceny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>
                <a:cs typeface="Arial"/>
              </a:rPr>
              <a:t>interní faktory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vymezeny vlastní aktivitou, ovlivnitelné podnikem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marketingové cíle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strategické východisko, tzn. určení, čeho chce podnik na trhu dosáhnout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marketingová strategie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marketingová strategie navazuje na celkovou strategii podniku, která určuje cestu podnikání a s tím spojenou nejvhodnější cenu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náklady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rozhodující položka, vymezující minimální možnou hranici ceny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organizace podniku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organizace cenotvorby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159541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Faktory ovlivňující tvorbu ceny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cs-CZ" sz="1800" b="1" dirty="0">
                <a:cs typeface="Arial"/>
              </a:rPr>
              <a:t>externí faktory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součást vnějšího marketingového prostředí, existují nezávisle na vůli podniku a není v silách podniku je krátkodobě ovlivnit, naopak je nutné je důsledně respektovat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charakter trhu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úroveň a forma trhu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vztah poptávky a nabídky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nasycenost trhu sociálně kulturní prostředí</a:t>
            </a: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03743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Faktory ovlivňující tvorbu ceny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cs-CZ" sz="1800" b="1" dirty="0">
                <a:cs typeface="Arial"/>
              </a:rPr>
              <a:t>externí faktory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cenová pružnost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vliv ceny na změnu poptávaného množství zboží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společensko-psychologické aspekty ekonomického chování spotřebitele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konkurence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postavení podniku v rámci tzv. průmyslového řetězce a z něho vyplývající počet konkurentů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úroveň konkurence v oboru, její cíle, strategie, taktiku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zákazník a ostatní subjekty na trhu a v okolí podniku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koupěschopnost, typy potřeb, které daný výrobek uspokojuje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>
                <a:cs typeface="Arial"/>
              </a:rPr>
              <a:t>legislativa atd.</a:t>
            </a: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96840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 stanovení ceny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>
                <a:cs typeface="Arial"/>
              </a:rPr>
              <a:t>vymezení cílů při stanovení ceny</a:t>
            </a:r>
          </a:p>
          <a:p>
            <a:pPr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>
                <a:cs typeface="Arial"/>
              </a:rPr>
              <a:t>volba cenové strategie</a:t>
            </a:r>
          </a:p>
          <a:p>
            <a:pPr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>
                <a:cs typeface="Arial"/>
              </a:rPr>
              <a:t>analýza rámce cenové politiky</a:t>
            </a:r>
          </a:p>
          <a:p>
            <a:pPr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>
                <a:cs typeface="Arial"/>
              </a:rPr>
              <a:t>volba metody stanovení ceny</a:t>
            </a:r>
          </a:p>
          <a:p>
            <a:pPr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>
                <a:cs typeface="Arial"/>
              </a:rPr>
              <a:t>výše ceny a její přizpůsobení podmínkám trhu</a:t>
            </a:r>
          </a:p>
          <a:p>
            <a:pPr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>
                <a:cs typeface="Arial"/>
              </a:rPr>
              <a:t>cenová kontrola</a:t>
            </a: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00932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5999</TotalTime>
  <Words>1902</Words>
  <Application>Microsoft Office PowerPoint</Application>
  <PresentationFormat>Předvádění na obrazovce (4:3)</PresentationFormat>
  <Paragraphs>454</Paragraphs>
  <Slides>48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48</vt:i4>
      </vt:variant>
    </vt:vector>
  </HeadingPairs>
  <TitlesOfParts>
    <vt:vector size="54" baseType="lpstr">
      <vt:lpstr>Arial</vt:lpstr>
      <vt:lpstr>Calibri</vt:lpstr>
      <vt:lpstr>Cillian</vt:lpstr>
      <vt:lpstr>Wingdings</vt:lpstr>
      <vt:lpstr>Office Theme</vt:lpstr>
      <vt:lpstr>1_Office Theme</vt:lpstr>
      <vt:lpstr>MARKETING                                             YMAR/III. blok  Řízení ceny</vt:lpstr>
      <vt:lpstr>Obsah předmětu (bloková výuka)</vt:lpstr>
      <vt:lpstr>8. ŘÍZENÍ CENY</vt:lpstr>
      <vt:lpstr>Cena</vt:lpstr>
      <vt:lpstr>Funkce ceny</vt:lpstr>
      <vt:lpstr>Faktory ovlivňující tvorbu ceny</vt:lpstr>
      <vt:lpstr>Faktory ovlivňující tvorbu ceny</vt:lpstr>
      <vt:lpstr>Faktory ovlivňující tvorbu ceny</vt:lpstr>
      <vt:lpstr>Proces stanovení ceny</vt:lpstr>
      <vt:lpstr>Cíle firmy a stanovení ceny</vt:lpstr>
      <vt:lpstr>Cíle firmy a stanovení ceny</vt:lpstr>
      <vt:lpstr>Cenové strategie</vt:lpstr>
      <vt:lpstr>Cenové strategie</vt:lpstr>
      <vt:lpstr>Cenové politiky</vt:lpstr>
      <vt:lpstr>Oceňování výrobkového mixu</vt:lpstr>
      <vt:lpstr>Metody tvorby cen</vt:lpstr>
      <vt:lpstr>Metody tvorby cen</vt:lpstr>
      <vt:lpstr>Metody tvorby cen</vt:lpstr>
      <vt:lpstr>Metody tvorby cen</vt:lpstr>
      <vt:lpstr>Nástroje kondiční politiky</vt:lpstr>
      <vt:lpstr>Slevy</vt:lpstr>
      <vt:lpstr>Cenová kontrola/Cenové analýzy</vt:lpstr>
      <vt:lpstr>Cenové změny</vt:lpstr>
      <vt:lpstr>Cenové změny</vt:lpstr>
      <vt:lpstr>Cíle stanovení ceny</vt:lpstr>
      <vt:lpstr>1) Zisk jako cíl stanovení ceny</vt:lpstr>
      <vt:lpstr>2) Obrat jako cíl stanovení ceny</vt:lpstr>
      <vt:lpstr>3) Přežití jako cíl stanovení ceny</vt:lpstr>
      <vt:lpstr>Proč společnost volí strategii přežití?</vt:lpstr>
      <vt:lpstr>4) Vnímaná cena jako cíl stanovení ceny</vt:lpstr>
      <vt:lpstr>5) Stanovení cen podle konkurence</vt:lpstr>
      <vt:lpstr>6) Image jako cíl stanovení ceny</vt:lpstr>
      <vt:lpstr>Cenové strategie</vt:lpstr>
      <vt:lpstr>Prezentace aplikace PowerPoint</vt:lpstr>
      <vt:lpstr>Dynamický způsob cenové tvorby</vt:lpstr>
      <vt:lpstr>2) Cenové strategie při zavádění nových produktů na trh</vt:lpstr>
      <vt:lpstr>a) Strategie vysokých zaváděcích cen</vt:lpstr>
      <vt:lpstr>b) Strategie nízkých zaváděcích cen</vt:lpstr>
      <vt:lpstr>3) Cenové strategie pro celé výrobkové řady </vt:lpstr>
      <vt:lpstr>4) Strategie přizpůsobování cen</vt:lpstr>
      <vt:lpstr>Hlavní faktory ovlivňující cenovou tvorbu</vt:lpstr>
      <vt:lpstr>Změny cenových relací</vt:lpstr>
      <vt:lpstr>Psychologické a etické aspekty cenové tvorby</vt:lpstr>
      <vt:lpstr>Interní referenční cena</vt:lpstr>
      <vt:lpstr>Cenová tvorba lichá/sudá</vt:lpstr>
      <vt:lpstr>Existují případy, kdy jsou ceny normou </vt:lpstr>
      <vt:lpstr>Dedukce kvality podle ceny</vt:lpstr>
      <vt:lpstr>.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Černoch Petr</dc:creator>
  <cp:lastModifiedBy>Pavlíčková Renáta</cp:lastModifiedBy>
  <cp:revision>338</cp:revision>
  <cp:lastPrinted>2020-02-14T14:01:50Z</cp:lastPrinted>
  <dcterms:created xsi:type="dcterms:W3CDTF">2012-07-19T22:32:54Z</dcterms:created>
  <dcterms:modified xsi:type="dcterms:W3CDTF">2023-10-17T12:39:39Z</dcterms:modified>
</cp:coreProperties>
</file>