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57"/>
  </p:notesMasterIdLst>
  <p:sldIdLst>
    <p:sldId id="257" r:id="rId3"/>
    <p:sldId id="308" r:id="rId4"/>
    <p:sldId id="373" r:id="rId5"/>
    <p:sldId id="337" r:id="rId6"/>
    <p:sldId id="339" r:id="rId7"/>
    <p:sldId id="338" r:id="rId8"/>
    <p:sldId id="309" r:id="rId9"/>
    <p:sldId id="340" r:id="rId10"/>
    <p:sldId id="341" r:id="rId11"/>
    <p:sldId id="342" r:id="rId12"/>
    <p:sldId id="343" r:id="rId13"/>
    <p:sldId id="374" r:id="rId14"/>
    <p:sldId id="376" r:id="rId15"/>
    <p:sldId id="377" r:id="rId16"/>
    <p:sldId id="378" r:id="rId17"/>
    <p:sldId id="345" r:id="rId18"/>
    <p:sldId id="344" r:id="rId19"/>
    <p:sldId id="346" r:id="rId20"/>
    <p:sldId id="347" r:id="rId21"/>
    <p:sldId id="348" r:id="rId22"/>
    <p:sldId id="351" r:id="rId23"/>
    <p:sldId id="349" r:id="rId24"/>
    <p:sldId id="350" r:id="rId25"/>
    <p:sldId id="352" r:id="rId26"/>
    <p:sldId id="353" r:id="rId27"/>
    <p:sldId id="379" r:id="rId28"/>
    <p:sldId id="354" r:id="rId29"/>
    <p:sldId id="355" r:id="rId30"/>
    <p:sldId id="384" r:id="rId31"/>
    <p:sldId id="356" r:id="rId32"/>
    <p:sldId id="357" r:id="rId33"/>
    <p:sldId id="358" r:id="rId34"/>
    <p:sldId id="380" r:id="rId35"/>
    <p:sldId id="360" r:id="rId36"/>
    <p:sldId id="359" r:id="rId37"/>
    <p:sldId id="361" r:id="rId38"/>
    <p:sldId id="362" r:id="rId39"/>
    <p:sldId id="382" r:id="rId40"/>
    <p:sldId id="363" r:id="rId41"/>
    <p:sldId id="385" r:id="rId42"/>
    <p:sldId id="364" r:id="rId43"/>
    <p:sldId id="365" r:id="rId44"/>
    <p:sldId id="383" r:id="rId45"/>
    <p:sldId id="366" r:id="rId46"/>
    <p:sldId id="367" r:id="rId47"/>
    <p:sldId id="368" r:id="rId48"/>
    <p:sldId id="369" r:id="rId49"/>
    <p:sldId id="370" r:id="rId50"/>
    <p:sldId id="386" r:id="rId51"/>
    <p:sldId id="371" r:id="rId52"/>
    <p:sldId id="372" r:id="rId53"/>
    <p:sldId id="335" r:id="rId54"/>
    <p:sldId id="336" r:id="rId55"/>
    <p:sldId id="27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51977" autoAdjust="0"/>
  </p:normalViewPr>
  <p:slideViewPr>
    <p:cSldViewPr snapToGrid="0">
      <p:cViewPr varScale="1">
        <p:scale>
          <a:sx n="46" d="100"/>
          <a:sy n="46" d="100"/>
        </p:scale>
        <p:origin x="1944" y="38"/>
      </p:cViewPr>
      <p:guideLst/>
    </p:cSldViewPr>
  </p:slideViewPr>
  <p:notesTextViewPr>
    <p:cViewPr>
      <p:scale>
        <a:sx n="1" d="1"/>
        <a:sy n="1" d="1"/>
      </p:scale>
      <p:origin x="0" y="-44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16812CC-61E5-37AD-1B3E-65285FB5F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E65595F-0AA3-F9CA-5FAE-DEE107F649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5FD1B7C-6D05-05C5-CF75-68F732BB8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64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1C8E71C-72D1-E696-CE92-D7D65551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99A3680-261B-3F52-55B3-68CA561167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2CF9F4F-163F-FB81-EC01-6DA4859AD2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06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17C48A6-FD9D-00DB-D353-B6BBDA9A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F634781-17DA-2473-AB8E-B1AB86F97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1DDB532-DBC0-30D8-08F2-40A2BA41F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93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183A2F4-7AE0-609B-11D9-B56EFD81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676F209-6FF0-EA6C-AC11-B5A4B86CA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Př.: Lidé drží peníze z 20% jako oběživo a 80 % jako </a:t>
            </a:r>
          </a:p>
          <a:p>
            <a:pPr algn="just"/>
            <a:r>
              <a:rPr lang="cs-CZ" noProof="0" dirty="0"/>
              <a:t>vklady, </a:t>
            </a:r>
            <a:r>
              <a:rPr lang="cs-CZ" noProof="0" dirty="0" err="1"/>
              <a:t>cr</a:t>
            </a:r>
            <a:r>
              <a:rPr lang="cs-CZ" noProof="0" dirty="0"/>
              <a:t> = 0,25. </a:t>
            </a:r>
          </a:p>
          <a:p>
            <a:pPr algn="just"/>
            <a:r>
              <a:rPr lang="cs-CZ" noProof="0" dirty="0"/>
              <a:t>Banky udržují 10% vkladů v rezervách, míra bankovních rezerv </a:t>
            </a:r>
            <a:r>
              <a:rPr lang="cs-CZ" noProof="0" dirty="0" err="1"/>
              <a:t>rr</a:t>
            </a:r>
            <a:r>
              <a:rPr lang="cs-CZ" noProof="0" dirty="0"/>
              <a:t> 0,1. </a:t>
            </a:r>
          </a:p>
          <a:p>
            <a:pPr algn="just"/>
            <a:r>
              <a:rPr lang="cs-CZ" noProof="0" dirty="0"/>
              <a:t>Peněžní multiplikátor je 1,25 : 0,35 = 3,57. </a:t>
            </a:r>
          </a:p>
          <a:p>
            <a:pPr algn="just"/>
            <a:r>
              <a:rPr lang="cs-CZ" noProof="0" dirty="0"/>
              <a:t>Přírůstek peněžní báze 1 mld. Kč vyvolává přírůstek peněžní zásoby 3,57 mld. KČ, 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292774A-E7E8-CBDC-72C3-5753459B5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3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None/>
                </a:pPr>
                <a:r>
                  <a:rPr lang="cs-CZ" noProof="0" dirty="0"/>
                  <a:t>Vzorec říká, jak se určuje </a:t>
                </a:r>
                <a:r>
                  <a:rPr lang="cs-CZ" b="1" noProof="0" dirty="0"/>
                  <a:t>peněžní zásoba (M)</a:t>
                </a:r>
                <a:r>
                  <a:rPr lang="cs-CZ" noProof="0" dirty="0"/>
                  <a:t> na základě </a:t>
                </a:r>
                <a:r>
                  <a:rPr lang="cs-CZ" b="1" noProof="0" dirty="0"/>
                  <a:t>měnové báze (MB)</a:t>
                </a:r>
                <a:r>
                  <a:rPr lang="cs-CZ" noProof="0" dirty="0"/>
                  <a:t> a </a:t>
                </a:r>
                <a:r>
                  <a:rPr lang="cs-CZ" b="1" noProof="0" dirty="0"/>
                  <a:t>peněžního multiplikátoru</a:t>
                </a:r>
                <a:r>
                  <a:rPr lang="cs-CZ" noProof="0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noProof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i="0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𝑟𝑟</m:t>
                          </m:r>
                        </m:den>
                      </m:f>
                      <m:r>
                        <a:rPr lang="cs-CZ" i="0" noProof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cs-CZ" i="1" noProof="0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cs-CZ" noProof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/>
                  <a:t>M</a:t>
                </a:r>
                <a:r>
                  <a:rPr lang="cs-CZ" noProof="0" dirty="0"/>
                  <a:t> – celková peněžní zásoba v ekonomice.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/>
                  <a:t>MB</a:t>
                </a:r>
                <a:r>
                  <a:rPr lang="cs-CZ" noProof="0" dirty="0"/>
                  <a:t> – měnová báze (bankovky, mince a rezervy obchodních bank u centrální banky).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 err="1"/>
                  <a:t>cr</a:t>
                </a:r>
                <a:r>
                  <a:rPr lang="cs-CZ" noProof="0" dirty="0"/>
                  <a:t> – poměr hotovosti, kterou lidé drží, k bankovním vkladům (</a:t>
                </a:r>
                <a:r>
                  <a:rPr lang="cs-CZ" i="1" noProof="0" dirty="0" err="1"/>
                  <a:t>currency</a:t>
                </a:r>
                <a:r>
                  <a:rPr lang="cs-CZ" i="1" noProof="0" dirty="0"/>
                  <a:t> ratio</a:t>
                </a:r>
                <a:r>
                  <a:rPr lang="cs-CZ" noProof="0" dirty="0"/>
                  <a:t>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 err="1"/>
                  <a:t>rr</a:t>
                </a:r>
                <a:r>
                  <a:rPr lang="cs-CZ" noProof="0" dirty="0"/>
                  <a:t> – povinný rezervní poměr bank (</a:t>
                </a:r>
                <a:r>
                  <a:rPr lang="cs-CZ" i="1" noProof="0" dirty="0" err="1"/>
                  <a:t>reserve</a:t>
                </a:r>
                <a:r>
                  <a:rPr lang="cs-CZ" i="1" noProof="0" dirty="0"/>
                  <a:t> ratio</a:t>
                </a:r>
                <a:r>
                  <a:rPr lang="cs-CZ" noProof="0" dirty="0"/>
                  <a:t>).</a:t>
                </a:r>
              </a:p>
              <a:p>
                <a:pPr>
                  <a:buNone/>
                </a:pPr>
                <a:r>
                  <a:rPr lang="cs-CZ" noProof="0" dirty="0"/>
                  <a:t>Samotný zlomek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i="0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 noProof="0" smtClean="0">
                              <a:latin typeface="Cambria Math" panose="02040503050406030204" pitchFamily="18" charset="0"/>
                            </a:rPr>
                            <m:t>𝑟𝑟</m:t>
                          </m:r>
                        </m:den>
                      </m:f>
                    </m:oMath>
                  </m:oMathPara>
                </a14:m>
                <a:endParaRPr lang="cs-CZ" noProof="0" dirty="0"/>
              </a:p>
              <a:p>
                <a:pPr>
                  <a:buNone/>
                </a:pPr>
                <a:r>
                  <a:rPr lang="cs-CZ" noProof="0" dirty="0"/>
                  <a:t>je </a:t>
                </a:r>
                <a:r>
                  <a:rPr lang="cs-CZ" b="1" noProof="0" dirty="0"/>
                  <a:t>peněžní multiplikátor</a:t>
                </a:r>
                <a:r>
                  <a:rPr lang="cs-CZ" noProof="0" dirty="0"/>
                  <a:t> – ukazuje, kolikrát se měnová báze „znásobí“ při tvorbě peněz v ekonomice.</a:t>
                </a:r>
              </a:p>
              <a:p>
                <a:pPr>
                  <a:buNone/>
                </a:pPr>
                <a:r>
                  <a:rPr lang="cs-CZ" noProof="0" dirty="0"/>
                  <a:t>👉 Čím menší je </a:t>
                </a:r>
                <a:r>
                  <a:rPr lang="cs-CZ" b="1" noProof="0" dirty="0" err="1"/>
                  <a:t>rr</a:t>
                </a:r>
                <a:r>
                  <a:rPr lang="cs-CZ" noProof="0" dirty="0"/>
                  <a:t> (nižší povinné rezervy) a čím menší je </a:t>
                </a:r>
                <a:r>
                  <a:rPr lang="cs-CZ" b="1" noProof="0" dirty="0" err="1"/>
                  <a:t>cr</a:t>
                </a:r>
                <a:r>
                  <a:rPr lang="cs-CZ" noProof="0" dirty="0"/>
                  <a:t> (méně hotovosti drží lidé mimo banky), tím je multiplikátor větší a výsledná peněžní zásoba </a:t>
                </a:r>
                <a:r>
                  <a:rPr lang="cs-CZ" b="1" noProof="0" dirty="0"/>
                  <a:t>M</a:t>
                </a:r>
                <a:r>
                  <a:rPr lang="cs-CZ" noProof="0" dirty="0"/>
                  <a:t> roste.</a:t>
                </a:r>
              </a:p>
              <a:p>
                <a:pPr algn="just"/>
                <a:endParaRPr lang="cs-CZ" noProof="0" dirty="0"/>
              </a:p>
              <a:p>
                <a:pPr algn="just"/>
                <a:endParaRPr lang="cs-CZ" noProof="0" dirty="0"/>
              </a:p>
              <a:p>
                <a:r>
                  <a:rPr lang="cs-CZ" dirty="0"/>
                  <a:t>J</a:t>
                </a:r>
                <a:r>
                  <a:rPr lang="en-GB" dirty="0" err="1"/>
                  <a:t>ednoduchý</a:t>
                </a:r>
                <a:r>
                  <a:rPr lang="en-GB" dirty="0"/>
                  <a:t> </a:t>
                </a:r>
                <a:r>
                  <a:rPr lang="en-GB" dirty="0" err="1"/>
                  <a:t>vztah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ar-AE" sz="12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𝑟𝑟</m:t>
                          </m:r>
                        </m:den>
                      </m:f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</m:oMath>
                  </m:oMathPara>
                </a14:m>
                <a:endParaRPr lang="ar-AE" dirty="0"/>
              </a:p>
              <a:p>
                <a:r>
                  <a:rPr lang="en-GB" dirty="0"/>
                  <a:t>👉 To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rezervní</a:t>
                </a:r>
                <a:r>
                  <a:rPr lang="en-GB" b="1" dirty="0"/>
                  <a:t> </a:t>
                </a:r>
                <a:r>
                  <a:rPr lang="en-GB" b="1" dirty="0" err="1"/>
                  <a:t>poměr</a:t>
                </a:r>
                <a:r>
                  <a:rPr lang="en-GB" b="1" dirty="0"/>
                  <a:t> (</a:t>
                </a:r>
                <a:r>
                  <a:rPr lang="en-GB" b="1" dirty="0" err="1"/>
                  <a:t>rr</a:t>
                </a:r>
                <a:r>
                  <a:rPr lang="en-GB" b="1" dirty="0"/>
                  <a:t>)</a:t>
                </a:r>
                <a:r>
                  <a:rPr lang="en-GB" dirty="0"/>
                  <a:t> 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𝑟𝑟</m:t>
                      </m:r>
                      <m:r>
                        <a:rPr lang="en-GB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ar-AE" sz="120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ar-AE" sz="120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  <m:r>
                        <a:rPr lang="ar-AE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en-GB" dirty="0"/>
                  <a:t>Tedy </a:t>
                </a:r>
                <a:r>
                  <a:rPr lang="en-GB" dirty="0" err="1"/>
                  <a:t>když</a:t>
                </a:r>
                <a:r>
                  <a:rPr lang="en-GB" dirty="0"/>
                  <a:t> je </a:t>
                </a:r>
                <a:r>
                  <a:rPr lang="en-GB" dirty="0" err="1"/>
                  <a:t>povinný</a:t>
                </a:r>
                <a:r>
                  <a:rPr lang="en-GB" dirty="0"/>
                  <a:t> </a:t>
                </a:r>
                <a:r>
                  <a:rPr lang="en-GB" dirty="0" err="1"/>
                  <a:t>rezervní</a:t>
                </a:r>
                <a:r>
                  <a:rPr lang="en-GB" dirty="0"/>
                  <a:t> </a:t>
                </a:r>
                <a:r>
                  <a:rPr lang="en-GB" dirty="0" err="1"/>
                  <a:t>poměr</a:t>
                </a:r>
                <a:r>
                  <a:rPr lang="en-GB" dirty="0"/>
                  <a:t> 10 %, </a:t>
                </a:r>
                <a:r>
                  <a:rPr lang="en-GB" dirty="0" err="1"/>
                  <a:t>peněžní</a:t>
                </a:r>
                <a:r>
                  <a:rPr lang="en-GB" dirty="0"/>
                  <a:t> </a:t>
                </a:r>
                <a:r>
                  <a:rPr lang="en-GB" dirty="0" err="1"/>
                  <a:t>multiplikátor</a:t>
                </a:r>
                <a:r>
                  <a:rPr lang="en-GB" dirty="0"/>
                  <a:t> (v </a:t>
                </a:r>
                <a:r>
                  <a:rPr lang="en-GB" dirty="0" err="1"/>
                  <a:t>nejjednodušší</a:t>
                </a:r>
                <a:r>
                  <a:rPr lang="en-GB" dirty="0"/>
                  <a:t> </a:t>
                </a:r>
                <a:r>
                  <a:rPr lang="en-GB" dirty="0" err="1"/>
                  <a:t>verzi</a:t>
                </a:r>
                <a:r>
                  <a:rPr lang="en-GB" dirty="0"/>
                  <a:t> bez </a:t>
                </a:r>
                <a:r>
                  <a:rPr lang="en-GB" dirty="0" err="1"/>
                  <a:t>hotovostního</a:t>
                </a:r>
                <a:r>
                  <a:rPr lang="en-GB" dirty="0"/>
                  <a:t> </a:t>
                </a:r>
                <a:r>
                  <a:rPr lang="en-GB" dirty="0" err="1"/>
                  <a:t>poměru</a:t>
                </a:r>
                <a:r>
                  <a:rPr lang="en-GB" dirty="0"/>
                  <a:t>) </a:t>
                </a:r>
                <a:r>
                  <a:rPr lang="en-GB" dirty="0" err="1"/>
                  <a:t>vychází</a:t>
                </a:r>
                <a:r>
                  <a:rPr lang="en-GB" dirty="0"/>
                  <a:t> </a:t>
                </a:r>
                <a:r>
                  <a:rPr lang="en-GB" b="1" dirty="0"/>
                  <a:t>10</a:t>
                </a:r>
                <a:r>
                  <a:rPr lang="cs-CZ" b="1" dirty="0"/>
                  <a:t>.</a:t>
                </a:r>
                <a:endParaRPr lang="ar-AE" dirty="0"/>
              </a:p>
              <a:p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Choice>
        <mc:Fallback xmlns=""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None/>
                </a:pPr>
                <a:r>
                  <a:rPr lang="cs-CZ" noProof="0" dirty="0"/>
                  <a:t>Vzorec říká, jak se určuje </a:t>
                </a:r>
                <a:r>
                  <a:rPr lang="cs-CZ" b="1" noProof="0" dirty="0"/>
                  <a:t>peněžní zásoba (M)</a:t>
                </a:r>
                <a:r>
                  <a:rPr lang="cs-CZ" noProof="0" dirty="0"/>
                  <a:t> na základě </a:t>
                </a:r>
                <a:r>
                  <a:rPr lang="cs-CZ" b="1" noProof="0" dirty="0"/>
                  <a:t>měnové báze (MB)</a:t>
                </a:r>
                <a:r>
                  <a:rPr lang="cs-CZ" noProof="0" dirty="0"/>
                  <a:t> a </a:t>
                </a:r>
                <a:r>
                  <a:rPr lang="cs-CZ" b="1" noProof="0" dirty="0"/>
                  <a:t>peněžního multiplikátoru</a:t>
                </a:r>
                <a:r>
                  <a:rPr lang="cs-CZ" noProof="0" dirty="0"/>
                  <a:t>:</a:t>
                </a:r>
              </a:p>
              <a:p>
                <a:pPr>
                  <a:buNone/>
                </a:pPr>
                <a:r>
                  <a:rPr lang="cs-CZ" i="0" noProof="0">
                    <a:latin typeface="Cambria Math" panose="02040503050406030204" pitchFamily="18" charset="0"/>
                  </a:rPr>
                  <a:t>𝑀=(𝑐𝑟+1)/(𝑐𝑟+𝑟𝑟)×𝑀𝐵</a:t>
                </a:r>
                <a:endParaRPr lang="cs-CZ" noProof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/>
                  <a:t>M</a:t>
                </a:r>
                <a:r>
                  <a:rPr lang="cs-CZ" noProof="0" dirty="0"/>
                  <a:t> – celková peněžní zásoba v ekonomice.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/>
                  <a:t>MB</a:t>
                </a:r>
                <a:r>
                  <a:rPr lang="cs-CZ" noProof="0" dirty="0"/>
                  <a:t> – měnová báze (bankovky, mince a rezervy obchodních bank u centrální banky).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 err="1"/>
                  <a:t>cr</a:t>
                </a:r>
                <a:r>
                  <a:rPr lang="cs-CZ" noProof="0" dirty="0"/>
                  <a:t> – poměr hotovosti, kterou lidé drží, k bankovním vkladům (</a:t>
                </a:r>
                <a:r>
                  <a:rPr lang="cs-CZ" i="1" noProof="0" dirty="0" err="1"/>
                  <a:t>currency</a:t>
                </a:r>
                <a:r>
                  <a:rPr lang="cs-CZ" i="1" noProof="0" dirty="0"/>
                  <a:t> ratio</a:t>
                </a:r>
                <a:r>
                  <a:rPr lang="cs-CZ" noProof="0" dirty="0"/>
                  <a:t>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noProof="0" dirty="0" err="1"/>
                  <a:t>rr</a:t>
                </a:r>
                <a:r>
                  <a:rPr lang="cs-CZ" noProof="0" dirty="0"/>
                  <a:t> – povinný rezervní poměr bank (</a:t>
                </a:r>
                <a:r>
                  <a:rPr lang="cs-CZ" i="1" noProof="0" dirty="0" err="1"/>
                  <a:t>reserve</a:t>
                </a:r>
                <a:r>
                  <a:rPr lang="cs-CZ" i="1" noProof="0" dirty="0"/>
                  <a:t> ratio</a:t>
                </a:r>
                <a:r>
                  <a:rPr lang="cs-CZ" noProof="0" dirty="0"/>
                  <a:t>).</a:t>
                </a:r>
              </a:p>
              <a:p>
                <a:pPr>
                  <a:buNone/>
                </a:pPr>
                <a:r>
                  <a:rPr lang="cs-CZ" noProof="0" dirty="0"/>
                  <a:t>Samotný zlomek</a:t>
                </a:r>
              </a:p>
              <a:p>
                <a:pPr>
                  <a:buNone/>
                </a:pPr>
                <a:r>
                  <a:rPr lang="cs-CZ" i="0" noProof="0">
                    <a:latin typeface="Cambria Math" panose="02040503050406030204" pitchFamily="18" charset="0"/>
                  </a:rPr>
                  <a:t>(𝑐𝑟+1)/(𝑐𝑟+𝑟𝑟)</a:t>
                </a:r>
                <a:endParaRPr lang="cs-CZ" noProof="0" dirty="0"/>
              </a:p>
              <a:p>
                <a:pPr>
                  <a:buNone/>
                </a:pPr>
                <a:r>
                  <a:rPr lang="cs-CZ" noProof="0" dirty="0"/>
                  <a:t>je </a:t>
                </a:r>
                <a:r>
                  <a:rPr lang="cs-CZ" b="1" noProof="0" dirty="0"/>
                  <a:t>peněžní multiplikátor</a:t>
                </a:r>
                <a:r>
                  <a:rPr lang="cs-CZ" noProof="0" dirty="0"/>
                  <a:t> – ukazuje, kolikrát se měnová báze „znásobí“ při tvorbě peněz v ekonomice.</a:t>
                </a:r>
              </a:p>
              <a:p>
                <a:pPr>
                  <a:buNone/>
                </a:pPr>
                <a:r>
                  <a:rPr lang="cs-CZ" noProof="0" dirty="0"/>
                  <a:t>👉 Čím menší je </a:t>
                </a:r>
                <a:r>
                  <a:rPr lang="cs-CZ" b="1" noProof="0" dirty="0" err="1"/>
                  <a:t>rr</a:t>
                </a:r>
                <a:r>
                  <a:rPr lang="cs-CZ" noProof="0" dirty="0"/>
                  <a:t> (nižší povinné rezervy) a čím menší je </a:t>
                </a:r>
                <a:r>
                  <a:rPr lang="cs-CZ" b="1" noProof="0" dirty="0" err="1"/>
                  <a:t>cr</a:t>
                </a:r>
                <a:r>
                  <a:rPr lang="cs-CZ" noProof="0" dirty="0"/>
                  <a:t> (méně hotovosti drží lidé mimo banky), tím je multiplikátor větší a výsledná peněžní zásoba </a:t>
                </a:r>
                <a:r>
                  <a:rPr lang="cs-CZ" b="1" noProof="0" dirty="0"/>
                  <a:t>M</a:t>
                </a:r>
                <a:r>
                  <a:rPr lang="cs-CZ" noProof="0" dirty="0"/>
                  <a:t> roste.</a:t>
                </a:r>
              </a:p>
              <a:p>
                <a:pPr algn="just"/>
                <a:endParaRPr lang="cs-CZ" noProof="0" dirty="0"/>
              </a:p>
              <a:p>
                <a:pPr algn="just"/>
                <a:endParaRPr lang="cs-CZ" noProof="0" dirty="0"/>
              </a:p>
              <a:p>
                <a:r>
                  <a:rPr lang="cs-CZ" dirty="0"/>
                  <a:t>J</a:t>
                </a:r>
                <a:r>
                  <a:rPr lang="en-GB" dirty="0" err="1"/>
                  <a:t>ednoduchý</a:t>
                </a:r>
                <a:r>
                  <a:rPr lang="en-GB" dirty="0"/>
                  <a:t> </a:t>
                </a:r>
                <a:r>
                  <a:rPr lang="en-GB" dirty="0" err="1"/>
                  <a:t>vztah</a:t>
                </a:r>
                <a:r>
                  <a:rPr lang="en-GB" dirty="0"/>
                  <a:t>:</a:t>
                </a:r>
              </a:p>
              <a:p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1/𝑟𝑟=10</a:t>
                </a:r>
                <a:endParaRPr lang="ar-AE" dirty="0"/>
              </a:p>
              <a:p>
                <a:r>
                  <a:rPr lang="en-GB" dirty="0"/>
                  <a:t>👉 To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rezervní</a:t>
                </a:r>
                <a:r>
                  <a:rPr lang="en-GB" b="1" dirty="0"/>
                  <a:t> </a:t>
                </a:r>
                <a:r>
                  <a:rPr lang="en-GB" b="1" dirty="0" err="1"/>
                  <a:t>poměr</a:t>
                </a:r>
                <a:r>
                  <a:rPr lang="en-GB" b="1" dirty="0"/>
                  <a:t> (</a:t>
                </a:r>
                <a:r>
                  <a:rPr lang="en-GB" b="1" dirty="0" err="1"/>
                  <a:t>rr</a:t>
                </a:r>
                <a:r>
                  <a:rPr lang="en-GB" b="1" dirty="0"/>
                  <a:t>)</a:t>
                </a:r>
                <a:r>
                  <a:rPr lang="en-GB" dirty="0"/>
                  <a:t> je: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𝑟𝑟=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1/10=0,1=10%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en-GB" dirty="0"/>
                  <a:t>Tedy </a:t>
                </a:r>
                <a:r>
                  <a:rPr lang="en-GB" dirty="0" err="1"/>
                  <a:t>když</a:t>
                </a:r>
                <a:r>
                  <a:rPr lang="en-GB" dirty="0"/>
                  <a:t> je </a:t>
                </a:r>
                <a:r>
                  <a:rPr lang="en-GB" dirty="0" err="1"/>
                  <a:t>povinný</a:t>
                </a:r>
                <a:r>
                  <a:rPr lang="en-GB" dirty="0"/>
                  <a:t> </a:t>
                </a:r>
                <a:r>
                  <a:rPr lang="en-GB" dirty="0" err="1"/>
                  <a:t>rezervní</a:t>
                </a:r>
                <a:r>
                  <a:rPr lang="en-GB" dirty="0"/>
                  <a:t> </a:t>
                </a:r>
                <a:r>
                  <a:rPr lang="en-GB" dirty="0" err="1"/>
                  <a:t>poměr</a:t>
                </a:r>
                <a:r>
                  <a:rPr lang="en-GB" dirty="0"/>
                  <a:t> 10 %, </a:t>
                </a:r>
                <a:r>
                  <a:rPr lang="en-GB" dirty="0" err="1"/>
                  <a:t>peněžní</a:t>
                </a:r>
                <a:r>
                  <a:rPr lang="en-GB" dirty="0"/>
                  <a:t> </a:t>
                </a:r>
                <a:r>
                  <a:rPr lang="en-GB" dirty="0" err="1"/>
                  <a:t>multiplikátor</a:t>
                </a:r>
                <a:r>
                  <a:rPr lang="en-GB" dirty="0"/>
                  <a:t> (v </a:t>
                </a:r>
                <a:r>
                  <a:rPr lang="en-GB" dirty="0" err="1"/>
                  <a:t>nejjednodušší</a:t>
                </a:r>
                <a:r>
                  <a:rPr lang="en-GB" dirty="0"/>
                  <a:t> </a:t>
                </a:r>
                <a:r>
                  <a:rPr lang="en-GB" dirty="0" err="1"/>
                  <a:t>verzi</a:t>
                </a:r>
                <a:r>
                  <a:rPr lang="en-GB" dirty="0"/>
                  <a:t> bez </a:t>
                </a:r>
                <a:r>
                  <a:rPr lang="en-GB" dirty="0" err="1"/>
                  <a:t>hotovostního</a:t>
                </a:r>
                <a:r>
                  <a:rPr lang="en-GB" dirty="0"/>
                  <a:t> </a:t>
                </a:r>
                <a:r>
                  <a:rPr lang="en-GB" dirty="0" err="1"/>
                  <a:t>poměru</a:t>
                </a:r>
                <a:r>
                  <a:rPr lang="en-GB" dirty="0"/>
                  <a:t>) </a:t>
                </a:r>
                <a:r>
                  <a:rPr lang="en-GB" dirty="0" err="1"/>
                  <a:t>vychází</a:t>
                </a:r>
                <a:r>
                  <a:rPr lang="en-GB" dirty="0"/>
                  <a:t> </a:t>
                </a:r>
                <a:r>
                  <a:rPr lang="en-GB" b="1" dirty="0"/>
                  <a:t>10</a:t>
                </a:r>
                <a:r>
                  <a:rPr lang="cs-CZ" b="1" dirty="0"/>
                  <a:t>.</a:t>
                </a:r>
                <a:endParaRPr lang="ar-AE" dirty="0"/>
              </a:p>
              <a:p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Fallback>
      </mc:AlternateContent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„quasi-peníze“	729 mld.	Termínované korunové vklady (479 mld.), Vklady v cizí měně (217 mld.), Vkladové certifikáty, depozitní směnky (33 mld.).</a:t>
            </a:r>
          </a:p>
          <a:p>
            <a:pPr algn="just"/>
            <a:endParaRPr lang="cs-CZ" noProof="0" dirty="0"/>
          </a:p>
          <a:p>
            <a:pPr algn="just"/>
            <a:r>
              <a:rPr lang="cs-CZ" noProof="0" dirty="0"/>
              <a:t>M2​	2262 mld.	M1​ + quasi-peníze.</a:t>
            </a:r>
          </a:p>
          <a:p>
            <a:pPr algn="just"/>
            <a:r>
              <a:rPr lang="cs-CZ" noProof="0" dirty="0"/>
              <a:t>M1​	1533 mld.	Oběživo (360 mld.) + Netermínované vklady (1173 mld.).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člověk, který má rajčata a chce meloun, by mu sel najít člověka s melounem, který právě potřebuje rajčata.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co všechno máme považovat za peníze? Viz Novákova aktiva. Každé z Novákových aktiv je uchovatelem hodnoty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Likvidita je ceněná vlastnost aktiva. </a:t>
            </a:r>
          </a:p>
          <a:p>
            <a:pPr algn="just"/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Hranice mezi penězi a jinými finančními aktivy je dnes méně ostrá než bývala v minulosti.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b="1" dirty="0" err="1"/>
              <a:t>Křivka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D</a:t>
            </a:r>
            <a:r>
              <a:rPr lang="en-GB" b="1" dirty="0"/>
              <a:t>(</a:t>
            </a:r>
            <a:r>
              <a:rPr lang="en-GB" b="1" dirty="0">
                <a:effectLst/>
              </a:rPr>
              <a:t>Y</a:t>
            </a:r>
            <a:r>
              <a:rPr lang="en-GB" b="1" dirty="0"/>
              <a:t>) </a:t>
            </a:r>
            <a:r>
              <a:rPr lang="en-GB" b="1" dirty="0" err="1"/>
              <a:t>znázorňuje</a:t>
            </a:r>
            <a:r>
              <a:rPr lang="en-GB" b="1" dirty="0"/>
              <a:t> </a:t>
            </a:r>
            <a:r>
              <a:rPr lang="en-GB" b="1" dirty="0" err="1"/>
              <a:t>závislost</a:t>
            </a:r>
            <a:r>
              <a:rPr lang="en-GB" b="1" dirty="0"/>
              <a:t> </a:t>
            </a:r>
            <a:r>
              <a:rPr lang="en-GB" b="1" dirty="0" err="1"/>
              <a:t>poptávaných</a:t>
            </a:r>
            <a:r>
              <a:rPr lang="en-GB" b="1" dirty="0"/>
              <a:t> </a:t>
            </a:r>
            <a:r>
              <a:rPr lang="en-GB" b="1" dirty="0" err="1"/>
              <a:t>reálných</a:t>
            </a:r>
            <a:r>
              <a:rPr lang="en-GB" b="1" dirty="0"/>
              <a:t> </a:t>
            </a:r>
            <a:r>
              <a:rPr lang="en-GB" b="1" dirty="0" err="1"/>
              <a:t>peněžních</a:t>
            </a:r>
            <a:r>
              <a:rPr lang="en-GB" b="1" dirty="0"/>
              <a:t> </a:t>
            </a:r>
            <a:r>
              <a:rPr lang="en-GB" b="1" dirty="0" err="1"/>
              <a:t>zůstatků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M</a:t>
            </a:r>
            <a:r>
              <a:rPr lang="en-GB" b="1" dirty="0"/>
              <a:t>/</a:t>
            </a:r>
            <a:r>
              <a:rPr lang="en-GB" b="1" dirty="0">
                <a:effectLst/>
              </a:rPr>
              <a:t>P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nominální</a:t>
            </a:r>
            <a:r>
              <a:rPr lang="en-GB" b="1" dirty="0"/>
              <a:t> </a:t>
            </a: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míře</a:t>
            </a:r>
            <a:r>
              <a:rPr lang="en-GB" b="1" dirty="0"/>
              <a:t> </a:t>
            </a:r>
            <a:r>
              <a:rPr lang="en-GB" b="1" dirty="0" err="1">
                <a:effectLst/>
              </a:rPr>
              <a:t>rN</a:t>
            </a:r>
            <a:r>
              <a:rPr lang="en-GB" b="1" dirty="0"/>
              <a:t>​ </a:t>
            </a:r>
            <a:r>
              <a:rPr lang="en-GB" b="1" dirty="0" err="1"/>
              <a:t>při</a:t>
            </a:r>
            <a:r>
              <a:rPr lang="en-GB" b="1" dirty="0"/>
              <a:t> </a:t>
            </a:r>
            <a:r>
              <a:rPr lang="en-GB" b="1" dirty="0" err="1"/>
              <a:t>reálném</a:t>
            </a:r>
            <a:r>
              <a:rPr lang="en-GB" b="1" dirty="0"/>
              <a:t> </a:t>
            </a:r>
            <a:r>
              <a:rPr lang="en-GB" b="1" dirty="0" err="1"/>
              <a:t>produktu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Y1</a:t>
            </a:r>
            <a:r>
              <a:rPr lang="en-GB" b="1" dirty="0"/>
              <a:t>​.</a:t>
            </a:r>
            <a:r>
              <a:rPr lang="en-GB" dirty="0"/>
              <a:t> Je-li </a:t>
            </a:r>
            <a:r>
              <a:rPr lang="en-GB" dirty="0" err="1"/>
              <a:t>reálná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zásoba</a:t>
            </a:r>
            <a:r>
              <a:rPr lang="en-GB" dirty="0"/>
              <a:t> </a:t>
            </a:r>
            <a:r>
              <a:rPr lang="en-GB" dirty="0">
                <a:effectLst/>
              </a:rPr>
              <a:t>MS</a:t>
            </a:r>
            <a:r>
              <a:rPr lang="en-GB" dirty="0"/>
              <a:t>​/</a:t>
            </a:r>
            <a:r>
              <a:rPr lang="en-GB" dirty="0">
                <a:effectLst/>
              </a:rPr>
              <a:t>P</a:t>
            </a:r>
            <a:r>
              <a:rPr lang="en-GB" dirty="0"/>
              <a:t>, je </a:t>
            </a:r>
            <a:r>
              <a:rPr lang="en-GB" dirty="0" err="1"/>
              <a:t>rovnovážná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>
                <a:effectLst/>
              </a:rPr>
              <a:t>rN1</a:t>
            </a:r>
            <a:r>
              <a:rPr lang="en-GB" dirty="0"/>
              <a:t>​. </a:t>
            </a:r>
            <a:r>
              <a:rPr lang="en-GB" dirty="0" err="1"/>
              <a:t>Vyššímu</a:t>
            </a:r>
            <a:r>
              <a:rPr lang="en-GB" dirty="0"/>
              <a:t> </a:t>
            </a:r>
            <a:r>
              <a:rPr lang="en-GB" dirty="0" err="1"/>
              <a:t>reálnému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</a:t>
            </a:r>
            <a:r>
              <a:rPr lang="en-GB" dirty="0">
                <a:effectLst/>
              </a:rPr>
              <a:t>Y2</a:t>
            </a:r>
            <a:r>
              <a:rPr lang="en-GB" dirty="0"/>
              <a:t>​ </a:t>
            </a:r>
            <a:r>
              <a:rPr lang="en-GB" dirty="0" err="1"/>
              <a:t>odpovídá</a:t>
            </a:r>
            <a:r>
              <a:rPr lang="en-GB" dirty="0"/>
              <a:t> </a:t>
            </a:r>
            <a:r>
              <a:rPr lang="en-GB" dirty="0" err="1"/>
              <a:t>křivka</a:t>
            </a:r>
            <a:r>
              <a:rPr lang="en-GB" dirty="0"/>
              <a:t> </a:t>
            </a:r>
            <a:r>
              <a:rPr lang="en-GB" dirty="0">
                <a:effectLst/>
              </a:rPr>
              <a:t>D</a:t>
            </a:r>
            <a:r>
              <a:rPr lang="en-GB" dirty="0"/>
              <a:t>(</a:t>
            </a:r>
            <a:r>
              <a:rPr lang="en-GB" dirty="0">
                <a:effectLst/>
              </a:rPr>
              <a:t>Y2</a:t>
            </a:r>
            <a:r>
              <a:rPr lang="en-GB" dirty="0"/>
              <a:t>​) a </a:t>
            </a:r>
            <a:r>
              <a:rPr lang="en-GB" dirty="0" err="1"/>
              <a:t>rovnovážná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>
                <a:effectLst/>
              </a:rPr>
              <a:t>rN2</a:t>
            </a:r>
            <a:r>
              <a:rPr lang="en-GB" dirty="0"/>
              <a:t>​.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dirty="0"/>
              <a:t>D(Y₁) je </a:t>
            </a:r>
            <a:r>
              <a:rPr lang="en-GB" dirty="0" err="1"/>
              <a:t>křivka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původním</a:t>
            </a:r>
            <a:r>
              <a:rPr lang="en-GB" dirty="0"/>
              <a:t> </a:t>
            </a:r>
            <a:r>
              <a:rPr lang="en-GB" dirty="0" err="1"/>
              <a:t>reálném</a:t>
            </a:r>
            <a:r>
              <a:rPr lang="en-GB" dirty="0"/>
              <a:t> </a:t>
            </a:r>
            <a:r>
              <a:rPr lang="en-GB" dirty="0" err="1"/>
              <a:t>domácím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Y₁.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rovnováha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je v </a:t>
            </a:r>
            <a:r>
              <a:rPr lang="en-GB" dirty="0" err="1"/>
              <a:t>bodě</a:t>
            </a:r>
            <a:r>
              <a:rPr lang="en-GB" dirty="0"/>
              <a:t> A,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reálná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rovná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zásobě</a:t>
            </a:r>
            <a:r>
              <a:rPr lang="en-GB" dirty="0"/>
              <a:t> MS₁/P. </a:t>
            </a:r>
            <a:r>
              <a:rPr lang="en-GB" dirty="0" err="1"/>
              <a:t>Rovnovážná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je </a:t>
            </a:r>
            <a:r>
              <a:rPr lang="en-GB" dirty="0" err="1"/>
              <a:t>rN</a:t>
            </a:r>
            <a:r>
              <a:rPr lang="en-GB" dirty="0"/>
              <a:t>₁.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MS₂, </a:t>
            </a:r>
            <a:r>
              <a:rPr lang="en-GB" dirty="0" err="1"/>
              <a:t>reálná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zásoba</a:t>
            </a:r>
            <a:r>
              <a:rPr lang="en-GB" dirty="0"/>
              <a:t> se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MS₂/P a </a:t>
            </a:r>
            <a:r>
              <a:rPr lang="en-GB" dirty="0" err="1"/>
              <a:t>nová</a:t>
            </a:r>
            <a:r>
              <a:rPr lang="en-GB" dirty="0"/>
              <a:t> </a:t>
            </a:r>
            <a:r>
              <a:rPr lang="en-GB" dirty="0" err="1"/>
              <a:t>rovnováha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se </a:t>
            </a:r>
            <a:r>
              <a:rPr lang="en-GB" dirty="0" err="1"/>
              <a:t>vytvoří</a:t>
            </a:r>
            <a:r>
              <a:rPr lang="en-GB" dirty="0"/>
              <a:t> v </a:t>
            </a:r>
            <a:r>
              <a:rPr lang="en-GB" dirty="0" err="1"/>
              <a:t>bodě</a:t>
            </a:r>
            <a:r>
              <a:rPr lang="en-GB" dirty="0"/>
              <a:t> B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nižší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míře</a:t>
            </a:r>
            <a:r>
              <a:rPr lang="en-GB" dirty="0"/>
              <a:t> </a:t>
            </a:r>
            <a:r>
              <a:rPr lang="en-GB" dirty="0" err="1"/>
              <a:t>rN</a:t>
            </a:r>
            <a:r>
              <a:rPr lang="en-GB" dirty="0"/>
              <a:t>₂..</a:t>
            </a:r>
            <a:endParaRPr lang="cs-CZ" dirty="0"/>
          </a:p>
          <a:p>
            <a:pPr algn="just"/>
            <a:endParaRPr lang="cs-CZ" noProof="0" dirty="0"/>
          </a:p>
          <a:p>
            <a:pPr algn="just"/>
            <a:r>
              <a:rPr lang="cs-CZ" noProof="0" dirty="0" err="1"/>
              <a:t>Pr</a:t>
            </a:r>
            <a:r>
              <a:rPr lang="cs-CZ" noProof="0" dirty="0"/>
              <a:t>. (s předchozím příkladem):</a:t>
            </a:r>
          </a:p>
          <a:p>
            <a:pPr rtl="0"/>
            <a:r>
              <a:rPr lang="en-GB" b="1" dirty="0" err="1">
                <a:effectLst/>
              </a:rPr>
              <a:t>Přebytečné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peněžní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zůstatky</a:t>
            </a:r>
            <a:r>
              <a:rPr lang="en-GB" b="1" dirty="0">
                <a:effectLst/>
              </a:rPr>
              <a:t> - </a:t>
            </a:r>
            <a:r>
              <a:rPr lang="en-GB" b="1" dirty="0" err="1">
                <a:effectLst/>
              </a:rPr>
              <a:t>nerovnováha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na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trhu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peněz</a:t>
            </a:r>
            <a:r>
              <a:rPr lang="en-GB" b="1" dirty="0">
                <a:effectLst/>
              </a:rPr>
              <a:t> a </a:t>
            </a:r>
            <a:r>
              <a:rPr lang="en-GB" b="1" dirty="0" err="1">
                <a:effectLst/>
              </a:rPr>
              <a:t>na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trzích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aktiv</a:t>
            </a:r>
            <a:r>
              <a:rPr lang="en-GB" b="1" dirty="0">
                <a:effectLst/>
              </a:rPr>
              <a:t> </a:t>
            </a:r>
          </a:p>
          <a:p>
            <a:pPr rtl="0"/>
            <a:r>
              <a:rPr lang="en-GB" b="1" dirty="0" err="1">
                <a:effectLst/>
              </a:rPr>
              <a:t>Expanze</a:t>
            </a:r>
            <a:r>
              <a:rPr lang="en-GB" b="1" dirty="0">
                <a:effectLst/>
              </a:rPr>
              <a:t> CB: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Centrální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banka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nakoupí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dluhopisy</a:t>
            </a:r>
            <a:r>
              <a:rPr lang="en-GB" dirty="0">
                <a:effectLst/>
              </a:rPr>
              <a:t> za </a:t>
            </a:r>
            <a:r>
              <a:rPr lang="en-GB" b="1" dirty="0">
                <a:effectLst/>
              </a:rPr>
              <a:t>1 </a:t>
            </a:r>
            <a:r>
              <a:rPr lang="en-GB" b="1" dirty="0" err="1">
                <a:effectLst/>
              </a:rPr>
              <a:t>miliardu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korun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Vzniknou</a:t>
            </a:r>
            <a:r>
              <a:rPr lang="en-GB" dirty="0">
                <a:effectLst/>
              </a:rPr>
              <a:t> </a:t>
            </a:r>
            <a:r>
              <a:rPr lang="en-GB" b="1" dirty="0" err="1">
                <a:effectLst/>
              </a:rPr>
              <a:t>přebytečné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rezervy</a:t>
            </a:r>
            <a:r>
              <a:rPr lang="en-GB" dirty="0">
                <a:effectLst/>
              </a:rPr>
              <a:t>.</a:t>
            </a:r>
          </a:p>
          <a:p>
            <a:pPr rtl="0"/>
            <a:r>
              <a:rPr lang="en-GB" b="1" dirty="0" err="1">
                <a:effectLst/>
              </a:rPr>
              <a:t>Multiplikace</a:t>
            </a:r>
            <a:r>
              <a:rPr lang="en-GB" b="1" dirty="0">
                <a:effectLst/>
              </a:rPr>
              <a:t>:</a:t>
            </a:r>
            <a:r>
              <a:rPr lang="en-GB" dirty="0">
                <a:effectLst/>
              </a:rPr>
              <a:t> S </a:t>
            </a:r>
            <a:r>
              <a:rPr lang="en-GB" dirty="0" err="1">
                <a:effectLst/>
              </a:rPr>
              <a:t>peněžním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multiplikátorem</a:t>
            </a:r>
            <a:r>
              <a:rPr lang="en-GB" dirty="0">
                <a:effectLst/>
              </a:rPr>
              <a:t> 3,57 </a:t>
            </a:r>
            <a:r>
              <a:rPr lang="en-GB" dirty="0" err="1">
                <a:effectLst/>
              </a:rPr>
              <a:t>vznikne</a:t>
            </a:r>
            <a:r>
              <a:rPr lang="en-GB" dirty="0">
                <a:effectLst/>
              </a:rPr>
              <a:t> </a:t>
            </a:r>
            <a:r>
              <a:rPr lang="en-GB" b="1" dirty="0" err="1">
                <a:effectLst/>
              </a:rPr>
              <a:t>přírůstek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peněžní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zásoby</a:t>
            </a:r>
            <a:r>
              <a:rPr lang="en-GB" b="1" dirty="0">
                <a:effectLst/>
              </a:rPr>
              <a:t> 3,57 </a:t>
            </a:r>
            <a:r>
              <a:rPr lang="en-GB" b="1" dirty="0" err="1">
                <a:effectLst/>
              </a:rPr>
              <a:t>miliard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korun</a:t>
            </a:r>
            <a:r>
              <a:rPr lang="en-GB" dirty="0">
                <a:effectLst/>
              </a:rPr>
              <a:t>.</a:t>
            </a:r>
          </a:p>
          <a:p>
            <a:pPr rtl="0"/>
            <a:r>
              <a:rPr lang="en-GB" b="1" dirty="0" err="1">
                <a:effectLst/>
              </a:rPr>
              <a:t>Nerovnováha</a:t>
            </a:r>
            <a:r>
              <a:rPr lang="en-GB" b="1" dirty="0">
                <a:effectLst/>
              </a:rPr>
              <a:t>: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Lidé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drží</a:t>
            </a:r>
            <a:r>
              <a:rPr lang="en-GB" dirty="0">
                <a:effectLst/>
              </a:rPr>
              <a:t> v </a:t>
            </a:r>
            <a:r>
              <a:rPr lang="en-GB" dirty="0" err="1">
                <a:effectLst/>
              </a:rPr>
              <a:t>peněžních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zůstatcích</a:t>
            </a:r>
            <a:r>
              <a:rPr lang="en-GB" dirty="0">
                <a:effectLst/>
              </a:rPr>
              <a:t> o 3,57 </a:t>
            </a:r>
            <a:r>
              <a:rPr lang="en-GB" dirty="0" err="1">
                <a:effectLst/>
              </a:rPr>
              <a:t>miliard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více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než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chtějí</a:t>
            </a:r>
            <a:r>
              <a:rPr lang="en-GB" dirty="0">
                <a:effectLst/>
              </a:rPr>
              <a:t>. To je </a:t>
            </a:r>
            <a:r>
              <a:rPr lang="en-GB" dirty="0" err="1">
                <a:effectLst/>
              </a:rPr>
              <a:t>stav</a:t>
            </a:r>
            <a:r>
              <a:rPr lang="en-GB" dirty="0">
                <a:effectLst/>
              </a:rPr>
              <a:t> </a:t>
            </a:r>
            <a:r>
              <a:rPr lang="en-GB" b="1" dirty="0" err="1">
                <a:effectLst/>
              </a:rPr>
              <a:t>přebytečných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peněžních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zůstatků</a:t>
            </a:r>
            <a:r>
              <a:rPr lang="en-GB" dirty="0">
                <a:effectLst/>
              </a:rPr>
              <a:t>.</a:t>
            </a:r>
          </a:p>
          <a:p>
            <a:pPr rtl="0"/>
            <a:r>
              <a:rPr lang="en-GB" b="1" dirty="0" err="1">
                <a:effectLst/>
              </a:rPr>
              <a:t>Obnova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rovnováhy</a:t>
            </a:r>
            <a:r>
              <a:rPr lang="en-GB" b="1" dirty="0">
                <a:effectLst/>
              </a:rPr>
              <a:t>:</a:t>
            </a:r>
            <a:r>
              <a:rPr lang="en-GB" dirty="0">
                <a:effectLst/>
              </a:rPr>
              <a:t> Aby se </a:t>
            </a:r>
            <a:r>
              <a:rPr lang="en-GB" dirty="0" err="1">
                <a:effectLst/>
              </a:rPr>
              <a:t>zbavili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přebytku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nakupují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jiná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aktiva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např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dluhopisy</a:t>
            </a:r>
            <a:r>
              <a:rPr lang="en-GB" dirty="0">
                <a:effectLst/>
              </a:rPr>
              <a:t>). </a:t>
            </a:r>
            <a:r>
              <a:rPr lang="en-GB" dirty="0" err="1">
                <a:effectLst/>
              </a:rPr>
              <a:t>Zvýšená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poptávka</a:t>
            </a:r>
            <a:r>
              <a:rPr lang="en-GB" dirty="0">
                <a:effectLst/>
              </a:rPr>
              <a:t> po </a:t>
            </a:r>
            <a:r>
              <a:rPr lang="en-GB" dirty="0" err="1">
                <a:effectLst/>
              </a:rPr>
              <a:t>dluhopisech</a:t>
            </a:r>
            <a:r>
              <a:rPr lang="en-GB" dirty="0">
                <a:effectLst/>
              </a:rPr>
              <a:t> </a:t>
            </a:r>
            <a:r>
              <a:rPr lang="en-GB" b="1" dirty="0" err="1">
                <a:effectLst/>
              </a:rPr>
              <a:t>sníží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úrokovou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míru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čímž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trh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vrací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rovnováhy</a:t>
            </a:r>
            <a:r>
              <a:rPr lang="en-GB" dirty="0">
                <a:effectLst/>
              </a:rPr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A37D324-81EE-8CD3-7A1D-AE6960F13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914B1A7-CF0B-DC04-B3FE-D232C0470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4A9DBCC-F699-FEFC-BF58-BD87ACE9A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817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zásoby</a:t>
            </a:r>
            <a:r>
              <a:rPr lang="en-GB" b="1" dirty="0"/>
              <a:t> z </a:t>
            </a:r>
            <a:r>
              <a:rPr lang="en-GB" b="1" dirty="0">
                <a:effectLst/>
              </a:rPr>
              <a:t>MS1</a:t>
            </a:r>
            <a:r>
              <a:rPr lang="en-GB" b="1" dirty="0"/>
              <a:t>​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MS2</a:t>
            </a:r>
            <a:r>
              <a:rPr lang="en-GB" b="1" dirty="0"/>
              <a:t>​ (</a:t>
            </a:r>
            <a:r>
              <a:rPr lang="en-GB" b="1" dirty="0" err="1"/>
              <a:t>naznačené</a:t>
            </a:r>
            <a:r>
              <a:rPr lang="en-GB" b="1" dirty="0"/>
              <a:t> </a:t>
            </a:r>
            <a:r>
              <a:rPr lang="en-GB" b="1" dirty="0" err="1"/>
              <a:t>šipkou</a:t>
            </a:r>
            <a:r>
              <a:rPr lang="en-GB" b="1" dirty="0"/>
              <a:t> 1) </a:t>
            </a:r>
            <a:r>
              <a:rPr lang="en-GB" b="1" dirty="0" err="1"/>
              <a:t>snížilo</a:t>
            </a:r>
            <a:r>
              <a:rPr lang="en-GB" b="1" dirty="0"/>
              <a:t> </a:t>
            </a:r>
            <a:r>
              <a:rPr lang="en-GB" b="1" dirty="0" err="1"/>
              <a:t>nejprve</a:t>
            </a:r>
            <a:r>
              <a:rPr lang="en-GB" b="1" dirty="0"/>
              <a:t> </a:t>
            </a:r>
            <a:r>
              <a:rPr lang="en-GB" b="1" dirty="0" err="1"/>
              <a:t>úrokovou</a:t>
            </a:r>
            <a:r>
              <a:rPr lang="en-GB" b="1" dirty="0"/>
              <a:t> </a:t>
            </a:r>
            <a:r>
              <a:rPr lang="en-GB" b="1" dirty="0" err="1"/>
              <a:t>míru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rN2</a:t>
            </a:r>
            <a:r>
              <a:rPr lang="en-GB" b="1" dirty="0"/>
              <a:t>​ (</a:t>
            </a:r>
            <a:r>
              <a:rPr lang="en-GB" b="1" dirty="0" err="1"/>
              <a:t>posun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b="1" dirty="0"/>
              <a:t> z A do B). </a:t>
            </a:r>
            <a:r>
              <a:rPr lang="en-GB" b="1" dirty="0" err="1"/>
              <a:t>Když</a:t>
            </a:r>
            <a:r>
              <a:rPr lang="en-GB" b="1" dirty="0"/>
              <a:t> se </a:t>
            </a:r>
            <a:r>
              <a:rPr lang="en-GB" b="1" dirty="0" err="1"/>
              <a:t>zvýší</a:t>
            </a:r>
            <a:r>
              <a:rPr lang="en-GB" b="1" dirty="0"/>
              <a:t> </a:t>
            </a:r>
            <a:r>
              <a:rPr lang="en-GB" b="1" dirty="0" err="1"/>
              <a:t>reálný</a:t>
            </a:r>
            <a:r>
              <a:rPr lang="en-GB" b="1" dirty="0"/>
              <a:t> </a:t>
            </a:r>
            <a:r>
              <a:rPr lang="en-GB" b="1" dirty="0" err="1"/>
              <a:t>produkt</a:t>
            </a:r>
            <a:r>
              <a:rPr lang="en-GB" b="1" dirty="0"/>
              <a:t> z </a:t>
            </a:r>
            <a:r>
              <a:rPr lang="en-GB" b="1" dirty="0">
                <a:effectLst/>
              </a:rPr>
              <a:t>Y1</a:t>
            </a:r>
            <a:r>
              <a:rPr lang="en-GB" b="1" dirty="0"/>
              <a:t>​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Y2</a:t>
            </a:r>
            <a:r>
              <a:rPr lang="en-GB" b="1" dirty="0"/>
              <a:t>​, </a:t>
            </a:r>
            <a:r>
              <a:rPr lang="en-GB" b="1" dirty="0" err="1"/>
              <a:t>křivka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se </a:t>
            </a:r>
            <a:r>
              <a:rPr lang="en-GB" b="1" dirty="0" err="1"/>
              <a:t>posune</a:t>
            </a:r>
            <a:r>
              <a:rPr lang="en-GB" b="1" dirty="0"/>
              <a:t> </a:t>
            </a:r>
            <a:r>
              <a:rPr lang="en-GB" b="1" dirty="0" err="1"/>
              <a:t>nahoru</a:t>
            </a:r>
            <a:r>
              <a:rPr lang="en-GB" b="1" dirty="0"/>
              <a:t> do </a:t>
            </a:r>
            <a:r>
              <a:rPr lang="en-GB" b="1" dirty="0" err="1"/>
              <a:t>polohy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D</a:t>
            </a:r>
            <a:r>
              <a:rPr lang="en-GB" b="1" dirty="0"/>
              <a:t>(</a:t>
            </a:r>
            <a:r>
              <a:rPr lang="en-GB" b="1" dirty="0">
                <a:effectLst/>
              </a:rPr>
              <a:t>Y2</a:t>
            </a:r>
            <a:r>
              <a:rPr lang="en-GB" b="1" dirty="0"/>
              <a:t>​) (</a:t>
            </a:r>
            <a:r>
              <a:rPr lang="en-GB" b="1" dirty="0" err="1"/>
              <a:t>naznačeno</a:t>
            </a:r>
            <a:r>
              <a:rPr lang="en-GB" b="1" dirty="0"/>
              <a:t> </a:t>
            </a:r>
            <a:r>
              <a:rPr lang="en-GB" b="1" dirty="0" err="1"/>
              <a:t>šipkou</a:t>
            </a:r>
            <a:r>
              <a:rPr lang="en-GB" b="1" dirty="0"/>
              <a:t> 2), </a:t>
            </a:r>
            <a:r>
              <a:rPr lang="en-GB" b="1" dirty="0" err="1"/>
              <a:t>trh</a:t>
            </a:r>
            <a:r>
              <a:rPr lang="en-GB" b="1" dirty="0"/>
              <a:t> se </a:t>
            </a:r>
            <a:r>
              <a:rPr lang="en-GB" b="1" dirty="0" err="1"/>
              <a:t>dostane</a:t>
            </a:r>
            <a:r>
              <a:rPr lang="en-GB" b="1" dirty="0"/>
              <a:t> do </a:t>
            </a:r>
            <a:r>
              <a:rPr lang="en-GB" b="1" dirty="0" err="1"/>
              <a:t>bodu</a:t>
            </a:r>
            <a:r>
              <a:rPr lang="en-GB" b="1" dirty="0"/>
              <a:t> C a </a:t>
            </a:r>
            <a:r>
              <a:rPr lang="en-GB" b="1" dirty="0" err="1"/>
              <a:t>úroková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b="1" dirty="0"/>
              <a:t> se </a:t>
            </a:r>
            <a:r>
              <a:rPr lang="en-GB" b="1" dirty="0" err="1"/>
              <a:t>zvýší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>
                <a:effectLst/>
              </a:rPr>
              <a:t>rN3</a:t>
            </a:r>
            <a:r>
              <a:rPr lang="en-GB" b="1" dirty="0"/>
              <a:t>​.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8364935-CF03-657F-C939-78D8B5C0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BEB2711-B667-0320-7DE3-913725CAE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7D67025-292A-0A8D-C1C2-C8D62E13D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67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AE4CA17-69CA-B2D3-8F98-1575A1B2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7BC48DA-0094-57F8-46DF-A58A742D08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člověk, který má rajčata a chce meloun, by mu sel najít člověka s melounem, který právě potřebuje rajčata.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co všechno máme považovat za peníze? Viz Novákova aktiva. Každé z Novákových aktiv je uchovatelem hodnoty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Likvidita je ceněná vlastnost aktiva.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648CF3B-6281-7B74-9267-3D20612BE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745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b="1" noProof="0" dirty="0"/>
              <a:t>Zvýšení nominální peněžní zásoby z </a:t>
            </a:r>
            <a:r>
              <a:rPr lang="cs-CZ" b="1" noProof="0" dirty="0">
                <a:effectLst/>
              </a:rPr>
              <a:t>MS1</a:t>
            </a:r>
            <a:r>
              <a:rPr lang="cs-CZ" b="1" noProof="0" dirty="0"/>
              <a:t>​ na </a:t>
            </a:r>
            <a:r>
              <a:rPr lang="cs-CZ" b="1" noProof="0" dirty="0">
                <a:effectLst/>
              </a:rPr>
              <a:t>MS2</a:t>
            </a:r>
            <a:r>
              <a:rPr lang="cs-CZ" b="1" noProof="0" dirty="0"/>
              <a:t>​ zvýšilo nejprve reálnou peněžní zásobu z </a:t>
            </a:r>
            <a:r>
              <a:rPr lang="cs-CZ" b="1" noProof="0" dirty="0">
                <a:effectLst/>
              </a:rPr>
              <a:t>MS1</a:t>
            </a:r>
            <a:r>
              <a:rPr lang="cs-CZ" b="1" noProof="0" dirty="0"/>
              <a:t>​/</a:t>
            </a:r>
            <a:r>
              <a:rPr lang="cs-CZ" b="1" noProof="0" dirty="0">
                <a:effectLst/>
              </a:rPr>
              <a:t>P1</a:t>
            </a:r>
            <a:r>
              <a:rPr lang="cs-CZ" b="1" noProof="0" dirty="0"/>
              <a:t>​ na </a:t>
            </a:r>
            <a:r>
              <a:rPr lang="cs-CZ" b="1" noProof="0" dirty="0">
                <a:effectLst/>
              </a:rPr>
              <a:t>MS2</a:t>
            </a:r>
            <a:r>
              <a:rPr lang="cs-CZ" b="1" noProof="0" dirty="0"/>
              <a:t>​/</a:t>
            </a:r>
            <a:r>
              <a:rPr lang="cs-CZ" b="1" noProof="0" dirty="0">
                <a:effectLst/>
              </a:rPr>
              <a:t>P1</a:t>
            </a:r>
            <a:r>
              <a:rPr lang="cs-CZ" b="1" noProof="0" dirty="0"/>
              <a:t>​</a:t>
            </a:r>
            <a:r>
              <a:rPr lang="cs-CZ" noProof="0" dirty="0"/>
              <a:t>. </a:t>
            </a:r>
            <a:r>
              <a:rPr lang="cs-CZ" b="1" noProof="0" dirty="0"/>
              <a:t>Posléze se cenová hladina zvýší na </a:t>
            </a:r>
            <a:r>
              <a:rPr lang="cs-CZ" b="1" noProof="0" dirty="0">
                <a:effectLst/>
              </a:rPr>
              <a:t>P2</a:t>
            </a:r>
            <a:r>
              <a:rPr lang="cs-CZ" b="1" noProof="0" dirty="0"/>
              <a:t>​. V důsledku toho se reálná peněžní zásoba sníží na </a:t>
            </a:r>
            <a:r>
              <a:rPr lang="cs-CZ" b="1" noProof="0" dirty="0">
                <a:effectLst/>
              </a:rPr>
              <a:t>MS2</a:t>
            </a:r>
            <a:r>
              <a:rPr lang="cs-CZ" b="1" noProof="0" dirty="0"/>
              <a:t>​/</a:t>
            </a:r>
            <a:r>
              <a:rPr lang="cs-CZ" b="1" noProof="0" dirty="0">
                <a:effectLst/>
              </a:rPr>
              <a:t>P2</a:t>
            </a:r>
            <a:r>
              <a:rPr lang="cs-CZ" b="1" noProof="0" dirty="0"/>
              <a:t>​. Je-li zvýšení cenové hladiny stejné jako zvýšení nominální peněžní zásoby, pak se reálná peněžní zásoba nezměnila, neboť </a:t>
            </a:r>
            <a:r>
              <a:rPr lang="cs-CZ" b="1" noProof="0" dirty="0">
                <a:effectLst/>
              </a:rPr>
              <a:t>MS1</a:t>
            </a:r>
            <a:r>
              <a:rPr lang="cs-CZ" b="1" noProof="0" dirty="0"/>
              <a:t>​/</a:t>
            </a:r>
            <a:r>
              <a:rPr lang="cs-CZ" b="1" noProof="0" dirty="0">
                <a:effectLst/>
              </a:rPr>
              <a:t>P1</a:t>
            </a:r>
            <a:r>
              <a:rPr lang="cs-CZ" b="1" noProof="0" dirty="0"/>
              <a:t>​=</a:t>
            </a:r>
            <a:r>
              <a:rPr lang="cs-CZ" b="1" noProof="0" dirty="0">
                <a:effectLst/>
              </a:rPr>
              <a:t>MS2</a:t>
            </a:r>
            <a:r>
              <a:rPr lang="cs-CZ" b="1" noProof="0" dirty="0"/>
              <a:t>​/</a:t>
            </a:r>
            <a:r>
              <a:rPr lang="cs-CZ" b="1" noProof="0" dirty="0">
                <a:effectLst/>
              </a:rPr>
              <a:t>P2</a:t>
            </a:r>
            <a:r>
              <a:rPr lang="cs-CZ" b="1" noProof="0" dirty="0"/>
              <a:t>​. Ekonomika se tak vrací do původní rovnováhy v bodě A </a:t>
            </a:r>
            <a:r>
              <a:rPr lang="cs-CZ" b="1" noProof="0" dirty="0" err="1"/>
              <a:t>a</a:t>
            </a:r>
            <a:r>
              <a:rPr lang="cs-CZ" b="1" noProof="0" dirty="0"/>
              <a:t> úroková míra se vrací na svou původní úroveň </a:t>
            </a:r>
            <a:r>
              <a:rPr lang="cs-CZ" b="1" noProof="0" dirty="0">
                <a:effectLst/>
              </a:rPr>
              <a:t>rN1</a:t>
            </a:r>
            <a:r>
              <a:rPr lang="cs-CZ" b="1" noProof="0" dirty="0"/>
              <a:t>​. V důsledku zvýšení cenové hladiny se rovněž reálný produkt vrací na původní úroveň </a:t>
            </a:r>
            <a:r>
              <a:rPr lang="cs-CZ" b="1" noProof="0" dirty="0">
                <a:effectLst/>
              </a:rPr>
              <a:t>Y1</a:t>
            </a:r>
            <a:r>
              <a:rPr lang="cs-CZ" b="1" noProof="0" dirty="0"/>
              <a:t>​.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Cenová revoluce v Evropě </a:t>
            </a:r>
          </a:p>
          <a:p>
            <a:pPr algn="just"/>
            <a:r>
              <a:rPr lang="cs-CZ" noProof="0" dirty="0"/>
              <a:t>po objevení Ameriky docházelo v průběhu 16. století k velkému přílivu amerického stříbra a zlata do Evropy, zejména do Španělska. To vedlo ke zvyšování oběživa a následně k inflaci, jakou Evropa předtím nezažila. Pro tuto inflaci se vžilo označení „cenová revoluce„</a:t>
            </a:r>
          </a:p>
          <a:p>
            <a:pPr algn="just"/>
            <a:r>
              <a:rPr lang="cs-CZ" b="1" noProof="0" dirty="0"/>
              <a:t>Jean </a:t>
            </a:r>
            <a:r>
              <a:rPr lang="cs-CZ" b="1" noProof="0" dirty="0" err="1"/>
              <a:t>Bodin</a:t>
            </a:r>
            <a:r>
              <a:rPr lang="cs-CZ" b="1" noProof="0" dirty="0"/>
              <a:t> </a:t>
            </a:r>
            <a:r>
              <a:rPr lang="cs-CZ" noProof="0" dirty="0"/>
              <a:t>– jeden z prvních, jenž vyslovil kvantitativní teorém.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dirty="0"/>
              <a:t>David Hume (1711–1776) se </a:t>
            </a:r>
            <a:r>
              <a:rPr lang="en-GB" dirty="0" err="1"/>
              <a:t>řadí</a:t>
            </a:r>
            <a:r>
              <a:rPr lang="en-GB" dirty="0"/>
              <a:t> k </a:t>
            </a:r>
            <a:r>
              <a:rPr lang="en-GB" b="1" dirty="0" err="1"/>
              <a:t>klasické</a:t>
            </a:r>
            <a:r>
              <a:rPr lang="en-GB" b="1" dirty="0"/>
              <a:t> </a:t>
            </a:r>
            <a:r>
              <a:rPr lang="en-GB" b="1" dirty="0" err="1"/>
              <a:t>škole</a:t>
            </a:r>
            <a:r>
              <a:rPr lang="en-GB" b="1" dirty="0"/>
              <a:t> </a:t>
            </a:r>
            <a:r>
              <a:rPr lang="en-GB" b="1" dirty="0" err="1"/>
              <a:t>ekonomického</a:t>
            </a:r>
            <a:r>
              <a:rPr lang="en-GB" b="1" dirty="0"/>
              <a:t> </a:t>
            </a:r>
            <a:r>
              <a:rPr lang="en-GB" b="1" dirty="0" err="1"/>
              <a:t>myšlení</a:t>
            </a:r>
            <a:r>
              <a:rPr lang="en-GB" dirty="0"/>
              <a:t>.</a:t>
            </a:r>
          </a:p>
          <a:p>
            <a:r>
              <a:rPr lang="en-GB" dirty="0"/>
              <a:t>🔹 V </a:t>
            </a:r>
            <a:r>
              <a:rPr lang="en-GB" dirty="0" err="1"/>
              <a:t>ekonomii</a:t>
            </a:r>
            <a:r>
              <a:rPr lang="en-GB" dirty="0"/>
              <a:t>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 err="1"/>
              <a:t>teorii</a:t>
            </a:r>
            <a:r>
              <a:rPr lang="en-GB" b="1" dirty="0"/>
              <a:t> </a:t>
            </a:r>
            <a:r>
              <a:rPr lang="en-GB" b="1" dirty="0" err="1"/>
              <a:t>mezinárodního</a:t>
            </a:r>
            <a:r>
              <a:rPr lang="en-GB" b="1" dirty="0"/>
              <a:t> </a:t>
            </a:r>
            <a:r>
              <a:rPr lang="en-GB" b="1" dirty="0" err="1"/>
              <a:t>obchodu</a:t>
            </a:r>
            <a:r>
              <a:rPr lang="en-GB" dirty="0"/>
              <a:t> –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i="1" dirty="0"/>
              <a:t>price–specie flow mechanism</a:t>
            </a:r>
            <a:r>
              <a:rPr lang="en-GB" dirty="0"/>
              <a:t> (</a:t>
            </a:r>
            <a:r>
              <a:rPr lang="en-GB" dirty="0" err="1"/>
              <a:t>mechanismus</a:t>
            </a:r>
            <a:r>
              <a:rPr lang="en-GB" dirty="0"/>
              <a:t> </a:t>
            </a:r>
            <a:r>
              <a:rPr lang="en-GB" dirty="0" err="1"/>
              <a:t>toku</a:t>
            </a:r>
            <a:r>
              <a:rPr lang="en-GB" dirty="0"/>
              <a:t> </a:t>
            </a:r>
            <a:r>
              <a:rPr lang="en-GB" dirty="0" err="1"/>
              <a:t>drahých</a:t>
            </a:r>
            <a:r>
              <a:rPr lang="en-GB" dirty="0"/>
              <a:t> </a:t>
            </a:r>
            <a:r>
              <a:rPr lang="en-GB" dirty="0" err="1"/>
              <a:t>kovů</a:t>
            </a:r>
            <a:r>
              <a:rPr lang="en-GB" dirty="0"/>
              <a:t> a </a:t>
            </a:r>
            <a:r>
              <a:rPr lang="en-GB" dirty="0" err="1"/>
              <a:t>cen</a:t>
            </a:r>
            <a:r>
              <a:rPr lang="en-GB" dirty="0"/>
              <a:t>),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vysvětloval</a:t>
            </a:r>
            <a:r>
              <a:rPr lang="en-GB" dirty="0"/>
              <a:t>, jak se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vyrovnávají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zeměmi</a:t>
            </a:r>
            <a:r>
              <a:rPr lang="en-GB" dirty="0"/>
              <a:t> v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zlatého</a:t>
            </a:r>
            <a:r>
              <a:rPr lang="en-GB" dirty="0"/>
              <a:t> </a:t>
            </a:r>
            <a:r>
              <a:rPr lang="en-GB" dirty="0" err="1"/>
              <a:t>standardu</a:t>
            </a:r>
            <a:r>
              <a:rPr lang="en-GB" dirty="0"/>
              <a:t>,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/>
              <a:t>svými</a:t>
            </a:r>
            <a:r>
              <a:rPr lang="en-GB" dirty="0"/>
              <a:t> </a:t>
            </a:r>
            <a:r>
              <a:rPr lang="en-GB" dirty="0" err="1"/>
              <a:t>úvahami</a:t>
            </a:r>
            <a:r>
              <a:rPr lang="en-GB" dirty="0"/>
              <a:t> o </a:t>
            </a:r>
            <a:r>
              <a:rPr lang="en-GB" dirty="0" err="1"/>
              <a:t>penězích</a:t>
            </a:r>
            <a:r>
              <a:rPr lang="en-GB" dirty="0"/>
              <a:t>,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míře</a:t>
            </a:r>
            <a:r>
              <a:rPr lang="en-GB" dirty="0"/>
              <a:t> a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/>
              <a:t>Hume je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považován</a:t>
            </a:r>
            <a:r>
              <a:rPr lang="en-GB" dirty="0"/>
              <a:t> za </a:t>
            </a:r>
            <a:r>
              <a:rPr lang="en-GB" dirty="0" err="1"/>
              <a:t>jednoho</a:t>
            </a:r>
            <a:r>
              <a:rPr lang="en-GB" dirty="0"/>
              <a:t> z </a:t>
            </a:r>
            <a:r>
              <a:rPr lang="en-GB" b="1" dirty="0" err="1"/>
              <a:t>předchůdců</a:t>
            </a:r>
            <a:r>
              <a:rPr lang="en-GB" b="1" dirty="0"/>
              <a:t> </a:t>
            </a:r>
            <a:r>
              <a:rPr lang="en-GB" b="1" dirty="0" err="1"/>
              <a:t>klasické</a:t>
            </a:r>
            <a:r>
              <a:rPr lang="en-GB" b="1" dirty="0"/>
              <a:t> </a:t>
            </a:r>
            <a:r>
              <a:rPr lang="en-GB" b="1" dirty="0" err="1"/>
              <a:t>politické</a:t>
            </a:r>
            <a:r>
              <a:rPr lang="en-GB" b="1" dirty="0"/>
              <a:t> </a:t>
            </a:r>
            <a:r>
              <a:rPr lang="en-GB" b="1" dirty="0" err="1"/>
              <a:t>ekonomie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vyvrcholila</a:t>
            </a:r>
            <a:r>
              <a:rPr lang="en-GB" dirty="0"/>
              <a:t> u Adama Smitha.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42CE8E4-002A-F0E0-EDE0-28FD2823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3DA93AF-E198-24CE-1307-F4E29E7FC0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*objem transakcí: nákupů / prodejů </a:t>
            </a:r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6E6B0F5-7DFB-0B76-87DF-9E19335549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162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*</a:t>
            </a:r>
            <a:r>
              <a:rPr lang="cs-CZ" noProof="0" dirty="0" err="1"/>
              <a:t>Ješte</a:t>
            </a:r>
            <a:r>
              <a:rPr lang="cs-CZ" noProof="0" dirty="0"/>
              <a:t> před </a:t>
            </a:r>
            <a:r>
              <a:rPr lang="cs-CZ" noProof="0" dirty="0" err="1"/>
              <a:t>Fisherem</a:t>
            </a:r>
            <a:r>
              <a:rPr lang="cs-CZ" noProof="0" dirty="0"/>
              <a:t> formuloval rovnici na konci 19. st. americky astronom a ekonom </a:t>
            </a:r>
            <a:r>
              <a:rPr lang="cs-CZ" b="1" noProof="0" dirty="0"/>
              <a:t>Simon </a:t>
            </a:r>
            <a:r>
              <a:rPr lang="cs-CZ" b="1" noProof="0" dirty="0" err="1"/>
              <a:t>Newcombe</a:t>
            </a:r>
            <a:r>
              <a:rPr lang="cs-CZ" b="1" noProof="0" dirty="0"/>
              <a:t>.</a:t>
            </a:r>
          </a:p>
          <a:p>
            <a:pPr algn="just"/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noProof="0" dirty="0"/>
          </a:p>
          <a:p>
            <a:pPr algn="just"/>
            <a:r>
              <a:rPr lang="cs-CZ" noProof="0" dirty="0" err="1"/>
              <a:t>Fisher</a:t>
            </a:r>
            <a:r>
              <a:rPr lang="cs-CZ" noProof="0" dirty="0"/>
              <a:t> původně vyjádřil rovnici směny ve tvaru </a:t>
            </a:r>
            <a:r>
              <a:rPr lang="cs-CZ" noProof="0" dirty="0" err="1"/>
              <a:t>Ms</a:t>
            </a:r>
            <a:r>
              <a:rPr lang="cs-CZ" noProof="0" dirty="0"/>
              <a:t>​×</a:t>
            </a:r>
            <a:r>
              <a:rPr lang="en-GB" dirty="0">
                <a:effectLst/>
              </a:rPr>
              <a:t>VT</a:t>
            </a:r>
            <a:r>
              <a:rPr lang="cs-CZ" noProof="0" dirty="0"/>
              <a:t>​=P×T, kde T je množství všech transakcí uskutečňovaných v ekonomice za dané období (např. za rok) a V</a:t>
            </a:r>
            <a:r>
              <a:rPr lang="cs-CZ" sz="1100" noProof="0" dirty="0"/>
              <a:t>T</a:t>
            </a:r>
            <a:r>
              <a:rPr lang="cs-CZ" noProof="0" dirty="0"/>
              <a:t>​ je transakční rychlost obratu peněz. Tyto transakce zahrnují nejen zboží a služby, ale také aktiva (pozemky, cenné papíry atd.) a další položky, které nejsou součástí domácího produktu. Můžeme ale předpokládat, že množství transakcí je přímo úměrné domácímu produktu, tj. T=</a:t>
            </a:r>
            <a:r>
              <a:rPr lang="cs-CZ" noProof="0" dirty="0" err="1"/>
              <a:t>t×Y</a:t>
            </a:r>
            <a:r>
              <a:rPr lang="cs-CZ" noProof="0" dirty="0"/>
              <a:t>, kde t je konstanta proporcionality. Pak lze rovnici zapsat jako </a:t>
            </a:r>
            <a:r>
              <a:rPr lang="cs-CZ" noProof="0" dirty="0" err="1"/>
              <a:t>Ms</a:t>
            </a:r>
            <a:r>
              <a:rPr lang="cs-CZ" noProof="0" dirty="0"/>
              <a:t>​×VT​=</a:t>
            </a:r>
            <a:r>
              <a:rPr lang="cs-CZ" noProof="0" dirty="0" err="1"/>
              <a:t>t×P×Y</a:t>
            </a:r>
            <a:r>
              <a:rPr lang="cs-CZ" noProof="0" dirty="0"/>
              <a:t>, neboli </a:t>
            </a:r>
            <a:r>
              <a:rPr lang="cs-CZ" noProof="0" dirty="0" err="1"/>
              <a:t>Ms</a:t>
            </a:r>
            <a:r>
              <a:rPr lang="cs-CZ" noProof="0" dirty="0"/>
              <a:t>​×VT​/t=P×Y. Výraz VT​/t označíme V a nazveme jej důchodovou rychlostí obratu peněz. Tím dostáváme rovnici </a:t>
            </a:r>
            <a:r>
              <a:rPr lang="en-GB" dirty="0">
                <a:effectLst/>
              </a:rPr>
              <a:t>Ms</a:t>
            </a:r>
            <a:r>
              <a:rPr lang="en-GB" dirty="0"/>
              <a:t>​×</a:t>
            </a:r>
            <a:r>
              <a:rPr lang="en-GB" dirty="0">
                <a:effectLst/>
              </a:rPr>
              <a:t>V</a:t>
            </a:r>
            <a:r>
              <a:rPr lang="en-GB" dirty="0"/>
              <a:t>=</a:t>
            </a:r>
            <a:r>
              <a:rPr lang="en-GB" dirty="0">
                <a:effectLst/>
              </a:rPr>
              <a:t>P</a:t>
            </a:r>
            <a:r>
              <a:rPr lang="en-GB" dirty="0"/>
              <a:t>×</a:t>
            </a:r>
            <a:r>
              <a:rPr lang="en-GB" dirty="0">
                <a:effectLst/>
              </a:rPr>
              <a:t>Y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Kdybychom</a:t>
            </a:r>
            <a:r>
              <a:rPr lang="en-GB" dirty="0"/>
              <a:t> </a:t>
            </a:r>
            <a:r>
              <a:rPr lang="en-GB" dirty="0" err="1"/>
              <a:t>čísla</a:t>
            </a:r>
            <a:r>
              <a:rPr lang="en-GB" dirty="0"/>
              <a:t> z </a:t>
            </a:r>
            <a:r>
              <a:rPr lang="en-GB" dirty="0" err="1"/>
              <a:t>příkladu</a:t>
            </a:r>
            <a:r>
              <a:rPr lang="en-GB" dirty="0"/>
              <a:t> </a:t>
            </a:r>
            <a:r>
              <a:rPr lang="en-GB" dirty="0" err="1"/>
              <a:t>dosadili</a:t>
            </a:r>
            <a:r>
              <a:rPr lang="en-GB" dirty="0"/>
              <a:t> do </a:t>
            </a:r>
            <a:r>
              <a:rPr lang="en-GB" dirty="0" err="1"/>
              <a:t>rovnice</a:t>
            </a:r>
            <a:r>
              <a:rPr lang="en-GB" dirty="0"/>
              <a:t>,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případ</a:t>
            </a:r>
            <a:r>
              <a:rPr lang="en-GB" dirty="0"/>
              <a:t> (</a:t>
            </a:r>
            <a:r>
              <a:rPr lang="en-GB" dirty="0" err="1"/>
              <a:t>peníze</a:t>
            </a:r>
            <a:r>
              <a:rPr lang="en-GB" dirty="0"/>
              <a:t> se </a:t>
            </a:r>
            <a:r>
              <a:rPr lang="en-GB" dirty="0" err="1"/>
              <a:t>obrátí</a:t>
            </a:r>
            <a:r>
              <a:rPr lang="en-GB" dirty="0"/>
              <a:t> </a:t>
            </a:r>
            <a:r>
              <a:rPr lang="en-GB" dirty="0" err="1"/>
              <a:t>jednou</a:t>
            </a:r>
            <a:r>
              <a:rPr lang="en-GB" dirty="0"/>
              <a:t>)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zapsali</a:t>
            </a:r>
            <a:r>
              <a:rPr lang="en-GB" dirty="0"/>
              <a:t> </a:t>
            </a:r>
            <a:r>
              <a:rPr lang="en-GB" dirty="0" err="1"/>
              <a:t>takto</a:t>
            </a:r>
            <a:r>
              <a:rPr lang="en-GB" dirty="0"/>
              <a:t>:</a:t>
            </a:r>
          </a:p>
          <a:p>
            <a:r>
              <a:rPr lang="en-GB" dirty="0"/>
              <a:t>2000×1=1×1000+10×100,</a:t>
            </a:r>
          </a:p>
          <a:p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1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levé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čísla</a:t>
            </a:r>
            <a:r>
              <a:rPr lang="en-GB" dirty="0"/>
              <a:t> 1, resp. 10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obilí</a:t>
            </a:r>
            <a:r>
              <a:rPr lang="en-GB" dirty="0"/>
              <a:t>, resp. masa a </a:t>
            </a:r>
            <a:r>
              <a:rPr lang="en-GB" dirty="0" err="1"/>
              <a:t>reprezentují</a:t>
            </a:r>
            <a:r>
              <a:rPr lang="en-GB" dirty="0"/>
              <a:t> </a:t>
            </a:r>
            <a:r>
              <a:rPr lang="en-GB" dirty="0" err="1"/>
              <a:t>cenovou</a:t>
            </a:r>
            <a:r>
              <a:rPr lang="en-GB" dirty="0"/>
              <a:t> </a:t>
            </a:r>
            <a:r>
              <a:rPr lang="en-GB" dirty="0" err="1"/>
              <a:t>hladinu</a:t>
            </a:r>
            <a:r>
              <a:rPr lang="en-GB" dirty="0"/>
              <a:t>.</a:t>
            </a:r>
          </a:p>
          <a:p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případ</a:t>
            </a:r>
            <a:r>
              <a:rPr lang="en-GB" dirty="0"/>
              <a:t> (</a:t>
            </a:r>
            <a:r>
              <a:rPr lang="en-GB" dirty="0" err="1"/>
              <a:t>peníze</a:t>
            </a:r>
            <a:r>
              <a:rPr lang="en-GB" dirty="0"/>
              <a:t> se </a:t>
            </a:r>
            <a:r>
              <a:rPr lang="en-GB" dirty="0" err="1"/>
              <a:t>obrátí</a:t>
            </a:r>
            <a:r>
              <a:rPr lang="en-GB" dirty="0"/>
              <a:t> </a:t>
            </a:r>
            <a:r>
              <a:rPr lang="en-GB" dirty="0" err="1"/>
              <a:t>dvakrát</a:t>
            </a:r>
            <a:r>
              <a:rPr lang="en-GB" dirty="0"/>
              <a:t>)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zapsali</a:t>
            </a:r>
            <a:r>
              <a:rPr lang="en-GB" dirty="0"/>
              <a:t> </a:t>
            </a:r>
            <a:r>
              <a:rPr lang="en-GB" dirty="0" err="1"/>
              <a:t>takto</a:t>
            </a:r>
            <a:r>
              <a:rPr lang="en-GB" dirty="0"/>
              <a:t>:</a:t>
            </a:r>
          </a:p>
          <a:p>
            <a:r>
              <a:rPr lang="en-GB" dirty="0"/>
              <a:t>2000×2=2×1000+20×100,</a:t>
            </a:r>
          </a:p>
          <a:p>
            <a:pPr algn="just"/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</a:t>
            </a:r>
            <a:r>
              <a:rPr lang="en-GB" b="1" dirty="0"/>
              <a:t>2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levé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je </a:t>
            </a:r>
            <a:r>
              <a:rPr lang="en-GB" dirty="0" err="1"/>
              <a:t>opět</a:t>
            </a:r>
            <a:r>
              <a:rPr lang="en-GB" dirty="0"/>
              <a:t>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čísla</a:t>
            </a:r>
            <a:r>
              <a:rPr lang="en-GB" dirty="0"/>
              <a:t> </a:t>
            </a:r>
            <a:r>
              <a:rPr lang="en-GB" b="1" dirty="0"/>
              <a:t>2</a:t>
            </a:r>
            <a:r>
              <a:rPr lang="en-GB" dirty="0"/>
              <a:t>, resp. </a:t>
            </a:r>
            <a:r>
              <a:rPr lang="en-GB" b="1" dirty="0"/>
              <a:t>20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obilí</a:t>
            </a:r>
            <a:r>
              <a:rPr lang="en-GB" dirty="0"/>
              <a:t>, resp. masa. </a:t>
            </a:r>
            <a:r>
              <a:rPr lang="en-GB" b="1" dirty="0" err="1"/>
              <a:t>Zdvojnásobení</a:t>
            </a:r>
            <a:r>
              <a:rPr lang="en-GB" b="1" dirty="0"/>
              <a:t> </a:t>
            </a:r>
            <a:r>
              <a:rPr lang="en-GB" b="1" dirty="0" err="1"/>
              <a:t>rychlosti</a:t>
            </a:r>
            <a:r>
              <a:rPr lang="en-GB" b="1" dirty="0"/>
              <a:t> </a:t>
            </a:r>
            <a:r>
              <a:rPr lang="en-GB" b="1" dirty="0" err="1"/>
              <a:t>obratu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</a:t>
            </a:r>
            <a:r>
              <a:rPr lang="en-GB" b="1" i="1" dirty="0"/>
              <a:t>ceteris paribus</a:t>
            </a:r>
            <a:r>
              <a:rPr lang="en-GB" b="1" dirty="0"/>
              <a:t> </a:t>
            </a:r>
            <a:r>
              <a:rPr lang="en-GB" b="1" dirty="0" err="1"/>
              <a:t>zdvojnásobilo</a:t>
            </a:r>
            <a:r>
              <a:rPr lang="en-GB" b="1" dirty="0"/>
              <a:t> </a:t>
            </a:r>
            <a:r>
              <a:rPr lang="en-GB" b="1" dirty="0" err="1"/>
              <a:t>cenovou</a:t>
            </a:r>
            <a:r>
              <a:rPr lang="en-GB" b="1" dirty="0"/>
              <a:t> </a:t>
            </a:r>
            <a:r>
              <a:rPr lang="en-GB" b="1" dirty="0" err="1"/>
              <a:t>hladinu</a:t>
            </a:r>
            <a:r>
              <a:rPr lang="en-GB" b="1" dirty="0"/>
              <a:t>.</a:t>
            </a:r>
            <a:endParaRPr lang="cs-CZ" noProof="0" dirty="0"/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se v důsledku toho dvakrát obrátily: j</a:t>
            </a: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způsoben tím, že peněžní zásoba je stavová veličina, která se střetává s tokem produktu.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 produkt „přitéká” na trh plynuleji, ve více intervalech, střetává se s danou zásobou peněz vícekrát — </a:t>
            </a:r>
            <a:r>
              <a:rPr 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se za dané období vícekrát obrátí.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9085498-ADB9-4C44-2153-F80F7C46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1574130-F2EC-3A4B-DAAB-7C7A265F28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B759086B-62E5-3EB4-8C10-6E933311C3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351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Poptávka po penězích není ,snaha vydělávat peníze”.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5ADA731-50AE-AB71-9187-E35AB9A66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C2E8510-2899-7041-9895-392A89652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E3A59DB-3DB1-3A97-5BE2-3120AC7081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927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Marshall a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žáci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nevěnovali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poptávku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dostatečnou</a:t>
            </a:r>
            <a:r>
              <a:rPr lang="en-GB" dirty="0"/>
              <a:t> </a:t>
            </a:r>
            <a:r>
              <a:rPr lang="en-GB" dirty="0" err="1"/>
              <a:t>pozornost</a:t>
            </a:r>
            <a:r>
              <a:rPr lang="en-GB" dirty="0"/>
              <a:t>, </a:t>
            </a:r>
            <a:r>
              <a:rPr lang="en-GB" dirty="0" err="1"/>
              <a:t>přestože</a:t>
            </a:r>
            <a:r>
              <a:rPr lang="en-GB" dirty="0"/>
              <a:t> </a:t>
            </a:r>
            <a:r>
              <a:rPr lang="en-GB" dirty="0" err="1"/>
              <a:t>cambridgeská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k </a:t>
            </a:r>
            <a:r>
              <a:rPr lang="en-GB" dirty="0" err="1"/>
              <a:t>takovým</a:t>
            </a:r>
            <a:r>
              <a:rPr lang="en-GB" dirty="0"/>
              <a:t> </a:t>
            </a:r>
            <a:r>
              <a:rPr lang="en-GB" dirty="0" err="1"/>
              <a:t>úvahám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vybízí</a:t>
            </a:r>
            <a:r>
              <a:rPr lang="en-GB" dirty="0"/>
              <a:t>. </a:t>
            </a:r>
            <a:r>
              <a:rPr lang="en-GB" dirty="0" err="1"/>
              <a:t>Domnívali</a:t>
            </a:r>
            <a:r>
              <a:rPr lang="en-GB" dirty="0"/>
              <a:t> se,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je </a:t>
            </a:r>
            <a:r>
              <a:rPr lang="en-GB" dirty="0" err="1"/>
              <a:t>ovlivněna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b="1" dirty="0" err="1"/>
              <a:t>výší</a:t>
            </a:r>
            <a:r>
              <a:rPr lang="en-GB" b="1" dirty="0"/>
              <a:t> </a:t>
            </a:r>
            <a:r>
              <a:rPr lang="en-GB" b="1" dirty="0" err="1"/>
              <a:t>důchodu</a:t>
            </a:r>
            <a:r>
              <a:rPr lang="en-GB" dirty="0"/>
              <a:t>.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poptávku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zdůraznil</a:t>
            </a:r>
            <a:r>
              <a:rPr lang="en-GB" dirty="0"/>
              <a:t> a </a:t>
            </a:r>
            <a:r>
              <a:rPr lang="en-GB" dirty="0" err="1"/>
              <a:t>rozpracoval</a:t>
            </a:r>
            <a:r>
              <a:rPr lang="en-GB" dirty="0"/>
              <a:t> </a:t>
            </a:r>
            <a:r>
              <a:rPr lang="en-GB" dirty="0" err="1"/>
              <a:t>teprve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cambridgeský</a:t>
            </a:r>
            <a:r>
              <a:rPr lang="en-GB" dirty="0"/>
              <a:t> </a:t>
            </a:r>
            <a:r>
              <a:rPr lang="en-GB" dirty="0" err="1"/>
              <a:t>ekonom</a:t>
            </a:r>
            <a:r>
              <a:rPr lang="en-GB" dirty="0"/>
              <a:t> </a:t>
            </a:r>
            <a:r>
              <a:rPr lang="en-GB" b="1" dirty="0"/>
              <a:t>John M. Keynes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dirty="0"/>
              <a:t>John Maynard Keynes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cs-CZ" dirty="0"/>
              <a:t>také </a:t>
            </a:r>
            <a:r>
              <a:rPr lang="en-GB" dirty="0"/>
              <a:t>k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b="1" dirty="0" err="1"/>
              <a:t>cambridgeské</a:t>
            </a:r>
            <a:r>
              <a:rPr lang="en-GB" b="1" dirty="0"/>
              <a:t> </a:t>
            </a:r>
            <a:r>
              <a:rPr lang="en-GB" b="1" dirty="0" err="1"/>
              <a:t>škole</a:t>
            </a:r>
            <a:r>
              <a:rPr lang="en-GB" b="1" dirty="0"/>
              <a:t> </a:t>
            </a:r>
            <a:r>
              <a:rPr lang="en-GB" b="1" dirty="0" err="1"/>
              <a:t>ekonomického</a:t>
            </a:r>
            <a:r>
              <a:rPr lang="en-GB" b="1" dirty="0"/>
              <a:t> </a:t>
            </a:r>
            <a:r>
              <a:rPr lang="en-GB" b="1" dirty="0" err="1"/>
              <a:t>myšlení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University of Cambridge</a:t>
            </a:r>
            <a:r>
              <a:rPr lang="en-GB" dirty="0"/>
              <a:t>: </a:t>
            </a:r>
            <a:r>
              <a:rPr lang="en-GB" dirty="0" err="1"/>
              <a:t>Stejně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Alfred Marshall, </a:t>
            </a:r>
            <a:r>
              <a:rPr lang="en-GB" dirty="0" err="1"/>
              <a:t>i</a:t>
            </a:r>
            <a:r>
              <a:rPr lang="en-GB" dirty="0"/>
              <a:t> Keynes </a:t>
            </a:r>
            <a:r>
              <a:rPr lang="en-GB" dirty="0" err="1"/>
              <a:t>studoval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působil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University of Cambridge. Toto </a:t>
            </a:r>
            <a:r>
              <a:rPr lang="en-GB" dirty="0" err="1"/>
              <a:t>akademické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formovalo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. Cambridge </a:t>
            </a:r>
            <a:r>
              <a:rPr lang="en-GB" dirty="0" err="1"/>
              <a:t>byla</a:t>
            </a:r>
            <a:r>
              <a:rPr lang="en-GB" dirty="0"/>
              <a:t> v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době</a:t>
            </a:r>
            <a:r>
              <a:rPr lang="en-GB" dirty="0"/>
              <a:t> </a:t>
            </a:r>
            <a:r>
              <a:rPr lang="en-GB" dirty="0" err="1"/>
              <a:t>centrem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diskuze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rozvíjely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ovlivnily</a:t>
            </a:r>
            <a:r>
              <a:rPr lang="en-GB" dirty="0"/>
              <a:t> jak </a:t>
            </a:r>
            <a:r>
              <a:rPr lang="en-GB" dirty="0" err="1"/>
              <a:t>Marshallovy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Keynesovy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Ovlivnění</a:t>
            </a:r>
            <a:r>
              <a:rPr lang="en-GB" b="1" dirty="0"/>
              <a:t> </a:t>
            </a:r>
            <a:r>
              <a:rPr lang="en-GB" b="1" dirty="0" err="1"/>
              <a:t>Marshallovou</a:t>
            </a:r>
            <a:r>
              <a:rPr lang="en-GB" b="1" dirty="0"/>
              <a:t> </a:t>
            </a:r>
            <a:r>
              <a:rPr lang="en-GB" b="1" dirty="0" err="1"/>
              <a:t>teorií</a:t>
            </a:r>
            <a:r>
              <a:rPr lang="en-GB" dirty="0"/>
              <a:t>: Alfred Marshall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Keynesovým</a:t>
            </a:r>
            <a:r>
              <a:rPr lang="en-GB" dirty="0"/>
              <a:t> </a:t>
            </a:r>
            <a:r>
              <a:rPr lang="en-GB" dirty="0" err="1"/>
              <a:t>učitelem</a:t>
            </a:r>
            <a:r>
              <a:rPr lang="en-GB" dirty="0"/>
              <a:t> a </a:t>
            </a:r>
            <a:r>
              <a:rPr lang="en-GB" dirty="0" err="1"/>
              <a:t>mentorem</a:t>
            </a:r>
            <a:r>
              <a:rPr lang="en-GB" dirty="0"/>
              <a:t>. </a:t>
            </a:r>
            <a:r>
              <a:rPr lang="en-GB" dirty="0" err="1"/>
              <a:t>Marshallovo</a:t>
            </a:r>
            <a:r>
              <a:rPr lang="en-GB" dirty="0"/>
              <a:t> </a:t>
            </a:r>
            <a:r>
              <a:rPr lang="en-GB" dirty="0" err="1"/>
              <a:t>dílo</a:t>
            </a:r>
            <a:r>
              <a:rPr lang="en-GB" dirty="0"/>
              <a:t> </a:t>
            </a:r>
            <a:r>
              <a:rPr lang="en-GB" dirty="0" err="1"/>
              <a:t>mělo</a:t>
            </a:r>
            <a:r>
              <a:rPr lang="en-GB" dirty="0"/>
              <a:t> </a:t>
            </a:r>
            <a:r>
              <a:rPr lang="en-GB" dirty="0" err="1"/>
              <a:t>velký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Keynesovo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Keynes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kritizoval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aspekty</a:t>
            </a:r>
            <a:r>
              <a:rPr lang="en-GB" dirty="0"/>
              <a:t> </a:t>
            </a:r>
            <a:r>
              <a:rPr lang="en-GB" dirty="0" err="1"/>
              <a:t>Marshallovy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. </a:t>
            </a:r>
            <a:r>
              <a:rPr lang="en-GB" dirty="0" err="1"/>
              <a:t>Přesto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raný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formován</a:t>
            </a:r>
            <a:r>
              <a:rPr lang="en-GB" dirty="0"/>
              <a:t> </a:t>
            </a:r>
            <a:r>
              <a:rPr lang="en-GB" dirty="0" err="1"/>
              <a:t>Marshallovou</a:t>
            </a:r>
            <a:r>
              <a:rPr lang="en-GB" dirty="0"/>
              <a:t> </a:t>
            </a:r>
            <a:r>
              <a:rPr lang="en-GB" dirty="0" err="1"/>
              <a:t>důkladnou</a:t>
            </a:r>
            <a:r>
              <a:rPr lang="en-GB" dirty="0"/>
              <a:t> </a:t>
            </a:r>
            <a:r>
              <a:rPr lang="en-GB" dirty="0" err="1"/>
              <a:t>analýzou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a </a:t>
            </a:r>
            <a:r>
              <a:rPr lang="en-GB" dirty="0" err="1"/>
              <a:t>teorií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Rozvoj</a:t>
            </a:r>
            <a:r>
              <a:rPr lang="en-GB" b="1" dirty="0"/>
              <a:t> Cambridge </a:t>
            </a:r>
            <a:r>
              <a:rPr lang="en-GB" b="1" dirty="0" err="1"/>
              <a:t>tradice</a:t>
            </a:r>
            <a:r>
              <a:rPr lang="en-GB" dirty="0"/>
              <a:t>: Keynes </a:t>
            </a:r>
            <a:r>
              <a:rPr lang="en-GB" dirty="0" err="1"/>
              <a:t>rozvinul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cambridgeské</a:t>
            </a:r>
            <a:r>
              <a:rPr lang="en-GB" dirty="0"/>
              <a:t> </a:t>
            </a:r>
            <a:r>
              <a:rPr lang="en-GB" dirty="0" err="1"/>
              <a:t>školy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i="1" dirty="0" err="1"/>
              <a:t>Obecné</a:t>
            </a:r>
            <a:r>
              <a:rPr lang="en-GB" i="1" dirty="0"/>
              <a:t> </a:t>
            </a:r>
            <a:r>
              <a:rPr lang="en-GB" i="1" dirty="0" err="1"/>
              <a:t>teorii</a:t>
            </a:r>
            <a:r>
              <a:rPr lang="en-GB" i="1" dirty="0"/>
              <a:t> </a:t>
            </a:r>
            <a:r>
              <a:rPr lang="en-GB" i="1" dirty="0" err="1"/>
              <a:t>zaměstnanosti</a:t>
            </a:r>
            <a:r>
              <a:rPr lang="en-GB" i="1" dirty="0"/>
              <a:t>, </a:t>
            </a:r>
            <a:r>
              <a:rPr lang="en-GB" i="1" dirty="0" err="1"/>
              <a:t>úroku</a:t>
            </a:r>
            <a:r>
              <a:rPr lang="en-GB" i="1" dirty="0"/>
              <a:t> a </a:t>
            </a:r>
            <a:r>
              <a:rPr lang="en-GB" i="1" dirty="0" err="1"/>
              <a:t>peněz</a:t>
            </a:r>
            <a:r>
              <a:rPr lang="en-GB" dirty="0"/>
              <a:t> (1936),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zabýval</a:t>
            </a:r>
            <a:r>
              <a:rPr lang="en-GB" dirty="0"/>
              <a:t> </a:t>
            </a:r>
            <a:r>
              <a:rPr lang="en-GB" dirty="0" err="1"/>
              <a:t>makroekonomickými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nestability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v </a:t>
            </a:r>
            <a:r>
              <a:rPr lang="en-GB" dirty="0" err="1"/>
              <a:t>kontrastu</a:t>
            </a:r>
            <a:r>
              <a:rPr lang="en-GB" dirty="0"/>
              <a:t> s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neoklasickou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 a </a:t>
            </a:r>
            <a:r>
              <a:rPr lang="en-GB" dirty="0" err="1"/>
              <a:t>vedl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b="1" dirty="0" err="1"/>
              <a:t>keynesiánské</a:t>
            </a:r>
            <a:r>
              <a:rPr lang="en-GB" b="1" dirty="0"/>
              <a:t> </a:t>
            </a:r>
            <a:r>
              <a:rPr lang="en-GB" b="1" dirty="0" err="1"/>
              <a:t>ekonomie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stala</a:t>
            </a:r>
            <a:r>
              <a:rPr lang="en-GB" dirty="0"/>
              <a:t> </a:t>
            </a:r>
            <a:r>
              <a:rPr lang="en-GB" dirty="0" err="1"/>
              <a:t>dominantním</a:t>
            </a:r>
            <a:r>
              <a:rPr lang="en-GB" dirty="0"/>
              <a:t> </a:t>
            </a:r>
            <a:r>
              <a:rPr lang="en-GB" dirty="0" err="1"/>
              <a:t>proudem</a:t>
            </a:r>
            <a:r>
              <a:rPr lang="en-GB" dirty="0"/>
              <a:t> </a:t>
            </a:r>
            <a:r>
              <a:rPr lang="en-GB" dirty="0" err="1"/>
              <a:t>ekonomického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 po 2. </a:t>
            </a:r>
            <a:r>
              <a:rPr lang="en-GB" dirty="0" err="1"/>
              <a:t>světové</a:t>
            </a:r>
            <a:r>
              <a:rPr lang="en-GB" dirty="0"/>
              <a:t> </a:t>
            </a:r>
            <a:r>
              <a:rPr lang="en-GB" dirty="0" err="1"/>
              <a:t>válce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Zaměření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politiku</a:t>
            </a:r>
            <a:r>
              <a:rPr lang="en-GB" dirty="0"/>
              <a:t>: </a:t>
            </a:r>
            <a:r>
              <a:rPr lang="en-GB" dirty="0" err="1"/>
              <a:t>Podobně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Marshall, </a:t>
            </a:r>
            <a:r>
              <a:rPr lang="en-GB" dirty="0" err="1"/>
              <a:t>i</a:t>
            </a:r>
            <a:r>
              <a:rPr lang="en-GB" dirty="0"/>
              <a:t> Keynes </a:t>
            </a:r>
            <a:r>
              <a:rPr lang="en-GB" dirty="0" err="1"/>
              <a:t>kladl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prakticky</a:t>
            </a:r>
            <a:r>
              <a:rPr lang="en-GB" dirty="0"/>
              <a:t> </a:t>
            </a:r>
            <a:r>
              <a:rPr lang="en-GB" dirty="0" err="1"/>
              <a:t>použitelná</a:t>
            </a:r>
            <a:r>
              <a:rPr lang="en-GB" dirty="0"/>
              <a:t> pro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nezaměstnanost</a:t>
            </a:r>
            <a:r>
              <a:rPr lang="en-GB" dirty="0"/>
              <a:t> a </a:t>
            </a:r>
            <a:r>
              <a:rPr lang="en-GB" dirty="0" err="1"/>
              <a:t>hospodářská</a:t>
            </a:r>
            <a:r>
              <a:rPr lang="en-GB" dirty="0"/>
              <a:t> </a:t>
            </a:r>
            <a:r>
              <a:rPr lang="en-GB" dirty="0" err="1"/>
              <a:t>krize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pragmatický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ekonomii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rovněž</a:t>
            </a:r>
            <a:r>
              <a:rPr lang="en-GB" dirty="0"/>
              <a:t> </a:t>
            </a:r>
            <a:r>
              <a:rPr lang="en-GB" dirty="0" err="1"/>
              <a:t>typický</a:t>
            </a:r>
            <a:r>
              <a:rPr lang="en-GB" dirty="0"/>
              <a:t> pro </a:t>
            </a:r>
            <a:r>
              <a:rPr lang="en-GB" dirty="0" err="1"/>
              <a:t>cambridgeskou</a:t>
            </a:r>
            <a:r>
              <a:rPr lang="en-GB" dirty="0"/>
              <a:t> </a:t>
            </a:r>
            <a:r>
              <a:rPr lang="en-GB" dirty="0" err="1"/>
              <a:t>školu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neomezovala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čistě</a:t>
            </a:r>
            <a:r>
              <a:rPr lang="en-GB" dirty="0"/>
              <a:t> </a:t>
            </a:r>
            <a:r>
              <a:rPr lang="en-GB" dirty="0" err="1"/>
              <a:t>teoretické</a:t>
            </a:r>
            <a:r>
              <a:rPr lang="en-GB" dirty="0"/>
              <a:t> </a:t>
            </a:r>
            <a:r>
              <a:rPr lang="en-GB" dirty="0" err="1"/>
              <a:t>modely</a:t>
            </a:r>
            <a:r>
              <a:rPr lang="en-GB" dirty="0"/>
              <a:t>.</a:t>
            </a:r>
          </a:p>
          <a:p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Keynes </a:t>
            </a:r>
            <a:r>
              <a:rPr lang="en-GB" dirty="0" err="1"/>
              <a:t>působil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stejné</a:t>
            </a:r>
            <a:r>
              <a:rPr lang="en-GB" dirty="0"/>
              <a:t> </a:t>
            </a:r>
            <a:r>
              <a:rPr lang="en-GB" dirty="0" err="1"/>
              <a:t>univerzitě</a:t>
            </a:r>
            <a:r>
              <a:rPr lang="en-GB" dirty="0"/>
              <a:t> a </a:t>
            </a:r>
            <a:r>
              <a:rPr lang="en-GB" dirty="0" err="1"/>
              <a:t>rozvíjel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předchůdce</a:t>
            </a:r>
            <a:r>
              <a:rPr lang="en-GB" dirty="0"/>
              <a:t> </a:t>
            </a:r>
            <a:r>
              <a:rPr lang="en-GB" dirty="0" err="1"/>
              <a:t>Marshalla</a:t>
            </a:r>
            <a:r>
              <a:rPr lang="en-GB" dirty="0"/>
              <a:t>, se </a:t>
            </a:r>
            <a:r>
              <a:rPr lang="en-GB" dirty="0" err="1"/>
              <a:t>stal</a:t>
            </a:r>
            <a:r>
              <a:rPr lang="en-GB" dirty="0"/>
              <a:t> </a:t>
            </a:r>
            <a:r>
              <a:rPr lang="en-GB" dirty="0" err="1"/>
              <a:t>významným</a:t>
            </a:r>
            <a:r>
              <a:rPr lang="en-GB" dirty="0"/>
              <a:t> </a:t>
            </a:r>
            <a:r>
              <a:rPr lang="en-GB" dirty="0" err="1"/>
              <a:t>pokračovatelem</a:t>
            </a:r>
            <a:r>
              <a:rPr lang="en-GB" dirty="0"/>
              <a:t> </a:t>
            </a:r>
            <a:r>
              <a:rPr lang="en-GB" dirty="0" err="1"/>
              <a:t>tradice</a:t>
            </a:r>
            <a:r>
              <a:rPr lang="en-GB" dirty="0"/>
              <a:t> </a:t>
            </a:r>
            <a:r>
              <a:rPr lang="en-GB" b="1" dirty="0" err="1"/>
              <a:t>cambridgeské</a:t>
            </a:r>
            <a:r>
              <a:rPr lang="en-GB" b="1" dirty="0"/>
              <a:t> </a:t>
            </a:r>
            <a:r>
              <a:rPr lang="en-GB" b="1" dirty="0" err="1"/>
              <a:t>školy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revolučním</a:t>
            </a:r>
            <a:r>
              <a:rPr lang="en-GB" dirty="0"/>
              <a:t> </a:t>
            </a:r>
            <a:r>
              <a:rPr lang="en-GB" dirty="0" err="1"/>
              <a:t>přístupem</a:t>
            </a:r>
            <a:r>
              <a:rPr lang="en-GB" dirty="0"/>
              <a:t> </a:t>
            </a:r>
            <a:r>
              <a:rPr lang="en-GB" dirty="0" err="1"/>
              <a:t>vytvořil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b="1" dirty="0" err="1"/>
              <a:t>keynesiánskou</a:t>
            </a:r>
            <a:r>
              <a:rPr lang="en-GB" b="1" dirty="0"/>
              <a:t> </a:t>
            </a:r>
            <a:r>
              <a:rPr lang="en-GB" b="1" dirty="0" err="1"/>
              <a:t>školu</a:t>
            </a:r>
            <a:r>
              <a:rPr lang="en-GB" b="1" dirty="0"/>
              <a:t> </a:t>
            </a:r>
            <a:r>
              <a:rPr lang="en-GB" b="1" dirty="0" err="1"/>
              <a:t>ekonomického</a:t>
            </a:r>
            <a:r>
              <a:rPr lang="en-GB" b="1" dirty="0"/>
              <a:t> </a:t>
            </a:r>
            <a:r>
              <a:rPr lang="en-GB" b="1" dirty="0" err="1"/>
              <a:t>myšlení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cs-CZ" noProof="0" dirty="0"/>
              <a:t>Pozn. </a:t>
            </a:r>
            <a:r>
              <a:rPr lang="en-GB" b="1" dirty="0" err="1"/>
              <a:t>Stoupenci</a:t>
            </a:r>
            <a:r>
              <a:rPr lang="en-GB" b="1" dirty="0"/>
              <a:t> a </a:t>
            </a:r>
            <a:r>
              <a:rPr lang="en-GB" b="1" dirty="0" err="1"/>
              <a:t>žáci</a:t>
            </a:r>
            <a:r>
              <a:rPr lang="en-GB" b="1" dirty="0"/>
              <a:t> Alfreda </a:t>
            </a:r>
            <a:r>
              <a:rPr lang="en-GB" b="1" dirty="0" err="1"/>
              <a:t>Marshalla</a:t>
            </a:r>
            <a:r>
              <a:rPr lang="en-GB" b="1" dirty="0"/>
              <a:t>:</a:t>
            </a:r>
          </a:p>
          <a:p>
            <a:r>
              <a:rPr lang="en-GB" dirty="0"/>
              <a:t>Marshall </a:t>
            </a:r>
            <a:r>
              <a:rPr lang="en-GB" dirty="0" err="1"/>
              <a:t>vychoval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ekonomů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rozvíjeli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se </a:t>
            </a:r>
            <a:r>
              <a:rPr lang="en-GB" dirty="0" err="1"/>
              <a:t>stali</a:t>
            </a:r>
            <a:r>
              <a:rPr lang="en-GB" dirty="0"/>
              <a:t> </a:t>
            </a:r>
            <a:r>
              <a:rPr lang="en-GB" dirty="0" err="1"/>
              <a:t>významnými</a:t>
            </a:r>
            <a:r>
              <a:rPr lang="en-GB" dirty="0"/>
              <a:t> </a:t>
            </a:r>
            <a:r>
              <a:rPr lang="en-GB" dirty="0" err="1"/>
              <a:t>postavami</a:t>
            </a:r>
            <a:r>
              <a:rPr lang="en-GB" dirty="0"/>
              <a:t> v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teoriích</a:t>
            </a:r>
            <a:r>
              <a:rPr lang="en-GB" dirty="0"/>
              <a:t>.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nejznámější</a:t>
            </a:r>
            <a:r>
              <a:rPr lang="en-GB" dirty="0"/>
              <a:t> </a:t>
            </a:r>
            <a:r>
              <a:rPr lang="en-GB" dirty="0" err="1"/>
              <a:t>žáky</a:t>
            </a:r>
            <a:r>
              <a:rPr lang="en-GB" dirty="0"/>
              <a:t> a </a:t>
            </a:r>
            <a:r>
              <a:rPr lang="en-GB" dirty="0" err="1"/>
              <a:t>stoupence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Arthur Cecil Pigou</a:t>
            </a:r>
            <a:r>
              <a:rPr lang="en-GB" dirty="0"/>
              <a:t>: Pigou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jedním</a:t>
            </a:r>
            <a:r>
              <a:rPr lang="en-GB" dirty="0"/>
              <a:t> z </a:t>
            </a:r>
            <a:r>
              <a:rPr lang="en-GB" dirty="0" err="1"/>
              <a:t>nejvýznamnějších</a:t>
            </a:r>
            <a:r>
              <a:rPr lang="en-GB" dirty="0"/>
              <a:t> </a:t>
            </a:r>
            <a:r>
              <a:rPr lang="en-GB" dirty="0" err="1"/>
              <a:t>Marshallových</a:t>
            </a:r>
            <a:r>
              <a:rPr lang="en-GB" dirty="0"/>
              <a:t> </a:t>
            </a:r>
            <a:r>
              <a:rPr lang="en-GB" dirty="0" err="1"/>
              <a:t>žáků</a:t>
            </a:r>
            <a:r>
              <a:rPr lang="en-GB" dirty="0"/>
              <a:t> a </a:t>
            </a:r>
            <a:r>
              <a:rPr lang="en-GB" dirty="0" err="1"/>
              <a:t>následníků</a:t>
            </a:r>
            <a:r>
              <a:rPr lang="en-GB" dirty="0"/>
              <a:t> v </a:t>
            </a:r>
            <a:r>
              <a:rPr lang="en-GB" dirty="0" err="1"/>
              <a:t>cambridgeské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.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prací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blahobytu</a:t>
            </a:r>
            <a:r>
              <a:rPr lang="en-GB" dirty="0"/>
              <a:t> a </a:t>
            </a:r>
            <a:r>
              <a:rPr lang="en-GB" dirty="0" err="1"/>
              <a:t>teorií</a:t>
            </a:r>
            <a:r>
              <a:rPr lang="en-GB" dirty="0"/>
              <a:t> </a:t>
            </a:r>
            <a:r>
              <a:rPr lang="en-GB" dirty="0" err="1"/>
              <a:t>externalit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ovlivnila</a:t>
            </a:r>
            <a:r>
              <a:rPr lang="en-GB" dirty="0"/>
              <a:t> </a:t>
            </a:r>
            <a:r>
              <a:rPr lang="en-GB" dirty="0" err="1"/>
              <a:t>moderní</a:t>
            </a:r>
            <a:r>
              <a:rPr lang="en-GB" dirty="0"/>
              <a:t> </a:t>
            </a:r>
            <a:r>
              <a:rPr lang="en-GB" dirty="0" err="1"/>
              <a:t>environmentální</a:t>
            </a:r>
            <a:r>
              <a:rPr lang="en-GB" dirty="0"/>
              <a:t> a </a:t>
            </a:r>
            <a:r>
              <a:rPr lang="en-GB" dirty="0" err="1"/>
              <a:t>daňovou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 (</a:t>
            </a:r>
            <a:r>
              <a:rPr lang="en-GB" dirty="0" err="1"/>
              <a:t>Pigouova</a:t>
            </a:r>
            <a:r>
              <a:rPr lang="en-GB" dirty="0"/>
              <a:t> </a:t>
            </a:r>
            <a:r>
              <a:rPr lang="en-GB" dirty="0" err="1"/>
              <a:t>daň</a:t>
            </a:r>
            <a:r>
              <a:rPr lang="en-GB" dirty="0"/>
              <a:t>).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John Maynard Keynes</a:t>
            </a:r>
            <a:r>
              <a:rPr lang="en-GB" dirty="0"/>
              <a:t>: </a:t>
            </a:r>
            <a:r>
              <a:rPr lang="en-GB" dirty="0" err="1"/>
              <a:t>Přestože</a:t>
            </a:r>
            <a:r>
              <a:rPr lang="en-GB" dirty="0"/>
              <a:t> Keynes </a:t>
            </a:r>
            <a:r>
              <a:rPr lang="en-GB" dirty="0" err="1"/>
              <a:t>vyrostl</a:t>
            </a:r>
            <a:r>
              <a:rPr lang="en-GB" dirty="0"/>
              <a:t> v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Marshallových</a:t>
            </a:r>
            <a:r>
              <a:rPr lang="en-GB" dirty="0"/>
              <a:t> </a:t>
            </a:r>
            <a:r>
              <a:rPr lang="en-GB" dirty="0" err="1"/>
              <a:t>myšlenek</a:t>
            </a:r>
            <a:r>
              <a:rPr lang="en-GB" dirty="0"/>
              <a:t>, </a:t>
            </a:r>
            <a:r>
              <a:rPr lang="en-GB" dirty="0" err="1"/>
              <a:t>později</a:t>
            </a:r>
            <a:r>
              <a:rPr lang="en-GB" dirty="0"/>
              <a:t> se od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odchýlil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otázce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stability a role </a:t>
            </a:r>
            <a:r>
              <a:rPr lang="en-GB" dirty="0" err="1"/>
              <a:t>vlády</a:t>
            </a:r>
            <a:r>
              <a:rPr lang="en-GB" dirty="0"/>
              <a:t> v </a:t>
            </a:r>
            <a:r>
              <a:rPr lang="en-GB" dirty="0" err="1"/>
              <a:t>ekonomice</a:t>
            </a:r>
            <a:r>
              <a:rPr lang="en-GB" dirty="0"/>
              <a:t>. Marshall </a:t>
            </a:r>
            <a:r>
              <a:rPr lang="en-GB" dirty="0" err="1"/>
              <a:t>Keynese</a:t>
            </a:r>
            <a:r>
              <a:rPr lang="en-GB" dirty="0"/>
              <a:t> </a:t>
            </a:r>
            <a:r>
              <a:rPr lang="en-GB" dirty="0" err="1"/>
              <a:t>učil</a:t>
            </a:r>
            <a:r>
              <a:rPr lang="en-GB" dirty="0"/>
              <a:t>, </a:t>
            </a:r>
            <a:r>
              <a:rPr lang="en-GB" dirty="0" err="1"/>
              <a:t>ačkoli</a:t>
            </a:r>
            <a:r>
              <a:rPr lang="en-GB" dirty="0"/>
              <a:t> </a:t>
            </a:r>
            <a:r>
              <a:rPr lang="en-GB" dirty="0" err="1"/>
              <a:t>Keynesova</a:t>
            </a:r>
            <a:r>
              <a:rPr lang="en-GB" dirty="0"/>
              <a:t> </a:t>
            </a:r>
            <a:r>
              <a:rPr lang="en-GB" b="1" dirty="0" err="1"/>
              <a:t>keynesiánská</a:t>
            </a:r>
            <a:r>
              <a:rPr lang="en-GB" b="1" dirty="0"/>
              <a:t> </a:t>
            </a:r>
            <a:r>
              <a:rPr lang="en-GB" b="1" dirty="0" err="1"/>
              <a:t>ekonomie</a:t>
            </a:r>
            <a:r>
              <a:rPr lang="en-GB" dirty="0"/>
              <a:t> </a:t>
            </a:r>
            <a:r>
              <a:rPr lang="en-GB" dirty="0" err="1"/>
              <a:t>kritizovala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dosahovat</a:t>
            </a:r>
            <a:r>
              <a:rPr lang="en-GB" dirty="0"/>
              <a:t> </a:t>
            </a:r>
            <a:r>
              <a:rPr lang="en-GB" dirty="0" err="1"/>
              <a:t>plné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Francis Ysidro Edgeworth</a:t>
            </a:r>
            <a:r>
              <a:rPr lang="en-GB" dirty="0"/>
              <a:t>: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významný</a:t>
            </a:r>
            <a:r>
              <a:rPr lang="en-GB" dirty="0"/>
              <a:t> </a:t>
            </a:r>
            <a:r>
              <a:rPr lang="en-GB" dirty="0" err="1"/>
              <a:t>ekonom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ovlivněn</a:t>
            </a:r>
            <a:r>
              <a:rPr lang="en-GB" dirty="0"/>
              <a:t> </a:t>
            </a:r>
            <a:r>
              <a:rPr lang="en-GB" dirty="0" err="1"/>
              <a:t>Marshallovými</a:t>
            </a:r>
            <a:r>
              <a:rPr lang="en-GB" dirty="0"/>
              <a:t> </a:t>
            </a:r>
            <a:r>
              <a:rPr lang="en-GB" dirty="0" err="1"/>
              <a:t>myšlenkami</a:t>
            </a:r>
            <a:r>
              <a:rPr lang="en-GB" dirty="0"/>
              <a:t>. </a:t>
            </a:r>
            <a:r>
              <a:rPr lang="en-GB" dirty="0" err="1"/>
              <a:t>Přispěl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a </a:t>
            </a:r>
            <a:r>
              <a:rPr lang="en-GB" dirty="0" err="1"/>
              <a:t>mezní</a:t>
            </a:r>
            <a:r>
              <a:rPr lang="en-GB" dirty="0"/>
              <a:t> </a:t>
            </a:r>
            <a:r>
              <a:rPr lang="en-GB" dirty="0" err="1"/>
              <a:t>analýzy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William Stanley Jevons</a:t>
            </a:r>
            <a:r>
              <a:rPr lang="en-GB" dirty="0"/>
              <a:t>: I </a:t>
            </a:r>
            <a:r>
              <a:rPr lang="en-GB" dirty="0" err="1"/>
              <a:t>když</a:t>
            </a:r>
            <a:r>
              <a:rPr lang="en-GB" dirty="0"/>
              <a:t> Jevons </a:t>
            </a:r>
            <a:r>
              <a:rPr lang="en-GB" dirty="0" err="1"/>
              <a:t>nebyl</a:t>
            </a:r>
            <a:r>
              <a:rPr lang="en-GB" dirty="0"/>
              <a:t> </a:t>
            </a:r>
            <a:r>
              <a:rPr lang="en-GB" dirty="0" err="1"/>
              <a:t>Marshallovým</a:t>
            </a:r>
            <a:r>
              <a:rPr lang="en-GB" dirty="0"/>
              <a:t> </a:t>
            </a:r>
            <a:r>
              <a:rPr lang="en-GB" dirty="0" err="1"/>
              <a:t>přímým</a:t>
            </a:r>
            <a:r>
              <a:rPr lang="en-GB" dirty="0"/>
              <a:t> </a:t>
            </a:r>
            <a:r>
              <a:rPr lang="en-GB" dirty="0" err="1"/>
              <a:t>žákem</a:t>
            </a:r>
            <a:r>
              <a:rPr lang="en-GB" dirty="0"/>
              <a:t>, oba </a:t>
            </a:r>
            <a:r>
              <a:rPr lang="en-GB" dirty="0" err="1"/>
              <a:t>sdíleli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o </a:t>
            </a:r>
            <a:r>
              <a:rPr lang="en-GB" dirty="0" err="1"/>
              <a:t>marginalismu</a:t>
            </a:r>
            <a:r>
              <a:rPr lang="en-GB" dirty="0"/>
              <a:t> a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. Jevons </a:t>
            </a:r>
            <a:r>
              <a:rPr lang="en-GB" dirty="0" err="1"/>
              <a:t>měl</a:t>
            </a:r>
            <a:r>
              <a:rPr lang="en-GB" dirty="0"/>
              <a:t> </a:t>
            </a:r>
            <a:r>
              <a:rPr lang="en-GB" dirty="0" err="1"/>
              <a:t>značný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Marshallovým</a:t>
            </a:r>
            <a:r>
              <a:rPr lang="en-GB" dirty="0"/>
              <a:t> </a:t>
            </a:r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proudem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Edwin </a:t>
            </a:r>
            <a:r>
              <a:rPr lang="en-GB" b="1" dirty="0" err="1"/>
              <a:t>Cannan</a:t>
            </a:r>
            <a:r>
              <a:rPr lang="en-GB" dirty="0"/>
              <a:t>: </a:t>
            </a:r>
            <a:r>
              <a:rPr lang="en-GB" dirty="0" err="1"/>
              <a:t>Ekonom</a:t>
            </a:r>
            <a:r>
              <a:rPr lang="en-GB" dirty="0"/>
              <a:t> a </a:t>
            </a:r>
            <a:r>
              <a:rPr lang="en-GB" dirty="0" err="1"/>
              <a:t>historik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ovlivněn</a:t>
            </a:r>
            <a:r>
              <a:rPr lang="en-GB" dirty="0"/>
              <a:t> </a:t>
            </a:r>
            <a:r>
              <a:rPr lang="en-GB" dirty="0" err="1"/>
              <a:t>Marshallovou</a:t>
            </a:r>
            <a:r>
              <a:rPr lang="en-GB" dirty="0"/>
              <a:t> </a:t>
            </a:r>
            <a:r>
              <a:rPr lang="en-GB" dirty="0" err="1"/>
              <a:t>prací</a:t>
            </a:r>
            <a:r>
              <a:rPr lang="en-GB" dirty="0"/>
              <a:t> a </a:t>
            </a:r>
            <a:r>
              <a:rPr lang="en-GB" dirty="0" err="1"/>
              <a:t>přispěl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britské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tradice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2C66EC3-8B19-3256-12FA-0613EC976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EA90B62-4982-C66C-52D2-3AD541D41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71A0E41-2889-F0F4-D87B-00984A4AC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308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dirty="0"/>
                  <a:t>✔ </a:t>
                </a:r>
                <a:r>
                  <a:rPr lang="en-GB" dirty="0" err="1"/>
                  <a:t>vlevo</a:t>
                </a:r>
                <a:r>
                  <a:rPr lang="en-GB" dirty="0"/>
                  <a:t> je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12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𝑃</m:t>
                        </m:r>
                      </m:den>
                    </m:f>
                  </m:oMath>
                </a14:m>
                <a:br>
                  <a:rPr lang="ar-AE" dirty="0"/>
                </a:br>
                <a:r>
                  <a:rPr lang="ar-AE" dirty="0"/>
                  <a:t>✔ </a:t>
                </a:r>
                <a:r>
                  <a:rPr lang="en-GB" dirty="0" err="1"/>
                  <a:t>vpravo</a:t>
                </a:r>
                <a:r>
                  <a:rPr lang="en-GB" dirty="0"/>
                  <a:t> je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12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𝑃</m:t>
                        </m:r>
                      </m:den>
                    </m:f>
                  </m:oMath>
                </a14:m>
                <a:r>
                  <a:rPr lang="ar-AE" dirty="0"/>
                  <a:t>, </a:t>
                </a:r>
                <a:r>
                  <a:rPr lang="en-GB" dirty="0" err="1"/>
                  <a:t>která</a:t>
                </a:r>
                <a:r>
                  <a:rPr lang="en-GB" dirty="0"/>
                  <a:t> </a:t>
                </a:r>
                <a:r>
                  <a:rPr lang="en-GB" dirty="0" err="1"/>
                  <a:t>závisí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:</a:t>
                </a:r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GB" dirty="0"/>
                  <a:t>(</a:t>
                </a:r>
                <a:r>
                  <a:rPr lang="en-GB" dirty="0" err="1"/>
                  <a:t>reálný</a:t>
                </a:r>
                <a:r>
                  <a:rPr lang="en-GB" dirty="0"/>
                  <a:t> </a:t>
                </a:r>
                <a:r>
                  <a:rPr lang="en-GB" dirty="0" err="1"/>
                  <a:t>produkt</a:t>
                </a:r>
                <a:r>
                  <a:rPr lang="en-GB" dirty="0"/>
                  <a:t>) → </a:t>
                </a:r>
                <a:r>
                  <a:rPr lang="en-GB" b="1" dirty="0" err="1"/>
                  <a:t>kladný</a:t>
                </a:r>
                <a:r>
                  <a:rPr lang="en-GB" b="1" dirty="0"/>
                  <a:t> </a:t>
                </a:r>
                <a:r>
                  <a:rPr lang="en-GB" b="1" dirty="0" err="1"/>
                  <a:t>vliv</a:t>
                </a:r>
                <a:r>
                  <a:rPr lang="en-GB" b="1" dirty="0"/>
                  <a:t> (+)</a:t>
                </a:r>
                <a:r>
                  <a:rPr lang="en-GB" dirty="0"/>
                  <a:t>,</a:t>
                </a:r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ar-AE" dirty="0"/>
                  <a:t>(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úroková</a:t>
                </a:r>
                <a:r>
                  <a:rPr lang="en-GB" dirty="0"/>
                  <a:t> </a:t>
                </a:r>
                <a:r>
                  <a:rPr lang="en-GB" dirty="0" err="1"/>
                  <a:t>míra</a:t>
                </a:r>
                <a:r>
                  <a:rPr lang="en-GB" dirty="0"/>
                  <a:t>) → </a:t>
                </a:r>
                <a:r>
                  <a:rPr lang="en-GB" b="1" dirty="0" err="1"/>
                  <a:t>záporný</a:t>
                </a:r>
                <a:r>
                  <a:rPr lang="en-GB" b="1" dirty="0"/>
                  <a:t> </a:t>
                </a:r>
                <a:r>
                  <a:rPr lang="en-GB" b="1" dirty="0" err="1"/>
                  <a:t>vliv</a:t>
                </a:r>
                <a:r>
                  <a:rPr lang="en-GB" b="1" dirty="0"/>
                  <a:t> (−)</a:t>
                </a:r>
                <a:r>
                  <a:rPr lang="en-GB" dirty="0"/>
                  <a:t>.</a:t>
                </a:r>
              </a:p>
              <a:p>
                <a:endParaRPr lang="cs-CZ" b="1" dirty="0"/>
              </a:p>
              <a:p>
                <a:endParaRPr lang="cs-CZ" b="1" dirty="0"/>
              </a:p>
              <a:p>
                <a:endParaRPr lang="cs-CZ" b="1" dirty="0"/>
              </a:p>
              <a:p>
                <a:r>
                  <a:rPr lang="en-GB" b="1" dirty="0"/>
                  <a:t>„(+)“</a:t>
                </a:r>
                <a:r>
                  <a:rPr lang="en-GB" dirty="0"/>
                  <a:t> je pod </a:t>
                </a:r>
                <a:r>
                  <a:rPr lang="en-GB" dirty="0" err="1"/>
                  <a:t>proměnnou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GB" dirty="0"/>
                  <a:t>→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reálný</a:t>
                </a:r>
                <a:r>
                  <a:rPr lang="en-GB" dirty="0"/>
                  <a:t> </a:t>
                </a:r>
                <a:r>
                  <a:rPr lang="en-GB" dirty="0" err="1"/>
                  <a:t>produkt</a:t>
                </a:r>
                <a:r>
                  <a:rPr lang="en-GB" dirty="0"/>
                  <a:t> </a:t>
                </a:r>
                <a:r>
                  <a:rPr lang="en-GB" b="1" dirty="0" err="1"/>
                  <a:t>zvyšuje</a:t>
                </a:r>
                <a:r>
                  <a:rPr lang="en-GB" dirty="0"/>
                  <a:t> </a:t>
                </a:r>
                <a:r>
                  <a:rPr lang="en-GB" dirty="0" err="1"/>
                  <a:t>poptávku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b="1" dirty="0"/>
                  <a:t>„(−)“</a:t>
                </a:r>
                <a:r>
                  <a:rPr lang="en-GB" dirty="0"/>
                  <a:t> je pod </a:t>
                </a:r>
                <a:r>
                  <a:rPr lang="en-GB" dirty="0" err="1"/>
                  <a:t>proměnnou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ar-AE" dirty="0"/>
                  <a:t>→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úroková</a:t>
                </a:r>
                <a:r>
                  <a:rPr lang="en-GB" dirty="0"/>
                  <a:t> </a:t>
                </a:r>
                <a:r>
                  <a:rPr lang="en-GB" dirty="0" err="1"/>
                  <a:t>míra</a:t>
                </a:r>
                <a:r>
                  <a:rPr lang="en-GB" dirty="0"/>
                  <a:t> </a:t>
                </a:r>
                <a:r>
                  <a:rPr lang="en-GB" b="1" dirty="0" err="1"/>
                  <a:t>snižuje</a:t>
                </a:r>
                <a:r>
                  <a:rPr lang="en-GB" dirty="0"/>
                  <a:t> </a:t>
                </a:r>
                <a:r>
                  <a:rPr lang="en-GB" dirty="0" err="1"/>
                  <a:t>poptávku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👉 </a:t>
                </a:r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 err="1"/>
                  <a:t>roste</a:t>
                </a:r>
                <a:r>
                  <a:rPr lang="en-GB" dirty="0"/>
                  <a:t> s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GB" dirty="0"/>
                  <a:t>a </a:t>
                </a:r>
                <a:r>
                  <a:rPr lang="en-GB" dirty="0" err="1"/>
                  <a:t>klesá</a:t>
                </a:r>
                <a:r>
                  <a:rPr lang="en-GB" dirty="0"/>
                  <a:t>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Choice>
        <mc:Fallback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dirty="0"/>
                  <a:t>✔ </a:t>
                </a:r>
                <a:r>
                  <a:rPr lang="en-GB" dirty="0" err="1"/>
                  <a:t>vlevo</a:t>
                </a:r>
                <a:r>
                  <a:rPr lang="en-GB" dirty="0"/>
                  <a:t> je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𝑀_𝑠/𝑃</a:t>
                </a:r>
                <a:br>
                  <a:rPr lang="ar-AE" dirty="0"/>
                </a:br>
                <a:r>
                  <a:rPr lang="ar-AE" dirty="0"/>
                  <a:t>✔ </a:t>
                </a:r>
                <a:r>
                  <a:rPr lang="en-GB" dirty="0" err="1"/>
                  <a:t>vpravo</a:t>
                </a:r>
                <a:r>
                  <a:rPr lang="en-GB" dirty="0"/>
                  <a:t> je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𝑀_𝑑/𝑃</a:t>
                </a:r>
                <a:r>
                  <a:rPr lang="ar-AE" dirty="0"/>
                  <a:t>, </a:t>
                </a:r>
                <a:r>
                  <a:rPr lang="en-GB" dirty="0" err="1"/>
                  <a:t>která</a:t>
                </a:r>
                <a:r>
                  <a:rPr lang="en-GB" dirty="0"/>
                  <a:t> </a:t>
                </a:r>
                <a:r>
                  <a:rPr lang="en-GB" dirty="0" err="1"/>
                  <a:t>závisí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: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𝑌</a:t>
                </a:r>
                <a:r>
                  <a:rPr lang="en-GB" dirty="0"/>
                  <a:t>(</a:t>
                </a:r>
                <a:r>
                  <a:rPr lang="en-GB" dirty="0" err="1"/>
                  <a:t>reálný</a:t>
                </a:r>
                <a:r>
                  <a:rPr lang="en-GB" dirty="0"/>
                  <a:t> </a:t>
                </a:r>
                <a:r>
                  <a:rPr lang="en-GB" dirty="0" err="1"/>
                  <a:t>produkt</a:t>
                </a:r>
                <a:r>
                  <a:rPr lang="en-GB" dirty="0"/>
                  <a:t>) → </a:t>
                </a:r>
                <a:r>
                  <a:rPr lang="en-GB" b="1" dirty="0" err="1"/>
                  <a:t>kladný</a:t>
                </a:r>
                <a:r>
                  <a:rPr lang="en-GB" b="1" dirty="0"/>
                  <a:t> </a:t>
                </a:r>
                <a:r>
                  <a:rPr lang="en-GB" b="1" dirty="0" err="1"/>
                  <a:t>vliv</a:t>
                </a:r>
                <a:r>
                  <a:rPr lang="en-GB" b="1" dirty="0"/>
                  <a:t> (+)</a:t>
                </a:r>
                <a:r>
                  <a:rPr lang="en-GB" dirty="0"/>
                  <a:t>,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𝑟_𝑁</a:t>
                </a:r>
                <a:r>
                  <a:rPr lang="ar-AE" dirty="0"/>
                  <a:t>(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úroková</a:t>
                </a:r>
                <a:r>
                  <a:rPr lang="en-GB" dirty="0"/>
                  <a:t> </a:t>
                </a:r>
                <a:r>
                  <a:rPr lang="en-GB" dirty="0" err="1"/>
                  <a:t>míra</a:t>
                </a:r>
                <a:r>
                  <a:rPr lang="en-GB" dirty="0"/>
                  <a:t>) → </a:t>
                </a:r>
                <a:r>
                  <a:rPr lang="en-GB" b="1" dirty="0" err="1"/>
                  <a:t>záporný</a:t>
                </a:r>
                <a:r>
                  <a:rPr lang="en-GB" b="1" dirty="0"/>
                  <a:t> </a:t>
                </a:r>
                <a:r>
                  <a:rPr lang="en-GB" b="1" dirty="0" err="1"/>
                  <a:t>vliv</a:t>
                </a:r>
                <a:r>
                  <a:rPr lang="en-GB" b="1" dirty="0"/>
                  <a:t> (−)</a:t>
                </a:r>
                <a:r>
                  <a:rPr lang="en-GB" dirty="0"/>
                  <a:t>.</a:t>
                </a:r>
              </a:p>
              <a:p>
                <a:endParaRPr lang="cs-CZ" b="1" dirty="0"/>
              </a:p>
              <a:p>
                <a:endParaRPr lang="cs-CZ" b="1" dirty="0"/>
              </a:p>
              <a:p>
                <a:endParaRPr lang="cs-CZ" b="1" dirty="0"/>
              </a:p>
              <a:p>
                <a:r>
                  <a:rPr lang="en-GB" b="1" dirty="0"/>
                  <a:t>„(+)“</a:t>
                </a:r>
                <a:r>
                  <a:rPr lang="en-GB" dirty="0"/>
                  <a:t> je pod </a:t>
                </a:r>
                <a:r>
                  <a:rPr lang="en-GB" dirty="0" err="1"/>
                  <a:t>proměnnou</a:t>
                </a:r>
                <a:r>
                  <a:rPr lang="en-GB" dirty="0"/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𝑌</a:t>
                </a:r>
                <a:r>
                  <a:rPr lang="en-GB" dirty="0"/>
                  <a:t>→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reálný</a:t>
                </a:r>
                <a:r>
                  <a:rPr lang="en-GB" dirty="0"/>
                  <a:t> </a:t>
                </a:r>
                <a:r>
                  <a:rPr lang="en-GB" dirty="0" err="1"/>
                  <a:t>produkt</a:t>
                </a:r>
                <a:r>
                  <a:rPr lang="en-GB" dirty="0"/>
                  <a:t> </a:t>
                </a:r>
                <a:r>
                  <a:rPr lang="en-GB" b="1" dirty="0" err="1"/>
                  <a:t>zvyšuje</a:t>
                </a:r>
                <a:r>
                  <a:rPr lang="en-GB" dirty="0"/>
                  <a:t> </a:t>
                </a:r>
                <a:r>
                  <a:rPr lang="en-GB" dirty="0" err="1"/>
                  <a:t>poptávku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b="1" dirty="0"/>
                  <a:t>„(−)“</a:t>
                </a:r>
                <a:r>
                  <a:rPr lang="en-GB" dirty="0"/>
                  <a:t> je pod </a:t>
                </a:r>
                <a:r>
                  <a:rPr lang="en-GB" dirty="0" err="1"/>
                  <a:t>proměnnou</a:t>
                </a:r>
                <a:r>
                  <a:rPr lang="en-GB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𝑟_𝑁</a:t>
                </a:r>
                <a:r>
                  <a:rPr lang="ar-AE" dirty="0"/>
                  <a:t>→ </a:t>
                </a:r>
                <a:r>
                  <a:rPr lang="en-GB" dirty="0" err="1"/>
                  <a:t>znamená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úroková</a:t>
                </a:r>
                <a:r>
                  <a:rPr lang="en-GB" dirty="0"/>
                  <a:t> </a:t>
                </a:r>
                <a:r>
                  <a:rPr lang="en-GB" dirty="0" err="1"/>
                  <a:t>míra</a:t>
                </a:r>
                <a:r>
                  <a:rPr lang="en-GB" dirty="0"/>
                  <a:t> </a:t>
                </a:r>
                <a:r>
                  <a:rPr lang="en-GB" b="1" dirty="0" err="1"/>
                  <a:t>snižuje</a:t>
                </a:r>
                <a:r>
                  <a:rPr lang="en-GB" dirty="0"/>
                  <a:t> </a:t>
                </a:r>
                <a:r>
                  <a:rPr lang="en-GB" dirty="0" err="1"/>
                  <a:t>poptávku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👉 </a:t>
                </a:r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𝑀_𝑑</a:t>
                </a:r>
                <a:r>
                  <a:rPr lang="en-GB" dirty="0" err="1"/>
                  <a:t>roste</a:t>
                </a:r>
                <a:r>
                  <a:rPr lang="en-GB" dirty="0"/>
                  <a:t> s </a:t>
                </a: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𝑌</a:t>
                </a:r>
                <a:r>
                  <a:rPr lang="en-GB" dirty="0"/>
                  <a:t>a </a:t>
                </a:r>
                <a:r>
                  <a:rPr lang="en-GB" dirty="0" err="1"/>
                  <a:t>klesá</a:t>
                </a:r>
                <a:r>
                  <a:rPr lang="en-GB" dirty="0"/>
                  <a:t> s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𝑟_𝑁</a:t>
                </a:r>
                <a:r>
                  <a:rPr lang="ar-AE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Fallback>
      </mc:AlternateContent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dirty="0"/>
              <a:t>Pri </a:t>
            </a:r>
            <a:r>
              <a:rPr lang="en-GB" dirty="0" err="1"/>
              <a:t>vysvětlování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vycház</a:t>
            </a:r>
            <a:r>
              <a:rPr lang="cs-CZ" dirty="0" err="1"/>
              <a:t>ime</a:t>
            </a:r>
            <a:r>
              <a:rPr lang="en-GB" dirty="0"/>
              <a:t> z toho,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inflace</a:t>
            </a:r>
            <a:r>
              <a:rPr lang="en-GB" b="1" dirty="0"/>
              <a:t> je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jev</a:t>
            </a:r>
            <a:r>
              <a:rPr lang="en-GB" b="1" dirty="0"/>
              <a:t> </a:t>
            </a:r>
            <a:r>
              <a:rPr lang="en-GB" b="1" dirty="0" err="1"/>
              <a:t>vyvolávaný</a:t>
            </a:r>
            <a:r>
              <a:rPr lang="en-GB" b="1" dirty="0"/>
              <a:t> </a:t>
            </a:r>
            <a:r>
              <a:rPr lang="en-GB" b="1" dirty="0" err="1"/>
              <a:t>nadměrnou</a:t>
            </a:r>
            <a:r>
              <a:rPr lang="en-GB" b="1" dirty="0"/>
              <a:t> </a:t>
            </a:r>
            <a:r>
              <a:rPr lang="en-GB" b="1" dirty="0" err="1"/>
              <a:t>emisí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. </a:t>
            </a:r>
            <a:r>
              <a:rPr lang="en-GB" b="1" dirty="0" err="1"/>
              <a:t>Inflace</a:t>
            </a:r>
            <a:r>
              <a:rPr lang="en-GB" b="1" dirty="0"/>
              <a:t> </a:t>
            </a:r>
            <a:r>
              <a:rPr lang="en-GB" b="1" dirty="0" err="1"/>
              <a:t>vzniká</a:t>
            </a:r>
            <a:r>
              <a:rPr lang="en-GB" b="1" dirty="0"/>
              <a:t> </a:t>
            </a:r>
            <a:r>
              <a:rPr lang="en-GB" b="1" dirty="0" err="1"/>
              <a:t>tehdy</a:t>
            </a:r>
            <a:r>
              <a:rPr lang="en-GB" b="1" dirty="0"/>
              <a:t>, </a:t>
            </a:r>
            <a:r>
              <a:rPr lang="en-GB" b="1" dirty="0" err="1"/>
              <a:t>když</a:t>
            </a:r>
            <a:r>
              <a:rPr lang="en-GB" b="1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zásoba</a:t>
            </a:r>
            <a:r>
              <a:rPr lang="en-GB" b="1" dirty="0"/>
              <a:t> </a:t>
            </a:r>
            <a:r>
              <a:rPr lang="en-GB" b="1" dirty="0" err="1"/>
              <a:t>předbíhá</a:t>
            </a:r>
            <a:r>
              <a:rPr lang="en-GB" b="1" dirty="0"/>
              <a:t> </a:t>
            </a:r>
            <a:r>
              <a:rPr lang="en-GB" b="1" dirty="0" err="1"/>
              <a:t>poptávku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. </a:t>
            </a:r>
            <a:endParaRPr lang="cs-CZ" b="1" dirty="0"/>
          </a:p>
          <a:p>
            <a:pPr algn="just"/>
            <a:endParaRPr lang="cs-CZ" b="1" noProof="0" dirty="0"/>
          </a:p>
          <a:p>
            <a:pPr algn="just"/>
            <a:endParaRPr lang="cs-CZ" b="1" noProof="0" dirty="0"/>
          </a:p>
          <a:p>
            <a:pPr algn="just"/>
            <a:r>
              <a:rPr lang="cs-CZ" b="1" u="sng" noProof="0" dirty="0"/>
              <a:t>*</a:t>
            </a:r>
            <a:r>
              <a:rPr lang="en-GB" u="sng" dirty="0"/>
              <a:t>V </a:t>
            </a:r>
            <a:r>
              <a:rPr lang="en-GB" u="sng" dirty="0" err="1"/>
              <a:t>reálné</a:t>
            </a:r>
            <a:r>
              <a:rPr lang="en-GB" u="sng" dirty="0"/>
              <a:t> </a:t>
            </a:r>
            <a:r>
              <a:rPr lang="en-GB" u="sng" dirty="0" err="1"/>
              <a:t>ekonomice</a:t>
            </a:r>
            <a:r>
              <a:rPr lang="en-GB" u="sng" dirty="0"/>
              <a:t> </a:t>
            </a:r>
            <a:r>
              <a:rPr lang="en-GB" u="sng" dirty="0" err="1"/>
              <a:t>probíhá</a:t>
            </a:r>
            <a:r>
              <a:rPr lang="en-GB" u="sng" dirty="0"/>
              <a:t> </a:t>
            </a:r>
            <a:r>
              <a:rPr lang="en-GB" u="sng" dirty="0" err="1"/>
              <a:t>tento</a:t>
            </a:r>
            <a:r>
              <a:rPr lang="en-GB" u="sng" dirty="0"/>
              <a:t> </a:t>
            </a:r>
            <a:r>
              <a:rPr lang="en-GB" u="sng" dirty="0" err="1"/>
              <a:t>proces</a:t>
            </a:r>
            <a:r>
              <a:rPr lang="en-GB" u="sng" dirty="0"/>
              <a:t>, </a:t>
            </a:r>
            <a:r>
              <a:rPr lang="en-GB" u="sng" dirty="0" err="1"/>
              <a:t>který</a:t>
            </a:r>
            <a:r>
              <a:rPr lang="en-GB" u="sng" dirty="0"/>
              <a:t> </a:t>
            </a:r>
            <a:r>
              <a:rPr lang="en-GB" u="sng" dirty="0" err="1"/>
              <a:t>vede</a:t>
            </a:r>
            <a:r>
              <a:rPr lang="en-GB" u="sng" dirty="0"/>
              <a:t> k "</a:t>
            </a:r>
            <a:r>
              <a:rPr lang="en-GB" u="sng" dirty="0" err="1"/>
              <a:t>přílivu</a:t>
            </a:r>
            <a:r>
              <a:rPr lang="en-GB" u="sng" dirty="0"/>
              <a:t> </a:t>
            </a:r>
            <a:r>
              <a:rPr lang="en-GB" u="sng" dirty="0" err="1"/>
              <a:t>peněz</a:t>
            </a:r>
            <a:r>
              <a:rPr lang="en-GB" u="sng" dirty="0"/>
              <a:t>" k </a:t>
            </a:r>
            <a:r>
              <a:rPr lang="en-GB" u="sng" dirty="0" err="1"/>
              <a:t>lidem</a:t>
            </a:r>
            <a:r>
              <a:rPr lang="en-GB" u="sng" dirty="0"/>
              <a:t> a </a:t>
            </a:r>
            <a:r>
              <a:rPr lang="en-GB" u="sng" dirty="0" err="1"/>
              <a:t>firmám</a:t>
            </a:r>
            <a:r>
              <a:rPr lang="en-GB" u="sng" dirty="0"/>
              <a:t>, </a:t>
            </a:r>
            <a:r>
              <a:rPr lang="en-GB" u="sng" dirty="0" err="1"/>
              <a:t>ve</a:t>
            </a:r>
            <a:r>
              <a:rPr lang="en-GB" u="sng" dirty="0"/>
              <a:t> </a:t>
            </a:r>
            <a:r>
              <a:rPr lang="en-GB" u="sng" dirty="0" err="1"/>
              <a:t>dvou</a:t>
            </a:r>
            <a:r>
              <a:rPr lang="en-GB" u="sng" dirty="0"/>
              <a:t> </a:t>
            </a:r>
            <a:r>
              <a:rPr lang="en-GB" u="sng" dirty="0" err="1"/>
              <a:t>hlavních</a:t>
            </a:r>
            <a:r>
              <a:rPr lang="en-GB" u="sng" dirty="0"/>
              <a:t> </a:t>
            </a:r>
            <a:r>
              <a:rPr lang="en-GB" u="sng" dirty="0" err="1"/>
              <a:t>krocích</a:t>
            </a:r>
            <a:r>
              <a:rPr lang="en-GB" u="sng" dirty="0"/>
              <a:t>: </a:t>
            </a:r>
            <a:r>
              <a:rPr lang="en-GB" b="1" u="sng" dirty="0" err="1"/>
              <a:t>Operace</a:t>
            </a:r>
            <a:r>
              <a:rPr lang="en-GB" b="1" u="sng" dirty="0"/>
              <a:t> </a:t>
            </a:r>
            <a:r>
              <a:rPr lang="en-GB" b="1" u="sng" dirty="0" err="1"/>
              <a:t>na</a:t>
            </a:r>
            <a:r>
              <a:rPr lang="en-GB" b="1" u="sng" dirty="0"/>
              <a:t> </a:t>
            </a:r>
            <a:r>
              <a:rPr lang="en-GB" b="1" u="sng" dirty="0" err="1"/>
              <a:t>volném</a:t>
            </a:r>
            <a:r>
              <a:rPr lang="en-GB" b="1" u="sng" dirty="0"/>
              <a:t> </a:t>
            </a:r>
            <a:r>
              <a:rPr lang="en-GB" b="1" u="sng" dirty="0" err="1"/>
              <a:t>trhu</a:t>
            </a:r>
            <a:r>
              <a:rPr lang="en-GB" u="sng" dirty="0"/>
              <a:t> a </a:t>
            </a:r>
            <a:r>
              <a:rPr lang="en-GB" b="1" u="sng" dirty="0" err="1"/>
              <a:t>multiplikace</a:t>
            </a:r>
            <a:r>
              <a:rPr lang="en-GB" b="1" u="sng" dirty="0"/>
              <a:t> </a:t>
            </a:r>
            <a:r>
              <a:rPr lang="en-GB" b="1" u="sng" dirty="0" err="1"/>
              <a:t>vkladů</a:t>
            </a:r>
            <a:r>
              <a:rPr lang="en-GB" u="sng" dirty="0"/>
              <a:t>.</a:t>
            </a:r>
            <a:endParaRPr lang="cs-CZ" u="sng" dirty="0"/>
          </a:p>
          <a:p>
            <a:pPr algn="just"/>
            <a:endParaRPr lang="cs-CZ" b="1" noProof="0" dirty="0"/>
          </a:p>
          <a:p>
            <a:r>
              <a:rPr lang="en-GB" b="1" dirty="0"/>
              <a:t>1. Jak </a:t>
            </a:r>
            <a:r>
              <a:rPr lang="en-GB" b="1" dirty="0" err="1"/>
              <a:t>centrální</a:t>
            </a:r>
            <a:r>
              <a:rPr lang="en-GB" b="1" dirty="0"/>
              <a:t> </a:t>
            </a:r>
            <a:r>
              <a:rPr lang="en-GB" b="1" dirty="0" err="1"/>
              <a:t>banka</a:t>
            </a:r>
            <a:r>
              <a:rPr lang="en-GB" b="1" dirty="0"/>
              <a:t> (CB) </a:t>
            </a:r>
            <a:r>
              <a:rPr lang="en-GB" b="1" dirty="0" err="1"/>
              <a:t>zvyšuje</a:t>
            </a:r>
            <a:r>
              <a:rPr lang="en-GB" b="1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zásobu</a:t>
            </a:r>
            <a:endParaRPr lang="en-GB" b="1" dirty="0"/>
          </a:p>
          <a:p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v </a:t>
            </a:r>
            <a:r>
              <a:rPr lang="en-GB" dirty="0" err="1"/>
              <a:t>moderní</a:t>
            </a:r>
            <a:r>
              <a:rPr lang="en-GB" dirty="0"/>
              <a:t> 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netiskne</a:t>
            </a:r>
            <a:r>
              <a:rPr lang="en-GB" dirty="0"/>
              <a:t> </a:t>
            </a:r>
            <a:r>
              <a:rPr lang="en-GB" dirty="0" err="1"/>
              <a:t>hotovost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by </a:t>
            </a:r>
            <a:r>
              <a:rPr lang="en-GB" dirty="0" err="1"/>
              <a:t>rozhazovala</a:t>
            </a:r>
            <a:r>
              <a:rPr lang="en-GB" dirty="0"/>
              <a:t> </a:t>
            </a:r>
            <a:r>
              <a:rPr lang="en-GB" dirty="0" err="1"/>
              <a:t>občanům</a:t>
            </a:r>
            <a:r>
              <a:rPr lang="en-GB" dirty="0"/>
              <a:t>. </a:t>
            </a:r>
            <a:r>
              <a:rPr lang="en-GB" dirty="0" err="1"/>
              <a:t>Místo</a:t>
            </a:r>
            <a:r>
              <a:rPr lang="en-GB" dirty="0"/>
              <a:t> toho </a:t>
            </a:r>
            <a:r>
              <a:rPr lang="en-GB" dirty="0" err="1"/>
              <a:t>provádí</a:t>
            </a:r>
            <a:r>
              <a:rPr lang="en-GB" dirty="0"/>
              <a:t> </a:t>
            </a: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s </a:t>
            </a:r>
            <a:r>
              <a:rPr lang="en-GB" dirty="0" err="1"/>
              <a:t>komerčními</a:t>
            </a:r>
            <a:r>
              <a:rPr lang="en-GB" dirty="0"/>
              <a:t> </a:t>
            </a:r>
            <a:r>
              <a:rPr lang="en-GB" dirty="0" err="1"/>
              <a:t>bankami</a:t>
            </a:r>
            <a:r>
              <a:rPr lang="en-GB" dirty="0"/>
              <a:t>:</a:t>
            </a:r>
          </a:p>
          <a:p>
            <a:r>
              <a:rPr lang="en-GB" b="1" dirty="0" err="1"/>
              <a:t>Nákup</a:t>
            </a:r>
            <a:r>
              <a:rPr lang="en-GB" b="1" dirty="0"/>
              <a:t> </a:t>
            </a:r>
            <a:r>
              <a:rPr lang="en-GB" b="1" dirty="0" err="1"/>
              <a:t>cenných</a:t>
            </a:r>
            <a:r>
              <a:rPr lang="en-GB" b="1" dirty="0"/>
              <a:t> </a:t>
            </a:r>
            <a:r>
              <a:rPr lang="en-GB" b="1" dirty="0" err="1"/>
              <a:t>papírů</a:t>
            </a:r>
            <a:r>
              <a:rPr lang="en-GB" b="1" dirty="0"/>
              <a:t> (</a:t>
            </a:r>
            <a:r>
              <a:rPr lang="cs-CZ" b="1" dirty="0"/>
              <a:t>např. s</a:t>
            </a:r>
            <a:r>
              <a:rPr lang="en-GB" b="1" dirty="0" err="1"/>
              <a:t>tátní</a:t>
            </a:r>
            <a:r>
              <a:rPr lang="en-GB" b="1" dirty="0"/>
              <a:t> </a:t>
            </a:r>
            <a:r>
              <a:rPr lang="en-GB" b="1" dirty="0" err="1"/>
              <a:t>dluhopisy</a:t>
            </a:r>
            <a:r>
              <a:rPr lang="en-GB" b="1" dirty="0"/>
              <a:t>):</a:t>
            </a:r>
            <a:r>
              <a:rPr lang="en-GB" dirty="0"/>
              <a:t> CB </a:t>
            </a:r>
            <a:r>
              <a:rPr lang="en-GB" b="1" dirty="0" err="1"/>
              <a:t>nakoupí</a:t>
            </a:r>
            <a:r>
              <a:rPr lang="en-GB" dirty="0"/>
              <a:t> </a:t>
            </a:r>
            <a:r>
              <a:rPr lang="en-GB" dirty="0" err="1"/>
              <a:t>státní</a:t>
            </a:r>
            <a:r>
              <a:rPr lang="en-GB" dirty="0"/>
              <a:t> </a:t>
            </a:r>
            <a:r>
              <a:rPr lang="en-GB" dirty="0" err="1"/>
              <a:t>dluhopisy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bank.</a:t>
            </a:r>
          </a:p>
          <a:p>
            <a:r>
              <a:rPr lang="en-GB" b="1" dirty="0" err="1"/>
              <a:t>Tvorba</a:t>
            </a:r>
            <a:r>
              <a:rPr lang="en-GB" b="1" dirty="0"/>
              <a:t> </a:t>
            </a:r>
            <a:r>
              <a:rPr lang="en-GB" b="1" dirty="0" err="1"/>
              <a:t>nových</a:t>
            </a:r>
            <a:r>
              <a:rPr lang="en-GB" b="1" dirty="0"/>
              <a:t> </a:t>
            </a:r>
            <a:r>
              <a:rPr lang="en-GB" b="1" dirty="0" err="1"/>
              <a:t>rezerv</a:t>
            </a:r>
            <a:r>
              <a:rPr lang="en-GB" b="1" dirty="0"/>
              <a:t>:</a:t>
            </a:r>
            <a:r>
              <a:rPr lang="en-GB" dirty="0"/>
              <a:t> Za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dluhopisy</a:t>
            </a:r>
            <a:r>
              <a:rPr lang="en-GB" dirty="0"/>
              <a:t> CB </a:t>
            </a:r>
            <a:r>
              <a:rPr lang="en-GB" b="1" dirty="0" err="1"/>
              <a:t>připíše</a:t>
            </a:r>
            <a:r>
              <a:rPr lang="en-GB" b="1" dirty="0"/>
              <a:t> </a:t>
            </a:r>
            <a:r>
              <a:rPr lang="en-GB" b="1" dirty="0" err="1"/>
              <a:t>komerčním</a:t>
            </a:r>
            <a:r>
              <a:rPr lang="en-GB" b="1" dirty="0"/>
              <a:t> </a:t>
            </a:r>
            <a:r>
              <a:rPr lang="en-GB" b="1" dirty="0" err="1"/>
              <a:t>bankám</a:t>
            </a:r>
            <a:r>
              <a:rPr lang="en-GB" b="1" dirty="0"/>
              <a:t> </a:t>
            </a:r>
            <a:r>
              <a:rPr lang="en-GB" b="1" dirty="0" err="1"/>
              <a:t>peníze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účty</a:t>
            </a:r>
            <a:r>
              <a:rPr lang="en-GB" b="1" dirty="0"/>
              <a:t> </a:t>
            </a:r>
            <a:r>
              <a:rPr lang="en-GB" b="1" dirty="0" err="1"/>
              <a:t>rezerv</a:t>
            </a:r>
            <a:r>
              <a:rPr lang="en-GB" dirty="0"/>
              <a:t> u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Tyto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nově</a:t>
            </a:r>
            <a:r>
              <a:rPr lang="en-GB" dirty="0"/>
              <a:t> </a:t>
            </a:r>
            <a:r>
              <a:rPr lang="en-GB" dirty="0" err="1"/>
              <a:t>vytvořené</a:t>
            </a:r>
            <a:r>
              <a:rPr lang="en-GB" dirty="0"/>
              <a:t> a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en-GB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báze</a:t>
            </a:r>
            <a:r>
              <a:rPr lang="en-GB" dirty="0"/>
              <a:t> (</a:t>
            </a:r>
            <a:r>
              <a:rPr lang="en-GB" dirty="0">
                <a:effectLst/>
              </a:rPr>
              <a:t>MB</a:t>
            </a:r>
            <a:r>
              <a:rPr lang="en-GB" dirty="0"/>
              <a:t>​).</a:t>
            </a:r>
          </a:p>
          <a:p>
            <a:r>
              <a:rPr lang="en-GB" dirty="0"/>
              <a:t>V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chvíli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u </a:t>
            </a:r>
            <a:r>
              <a:rPr lang="en-GB" dirty="0" err="1"/>
              <a:t>veřejnosti</a:t>
            </a:r>
            <a:r>
              <a:rPr lang="en-GB" dirty="0"/>
              <a:t>, ale u </a:t>
            </a:r>
            <a:r>
              <a:rPr lang="en-GB" dirty="0" err="1"/>
              <a:t>komerčních</a:t>
            </a:r>
            <a:r>
              <a:rPr lang="en-GB" dirty="0"/>
              <a:t> bank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formě</a:t>
            </a:r>
            <a:r>
              <a:rPr lang="en-GB" dirty="0"/>
              <a:t> </a:t>
            </a:r>
            <a:r>
              <a:rPr lang="en-GB" b="1" dirty="0" err="1"/>
              <a:t>přebytečných</a:t>
            </a:r>
            <a:r>
              <a:rPr lang="en-GB" b="1" dirty="0"/>
              <a:t> </a:t>
            </a:r>
            <a:r>
              <a:rPr lang="en-GB" b="1" dirty="0" err="1"/>
              <a:t>rezerv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2. Jak se </a:t>
            </a:r>
            <a:r>
              <a:rPr lang="en-GB" b="1" dirty="0" err="1"/>
              <a:t>peníze</a:t>
            </a:r>
            <a:r>
              <a:rPr lang="en-GB" b="1" dirty="0"/>
              <a:t> </a:t>
            </a:r>
            <a:r>
              <a:rPr lang="en-GB" b="1" dirty="0" err="1"/>
              <a:t>dostanou</a:t>
            </a:r>
            <a:r>
              <a:rPr lang="en-GB" b="1" dirty="0"/>
              <a:t> k </a:t>
            </a:r>
            <a:r>
              <a:rPr lang="en-GB" b="1" dirty="0" err="1"/>
              <a:t>lidem</a:t>
            </a:r>
            <a:r>
              <a:rPr lang="en-GB" b="1" dirty="0"/>
              <a:t> (</a:t>
            </a:r>
            <a:r>
              <a:rPr lang="en-GB" b="1" dirty="0" err="1"/>
              <a:t>Multiplikace</a:t>
            </a:r>
            <a:r>
              <a:rPr lang="en-GB" b="1" dirty="0"/>
              <a:t>)</a:t>
            </a:r>
          </a:p>
          <a:p>
            <a:r>
              <a:rPr lang="en-GB" dirty="0" err="1"/>
              <a:t>Nyní</a:t>
            </a:r>
            <a:r>
              <a:rPr lang="en-GB" dirty="0"/>
              <a:t> </a:t>
            </a:r>
            <a:r>
              <a:rPr lang="en-GB" dirty="0" err="1"/>
              <a:t>nastupuje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dodatečné</a:t>
            </a:r>
            <a:r>
              <a:rPr lang="en-GB" b="1" dirty="0"/>
              <a:t> </a:t>
            </a:r>
            <a:r>
              <a:rPr lang="en-GB" b="1" dirty="0" err="1"/>
              <a:t>peníze</a:t>
            </a:r>
            <a:r>
              <a:rPr lang="en-GB" b="1" dirty="0"/>
              <a:t> "</a:t>
            </a:r>
            <a:r>
              <a:rPr lang="en-GB" b="1" dirty="0" err="1"/>
              <a:t>potečou</a:t>
            </a:r>
            <a:r>
              <a:rPr lang="en-GB" b="1" dirty="0"/>
              <a:t>" do </a:t>
            </a:r>
            <a:r>
              <a:rPr lang="en-GB" b="1" dirty="0" err="1"/>
              <a:t>majetkových</a:t>
            </a:r>
            <a:r>
              <a:rPr lang="en-GB" b="1" dirty="0"/>
              <a:t> </a:t>
            </a:r>
            <a:r>
              <a:rPr lang="en-GB" b="1" dirty="0" err="1"/>
              <a:t>portfolií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en-GB" dirty="0"/>
              <a:t> (jak </a:t>
            </a:r>
            <a:r>
              <a:rPr lang="en-GB" dirty="0" err="1"/>
              <a:t>uvádí</a:t>
            </a:r>
            <a:r>
              <a:rPr lang="en-GB" dirty="0"/>
              <a:t> </a:t>
            </a:r>
            <a:r>
              <a:rPr lang="cs-CZ" dirty="0"/>
              <a:t>text</a:t>
            </a:r>
            <a:r>
              <a:rPr lang="en-GB" dirty="0"/>
              <a:t>):</a:t>
            </a:r>
          </a:p>
          <a:p>
            <a:r>
              <a:rPr lang="en-GB" b="1" dirty="0" err="1"/>
              <a:t>Přebytkové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b="1" dirty="0"/>
              <a:t> a </a:t>
            </a:r>
            <a:r>
              <a:rPr lang="en-GB" b="1" dirty="0" err="1"/>
              <a:t>úvěry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drží</a:t>
            </a:r>
            <a:r>
              <a:rPr lang="en-GB" dirty="0"/>
              <a:t> </a:t>
            </a:r>
            <a:r>
              <a:rPr lang="en-GB" dirty="0" err="1"/>
              <a:t>nyní</a:t>
            </a:r>
            <a:r>
              <a:rPr lang="en-GB" dirty="0"/>
              <a:t> </a:t>
            </a:r>
            <a:r>
              <a:rPr lang="en-GB" b="1" dirty="0" err="1"/>
              <a:t>více</a:t>
            </a:r>
            <a:r>
              <a:rPr lang="en-GB" b="1" dirty="0"/>
              <a:t> </a:t>
            </a:r>
            <a:r>
              <a:rPr lang="en-GB" b="1" dirty="0" err="1"/>
              <a:t>rezerv</a:t>
            </a:r>
            <a:r>
              <a:rPr lang="en-GB" b="1" dirty="0"/>
              <a:t>, </a:t>
            </a:r>
            <a:r>
              <a:rPr lang="en-GB" b="1" dirty="0" err="1"/>
              <a:t>než</a:t>
            </a:r>
            <a:r>
              <a:rPr lang="en-GB" b="1" dirty="0"/>
              <a:t> </a:t>
            </a:r>
            <a:r>
              <a:rPr lang="en-GB" b="1" dirty="0" err="1"/>
              <a:t>potřebují</a:t>
            </a:r>
            <a:r>
              <a:rPr lang="en-GB" dirty="0"/>
              <a:t> (</a:t>
            </a:r>
            <a:r>
              <a:rPr lang="en-GB" dirty="0" err="1"/>
              <a:t>přebytečné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).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</a:t>
            </a:r>
            <a:r>
              <a:rPr lang="en-GB" dirty="0" err="1"/>
              <a:t>nenesou</a:t>
            </a:r>
            <a:r>
              <a:rPr lang="en-GB" dirty="0"/>
              <a:t> </a:t>
            </a:r>
            <a:r>
              <a:rPr lang="en-GB" dirty="0" err="1"/>
              <a:t>úrok</a:t>
            </a:r>
            <a:r>
              <a:rPr lang="en-GB" dirty="0"/>
              <a:t> (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nízký</a:t>
            </a:r>
            <a:r>
              <a:rPr lang="en-GB" dirty="0"/>
              <a:t>),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silnou</a:t>
            </a:r>
            <a:r>
              <a:rPr lang="en-GB" dirty="0"/>
              <a:t> </a:t>
            </a:r>
            <a:r>
              <a:rPr lang="en-GB" dirty="0" err="1"/>
              <a:t>motivaci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k </a:t>
            </a:r>
            <a:r>
              <a:rPr lang="en-GB" b="1" dirty="0" err="1"/>
              <a:t>poskytování</a:t>
            </a:r>
            <a:r>
              <a:rPr lang="en-GB" b="1" dirty="0"/>
              <a:t> </a:t>
            </a:r>
            <a:r>
              <a:rPr lang="en-GB" b="1" dirty="0" err="1"/>
              <a:t>nových</a:t>
            </a:r>
            <a:r>
              <a:rPr lang="en-GB" b="1" dirty="0"/>
              <a:t> </a:t>
            </a:r>
            <a:r>
              <a:rPr lang="en-GB" b="1" dirty="0" err="1"/>
              <a:t>úvěrů</a:t>
            </a:r>
            <a:r>
              <a:rPr lang="en-GB" dirty="0"/>
              <a:t> </a:t>
            </a:r>
            <a:r>
              <a:rPr lang="en-GB" dirty="0" err="1"/>
              <a:t>firmám</a:t>
            </a:r>
            <a:r>
              <a:rPr lang="en-GB" dirty="0"/>
              <a:t> a </a:t>
            </a:r>
            <a:r>
              <a:rPr lang="en-GB" dirty="0" err="1"/>
              <a:t>domácnostem</a:t>
            </a:r>
            <a:r>
              <a:rPr lang="en-GB" dirty="0"/>
              <a:t>.</a:t>
            </a:r>
          </a:p>
          <a:p>
            <a:r>
              <a:rPr lang="en-GB" b="1" dirty="0" err="1"/>
              <a:t>Příliv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k </a:t>
            </a:r>
            <a:r>
              <a:rPr lang="en-GB" b="1" dirty="0" err="1"/>
              <a:t>veřejnosti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firma</a:t>
            </a:r>
            <a:r>
              <a:rPr lang="en-GB" dirty="0"/>
              <a:t> ("</a:t>
            </a:r>
            <a:r>
              <a:rPr lang="en-GB" dirty="0" err="1"/>
              <a:t>Staveco</a:t>
            </a:r>
            <a:r>
              <a:rPr lang="en-GB" dirty="0"/>
              <a:t>" v</a:t>
            </a:r>
            <a:r>
              <a:rPr lang="cs-CZ" dirty="0"/>
              <a:t> </a:t>
            </a:r>
            <a:r>
              <a:rPr lang="en-GB" dirty="0" err="1"/>
              <a:t>příkladu</a:t>
            </a:r>
            <a:r>
              <a:rPr lang="en-GB" dirty="0"/>
              <a:t>) </a:t>
            </a:r>
            <a:r>
              <a:rPr lang="en-GB" dirty="0" err="1"/>
              <a:t>vezme</a:t>
            </a:r>
            <a:r>
              <a:rPr lang="en-GB" dirty="0"/>
              <a:t> </a:t>
            </a:r>
            <a:r>
              <a:rPr lang="en-GB" dirty="0" err="1"/>
              <a:t>úvěr</a:t>
            </a:r>
            <a:r>
              <a:rPr lang="en-GB" dirty="0"/>
              <a:t>,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jí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b="1" dirty="0" err="1"/>
              <a:t>připíše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její</a:t>
            </a:r>
            <a:r>
              <a:rPr lang="en-GB" b="1" dirty="0"/>
              <a:t> </a:t>
            </a:r>
            <a:r>
              <a:rPr lang="en-GB" b="1" dirty="0" err="1"/>
              <a:t>běžný</a:t>
            </a:r>
            <a:r>
              <a:rPr lang="en-GB" b="1" dirty="0"/>
              <a:t> </a:t>
            </a:r>
            <a:r>
              <a:rPr lang="en-GB" b="1" dirty="0" err="1"/>
              <a:t>účet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se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dostávají</a:t>
            </a:r>
            <a:r>
              <a:rPr lang="en-GB" dirty="0"/>
              <a:t> do </a:t>
            </a:r>
            <a:r>
              <a:rPr lang="en-GB" dirty="0" err="1"/>
              <a:t>oběhu</a:t>
            </a:r>
            <a:r>
              <a:rPr lang="en-GB" dirty="0"/>
              <a:t>.</a:t>
            </a:r>
          </a:p>
          <a:p>
            <a:r>
              <a:rPr lang="en-GB" b="1" dirty="0" err="1"/>
              <a:t>Většina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je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účtech</a:t>
            </a:r>
            <a:r>
              <a:rPr lang="en-GB" b="1" dirty="0"/>
              <a:t> (</a:t>
            </a:r>
            <a:r>
              <a:rPr lang="en-GB" b="1" dirty="0" err="1"/>
              <a:t>Vklady</a:t>
            </a:r>
            <a:r>
              <a:rPr lang="en-GB" b="1" dirty="0"/>
              <a:t>):</a:t>
            </a:r>
            <a:r>
              <a:rPr lang="en-GB" dirty="0"/>
              <a:t> </a:t>
            </a:r>
            <a:r>
              <a:rPr lang="en-GB" dirty="0" err="1"/>
              <a:t>Firma</a:t>
            </a:r>
            <a:r>
              <a:rPr lang="en-GB" dirty="0"/>
              <a:t> za </a:t>
            </a:r>
            <a:r>
              <a:rPr lang="en-GB" dirty="0" err="1"/>
              <a:t>úvěr</a:t>
            </a:r>
            <a:r>
              <a:rPr lang="en-GB" dirty="0"/>
              <a:t> </a:t>
            </a:r>
            <a:r>
              <a:rPr lang="en-GB" dirty="0" err="1"/>
              <a:t>zaplatí</a:t>
            </a:r>
            <a:r>
              <a:rPr lang="en-GB" dirty="0"/>
              <a:t> </a:t>
            </a:r>
            <a:r>
              <a:rPr lang="en-GB" dirty="0" err="1"/>
              <a:t>dodavatelům</a:t>
            </a:r>
            <a:r>
              <a:rPr lang="en-GB" dirty="0"/>
              <a:t> a </a:t>
            </a:r>
            <a:r>
              <a:rPr lang="en-GB" dirty="0" err="1"/>
              <a:t>zaměstnancům</a:t>
            </a:r>
            <a:r>
              <a:rPr lang="en-GB" dirty="0"/>
              <a:t> ("Pan Kratochvíl"). Tito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b="1" dirty="0" err="1"/>
              <a:t>uloží</a:t>
            </a:r>
            <a:r>
              <a:rPr lang="en-GB" b="1" dirty="0"/>
              <a:t> </a:t>
            </a:r>
            <a:r>
              <a:rPr lang="en-GB" b="1" dirty="0" err="1"/>
              <a:t>zpět</a:t>
            </a:r>
            <a:r>
              <a:rPr lang="en-GB" b="1" dirty="0"/>
              <a:t> do </a:t>
            </a:r>
            <a:r>
              <a:rPr lang="en-GB" b="1" dirty="0" err="1"/>
              <a:t>komerčních</a:t>
            </a:r>
            <a:r>
              <a:rPr lang="en-GB" b="1" dirty="0"/>
              <a:t> bank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běžné</a:t>
            </a:r>
            <a:r>
              <a:rPr lang="en-GB" dirty="0"/>
              <a:t> </a:t>
            </a:r>
            <a:r>
              <a:rPr lang="en-GB" dirty="0" err="1"/>
              <a:t>účty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vklady</a:t>
            </a:r>
            <a:r>
              <a:rPr lang="en-GB" dirty="0"/>
              <a:t>. Tyto </a:t>
            </a:r>
            <a:r>
              <a:rPr lang="en-GB" dirty="0" err="1"/>
              <a:t>vklady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největší</a:t>
            </a:r>
            <a:r>
              <a:rPr lang="en-GB" dirty="0"/>
              <a:t>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zásoby</a:t>
            </a:r>
            <a:r>
              <a:rPr lang="en-GB" dirty="0"/>
              <a:t> (</a:t>
            </a:r>
            <a:r>
              <a:rPr lang="en-GB" dirty="0">
                <a:effectLst/>
              </a:rPr>
              <a:t>M</a:t>
            </a:r>
            <a:r>
              <a:rPr lang="en-GB" dirty="0"/>
              <a:t>).</a:t>
            </a:r>
          </a:p>
          <a:p>
            <a:r>
              <a:rPr lang="en-GB" b="1" dirty="0" err="1"/>
              <a:t>Multiplikační</a:t>
            </a:r>
            <a:r>
              <a:rPr lang="en-GB" b="1" dirty="0"/>
              <a:t> </a:t>
            </a:r>
            <a:r>
              <a:rPr lang="en-GB" b="1" dirty="0" err="1"/>
              <a:t>cyklus</a:t>
            </a:r>
            <a:r>
              <a:rPr lang="en-GB" b="1" dirty="0"/>
              <a:t>:</a:t>
            </a:r>
            <a:r>
              <a:rPr lang="en-GB" dirty="0"/>
              <a:t> Tyto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vklady</a:t>
            </a:r>
            <a:r>
              <a:rPr lang="en-GB" dirty="0"/>
              <a:t> </a:t>
            </a:r>
            <a:r>
              <a:rPr lang="en-GB" dirty="0" err="1"/>
              <a:t>vytvoří</a:t>
            </a:r>
            <a:r>
              <a:rPr lang="en-GB" dirty="0"/>
              <a:t> u bank </a:t>
            </a:r>
            <a:r>
              <a:rPr lang="en-GB" dirty="0" err="1"/>
              <a:t>další</a:t>
            </a:r>
            <a:r>
              <a:rPr lang="en-GB" dirty="0"/>
              <a:t> (</a:t>
            </a:r>
            <a:r>
              <a:rPr lang="en-GB" dirty="0" err="1"/>
              <a:t>menší</a:t>
            </a:r>
            <a:r>
              <a:rPr lang="en-GB" dirty="0"/>
              <a:t>) </a:t>
            </a:r>
            <a:r>
              <a:rPr lang="en-GB" dirty="0" err="1"/>
              <a:t>přebytečné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opět</a:t>
            </a:r>
            <a:r>
              <a:rPr lang="en-GB" dirty="0"/>
              <a:t> </a:t>
            </a:r>
            <a:r>
              <a:rPr lang="en-GB" dirty="0" err="1"/>
              <a:t>půjčí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b="1" dirty="0" err="1"/>
              <a:t>multiplikační</a:t>
            </a:r>
            <a:r>
              <a:rPr lang="en-GB" b="1" dirty="0"/>
              <a:t> </a:t>
            </a:r>
            <a:r>
              <a:rPr lang="en-GB" b="1" dirty="0" err="1"/>
              <a:t>proces</a:t>
            </a:r>
            <a:r>
              <a:rPr lang="en-GB" dirty="0"/>
              <a:t> </a:t>
            </a:r>
            <a:r>
              <a:rPr lang="en-GB" dirty="0" err="1"/>
              <a:t>opakovaného</a:t>
            </a:r>
            <a:r>
              <a:rPr lang="en-GB" dirty="0"/>
              <a:t>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 a </a:t>
            </a:r>
            <a:r>
              <a:rPr lang="en-GB" dirty="0" err="1"/>
              <a:t>vkládání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b="1" dirty="0" err="1"/>
              <a:t>znásobí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1 </a:t>
            </a:r>
            <a:r>
              <a:rPr lang="en-GB" dirty="0" err="1"/>
              <a:t>mld</a:t>
            </a:r>
            <a:r>
              <a:rPr lang="en-GB" dirty="0"/>
              <a:t>. </a:t>
            </a:r>
            <a:r>
              <a:rPr lang="en-GB" dirty="0" err="1"/>
              <a:t>Kč</a:t>
            </a:r>
            <a:r>
              <a:rPr lang="en-GB" dirty="0"/>
              <a:t> z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3,57 </a:t>
            </a:r>
            <a:r>
              <a:rPr lang="en-GB" dirty="0" err="1"/>
              <a:t>mld</a:t>
            </a:r>
            <a:r>
              <a:rPr lang="en-GB" dirty="0"/>
              <a:t>. </a:t>
            </a:r>
            <a:r>
              <a:rPr lang="en-GB" dirty="0" err="1"/>
              <a:t>Kč</a:t>
            </a:r>
            <a:r>
              <a:rPr lang="en-GB" dirty="0"/>
              <a:t> (v </a:t>
            </a:r>
            <a:r>
              <a:rPr lang="en-GB" dirty="0" err="1"/>
              <a:t>příkladu</a:t>
            </a:r>
            <a:r>
              <a:rPr lang="en-GB" dirty="0"/>
              <a:t>).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Lidem</a:t>
            </a:r>
            <a:r>
              <a:rPr lang="en-GB" dirty="0"/>
              <a:t> "</a:t>
            </a:r>
            <a:r>
              <a:rPr lang="en-GB" dirty="0" err="1"/>
              <a:t>potečou</a:t>
            </a:r>
            <a:r>
              <a:rPr lang="en-GB" dirty="0"/>
              <a:t>" </a:t>
            </a:r>
            <a:r>
              <a:rPr lang="en-GB" dirty="0" err="1"/>
              <a:t>dodatečné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formě</a:t>
            </a:r>
            <a:r>
              <a:rPr lang="en-GB" dirty="0"/>
              <a:t> </a:t>
            </a:r>
            <a:r>
              <a:rPr lang="en-GB" b="1" dirty="0" err="1"/>
              <a:t>nově</a:t>
            </a:r>
            <a:r>
              <a:rPr lang="en-GB" b="1" dirty="0"/>
              <a:t> </a:t>
            </a:r>
            <a:r>
              <a:rPr lang="en-GB" b="1" dirty="0" err="1"/>
              <a:t>poskytnutých</a:t>
            </a:r>
            <a:r>
              <a:rPr lang="en-GB" b="1" dirty="0"/>
              <a:t> </a:t>
            </a:r>
            <a:r>
              <a:rPr lang="en-GB" b="1" dirty="0" err="1"/>
              <a:t>úvěrů</a:t>
            </a:r>
            <a:r>
              <a:rPr lang="en-GB" dirty="0"/>
              <a:t> a </a:t>
            </a:r>
            <a:r>
              <a:rPr lang="en-GB" dirty="0" err="1"/>
              <a:t>následných</a:t>
            </a:r>
            <a:r>
              <a:rPr lang="en-GB" dirty="0"/>
              <a:t> </a:t>
            </a:r>
            <a:r>
              <a:rPr lang="en-GB" b="1" dirty="0" err="1"/>
              <a:t>vkladů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běžné</a:t>
            </a:r>
            <a:r>
              <a:rPr lang="en-GB" b="1" dirty="0"/>
              <a:t> </a:t>
            </a:r>
            <a:r>
              <a:rPr lang="en-GB" b="1" dirty="0" err="1"/>
              <a:t>účty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vytvořily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navýšené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bázi</a:t>
            </a:r>
            <a:r>
              <a:rPr lang="en-GB" dirty="0"/>
              <a:t> od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</a:t>
            </a:r>
            <a:endParaRPr lang="cs-CZ" dirty="0"/>
          </a:p>
          <a:p>
            <a:r>
              <a:rPr lang="cs-CZ" dirty="0"/>
              <a:t>Výsledek působení - </a:t>
            </a:r>
            <a:r>
              <a:rPr lang="pl-PL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transmisní mechanismus avšak:</a:t>
            </a:r>
          </a:p>
          <a:p>
            <a:endParaRPr lang="cs-CZ" dirty="0"/>
          </a:p>
          <a:p>
            <a:r>
              <a:rPr lang="en-GB" b="1" dirty="0" err="1"/>
              <a:t>Důsledek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 </a:t>
            </a:r>
            <a:r>
              <a:rPr lang="en-GB" b="1" dirty="0" err="1"/>
              <a:t>důchodu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poptávku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endParaRPr lang="en-GB" b="1" dirty="0"/>
          </a:p>
          <a:p>
            <a:r>
              <a:rPr lang="en-GB" dirty="0" err="1"/>
              <a:t>Fáze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popisujete</a:t>
            </a:r>
            <a:r>
              <a:rPr lang="en-GB" dirty="0"/>
              <a:t>, </a:t>
            </a:r>
            <a:r>
              <a:rPr lang="en-GB" dirty="0" err="1"/>
              <a:t>nastává</a:t>
            </a:r>
            <a:r>
              <a:rPr lang="en-GB" dirty="0"/>
              <a:t>, </a:t>
            </a:r>
            <a:r>
              <a:rPr lang="en-GB" dirty="0" err="1"/>
              <a:t>jakmile</a:t>
            </a:r>
            <a:r>
              <a:rPr lang="en-GB" dirty="0"/>
              <a:t> se </a:t>
            </a:r>
            <a:r>
              <a:rPr lang="en-GB" dirty="0" err="1"/>
              <a:t>nově</a:t>
            </a:r>
            <a:r>
              <a:rPr lang="en-GB" dirty="0"/>
              <a:t> </a:t>
            </a:r>
            <a:r>
              <a:rPr lang="en-GB" dirty="0" err="1"/>
              <a:t>vytvořené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dostanou</a:t>
            </a:r>
            <a:r>
              <a:rPr lang="en-GB" dirty="0"/>
              <a:t> do </a:t>
            </a:r>
            <a:r>
              <a:rPr lang="en-GB" dirty="0" err="1"/>
              <a:t>ekonomiky</a:t>
            </a:r>
            <a:r>
              <a:rPr lang="en-GB" dirty="0"/>
              <a:t>:</a:t>
            </a:r>
          </a:p>
          <a:p>
            <a:r>
              <a:rPr lang="en-GB" b="1" dirty="0"/>
              <a:t>1. </a:t>
            </a:r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důchodu</a:t>
            </a:r>
            <a:r>
              <a:rPr lang="en-GB" b="1" dirty="0"/>
              <a:t> (</a:t>
            </a:r>
            <a:r>
              <a:rPr lang="en-GB" b="1" dirty="0" err="1"/>
              <a:t>Multiplikační</a:t>
            </a:r>
            <a:r>
              <a:rPr lang="en-GB" b="1" dirty="0"/>
              <a:t> </a:t>
            </a:r>
            <a:r>
              <a:rPr lang="en-GB" b="1" dirty="0" err="1"/>
              <a:t>efekt</a:t>
            </a:r>
            <a:r>
              <a:rPr lang="en-GB" b="1" dirty="0"/>
              <a:t>)</a:t>
            </a:r>
          </a:p>
          <a:p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peněžní</a:t>
            </a:r>
            <a:r>
              <a:rPr lang="en-GB" b="1" dirty="0"/>
              <a:t> </a:t>
            </a:r>
            <a:r>
              <a:rPr lang="en-GB" b="1" dirty="0" err="1"/>
              <a:t>zásoby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nákupem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) </a:t>
            </a:r>
            <a:r>
              <a:rPr lang="en-GB" dirty="0" err="1"/>
              <a:t>vede</a:t>
            </a:r>
            <a:r>
              <a:rPr lang="en-GB" dirty="0"/>
              <a:t> k:</a:t>
            </a:r>
          </a:p>
          <a:p>
            <a:r>
              <a:rPr lang="en-GB" b="1" dirty="0" err="1"/>
              <a:t>Snížení</a:t>
            </a:r>
            <a:r>
              <a:rPr lang="en-GB" b="1" dirty="0"/>
              <a:t> </a:t>
            </a: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míry</a:t>
            </a:r>
            <a:r>
              <a:rPr lang="en-GB" dirty="0"/>
              <a:t> (</a:t>
            </a:r>
            <a:r>
              <a:rPr lang="en-GB" dirty="0">
                <a:effectLst/>
              </a:rPr>
              <a:t>r</a:t>
            </a:r>
            <a:r>
              <a:rPr lang="en-GB" dirty="0"/>
              <a:t>).</a:t>
            </a:r>
          </a:p>
          <a:p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investic</a:t>
            </a:r>
            <a:r>
              <a:rPr lang="en-GB" dirty="0"/>
              <a:t> (</a:t>
            </a:r>
            <a:r>
              <a:rPr lang="en-GB" dirty="0">
                <a:effectLst/>
              </a:rPr>
              <a:t>I</a:t>
            </a:r>
            <a:r>
              <a:rPr lang="en-GB" dirty="0"/>
              <a:t>).</a:t>
            </a:r>
          </a:p>
          <a:p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b="1" dirty="0" err="1"/>
              <a:t>agregátní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dirty="0"/>
              <a:t> (A</a:t>
            </a:r>
            <a:r>
              <a:rPr lang="en-GB" dirty="0">
                <a:effectLst/>
              </a:rPr>
              <a:t>D</a:t>
            </a:r>
            <a:r>
              <a:rPr lang="en-GB" dirty="0"/>
              <a:t>).</a:t>
            </a:r>
          </a:p>
          <a:p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pádem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b="1" dirty="0" err="1"/>
              <a:t>reálného</a:t>
            </a:r>
            <a:r>
              <a:rPr lang="en-GB" b="1" dirty="0"/>
              <a:t> </a:t>
            </a:r>
            <a:r>
              <a:rPr lang="en-GB" b="1" dirty="0" err="1"/>
              <a:t>produktu</a:t>
            </a:r>
            <a:r>
              <a:rPr lang="en-GB" b="1" dirty="0"/>
              <a:t>/</a:t>
            </a:r>
            <a:r>
              <a:rPr lang="en-GB" b="1" dirty="0" err="1"/>
              <a:t>důchodu</a:t>
            </a:r>
            <a:r>
              <a:rPr lang="en-GB" dirty="0"/>
              <a:t> (</a:t>
            </a:r>
            <a:r>
              <a:rPr lang="en-GB" dirty="0">
                <a:effectLst/>
              </a:rPr>
              <a:t>Y</a:t>
            </a:r>
            <a:r>
              <a:rPr lang="en-GB" dirty="0"/>
              <a:t>) (</a:t>
            </a:r>
            <a:r>
              <a:rPr lang="en-GB" dirty="0" err="1"/>
              <a:t>multiplikační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).</a:t>
            </a:r>
          </a:p>
          <a:p>
            <a:endParaRPr lang="cs-CZ" b="1" dirty="0"/>
          </a:p>
          <a:p>
            <a:r>
              <a:rPr lang="en-GB" b="1" dirty="0"/>
              <a:t>2. </a:t>
            </a:r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(</a:t>
            </a:r>
            <a:r>
              <a:rPr lang="en-GB" b="1" dirty="0">
                <a:effectLst/>
              </a:rPr>
              <a:t>DM</a:t>
            </a:r>
            <a:r>
              <a:rPr lang="en-GB" b="1" dirty="0"/>
              <a:t>​)</a:t>
            </a:r>
          </a:p>
          <a:p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důchod</a:t>
            </a:r>
            <a:r>
              <a:rPr lang="en-GB" dirty="0"/>
              <a:t> (</a:t>
            </a:r>
            <a:r>
              <a:rPr lang="en-GB" dirty="0">
                <a:effectLst/>
              </a:rPr>
              <a:t>Y</a:t>
            </a:r>
            <a:r>
              <a:rPr lang="en-GB" dirty="0"/>
              <a:t>)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a </a:t>
            </a:r>
            <a:r>
              <a:rPr lang="en-GB" dirty="0" err="1"/>
              <a:t>firmy</a:t>
            </a:r>
            <a:r>
              <a:rPr lang="en-GB" dirty="0"/>
              <a:t>:</a:t>
            </a:r>
          </a:p>
          <a:p>
            <a:r>
              <a:rPr lang="en-GB" b="1" dirty="0" err="1"/>
              <a:t>Větší</a:t>
            </a:r>
            <a:r>
              <a:rPr lang="en-GB" b="1" dirty="0"/>
              <a:t> </a:t>
            </a:r>
            <a:r>
              <a:rPr lang="en-GB" b="1" dirty="0" err="1"/>
              <a:t>transakce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Provádějí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nákupů</a:t>
            </a:r>
            <a:r>
              <a:rPr lang="en-GB" dirty="0"/>
              <a:t> a </a:t>
            </a:r>
            <a:r>
              <a:rPr lang="en-GB" dirty="0" err="1"/>
              <a:t>prodejů</a:t>
            </a:r>
            <a:r>
              <a:rPr lang="en-GB" dirty="0"/>
              <a:t> (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,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).</a:t>
            </a:r>
          </a:p>
          <a:p>
            <a:r>
              <a:rPr lang="en-GB" b="1" dirty="0"/>
              <a:t>Vyšší </a:t>
            </a:r>
            <a:r>
              <a:rPr lang="en-GB" b="1" dirty="0" err="1"/>
              <a:t>transakční</a:t>
            </a:r>
            <a:r>
              <a:rPr lang="en-GB" b="1" dirty="0"/>
              <a:t> </a:t>
            </a:r>
            <a:r>
              <a:rPr lang="en-GB" b="1" dirty="0" err="1"/>
              <a:t>poptávka</a:t>
            </a:r>
            <a:r>
              <a:rPr lang="en-GB" b="1" dirty="0"/>
              <a:t>:</a:t>
            </a:r>
            <a:r>
              <a:rPr lang="en-GB" dirty="0"/>
              <a:t> K </a:t>
            </a:r>
            <a:r>
              <a:rPr lang="en-GB" dirty="0" err="1"/>
              <a:t>provedení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vyšších</a:t>
            </a:r>
            <a:r>
              <a:rPr lang="en-GB" dirty="0"/>
              <a:t> </a:t>
            </a:r>
            <a:r>
              <a:rPr lang="en-GB" dirty="0" err="1"/>
              <a:t>transakcí</a:t>
            </a:r>
            <a:r>
              <a:rPr lang="en-GB" dirty="0"/>
              <a:t>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držet</a:t>
            </a:r>
            <a:r>
              <a:rPr lang="en-GB" dirty="0"/>
              <a:t> u </a:t>
            </a:r>
            <a:r>
              <a:rPr lang="en-GB" dirty="0" err="1"/>
              <a:t>sebe</a:t>
            </a:r>
            <a:r>
              <a:rPr lang="en-GB" dirty="0"/>
              <a:t> </a:t>
            </a:r>
            <a:r>
              <a:rPr lang="en-GB" b="1" dirty="0" err="1"/>
              <a:t>více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dirty="0"/>
              <a:t> (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b="1" dirty="0" err="1"/>
              <a:t>transakční</a:t>
            </a:r>
            <a:r>
              <a:rPr lang="en-GB" b="1" dirty="0"/>
              <a:t> </a:t>
            </a:r>
            <a:r>
              <a:rPr lang="en-GB" b="1" dirty="0" err="1"/>
              <a:t>motiv</a:t>
            </a:r>
            <a:r>
              <a:rPr lang="en-GB" dirty="0"/>
              <a:t>).</a:t>
            </a:r>
          </a:p>
          <a:p>
            <a:endParaRPr lang="cs-CZ" dirty="0"/>
          </a:p>
          <a:p>
            <a:r>
              <a:rPr lang="en-GB" dirty="0"/>
              <a:t>↑</a:t>
            </a:r>
            <a:r>
              <a:rPr lang="en-GB" dirty="0">
                <a:effectLst/>
              </a:rPr>
              <a:t>Y</a:t>
            </a:r>
            <a:r>
              <a:rPr lang="en-GB" dirty="0"/>
              <a:t>⟹↑</a:t>
            </a:r>
            <a:r>
              <a:rPr lang="en-GB" dirty="0" err="1"/>
              <a:t>Transakce</a:t>
            </a:r>
            <a:r>
              <a:rPr lang="en-GB" dirty="0"/>
              <a:t>⟹↑</a:t>
            </a:r>
            <a:r>
              <a:rPr lang="en-GB" dirty="0">
                <a:effectLst/>
              </a:rPr>
              <a:t>M</a:t>
            </a:r>
            <a:r>
              <a:rPr lang="cs-CZ" dirty="0">
                <a:effectLst/>
              </a:rPr>
              <a:t>D</a:t>
            </a:r>
            <a:r>
              <a:rPr lang="en-GB" dirty="0"/>
              <a:t>​</a:t>
            </a:r>
            <a:endParaRPr lang="cs-CZ" dirty="0"/>
          </a:p>
          <a:p>
            <a:endParaRPr lang="cs-CZ" dirty="0"/>
          </a:p>
          <a:p>
            <a:r>
              <a:rPr lang="en-GB" b="1" dirty="0"/>
              <a:t>3. </a:t>
            </a:r>
            <a:r>
              <a:rPr lang="en-GB" b="1" dirty="0" err="1"/>
              <a:t>Důsledek</a:t>
            </a:r>
            <a:r>
              <a:rPr lang="en-GB" b="1" dirty="0"/>
              <a:t>: </a:t>
            </a:r>
            <a:r>
              <a:rPr lang="en-GB" b="1" dirty="0" err="1"/>
              <a:t>Tlak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b="1" dirty="0"/>
              <a:t> </a:t>
            </a: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míry</a:t>
            </a:r>
            <a:r>
              <a:rPr lang="en-GB" b="1" dirty="0"/>
              <a:t> (Bod C v </a:t>
            </a:r>
            <a:r>
              <a:rPr lang="en-GB" b="1" dirty="0" err="1"/>
              <a:t>grafu</a:t>
            </a:r>
            <a:r>
              <a:rPr lang="en-GB" b="1" dirty="0"/>
              <a:t>)</a:t>
            </a:r>
          </a:p>
          <a:p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(</a:t>
            </a:r>
            <a:r>
              <a:rPr lang="en-GB" dirty="0">
                <a:effectLst/>
              </a:rPr>
              <a:t>M</a:t>
            </a:r>
            <a:r>
              <a:rPr lang="en-GB" dirty="0"/>
              <a:t>​</a:t>
            </a:r>
            <a:r>
              <a:rPr lang="cs-CZ" dirty="0"/>
              <a:t>D</a:t>
            </a:r>
            <a:r>
              <a:rPr lang="en-GB" dirty="0"/>
              <a:t>) </a:t>
            </a:r>
            <a:r>
              <a:rPr lang="en-GB" dirty="0" err="1"/>
              <a:t>vzrostla</a:t>
            </a:r>
            <a:r>
              <a:rPr lang="en-GB" dirty="0"/>
              <a:t>, ale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</a:t>
            </a:r>
            <a:r>
              <a:rPr lang="en-GB" dirty="0">
                <a:effectLst/>
              </a:rPr>
              <a:t>MS</a:t>
            </a:r>
            <a:r>
              <a:rPr lang="en-GB" dirty="0"/>
              <a:t>​) je </a:t>
            </a:r>
            <a:r>
              <a:rPr lang="en-GB" dirty="0" err="1"/>
              <a:t>fixní</a:t>
            </a:r>
            <a:r>
              <a:rPr lang="en-GB" dirty="0"/>
              <a:t> (</a:t>
            </a:r>
            <a:r>
              <a:rPr lang="en-GB" dirty="0" err="1"/>
              <a:t>vertikální</a:t>
            </a:r>
            <a:r>
              <a:rPr lang="cs-CZ"/>
              <a:t>)</a:t>
            </a:r>
            <a:r>
              <a:rPr lang="en-GB"/>
              <a:t>:</a:t>
            </a:r>
            <a:endParaRPr lang="en-GB" dirty="0"/>
          </a:p>
          <a:p>
            <a:r>
              <a:rPr lang="en-GB" dirty="0"/>
              <a:t>Banky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</a:t>
            </a:r>
            <a:r>
              <a:rPr lang="en-GB" b="1" dirty="0" err="1"/>
              <a:t>nedostatek</a:t>
            </a:r>
            <a:r>
              <a:rPr lang="en-GB" b="1" dirty="0"/>
              <a:t> </a:t>
            </a:r>
            <a:r>
              <a:rPr lang="en-GB" b="1" dirty="0" err="1"/>
              <a:t>rezerv</a:t>
            </a:r>
            <a:r>
              <a:rPr lang="en-GB" dirty="0"/>
              <a:t> </a:t>
            </a:r>
            <a:r>
              <a:rPr lang="en-GB" dirty="0" err="1"/>
              <a:t>vzhledem</a:t>
            </a:r>
            <a:r>
              <a:rPr lang="en-GB" dirty="0"/>
              <a:t> k </a:t>
            </a:r>
            <a:r>
              <a:rPr lang="en-GB" dirty="0" err="1"/>
              <a:t>poptávce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.</a:t>
            </a:r>
          </a:p>
          <a:p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přebytek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tlačí</a:t>
            </a:r>
            <a:r>
              <a:rPr lang="en-GB" dirty="0"/>
              <a:t> </a:t>
            </a:r>
            <a:r>
              <a:rPr lang="en-GB" b="1" dirty="0" err="1"/>
              <a:t>úrokovou</a:t>
            </a:r>
            <a:r>
              <a:rPr lang="en-GB" b="1" dirty="0"/>
              <a:t> </a:t>
            </a:r>
            <a:r>
              <a:rPr lang="en-GB" b="1" dirty="0" err="1"/>
              <a:t>míru</a:t>
            </a:r>
            <a:r>
              <a:rPr lang="en-GB" dirty="0"/>
              <a:t> (</a:t>
            </a:r>
            <a:r>
              <a:rPr lang="en-GB" dirty="0">
                <a:effectLst/>
              </a:rPr>
              <a:t>r</a:t>
            </a:r>
            <a:r>
              <a:rPr lang="en-GB" dirty="0"/>
              <a:t>) </a:t>
            </a:r>
            <a:r>
              <a:rPr lang="en-GB" dirty="0" err="1"/>
              <a:t>zpět</a:t>
            </a:r>
            <a:r>
              <a:rPr lang="en-GB" dirty="0"/>
              <a:t> </a:t>
            </a:r>
            <a:r>
              <a:rPr lang="en-GB" b="1" dirty="0" err="1"/>
              <a:t>nahoru</a:t>
            </a:r>
            <a:r>
              <a:rPr lang="en-GB" dirty="0"/>
              <a:t>.</a:t>
            </a:r>
          </a:p>
          <a:p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se v </a:t>
            </a:r>
            <a:r>
              <a:rPr lang="en-GB" dirty="0" err="1"/>
              <a:t>makroekonomii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b="1" dirty="0" err="1"/>
              <a:t>efekt</a:t>
            </a:r>
            <a:r>
              <a:rPr lang="en-GB" b="1" dirty="0"/>
              <a:t> </a:t>
            </a:r>
            <a:r>
              <a:rPr lang="en-GB" b="1" dirty="0" err="1"/>
              <a:t>vytěsnění</a:t>
            </a:r>
            <a:r>
              <a:rPr lang="en-GB" dirty="0"/>
              <a:t> (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b="1" dirty="0" err="1"/>
              <a:t>nepřímý</a:t>
            </a:r>
            <a:r>
              <a:rPr lang="en-GB" b="1" dirty="0"/>
              <a:t> </a:t>
            </a:r>
            <a:r>
              <a:rPr lang="en-GB" b="1" dirty="0" err="1"/>
              <a:t>efekt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) a je </a:t>
            </a:r>
            <a:r>
              <a:rPr lang="en-GB" dirty="0" err="1"/>
              <a:t>graficky</a:t>
            </a:r>
            <a:r>
              <a:rPr lang="en-GB" dirty="0"/>
              <a:t> </a:t>
            </a:r>
            <a:r>
              <a:rPr lang="en-GB" dirty="0" err="1"/>
              <a:t>znázorněn</a:t>
            </a:r>
            <a:r>
              <a:rPr lang="en-GB" dirty="0"/>
              <a:t> </a:t>
            </a:r>
            <a:r>
              <a:rPr lang="en-GB" dirty="0" err="1"/>
              <a:t>posunem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z </a:t>
            </a:r>
            <a:r>
              <a:rPr lang="en-GB" dirty="0" err="1"/>
              <a:t>bodu</a:t>
            </a:r>
            <a:r>
              <a:rPr lang="en-GB" dirty="0"/>
              <a:t> </a:t>
            </a:r>
            <a:r>
              <a:rPr lang="en-GB" b="1" dirty="0"/>
              <a:t>B do C</a:t>
            </a:r>
            <a:r>
              <a:rPr lang="en-GB" dirty="0"/>
              <a:t> (viz text pod </a:t>
            </a:r>
            <a:r>
              <a:rPr lang="en-GB" dirty="0" err="1"/>
              <a:t>Obr</a:t>
            </a:r>
            <a:r>
              <a:rPr lang="en-GB" dirty="0"/>
              <a:t>. 5–6).</a:t>
            </a:r>
          </a:p>
          <a:p>
            <a:endParaRPr lang="cs-CZ" dirty="0"/>
          </a:p>
          <a:p>
            <a:r>
              <a:rPr lang="cs-CZ" dirty="0"/>
              <a:t>-----------------------------------</a:t>
            </a:r>
          </a:p>
          <a:p>
            <a:endParaRPr lang="cs-CZ" dirty="0"/>
          </a:p>
          <a:p>
            <a:r>
              <a:rPr lang="en-GB" dirty="0" err="1"/>
              <a:t>Klíčovým</a:t>
            </a:r>
            <a:r>
              <a:rPr lang="en-GB" dirty="0"/>
              <a:t> a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používaným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ČNB je </a:t>
            </a:r>
            <a:r>
              <a:rPr lang="en-GB" b="1" dirty="0" err="1"/>
              <a:t>dvoutýdenní</a:t>
            </a:r>
            <a:r>
              <a:rPr lang="en-GB" b="1" dirty="0"/>
              <a:t> repo </a:t>
            </a:r>
            <a:r>
              <a:rPr lang="en-GB" b="1" dirty="0" err="1"/>
              <a:t>operace</a:t>
            </a:r>
            <a:r>
              <a:rPr lang="en-GB" dirty="0"/>
              <a:t> (2T repo).</a:t>
            </a:r>
          </a:p>
          <a:p>
            <a:r>
              <a:rPr lang="en-GB" b="1" dirty="0" err="1"/>
              <a:t>Charakteristika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Jedná</a:t>
            </a:r>
            <a:r>
              <a:rPr lang="en-GB" dirty="0"/>
              <a:t> se o </a:t>
            </a:r>
            <a:r>
              <a:rPr lang="en-GB" b="1" dirty="0" err="1"/>
              <a:t>reverzní</a:t>
            </a:r>
            <a:r>
              <a:rPr lang="en-GB" b="1" dirty="0"/>
              <a:t> </a:t>
            </a:r>
            <a:r>
              <a:rPr lang="en-GB" b="1" dirty="0" err="1"/>
              <a:t>obchod</a:t>
            </a:r>
            <a:r>
              <a:rPr lang="en-GB" dirty="0"/>
              <a:t> (repo </a:t>
            </a:r>
            <a:r>
              <a:rPr lang="en-GB" dirty="0" err="1"/>
              <a:t>obchod</a:t>
            </a:r>
            <a:r>
              <a:rPr lang="en-GB" dirty="0"/>
              <a:t>),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s </a:t>
            </a:r>
            <a:r>
              <a:rPr lang="en-GB" dirty="0" err="1"/>
              <a:t>dohodou</a:t>
            </a:r>
            <a:r>
              <a:rPr lang="en-GB" dirty="0"/>
              <a:t> o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zpětném</a:t>
            </a:r>
            <a:r>
              <a:rPr lang="en-GB" dirty="0"/>
              <a:t> </a:t>
            </a:r>
            <a:r>
              <a:rPr lang="en-GB" dirty="0" err="1"/>
              <a:t>odkupu</a:t>
            </a:r>
            <a:r>
              <a:rPr lang="en-GB" dirty="0"/>
              <a:t>.</a:t>
            </a:r>
          </a:p>
          <a:p>
            <a:r>
              <a:rPr lang="en-GB" b="1" dirty="0" err="1"/>
              <a:t>Hlavní</a:t>
            </a:r>
            <a:r>
              <a:rPr lang="en-GB" b="1" dirty="0"/>
              <a:t> </a:t>
            </a:r>
            <a:r>
              <a:rPr lang="en-GB" b="1" dirty="0" err="1"/>
              <a:t>úroková</a:t>
            </a:r>
            <a:r>
              <a:rPr lang="en-GB" b="1" dirty="0"/>
              <a:t> </a:t>
            </a:r>
            <a:r>
              <a:rPr lang="en-GB" b="1" dirty="0" err="1"/>
              <a:t>sazba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b="1" dirty="0" err="1"/>
              <a:t>Dvoutýdenní</a:t>
            </a:r>
            <a:r>
              <a:rPr lang="en-GB" b="1" dirty="0"/>
              <a:t> repo </a:t>
            </a:r>
            <a:r>
              <a:rPr lang="en-GB" b="1" dirty="0" err="1"/>
              <a:t>sazba</a:t>
            </a:r>
            <a:r>
              <a:rPr lang="en-GB" dirty="0"/>
              <a:t> je </a:t>
            </a:r>
            <a:r>
              <a:rPr lang="en-GB" dirty="0" err="1"/>
              <a:t>klíčová</a:t>
            </a:r>
            <a:r>
              <a:rPr lang="en-GB" dirty="0"/>
              <a:t> </a:t>
            </a:r>
            <a:r>
              <a:rPr lang="en-GB" dirty="0" err="1"/>
              <a:t>měnověpolitická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ČNB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krátkodobé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.</a:t>
            </a:r>
          </a:p>
          <a:p>
            <a:r>
              <a:rPr lang="en-GB" b="1" dirty="0" err="1"/>
              <a:t>Typická</a:t>
            </a:r>
            <a:r>
              <a:rPr lang="en-GB" b="1" dirty="0"/>
              <a:t> </a:t>
            </a:r>
            <a:r>
              <a:rPr lang="en-GB" b="1" dirty="0" err="1"/>
              <a:t>operace</a:t>
            </a:r>
            <a:r>
              <a:rPr lang="en-GB" b="1" dirty="0"/>
              <a:t>: </a:t>
            </a:r>
            <a:r>
              <a:rPr lang="en-GB" b="1" dirty="0" err="1"/>
              <a:t>Stahování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endParaRPr lang="en-GB" b="1" dirty="0"/>
          </a:p>
          <a:p>
            <a:r>
              <a:rPr lang="en-GB" dirty="0" err="1"/>
              <a:t>Zásadní</a:t>
            </a:r>
            <a:r>
              <a:rPr lang="en-GB" dirty="0"/>
              <a:t> </a:t>
            </a:r>
            <a:r>
              <a:rPr lang="en-GB" dirty="0" err="1"/>
              <a:t>rozdíl</a:t>
            </a:r>
            <a:r>
              <a:rPr lang="en-GB" dirty="0"/>
              <a:t> </a:t>
            </a:r>
            <a:r>
              <a:rPr lang="en-GB" dirty="0" err="1"/>
              <a:t>oproti</a:t>
            </a:r>
            <a:r>
              <a:rPr lang="en-GB" dirty="0"/>
              <a:t> </a:t>
            </a:r>
            <a:r>
              <a:rPr lang="en-GB" dirty="0" err="1"/>
              <a:t>expanzivnímu</a:t>
            </a:r>
            <a:r>
              <a:rPr lang="en-GB" dirty="0"/>
              <a:t> </a:t>
            </a:r>
            <a:r>
              <a:rPr lang="en-GB" dirty="0" err="1"/>
              <a:t>příkladu</a:t>
            </a:r>
            <a:r>
              <a:rPr lang="en-GB" dirty="0"/>
              <a:t> z </a:t>
            </a:r>
            <a:r>
              <a:rPr lang="en-GB" dirty="0" err="1"/>
              <a:t>učebnice</a:t>
            </a:r>
            <a:r>
              <a:rPr lang="en-GB" dirty="0"/>
              <a:t> je ten,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český</a:t>
            </a:r>
            <a:r>
              <a:rPr lang="en-GB" dirty="0"/>
              <a:t> </a:t>
            </a:r>
            <a:r>
              <a:rPr lang="en-GB" dirty="0" err="1"/>
              <a:t>bankovní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b="1" dirty="0" err="1"/>
              <a:t>přebytek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r>
              <a:rPr lang="en-GB" dirty="0"/>
              <a:t> (</a:t>
            </a:r>
            <a:r>
              <a:rPr lang="en-GB" dirty="0" err="1"/>
              <a:t>hodně</a:t>
            </a:r>
            <a:r>
              <a:rPr lang="en-GB" dirty="0"/>
              <a:t> </a:t>
            </a:r>
            <a:r>
              <a:rPr lang="en-GB" dirty="0" err="1"/>
              <a:t>volných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). Proto ČNB </a:t>
            </a:r>
            <a:r>
              <a:rPr lang="en-GB" dirty="0" err="1"/>
              <a:t>neprovádí</a:t>
            </a:r>
            <a:r>
              <a:rPr lang="en-GB" dirty="0"/>
              <a:t> </a:t>
            </a:r>
            <a:r>
              <a:rPr lang="en-GB" dirty="0" err="1"/>
              <a:t>primárně</a:t>
            </a:r>
            <a:r>
              <a:rPr lang="en-GB" dirty="0"/>
              <a:t> </a:t>
            </a:r>
            <a:r>
              <a:rPr lang="en-GB" dirty="0" err="1"/>
              <a:t>operace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dodávání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dirty="0"/>
              <a:t> (</a:t>
            </a:r>
            <a:r>
              <a:rPr lang="en-GB" dirty="0" err="1"/>
              <a:t>injekci</a:t>
            </a:r>
            <a:r>
              <a:rPr lang="en-GB" dirty="0"/>
              <a:t>), ale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b="1" dirty="0" err="1"/>
              <a:t>stahování</a:t>
            </a:r>
            <a:r>
              <a:rPr lang="en-GB" b="1" dirty="0"/>
              <a:t> (</a:t>
            </a:r>
            <a:r>
              <a:rPr lang="en-GB" b="1" dirty="0" err="1"/>
              <a:t>sterilizaci</a:t>
            </a:r>
            <a:r>
              <a:rPr lang="en-GB" b="1" dirty="0"/>
              <a:t>) z </a:t>
            </a:r>
            <a:r>
              <a:rPr lang="en-GB" b="1" dirty="0" err="1"/>
              <a:t>oběhu</a:t>
            </a:r>
            <a:r>
              <a:rPr lang="en-GB" dirty="0"/>
              <a:t>:</a:t>
            </a:r>
          </a:p>
          <a:p>
            <a:r>
              <a:rPr lang="en-GB" b="1" dirty="0" err="1"/>
              <a:t>Mechanismus</a:t>
            </a:r>
            <a:r>
              <a:rPr lang="en-GB" b="1" dirty="0"/>
              <a:t> </a:t>
            </a:r>
            <a:r>
              <a:rPr lang="en-GB" b="1" dirty="0" err="1"/>
              <a:t>stahování</a:t>
            </a:r>
            <a:r>
              <a:rPr lang="en-GB" b="1" dirty="0"/>
              <a:t>:</a:t>
            </a:r>
            <a:r>
              <a:rPr lang="en-GB" dirty="0"/>
              <a:t> ČNB </a:t>
            </a:r>
            <a:r>
              <a:rPr lang="en-GB" b="1" dirty="0" err="1"/>
              <a:t>prodává</a:t>
            </a:r>
            <a:r>
              <a:rPr lang="en-GB" dirty="0"/>
              <a:t> </a:t>
            </a:r>
            <a:r>
              <a:rPr lang="en-GB" dirty="0" err="1"/>
              <a:t>komerčním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</a:t>
            </a:r>
            <a:r>
              <a:rPr lang="en-GB" b="1" dirty="0" err="1"/>
              <a:t>státní</a:t>
            </a:r>
            <a:r>
              <a:rPr lang="en-GB" b="1" dirty="0"/>
              <a:t> </a:t>
            </a:r>
            <a:r>
              <a:rPr lang="en-GB" b="1" dirty="0" err="1"/>
              <a:t>dluhopisy</a:t>
            </a:r>
            <a:r>
              <a:rPr lang="en-GB" b="1" dirty="0"/>
              <a:t> (</a:t>
            </a:r>
            <a:r>
              <a:rPr lang="en-GB" b="1" dirty="0" err="1"/>
              <a:t>cenné</a:t>
            </a:r>
            <a:r>
              <a:rPr lang="en-GB" b="1" dirty="0"/>
              <a:t> </a:t>
            </a:r>
            <a:r>
              <a:rPr lang="en-GB" b="1" dirty="0" err="1"/>
              <a:t>papíry</a:t>
            </a:r>
            <a:r>
              <a:rPr lang="en-GB" b="1" dirty="0"/>
              <a:t>)</a:t>
            </a:r>
            <a:r>
              <a:rPr lang="en-GB" dirty="0"/>
              <a:t> s </a:t>
            </a:r>
            <a:r>
              <a:rPr lang="en-GB" dirty="0" err="1"/>
              <a:t>příslibem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je za 14 </a:t>
            </a:r>
            <a:r>
              <a:rPr lang="en-GB" dirty="0" err="1"/>
              <a:t>dní</a:t>
            </a:r>
            <a:r>
              <a:rPr lang="en-GB" dirty="0"/>
              <a:t> </a:t>
            </a:r>
            <a:r>
              <a:rPr lang="en-GB" dirty="0" err="1"/>
              <a:t>koupí</a:t>
            </a:r>
            <a:r>
              <a:rPr lang="en-GB" dirty="0"/>
              <a:t> </a:t>
            </a:r>
            <a:r>
              <a:rPr lang="en-GB" dirty="0" err="1"/>
              <a:t>zpět</a:t>
            </a:r>
            <a:r>
              <a:rPr lang="en-GB" dirty="0"/>
              <a:t> za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.</a:t>
            </a:r>
          </a:p>
          <a:p>
            <a:r>
              <a:rPr lang="en-GB" b="1" dirty="0" err="1"/>
              <a:t>Dopad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b="1" dirty="0"/>
              <a:t>ČNB </a:t>
            </a:r>
            <a:r>
              <a:rPr lang="en-GB" b="1" dirty="0" err="1"/>
              <a:t>dočasně</a:t>
            </a:r>
            <a:r>
              <a:rPr lang="en-GB" b="1" dirty="0"/>
              <a:t> </a:t>
            </a:r>
            <a:r>
              <a:rPr lang="en-GB" b="1" dirty="0" err="1"/>
              <a:t>odčerpá</a:t>
            </a:r>
            <a:r>
              <a:rPr lang="en-GB" b="1" dirty="0"/>
              <a:t> (</a:t>
            </a:r>
            <a:r>
              <a:rPr lang="en-GB" b="1" dirty="0" err="1"/>
              <a:t>stáhne</a:t>
            </a:r>
            <a:r>
              <a:rPr lang="en-GB" b="1" dirty="0"/>
              <a:t>)</a:t>
            </a:r>
            <a:r>
              <a:rPr lang="en-GB" dirty="0"/>
              <a:t> z bank a </a:t>
            </a:r>
            <a:r>
              <a:rPr lang="en-GB" dirty="0" err="1"/>
              <a:t>potažmo</a:t>
            </a:r>
            <a:r>
              <a:rPr lang="en-GB" dirty="0"/>
              <a:t> z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přebytečnou</a:t>
            </a:r>
            <a:r>
              <a:rPr lang="en-GB" dirty="0"/>
              <a:t> </a:t>
            </a:r>
            <a:r>
              <a:rPr lang="en-GB" dirty="0" err="1"/>
              <a:t>hotovost</a:t>
            </a:r>
            <a:r>
              <a:rPr lang="en-GB" dirty="0"/>
              <a:t>. Banky </a:t>
            </a:r>
            <a:r>
              <a:rPr lang="en-GB" dirty="0" err="1"/>
              <a:t>získají</a:t>
            </a:r>
            <a:r>
              <a:rPr lang="en-GB" dirty="0"/>
              <a:t> </a:t>
            </a:r>
            <a:r>
              <a:rPr lang="en-GB" dirty="0" err="1"/>
              <a:t>úrok</a:t>
            </a:r>
            <a:r>
              <a:rPr lang="en-GB" dirty="0"/>
              <a:t> (repo </a:t>
            </a:r>
            <a:r>
              <a:rPr lang="en-GB" dirty="0" err="1"/>
              <a:t>sazbu</a:t>
            </a:r>
            <a:r>
              <a:rPr lang="en-GB" dirty="0"/>
              <a:t>) a ČNB </a:t>
            </a:r>
            <a:r>
              <a:rPr lang="en-GB" dirty="0" err="1"/>
              <a:t>dosáhne</a:t>
            </a:r>
            <a:r>
              <a:rPr lang="en-GB" dirty="0"/>
              <a:t>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inflačního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.</a:t>
            </a:r>
          </a:p>
          <a:p>
            <a:endParaRPr lang="cs-CZ" dirty="0"/>
          </a:p>
          <a:p>
            <a:endParaRPr lang="en-GB" dirty="0"/>
          </a:p>
          <a:p>
            <a:pPr algn="just"/>
            <a:endParaRPr lang="cs-CZ" b="1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dirty="0"/>
                  <a:t>Ms​ =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dirty="0"/>
                  <a:t> (</a:t>
                </a:r>
                <a:r>
                  <a:rPr lang="en-GB" dirty="0" err="1"/>
                  <a:t>množství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v </a:t>
                </a:r>
                <a:r>
                  <a:rPr lang="en-GB" dirty="0" err="1"/>
                  <a:t>oběhu</a:t>
                </a:r>
                <a:r>
                  <a:rPr lang="en-GB" dirty="0"/>
                  <a:t> </a:t>
                </a:r>
                <a:r>
                  <a:rPr lang="en-GB" dirty="0" err="1"/>
                  <a:t>stanovené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bankou</a:t>
                </a:r>
                <a:r>
                  <a:rPr lang="en-GB" dirty="0"/>
                  <a:t>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lang="en-GB" dirty="0"/>
                  <a:t>= </a:t>
                </a:r>
                <a:r>
                  <a:rPr lang="en-GB" b="1" dirty="0" err="1"/>
                  <a:t>cenová</a:t>
                </a:r>
                <a:r>
                  <a:rPr lang="en-GB" b="1" dirty="0"/>
                  <a:t> </a:t>
                </a:r>
                <a:r>
                  <a:rPr lang="en-GB" b="1" dirty="0" err="1"/>
                  <a:t>hladina</a:t>
                </a:r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12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𝑃</m:t>
                        </m:r>
                      </m:den>
                    </m:f>
                  </m:oMath>
                </a14:m>
                <a:r>
                  <a:rPr lang="ar-AE" dirty="0"/>
                  <a:t>=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(</a:t>
                </a:r>
                <a:r>
                  <a:rPr lang="en-GB" dirty="0" err="1"/>
                  <a:t>kolik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ekonomické</a:t>
                </a:r>
                <a:r>
                  <a:rPr lang="en-GB" dirty="0"/>
                  <a:t> </a:t>
                </a:r>
                <a:r>
                  <a:rPr lang="en-GB" dirty="0" err="1"/>
                  <a:t>subjekty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v </a:t>
                </a:r>
                <a:r>
                  <a:rPr lang="en-GB" dirty="0" err="1"/>
                  <a:t>reálných</a:t>
                </a:r>
                <a:r>
                  <a:rPr lang="en-GB" dirty="0"/>
                  <a:t> </a:t>
                </a:r>
                <a:r>
                  <a:rPr lang="en-GB" dirty="0" err="1"/>
                  <a:t>jednotkách</a:t>
                </a:r>
                <a:r>
                  <a:rPr lang="en-GB" dirty="0"/>
                  <a:t>, </a:t>
                </a:r>
                <a:r>
                  <a:rPr lang="en-GB" dirty="0" err="1"/>
                  <a:t>očištěno</a:t>
                </a:r>
                <a:r>
                  <a:rPr lang="en-GB" dirty="0"/>
                  <a:t> o </a:t>
                </a:r>
                <a:r>
                  <a:rPr lang="en-GB" dirty="0" err="1"/>
                  <a:t>ceny</a:t>
                </a:r>
                <a:r>
                  <a:rPr lang="en-GB" dirty="0"/>
                  <a:t>).</a:t>
                </a:r>
              </a:p>
              <a:p>
                <a:pPr algn="just"/>
                <a:endParaRPr lang="cs-CZ" noProof="0" dirty="0"/>
              </a:p>
              <a:p>
                <a:pPr algn="just"/>
                <a:endParaRPr lang="cs-CZ" noProof="0" dirty="0"/>
              </a:p>
              <a:p>
                <a:r>
                  <a:rPr lang="en-GB" b="1" dirty="0" err="1"/>
                  <a:t>Smysl</a:t>
                </a:r>
                <a:r>
                  <a:rPr lang="en-GB" b="1" dirty="0"/>
                  <a:t> </a:t>
                </a:r>
                <a:r>
                  <a:rPr lang="en-GB" b="1" dirty="0" err="1"/>
                  <a:t>rovnice</a:t>
                </a:r>
                <a:endParaRPr lang="en-GB" b="1" dirty="0"/>
              </a:p>
              <a:p>
                <a:r>
                  <a:rPr lang="en-GB" dirty="0" err="1"/>
                  <a:t>Levá</a:t>
                </a:r>
                <a:r>
                  <a:rPr lang="en-GB" dirty="0"/>
                  <a:t> </a:t>
                </a:r>
                <a:r>
                  <a:rPr lang="en-GB" dirty="0" err="1"/>
                  <a:t>strana</a:t>
                </a:r>
                <a:r>
                  <a:rPr lang="en-GB" dirty="0"/>
                  <a:t>: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nabídka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AE" dirty="0"/>
                  <a:t>), </a:t>
                </a:r>
                <a:r>
                  <a:rPr lang="en-GB" dirty="0" err="1"/>
                  <a:t>kterou</a:t>
                </a:r>
                <a:r>
                  <a:rPr lang="en-GB" dirty="0"/>
                  <a:t> </a:t>
                </a:r>
                <a:r>
                  <a:rPr lang="en-GB" dirty="0" err="1"/>
                  <a:t>určuje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banka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Pravá</a:t>
                </a:r>
                <a:r>
                  <a:rPr lang="en-GB" dirty="0"/>
                  <a:t> </a:t>
                </a:r>
                <a:r>
                  <a:rPr lang="en-GB" dirty="0" err="1"/>
                  <a:t>strana</a:t>
                </a:r>
                <a:r>
                  <a:rPr lang="en-GB" dirty="0"/>
                  <a:t>: </a:t>
                </a:r>
                <a:r>
                  <a:rPr lang="en-GB" dirty="0" err="1"/>
                  <a:t>vyjadřuje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množství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se </a:t>
                </a:r>
                <a:r>
                  <a:rPr lang="en-GB" dirty="0" err="1"/>
                  <a:t>rovná</a:t>
                </a:r>
                <a:r>
                  <a:rPr lang="en-GB" dirty="0"/>
                  <a:t> </a:t>
                </a:r>
                <a:r>
                  <a:rPr lang="en-GB" b="1" dirty="0" err="1"/>
                  <a:t>cenové</a:t>
                </a:r>
                <a:r>
                  <a:rPr lang="en-GB" b="1" dirty="0"/>
                  <a:t> </a:t>
                </a:r>
                <a:r>
                  <a:rPr lang="en-GB" b="1" dirty="0" err="1"/>
                  <a:t>hladině</a:t>
                </a:r>
                <a:r>
                  <a:rPr lang="en-GB" dirty="0"/>
                  <a:t> </a:t>
                </a:r>
                <a:r>
                  <a:rPr lang="en-GB" dirty="0" err="1"/>
                  <a:t>krát</a:t>
                </a:r>
                <a:r>
                  <a:rPr lang="en-GB" dirty="0"/>
                  <a:t>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/>
                        <m:t>Nomin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b="0" i="1"/>
                            <m:t>a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ln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ı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ar-AE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pen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ı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ze</m:t>
                      </m:r>
                      <m:r>
                        <a:rPr lang="en-GB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cenov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a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ar-AE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hladina</m:t>
                      </m:r>
                      <m:r>
                        <a:rPr lang="en-GB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re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a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ln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a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ar-AE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popt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a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vka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po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pen</m:t>
                      </m:r>
                      <m:acc>
                        <m:accPr>
                          <m:chr m:val="̌"/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acc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z</m:t>
                      </m:r>
                      <m:limUpp>
                        <m:limUp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n-GB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ı</m:t>
                          </m:r>
                        </m:e>
                        <m:lim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ch</m:t>
                      </m:r>
                      <m:r>
                        <a:rPr lang="en-GB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GB" b="0" dirty="0"/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dirty="0"/>
                  <a:t>👉 </a:t>
                </a:r>
                <a:r>
                  <a:rPr lang="en-GB" dirty="0" err="1"/>
                  <a:t>Tahle</a:t>
                </a:r>
                <a:r>
                  <a:rPr lang="en-GB" dirty="0"/>
                  <a:t> </a:t>
                </a:r>
                <a:r>
                  <a:rPr lang="en-GB" dirty="0" err="1"/>
                  <a:t>rovnice</a:t>
                </a:r>
                <a:r>
                  <a:rPr lang="en-GB" dirty="0"/>
                  <a:t> je </a:t>
                </a:r>
                <a:r>
                  <a:rPr lang="en-GB" dirty="0" err="1"/>
                  <a:t>jen</a:t>
                </a:r>
                <a:r>
                  <a:rPr lang="en-GB" dirty="0"/>
                  <a:t> </a:t>
                </a:r>
                <a:r>
                  <a:rPr lang="en-GB" b="1" dirty="0" err="1"/>
                  <a:t>alternativní</a:t>
                </a:r>
                <a:r>
                  <a:rPr lang="en-GB" b="1" dirty="0"/>
                  <a:t> </a:t>
                </a:r>
                <a:r>
                  <a:rPr lang="en-GB" b="1" dirty="0" err="1"/>
                  <a:t>přepis</a:t>
                </a:r>
                <a:r>
                  <a:rPr lang="en-GB" b="1" dirty="0"/>
                  <a:t> </a:t>
                </a:r>
                <a:r>
                  <a:rPr lang="en-GB" b="1" dirty="0" err="1"/>
                  <a:t>rovnováhy</a:t>
                </a:r>
                <a:r>
                  <a:rPr lang="en-GB" b="1" dirty="0"/>
                  <a:t> </a:t>
                </a:r>
                <a:r>
                  <a:rPr lang="en-GB" b="1" dirty="0" err="1"/>
                  <a:t>na</a:t>
                </a:r>
                <a:r>
                  <a:rPr lang="en-GB" b="1" dirty="0"/>
                  <a:t> </a:t>
                </a:r>
                <a:r>
                  <a:rPr lang="en-GB" b="1" dirty="0" err="1"/>
                  <a:t>trhu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Choice>
        <mc:Fallback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dirty="0"/>
                  <a:t>Ms​ =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dirty="0"/>
                  <a:t> (</a:t>
                </a:r>
                <a:r>
                  <a:rPr lang="en-GB" dirty="0" err="1"/>
                  <a:t>množství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v </a:t>
                </a:r>
                <a:r>
                  <a:rPr lang="en-GB" dirty="0" err="1"/>
                  <a:t>oběhu</a:t>
                </a:r>
                <a:r>
                  <a:rPr lang="en-GB" dirty="0"/>
                  <a:t> </a:t>
                </a:r>
                <a:r>
                  <a:rPr lang="en-GB" dirty="0" err="1"/>
                  <a:t>stanovené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bankou</a:t>
                </a:r>
                <a:r>
                  <a:rPr lang="en-GB" dirty="0"/>
                  <a:t>),</a:t>
                </a:r>
              </a:p>
              <a:p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𝑀_𝑑</a:t>
                </a:r>
                <a:r>
                  <a:rPr lang="ar-AE" dirty="0"/>
                  <a:t>=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,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en-GB" dirty="0"/>
                  <a:t>= </a:t>
                </a:r>
                <a:r>
                  <a:rPr lang="en-GB" b="1" dirty="0" err="1"/>
                  <a:t>cenová</a:t>
                </a:r>
                <a:r>
                  <a:rPr lang="en-GB" b="1" dirty="0"/>
                  <a:t> </a:t>
                </a:r>
                <a:r>
                  <a:rPr lang="en-GB" b="1" dirty="0" err="1"/>
                  <a:t>hladina</a:t>
                </a:r>
                <a:r>
                  <a:rPr lang="en-GB" dirty="0"/>
                  <a:t>,</a:t>
                </a:r>
              </a:p>
              <a:p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𝑀_𝑑/𝑃</a:t>
                </a:r>
                <a:r>
                  <a:rPr lang="ar-AE" dirty="0"/>
                  <a:t>=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(</a:t>
                </a:r>
                <a:r>
                  <a:rPr lang="en-GB" dirty="0" err="1"/>
                  <a:t>kolik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ekonomické</a:t>
                </a:r>
                <a:r>
                  <a:rPr lang="en-GB" dirty="0"/>
                  <a:t> </a:t>
                </a:r>
                <a:r>
                  <a:rPr lang="en-GB" dirty="0" err="1"/>
                  <a:t>subjekty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v </a:t>
                </a:r>
                <a:r>
                  <a:rPr lang="en-GB" dirty="0" err="1"/>
                  <a:t>reálných</a:t>
                </a:r>
                <a:r>
                  <a:rPr lang="en-GB" dirty="0"/>
                  <a:t> </a:t>
                </a:r>
                <a:r>
                  <a:rPr lang="en-GB" dirty="0" err="1"/>
                  <a:t>jednotkách</a:t>
                </a:r>
                <a:r>
                  <a:rPr lang="en-GB" dirty="0"/>
                  <a:t>, </a:t>
                </a:r>
                <a:r>
                  <a:rPr lang="en-GB" dirty="0" err="1"/>
                  <a:t>očištěno</a:t>
                </a:r>
                <a:r>
                  <a:rPr lang="en-GB" dirty="0"/>
                  <a:t> o </a:t>
                </a:r>
                <a:r>
                  <a:rPr lang="en-GB" dirty="0" err="1"/>
                  <a:t>ceny</a:t>
                </a:r>
                <a:r>
                  <a:rPr lang="en-GB" dirty="0"/>
                  <a:t>).</a:t>
                </a:r>
              </a:p>
              <a:p>
                <a:pPr algn="just"/>
                <a:endParaRPr lang="cs-CZ" noProof="0" dirty="0"/>
              </a:p>
              <a:p>
                <a:pPr algn="just"/>
                <a:endParaRPr lang="cs-CZ" noProof="0" dirty="0"/>
              </a:p>
              <a:p>
                <a:r>
                  <a:rPr lang="en-GB" b="1" dirty="0" err="1"/>
                  <a:t>Smysl</a:t>
                </a:r>
                <a:r>
                  <a:rPr lang="en-GB" b="1" dirty="0"/>
                  <a:t> </a:t>
                </a:r>
                <a:r>
                  <a:rPr lang="en-GB" b="1" dirty="0" err="1"/>
                  <a:t>rovnice</a:t>
                </a:r>
                <a:endParaRPr lang="en-GB" b="1" dirty="0"/>
              </a:p>
              <a:p>
                <a:r>
                  <a:rPr lang="en-GB" dirty="0" err="1"/>
                  <a:t>Levá</a:t>
                </a:r>
                <a:r>
                  <a:rPr lang="en-GB" dirty="0"/>
                  <a:t> </a:t>
                </a:r>
                <a:r>
                  <a:rPr lang="en-GB" dirty="0" err="1"/>
                  <a:t>strana</a:t>
                </a:r>
                <a:r>
                  <a:rPr lang="en-GB" dirty="0"/>
                  <a:t>: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nabídka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(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𝑀_𝑠</a:t>
                </a:r>
                <a:r>
                  <a:rPr lang="ar-AE" dirty="0"/>
                  <a:t>), </a:t>
                </a:r>
                <a:r>
                  <a:rPr lang="en-GB" dirty="0" err="1"/>
                  <a:t>kterou</a:t>
                </a:r>
                <a:r>
                  <a:rPr lang="en-GB" dirty="0"/>
                  <a:t> </a:t>
                </a:r>
                <a:r>
                  <a:rPr lang="en-GB" dirty="0" err="1"/>
                  <a:t>určuje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banka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Pravá</a:t>
                </a:r>
                <a:r>
                  <a:rPr lang="en-GB" dirty="0"/>
                  <a:t> </a:t>
                </a:r>
                <a:r>
                  <a:rPr lang="en-GB" dirty="0" err="1"/>
                  <a:t>strana</a:t>
                </a:r>
                <a:r>
                  <a:rPr lang="en-GB" dirty="0"/>
                  <a:t>: </a:t>
                </a:r>
                <a:r>
                  <a:rPr lang="en-GB" dirty="0" err="1"/>
                  <a:t>vyjadřuje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nominální</a:t>
                </a:r>
                <a:r>
                  <a:rPr lang="en-GB" b="1" dirty="0"/>
                  <a:t> </a:t>
                </a:r>
                <a:r>
                  <a:rPr lang="en-GB" b="1" dirty="0" err="1"/>
                  <a:t>množství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se </a:t>
                </a:r>
                <a:r>
                  <a:rPr lang="en-GB" dirty="0" err="1"/>
                  <a:t>rovná</a:t>
                </a:r>
                <a:r>
                  <a:rPr lang="en-GB" dirty="0"/>
                  <a:t> </a:t>
                </a:r>
                <a:r>
                  <a:rPr lang="en-GB" b="1" dirty="0" err="1"/>
                  <a:t>cenové</a:t>
                </a:r>
                <a:r>
                  <a:rPr lang="en-GB" b="1" dirty="0"/>
                  <a:t> </a:t>
                </a:r>
                <a:r>
                  <a:rPr lang="en-GB" b="1" dirty="0" err="1"/>
                  <a:t>hladině</a:t>
                </a:r>
                <a:r>
                  <a:rPr lang="en-GB" dirty="0"/>
                  <a:t> </a:t>
                </a:r>
                <a:r>
                  <a:rPr lang="en-GB" dirty="0" err="1"/>
                  <a:t>krát</a:t>
                </a:r>
                <a:r>
                  <a:rPr lang="en-GB" dirty="0"/>
                  <a:t> </a:t>
                </a:r>
                <a:r>
                  <a:rPr lang="en-GB" b="1" dirty="0" err="1"/>
                  <a:t>reálná</a:t>
                </a:r>
                <a:r>
                  <a:rPr lang="en-GB" b="1" dirty="0"/>
                  <a:t> </a:t>
                </a:r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</a:t>
                </a:r>
              </a:p>
              <a:p>
                <a:r>
                  <a:rPr lang="en-GB" b="0" i="0">
                    <a:latin typeface="Cambria Math" panose="02040503050406030204" pitchFamily="18" charset="0"/>
                  </a:rPr>
                  <a:t>"Nomin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b="0" i="0"/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"ln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"ı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pen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"ı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"ze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"=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"cenov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hladina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"×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"re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"ln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popt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"vka po pen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"e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 ̌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"z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"ı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"ch</a:t>
                </a:r>
                <a:r>
                  <a:rPr lang="en-GB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".</a:t>
                </a:r>
                <a:endParaRPr lang="en-GB" b="0" dirty="0"/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dirty="0"/>
                  <a:t>👉 </a:t>
                </a:r>
                <a:r>
                  <a:rPr lang="en-GB" dirty="0" err="1"/>
                  <a:t>Tahle</a:t>
                </a:r>
                <a:r>
                  <a:rPr lang="en-GB" dirty="0"/>
                  <a:t> </a:t>
                </a:r>
                <a:r>
                  <a:rPr lang="en-GB" dirty="0" err="1"/>
                  <a:t>rovnice</a:t>
                </a:r>
                <a:r>
                  <a:rPr lang="en-GB" dirty="0"/>
                  <a:t> je </a:t>
                </a:r>
                <a:r>
                  <a:rPr lang="en-GB" dirty="0" err="1"/>
                  <a:t>jen</a:t>
                </a:r>
                <a:r>
                  <a:rPr lang="en-GB" dirty="0"/>
                  <a:t> </a:t>
                </a:r>
                <a:r>
                  <a:rPr lang="en-GB" b="1" dirty="0" err="1"/>
                  <a:t>alternativní</a:t>
                </a:r>
                <a:r>
                  <a:rPr lang="en-GB" b="1" dirty="0"/>
                  <a:t> </a:t>
                </a:r>
                <a:r>
                  <a:rPr lang="en-GB" b="1" dirty="0" err="1"/>
                  <a:t>přepis</a:t>
                </a:r>
                <a:r>
                  <a:rPr lang="en-GB" b="1" dirty="0"/>
                  <a:t> </a:t>
                </a:r>
                <a:r>
                  <a:rPr lang="en-GB" b="1" dirty="0" err="1"/>
                  <a:t>rovnováhy</a:t>
                </a:r>
                <a:r>
                  <a:rPr lang="en-GB" b="1" dirty="0"/>
                  <a:t> </a:t>
                </a:r>
                <a:r>
                  <a:rPr lang="en-GB" b="1" dirty="0" err="1"/>
                  <a:t>na</a:t>
                </a:r>
                <a:r>
                  <a:rPr lang="en-GB" b="1" dirty="0"/>
                  <a:t> </a:t>
                </a:r>
                <a:r>
                  <a:rPr lang="en-GB" b="1" dirty="0" err="1"/>
                  <a:t>trhu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Fallback>
      </mc:AlternateContent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2BEF63E-321E-33A5-C3DD-46601630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BDA98D8-AE37-68F8-EA96-B37D294C1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6F013D6-B597-2FF0-9B38-0E10145BA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54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vyšších úrokových mírách lidé raději drží méně likvidní aktiva jako jsou termínované vklady nebo cenné papíry.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Baumolův-Tobinův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transakční poptávky po penězích tyto poznatky zobecňuje.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Všechna aktiva – </a:t>
            </a:r>
            <a:r>
              <a:rPr lang="cs-CZ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stejná míru výnosu: snaha držet pouze likvidní aktiva (peníze), 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nezájem a o méně likvidní aktiva.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cs-CZ" b="1" noProof="0" dirty="0"/>
                  <a:t>Peněžní zásoba</a:t>
                </a:r>
                <a:r>
                  <a:rPr lang="cs-CZ" noProof="0" dirty="0"/>
                  <a:t> a </a:t>
                </a:r>
                <a:r>
                  <a:rPr lang="cs-CZ" b="1" noProof="0" dirty="0"/>
                  <a:t>poptávka po penězích</a:t>
                </a:r>
                <a:r>
                  <a:rPr lang="cs-CZ" noProof="0" dirty="0"/>
                  <a:t> působí na </a:t>
                </a:r>
                <a:r>
                  <a:rPr lang="cs-CZ" b="1" noProof="0" dirty="0"/>
                  <a:t>skutečnou inflaci</a:t>
                </a:r>
                <a:r>
                  <a:rPr lang="cs-CZ" noProof="0" dirty="0"/>
                  <a:t>. </a:t>
                </a:r>
                <a:r>
                  <a:rPr lang="cs-CZ" b="1" noProof="0" dirty="0"/>
                  <a:t>Očekávaná inflace</a:t>
                </a:r>
                <a:r>
                  <a:rPr lang="cs-CZ" noProof="0" dirty="0"/>
                  <a:t> se promítá do </a:t>
                </a:r>
                <a:r>
                  <a:rPr lang="cs-CZ" b="1" noProof="0" dirty="0"/>
                  <a:t>nominální úrokové míry</a:t>
                </a:r>
                <a:r>
                  <a:rPr lang="cs-CZ" noProof="0" dirty="0"/>
                  <a:t>. Ta působí na </a:t>
                </a:r>
                <a:r>
                  <a:rPr lang="cs-CZ" b="1" noProof="0" dirty="0"/>
                  <a:t>poptávku po penězích</a:t>
                </a:r>
                <a:r>
                  <a:rPr lang="cs-CZ" noProof="0" dirty="0"/>
                  <a:t> a jejím prostřednictvím na </a:t>
                </a:r>
                <a:r>
                  <a:rPr lang="cs-CZ" b="1" noProof="0" dirty="0"/>
                  <a:t>skutečnou inflaci</a:t>
                </a:r>
                <a:r>
                  <a:rPr lang="cs-CZ" noProof="0" dirty="0"/>
                  <a:t>.</a:t>
                </a:r>
              </a:p>
              <a:p>
                <a:pPr algn="just"/>
                <a:endParaRPr lang="cs-CZ" noProof="0" dirty="0"/>
              </a:p>
              <a:p>
                <a:r>
                  <a:rPr lang="en-GB" b="1" dirty="0" err="1"/>
                  <a:t>Vysvětlení</a:t>
                </a:r>
                <a:r>
                  <a:rPr lang="en-GB" b="1" dirty="0"/>
                  <a:t>:</a:t>
                </a:r>
              </a:p>
              <a:p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AE" dirty="0"/>
                  <a:t>– </a:t>
                </a:r>
                <a:r>
                  <a:rPr lang="en-GB" dirty="0" err="1"/>
                  <a:t>pokud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banka</a:t>
                </a:r>
                <a:r>
                  <a:rPr lang="en-GB" dirty="0"/>
                  <a:t> </a:t>
                </a:r>
                <a:r>
                  <a:rPr lang="en-GB" dirty="0" err="1"/>
                  <a:t>zvýší</a:t>
                </a:r>
                <a:r>
                  <a:rPr lang="en-GB" dirty="0"/>
                  <a:t> </a:t>
                </a:r>
                <a:r>
                  <a:rPr lang="en-GB" dirty="0" err="1"/>
                  <a:t>nabídku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, </a:t>
                </a:r>
                <a:r>
                  <a:rPr lang="en-GB" dirty="0" err="1"/>
                  <a:t>při</a:t>
                </a:r>
                <a:r>
                  <a:rPr lang="en-GB" dirty="0"/>
                  <a:t> </a:t>
                </a:r>
                <a:r>
                  <a:rPr lang="en-GB" dirty="0" err="1"/>
                  <a:t>stejném</a:t>
                </a:r>
                <a:r>
                  <a:rPr lang="en-GB" dirty="0"/>
                  <a:t> </a:t>
                </a:r>
                <a:r>
                  <a:rPr lang="en-GB" dirty="0" err="1"/>
                  <a:t>produktu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GB" dirty="0"/>
                  <a:t>a </a:t>
                </a:r>
                <a:r>
                  <a:rPr lang="en-GB" dirty="0" err="1"/>
                  <a:t>stabilní</a:t>
                </a:r>
                <a:r>
                  <a:rPr lang="en-GB" dirty="0"/>
                  <a:t> </a:t>
                </a:r>
                <a:r>
                  <a:rPr lang="en-GB" dirty="0" err="1"/>
                  <a:t>poptávce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 to </a:t>
                </a:r>
                <a:r>
                  <a:rPr lang="en-GB" dirty="0" err="1"/>
                  <a:t>vyvolá</a:t>
                </a:r>
                <a:r>
                  <a:rPr lang="en-GB" dirty="0"/>
                  <a:t> </a:t>
                </a:r>
                <a:r>
                  <a:rPr lang="en-GB" dirty="0" err="1"/>
                  <a:t>tlak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:r>
                  <a:rPr lang="en-GB" dirty="0" err="1"/>
                  <a:t>cen</a:t>
                </a:r>
                <a:r>
                  <a:rPr lang="en-GB" dirty="0"/>
                  <a:t> (</a:t>
                </a:r>
                <a:r>
                  <a:rPr lang="en-GB" dirty="0" err="1"/>
                  <a:t>inflaci</a:t>
                </a:r>
                <a:r>
                  <a:rPr lang="en-GB" dirty="0"/>
                  <a:t>).</a:t>
                </a:r>
              </a:p>
              <a:p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ar-AE" dirty="0"/>
                  <a:t>– </a:t>
                </a:r>
                <a:r>
                  <a:rPr lang="en-GB" dirty="0" err="1"/>
                  <a:t>když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</a:t>
                </a:r>
                <a:r>
                  <a:rPr lang="en-GB" dirty="0" err="1"/>
                  <a:t>např</a:t>
                </a:r>
                <a:r>
                  <a:rPr lang="en-GB" dirty="0"/>
                  <a:t>. </a:t>
                </a:r>
                <a:r>
                  <a:rPr lang="en-GB" dirty="0" err="1"/>
                  <a:t>kvůli</a:t>
                </a:r>
                <a:r>
                  <a:rPr lang="en-GB" dirty="0"/>
                  <a:t> </a:t>
                </a:r>
                <a:r>
                  <a:rPr lang="en-GB" dirty="0" err="1"/>
                  <a:t>očekávání</a:t>
                </a:r>
                <a:r>
                  <a:rPr lang="en-GB" dirty="0"/>
                  <a:t> </a:t>
                </a:r>
                <a:r>
                  <a:rPr lang="en-GB" dirty="0" err="1"/>
                  <a:t>inflace</a:t>
                </a:r>
                <a:r>
                  <a:rPr lang="en-GB" dirty="0"/>
                  <a:t> </a:t>
                </a:r>
                <a:r>
                  <a:rPr lang="en-GB" dirty="0" err="1"/>
                  <a:t>nebo</a:t>
                </a:r>
                <a:r>
                  <a:rPr lang="en-GB" dirty="0"/>
                  <a:t> </a:t>
                </a:r>
                <a:r>
                  <a:rPr lang="en-GB" dirty="0" err="1"/>
                  <a:t>vyšším</a:t>
                </a:r>
                <a:r>
                  <a:rPr lang="en-GB" dirty="0"/>
                  <a:t> </a:t>
                </a:r>
                <a:r>
                  <a:rPr lang="en-GB" dirty="0" err="1"/>
                  <a:t>úrokům</a:t>
                </a:r>
                <a:r>
                  <a:rPr lang="en-GB" dirty="0"/>
                  <a:t>), </a:t>
                </a:r>
                <a:r>
                  <a:rPr lang="en-GB" dirty="0" err="1"/>
                  <a:t>začnou</a:t>
                </a:r>
                <a:r>
                  <a:rPr lang="en-GB" dirty="0"/>
                  <a:t> je </a:t>
                </a:r>
                <a:r>
                  <a:rPr lang="en-GB" dirty="0" err="1"/>
                  <a:t>rychleji</a:t>
                </a:r>
                <a:r>
                  <a:rPr lang="en-GB" dirty="0"/>
                  <a:t> </a:t>
                </a:r>
                <a:r>
                  <a:rPr lang="en-GB" dirty="0" err="1"/>
                  <a:t>utrácet</a:t>
                </a:r>
                <a:r>
                  <a:rPr lang="en-GB" dirty="0"/>
                  <a:t> → </a:t>
                </a:r>
                <a:r>
                  <a:rPr lang="en-GB" dirty="0" err="1"/>
                  <a:t>zvyšuje</a:t>
                </a:r>
                <a:r>
                  <a:rPr lang="en-GB" dirty="0"/>
                  <a:t> se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obratu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to </a:t>
                </a:r>
                <a:r>
                  <a:rPr lang="en-GB" dirty="0" err="1"/>
                  <a:t>urychluje</a:t>
                </a:r>
                <a:r>
                  <a:rPr lang="en-GB" dirty="0"/>
                  <a:t> </a:t>
                </a:r>
                <a:r>
                  <a:rPr lang="en-GB" dirty="0" err="1"/>
                  <a:t>růst</a:t>
                </a:r>
                <a:r>
                  <a:rPr lang="en-GB" dirty="0"/>
                  <a:t> cen.</a:t>
                </a:r>
              </a:p>
              <a:p>
                <a:r>
                  <a:rPr lang="en-GB" b="1" dirty="0" err="1"/>
                  <a:t>Očekávaná</a:t>
                </a:r>
                <a:r>
                  <a:rPr lang="en-GB" b="1" dirty="0"/>
                  <a:t> </a:t>
                </a:r>
                <a:r>
                  <a:rPr lang="en-GB" b="1" dirty="0" err="1"/>
                  <a:t>inflace</a:t>
                </a:r>
                <a:r>
                  <a:rPr lang="en-GB" dirty="0"/>
                  <a:t> → </a:t>
                </a:r>
                <a:r>
                  <a:rPr lang="en-GB" dirty="0" err="1"/>
                  <a:t>zvyšuje</a:t>
                </a:r>
                <a:r>
                  <a:rPr lang="en-GB" dirty="0"/>
                  <a:t> 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úrokovou</a:t>
                </a:r>
                <a:r>
                  <a:rPr lang="en-GB" dirty="0"/>
                  <a:t> </a:t>
                </a:r>
                <a:r>
                  <a:rPr lang="en-GB" dirty="0" err="1"/>
                  <a:t>míru</a:t>
                </a:r>
                <a:r>
                  <a:rPr lang="en-GB" dirty="0"/>
                  <a:t> (</a:t>
                </a:r>
                <a:r>
                  <a:rPr lang="en-GB" dirty="0" err="1"/>
                  <a:t>Fisherův</a:t>
                </a:r>
                <a:r>
                  <a:rPr lang="en-GB" dirty="0"/>
                  <a:t> </a:t>
                </a:r>
                <a:r>
                  <a:rPr lang="en-GB" dirty="0" err="1"/>
                  <a:t>efekt</a:t>
                </a:r>
                <a:r>
                  <a:rPr lang="en-GB" dirty="0"/>
                  <a:t>). Vyšší </a:t>
                </a:r>
                <a:r>
                  <a:rPr lang="en-GB" dirty="0" err="1"/>
                  <a:t>úrok</a:t>
                </a:r>
                <a:r>
                  <a:rPr lang="en-GB" dirty="0"/>
                  <a:t> =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držby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</a:t>
                </a:r>
                <a:r>
                  <a:rPr lang="en-GB" dirty="0" err="1"/>
                  <a:t>klesá</a:t>
                </a:r>
                <a:r>
                  <a:rPr lang="en-GB" dirty="0"/>
                  <a:t> </a:t>
                </a:r>
                <a:r>
                  <a:rPr lang="en-GB" dirty="0" err="1"/>
                  <a:t>poptávka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b="1" dirty="0" err="1"/>
                  <a:t>Snížení</a:t>
                </a:r>
                <a:r>
                  <a:rPr lang="en-GB" b="1" dirty="0"/>
                  <a:t> </a:t>
                </a:r>
                <a:r>
                  <a:rPr lang="en-GB" b="1" dirty="0" err="1"/>
                  <a:t>poptávky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=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nechtějí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hotovost</a:t>
                </a:r>
                <a:r>
                  <a:rPr lang="en-GB" dirty="0"/>
                  <a:t>, ale </a:t>
                </a:r>
                <a:r>
                  <a:rPr lang="en-GB" dirty="0" err="1"/>
                  <a:t>utrácejí</a:t>
                </a:r>
                <a:r>
                  <a:rPr lang="en-GB" dirty="0"/>
                  <a:t> </a:t>
                </a:r>
                <a:r>
                  <a:rPr lang="en-GB" dirty="0" err="1"/>
                  <a:t>či</a:t>
                </a:r>
                <a:r>
                  <a:rPr lang="en-GB" dirty="0"/>
                  <a:t> </a:t>
                </a:r>
                <a:r>
                  <a:rPr lang="en-GB" dirty="0" err="1"/>
                  <a:t>investují</a:t>
                </a:r>
                <a:r>
                  <a:rPr lang="en-GB" dirty="0"/>
                  <a:t> → to </a:t>
                </a:r>
                <a:r>
                  <a:rPr lang="en-GB" dirty="0" err="1"/>
                  <a:t>posiluje</a:t>
                </a:r>
                <a:r>
                  <a:rPr lang="en-GB" dirty="0"/>
                  <a:t> </a:t>
                </a:r>
                <a:r>
                  <a:rPr lang="en-GB" b="1" dirty="0" err="1"/>
                  <a:t>skutečnou</a:t>
                </a:r>
                <a:r>
                  <a:rPr lang="en-GB" b="1" dirty="0"/>
                  <a:t> </a:t>
                </a:r>
                <a:r>
                  <a:rPr lang="en-GB" b="1" dirty="0" err="1"/>
                  <a:t>inflaci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  <a:p>
                <a:pPr algn="just"/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 </a:t>
                </a:r>
                <a:r>
                  <a:rPr lang="en-GB" b="1" dirty="0" err="1"/>
                  <a:t>očekávání</a:t>
                </a:r>
                <a:r>
                  <a:rPr lang="en-GB" b="1" dirty="0"/>
                  <a:t> </a:t>
                </a:r>
                <a:r>
                  <a:rPr lang="en-GB" b="1" dirty="0" err="1"/>
                  <a:t>inflace</a:t>
                </a:r>
                <a:r>
                  <a:rPr lang="en-GB" b="1" dirty="0"/>
                  <a:t> se </a:t>
                </a:r>
                <a:r>
                  <a:rPr lang="en-GB" b="1" dirty="0" err="1"/>
                  <a:t>samo</a:t>
                </a:r>
                <a:r>
                  <a:rPr lang="en-GB" b="1" dirty="0"/>
                  <a:t> </a:t>
                </a:r>
                <a:r>
                  <a:rPr lang="en-GB" b="1" dirty="0" err="1"/>
                  <a:t>naplňuje</a:t>
                </a:r>
                <a:r>
                  <a:rPr lang="en-GB" dirty="0"/>
                  <a:t>, </a:t>
                </a:r>
                <a:r>
                  <a:rPr lang="en-GB" dirty="0" err="1"/>
                  <a:t>protože</a:t>
                </a:r>
                <a:r>
                  <a:rPr lang="en-GB" dirty="0"/>
                  <a:t> </a:t>
                </a:r>
                <a:r>
                  <a:rPr lang="en-GB" dirty="0" err="1"/>
                  <a:t>vede</a:t>
                </a:r>
                <a:r>
                  <a:rPr lang="en-GB" dirty="0"/>
                  <a:t> </a:t>
                </a:r>
                <a:r>
                  <a:rPr lang="en-GB" dirty="0" err="1"/>
                  <a:t>ke</a:t>
                </a:r>
                <a:r>
                  <a:rPr lang="en-GB" dirty="0"/>
                  <a:t> </a:t>
                </a:r>
                <a:r>
                  <a:rPr lang="en-GB" dirty="0" err="1"/>
                  <a:t>změně</a:t>
                </a:r>
                <a:r>
                  <a:rPr lang="en-GB" dirty="0"/>
                  <a:t> </a:t>
                </a:r>
                <a:r>
                  <a:rPr lang="en-GB" dirty="0" err="1"/>
                  <a:t>chování</a:t>
                </a:r>
                <a:r>
                  <a:rPr lang="en-GB" dirty="0"/>
                  <a:t> </a:t>
                </a:r>
                <a:r>
                  <a:rPr lang="en-GB" dirty="0" err="1"/>
                  <a:t>lidí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trhu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(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držby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</a:t>
                </a:r>
                <a:r>
                  <a:rPr lang="en-GB" dirty="0" err="1"/>
                  <a:t>vyšší</a:t>
                </a:r>
                <a:r>
                  <a:rPr lang="en-GB" dirty="0"/>
                  <a:t>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jejich</a:t>
                </a:r>
                <a:r>
                  <a:rPr lang="en-GB" dirty="0"/>
                  <a:t> </a:t>
                </a:r>
                <a:r>
                  <a:rPr lang="en-GB" dirty="0" err="1"/>
                  <a:t>obratu</a:t>
                </a:r>
                <a:r>
                  <a:rPr lang="en-GB" dirty="0"/>
                  <a:t> →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:r>
                  <a:rPr lang="en-GB" dirty="0" err="1"/>
                  <a:t>cen</a:t>
                </a:r>
                <a:r>
                  <a:rPr lang="en-GB" dirty="0"/>
                  <a:t>).</a:t>
                </a:r>
                <a:r>
                  <a:rPr lang="cs-CZ" dirty="0"/>
                  <a:t> </a:t>
                </a:r>
              </a:p>
              <a:p>
                <a:pPr algn="just"/>
                <a:endParaRPr lang="cs-CZ" noProof="0" dirty="0"/>
              </a:p>
              <a:p>
                <a:r>
                  <a:rPr lang="cs-CZ" dirty="0"/>
                  <a:t>K</a:t>
                </a:r>
                <a:r>
                  <a:rPr lang="en-GB" dirty="0" err="1"/>
                  <a:t>líčov</a:t>
                </a:r>
                <a:r>
                  <a:rPr lang="cs-CZ" dirty="0"/>
                  <a:t>á </a:t>
                </a:r>
                <a:r>
                  <a:rPr lang="en-GB" dirty="0" err="1"/>
                  <a:t>debat</a:t>
                </a:r>
                <a:r>
                  <a:rPr lang="cs-CZ" dirty="0"/>
                  <a:t>a</a:t>
                </a:r>
                <a:r>
                  <a:rPr lang="en-GB" dirty="0"/>
                  <a:t> </a:t>
                </a:r>
                <a:r>
                  <a:rPr lang="en-GB" dirty="0" err="1"/>
                  <a:t>mezi</a:t>
                </a:r>
                <a:r>
                  <a:rPr lang="en-GB" dirty="0"/>
                  <a:t> </a:t>
                </a:r>
                <a:r>
                  <a:rPr lang="en-GB" b="1" dirty="0" err="1"/>
                  <a:t>monetaristy</a:t>
                </a:r>
                <a:r>
                  <a:rPr lang="en-GB" dirty="0"/>
                  <a:t> a </a:t>
                </a:r>
                <a:r>
                  <a:rPr lang="en-GB" b="1" dirty="0" err="1"/>
                  <a:t>keynesiánci</a:t>
                </a:r>
                <a:r>
                  <a:rPr lang="en-GB" b="1" dirty="0"/>
                  <a:t>/</a:t>
                </a:r>
                <a:r>
                  <a:rPr lang="en-GB" b="1" dirty="0" err="1"/>
                  <a:t>postkeynesiánci</a:t>
                </a:r>
                <a:r>
                  <a:rPr lang="en-GB" dirty="0"/>
                  <a:t> </a:t>
                </a:r>
                <a:r>
                  <a:rPr lang="en-GB" dirty="0" err="1"/>
                  <a:t>ohledně</a:t>
                </a:r>
                <a:r>
                  <a:rPr lang="en-GB" dirty="0"/>
                  <a:t> </a:t>
                </a:r>
                <a:r>
                  <a:rPr lang="en-GB" b="1" dirty="0" err="1"/>
                  <a:t>rychlosti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b="1" dirty="0"/>
                  <a:t> (V)</a:t>
                </a:r>
                <a:r>
                  <a:rPr lang="en-GB" dirty="0"/>
                  <a:t>.</a:t>
                </a:r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1️⃣ </a:t>
                </a:r>
                <a:r>
                  <a:rPr lang="en-GB" b="1" dirty="0" err="1"/>
                  <a:t>Monetaristé</a:t>
                </a:r>
                <a:r>
                  <a:rPr lang="en-GB" b="1" dirty="0"/>
                  <a:t> (Milton Friedman, Chicago School)</a:t>
                </a:r>
              </a:p>
              <a:p>
                <a:r>
                  <a:rPr lang="en-GB" dirty="0" err="1"/>
                  <a:t>Tvrdí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rychlost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b="1" dirty="0"/>
                  <a:t> je v </a:t>
                </a:r>
                <a:r>
                  <a:rPr lang="en-GB" b="1" dirty="0" err="1"/>
                  <a:t>dlouhém</a:t>
                </a:r>
                <a:r>
                  <a:rPr lang="en-GB" b="1" dirty="0"/>
                  <a:t> </a:t>
                </a:r>
                <a:r>
                  <a:rPr lang="en-GB" b="1" dirty="0" err="1"/>
                  <a:t>období</a:t>
                </a:r>
                <a:r>
                  <a:rPr lang="en-GB" b="1" dirty="0"/>
                  <a:t> </a:t>
                </a:r>
                <a:r>
                  <a:rPr lang="en-GB" b="1" dirty="0" err="1"/>
                  <a:t>stabilní</a:t>
                </a:r>
                <a:r>
                  <a:rPr lang="en-GB" dirty="0"/>
                  <a:t> </a:t>
                </a:r>
                <a:r>
                  <a:rPr lang="en-GB" dirty="0" err="1"/>
                  <a:t>nebo</a:t>
                </a:r>
                <a:r>
                  <a:rPr lang="en-GB" dirty="0"/>
                  <a:t> </a:t>
                </a:r>
                <a:r>
                  <a:rPr lang="en-GB" dirty="0" err="1"/>
                  <a:t>předvídatelná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Pokud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</a:t>
                </a:r>
                <a:r>
                  <a:rPr lang="en-GB" dirty="0" err="1"/>
                  <a:t>nižší</a:t>
                </a:r>
                <a:r>
                  <a:rPr lang="en-GB" dirty="0"/>
                  <a:t> </a:t>
                </a:r>
                <a:r>
                  <a:rPr lang="en-GB" dirty="0" err="1"/>
                  <a:t>poptávka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), </a:t>
                </a:r>
                <a:r>
                  <a:rPr lang="en-GB" dirty="0" err="1"/>
                  <a:t>skutečně</a:t>
                </a:r>
                <a:r>
                  <a:rPr lang="en-GB" dirty="0"/>
                  <a:t> to </a:t>
                </a:r>
                <a:r>
                  <a:rPr lang="en-GB" dirty="0" err="1"/>
                  <a:t>vede</a:t>
                </a:r>
                <a:r>
                  <a:rPr lang="en-GB" dirty="0"/>
                  <a:t> k </a:t>
                </a:r>
                <a:r>
                  <a:rPr lang="en-GB" b="1" dirty="0" err="1"/>
                  <a:t>rychlejšímu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a </a:t>
                </a:r>
                <a:r>
                  <a:rPr lang="en-GB" dirty="0" err="1"/>
                  <a:t>tím</a:t>
                </a:r>
                <a:r>
                  <a:rPr lang="en-GB" dirty="0"/>
                  <a:t> k </a:t>
                </a:r>
                <a:r>
                  <a:rPr lang="en-GB" dirty="0" err="1"/>
                  <a:t>inflaci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Proto v </a:t>
                </a:r>
                <a:r>
                  <a:rPr lang="en-GB" dirty="0" err="1"/>
                  <a:t>jejich</a:t>
                </a:r>
                <a:r>
                  <a:rPr lang="en-GB" dirty="0"/>
                  <a:t> </a:t>
                </a:r>
                <a:r>
                  <a:rPr lang="en-GB" dirty="0" err="1"/>
                  <a:t>logice</a:t>
                </a:r>
                <a:r>
                  <a:rPr lang="en-GB" dirty="0"/>
                  <a:t>: </a:t>
                </a:r>
                <a:r>
                  <a:rPr lang="en-GB" dirty="0" err="1"/>
                  <a:t>snížení</a:t>
                </a:r>
                <a:r>
                  <a:rPr lang="en-GB" dirty="0"/>
                  <a:t> </a:t>
                </a:r>
                <a:r>
                  <a:rPr lang="en-GB" dirty="0" err="1"/>
                  <a:t>poptávky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 → </a:t>
                </a:r>
                <a:r>
                  <a:rPr lang="en-GB" dirty="0" err="1"/>
                  <a:t>zvýšení</a:t>
                </a:r>
                <a:r>
                  <a:rPr lang="en-GB" dirty="0"/>
                  <a:t> V →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To je </a:t>
                </a:r>
                <a:r>
                  <a:rPr lang="en-GB" dirty="0" err="1"/>
                  <a:t>základ</a:t>
                </a:r>
                <a:r>
                  <a:rPr lang="en-GB" dirty="0"/>
                  <a:t> </a:t>
                </a:r>
                <a:r>
                  <a:rPr lang="en-GB" b="1" dirty="0" err="1"/>
                  <a:t>kvantitativní</a:t>
                </a:r>
                <a:r>
                  <a:rPr lang="en-GB" b="1" dirty="0"/>
                  <a:t> </a:t>
                </a:r>
                <a:r>
                  <a:rPr lang="en-GB" b="1" dirty="0" err="1"/>
                  <a:t>teorie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𝑀</m:t>
                      </m:r>
                      <m:r>
                        <a:rPr lang="en-GB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⋅</m:t>
                      </m:r>
                      <m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𝑉</m:t>
                      </m:r>
                      <m:r>
                        <a:rPr lang="en-GB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=</m:t>
                      </m:r>
                      <m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𝑃</m:t>
                      </m:r>
                      <m:r>
                        <a:rPr lang="en-GB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⋅</m:t>
                      </m:r>
                      <m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2️⃣ </a:t>
                </a:r>
                <a:r>
                  <a:rPr lang="en-GB" b="1" dirty="0" err="1"/>
                  <a:t>Keynesiánci</a:t>
                </a:r>
                <a:r>
                  <a:rPr lang="en-GB" b="1" dirty="0"/>
                  <a:t> a </a:t>
                </a:r>
                <a:r>
                  <a:rPr lang="en-GB" b="1" dirty="0" err="1"/>
                  <a:t>postkeynesiánci</a:t>
                </a:r>
                <a:endParaRPr lang="en-GB" b="1" dirty="0"/>
              </a:p>
              <a:p>
                <a:r>
                  <a:rPr lang="en-GB" dirty="0" err="1"/>
                  <a:t>Kritizují</a:t>
                </a:r>
                <a:r>
                  <a:rPr lang="en-GB" dirty="0"/>
                  <a:t> </a:t>
                </a:r>
                <a:r>
                  <a:rPr lang="en-GB" dirty="0" err="1"/>
                  <a:t>představu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lang="en-GB" dirty="0"/>
                  <a:t>je </a:t>
                </a:r>
                <a:r>
                  <a:rPr lang="en-GB" dirty="0" err="1"/>
                  <a:t>stabilní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Tvrdí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/>
                  <a:t>V je </a:t>
                </a:r>
                <a:r>
                  <a:rPr lang="en-GB" b="1" dirty="0" err="1"/>
                  <a:t>proměnlivá</a:t>
                </a:r>
                <a:r>
                  <a:rPr lang="en-GB" b="1" dirty="0"/>
                  <a:t> a </a:t>
                </a:r>
                <a:r>
                  <a:rPr lang="en-GB" b="1" dirty="0" err="1"/>
                  <a:t>nestabilní</a:t>
                </a:r>
                <a:r>
                  <a:rPr lang="en-GB" dirty="0"/>
                  <a:t>, </a:t>
                </a:r>
                <a:r>
                  <a:rPr lang="en-GB" dirty="0" err="1"/>
                  <a:t>protože</a:t>
                </a:r>
                <a:r>
                  <a:rPr lang="en-GB" dirty="0"/>
                  <a:t> </a:t>
                </a:r>
                <a:r>
                  <a:rPr lang="en-GB" dirty="0" err="1"/>
                  <a:t>závisí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 err="1"/>
                  <a:t>očekáváních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úrokových</a:t>
                </a:r>
                <a:r>
                  <a:rPr lang="en-GB" dirty="0"/>
                  <a:t> </a:t>
                </a:r>
                <a:r>
                  <a:rPr lang="en-GB" dirty="0" err="1"/>
                  <a:t>mírách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finančních</a:t>
                </a:r>
                <a:r>
                  <a:rPr lang="en-GB" dirty="0"/>
                  <a:t> </a:t>
                </a:r>
                <a:r>
                  <a:rPr lang="en-GB" dirty="0" err="1"/>
                  <a:t>inovacích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náladách</a:t>
                </a:r>
                <a:r>
                  <a:rPr lang="en-GB" dirty="0"/>
                  <a:t> </a:t>
                </a:r>
                <a:r>
                  <a:rPr lang="en-GB" dirty="0" err="1"/>
                  <a:t>investorů</a:t>
                </a:r>
                <a:r>
                  <a:rPr lang="en-GB" dirty="0"/>
                  <a:t> a </a:t>
                </a:r>
                <a:r>
                  <a:rPr lang="en-GB" dirty="0" err="1"/>
                  <a:t>spotřebitelů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Například</a:t>
                </a:r>
                <a:r>
                  <a:rPr lang="en-GB" dirty="0"/>
                  <a:t> v </a:t>
                </a:r>
                <a:r>
                  <a:rPr lang="en-GB" dirty="0" err="1"/>
                  <a:t>recesi</a:t>
                </a:r>
                <a:r>
                  <a:rPr lang="en-GB" dirty="0"/>
                  <a:t> </a:t>
                </a:r>
                <a:r>
                  <a:rPr lang="en-GB" dirty="0" err="1"/>
                  <a:t>mohou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hromadit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(„past </a:t>
                </a:r>
                <a:r>
                  <a:rPr lang="en-GB" dirty="0" err="1"/>
                  <a:t>likvidity</a:t>
                </a:r>
                <a:r>
                  <a:rPr lang="en-GB" dirty="0"/>
                  <a:t>“) →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se </a:t>
                </a:r>
                <a:r>
                  <a:rPr lang="en-GB" dirty="0" err="1"/>
                  <a:t>zpomaluje</a:t>
                </a:r>
                <a:r>
                  <a:rPr lang="en-GB" dirty="0"/>
                  <a:t>,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když</a:t>
                </a:r>
                <a:r>
                  <a:rPr lang="en-GB" dirty="0"/>
                  <a:t> </a:t>
                </a:r>
                <a:r>
                  <a:rPr lang="en-GB" dirty="0" err="1"/>
                  <a:t>roste</a:t>
                </a:r>
                <a:r>
                  <a:rPr lang="en-GB" dirty="0"/>
                  <a:t> </a:t>
                </a:r>
                <a:r>
                  <a:rPr lang="en-GB" dirty="0" err="1"/>
                  <a:t>peněžní</a:t>
                </a:r>
                <a:r>
                  <a:rPr lang="en-GB" dirty="0"/>
                  <a:t> </a:t>
                </a:r>
                <a:r>
                  <a:rPr lang="en-GB" dirty="0" err="1"/>
                  <a:t>zásoba</a:t>
                </a:r>
                <a:r>
                  <a:rPr lang="en-GB" dirty="0"/>
                  <a:t>.</a:t>
                </a:r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3️⃣ </a:t>
                </a:r>
                <a:r>
                  <a:rPr lang="en-GB" b="1" dirty="0" err="1"/>
                  <a:t>Současný</a:t>
                </a:r>
                <a:r>
                  <a:rPr lang="en-GB" b="1" dirty="0"/>
                  <a:t> </a:t>
                </a:r>
                <a:r>
                  <a:rPr lang="en-GB" b="1" dirty="0" err="1"/>
                  <a:t>pohled</a:t>
                </a:r>
                <a:r>
                  <a:rPr lang="en-GB" b="1" dirty="0"/>
                  <a:t> </a:t>
                </a:r>
              </a:p>
              <a:p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</a:t>
                </a:r>
                <a:r>
                  <a:rPr lang="en-GB" b="1" dirty="0" err="1"/>
                  <a:t>není</a:t>
                </a:r>
                <a:r>
                  <a:rPr lang="en-GB" b="1" dirty="0"/>
                  <a:t> </a:t>
                </a:r>
                <a:r>
                  <a:rPr lang="en-GB" b="1" dirty="0" err="1"/>
                  <a:t>konstantní</a:t>
                </a:r>
                <a:r>
                  <a:rPr lang="en-GB" dirty="0"/>
                  <a:t>. </a:t>
                </a:r>
                <a:r>
                  <a:rPr lang="en-GB" dirty="0" err="1"/>
                  <a:t>Empiricky</a:t>
                </a:r>
                <a:r>
                  <a:rPr lang="en-GB" dirty="0"/>
                  <a:t> se </a:t>
                </a:r>
                <a:r>
                  <a:rPr lang="en-GB" dirty="0" err="1"/>
                  <a:t>hodně</a:t>
                </a:r>
                <a:r>
                  <a:rPr lang="en-GB" dirty="0"/>
                  <a:t> </a:t>
                </a:r>
                <a:r>
                  <a:rPr lang="en-GB" dirty="0" err="1"/>
                  <a:t>mění</a:t>
                </a:r>
                <a:r>
                  <a:rPr lang="en-GB" dirty="0"/>
                  <a:t> – </a:t>
                </a:r>
                <a:r>
                  <a:rPr lang="en-GB" dirty="0" err="1"/>
                  <a:t>zvlášť</a:t>
                </a:r>
                <a:r>
                  <a:rPr lang="en-GB" dirty="0"/>
                  <a:t> </a:t>
                </a:r>
                <a:r>
                  <a:rPr lang="en-GB" dirty="0" err="1"/>
                  <a:t>při</a:t>
                </a:r>
                <a:r>
                  <a:rPr lang="en-GB" dirty="0"/>
                  <a:t> </a:t>
                </a:r>
                <a:r>
                  <a:rPr lang="en-GB" dirty="0" err="1"/>
                  <a:t>krizích</a:t>
                </a:r>
                <a:r>
                  <a:rPr lang="en-GB" dirty="0"/>
                  <a:t>, </a:t>
                </a:r>
                <a:r>
                  <a:rPr lang="en-GB" dirty="0" err="1"/>
                  <a:t>finančních</a:t>
                </a:r>
                <a:r>
                  <a:rPr lang="en-GB" dirty="0"/>
                  <a:t> </a:t>
                </a:r>
                <a:r>
                  <a:rPr lang="en-GB" dirty="0" err="1"/>
                  <a:t>inovacích</a:t>
                </a:r>
                <a:r>
                  <a:rPr lang="en-GB" dirty="0"/>
                  <a:t> (</a:t>
                </a:r>
                <a:r>
                  <a:rPr lang="en-GB" dirty="0" err="1"/>
                  <a:t>platební</a:t>
                </a:r>
                <a:r>
                  <a:rPr lang="en-GB" dirty="0"/>
                  <a:t> </a:t>
                </a:r>
                <a:r>
                  <a:rPr lang="en-GB" dirty="0" err="1"/>
                  <a:t>karty</a:t>
                </a:r>
                <a:r>
                  <a:rPr lang="en-GB" dirty="0"/>
                  <a:t>, </a:t>
                </a:r>
                <a:r>
                  <a:rPr lang="en-GB" dirty="0" err="1"/>
                  <a:t>digitální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).</a:t>
                </a:r>
              </a:p>
              <a:p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banky</a:t>
                </a:r>
                <a:r>
                  <a:rPr lang="en-GB" dirty="0"/>
                  <a:t> proto </a:t>
                </a:r>
                <a:r>
                  <a:rPr lang="en-GB" b="1" dirty="0" err="1"/>
                  <a:t>neopírají</a:t>
                </a:r>
                <a:r>
                  <a:rPr lang="en-GB" b="1" dirty="0"/>
                  <a:t> </a:t>
                </a:r>
                <a:r>
                  <a:rPr lang="en-GB" b="1" dirty="0" err="1"/>
                  <a:t>politiku</a:t>
                </a:r>
                <a:r>
                  <a:rPr lang="en-GB" b="1" dirty="0"/>
                  <a:t> </a:t>
                </a:r>
                <a:r>
                  <a:rPr lang="en-GB" b="1" dirty="0" err="1"/>
                  <a:t>jen</a:t>
                </a:r>
                <a:r>
                  <a:rPr lang="en-GB" b="1" dirty="0"/>
                  <a:t> o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zásobu</a:t>
                </a:r>
                <a:r>
                  <a:rPr lang="en-GB" dirty="0"/>
                  <a:t> (jak </a:t>
                </a:r>
                <a:r>
                  <a:rPr lang="en-GB" dirty="0" err="1"/>
                  <a:t>chtěli</a:t>
                </a:r>
                <a:r>
                  <a:rPr lang="en-GB" dirty="0"/>
                  <a:t> </a:t>
                </a:r>
                <a:r>
                  <a:rPr lang="en-GB" dirty="0" err="1"/>
                  <a:t>monetaristé</a:t>
                </a:r>
                <a:r>
                  <a:rPr lang="en-GB" dirty="0"/>
                  <a:t>), ale </a:t>
                </a:r>
                <a:r>
                  <a:rPr lang="en-GB" dirty="0" err="1"/>
                  <a:t>používají</a:t>
                </a:r>
                <a:r>
                  <a:rPr lang="en-GB" dirty="0"/>
                  <a:t> </a:t>
                </a:r>
                <a:r>
                  <a:rPr lang="en-GB" dirty="0" err="1"/>
                  <a:t>spíš</a:t>
                </a:r>
                <a:r>
                  <a:rPr lang="en-GB" dirty="0"/>
                  <a:t> </a:t>
                </a:r>
                <a:r>
                  <a:rPr lang="en-GB" dirty="0" err="1"/>
                  <a:t>úrokové</a:t>
                </a:r>
                <a:r>
                  <a:rPr lang="en-GB" dirty="0"/>
                  <a:t> </a:t>
                </a:r>
                <a:r>
                  <a:rPr lang="en-GB" dirty="0" err="1"/>
                  <a:t>sazby</a:t>
                </a:r>
                <a:r>
                  <a:rPr lang="en-GB" dirty="0"/>
                  <a:t> a </a:t>
                </a:r>
                <a:r>
                  <a:rPr lang="en-GB" dirty="0" err="1"/>
                  <a:t>cílování</a:t>
                </a:r>
                <a:r>
                  <a:rPr lang="en-GB" dirty="0"/>
                  <a:t> </a:t>
                </a:r>
                <a:r>
                  <a:rPr lang="en-GB" dirty="0" err="1"/>
                  <a:t>inflace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Choice>
        <mc:Fallback>
          <p:sp>
            <p:nvSpPr>
              <p:cNvPr id="94" name="Google Shape;94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cs-CZ" b="1" noProof="0" dirty="0"/>
                  <a:t>Peněžní zásoba</a:t>
                </a:r>
                <a:r>
                  <a:rPr lang="cs-CZ" noProof="0" dirty="0"/>
                  <a:t> a </a:t>
                </a:r>
                <a:r>
                  <a:rPr lang="cs-CZ" b="1" noProof="0" dirty="0"/>
                  <a:t>poptávka po penězích</a:t>
                </a:r>
                <a:r>
                  <a:rPr lang="cs-CZ" noProof="0" dirty="0"/>
                  <a:t> působí na </a:t>
                </a:r>
                <a:r>
                  <a:rPr lang="cs-CZ" b="1" noProof="0" dirty="0"/>
                  <a:t>skutečnou inflaci</a:t>
                </a:r>
                <a:r>
                  <a:rPr lang="cs-CZ" noProof="0" dirty="0"/>
                  <a:t>. </a:t>
                </a:r>
                <a:r>
                  <a:rPr lang="cs-CZ" b="1" noProof="0" dirty="0"/>
                  <a:t>Očekávaná inflace</a:t>
                </a:r>
                <a:r>
                  <a:rPr lang="cs-CZ" noProof="0" dirty="0"/>
                  <a:t> se promítá do </a:t>
                </a:r>
                <a:r>
                  <a:rPr lang="cs-CZ" b="1" noProof="0" dirty="0"/>
                  <a:t>nominální úrokové míry</a:t>
                </a:r>
                <a:r>
                  <a:rPr lang="cs-CZ" noProof="0" dirty="0"/>
                  <a:t>. Ta působí na </a:t>
                </a:r>
                <a:r>
                  <a:rPr lang="cs-CZ" b="1" noProof="0" dirty="0"/>
                  <a:t>poptávku po penězích</a:t>
                </a:r>
                <a:r>
                  <a:rPr lang="cs-CZ" noProof="0" dirty="0"/>
                  <a:t> a jejím prostřednictvím na </a:t>
                </a:r>
                <a:r>
                  <a:rPr lang="cs-CZ" b="1" noProof="0" dirty="0"/>
                  <a:t>skutečnou inflaci</a:t>
                </a:r>
                <a:r>
                  <a:rPr lang="cs-CZ" noProof="0" dirty="0"/>
                  <a:t>.</a:t>
                </a:r>
              </a:p>
              <a:p>
                <a:pPr algn="just"/>
                <a:endParaRPr lang="cs-CZ" noProof="0" dirty="0"/>
              </a:p>
              <a:p>
                <a:r>
                  <a:rPr lang="en-GB" b="1" dirty="0" err="1"/>
                  <a:t>Vysvětlení</a:t>
                </a:r>
                <a:r>
                  <a:rPr lang="en-GB" b="1" dirty="0"/>
                  <a:t>:</a:t>
                </a:r>
              </a:p>
              <a:p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zásoba</a:t>
                </a:r>
                <a:r>
                  <a:rPr lang="en-GB" b="1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𝑀_𝑠</a:t>
                </a:r>
                <a:r>
                  <a:rPr lang="ar-AE" dirty="0"/>
                  <a:t>– </a:t>
                </a:r>
                <a:r>
                  <a:rPr lang="en-GB" dirty="0" err="1"/>
                  <a:t>pokud</a:t>
                </a:r>
                <a:r>
                  <a:rPr lang="en-GB" dirty="0"/>
                  <a:t> </a:t>
                </a:r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banka</a:t>
                </a:r>
                <a:r>
                  <a:rPr lang="en-GB" dirty="0"/>
                  <a:t> </a:t>
                </a:r>
                <a:r>
                  <a:rPr lang="en-GB" dirty="0" err="1"/>
                  <a:t>zvýší</a:t>
                </a:r>
                <a:r>
                  <a:rPr lang="en-GB" dirty="0"/>
                  <a:t> </a:t>
                </a:r>
                <a:r>
                  <a:rPr lang="en-GB" dirty="0" err="1"/>
                  <a:t>nabídku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, </a:t>
                </a:r>
                <a:r>
                  <a:rPr lang="en-GB" dirty="0" err="1"/>
                  <a:t>při</a:t>
                </a:r>
                <a:r>
                  <a:rPr lang="en-GB" dirty="0"/>
                  <a:t> </a:t>
                </a:r>
                <a:r>
                  <a:rPr lang="en-GB" dirty="0" err="1"/>
                  <a:t>stejném</a:t>
                </a:r>
                <a:r>
                  <a:rPr lang="en-GB" dirty="0"/>
                  <a:t> </a:t>
                </a:r>
                <a:r>
                  <a:rPr lang="en-GB" dirty="0" err="1"/>
                  <a:t>produktu</a:t>
                </a:r>
                <a:r>
                  <a:rPr lang="en-GB" dirty="0"/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𝑌</a:t>
                </a:r>
                <a:r>
                  <a:rPr lang="en-GB" dirty="0"/>
                  <a:t>a </a:t>
                </a:r>
                <a:r>
                  <a:rPr lang="en-GB" dirty="0" err="1"/>
                  <a:t>stabilní</a:t>
                </a:r>
                <a:r>
                  <a:rPr lang="en-GB" dirty="0"/>
                  <a:t> </a:t>
                </a:r>
                <a:r>
                  <a:rPr lang="en-GB" dirty="0" err="1"/>
                  <a:t>poptávce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 to </a:t>
                </a:r>
                <a:r>
                  <a:rPr lang="en-GB" dirty="0" err="1"/>
                  <a:t>vyvolá</a:t>
                </a:r>
                <a:r>
                  <a:rPr lang="en-GB" dirty="0"/>
                  <a:t> </a:t>
                </a:r>
                <a:r>
                  <a:rPr lang="en-GB" dirty="0" err="1"/>
                  <a:t>tlak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:r>
                  <a:rPr lang="en-GB" dirty="0" err="1"/>
                  <a:t>cen</a:t>
                </a:r>
                <a:r>
                  <a:rPr lang="en-GB" dirty="0"/>
                  <a:t> (</a:t>
                </a:r>
                <a:r>
                  <a:rPr lang="en-GB" dirty="0" err="1"/>
                  <a:t>inflaci</a:t>
                </a:r>
                <a:r>
                  <a:rPr lang="en-GB" dirty="0"/>
                  <a:t>).</a:t>
                </a:r>
              </a:p>
              <a:p>
                <a:r>
                  <a:rPr lang="en-GB" b="1" dirty="0" err="1"/>
                  <a:t>Poptávka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b="1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𝑀_𝑑</a:t>
                </a:r>
                <a:r>
                  <a:rPr lang="ar-AE" dirty="0"/>
                  <a:t>– </a:t>
                </a:r>
                <a:r>
                  <a:rPr lang="en-GB" dirty="0" err="1"/>
                  <a:t>když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</a:t>
                </a:r>
                <a:r>
                  <a:rPr lang="en-GB" dirty="0" err="1"/>
                  <a:t>např</a:t>
                </a:r>
                <a:r>
                  <a:rPr lang="en-GB" dirty="0"/>
                  <a:t>. </a:t>
                </a:r>
                <a:r>
                  <a:rPr lang="en-GB" dirty="0" err="1"/>
                  <a:t>kvůli</a:t>
                </a:r>
                <a:r>
                  <a:rPr lang="en-GB" dirty="0"/>
                  <a:t> </a:t>
                </a:r>
                <a:r>
                  <a:rPr lang="en-GB" dirty="0" err="1"/>
                  <a:t>očekávání</a:t>
                </a:r>
                <a:r>
                  <a:rPr lang="en-GB" dirty="0"/>
                  <a:t> </a:t>
                </a:r>
                <a:r>
                  <a:rPr lang="en-GB" dirty="0" err="1"/>
                  <a:t>inflace</a:t>
                </a:r>
                <a:r>
                  <a:rPr lang="en-GB" dirty="0"/>
                  <a:t> </a:t>
                </a:r>
                <a:r>
                  <a:rPr lang="en-GB" dirty="0" err="1"/>
                  <a:t>nebo</a:t>
                </a:r>
                <a:r>
                  <a:rPr lang="en-GB" dirty="0"/>
                  <a:t> </a:t>
                </a:r>
                <a:r>
                  <a:rPr lang="en-GB" dirty="0" err="1"/>
                  <a:t>vyšším</a:t>
                </a:r>
                <a:r>
                  <a:rPr lang="en-GB" dirty="0"/>
                  <a:t> </a:t>
                </a:r>
                <a:r>
                  <a:rPr lang="en-GB" dirty="0" err="1"/>
                  <a:t>úrokům</a:t>
                </a:r>
                <a:r>
                  <a:rPr lang="en-GB" dirty="0"/>
                  <a:t>), </a:t>
                </a:r>
                <a:r>
                  <a:rPr lang="en-GB" dirty="0" err="1"/>
                  <a:t>začnou</a:t>
                </a:r>
                <a:r>
                  <a:rPr lang="en-GB" dirty="0"/>
                  <a:t> je </a:t>
                </a:r>
                <a:r>
                  <a:rPr lang="en-GB" dirty="0" err="1"/>
                  <a:t>rychleji</a:t>
                </a:r>
                <a:r>
                  <a:rPr lang="en-GB" dirty="0"/>
                  <a:t> </a:t>
                </a:r>
                <a:r>
                  <a:rPr lang="en-GB" dirty="0" err="1"/>
                  <a:t>utrácet</a:t>
                </a:r>
                <a:r>
                  <a:rPr lang="en-GB" dirty="0"/>
                  <a:t> → </a:t>
                </a:r>
                <a:r>
                  <a:rPr lang="en-GB" dirty="0" err="1"/>
                  <a:t>zvyšuje</a:t>
                </a:r>
                <a:r>
                  <a:rPr lang="en-GB" dirty="0"/>
                  <a:t> se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obratu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to </a:t>
                </a:r>
                <a:r>
                  <a:rPr lang="en-GB" dirty="0" err="1"/>
                  <a:t>urychluje</a:t>
                </a:r>
                <a:r>
                  <a:rPr lang="en-GB" dirty="0"/>
                  <a:t> </a:t>
                </a:r>
                <a:r>
                  <a:rPr lang="en-GB" dirty="0" err="1"/>
                  <a:t>růst</a:t>
                </a:r>
                <a:r>
                  <a:rPr lang="en-GB" dirty="0"/>
                  <a:t> cen.</a:t>
                </a:r>
              </a:p>
              <a:p>
                <a:r>
                  <a:rPr lang="en-GB" b="1" dirty="0" err="1"/>
                  <a:t>Očekávaná</a:t>
                </a:r>
                <a:r>
                  <a:rPr lang="en-GB" b="1" dirty="0"/>
                  <a:t> </a:t>
                </a:r>
                <a:r>
                  <a:rPr lang="en-GB" b="1" dirty="0" err="1"/>
                  <a:t>inflace</a:t>
                </a:r>
                <a:r>
                  <a:rPr lang="en-GB" dirty="0"/>
                  <a:t> → </a:t>
                </a:r>
                <a:r>
                  <a:rPr lang="en-GB" dirty="0" err="1"/>
                  <a:t>zvyšuje</a:t>
                </a:r>
                <a:r>
                  <a:rPr lang="en-GB" dirty="0"/>
                  <a:t> </a:t>
                </a:r>
                <a:r>
                  <a:rPr lang="en-GB" dirty="0" err="1"/>
                  <a:t>nominální</a:t>
                </a:r>
                <a:r>
                  <a:rPr lang="en-GB" dirty="0"/>
                  <a:t> </a:t>
                </a:r>
                <a:r>
                  <a:rPr lang="en-GB" dirty="0" err="1"/>
                  <a:t>úrokovou</a:t>
                </a:r>
                <a:r>
                  <a:rPr lang="en-GB" dirty="0"/>
                  <a:t> </a:t>
                </a:r>
                <a:r>
                  <a:rPr lang="en-GB" dirty="0" err="1"/>
                  <a:t>míru</a:t>
                </a:r>
                <a:r>
                  <a:rPr lang="en-GB" dirty="0"/>
                  <a:t> (</a:t>
                </a:r>
                <a:r>
                  <a:rPr lang="en-GB" dirty="0" err="1"/>
                  <a:t>Fisherův</a:t>
                </a:r>
                <a:r>
                  <a:rPr lang="en-GB" dirty="0"/>
                  <a:t> </a:t>
                </a:r>
                <a:r>
                  <a:rPr lang="en-GB" dirty="0" err="1"/>
                  <a:t>efekt</a:t>
                </a:r>
                <a:r>
                  <a:rPr lang="en-GB" dirty="0"/>
                  <a:t>). Vyšší </a:t>
                </a:r>
                <a:r>
                  <a:rPr lang="en-GB" dirty="0" err="1"/>
                  <a:t>úrok</a:t>
                </a:r>
                <a:r>
                  <a:rPr lang="en-GB" dirty="0"/>
                  <a:t> =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držby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</a:t>
                </a:r>
                <a:r>
                  <a:rPr lang="en-GB" dirty="0" err="1"/>
                  <a:t>klesá</a:t>
                </a:r>
                <a:r>
                  <a:rPr lang="en-GB" dirty="0"/>
                  <a:t> </a:t>
                </a:r>
                <a:r>
                  <a:rPr lang="en-GB" dirty="0" err="1"/>
                  <a:t>poptávka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.</a:t>
                </a:r>
              </a:p>
              <a:p>
                <a:r>
                  <a:rPr lang="en-GB" b="1" dirty="0" err="1"/>
                  <a:t>Snížení</a:t>
                </a:r>
                <a:r>
                  <a:rPr lang="en-GB" b="1" dirty="0"/>
                  <a:t> </a:t>
                </a:r>
                <a:r>
                  <a:rPr lang="en-GB" b="1" dirty="0" err="1"/>
                  <a:t>poptávky</a:t>
                </a:r>
                <a:r>
                  <a:rPr lang="en-GB" b="1" dirty="0"/>
                  <a:t> po </a:t>
                </a:r>
                <a:r>
                  <a:rPr lang="en-GB" b="1" dirty="0" err="1"/>
                  <a:t>penězích</a:t>
                </a:r>
                <a:r>
                  <a:rPr lang="en-GB" dirty="0"/>
                  <a:t> =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nechtějí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hotovost</a:t>
                </a:r>
                <a:r>
                  <a:rPr lang="en-GB" dirty="0"/>
                  <a:t>, ale </a:t>
                </a:r>
                <a:r>
                  <a:rPr lang="en-GB" dirty="0" err="1"/>
                  <a:t>utrácejí</a:t>
                </a:r>
                <a:r>
                  <a:rPr lang="en-GB" dirty="0"/>
                  <a:t> </a:t>
                </a:r>
                <a:r>
                  <a:rPr lang="en-GB" dirty="0" err="1"/>
                  <a:t>či</a:t>
                </a:r>
                <a:r>
                  <a:rPr lang="en-GB" dirty="0"/>
                  <a:t> </a:t>
                </a:r>
                <a:r>
                  <a:rPr lang="en-GB" dirty="0" err="1"/>
                  <a:t>investují</a:t>
                </a:r>
                <a:r>
                  <a:rPr lang="en-GB" dirty="0"/>
                  <a:t> → to </a:t>
                </a:r>
                <a:r>
                  <a:rPr lang="en-GB" dirty="0" err="1"/>
                  <a:t>posiluje</a:t>
                </a:r>
                <a:r>
                  <a:rPr lang="en-GB" dirty="0"/>
                  <a:t> </a:t>
                </a:r>
                <a:r>
                  <a:rPr lang="en-GB" b="1" dirty="0" err="1"/>
                  <a:t>skutečnou</a:t>
                </a:r>
                <a:r>
                  <a:rPr lang="en-GB" b="1" dirty="0"/>
                  <a:t> </a:t>
                </a:r>
                <a:r>
                  <a:rPr lang="en-GB" b="1" dirty="0" err="1"/>
                  <a:t>inflaci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  <a:p>
                <a:pPr algn="just"/>
                <a:r>
                  <a:rPr lang="en-GB" dirty="0" err="1"/>
                  <a:t>Jinými</a:t>
                </a:r>
                <a:r>
                  <a:rPr lang="en-GB" dirty="0"/>
                  <a:t> </a:t>
                </a:r>
                <a:r>
                  <a:rPr lang="en-GB" dirty="0" err="1"/>
                  <a:t>slovy</a:t>
                </a:r>
                <a:r>
                  <a:rPr lang="en-GB" dirty="0"/>
                  <a:t>: </a:t>
                </a:r>
                <a:r>
                  <a:rPr lang="en-GB" b="1" dirty="0" err="1"/>
                  <a:t>očekávání</a:t>
                </a:r>
                <a:r>
                  <a:rPr lang="en-GB" b="1" dirty="0"/>
                  <a:t> </a:t>
                </a:r>
                <a:r>
                  <a:rPr lang="en-GB" b="1" dirty="0" err="1"/>
                  <a:t>inflace</a:t>
                </a:r>
                <a:r>
                  <a:rPr lang="en-GB" b="1" dirty="0"/>
                  <a:t> se </a:t>
                </a:r>
                <a:r>
                  <a:rPr lang="en-GB" b="1" dirty="0" err="1"/>
                  <a:t>samo</a:t>
                </a:r>
                <a:r>
                  <a:rPr lang="en-GB" b="1" dirty="0"/>
                  <a:t> </a:t>
                </a:r>
                <a:r>
                  <a:rPr lang="en-GB" b="1" dirty="0" err="1"/>
                  <a:t>naplňuje</a:t>
                </a:r>
                <a:r>
                  <a:rPr lang="en-GB" dirty="0"/>
                  <a:t>, </a:t>
                </a:r>
                <a:r>
                  <a:rPr lang="en-GB" dirty="0" err="1"/>
                  <a:t>protože</a:t>
                </a:r>
                <a:r>
                  <a:rPr lang="en-GB" dirty="0"/>
                  <a:t> </a:t>
                </a:r>
                <a:r>
                  <a:rPr lang="en-GB" dirty="0" err="1"/>
                  <a:t>vede</a:t>
                </a:r>
                <a:r>
                  <a:rPr lang="en-GB" dirty="0"/>
                  <a:t> </a:t>
                </a:r>
                <a:r>
                  <a:rPr lang="en-GB" dirty="0" err="1"/>
                  <a:t>ke</a:t>
                </a:r>
                <a:r>
                  <a:rPr lang="en-GB" dirty="0"/>
                  <a:t> </a:t>
                </a:r>
                <a:r>
                  <a:rPr lang="en-GB" dirty="0" err="1"/>
                  <a:t>změně</a:t>
                </a:r>
                <a:r>
                  <a:rPr lang="en-GB" dirty="0"/>
                  <a:t> </a:t>
                </a:r>
                <a:r>
                  <a:rPr lang="en-GB" dirty="0" err="1"/>
                  <a:t>chování</a:t>
                </a:r>
                <a:r>
                  <a:rPr lang="en-GB" dirty="0"/>
                  <a:t> </a:t>
                </a:r>
                <a:r>
                  <a:rPr lang="en-GB" dirty="0" err="1"/>
                  <a:t>lidí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trhu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(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držby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→ </a:t>
                </a:r>
                <a:r>
                  <a:rPr lang="en-GB" dirty="0" err="1"/>
                  <a:t>vyšší</a:t>
                </a:r>
                <a:r>
                  <a:rPr lang="en-GB" dirty="0"/>
                  <a:t>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jejich</a:t>
                </a:r>
                <a:r>
                  <a:rPr lang="en-GB" dirty="0"/>
                  <a:t> </a:t>
                </a:r>
                <a:r>
                  <a:rPr lang="en-GB" dirty="0" err="1"/>
                  <a:t>obratu</a:t>
                </a:r>
                <a:r>
                  <a:rPr lang="en-GB" dirty="0"/>
                  <a:t> →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:r>
                  <a:rPr lang="en-GB" dirty="0" err="1"/>
                  <a:t>cen</a:t>
                </a:r>
                <a:r>
                  <a:rPr lang="en-GB" dirty="0"/>
                  <a:t>).</a:t>
                </a:r>
                <a:r>
                  <a:rPr lang="cs-CZ" dirty="0"/>
                  <a:t> </a:t>
                </a:r>
              </a:p>
              <a:p>
                <a:pPr algn="just"/>
                <a:endParaRPr lang="cs-CZ" noProof="0" dirty="0"/>
              </a:p>
              <a:p>
                <a:r>
                  <a:rPr lang="cs-CZ" dirty="0"/>
                  <a:t>K</a:t>
                </a:r>
                <a:r>
                  <a:rPr lang="en-GB" dirty="0" err="1"/>
                  <a:t>líčov</a:t>
                </a:r>
                <a:r>
                  <a:rPr lang="cs-CZ" dirty="0"/>
                  <a:t>á </a:t>
                </a:r>
                <a:r>
                  <a:rPr lang="en-GB" dirty="0" err="1"/>
                  <a:t>debat</a:t>
                </a:r>
                <a:r>
                  <a:rPr lang="cs-CZ" dirty="0"/>
                  <a:t>a</a:t>
                </a:r>
                <a:r>
                  <a:rPr lang="en-GB" dirty="0"/>
                  <a:t> </a:t>
                </a:r>
                <a:r>
                  <a:rPr lang="en-GB" dirty="0" err="1"/>
                  <a:t>mezi</a:t>
                </a:r>
                <a:r>
                  <a:rPr lang="en-GB" dirty="0"/>
                  <a:t> </a:t>
                </a:r>
                <a:r>
                  <a:rPr lang="en-GB" b="1" dirty="0" err="1"/>
                  <a:t>monetaristy</a:t>
                </a:r>
                <a:r>
                  <a:rPr lang="en-GB" dirty="0"/>
                  <a:t> a </a:t>
                </a:r>
                <a:r>
                  <a:rPr lang="en-GB" b="1" dirty="0" err="1"/>
                  <a:t>keynesiánci</a:t>
                </a:r>
                <a:r>
                  <a:rPr lang="en-GB" b="1" dirty="0"/>
                  <a:t>/</a:t>
                </a:r>
                <a:r>
                  <a:rPr lang="en-GB" b="1" dirty="0" err="1"/>
                  <a:t>postkeynesiánci</a:t>
                </a:r>
                <a:r>
                  <a:rPr lang="en-GB" dirty="0"/>
                  <a:t> </a:t>
                </a:r>
                <a:r>
                  <a:rPr lang="en-GB" dirty="0" err="1"/>
                  <a:t>ohledně</a:t>
                </a:r>
                <a:r>
                  <a:rPr lang="en-GB" dirty="0"/>
                  <a:t> </a:t>
                </a:r>
                <a:r>
                  <a:rPr lang="en-GB" b="1" dirty="0" err="1"/>
                  <a:t>rychlosti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b="1" dirty="0"/>
                  <a:t> (V)</a:t>
                </a:r>
                <a:r>
                  <a:rPr lang="en-GB" dirty="0"/>
                  <a:t>.</a:t>
                </a:r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1️⃣ </a:t>
                </a:r>
                <a:r>
                  <a:rPr lang="en-GB" b="1" dirty="0" err="1"/>
                  <a:t>Monetaristé</a:t>
                </a:r>
                <a:r>
                  <a:rPr lang="en-GB" b="1" dirty="0"/>
                  <a:t> (Milton Friedman, Chicago School)</a:t>
                </a:r>
              </a:p>
              <a:p>
                <a:r>
                  <a:rPr lang="en-GB" dirty="0" err="1"/>
                  <a:t>Tvrdí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rychlost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b="1" dirty="0"/>
                  <a:t> je v </a:t>
                </a:r>
                <a:r>
                  <a:rPr lang="en-GB" b="1" dirty="0" err="1"/>
                  <a:t>dlouhém</a:t>
                </a:r>
                <a:r>
                  <a:rPr lang="en-GB" b="1" dirty="0"/>
                  <a:t> </a:t>
                </a:r>
                <a:r>
                  <a:rPr lang="en-GB" b="1" dirty="0" err="1"/>
                  <a:t>období</a:t>
                </a:r>
                <a:r>
                  <a:rPr lang="en-GB" b="1" dirty="0"/>
                  <a:t> </a:t>
                </a:r>
                <a:r>
                  <a:rPr lang="en-GB" b="1" dirty="0" err="1"/>
                  <a:t>stabilní</a:t>
                </a:r>
                <a:r>
                  <a:rPr lang="en-GB" dirty="0"/>
                  <a:t> </a:t>
                </a:r>
                <a:r>
                  <a:rPr lang="en-GB" dirty="0" err="1"/>
                  <a:t>nebo</a:t>
                </a:r>
                <a:r>
                  <a:rPr lang="en-GB" dirty="0"/>
                  <a:t> </a:t>
                </a:r>
                <a:r>
                  <a:rPr lang="en-GB" dirty="0" err="1"/>
                  <a:t>předvídatelná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Pokud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méně</a:t>
                </a:r>
                <a:r>
                  <a:rPr lang="en-GB" dirty="0"/>
                  <a:t> </a:t>
                </a:r>
                <a:r>
                  <a:rPr lang="en-GB" dirty="0" err="1"/>
                  <a:t>chtějí</a:t>
                </a:r>
                <a:r>
                  <a:rPr lang="en-GB" dirty="0"/>
                  <a:t> </a:t>
                </a:r>
                <a:r>
                  <a:rPr lang="en-GB" dirty="0" err="1"/>
                  <a:t>držet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</a:t>
                </a:r>
                <a:r>
                  <a:rPr lang="en-GB" dirty="0" err="1"/>
                  <a:t>nižší</a:t>
                </a:r>
                <a:r>
                  <a:rPr lang="en-GB" dirty="0"/>
                  <a:t> </a:t>
                </a:r>
                <a:r>
                  <a:rPr lang="en-GB" dirty="0" err="1"/>
                  <a:t>poptávka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), </a:t>
                </a:r>
                <a:r>
                  <a:rPr lang="en-GB" dirty="0" err="1"/>
                  <a:t>skutečně</a:t>
                </a:r>
                <a:r>
                  <a:rPr lang="en-GB" dirty="0"/>
                  <a:t> to </a:t>
                </a:r>
                <a:r>
                  <a:rPr lang="en-GB" dirty="0" err="1"/>
                  <a:t>vede</a:t>
                </a:r>
                <a:r>
                  <a:rPr lang="en-GB" dirty="0"/>
                  <a:t> k </a:t>
                </a:r>
                <a:r>
                  <a:rPr lang="en-GB" b="1" dirty="0" err="1"/>
                  <a:t>rychlejšímu</a:t>
                </a:r>
                <a:r>
                  <a:rPr lang="en-GB" b="1" dirty="0"/>
                  <a:t> </a:t>
                </a:r>
                <a:r>
                  <a:rPr lang="en-GB" b="1" dirty="0" err="1"/>
                  <a:t>obratu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 a </a:t>
                </a:r>
                <a:r>
                  <a:rPr lang="en-GB" dirty="0" err="1"/>
                  <a:t>tím</a:t>
                </a:r>
                <a:r>
                  <a:rPr lang="en-GB" dirty="0"/>
                  <a:t> k </a:t>
                </a:r>
                <a:r>
                  <a:rPr lang="en-GB" dirty="0" err="1"/>
                  <a:t>inflaci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Proto v </a:t>
                </a:r>
                <a:r>
                  <a:rPr lang="en-GB" dirty="0" err="1"/>
                  <a:t>jejich</a:t>
                </a:r>
                <a:r>
                  <a:rPr lang="en-GB" dirty="0"/>
                  <a:t> </a:t>
                </a:r>
                <a:r>
                  <a:rPr lang="en-GB" dirty="0" err="1"/>
                  <a:t>logice</a:t>
                </a:r>
                <a:r>
                  <a:rPr lang="en-GB" dirty="0"/>
                  <a:t>: </a:t>
                </a:r>
                <a:r>
                  <a:rPr lang="en-GB" dirty="0" err="1"/>
                  <a:t>snížení</a:t>
                </a:r>
                <a:r>
                  <a:rPr lang="en-GB" dirty="0"/>
                  <a:t> </a:t>
                </a:r>
                <a:r>
                  <a:rPr lang="en-GB" dirty="0" err="1"/>
                  <a:t>poptávky</a:t>
                </a:r>
                <a:r>
                  <a:rPr lang="en-GB" dirty="0"/>
                  <a:t> po </a:t>
                </a:r>
                <a:r>
                  <a:rPr lang="en-GB" dirty="0" err="1"/>
                  <a:t>penězích</a:t>
                </a:r>
                <a:r>
                  <a:rPr lang="en-GB" dirty="0"/>
                  <a:t> → </a:t>
                </a:r>
                <a:r>
                  <a:rPr lang="en-GB" dirty="0" err="1"/>
                  <a:t>zvýšení</a:t>
                </a:r>
                <a:r>
                  <a:rPr lang="en-GB" dirty="0"/>
                  <a:t> V → </a:t>
                </a:r>
                <a:r>
                  <a:rPr lang="en-GB" dirty="0" err="1"/>
                  <a:t>růst</a:t>
                </a:r>
                <a:r>
                  <a:rPr lang="en-GB" dirty="0"/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To je </a:t>
                </a:r>
                <a:r>
                  <a:rPr lang="en-GB" dirty="0" err="1"/>
                  <a:t>základ</a:t>
                </a:r>
                <a:r>
                  <a:rPr lang="en-GB" dirty="0"/>
                  <a:t> </a:t>
                </a:r>
                <a:r>
                  <a:rPr lang="en-GB" b="1" dirty="0" err="1"/>
                  <a:t>kvantitativní</a:t>
                </a:r>
                <a:r>
                  <a:rPr lang="en-GB" b="1" dirty="0"/>
                  <a:t> </a:t>
                </a:r>
                <a:r>
                  <a:rPr lang="en-GB" b="1" dirty="0" err="1"/>
                  <a:t>teorie</a:t>
                </a:r>
                <a:r>
                  <a:rPr lang="en-GB" b="1" dirty="0"/>
                  <a:t> </a:t>
                </a:r>
                <a:r>
                  <a:rPr lang="en-GB" b="1" dirty="0" err="1"/>
                  <a:t>peněz</a:t>
                </a:r>
                <a:r>
                  <a:rPr lang="en-GB" dirty="0"/>
                  <a:t>: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𝑀⋅𝑉=𝑃⋅𝑌</a:t>
                </a:r>
                <a:endParaRPr lang="en-GB" dirty="0"/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2️⃣ </a:t>
                </a:r>
                <a:r>
                  <a:rPr lang="en-GB" b="1" dirty="0" err="1"/>
                  <a:t>Keynesiánci</a:t>
                </a:r>
                <a:r>
                  <a:rPr lang="en-GB" b="1" dirty="0"/>
                  <a:t> a </a:t>
                </a:r>
                <a:r>
                  <a:rPr lang="en-GB" b="1" dirty="0" err="1"/>
                  <a:t>postkeynesiánci</a:t>
                </a:r>
                <a:endParaRPr lang="en-GB" b="1" dirty="0"/>
              </a:p>
              <a:p>
                <a:r>
                  <a:rPr lang="en-GB" dirty="0" err="1"/>
                  <a:t>Kritizují</a:t>
                </a:r>
                <a:r>
                  <a:rPr lang="en-GB" dirty="0"/>
                  <a:t> </a:t>
                </a:r>
                <a:r>
                  <a:rPr lang="en-GB" dirty="0" err="1"/>
                  <a:t>představu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𝑉</a:t>
                </a:r>
                <a:r>
                  <a:rPr lang="en-GB" dirty="0"/>
                  <a:t>je </a:t>
                </a:r>
                <a:r>
                  <a:rPr lang="en-GB" dirty="0" err="1"/>
                  <a:t>stabilní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Tvrdí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/>
                  <a:t>V je </a:t>
                </a:r>
                <a:r>
                  <a:rPr lang="en-GB" b="1" dirty="0" err="1"/>
                  <a:t>proměnlivá</a:t>
                </a:r>
                <a:r>
                  <a:rPr lang="en-GB" b="1" dirty="0"/>
                  <a:t> a </a:t>
                </a:r>
                <a:r>
                  <a:rPr lang="en-GB" b="1" dirty="0" err="1"/>
                  <a:t>nestabilní</a:t>
                </a:r>
                <a:r>
                  <a:rPr lang="en-GB" dirty="0"/>
                  <a:t>, </a:t>
                </a:r>
                <a:r>
                  <a:rPr lang="en-GB" dirty="0" err="1"/>
                  <a:t>protože</a:t>
                </a:r>
                <a:r>
                  <a:rPr lang="en-GB" dirty="0"/>
                  <a:t> </a:t>
                </a:r>
                <a:r>
                  <a:rPr lang="en-GB" dirty="0" err="1"/>
                  <a:t>závisí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 err="1"/>
                  <a:t>očekáváních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úrokových</a:t>
                </a:r>
                <a:r>
                  <a:rPr lang="en-GB" dirty="0"/>
                  <a:t> </a:t>
                </a:r>
                <a:r>
                  <a:rPr lang="en-GB" dirty="0" err="1"/>
                  <a:t>mírách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finančních</a:t>
                </a:r>
                <a:r>
                  <a:rPr lang="en-GB" dirty="0"/>
                  <a:t> </a:t>
                </a:r>
                <a:r>
                  <a:rPr lang="en-GB" dirty="0" err="1"/>
                  <a:t>inovacích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 err="1"/>
                  <a:t>náladách</a:t>
                </a:r>
                <a:r>
                  <a:rPr lang="en-GB" dirty="0"/>
                  <a:t> </a:t>
                </a:r>
                <a:r>
                  <a:rPr lang="en-GB" dirty="0" err="1"/>
                  <a:t>investorů</a:t>
                </a:r>
                <a:r>
                  <a:rPr lang="en-GB" dirty="0"/>
                  <a:t> a </a:t>
                </a:r>
                <a:r>
                  <a:rPr lang="en-GB" dirty="0" err="1"/>
                  <a:t>spotřebitelů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Například</a:t>
                </a:r>
                <a:r>
                  <a:rPr lang="en-GB" dirty="0"/>
                  <a:t> v </a:t>
                </a:r>
                <a:r>
                  <a:rPr lang="en-GB" dirty="0" err="1"/>
                  <a:t>recesi</a:t>
                </a:r>
                <a:r>
                  <a:rPr lang="en-GB" dirty="0"/>
                  <a:t> </a:t>
                </a:r>
                <a:r>
                  <a:rPr lang="en-GB" dirty="0" err="1"/>
                  <a:t>mohou</a:t>
                </a:r>
                <a:r>
                  <a:rPr lang="en-GB" dirty="0"/>
                  <a:t> </a:t>
                </a:r>
                <a:r>
                  <a:rPr lang="en-GB" dirty="0" err="1"/>
                  <a:t>lidé</a:t>
                </a:r>
                <a:r>
                  <a:rPr lang="en-GB" dirty="0"/>
                  <a:t> </a:t>
                </a:r>
                <a:r>
                  <a:rPr lang="en-GB" dirty="0" err="1"/>
                  <a:t>hromadit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 („past </a:t>
                </a:r>
                <a:r>
                  <a:rPr lang="en-GB" dirty="0" err="1"/>
                  <a:t>likvidity</a:t>
                </a:r>
                <a:r>
                  <a:rPr lang="en-GB" dirty="0"/>
                  <a:t>“) → </a:t>
                </a:r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se </a:t>
                </a:r>
                <a:r>
                  <a:rPr lang="en-GB" dirty="0" err="1"/>
                  <a:t>zpomaluje</a:t>
                </a:r>
                <a:r>
                  <a:rPr lang="en-GB" dirty="0"/>
                  <a:t>,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když</a:t>
                </a:r>
                <a:r>
                  <a:rPr lang="en-GB" dirty="0"/>
                  <a:t> </a:t>
                </a:r>
                <a:r>
                  <a:rPr lang="en-GB" dirty="0" err="1"/>
                  <a:t>roste</a:t>
                </a:r>
                <a:r>
                  <a:rPr lang="en-GB" dirty="0"/>
                  <a:t> </a:t>
                </a:r>
                <a:r>
                  <a:rPr lang="en-GB" dirty="0" err="1"/>
                  <a:t>peněžní</a:t>
                </a:r>
                <a:r>
                  <a:rPr lang="en-GB" dirty="0"/>
                  <a:t> </a:t>
                </a:r>
                <a:r>
                  <a:rPr lang="en-GB" dirty="0" err="1"/>
                  <a:t>zásoba</a:t>
                </a:r>
                <a:r>
                  <a:rPr lang="en-GB" dirty="0"/>
                  <a:t>.</a:t>
                </a:r>
              </a:p>
              <a:p>
                <a:br>
                  <a:rPr lang="en-GB" dirty="0"/>
                </a:br>
                <a:endParaRPr lang="en-GB" dirty="0"/>
              </a:p>
              <a:p>
                <a:r>
                  <a:rPr lang="en-GB" b="1" dirty="0"/>
                  <a:t>3️⃣ </a:t>
                </a:r>
                <a:r>
                  <a:rPr lang="en-GB" b="1" dirty="0" err="1"/>
                  <a:t>Současný</a:t>
                </a:r>
                <a:r>
                  <a:rPr lang="en-GB" b="1" dirty="0"/>
                  <a:t> </a:t>
                </a:r>
                <a:r>
                  <a:rPr lang="en-GB" b="1" dirty="0" err="1"/>
                  <a:t>pohled</a:t>
                </a:r>
                <a:r>
                  <a:rPr lang="en-GB" b="1" dirty="0"/>
                  <a:t> </a:t>
                </a:r>
              </a:p>
              <a:p>
                <a:r>
                  <a:rPr lang="en-GB" dirty="0" err="1"/>
                  <a:t>Rychlost</a:t>
                </a:r>
                <a:r>
                  <a:rPr lang="en-GB" dirty="0"/>
                  <a:t> </a:t>
                </a:r>
                <a:r>
                  <a:rPr lang="en-GB" dirty="0" err="1"/>
                  <a:t>peněz</a:t>
                </a:r>
                <a:r>
                  <a:rPr lang="en-GB" dirty="0"/>
                  <a:t> </a:t>
                </a:r>
                <a:r>
                  <a:rPr lang="en-GB" b="1" dirty="0" err="1"/>
                  <a:t>není</a:t>
                </a:r>
                <a:r>
                  <a:rPr lang="en-GB" b="1" dirty="0"/>
                  <a:t> </a:t>
                </a:r>
                <a:r>
                  <a:rPr lang="en-GB" b="1" dirty="0" err="1"/>
                  <a:t>konstantní</a:t>
                </a:r>
                <a:r>
                  <a:rPr lang="en-GB" dirty="0"/>
                  <a:t>. </a:t>
                </a:r>
                <a:r>
                  <a:rPr lang="en-GB" dirty="0" err="1"/>
                  <a:t>Empiricky</a:t>
                </a:r>
                <a:r>
                  <a:rPr lang="en-GB" dirty="0"/>
                  <a:t> se </a:t>
                </a:r>
                <a:r>
                  <a:rPr lang="en-GB" dirty="0" err="1"/>
                  <a:t>hodně</a:t>
                </a:r>
                <a:r>
                  <a:rPr lang="en-GB" dirty="0"/>
                  <a:t> </a:t>
                </a:r>
                <a:r>
                  <a:rPr lang="en-GB" dirty="0" err="1"/>
                  <a:t>mění</a:t>
                </a:r>
                <a:r>
                  <a:rPr lang="en-GB" dirty="0"/>
                  <a:t> – </a:t>
                </a:r>
                <a:r>
                  <a:rPr lang="en-GB" dirty="0" err="1"/>
                  <a:t>zvlášť</a:t>
                </a:r>
                <a:r>
                  <a:rPr lang="en-GB" dirty="0"/>
                  <a:t> </a:t>
                </a:r>
                <a:r>
                  <a:rPr lang="en-GB" dirty="0" err="1"/>
                  <a:t>při</a:t>
                </a:r>
                <a:r>
                  <a:rPr lang="en-GB" dirty="0"/>
                  <a:t> </a:t>
                </a:r>
                <a:r>
                  <a:rPr lang="en-GB" dirty="0" err="1"/>
                  <a:t>krizích</a:t>
                </a:r>
                <a:r>
                  <a:rPr lang="en-GB" dirty="0"/>
                  <a:t>, </a:t>
                </a:r>
                <a:r>
                  <a:rPr lang="en-GB" dirty="0" err="1"/>
                  <a:t>finančních</a:t>
                </a:r>
                <a:r>
                  <a:rPr lang="en-GB" dirty="0"/>
                  <a:t> </a:t>
                </a:r>
                <a:r>
                  <a:rPr lang="en-GB" dirty="0" err="1"/>
                  <a:t>inovacích</a:t>
                </a:r>
                <a:r>
                  <a:rPr lang="en-GB" dirty="0"/>
                  <a:t> (</a:t>
                </a:r>
                <a:r>
                  <a:rPr lang="en-GB" dirty="0" err="1"/>
                  <a:t>platební</a:t>
                </a:r>
                <a:r>
                  <a:rPr lang="en-GB" dirty="0"/>
                  <a:t> </a:t>
                </a:r>
                <a:r>
                  <a:rPr lang="en-GB" dirty="0" err="1"/>
                  <a:t>karty</a:t>
                </a:r>
                <a:r>
                  <a:rPr lang="en-GB" dirty="0"/>
                  <a:t>, </a:t>
                </a:r>
                <a:r>
                  <a:rPr lang="en-GB" dirty="0" err="1"/>
                  <a:t>digitální</a:t>
                </a:r>
                <a:r>
                  <a:rPr lang="en-GB" dirty="0"/>
                  <a:t> </a:t>
                </a:r>
                <a:r>
                  <a:rPr lang="en-GB" dirty="0" err="1"/>
                  <a:t>peníze</a:t>
                </a:r>
                <a:r>
                  <a:rPr lang="en-GB" dirty="0"/>
                  <a:t>).</a:t>
                </a:r>
              </a:p>
              <a:p>
                <a:r>
                  <a:rPr lang="en-GB" dirty="0" err="1"/>
                  <a:t>Centrální</a:t>
                </a:r>
                <a:r>
                  <a:rPr lang="en-GB" dirty="0"/>
                  <a:t> </a:t>
                </a:r>
                <a:r>
                  <a:rPr lang="en-GB" dirty="0" err="1"/>
                  <a:t>banky</a:t>
                </a:r>
                <a:r>
                  <a:rPr lang="en-GB" dirty="0"/>
                  <a:t> proto </a:t>
                </a:r>
                <a:r>
                  <a:rPr lang="en-GB" b="1" dirty="0" err="1"/>
                  <a:t>neopírají</a:t>
                </a:r>
                <a:r>
                  <a:rPr lang="en-GB" b="1" dirty="0"/>
                  <a:t> </a:t>
                </a:r>
                <a:r>
                  <a:rPr lang="en-GB" b="1" dirty="0" err="1"/>
                  <a:t>politiku</a:t>
                </a:r>
                <a:r>
                  <a:rPr lang="en-GB" b="1" dirty="0"/>
                  <a:t> </a:t>
                </a:r>
                <a:r>
                  <a:rPr lang="en-GB" b="1" dirty="0" err="1"/>
                  <a:t>jen</a:t>
                </a:r>
                <a:r>
                  <a:rPr lang="en-GB" b="1" dirty="0"/>
                  <a:t> o </a:t>
                </a:r>
                <a:r>
                  <a:rPr lang="en-GB" b="1" dirty="0" err="1"/>
                  <a:t>peněžní</a:t>
                </a:r>
                <a:r>
                  <a:rPr lang="en-GB" b="1" dirty="0"/>
                  <a:t> </a:t>
                </a:r>
                <a:r>
                  <a:rPr lang="en-GB" b="1" dirty="0" err="1"/>
                  <a:t>zásobu</a:t>
                </a:r>
                <a:r>
                  <a:rPr lang="en-GB" dirty="0"/>
                  <a:t> (jak </a:t>
                </a:r>
                <a:r>
                  <a:rPr lang="en-GB" dirty="0" err="1"/>
                  <a:t>chtěli</a:t>
                </a:r>
                <a:r>
                  <a:rPr lang="en-GB" dirty="0"/>
                  <a:t> </a:t>
                </a:r>
                <a:r>
                  <a:rPr lang="en-GB" dirty="0" err="1"/>
                  <a:t>monetaristé</a:t>
                </a:r>
                <a:r>
                  <a:rPr lang="en-GB" dirty="0"/>
                  <a:t>), ale </a:t>
                </a:r>
                <a:r>
                  <a:rPr lang="en-GB" dirty="0" err="1"/>
                  <a:t>používají</a:t>
                </a:r>
                <a:r>
                  <a:rPr lang="en-GB" dirty="0"/>
                  <a:t> </a:t>
                </a:r>
                <a:r>
                  <a:rPr lang="en-GB" dirty="0" err="1"/>
                  <a:t>spíš</a:t>
                </a:r>
                <a:r>
                  <a:rPr lang="en-GB" dirty="0"/>
                  <a:t> </a:t>
                </a:r>
                <a:r>
                  <a:rPr lang="en-GB" dirty="0" err="1"/>
                  <a:t>úrokové</a:t>
                </a:r>
                <a:r>
                  <a:rPr lang="en-GB" dirty="0"/>
                  <a:t> </a:t>
                </a:r>
                <a:r>
                  <a:rPr lang="en-GB" dirty="0" err="1"/>
                  <a:t>sazby</a:t>
                </a:r>
                <a:r>
                  <a:rPr lang="en-GB" dirty="0"/>
                  <a:t> a </a:t>
                </a:r>
                <a:r>
                  <a:rPr lang="en-GB" dirty="0" err="1"/>
                  <a:t>cílování</a:t>
                </a:r>
                <a:r>
                  <a:rPr lang="en-GB" dirty="0"/>
                  <a:t> </a:t>
                </a:r>
                <a:r>
                  <a:rPr lang="en-GB" dirty="0" err="1"/>
                  <a:t>inflace</a:t>
                </a:r>
                <a:r>
                  <a:rPr lang="en-GB" dirty="0"/>
                  <a:t>.</a:t>
                </a:r>
              </a:p>
              <a:p>
                <a:pPr algn="just"/>
                <a:endParaRPr lang="cs-CZ" noProof="0" dirty="0"/>
              </a:p>
            </p:txBody>
          </p:sp>
        </mc:Fallback>
      </mc:AlternateContent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Fisherův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efekt – působení očekávané míry inflace na úrokovou míru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agregátní funkci poptávky po penězích – Y = domácí produkt.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poptávku po penězích platí v podstatě totéž, co pro poptávku po jakémkoli zboží. Například vaše poptávka po hamburgerech závisí na vašem důchodu a na ceně hamburgeru. Vaše poptávka po peněžních zůstatcích závisí rovněž na vašem důchodu a na ceně držby peněz — cenou držby peněz je ušlý nominální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3600" b="1" dirty="0">
                <a:solidFill>
                  <a:srgbClr val="D10202"/>
                </a:solidFill>
              </a:rPr>
              <a:t>Makroekonomie II</a:t>
            </a:r>
            <a:br>
              <a:rPr lang="cs-CZ" sz="3600" b="1" dirty="0">
                <a:solidFill>
                  <a:srgbClr val="D10202"/>
                </a:solidFill>
              </a:rPr>
            </a:br>
            <a:r>
              <a:rPr lang="cs-CZ" sz="3200" b="1" i="1" dirty="0">
                <a:solidFill>
                  <a:srgbClr val="D10202"/>
                </a:solidFill>
              </a:rPr>
              <a:t>3. Peníze, trh peněz, cenová hladina a inflace: Poptávka po penězích, tvorba peněz a peněžní zásoba. Kvantitativní teorie peněz. Příčiny a důsledky inflace; měření cenové hladiny a inflace; nástroje pro kontrolu inflace.</a:t>
            </a:r>
            <a:br>
              <a:rPr lang="cs-CZ" sz="3600" b="1" i="1" dirty="0">
                <a:solidFill>
                  <a:srgbClr val="D10202"/>
                </a:solidFill>
              </a:rPr>
            </a:br>
            <a:r>
              <a:rPr lang="cs-CZ" sz="2800" b="1" dirty="0">
                <a:solidFill>
                  <a:srgbClr val="D10202"/>
                </a:solidFill>
              </a:rPr>
              <a:t>XMAK2</a:t>
            </a:r>
            <a:endParaRPr sz="28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Bankovní soustava – tvořena centrální bankou a komerčními bankami;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– emisní banka, má zákonný monopol na emisi peněz. </a:t>
            </a:r>
          </a:p>
          <a:p>
            <a:pPr algn="just"/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(CB)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také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KOMERČNÍ BANKY (KB)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vytvářejí peníze!!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komerční banky = banky s částečnými rezervami: pouze část vkladů udržují v rezervách a zbytek poskytují jako půjčky.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Zjednodušené bilance centrální banky a některé z komerčních bank </a:t>
            </a:r>
          </a:p>
          <a:p>
            <a:pPr marL="6543675" indent="0" algn="just">
              <a:buNone/>
            </a:pP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ČNB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hlavně devizové rezervy – dluhopisy cizích vlád a jejich zahraničních veřejných institucí. Dluhopisy české vlády – menší část aktiv;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pasivech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oběživo (bankovky a mince v oběhu) a rezervy, které si u ní ukládají KB; </a:t>
            </a:r>
          </a:p>
          <a:p>
            <a:pPr marL="6543675" indent="0" algn="just">
              <a:buNone/>
            </a:pP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její rezervy, dluhopisy a půjčky poskytnuté;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vklady a diskontní půjčky (půjčky přijaté od CB). </a:t>
            </a: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69892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61521-FD30-6E1C-703F-78382DC7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5502"/>
            <a:ext cx="6496050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5989" y="1600201"/>
            <a:ext cx="1123641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0516" t="33624" r="21459" b="51777"/>
          <a:stretch>
            <a:fillRect/>
          </a:stretch>
        </p:blipFill>
        <p:spPr>
          <a:xfrm>
            <a:off x="7926033" y="1417638"/>
            <a:ext cx="4123038" cy="2246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28DC6-A8A7-361C-B8EE-43DD3460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03" y="1343899"/>
            <a:ext cx="7487369" cy="1823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88BE8-4892-B332-63FF-EBA70FD41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29" y="3167200"/>
            <a:ext cx="7802466" cy="2927275"/>
          </a:xfrm>
          <a:prstGeom prst="rect">
            <a:avLst/>
          </a:prstGeom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D110285D-8439-0D2F-CA6B-5E63D90C3796}"/>
              </a:ext>
            </a:extLst>
          </p:cNvPr>
          <p:cNvSpPr/>
          <p:nvPr/>
        </p:nvSpPr>
        <p:spPr>
          <a:xfrm>
            <a:off x="8096969" y="4423719"/>
            <a:ext cx="2010033" cy="834080"/>
          </a:xfrm>
          <a:prstGeom prst="bentUpArrow">
            <a:avLst>
              <a:gd name="adj1" fmla="val 25000"/>
              <a:gd name="adj2" fmla="val 27963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57E867C-57F5-B057-EA6C-06936F42B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035709-D39D-114E-48CA-2FD744C3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D848FA4-6BB9-5668-61FD-030B6D4CCC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4FCF39F-39A0-8C1B-A107-AFAA89E3324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DACD7-3DF0-51A7-7531-CAA84E0D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5" y="1385949"/>
            <a:ext cx="10177850" cy="251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2CB29-D840-1ECC-A01F-AF58D02A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45" y="3900100"/>
            <a:ext cx="10091352" cy="24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6257D58-E3D8-991F-1F75-C80291CF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3BECE4C4-7407-1368-C73D-6C1B97229CBD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18ECC-B998-7A74-AA63-4E90619E5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9" y="1886851"/>
            <a:ext cx="11565922" cy="3084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A5D05B-DB22-B510-E4F4-508ECD73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7017"/>
          <a:stretch>
            <a:fillRect/>
          </a:stretch>
        </p:blipFill>
        <p:spPr>
          <a:xfrm>
            <a:off x="506626" y="5221101"/>
            <a:ext cx="11022227" cy="67307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D40F2AA-8EBF-0EA7-315C-52A50E18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</p:spTree>
    <p:extLst>
      <p:ext uri="{BB962C8B-B14F-4D97-AF65-F5344CB8AC3E}">
        <p14:creationId xmlns:p14="http://schemas.microsoft.com/office/powerpoint/2010/main" val="18398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0AC2FAB-C57F-C538-FB4A-065369A7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4D2026-0498-A3CA-AFC3-68B84D30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Výpočet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multiplikátoru</a:t>
            </a:r>
            <a:r>
              <a:rPr lang="en-GB" dirty="0"/>
              <a:t> (</a:t>
            </a:r>
            <a:r>
              <a:rPr lang="cs-CZ" dirty="0"/>
              <a:t>m</a:t>
            </a:r>
            <a:r>
              <a:rPr lang="en-GB" dirty="0"/>
              <a:t>​):</a:t>
            </a:r>
            <a:endParaRPr lang="cs-CZ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05A620CD-3CAE-A62E-5869-95C3520D8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9465E72-9E00-59C4-49AE-3AD25938A5B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7FA54-ABE4-2282-2D35-50DEAFB9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324"/>
          <a:stretch>
            <a:fillRect/>
          </a:stretch>
        </p:blipFill>
        <p:spPr>
          <a:xfrm>
            <a:off x="902042" y="1385949"/>
            <a:ext cx="9675341" cy="504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05D3B-DAD5-7BCF-6E31-9FADE6EC12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733" b="86337"/>
          <a:stretch>
            <a:fillRect/>
          </a:stretch>
        </p:blipFill>
        <p:spPr>
          <a:xfrm>
            <a:off x="461629" y="2412949"/>
            <a:ext cx="3875903" cy="395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083D7-4DA5-4767-369B-AA181D31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429" t="29458"/>
          <a:stretch>
            <a:fillRect/>
          </a:stretch>
        </p:blipFill>
        <p:spPr>
          <a:xfrm>
            <a:off x="278647" y="3077416"/>
            <a:ext cx="5556887" cy="2440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F2D59-189A-8F7A-7898-2497EB22F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178" y="2286000"/>
            <a:ext cx="65573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C98CA8A-FC5F-F93D-4183-E860634C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1E0183-2F0A-27A5-B521-01B59E3C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Výpočet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multiplikátoru</a:t>
            </a:r>
            <a:r>
              <a:rPr lang="en-GB" dirty="0"/>
              <a:t> (</a:t>
            </a:r>
            <a:r>
              <a:rPr lang="cs-CZ" dirty="0"/>
              <a:t>m</a:t>
            </a:r>
            <a:r>
              <a:rPr lang="en-GB" dirty="0"/>
              <a:t>​):</a:t>
            </a:r>
            <a:endParaRPr lang="cs-CZ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93BF7858-FED8-CB00-BC07-B2719C444C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Množství peněz celkově vzrostlo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3,57krát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Multiplikační přírůstek peněz: způsobili KB, které uvedly do chodu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„řetězovou reakci” tvorby vkladů. </a:t>
            </a: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F648685-CD52-1488-2FA9-F7556F8749E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6E688-E36B-BB20-7F24-F10C1DD1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30" y="1417638"/>
            <a:ext cx="8198967" cy="34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ukazuje, jak dochází k tvorbě peněz: CB uvádí do oběhu dodatečné peníze </a:t>
            </a:r>
            <a:r>
              <a:rPr lang="en-GB" sz="2400" dirty="0"/>
              <a:t>⟹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zvýší to peněžní bázi.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báze = suma oběživa a bankovních rezerv: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M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peněžní báze,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oběživo,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— bankovní rezervy.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peněžní bázi pak v multiplikačním procesu tvorby vkladů vyrůstá peněžní zásoba;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(M) = suma oběživa a bankovních vkladů: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M — peněžní zásoba,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— vklady.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Kolikrát je peněžní zásoba vetší než peněžní báze: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 v pravé části rovnice dělíme D, dostaneme: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oběživa na vkladech (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/D) =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bankovních rezerv na vkladech neboli míru bankovních rezerv (R/D) =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27498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8992" t="21610" r="42432" b="75601"/>
          <a:stretch>
            <a:fillRect/>
          </a:stretch>
        </p:blipFill>
        <p:spPr>
          <a:xfrm>
            <a:off x="6649511" y="1847849"/>
            <a:ext cx="2383368" cy="514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0597" t="41107" r="41056" b="55982"/>
          <a:stretch>
            <a:fillRect/>
          </a:stretch>
        </p:blipFill>
        <p:spPr>
          <a:xfrm>
            <a:off x="3733801" y="3482800"/>
            <a:ext cx="1724026" cy="541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42613" t="54851" r="41840" b="38691"/>
          <a:stretch>
            <a:fillRect/>
          </a:stretch>
        </p:blipFill>
        <p:spPr>
          <a:xfrm>
            <a:off x="6185505" y="3683607"/>
            <a:ext cx="2702423" cy="126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40969" t="64422" r="37473" b="26393"/>
          <a:stretch>
            <a:fillRect/>
          </a:stretch>
        </p:blipFill>
        <p:spPr>
          <a:xfrm>
            <a:off x="9329488" y="3700360"/>
            <a:ext cx="2644972" cy="1261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39680" t="79887" r="38762" b="15924"/>
          <a:stretch>
            <a:fillRect/>
          </a:stretch>
        </p:blipFill>
        <p:spPr>
          <a:xfrm>
            <a:off x="9032879" y="5220266"/>
            <a:ext cx="3042015" cy="934926"/>
          </a:xfrm>
          <a:prstGeom prst="rect">
            <a:avLst/>
          </a:prstGeom>
        </p:spPr>
      </p:pic>
      <p:sp>
        <p:nvSpPr>
          <p:cNvPr id="2" name="Arrow: Bent 1"/>
          <p:cNvSpPr/>
          <p:nvPr/>
        </p:nvSpPr>
        <p:spPr>
          <a:xfrm>
            <a:off x="4740166" y="4023907"/>
            <a:ext cx="717661" cy="47189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Bent-Up 5"/>
          <p:cNvSpPr/>
          <p:nvPr/>
        </p:nvSpPr>
        <p:spPr>
          <a:xfrm>
            <a:off x="5542490" y="4962188"/>
            <a:ext cx="4651834" cy="23122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/>
          <p:cNvSpPr/>
          <p:nvPr/>
        </p:nvSpPr>
        <p:spPr>
          <a:xfrm>
            <a:off x="8450317" y="5759669"/>
            <a:ext cx="493986" cy="2312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32509" y="1421650"/>
                <a:ext cx="11690158" cy="4918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/>
              </a:bodyPr>
              <a:lstStyle/>
              <a:p>
                <a:pPr marL="114300" indent="0" algn="just">
                  <a:buNone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 vztah mezi peněžní zásobou a peněžní bází tedy platí: </a:t>
                </a:r>
              </a:p>
              <a:p>
                <a:pPr marL="630238" indent="-544513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238" indent="-544513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238" indent="-544513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238" indent="-544513" algn="just">
                  <a:buNone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multiplikátor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udává, jak velký přírůstek peněžní zásoby bude vyvolán určitým přírůstkem peněžní báze. </a:t>
                </a:r>
              </a:p>
              <a:p>
                <a:pPr marL="628650" indent="-542925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8650" indent="-542925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1950" indent="-276225" algn="just">
                  <a:lnSpc>
                    <a:spcPct val="110000"/>
                  </a:lnSpc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multiplikátor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tím větší, čím menší je míra bankovních rezerv a čím menší podíl peněz drží lidé jako oběživo. </a:t>
                </a:r>
              </a:p>
              <a:p>
                <a:pPr marL="428625" algn="just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Když lidé nedrželi žádné oběživo - peníze jen na bankovních účtech: peněžní multiplikátor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den>
                    </m:f>
                    <m:r>
                      <a:rPr lang="ar-AE" sz="24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4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&gt;&gt; Přírůstek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báze 1 mld. Kč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vyvolá přírůstek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zásoby 10 mld. Kč. </a:t>
                </a:r>
              </a:p>
              <a:p>
                <a:pPr marL="114300" indent="0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2509" y="1421650"/>
                <a:ext cx="11690158" cy="4918766"/>
              </a:xfrm>
              <a:prstGeom prst="rect">
                <a:avLst/>
              </a:prstGeom>
              <a:blipFill>
                <a:blip r:embed="rId3"/>
                <a:stretch>
                  <a:fillRect r="-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27498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0505-E5F3-FC0B-9A6E-5D4CF2A3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028" y="1561529"/>
            <a:ext cx="2681415" cy="981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920C1-712C-DC87-0CAF-01A89130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552" y="3503611"/>
            <a:ext cx="1355124" cy="93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5500" y="672585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t="56234" b="5380"/>
          <a:stretch>
            <a:fillRect/>
          </a:stretch>
        </p:blipFill>
        <p:spPr>
          <a:xfrm>
            <a:off x="169333" y="1421649"/>
            <a:ext cx="6938282" cy="4314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7700" t="18166" r="9612" b="30448"/>
          <a:stretch>
            <a:fillRect/>
          </a:stretch>
        </p:blipFill>
        <p:spPr>
          <a:xfrm>
            <a:off x="6848475" y="1421650"/>
            <a:ext cx="5174192" cy="4272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9598C-40D2-08F1-0CE6-C5CC5020D48B}"/>
              </a:ext>
            </a:extLst>
          </p:cNvPr>
          <p:cNvSpPr txBox="1"/>
          <p:nvPr/>
        </p:nvSpPr>
        <p:spPr>
          <a:xfrm>
            <a:off x="169333" y="5694085"/>
            <a:ext cx="63977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noProof="0" dirty="0"/>
              <a:t>Peněžní báze a peněžní zásoba: na peněžní bázi </a:t>
            </a:r>
            <a:r>
              <a:rPr lang="cs-CZ" noProof="0" dirty="0">
                <a:effectLst/>
              </a:rPr>
              <a:t>MB</a:t>
            </a:r>
            <a:r>
              <a:rPr lang="cs-CZ" noProof="0" dirty="0"/>
              <a:t>​ vyrůstá peněžní zásoba </a:t>
            </a:r>
            <a:r>
              <a:rPr lang="cs-CZ" noProof="0" dirty="0">
                <a:effectLst/>
              </a:rPr>
              <a:t>M</a:t>
            </a:r>
            <a:r>
              <a:rPr lang="cs-CZ" noProof="0" dirty="0"/>
              <a:t>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FA61C-8FD9-3B1F-CF87-460C1F29B5C3}"/>
              </a:ext>
            </a:extLst>
          </p:cNvPr>
          <p:cNvSpPr txBox="1"/>
          <p:nvPr/>
        </p:nvSpPr>
        <p:spPr>
          <a:xfrm>
            <a:off x="6848475" y="5735783"/>
            <a:ext cx="53435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err="1"/>
              <a:t>Výše</a:t>
            </a:r>
            <a:r>
              <a:rPr lang="en-GB" dirty="0"/>
              <a:t> a </a:t>
            </a:r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zásoby</a:t>
            </a:r>
            <a:r>
              <a:rPr lang="en-GB" dirty="0"/>
              <a:t> v ČR v </a:t>
            </a:r>
            <a:r>
              <a:rPr lang="en-GB" dirty="0" err="1"/>
              <a:t>roce</a:t>
            </a:r>
            <a:r>
              <a:rPr lang="en-GB" dirty="0"/>
              <a:t>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5500" y="672585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PENĚŽNÍ ZÁSOBA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274" y="1508323"/>
            <a:ext cx="10925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/>
              <a:t>Chápana </a:t>
            </a:r>
            <a:r>
              <a:rPr lang="cs-CZ" sz="3200" b="1" dirty="0">
                <a:highlight>
                  <a:srgbClr val="FFFF00"/>
                </a:highlight>
              </a:rPr>
              <a:t>ÚZCE</a:t>
            </a:r>
            <a:r>
              <a:rPr lang="cs-CZ" sz="3200" dirty="0"/>
              <a:t> nebo </a:t>
            </a:r>
            <a:r>
              <a:rPr lang="cs-CZ" sz="3200" b="1" dirty="0">
                <a:highlight>
                  <a:srgbClr val="FFFF00"/>
                </a:highlight>
              </a:rPr>
              <a:t>ŠIROCE </a:t>
            </a:r>
            <a:r>
              <a:rPr lang="cs-CZ" sz="3200" dirty="0"/>
              <a:t>podle toho, co považujeme za peníze.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highlight>
                  <a:srgbClr val="FFFF00"/>
                </a:highlight>
              </a:rPr>
              <a:t>ÚZCE</a:t>
            </a:r>
            <a:r>
              <a:rPr lang="cs-CZ" sz="3200" dirty="0"/>
              <a:t> – vyjádřená peněžním </a:t>
            </a:r>
            <a:r>
              <a:rPr lang="cs-CZ" sz="3200" b="1" dirty="0">
                <a:highlight>
                  <a:srgbClr val="FFFF00"/>
                </a:highlight>
              </a:rPr>
              <a:t>agregátem M1: oběživo a vklady na běžných účtech.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3200" b="1" dirty="0">
                <a:highlight>
                  <a:srgbClr val="FFFF00"/>
                </a:highlight>
              </a:rPr>
              <a:t>ŠIROCE – </a:t>
            </a:r>
            <a:r>
              <a:rPr lang="cs-CZ" sz="3200" dirty="0"/>
              <a:t>vyjádřená peněžním </a:t>
            </a:r>
            <a:r>
              <a:rPr lang="cs-CZ" sz="3200" b="1" dirty="0">
                <a:highlight>
                  <a:srgbClr val="FFFF00"/>
                </a:highlight>
              </a:rPr>
              <a:t>agregátem M2</a:t>
            </a:r>
            <a:r>
              <a:rPr lang="cs-CZ" sz="3200" dirty="0"/>
              <a:t>, který navíc zahrnuje </a:t>
            </a:r>
            <a:r>
              <a:rPr lang="cs-CZ" sz="3200" b="1" dirty="0">
                <a:highlight>
                  <a:srgbClr val="FFFF00"/>
                </a:highlight>
              </a:rPr>
              <a:t>„skoro peníze </a:t>
            </a:r>
            <a:r>
              <a:rPr lang="cs-CZ" sz="3200" dirty="0"/>
              <a:t>" (quasi-peníze, </a:t>
            </a:r>
            <a:r>
              <a:rPr lang="cs-CZ" sz="3200" dirty="0" err="1"/>
              <a:t>near</a:t>
            </a:r>
            <a:r>
              <a:rPr lang="cs-CZ" sz="3200" dirty="0"/>
              <a:t> </a:t>
            </a:r>
            <a:r>
              <a:rPr lang="cs-CZ" sz="3200" dirty="0" err="1"/>
              <a:t>money</a:t>
            </a:r>
            <a:r>
              <a:rPr lang="cs-CZ" sz="3200" dirty="0"/>
              <a:t>):  především </a:t>
            </a:r>
            <a:r>
              <a:rPr lang="cs-CZ" sz="3200" b="1" dirty="0"/>
              <a:t>vklady na termínovaných účtech, </a:t>
            </a:r>
            <a:r>
              <a:rPr lang="cs-CZ" sz="3200" dirty="0"/>
              <a:t>také: </a:t>
            </a:r>
            <a:r>
              <a:rPr lang="cs-CZ" sz="3200" b="1" dirty="0"/>
              <a:t>vklady v cizích měnách, vkladové certifikáty a depozitní směnky.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3"/>
            <a:ext cx="11674324" cy="487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Minulost — drahé kovy přijímané jako oběživo; Současnost – složitější, podstata stejná —</a:t>
            </a: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prostředek směny. </a:t>
            </a:r>
          </a:p>
          <a:p>
            <a:pPr algn="just"/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Naturální směna (zboží za zboží) vyžaduje oboustrannou shodu potřeb; peníze, ke kterým mají lidé důvěru a začnou je přijímat, směna se zjednoduší, zrychlí a rozšíří. </a:t>
            </a:r>
          </a:p>
          <a:p>
            <a:pPr algn="just"/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Peníze jsou </a:t>
            </a: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aktiv.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jiných aktiv se peníze odlišují tím, že jsou </a:t>
            </a: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likvidní. </a:t>
            </a:r>
          </a:p>
          <a:p>
            <a:pPr marL="114300" indent="0" algn="just">
              <a:buNone/>
            </a:pP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80684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PENÍZE  </a:t>
            </a:r>
            <a:br>
              <a:rPr lang="cs-CZ" b="1" dirty="0"/>
            </a:b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= lidé v souhrnu drží právě tolik peněžních zůstatků, kolik chtějí držet: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= SUMĚ POPTÁVANÝCH PENĚŽNÍCH ZŮSTATKŮ.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– rovnice: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nominální peněžní zásoba (nabídka peněz), pravá strana – funkce nominální poptávky po penězích.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rovnice: poptávané peněžní zůstatky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peněžní zásobě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457200" algn="just">
              <a:buFont typeface="+mj-lt"/>
              <a:buAutoNum type="arabicPeriod" startAt="2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 startAt="2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pomocí reálných peněžních zůstatků: 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– cenová hladina,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 – reálná peněžní zásoba;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Pravá strana – reálná poptávka po penězích.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rovnice: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POPTÁVANÉ REÁLNÉ PENĚŽNÍ ZŮSTATKY = REÁLNÉ PENĚŽNÍ ZÁSOBĚ.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8807" t="22653" r="39040" b="71456"/>
          <a:stretch>
            <a:fillRect/>
          </a:stretch>
        </p:blipFill>
        <p:spPr>
          <a:xfrm>
            <a:off x="5519395" y="2120347"/>
            <a:ext cx="2767355" cy="841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8924" t="44902" r="38923" b="46908"/>
          <a:stretch>
            <a:fillRect/>
          </a:stretch>
        </p:blipFill>
        <p:spPr>
          <a:xfrm>
            <a:off x="8858250" y="4057650"/>
            <a:ext cx="3071131" cy="137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819" y="368104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8300" r="7294" b="58340"/>
          <a:stretch>
            <a:fillRect/>
          </a:stretch>
        </p:blipFill>
        <p:spPr>
          <a:xfrm>
            <a:off x="572181" y="1328738"/>
            <a:ext cx="4365580" cy="3043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925" y="1065710"/>
            <a:ext cx="6981826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Obr.: křivka reálné poptávky po penězích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D(Y1):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závislost poptávaných reálných peněžních zůstatků na nominální úrokové míře </a:t>
            </a:r>
            <a:r>
              <a:rPr kumimoji="0" 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: </a:t>
            </a:r>
          </a:p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Křivka odpovídá reálnému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Y1;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Reálná peněžní zásoba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/P: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na peněžním trhu – rovnovážná úroková míra 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</a:t>
            </a:r>
          </a:p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Vyššímu reálný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Y2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odpovídá vyšší poptávka po penězích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D(Y2):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vyšší rovnovážná úroková míra 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N2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3DF60-A915-2F5E-09FA-A5F94087DC28}"/>
              </a:ext>
            </a:extLst>
          </p:cNvPr>
          <p:cNvSpPr txBox="1"/>
          <p:nvPr/>
        </p:nvSpPr>
        <p:spPr>
          <a:xfrm>
            <a:off x="407534" y="5206096"/>
            <a:ext cx="11376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Přizpůsobovaní poptávky po penězích peněžní zásobě – vytváření, změny rovnováhy na trhu peněz: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986EA-1759-16AB-DECE-B06D558B6479}"/>
              </a:ext>
            </a:extLst>
          </p:cNvPr>
          <p:cNvSpPr txBox="1"/>
          <p:nvPr/>
        </p:nvSpPr>
        <p:spPr>
          <a:xfrm>
            <a:off x="719819" y="4533441"/>
            <a:ext cx="3769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Křivka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indent="-266700" algn="just"/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TRANSMISNÍ MECHANISMUS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převádějící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do zvýšení poptávky po penězích: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FÁZE: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vyvolá nerovnováhu na trhu peněz.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Dodatečné peníze –  k lidem, kteří pak drží více peněžních zůstatků, než chtějí: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jejich skutečné peněžní zůstatky – vyšší než poptávané peněžní zůstatky.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Nerovnováha trhu peněz se přelévá na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trhy ostatních aktiv: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obnovit svou původní strukturu portfolia – zbavování se přebytečných peněžních zůstatků,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nakup nepeněžních aktiv (za ně) -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Rostoucí poptávka po nepeněžních aktivech =&gt; nerovnováha na trzích nepeněžních aktiv –  dluhopisů…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Přebytečná nabídka peněžních zůstatků vyvolává přebytečnou poptávku po nepeněžních aktivech.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indent="-457200" algn="just">
              <a:buFont typeface="+mj-lt"/>
              <a:buAutoNum type="arabicPeriod" startAt="2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FÁZE: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přebytečná poptávka po aktivech zvyšuje tržní ceny aktiv – tím snižuje jejich míru výnosu.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Míra výnosu aktiva: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očekávaná míra výnosu aktiva,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očekávaný výnos aktiva,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jeho tržní cena aktiva.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při daných výnosech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roste tržní cena aktiv – klesá jejich míra výnosu.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Významná část trhu aktiv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dluhopisy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nerovnováha na trhu peněz se přelévá na trh dluhopisů: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 jejich tržní ceny a následně klesá jejich úroková míra.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 z dluhopisů tlačí dolů i úrokové míry z bankovních úvěrů: kdyby zůstaly vysoké – financování investic firmami prodejem dluhopisů =&gt; všeobecný pokles úrokových měr.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 – zvyšuje poptávané množství peněžních zůstatcích: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43503" t="53101" r="45532" b="42042"/>
          <a:stretch>
            <a:fillRect/>
          </a:stretch>
        </p:blipFill>
        <p:spPr>
          <a:xfrm>
            <a:off x="3132287" y="2371232"/>
            <a:ext cx="1557394" cy="1057768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10832696" y="5701318"/>
            <a:ext cx="86677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511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829300" indent="-2667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kde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D(Y1):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křivka reálné poptávky po penězích při původním reálném domácím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rovnováha peněžního trhu –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A: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reálná poptávka po penězích = původní reálné peněžní zásobě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/P: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rovnovážná nominální úroková míra =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na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lang="cs-CZ" sz="1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reálná peněžní zásoba se zvýší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/P: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původní úrokové míře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: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trhu peněz – nerovnováha – tlačí úrokovou míru dolů. </a:t>
            </a:r>
          </a:p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rovnováha trhu peněz: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B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nižší úrokové míře </a:t>
            </a:r>
            <a:r>
              <a:rPr lang="cs-CZ" sz="30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N2 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nezůstane na takto nízké úrovni dlouho)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457200" algn="just">
              <a:buFont typeface="+mj-lt"/>
              <a:buAutoNum type="arabicPeriod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393" t="14549" r="10313" b="45028"/>
          <a:stretch>
            <a:fillRect/>
          </a:stretch>
        </p:blipFill>
        <p:spPr>
          <a:xfrm>
            <a:off x="169333" y="1574049"/>
            <a:ext cx="5566449" cy="3779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524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457200" algn="just">
              <a:buFont typeface="+mj-lt"/>
              <a:buAutoNum type="arabicPeriod" startAt="3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TŘETÍ FÁZE: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Účinky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poklesu úrokové míry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VÝDAJE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DŮCHODY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 OTEVŘENÁ EKONOMIKA: úroková míra se dlouhodobě neodchýlí od světové úrokové míry.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míry: zvýšení čistého vývozu kapitálu a v důsledku toho – depreciace domácí měny – pak zvýší ČISTÝ VÝVOZ ZBOŽÍ / zmenší ČISTÝ DOVOZ.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OTEVŘENÁ EKONOMIKA: udrží se úroková míra na nižší úrovni: růst investic a spotřeby.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AGREGÁTNÍCH VÝDAJŮ: ČISTÉHO VÝVOZU, popř. INVESTIC, SPOTŘEBY – zvýší DŮCHODY: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držba více peněžních zůstatků: prodej dluhopisů, jiných aktiv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opět ZVÝŠENÍ ÚROKOVÉ MÍRY.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114300" indent="0" algn="r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/>
          <p:cNvSpPr/>
          <p:nvPr/>
        </p:nvSpPr>
        <p:spPr>
          <a:xfrm>
            <a:off x="10389054" y="5807890"/>
            <a:ext cx="709055" cy="4151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6A3883D-E73F-A94C-2EBC-6F35EDB0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48B03A8-6583-9293-9730-759061C2DD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13222" y="1841011"/>
            <a:ext cx="3909444" cy="477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TŘETÍ FÁZE TRANSMISNÍHO MECHANISMU: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AGREGÁTNÍ VÝDAJE,</a:t>
            </a:r>
          </a:p>
          <a:p>
            <a:pPr marL="628650" indent="-514350">
              <a:buFont typeface="+mj-lt"/>
              <a:buAutoNum type="arabicPeriod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PRODUKT, DŮCHODY, </a:t>
            </a:r>
          </a:p>
          <a:p>
            <a:pPr marL="628650" indent="-514350">
              <a:buFont typeface="+mj-lt"/>
              <a:buAutoNum type="arabicPeriod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ÚROKOVÁ MÍRA.</a:t>
            </a:r>
          </a:p>
          <a:p>
            <a:pPr algn="just"/>
            <a:endParaRPr lang="cs-CZ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114300" indent="0" algn="r">
              <a:buNone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1C505C73-803D-9920-0F74-961F76BDD56C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D35B79-2086-18E8-A93D-40584BA3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3520A40-9909-C4AC-C4C7-5DCCB0B4F8F4}"/>
              </a:ext>
            </a:extLst>
          </p:cNvPr>
          <p:cNvSpPr/>
          <p:nvPr/>
        </p:nvSpPr>
        <p:spPr>
          <a:xfrm>
            <a:off x="11093557" y="5957938"/>
            <a:ext cx="638175" cy="276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2919B-6F16-A158-3B43-F60B8FB6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885"/>
            <a:ext cx="7996844" cy="3936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6E083-F4DA-5248-2E39-AA1602DDE7FD}"/>
              </a:ext>
            </a:extLst>
          </p:cNvPr>
          <p:cNvSpPr txBox="1"/>
          <p:nvPr/>
        </p:nvSpPr>
        <p:spPr>
          <a:xfrm>
            <a:off x="516006" y="1283748"/>
            <a:ext cx="609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457200" algn="just">
              <a:buFont typeface="+mj-lt"/>
              <a:buAutoNum type="arabicPeriod" startAt="3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TŘETÍ FÁZE: shrnutí</a:t>
            </a:r>
          </a:p>
        </p:txBody>
      </p:sp>
    </p:spTree>
    <p:extLst>
      <p:ext uri="{BB962C8B-B14F-4D97-AF65-F5344CB8AC3E}">
        <p14:creationId xmlns:p14="http://schemas.microsoft.com/office/powerpoint/2010/main" val="3695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8"/>
            <a:ext cx="11760048" cy="381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295900" indent="-447675" algn="just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z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(Šipka l)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snížilo nejprve úrokovou míru na 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N2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posun trhu z A do B; </a:t>
            </a:r>
          </a:p>
          <a:p>
            <a:pPr marL="5295900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reálného domácího produkt z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Y1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Y2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zvýší se poptávka po penězích – křivka poptávky po penězích se posune nahoru do polohy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D(Y2):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(Šipka 2)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4811" t="43934" r="6793" b="16157"/>
          <a:stretch>
            <a:fillRect/>
          </a:stretch>
        </p:blipFill>
        <p:spPr>
          <a:xfrm>
            <a:off x="262619" y="2019300"/>
            <a:ext cx="4791519" cy="3167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70939-E885-A63F-DC48-94992B2A9F0A}"/>
              </a:ext>
            </a:extLst>
          </p:cNvPr>
          <p:cNvSpPr txBox="1"/>
          <p:nvPr/>
        </p:nvSpPr>
        <p:spPr>
          <a:xfrm>
            <a:off x="573579" y="5492403"/>
            <a:ext cx="1033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=&gt; </a:t>
            </a:r>
            <a:r>
              <a:rPr lang="en-GB" sz="2400" b="1" dirty="0" err="1"/>
              <a:t>Trh</a:t>
            </a:r>
            <a:r>
              <a:rPr lang="en-GB" sz="2400" b="1" dirty="0"/>
              <a:t> – </a:t>
            </a:r>
            <a:r>
              <a:rPr lang="en-GB" sz="2400" b="1" dirty="0" err="1"/>
              <a:t>rovnováha</a:t>
            </a:r>
            <a:r>
              <a:rPr lang="en-GB" sz="2400" b="1" dirty="0"/>
              <a:t> v </a:t>
            </a:r>
            <a:r>
              <a:rPr lang="en-GB" sz="2400" b="1" dirty="0" err="1">
                <a:highlight>
                  <a:srgbClr val="FFFF00"/>
                </a:highlight>
              </a:rPr>
              <a:t>bodě</a:t>
            </a:r>
            <a:r>
              <a:rPr lang="en-GB" sz="2400" b="1" dirty="0">
                <a:highlight>
                  <a:srgbClr val="FFFF00"/>
                </a:highlight>
              </a:rPr>
              <a:t> C </a:t>
            </a:r>
            <a:r>
              <a:rPr lang="en-GB" sz="2400" b="1" dirty="0"/>
              <a:t>a </a:t>
            </a:r>
            <a:r>
              <a:rPr lang="en-GB" sz="2400" b="1" dirty="0" err="1"/>
              <a:t>úroková</a:t>
            </a:r>
            <a:r>
              <a:rPr lang="en-GB" sz="2400" b="1" dirty="0"/>
              <a:t> </a:t>
            </a:r>
            <a:r>
              <a:rPr lang="en-GB" sz="2400" b="1" dirty="0" err="1"/>
              <a:t>míra</a:t>
            </a:r>
            <a:r>
              <a:rPr lang="en-GB" sz="2400" b="1" dirty="0"/>
              <a:t> se </a:t>
            </a:r>
            <a:r>
              <a:rPr lang="en-GB" sz="2400" b="1" dirty="0" err="1"/>
              <a:t>zvýší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3200" b="1" dirty="0"/>
              <a:t>r</a:t>
            </a:r>
            <a:r>
              <a:rPr lang="en-GB" b="1" dirty="0"/>
              <a:t>N3</a:t>
            </a:r>
            <a:r>
              <a:rPr lang="en-GB" sz="2400" b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51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ČTVRTÁ FÁZE: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zvýšením peněžní zásoby: ekonomika vytváří potenciální produkt a na trhu práce – přirozená míra nezaměstnanosti: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následek zvýšení peněžní zásoby, následný růst agregátních výdajů: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 a mezd.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Lidé pak zjistí: zvýšily se pouze jejich nominální důchody, reálné důchody se nezměnily.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depreciace domácí měny – v důsledku růstu cenové hladiny – pouze nominální a nikoli reálná: čistý vývoz se vrací na původní úroveň.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potřebují nakonec držet více peněžních zůstatků jen proto, že se zvýšila cenová hladina (ceny)!!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zvýšila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PENĚŽNÍ ZÁSOBU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 RŮSTU CENOVÉ HLADINY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REÁLNÁ PENĚŽNÍ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se vrací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ÚROVEŇ. 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/>
          <p:cNvSpPr/>
          <p:nvPr/>
        </p:nvSpPr>
        <p:spPr>
          <a:xfrm>
            <a:off x="11300731" y="5988575"/>
            <a:ext cx="628650" cy="3724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6E3C039-9AE1-93A3-60AC-D495F99DB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4F31296-DFE7-D275-4584-7615C5E43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51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ČTVRTÁ FÁZE: </a:t>
            </a:r>
            <a:r>
              <a:rPr lang="cs-CZ" sz="2400" b="1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shnrutí</a:t>
            </a:r>
            <a:endParaRPr lang="cs-CZ" sz="2400" b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noProof="0" dirty="0"/>
              <a:t>Vliv růstu cen na reálné a nominální veličiny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/>
              <a:t>Původní zjištění:</a:t>
            </a:r>
            <a:r>
              <a:rPr lang="cs-CZ" sz="2400" noProof="0" dirty="0"/>
              <a:t> Růst cen a mezd.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/>
              <a:t>Vliv na důchody:</a:t>
            </a:r>
            <a:r>
              <a:rPr lang="cs-CZ" sz="2400" noProof="0" dirty="0"/>
              <a:t> Zvýšily se pouze </a:t>
            </a:r>
            <a:r>
              <a:rPr lang="cs-CZ" sz="2400" b="1" noProof="0" dirty="0"/>
              <a:t>nominální důchody</a:t>
            </a:r>
            <a:r>
              <a:rPr lang="cs-CZ" sz="2400" noProof="0" dirty="0"/>
              <a:t>, reálné důchody se nezměnily.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/>
              <a:t>Příčina zvýšené poptávky po penězích:</a:t>
            </a:r>
            <a:r>
              <a:rPr lang="cs-CZ" sz="2400" noProof="0" dirty="0"/>
              <a:t> Lidé potřebují držet více </a:t>
            </a:r>
            <a:r>
              <a:rPr lang="cs-CZ" sz="2400" b="1" noProof="0" dirty="0"/>
              <a:t>nominálních peněžních zůstatků</a:t>
            </a:r>
            <a:r>
              <a:rPr lang="cs-CZ" sz="2400" noProof="0" dirty="0"/>
              <a:t> jen proto, že se zvýšila </a:t>
            </a:r>
            <a:r>
              <a:rPr lang="cs-CZ" sz="2400" b="1" noProof="0" dirty="0"/>
              <a:t>cenová hladina</a:t>
            </a:r>
            <a:r>
              <a:rPr lang="cs-CZ" sz="2400" noProof="0" dirty="0"/>
              <a:t> (P).</a:t>
            </a:r>
          </a:p>
          <a:p>
            <a:r>
              <a:rPr lang="cs-CZ" sz="2400" b="1" noProof="0" dirty="0"/>
              <a:t>Důsledek:</a:t>
            </a:r>
            <a:r>
              <a:rPr lang="cs-CZ" sz="2400" noProof="0" dirty="0"/>
              <a:t> Vliv růstu cenové hladiny (P) vede k tomu, že </a:t>
            </a:r>
            <a:r>
              <a:rPr lang="cs-CZ" sz="2400" b="1" noProof="0" dirty="0"/>
              <a:t>reálná peněžní zásoba</a:t>
            </a:r>
            <a:r>
              <a:rPr lang="cs-CZ" sz="2400" noProof="0" dirty="0"/>
              <a:t> (M/P) se vrací na svou </a:t>
            </a:r>
            <a:r>
              <a:rPr lang="cs-CZ" sz="2400" b="1" noProof="0" dirty="0"/>
              <a:t>původní úroveň</a:t>
            </a:r>
            <a:r>
              <a:rPr lang="cs-CZ" sz="2400" noProof="0" dirty="0"/>
              <a:t>.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8393BB8-59DA-3C99-743F-57C91A2EB53C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24B06-1E0B-49A8-36A6-A754EC6E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7E20454-5140-8996-FB89-D6A48C8476F8}"/>
              </a:ext>
            </a:extLst>
          </p:cNvPr>
          <p:cNvSpPr/>
          <p:nvPr/>
        </p:nvSpPr>
        <p:spPr>
          <a:xfrm>
            <a:off x="11300731" y="5988575"/>
            <a:ext cx="628650" cy="3724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4838F-0389-FFDB-8B16-D1F7E1DE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11" y="4771506"/>
            <a:ext cx="8296101" cy="12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F4D5A53-7895-9853-EF2D-B5041B04D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E6B0DE7-3C1E-E425-D975-4301F4969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343" y="1252573"/>
            <a:ext cx="11674324" cy="487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Likvidní aktivum lze přímo použít jako prostředek směny nebo jej naň alespoň lze snadno = rychle a bez velkých nákladů, přeměnit.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Nejlikvidnější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hotovost neboli oběživo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(mince a bankovky), protože jimi může platit okamžitě a všude.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likvidita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vkladu na běžném účtu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velmi vysoká, menší než u oběživa – platební kartou nelze platit všude, výběr z bankomatu –náklady – časové atd.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vklad na termínovaném účtu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nelze vybírat kdykoli.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– cenné papíry (dluhopisy a akcie)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málo likvidní – nemovitosti.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likvidní – lidský kapitál.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jsou peníze? Oběživo. Vklady na běžných účtech, Zvyšuje se i likvidita cenných papírů.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inovace zvyšují likviditu finančních aktiv – stírají rozdíl mezi oběživem a jinými finančními aktivy.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Obecně: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= aktiva s vysokým stupněm likvidity – lze dobře používat jako prostředek směny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základní funkce a podstata peněz. </a:t>
            </a:r>
          </a:p>
          <a:p>
            <a:pPr marL="114300" indent="0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40411AF-90B4-CF70-202B-E2DBBD02410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038089-3001-F3E1-00F9-4E4A3E8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0684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PENÍZE  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523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8"/>
            <a:ext cx="11760048" cy="364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191250" indent="-1809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Původní cenová hladina: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P1. 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nominální peněžní zásoby z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zvýšilo nejprve reálnou peněžní zásobu z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cenová hladina se nezvýší ihned, ale až po určité době. </a:t>
            </a:r>
          </a:p>
          <a:p>
            <a:pPr marL="63722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Následně: růst cenové hladiny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toho – pokles reálné peněžní zásoby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2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10275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8287" t="17761" r="11835" b="37947"/>
          <a:stretch>
            <a:fillRect/>
          </a:stretch>
        </p:blipFill>
        <p:spPr>
          <a:xfrm>
            <a:off x="432262" y="1421650"/>
            <a:ext cx="5835534" cy="3461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84092-D31E-4C56-0246-F16FCA72D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1" y="5020888"/>
            <a:ext cx="10668925" cy="94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se tak vrací do původní rovnováhy v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A,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se vrací na svou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úroveň.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zvýšení cenové hladiny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– pokles na svou původní úroveň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Y1.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úroková míry a růst reálného produktu = pouze krátkodobé, dokud je vyšší reálná peněžní zásoba.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období: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cenové hladiny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konečný důsledek: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není zvýšení reálné peněžní zásoby, nýbrž jen nominální peněžní zásoby.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Zjištění: centrální banka má v dlouhém období kontrolu pouze nad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PENĚŽNÍ ZÁSOBOU (?)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nemá kontrolu nad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REÁLNOU PENĚŽNÍ ZÁSOBOU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666762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k nejstarším ekonomických teoriím: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Zkoumá vztah mezi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MNOŽSTVÍM PENĚZ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CENOVOU HLADINOU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Závěr: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cenové hladiny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úměrné změnám v peněžní zásobě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revoluce v 16. st. – historický důkaz –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množství peněz v oběhu vyvolává inflaci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 v případě peněz ze zlata, stříbra. </a:t>
            </a: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prvních, kdo zformulovali kvantitativní teorii: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britský filozof – David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16. st. známo, že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množství peněz zvyšuje cenovou hladinu, avšak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 18. st. – mínění: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vyvolávají oživení investic a obchodu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endParaRPr lang="cs-CZ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8251704-C613-5A28-E0A4-8D161355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EC3C131-92FE-0537-A0D9-702E6A3A9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3419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množství peněz =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neutrální vůči reálným ekonomickým veličinám, tj. že působí pouze na cenovou hladinu:</a:t>
            </a:r>
          </a:p>
          <a:p>
            <a:pPr marL="628650" indent="-514350" algn="just">
              <a:buFont typeface="+mj-lt"/>
              <a:buAutoNum type="romanLcPeriod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Britští merkantilisté: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růst peněžní zásoby sníží úrokovou míru – a podpoří investice a obchod;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dokazoval – účinek na úrokovou míru jen dočasný, následně – zvýšení cenové hladiny – obchodníci potřebují více peněžních zůstatků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vzroste na dřívější úroveň;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20. st.: reformuloval kvantitativní teorii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Irving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Fisherův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transakční přistup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během roku se v ekonomice uskuteční určitý objem transakcí*: prostřednictvím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roku se několikrát obrátí:  vyjádřeno rovnicí –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nazval „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ROVNICE SMĚNY“.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904F349-C54E-3813-3EE4-50558D3FA668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E60AA4-3943-4820-C0DA-0D1D3F34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640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9900" indent="-447675" algn="just"/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peněžní zásoba,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— rychlost obratu peněz, </a:t>
            </a:r>
          </a:p>
          <a:p>
            <a:pPr marL="6819900" indent="-447675" algn="just"/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nominální domácí produkt.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Rovnice* = identita – vždy splněna.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 strana – agregátní výdaje na zboží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strana – peněžní hodnota zboží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nominální produkt rozložíme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CENOVOU HLADINU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dostaneme rovnici v podobě: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— cenová hladina,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— reálný domácí produkt.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endParaRPr lang="cs-CZ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72CD9-E27A-0F17-514F-A44C8975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909"/>
          <a:stretch>
            <a:fillRect/>
          </a:stretch>
        </p:blipFill>
        <p:spPr>
          <a:xfrm>
            <a:off x="847725" y="1620786"/>
            <a:ext cx="4959504" cy="841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EA54C-0909-A862-4F1E-2591B151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028" b="14783"/>
          <a:stretch>
            <a:fillRect/>
          </a:stretch>
        </p:blipFill>
        <p:spPr>
          <a:xfrm>
            <a:off x="1700940" y="5409917"/>
            <a:ext cx="3253074" cy="69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458326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– cenová hladina se může změnit jedině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změny veličin: 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rychlosti obratu peněz: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= STAVOVÁ VELIČINA, DOMÁCÍ PRODUKT = TOKOVÁ VELIČINA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vztahující se k určitému období (k jednomu roku).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trzích – střet stavu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 s tokem produktu.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Naturální ekonomika –„cenová hladina“ stejná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ohledu na to, v kolika ročních intervalech přichází produkce na trh a kolikrát za rok se na trhu obchoduje.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ekonomika –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př.: peněžní zásoba a roční produkt – nezměněny,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se zdvojnásobí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proto, že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produkce přišla na trh ve dvou intervalech namísto jednoho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8650" indent="-514350" algn="just">
              <a:buFont typeface="+mj-lt"/>
              <a:buAutoNum type="romanLcPeriod"/>
            </a:pPr>
            <a:endParaRPr lang="cs-CZ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r>
              <a:rPr lang="cs-CZ" sz="3200" b="1" dirty="0"/>
              <a:t> </a:t>
            </a:r>
            <a:r>
              <a:rPr lang="it-IT" sz="3200" b="1" dirty="0"/>
              <a:t>a neutralita peněz </a:t>
            </a:r>
            <a:endParaRPr lang="cs-CZ" sz="3200" b="1" dirty="0"/>
          </a:p>
        </p:txBody>
      </p:sp>
      <p:sp>
        <p:nvSpPr>
          <p:cNvPr id="2" name="Arrow: Right 1"/>
          <p:cNvSpPr/>
          <p:nvPr/>
        </p:nvSpPr>
        <p:spPr>
          <a:xfrm>
            <a:off x="8924925" y="5572125"/>
            <a:ext cx="1590675" cy="504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Když produkt plyne na trhy plynuleji a v kratších intervalech, stačí k jeho obchodování menší peněžní zásoba:</a:t>
            </a:r>
          </a:p>
          <a:p>
            <a:pPr marL="1263650" indent="-89852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– </a:t>
            </a:r>
          </a:p>
          <a:p>
            <a:pPr marL="1263650" indent="-89852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identita, která je vždy splněna. </a:t>
            </a:r>
          </a:p>
          <a:p>
            <a:pPr marL="1263650" indent="-89852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 neříká o příčinných závislostech mezi veličinami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V, P a Y.</a:t>
            </a:r>
          </a:p>
          <a:p>
            <a:pPr marL="1263650" indent="-89852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Vysvětlení závislostí – ROVNICE –&gt; TEORIE: </a:t>
            </a:r>
          </a:p>
          <a:p>
            <a:pPr marL="1263650" indent="-898525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krok – názor na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peněz: </a:t>
            </a:r>
            <a:endParaRPr lang="cs-CZ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endParaRPr lang="cs-CZ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r>
              <a:rPr lang="cs-CZ" sz="3200" b="1" dirty="0"/>
              <a:t> </a:t>
            </a:r>
            <a:r>
              <a:rPr lang="it-IT" sz="3200" b="1" dirty="0"/>
              <a:t>a neutralita peněz </a:t>
            </a:r>
            <a:endParaRPr lang="cs-CZ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8672" t="55841" r="40032" b="42192"/>
          <a:stretch>
            <a:fillRect/>
          </a:stretch>
        </p:blipFill>
        <p:spPr>
          <a:xfrm>
            <a:off x="3511175" y="2492848"/>
            <a:ext cx="3643312" cy="526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9333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Zastánci kvantitativní teorie počínaje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Fisherem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 = stabilní veličina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mění se v dlouhém období pomalu a v závislosti na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technologických faktorech, např. produkčních periodách,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institucionálních faktorech, např. fungování institucích peněžního trhu.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Změny peněžní zásoby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mají za následek proporcionální změny nominálního produktu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tvrzení kvantitativní teorie: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 ekonomiky dlouhodobě na úrovni potenciálního produktu – závěr: následek změny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proporcionální změny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cenové hladiny P: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peněžní zásoby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přenášejí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cenové hladiny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transmisního mechanismu. </a:t>
            </a:r>
          </a:p>
          <a:p>
            <a:pPr algn="just"/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peněz: </a:t>
            </a:r>
            <a:endParaRPr lang="cs-CZ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679C21E-2A6E-CBF7-7423-4CA8CA575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35AF09C6-4663-F4F1-7B84-0344C7A0D1A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49263" indent="-334963" algn="just">
                  <a:buFont typeface="Wingdings" panose="05000000000000000000" pitchFamily="2" charset="2"/>
                  <a:buChar char="ü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Nevýhoda </a:t>
                </a:r>
                <a:r>
                  <a:rPr lang="cs-CZ" sz="2800" b="1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Fisherova</a:t>
                </a:r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transakčního přístupu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jeho agregátní podoba: neumožňuje proniknout k mikroekonomickým základům teorie — k rozhodování jednotlivce. </a:t>
                </a:r>
              </a:p>
              <a:p>
                <a:pPr algn="just">
                  <a:buFont typeface="Wingdings" panose="05000000000000000000" pitchFamily="2" charset="2"/>
                  <a:buChar char="q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Nevýhoda překonaná v 19. st.: </a:t>
                </a:r>
                <a:r>
                  <a:rPr 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Cambridgeští ekonomové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Marshall, A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r>
                  <a:rPr 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Pigou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D.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H. </a:t>
                </a:r>
                <a:r>
                  <a:rPr 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Robertson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v teorii peněz rozvinuli </a:t>
                </a:r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PŘÍSTUP HOTOVOSTNÍCH ZŮSTATKŮ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Vycházeli z rovnováhy trhu peněz – rovnice: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  <m:r>
                      <a:rPr lang="cs-CZ" sz="2800" b="1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peněžní zásoba (nabídka peněz), </a:t>
                </a:r>
              </a:p>
              <a:p>
                <a:pPr marL="114300" indent="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poptávka po penězích (poptávané peněžní zůstatky). </a:t>
                </a: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35AF09C6-4663-F4F1-7B84-0344C7A0D1A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t="-245" r="-1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F46655E-6941-7A3D-21F7-45334F1F7961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B628F-D093-AF60-1886-C86F0B60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peněz: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079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114300" indent="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Cambridgeští ekonomové položili otázku: </a:t>
                </a:r>
                <a:r>
                  <a:rPr lang="cs-CZ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Proč chtějí lidé držet peněžní zůstatky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114300" indent="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Důvod: nutnost zabezpečování běžných transakcí. ====&gt;&gt;</a:t>
                </a:r>
              </a:p>
              <a:p>
                <a:pPr marL="114300" indent="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Cambridgeská teorie = TEORIE TRANSAKČNÍ POPTÁVKY PO PENĚZÍCH: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Předpoklad: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zůstatky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které chce člověk držet, závisejí pouze výši jeho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důchodu. </a:t>
                </a:r>
              </a:p>
              <a:p>
                <a:pPr marL="114300" indent="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Vyjádření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peněžních zůstatků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lidí jako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podílu na jejich důchodech: 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Pravá strana rovnice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cs-CZ" sz="24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nominální domácí produkt (součet individuálních důchodů);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k: podíl důchodu, který chtějí lidé (v průměru) držet ve formě peněžních zůstatků; k = převrácena hodnota rychlosti obratu peněz V.</a:t>
                </a:r>
              </a:p>
              <a:p>
                <a:pPr algn="just"/>
                <a:endParaRPr lang="cs-CZ" sz="2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r="-1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42044" t="84247" r="43584" b="12764"/>
          <a:stretch>
            <a:fillRect/>
          </a:stretch>
        </p:blipFill>
        <p:spPr>
          <a:xfrm>
            <a:off x="7498771" y="3628418"/>
            <a:ext cx="2559629" cy="69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snaha držet peněžní zůstatky namísto jiných aktiv: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člověka o struktuře jeho bohatství. </a:t>
            </a:r>
          </a:p>
          <a:p>
            <a:pPr algn="just"/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 držby peněžních zůstatků: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zůstatky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peněžní zůstatky pro zabezpečování běžných transakcí: pravidelné nákupy zboží pro chod domácnosti, pravidelné nákupy surovin a materiálu pro chod firmy, splátky nájemného, pojistného apod.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Příjmy a výdaje – časově sladěny </a:t>
            </a:r>
            <a:r>
              <a:rPr lang="en-GB" sz="2000" dirty="0"/>
              <a:t>⟹</a:t>
            </a:r>
            <a:r>
              <a:rPr lang="cs-CZ" sz="2000" dirty="0"/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příjem hned přeměněn ve výdaj </a:t>
            </a:r>
            <a:r>
              <a:rPr lang="en-GB" sz="2000" dirty="0"/>
              <a:t>⟹</a:t>
            </a:r>
            <a:r>
              <a:rPr lang="cs-CZ" sz="2000" dirty="0"/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transakční zůstatky. Časový nesoulad mezi příjmy a výdaji </a:t>
            </a:r>
            <a:r>
              <a:rPr lang="en-GB" sz="2000" dirty="0"/>
              <a:t>⟹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vyžaduje udržovat transakční zůstatky.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výše transakčních zůstatků –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porovnání likvidity a výnosu aktiv.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Likvidita aktiva – dána transakčními náklady (TN) na jeho přeměnu v peníze: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 spojený s výběrem peněz, poplatky za bankovní služby, provize makléřům za nákupy, prodeje cenných papírů apod. </a:t>
            </a:r>
            <a:r>
              <a:rPr lang="en-GB" sz="2000" dirty="0"/>
              <a:t>⟹</a:t>
            </a:r>
            <a:r>
              <a:rPr lang="cs-CZ" sz="2000" dirty="0"/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nižší TN – tím je aktivum likvidnější; Vysoké TN – držba vyšších peněžní zůstatků.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Inovace, které snižují tyto transakční náklady (bankomaty, elektronické bankovnictví)  - snížení transakčních zůstatků.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00050" algn="just">
              <a:buFont typeface="+mj-lt"/>
              <a:buAutoNum type="romanLcPeriod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širším smyslu = náklady spojené se směnnými transakcemi,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např. náklady na uzavírání obchodních smluv; </a:t>
            </a:r>
          </a:p>
          <a:p>
            <a:pPr marL="514350" indent="-400050" algn="just">
              <a:buFont typeface="+mj-lt"/>
              <a:buAutoNum type="romanLcPeriod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TN v užším smyslu = náklady na přeměnu jedněch aktiv v jiná aktiva.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1925" y="742240"/>
            <a:ext cx="7529513" cy="357898"/>
          </a:xfrm>
        </p:spPr>
        <p:txBody>
          <a:bodyPr>
            <a:noAutofit/>
          </a:bodyPr>
          <a:lstStyle/>
          <a:p>
            <a:r>
              <a:rPr lang="cs-CZ" b="1" dirty="0"/>
              <a:t>Poptávka po penězích   </a:t>
            </a:r>
            <a:br>
              <a:rPr lang="cs-CZ" b="1" dirty="0"/>
            </a:b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6404A0F-35D9-9428-671B-02D14605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B2F1A14-61D4-54CB-C2E2-ED5F141935A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algn="just"/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vyjádření jako součin cenové hladiny </a:t>
                </a:r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domácího produktu </a:t>
                </a:r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==&gt; </a:t>
                </a:r>
                <a:r>
                  <a:rPr lang="cs-CZ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CAMBRIDGESKÁ ROVNICE PENĚZ: </a:t>
                </a: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Protože </a:t>
                </a:r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1/V, </a:t>
                </a:r>
                <a:r>
                  <a:rPr lang="cs-CZ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CAMBRIDGESKÁ ROVNICE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pouze jiné přepsání </a:t>
                </a:r>
                <a:r>
                  <a:rPr lang="cs-CZ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FISHEROVY ROVNICE SMĚNY,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přesto ekonomický smysl obou rovnic – odlišný. </a:t>
                </a:r>
              </a:p>
              <a:p>
                <a:pPr algn="just"/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B2F1A14-61D4-54CB-C2E2-ED5F141935A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t="-245" r="-10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92858B58-E4C9-9357-F1C8-D6F61C9592E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70AB08-A53D-76D8-6EC5-14CFA56E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83B91-8DE4-B7FE-6808-E044D922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5" y="2560320"/>
            <a:ext cx="8229600" cy="18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3004" y="1371107"/>
                <a:ext cx="11889663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571500"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Cambridgeská 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rychlost obratu není dána jen technologickými a institucionálními faktory, také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faktory ovlivňujícími poptávku po penězích — úrokovou mírou.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Rozhodování lidí o výši jejich peněžních zůstatků – na úrokové míře závisí!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Úroková míra podléhá častým změnám ==&gt; může být rychlost obratu peněz proměnlivou, nestabilní veličinou. </a:t>
                </a:r>
              </a:p>
              <a:p>
                <a:pPr marL="571500" indent="-457200" algn="just">
                  <a:buFont typeface="+mj-lt"/>
                  <a:buAutoNum type="arabicPeriod" startAt="2"/>
                </a:pPr>
                <a:endParaRPr lang="cs-CZ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457200" algn="just">
                  <a:buFont typeface="+mj-lt"/>
                  <a:buAutoNum type="arabicPeriod" startAt="2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M. </a:t>
                </a:r>
                <a:r>
                  <a:rPr lang="cs-CZ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Keynes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(Obecná teorie zaměstnanosti, úroku a peněz (1936)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reakce na uvedené: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peněžní zásoby – 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vliv na úrokovou míru,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tak na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rychlost obratu peněz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8650" indent="-514350" algn="just">
                  <a:buFont typeface="+mj-lt"/>
                  <a:buAutoNum type="romanLcPeriod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Stoupenci kvantitativní teorie – vliv úrokové míry na poptávku penězích přehlíželi.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Marshall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jeho žáci nevěnovali vlivu úrokové míry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kumimoji="0" lang="cs-CZ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 panose="020F0502020204030204"/>
                  </a:rPr>
                  <a:t> dostatečnou pozornost, domněnka: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kumimoji="0" lang="cs-CZ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 panose="020F0502020204030204"/>
                  </a:rPr>
                  <a:t> výši důchodu.</a:t>
                </a:r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8650" indent="-514350" algn="just">
                  <a:buFont typeface="+mj-lt"/>
                  <a:buAutoNum type="romanLcPeriod"/>
                </a:pPr>
                <a:r>
                  <a:rPr lang="cs-CZ" sz="2400" b="1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Keynes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jeho žáci – zdůrazňovali.  ………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Vysvětlení: 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004" y="1371107"/>
                <a:ext cx="11889663" cy="4969309"/>
              </a:xfrm>
              <a:prstGeom prst="rect">
                <a:avLst/>
              </a:prstGeom>
              <a:blipFill>
                <a:blip r:embed="rId3"/>
                <a:stretch>
                  <a:fillRect t="-613" r="-14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sp>
        <p:nvSpPr>
          <p:cNvPr id="2" name="Arrow: Right 1"/>
          <p:cNvSpPr/>
          <p:nvPr/>
        </p:nvSpPr>
        <p:spPr>
          <a:xfrm>
            <a:off x="9452881" y="5572125"/>
            <a:ext cx="2476500" cy="542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ZÁSOBY vyvolá POKLES ÚROKOVÉ MÍRY =&gt; zvýší POPTÁVKU PENĚZÍCH: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Roste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 </a:t>
                </a:r>
                <a:r>
                  <a:rPr lang="cs-CZ" sz="2400" b="1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cambridgeské rovnici – v důsledku toho se sníží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rychlost obratu peněz: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Závislost mezi změnami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zásoby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změnami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nominálního domácího produktu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není přímo úměrná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viz. zastánci kvantitativní teorie,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 změny peněžní zásoby absorbována do změny rychlosti obratu peněz.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Rovnice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Podle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KVANTITATIVNÍ TEORIE: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peněžní zásoby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  <m:r>
                      <a:rPr lang="cs-CZ" sz="2400" b="1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promítne plně / pouze do změny nominálního produktu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cs-CZ" sz="24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KEYNESIÁNSKÝ PŘÍSTUP: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zčásti promítne do změny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vazba mezi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slabá 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Keynes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jeho žáci – otřásli důvěrou v kvantitativní teorii peněz. 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r="-1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90ABF-C6B9-1D3F-E53B-4ECA0A8B1B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6753"/>
          <a:stretch>
            <a:fillRect/>
          </a:stretch>
        </p:blipFill>
        <p:spPr>
          <a:xfrm>
            <a:off x="2130829" y="3790604"/>
            <a:ext cx="3688080" cy="49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E52D286-327A-D273-72CD-5954C7B5A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038A20C9-5C78-BEF1-B1F1-46332E9CED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6241" y="1421650"/>
            <a:ext cx="11541454" cy="483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Rehabilitace kvantitativní teorie –  v 50. l.: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penězích nezávisí jen na důchodu a na úrokové míře,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je mnohem složitější veličinou.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drží své bohatství jako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různých aktiv: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oběživo, bankovní vklady, dluhopisy, akcie, nemovitosti, automobily, lidský kapitál aj.;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skladba portfolia – vytvářena v závislosti na výnosech, likviditě a riziku jednotlivých aktiv.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Samotná změna úrokové míry – na poptávku po penězích mnohem slabší vliv, než tvrdí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keynesiánci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KVANTITATIVNÍ TEORIE: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východisko nového myšlenkového proudu v makroekonomii — </a:t>
            </a:r>
            <a:r>
              <a:rPr lang="cs-CZ" sz="28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MONETARISMUS. </a:t>
            </a:r>
          </a:p>
          <a:p>
            <a:pPr algn="just"/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5A5D370-2F99-AC4A-4CCF-F87806ABA822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812292-6CCB-9594-40F4-45CC903F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402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571500" indent="-457200" algn="just">
                  <a:buFont typeface="+mj-lt"/>
                  <a:buAutoNum type="arabicPeriod"/>
                </a:pP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Existuje těsný vztah mezi 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velikostí peněžní zásoby a velikostí nominálního domácího produktu: změny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promítají do 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hu-H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hu-H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hu-H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Těsnější vztah v dlouhém období než v krátkém období. </a:t>
                </a:r>
              </a:p>
              <a:p>
                <a:pPr marL="571500" indent="-457200" algn="just">
                  <a:buFont typeface="+mj-lt"/>
                  <a:buAutoNum type="arabicPeriod" startAt="2"/>
                </a:pPr>
                <a:endParaRPr lang="hu-H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457200" algn="just">
                  <a:buFont typeface="+mj-lt"/>
                  <a:buAutoNum type="arabicPeriod" startAt="2"/>
                </a:pP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Peníze 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nejsou neutrální 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krátkém období (1, 2 roky):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peněžní zásoby 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krátkém období mají účinek na 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reálných veličin: 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reálnou úrokovou míru, reálný měnový kurz, reálný domácí produkt; v rovnicích se změny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promítají zčásti do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hu-H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zčásti do </a:t>
                </a:r>
                <a:r>
                  <a:rPr lang="hu-HU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Y: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r="-1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KVANTITATIVNÍ TEORIE</a:t>
            </a:r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39352" t="13557" r="40620" b="84149"/>
          <a:stretch>
            <a:fillRect/>
          </a:stretch>
        </p:blipFill>
        <p:spPr>
          <a:xfrm>
            <a:off x="8673835" y="3210675"/>
            <a:ext cx="3348832" cy="69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41C0E-A9AD-0BBB-C8F7-168CEC520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682" y="2253299"/>
            <a:ext cx="2194560" cy="1120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E427F6-1BD2-75E0-591F-A8C8E7137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835" y="1971421"/>
            <a:ext cx="3255546" cy="101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/>
              </a:bodyPr>
              <a:lstStyle/>
              <a:p>
                <a:pPr marL="571500" indent="-457200" algn="just">
                  <a:buFont typeface="+mj-lt"/>
                  <a:buAutoNum type="arabicPeriod" startAt="3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Peníze jsou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neutrální v dlouhém období.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peněžní zásoby ovlivňují pouze cenovou hladinu, reálné ekonomické veličiny se nemění;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(v rovnicích se změny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promítají pouze do změn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 </a:t>
                </a:r>
              </a:p>
              <a:p>
                <a:pPr marL="571500" indent="-457200" algn="just">
                  <a:buFont typeface="+mj-lt"/>
                  <a:buAutoNum type="arabicPeriod" startAt="3"/>
                </a:pPr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457200" algn="just">
                  <a:buFont typeface="+mj-lt"/>
                  <a:buAutoNum type="arabicPeriod" startAt="3"/>
                </a:pPr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457200" algn="just">
                  <a:buFont typeface="+mj-lt"/>
                  <a:buAutoNum type="arabicPeriod" startAt="4"/>
                </a:pP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Inflace je výlučně peněžní jev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Jediná konečná příčina inflace = nadměrný růst peněžní zásoby.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Friedman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J. Schwartzová – empirické prokázaní tvrzení nové kvantitativní teorie (zejména tvrzení 3. a 4.) historickou studií </a:t>
                </a:r>
                <a:r>
                  <a:rPr lang="cs-CZ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Měnová historie spojených Států: 1867—1960.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Zkoumali vztah mezi změnami peněžní zásoby a změnami cenové hladiny - 100 let: i přes krátkodobé odchylky –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těsný vztah mezi změnami peněžní zásoby a změnami cenové hladiny,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předvídá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KVANTITATIVNÍ TEORIE</a:t>
                </a:r>
                <a:r>
                  <a:rPr lang="cs-CZ" sz="2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r="-1348" b="-1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Tvrzení nové kvantitativní teorie: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39352" t="13557" r="40620" b="84149"/>
          <a:stretch>
            <a:fillRect/>
          </a:stretch>
        </p:blipFill>
        <p:spPr>
          <a:xfrm>
            <a:off x="8469701" y="2645923"/>
            <a:ext cx="3231698" cy="6186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21EA83-8805-F1B8-1B82-A8DD6EF1F0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897" b="17340"/>
          <a:stretch>
            <a:fillRect/>
          </a:stretch>
        </p:blipFill>
        <p:spPr>
          <a:xfrm>
            <a:off x="8673835" y="2027292"/>
            <a:ext cx="3255546" cy="618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Správně vysvětlení inflace: jen skrze nabídku peněz a poptávku po penězích: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Inflace = peněžní jev vyvolávaný nadměrnou emisí peněz.</a:t>
            </a:r>
          </a:p>
          <a:p>
            <a:pPr algn="just"/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zvyšuje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zásobu o 10% ročně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takže lidem „potečou“* do jejich majetkových portfolií dodatečné peníze: zvyšování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 aktiv a posléze cen zboží – viz. transmisní mechanismus.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Teprve když se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bude zvyšovat o 10% ročně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budou chtít lidé absorbovat rostoucí peněžní zásobu do svých peněžních zůstatků: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Nominálně drží více peněz, reálná hodnota těchto peněz = nezměněna.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Když PENĚŽNÍ ZÁSOBA vzroste a REÁLNÁ POPTÁVKA PO PENĚZÍCH se nemění</a:t>
                </a:r>
                <a:r>
                  <a:rPr lang="hu-H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cenové hladiny. Podmínka rovnováhy trhu peněz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kumimoji="0" lang="cs-CZ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– 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možno zapsat ve tvaru: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— nominální peněžní zásoba,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— cenová hladina,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 — reálná poptávka penězích. 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Matematickou úpravou rovnice dostaneme její růstový tvar: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tempo růstu nominální peněžní zásoby,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l-GR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míra inflace.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l-GR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tempo růstu reálné poptávky po penězích. 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toho plyne pro inflaci: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2619" y="1371107"/>
                <a:ext cx="11760048" cy="4969309"/>
              </a:xfrm>
              <a:prstGeom prst="rect">
                <a:avLst/>
              </a:prstGeom>
              <a:blipFill>
                <a:blip r:embed="rId3"/>
                <a:stretch>
                  <a:fillRect t="-1595" r="-1607" b="-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588707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8F988-8136-9C46-DE4F-FABA6A693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544" y="4239491"/>
            <a:ext cx="2486123" cy="681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42E5-ACC1-D165-F94E-EFFBC38E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0401"/>
          <a:stretch>
            <a:fillRect/>
          </a:stretch>
        </p:blipFill>
        <p:spPr>
          <a:xfrm>
            <a:off x="9094124" y="5456451"/>
            <a:ext cx="2610197" cy="681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6AC5B-3DDB-AF27-AE8C-3F24827E4C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6244" b="16679"/>
          <a:stretch>
            <a:fillRect/>
          </a:stretch>
        </p:blipFill>
        <p:spPr>
          <a:xfrm>
            <a:off x="8120918" y="2460566"/>
            <a:ext cx="3583403" cy="1243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: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inflace – dána rozdílem mezi tempem růstu nominální peněžní zásoby a tempem růstu reálné poptávky po penězích: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roční růst nominální peněžní zásoby </a:t>
            </a:r>
            <a:r>
              <a:rPr lang="cs-C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8 % 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roční růst reálné poptávky po penězích je </a:t>
            </a:r>
            <a:r>
              <a:rPr lang="cs-C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==&gt; roční míra inflace = </a:t>
            </a:r>
            <a:r>
              <a:rPr lang="cs-C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poptávka po penězích – závislá na reálném důchodu a na nominální úrokové míre – rovnice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D710-1B84-23D0-F727-B53AB0BE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4" y="4698843"/>
            <a:ext cx="2776451" cy="147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F0E00-950E-1910-5B41-BBC9E32A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401"/>
          <a:stretch>
            <a:fillRect/>
          </a:stretch>
        </p:blipFill>
        <p:spPr>
          <a:xfrm>
            <a:off x="3532446" y="1421650"/>
            <a:ext cx="3001358" cy="7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F2A13FD-34FA-EA21-F70B-37ACD3FE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FFF47F0-9541-B104-F10F-80F54E5CBE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619" y="1579418"/>
            <a:ext cx="11760048" cy="481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dlouhém období se příliš nemění </a:t>
            </a:r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reálné poptávky po penězích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zásadě kopíruje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růst reálného domácího produktu. </a:t>
            </a:r>
          </a:p>
          <a:p>
            <a:pPr marL="685800" indent="-571500" algn="just">
              <a:buFont typeface="+mj-lt"/>
              <a:buAutoNum type="romanUcPeriod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Míra inflace v dlouhém období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přibližně odpovídá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rozdílu mezi růstem peněžní zásoby a růstem reálného domácího produktu.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souladu s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TEORIÍ PENĚZ. </a:t>
            </a:r>
          </a:p>
          <a:p>
            <a:pPr marL="685800" indent="-571500" algn="just">
              <a:buFont typeface="+mj-lt"/>
              <a:buAutoNum type="romanUcPeriod" startAt="2"/>
            </a:pPr>
            <a:endParaRPr lang="cs-CZ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571500" algn="just">
              <a:buFont typeface="+mj-lt"/>
              <a:buAutoNum type="romanUcPeriod" startAt="2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reálná poptávka po penězích může kolísat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zejména v důsledku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 nominální úrokové míry.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F439BDB-BC7F-68DA-9BB0-E6DD5B1CC077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CF0A7F-2B07-F0D9-3D57-0DAA8979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</p:spTree>
    <p:extLst>
      <p:ext uri="{BB962C8B-B14F-4D97-AF65-F5344CB8AC3E}">
        <p14:creationId xmlns:p14="http://schemas.microsoft.com/office/powerpoint/2010/main" val="3100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Peníze = prostředek směny – přednost likvidním aktivům před méně likvidními.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aktiva musí nabízet vyšší výnos kompenzující nevýhodu nižší likvidity. </a:t>
            </a:r>
          </a:p>
          <a:p>
            <a:pPr algn="just"/>
            <a:endParaRPr 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TN – porovnání transakčních nákladů na přeměnu méně likvidních aktiv v peníze s úrokem z méně likvidních aktiv.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Držba peněžních zůstatků namísto jiných aktiv = přicházíme o úrok = náklad držby peněžních zůstatků = náklad obětované příležitosti.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Výše TN =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nepřímo úměrná úrokové míře;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úměrná výši důchodu. </a:t>
            </a:r>
          </a:p>
          <a:p>
            <a:pPr algn="just"/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OPATRNOSTNÍ ZŮSTATKY: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zůstatky, které lidé chtějí držet, protože mají 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nižší riziko než jiná aktiva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rizika a výnosu aktiv: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Rizikovější aktiva = vyšší míra výnosu.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struktury portfolia aktiv tak, že maximalizuje jeho očekávaný užitek.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zůstatky – nižší riziko než jiná aktiva,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lidé držet část svého bohatství v penězích.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opatrnostních zůstatků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nepřímo úměrná úrokové míře;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výšení úrokové míry – převod části peněžních zůstatků do jiných aktiv –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vyšší úroková míra jim kompenzuje vyšší riziko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závislá také na výši bohatství =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přímo úměrná výši  bohatství.</a:t>
            </a: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1925" y="742240"/>
            <a:ext cx="7529513" cy="357898"/>
          </a:xfrm>
        </p:spPr>
        <p:txBody>
          <a:bodyPr>
            <a:noAutofit/>
          </a:bodyPr>
          <a:lstStyle/>
          <a:p>
            <a:r>
              <a:rPr lang="cs-CZ" b="1" dirty="0"/>
              <a:t>Poptávka po penězích   </a:t>
            </a:r>
            <a:br>
              <a:rPr lang="cs-CZ" b="1" dirty="0"/>
            </a:b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748145"/>
            <a:ext cx="11760048" cy="559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7200900" indent="-457200" algn="just"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skutečnou inflací a očekávanou inflací – těsný vztah:</a:t>
            </a:r>
          </a:p>
          <a:p>
            <a:pPr marL="7200900" indent="-4572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působí na skutečnou inflaci. </a:t>
            </a:r>
          </a:p>
          <a:p>
            <a:pPr marL="7200900" indent="-4572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Zprostředkující článek mezi očekávanou a skutečnou inflací = NOMINÁLNÍ ÚROKOVÁ MÍRA a její působení na POPTÁVKU PO PENĚZÍCH. </a:t>
            </a:r>
          </a:p>
          <a:p>
            <a:pPr marL="70866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se inflace zvýší nad skutečnou inflaci =&gt; zvýšení nominální úrokové míry –&gt; lidé chtějí držet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méně peněžních zůstatků. </a:t>
            </a:r>
          </a:p>
          <a:p>
            <a:pPr marL="70866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5784" t="19854" r="6468" b="42534"/>
          <a:stretch>
            <a:fillRect/>
          </a:stretch>
        </p:blipFill>
        <p:spPr>
          <a:xfrm>
            <a:off x="262619" y="1479623"/>
            <a:ext cx="6638925" cy="2910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12153-A435-52A5-8F48-030635E940F0}"/>
              </a:ext>
            </a:extLst>
          </p:cNvPr>
          <p:cNvSpPr txBox="1"/>
          <p:nvPr/>
        </p:nvSpPr>
        <p:spPr>
          <a:xfrm>
            <a:off x="262619" y="4477158"/>
            <a:ext cx="6638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noProof="0" dirty="0"/>
              <a:t>Peněžní zásoba a poptávka po penězích působí na skutečnou inflaci.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noProof="0" dirty="0"/>
              <a:t>Očekávaná inflace se promítá do nominální úrokové míry: působí na poptávku po penězích a jejím prostřednictvím na skutečnou inflaci.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noProof="0" dirty="0"/>
              <a:t>Snížení poptávky po penězích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noProof="0" dirty="0"/>
              <a:t>vyšší skutečná inflace.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0975" indent="0" algn="just">
              <a:buNone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Skutečná inflace – ovlivňována očekávanou inflací: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inflační očekávaní se do skutečné inflace promítají přes poptávku po penězích.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Tzn.: inflace je vyvolávána nejen skutečným růstem peněžní zásoby, ale maže být vyvolána i jen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očekávaným růstem peněžní zásoby.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 CB oznámí vyšší inflační cíl a zvyšování peněžní zásoby, aby daný cíl splnila: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Prohlášení – okamžitý vliv na inflaci – je očekávaná vyšší inflace: inflační očekávaní se promítne do nominální úrokové míry: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nominální úrokové míry zdražuje držbu peněžních zůstatků: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poptávky po peněžních zůstatcích, a v důsledku toho vzroste inflace – ještě dříve, než CB peněžní zásobu skutečně zvýší.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poměrné nízká – když centrální banky zemí nepovolují rychlý růst peněžní zásoby.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161" y="474059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Shrnutí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153664"/>
            <a:ext cx="115728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Peníze jsou likvidním aktivem — lze je rychle a bez velkých nákladů použít jako prostředek směny.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Poptávka po penězích je snaha držet peněžní zůstatky namísto jiných aktiv. Důvody jsou </a:t>
            </a:r>
            <a:r>
              <a:rPr lang="cs-CZ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transakční a opatrnostní.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při rozhodování o výši peněžních zůstatků Člověk porovnává likviditu, výnos a riziko aktiv. Likvidita aktiva je dána transakčními náklady na jeho přeměnu v peníze.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Transakční zůstatky se drží pro zabezpečování běžných transakcí, neboť existuje časový nesoulad mezi příjmy a výdaji. při rozhodování o jejich výši lidé porovnávají transakční náklady a obětovaný úrok z jiných aktiv. Úrok je nákladem držby peněžních zůstatků. Výše transakčních zůstatků je přímo úměrná důchodu a nepřímo úměrná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Opatrnostní zůstatky lidé drží proto, se zabezpečují vůči riziku jiných aktiv. Jejich výše je přímo úměrná bohatství a nepřímo úměrná úrokové poptávané peněžní zůstatky jsou nepřímo úměrné očekávané inflaci, neboť ta snižuje jejich hodnotu. Očekávaná inflace je zahrnuta v nominální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Poptávka po penězích je funkce vyjadřující závislost poptávaných peněžních zůstatků zejména na důchodu a úrokové míře. Nominální peněžní zůstatky jsou přímo úměrné nominálnímu důchodu a nepřímo úměrné nominální úrokové míře. Reálné peněžní zůstatky jsou přímo úměrné reálnému důchodu a nepřímo úměrné nominální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Když centrální banka uvede do oběhu dodatečné peníze, zvýší peněžní bázi. Peněžní báze je suma oběživa a bankovních rezerv. </a:t>
            </a:r>
            <a:r>
              <a:rPr lang="cs-CZ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Na peněžní bázi vyrůstá v procesu multiplikační tvorby vkladů peněžní zásoba, což je suma oběživa a bankovních vkladů.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5840" y="24058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Shrnutí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" y="920192"/>
            <a:ext cx="1106804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Peněžní zásobu vyjadřujeme peněžním agregátem Ml (oběživo a vklady na běžných účtech) nebo agregátem M2 (oběživo, vklady na běžných účtech a vklady na termínovaných účtech).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Peněžní multiplikátor udává, jak velký přírůstek peněžní zásoby bude vyvolán přírůstkem peněžní báze. Multiplikátor je tím větší, čím menší je míra bankovních rezerv a čím menší je podíl oběživa na vkladech. Rovnováha trhu peněz znamená, že lidé v souhrnu drží tolik peněžních zůstatků, kolik držet chtějí, čili peněžní zásoba se rovná sumě poptávaných peněžních zůstatků.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Trh peněz dosahuje své rovnováhy působením transmisního mechanismu. Zvýšení peněžní zásoby v první fázi vyvolá nerovnováhu na trhu peněz. Ve druhé fázi se lidé zbavují přebytečných peněžních zůstatků nákupem jiných aktiv, což zvyšuje tržní ceny aktiv a vyvolává pokles úrokové míry. Ve třetí fázi pokles úrokové míry vede ke zvýšení agregátních výdajů a reálného domácího produktu. Ve čtvrté fázi dojde k růstu cenové hladiny, k poklesu reálné peněžní zásoby a ke zvýšení úrokové míry a ke snížení reálného produktu.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Podle kvantitativní teorie peněz existuje přímo úměrný vztah mezi velikostí peněžní zásoby a velikostí </a:t>
            </a:r>
            <a:r>
              <a:rPr lang="cs-CZ" sz="17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nominálniho</a:t>
            </a: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domácího produktu. Změny peněžní zásoby v krátkém období mají účinek na reálné ekonomické veličiny, ale v dlouhém období ovlivňují pouze cenovou hladinu (peníze jsou neutrální). </a:t>
            </a:r>
          </a:p>
          <a:p>
            <a:pPr marL="400050" indent="-400050" algn="just">
              <a:buClr>
                <a:srgbClr val="000000"/>
              </a:buClr>
              <a:buFont typeface="+mj-lt"/>
              <a:buAutoNum type="romanUcPeriod"/>
            </a:pPr>
            <a:r>
              <a:rPr lang="cs-CZ" sz="17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Fisherův</a:t>
            </a: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transakční přístup je vyjádřen rovnicí směny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M</a:t>
            </a: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x V = P x Q. </a:t>
            </a:r>
          </a:p>
          <a:p>
            <a:pPr marL="400050" indent="-400050" algn="just">
              <a:buClr>
                <a:srgbClr val="000000"/>
              </a:buClr>
              <a:buFont typeface="+mj-lt"/>
              <a:buAutoNum type="romanUcPeriod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Cambridgeský přístup hotovostních zůstatků je vyjádřen cambridgeskou rovnicí peněz: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M</a:t>
            </a: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= k x P x Q.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Inflace je peněžní jev. Její výše závisí na změnách peněžní zásoby a na změnách poptávky po penězích.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Očekávaná inflace se promítá do skutečné inflace prostřednictvím změny nominální úrokové míry, která ovlivňuje poptávku po penězích.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na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TEORIE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soustřeďují na rozhodování člověka mezi likviditou a výnosem,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PORTFOLIOVÉ TEORIE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zkoumají rozhodování mezi rizikem a výnosem.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1)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vysvětlují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transakční zůstatky; Ad 2) portfoliové teorie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vysvětlují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opatrnostní zůstatky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514350" algn="just">
              <a:buFont typeface="+mj-lt"/>
              <a:buAutoNum type="arabicPeriod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Použitá teorie závisí na tom, zda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definujeme peníze ÚZCE nebo ŠIROCE: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ÚZCE: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oběživo plus vklady na běžných účtech (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agregát M1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 vysvětlení poptávky po penězích –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TEORIE: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a termínované účty se neliší rizikem: rozhodování mezi nimi – ovlivněno zejména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TRANSAKČNÍMI NÁKLADY.</a:t>
            </a:r>
          </a:p>
          <a:p>
            <a:pPr marL="628650" indent="-51435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ŠIROCE: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oběživo plus vklady na běžných i termínovaných účtech (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agregát M2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 vysvětlení poptávky po penězích –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PORTFOLIOVÁ TEORIE: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Bankovní účty se od cenných papírů + jiných aktiv liší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RIZIKEM.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69892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Teorie poptávky po penězích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6"/>
            <a:ext cx="11325225" cy="47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indent="-7429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peněžní zůstatky – závislé na NOMINÁLNÍM DŮCHODU, </a:t>
            </a:r>
          </a:p>
          <a:p>
            <a:pPr marL="857250" indent="-7429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peněžní zůstatky – závislé na REÁLNÉM DŮCHODU.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cenové hladiny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vliv na poptávané nominální zůstatky, nemají vliv na poptávané reálné zůstatky.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 úrokové míry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mezi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a reálnou úrokovou mírou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Fisherova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rovnice: </a:t>
            </a:r>
          </a:p>
          <a:p>
            <a:pPr lvl="8" algn="just">
              <a:buFont typeface="Wingdings" panose="05000000000000000000" pitchFamily="2" charset="2"/>
              <a:buChar char="v"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34163" lvl="8" indent="-446088" algn="just">
              <a:buFont typeface="Wingdings" panose="05000000000000000000" pitchFamily="2" charset="2"/>
              <a:buChar char="v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= očekávané znehodnocování peněz: </a:t>
            </a:r>
          </a:p>
          <a:p>
            <a:pPr marL="6634163" lvl="8" indent="-446088"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snižování jejich kupní síly, </a:t>
            </a:r>
          </a:p>
          <a:p>
            <a:pPr marL="6634163" lvl="8" indent="-446088"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 věřitelé a dlužníci v úvěrových smlouvách zahrnou očekávanou inflaci do úrokové míry (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Fisherův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efekt*).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1" y="561835"/>
            <a:ext cx="9395908" cy="10368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NOMINÁLNÍ vs. REÁLNÉ PENĚŽNÍ ZŮSTATKY 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DBE2B-6394-461D-6FF2-68A20A02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523"/>
          <a:stretch>
            <a:fillRect/>
          </a:stretch>
        </p:blipFill>
        <p:spPr>
          <a:xfrm>
            <a:off x="771526" y="4822277"/>
            <a:ext cx="6065209" cy="123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3B132-84EB-BE58-C0A1-6DB88555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46" t="1133" r="-2104" b="67697"/>
          <a:stretch>
            <a:fillRect/>
          </a:stretch>
        </p:blipFill>
        <p:spPr>
          <a:xfrm>
            <a:off x="1378855" y="4167962"/>
            <a:ext cx="2041452" cy="5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5"/>
            <a:ext cx="11325225" cy="495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43230" indent="-357505" algn="just"/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 vyplývá z toho, že 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= náklad držby peněz.</a:t>
            </a:r>
          </a:p>
          <a:p>
            <a:pPr marL="443230" indent="-357505" algn="just"/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člověka mezi peněžními zůstatky a úrok vynášejícími aktivy = 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ovlivněno nominální úrokovou mírou,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nominální úroková míra je nákladem držby peněz. </a:t>
            </a:r>
          </a:p>
          <a:p>
            <a:pPr marL="443230" indent="-357505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Držba peněz v hotovosti: </a:t>
            </a: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obětovaným výnosem je vždy nominální úrok 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přicházíme nejen o 1) REÁLNÝ ÚROK, ale navíc se 2) PENÍZE ZNEHODNOCUJÍ INFLACÍ. </a:t>
            </a:r>
          </a:p>
          <a:p>
            <a:pPr marL="85725" indent="0" algn="just">
              <a:buNone/>
            </a:pP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funkce poptávky po penězích: </a:t>
            </a:r>
          </a:p>
          <a:p>
            <a:pPr marL="5829300" indent="-285750" algn="just"/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poptávaných peněžních zůstatků – </a:t>
            </a: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úměrná transakčním nákladům, důchodu a bohatství a nepřímo úměrná nominální úrokové míře. </a:t>
            </a:r>
          </a:p>
          <a:p>
            <a:pPr marL="5829300" indent="-285750" algn="just"/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Zjednodušení funkce poptávky po penězích: </a:t>
            </a:r>
          </a:p>
          <a:p>
            <a:pPr marL="6000750" indent="-457200" algn="just">
              <a:buFont typeface="+mj-lt"/>
              <a:buAutoNum type="arabicPeriod"/>
            </a:pP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náklady považujeme za konstantní: </a:t>
            </a:r>
          </a:p>
          <a:p>
            <a:pPr marL="5886450" algn="just">
              <a:buFont typeface="Wingdings" panose="05000000000000000000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závislé zejména na technologických a institucionálních charakteristikách trhů, poměrně pomalé změny vlivem finančních a technologických inovací (platební karty, bankomaty aj.). </a:t>
            </a:r>
          </a:p>
          <a:p>
            <a:pPr marL="6000750" indent="-457200" algn="just">
              <a:buFont typeface="+mj-lt"/>
              <a:buAutoNum type="arabicPeriod" startAt="2"/>
            </a:pP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vypuštěním proměnných bohatství W 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dlouhém období: změny produktu - dobrá aproximace změn bohatství.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43" y="561836"/>
            <a:ext cx="11642532" cy="1036891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míře;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funkce poptávky po penězích 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28577" r="23736" b="51450"/>
          <a:stretch>
            <a:fillRect/>
          </a:stretch>
        </p:blipFill>
        <p:spPr>
          <a:xfrm>
            <a:off x="196257" y="3631019"/>
            <a:ext cx="5781674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6"/>
            <a:ext cx="11325225" cy="47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indent="-266700" algn="just"/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také nominální a reálnou poptávku po penězích.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Funkce nominální poptávky po penězích:</a:t>
            </a:r>
          </a:p>
          <a:p>
            <a:pPr marL="5743575" lvl="8" indent="-542925" algn="just">
              <a:tabLst>
                <a:tab pos="8248650" algn="l"/>
              </a:tabLst>
            </a:pPr>
            <a:endParaRPr lang="cs-CZ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algn="just"/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Častěji: funkce reálné poptávky po penězích: </a:t>
            </a:r>
          </a:p>
          <a:p>
            <a:pPr marL="443230" indent="-357505" algn="just"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poptávaných reálných peněžních zůstatků: přímo úměrná reálnému důchodu a nepřímo úměrná nominální úrokové míře. </a:t>
            </a:r>
          </a:p>
          <a:p>
            <a:pPr marL="443230" indent="-357505" algn="just">
              <a:buFont typeface="Wingdings" panose="05000000000000000000" pitchFamily="2" charset="2"/>
              <a:buChar char="q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Shrnutí:</a:t>
            </a:r>
          </a:p>
          <a:p>
            <a:pPr marL="443230" indent="-357505" algn="just"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peněžních zůstatcích závisí</a:t>
            </a:r>
          </a:p>
          <a:p>
            <a:pPr marL="443230" indent="-357505" algn="just">
              <a:buFont typeface="+mj-lt"/>
              <a:buAutoNum type="arabicPeriod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DŮCHODU </a:t>
            </a:r>
          </a:p>
          <a:p>
            <a:pPr marL="443230" indent="-357505" algn="just">
              <a:buFont typeface="+mj-lt"/>
              <a:buAutoNum type="arabicPeriod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CENĚ DRŽBY PENĚZ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marL="714375" indent="-266700" algn="just">
              <a:buFont typeface="Wingdings" panose="05000000000000000000" pitchFamily="2" charset="2"/>
              <a:buChar char="Ø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cenou držby peněz je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UŠLÝ NOMINÁLNÍ ÚROK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43230" indent="-357505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/>
            <a:endParaRPr 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1" y="561835"/>
            <a:ext cx="9395908" cy="10368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 - odvození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79146" r="38744" b="5824"/>
          <a:stretch>
            <a:fillRect/>
          </a:stretch>
        </p:blipFill>
        <p:spPr>
          <a:xfrm>
            <a:off x="7267573" y="1890963"/>
            <a:ext cx="4610101" cy="1538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4CED4-4C48-A08A-3FED-538553C7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83" y="4060990"/>
            <a:ext cx="2290872" cy="142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3FBA8-F524-F296-CBFF-FF6983BC6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55" y="4141443"/>
            <a:ext cx="3324225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9500</Words>
  <Application>Microsoft Office PowerPoint</Application>
  <PresentationFormat>Widescreen</PresentationFormat>
  <Paragraphs>796</Paragraphs>
  <Slides>54</Slides>
  <Notes>54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3. Peníze, trh peněz, cenová hladina a inflace: Poptávka po penězích, tvorba peněz a peněžní zásoba. Kvantitativní teorie peněz. Příčiny a důsledky inflace; měření cenové hladiny a inflace; nástroje pro kontrolu inflace. XMAK2</vt:lpstr>
      <vt:lpstr>PENÍZE   </vt:lpstr>
      <vt:lpstr>PENÍZE   </vt:lpstr>
      <vt:lpstr>Poptávka po penězích    </vt:lpstr>
      <vt:lpstr>Poptávka po penězích    </vt:lpstr>
      <vt:lpstr>Teorie poptávky po penězích </vt:lpstr>
      <vt:lpstr> NOMINÁLNÍ vs. REÁLNÉ PENĚŽNÍ ZŮSTATKY  </vt:lpstr>
      <vt:lpstr> Závislost poptávky po penězích na úrokové míře; Formulace funkce poptávky po penězích  </vt:lpstr>
      <vt:lpstr> Závislost poptávky po penězích na úrokové míře - odvození </vt:lpstr>
      <vt:lpstr>Tvorba peněz a peněžní zásoba </vt:lpstr>
      <vt:lpstr>Tvorba peněz a peněžní zásoba </vt:lpstr>
      <vt:lpstr>Tvorba peněz a peněžní zásoba </vt:lpstr>
      <vt:lpstr>Tvorba peněz a peněžní zásoba </vt:lpstr>
      <vt:lpstr>Výpočet peněžního multiplikátoru (m​):</vt:lpstr>
      <vt:lpstr>Výpočet peněžního multiplikátoru (m​):</vt:lpstr>
      <vt:lpstr>Tvorba peněz a peněžní zásoba </vt:lpstr>
      <vt:lpstr>Tvorba peněz a peněžní zásoba </vt:lpstr>
      <vt:lpstr>Tvorba peněz a peněžní zásoba </vt:lpstr>
      <vt:lpstr>PENĚŽNÍ ZÁSOBA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Kvantitativní teorie peněz</vt:lpstr>
      <vt:lpstr>Kvantitativní teorie peněz</vt:lpstr>
      <vt:lpstr>Kvantitativní teorie peněz</vt:lpstr>
      <vt:lpstr>Kvantitativní teorie peněz a neutralita peněz </vt:lpstr>
      <vt:lpstr>Kvantitativní teorie peněz a neutralita peněz </vt:lpstr>
      <vt:lpstr>Názory na rychlost obratu peněz: </vt:lpstr>
      <vt:lpstr>Názory na rychlost obratu peněz: </vt:lpstr>
      <vt:lpstr>Názory na rychlost obratu peněz a rovnice směny: </vt:lpstr>
      <vt:lpstr>Názory na rychlost obratu peněz a rovnice směny: </vt:lpstr>
      <vt:lpstr>Názory na rychlost obratu peněz a rovnice směny: </vt:lpstr>
      <vt:lpstr>Názory na rychlost obratu peněz a rovnice směny: </vt:lpstr>
      <vt:lpstr>Názory na rychlost obratu peněz a rovnice směny: </vt:lpstr>
      <vt:lpstr>NOVÁ KVANTITATIVNÍ TEORIE: </vt:lpstr>
      <vt:lpstr>Tvrzení nové kvantitativní teorie: </vt:lpstr>
      <vt:lpstr>Inflace a inflační očekávání  </vt:lpstr>
      <vt:lpstr>Inflace a inflační očekávání  </vt:lpstr>
      <vt:lpstr>Inflace a inflační očekávání  </vt:lpstr>
      <vt:lpstr>Inflace a inflační očekávání  </vt:lpstr>
      <vt:lpstr>Inflace a inflační očekávání  </vt:lpstr>
      <vt:lpstr>Inflace a inflační očekávání  </vt:lpstr>
      <vt:lpstr>Shrnutí </vt:lpstr>
      <vt:lpstr>Shrnutí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Drastichová Magdaléna</dc:creator>
  <cp:lastModifiedBy>Drastichová Magdaléna</cp:lastModifiedBy>
  <cp:revision>49</cp:revision>
  <dcterms:created xsi:type="dcterms:W3CDTF">2024-10-01T11:06:00Z</dcterms:created>
  <dcterms:modified xsi:type="dcterms:W3CDTF">2025-10-04T19:50:31Z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FE2A3E6706AA4FBDA8E1090DFE2B06B5_13</vt:lpwstr>
  </property>
  <property fmtid="{D5CDD505-2E9C-101B-9397-08002B2CF9AE}" pid="3" name="KSOProductBuildVer">
    <vt:lpwstr>1033-12.2.0.22549</vt:lpwstr>
  </property>
</Properties>
</file>